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sldIdLst>
    <p:sldId id="279" r:id="rId2"/>
    <p:sldId id="295" r:id="rId3"/>
    <p:sldId id="280" r:id="rId4"/>
    <p:sldId id="281" r:id="rId5"/>
    <p:sldId id="282" r:id="rId6"/>
    <p:sldId id="283" r:id="rId7"/>
    <p:sldId id="284" r:id="rId8"/>
    <p:sldId id="296" r:id="rId9"/>
    <p:sldId id="297" r:id="rId10"/>
    <p:sldId id="285" r:id="rId11"/>
    <p:sldId id="286" r:id="rId12"/>
    <p:sldId id="287" r:id="rId13"/>
    <p:sldId id="288" r:id="rId14"/>
    <p:sldId id="289" r:id="rId15"/>
    <p:sldId id="290" r:id="rId16"/>
    <p:sldId id="291" r:id="rId17"/>
    <p:sldId id="292" r:id="rId18"/>
    <p:sldId id="293" r:id="rId19"/>
    <p:sldId id="29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C54F53-B56A-447D-9937-AAB71044F225}" type="datetimeFigureOut">
              <a:rPr lang="en-GB" smtClean="0"/>
              <a:pPr/>
              <a:t>31/10/2015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8EF75-D502-447F-88B0-736E9CBA46A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latin typeface="Arial" charset="0"/>
            </a:endParaRPr>
          </a:p>
        </p:txBody>
      </p:sp>
      <p:sp>
        <p:nvSpPr>
          <p:cNvPr id="26628" name="Slide Number Placeholder 3"/>
          <p:cNvSpPr>
            <a:spLocks noGrp="1"/>
          </p:cNvSpPr>
          <p:nvPr>
            <p:ph type="sldNum" sz="quarter" idx="5"/>
          </p:nvPr>
        </p:nvSpPr>
        <p:spPr>
          <a:noFill/>
        </p:spPr>
        <p:txBody>
          <a:bodyPr/>
          <a:lstStyle/>
          <a:p>
            <a:fld id="{61F5BFE6-C6CC-444D-9B79-98360EA53D22}"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1371600"/>
            <a:ext cx="2247900" cy="4038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1371600"/>
            <a:ext cx="6591300" cy="403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400" y="2209800"/>
            <a:ext cx="44196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2209800"/>
            <a:ext cx="44196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AC350B9-2001-433B-8480-6BEAC730C4F6}" type="datetimeFigureOut">
              <a:rPr lang="en-GB" smtClean="0"/>
              <a:pPr/>
              <a:t>31/10/2015</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CB356C4D-451A-4DA7-82A5-060037FF663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0" y="0"/>
            <a:ext cx="9144000" cy="1371600"/>
          </a:xfrm>
          <a:prstGeom prst="rect">
            <a:avLst/>
          </a:prstGeom>
          <a:solidFill>
            <a:schemeClr val="bg1"/>
          </a:solidFill>
          <a:ln w="9525">
            <a:solidFill>
              <a:srgbClr val="33CCFF"/>
            </a:solidFill>
            <a:miter lim="800000"/>
            <a:headEnd/>
            <a:tailEnd/>
          </a:ln>
          <a:effectLst/>
        </p:spPr>
        <p:txBody>
          <a:bodyPr wrap="none" anchor="ctr"/>
          <a:lstStyle/>
          <a:p>
            <a:pPr>
              <a:defRPr/>
            </a:pPr>
            <a:endParaRPr lang="en-GB" dirty="0">
              <a:cs typeface="+mn-cs"/>
            </a:endParaRPr>
          </a:p>
        </p:txBody>
      </p:sp>
      <p:sp>
        <p:nvSpPr>
          <p:cNvPr id="1027" name="Rectangle 2"/>
          <p:cNvSpPr>
            <a:spLocks noGrp="1" noChangeArrowheads="1"/>
          </p:cNvSpPr>
          <p:nvPr>
            <p:ph type="title"/>
          </p:nvPr>
        </p:nvSpPr>
        <p:spPr bwMode="auto">
          <a:xfrm>
            <a:off x="152400" y="1371600"/>
            <a:ext cx="7848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152400" y="2209800"/>
            <a:ext cx="89916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fld id="{1AC350B9-2001-433B-8480-6BEAC730C4F6}" type="datetimeFigureOut">
              <a:rPr lang="en-GB" smtClean="0"/>
              <a:pPr/>
              <a:t>31/10/2015</a:t>
            </a:fld>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fld id="{CB356C4D-451A-4DA7-82A5-060037FF6636}" type="slidenum">
              <a:rPr lang="en-GB" smtClean="0"/>
              <a:pPr/>
              <a:t>‹#›</a:t>
            </a:fld>
            <a:endParaRPr lang="en-GB"/>
          </a:p>
        </p:txBody>
      </p:sp>
      <p:pic>
        <p:nvPicPr>
          <p:cNvPr id="1032" name="Picture 8" descr="ACME 100mm 2c v2"/>
          <p:cNvPicPr>
            <a:picLocks noChangeArrowheads="1"/>
          </p:cNvPicPr>
          <p:nvPr/>
        </p:nvPicPr>
        <p:blipFill>
          <a:blip r:embed="rId13" cstate="print"/>
          <a:srcRect r="58618"/>
          <a:stretch>
            <a:fillRect/>
          </a:stretch>
        </p:blipFill>
        <p:spPr bwMode="auto">
          <a:xfrm>
            <a:off x="228600" y="0"/>
            <a:ext cx="877888" cy="989013"/>
          </a:xfrm>
          <a:prstGeom prst="rect">
            <a:avLst/>
          </a:prstGeom>
          <a:noFill/>
          <a:ln w="9525">
            <a:noFill/>
            <a:miter lim="800000"/>
            <a:headEnd/>
            <a:tailEnd/>
          </a:ln>
        </p:spPr>
      </p:pic>
      <p:sp>
        <p:nvSpPr>
          <p:cNvPr id="1033" name="Text Box 9"/>
          <p:cNvSpPr txBox="1">
            <a:spLocks noChangeArrowheads="1"/>
          </p:cNvSpPr>
          <p:nvPr/>
        </p:nvSpPr>
        <p:spPr bwMode="auto">
          <a:xfrm>
            <a:off x="1116013" y="188913"/>
            <a:ext cx="1511300" cy="863600"/>
          </a:xfrm>
          <a:prstGeom prst="rect">
            <a:avLst/>
          </a:prstGeom>
          <a:noFill/>
          <a:ln w="9525">
            <a:noFill/>
            <a:miter lim="800000"/>
            <a:headEnd/>
            <a:tailEnd/>
          </a:ln>
          <a:effectLst/>
        </p:spPr>
        <p:txBody>
          <a:bodyPr/>
          <a:lstStyle/>
          <a:p>
            <a:pPr>
              <a:defRPr/>
            </a:pPr>
            <a:r>
              <a:rPr lang="en-GB" sz="1200" b="1" dirty="0">
                <a:solidFill>
                  <a:srgbClr val="33CCFF"/>
                </a:solidFill>
                <a:latin typeface="Frutiger 55 Roman" pitchFamily="34" charset="0"/>
                <a:cs typeface="+mn-cs"/>
              </a:rPr>
              <a:t>Advisory</a:t>
            </a:r>
          </a:p>
          <a:p>
            <a:pPr>
              <a:defRPr/>
            </a:pPr>
            <a:r>
              <a:rPr lang="en-GB" sz="1200" b="1" dirty="0">
                <a:solidFill>
                  <a:srgbClr val="33CCFF"/>
                </a:solidFill>
                <a:latin typeface="Frutiger 55 Roman" pitchFamily="34" charset="0"/>
                <a:cs typeface="+mn-cs"/>
              </a:rPr>
              <a:t>Committee on</a:t>
            </a:r>
          </a:p>
          <a:p>
            <a:pPr>
              <a:defRPr/>
            </a:pPr>
            <a:r>
              <a:rPr lang="en-GB" sz="1200" b="1" dirty="0">
                <a:solidFill>
                  <a:srgbClr val="33CCFF"/>
                </a:solidFill>
                <a:latin typeface="Frutiger 55 Roman" pitchFamily="34" charset="0"/>
                <a:cs typeface="+mn-cs"/>
              </a:rPr>
              <a:t>Mathematics</a:t>
            </a:r>
          </a:p>
          <a:p>
            <a:pPr>
              <a:defRPr/>
            </a:pPr>
            <a:r>
              <a:rPr lang="en-GB" sz="1200" b="1" dirty="0">
                <a:solidFill>
                  <a:srgbClr val="33CCFF"/>
                </a:solidFill>
                <a:latin typeface="Frutiger 55 Roman" pitchFamily="34" charset="0"/>
                <a:cs typeface="+mn-cs"/>
              </a:rPr>
              <a:t>Education</a:t>
            </a:r>
          </a:p>
        </p:txBody>
      </p:sp>
      <p:sp>
        <p:nvSpPr>
          <p:cNvPr id="1034" name="Rectangle 10"/>
          <p:cNvSpPr>
            <a:spLocks noChangeArrowheads="1"/>
          </p:cNvSpPr>
          <p:nvPr/>
        </p:nvSpPr>
        <p:spPr bwMode="auto">
          <a:xfrm>
            <a:off x="6934200" y="304800"/>
            <a:ext cx="2209800" cy="366713"/>
          </a:xfrm>
          <a:prstGeom prst="rect">
            <a:avLst/>
          </a:prstGeom>
          <a:noFill/>
          <a:ln w="9525">
            <a:noFill/>
            <a:miter lim="800000"/>
            <a:headEnd/>
            <a:tailEnd/>
          </a:ln>
          <a:effectLst/>
        </p:spPr>
        <p:txBody>
          <a:bodyPr>
            <a:spAutoFit/>
          </a:bodyPr>
          <a:lstStyle/>
          <a:p>
            <a:pPr>
              <a:defRPr/>
            </a:pPr>
            <a:r>
              <a:rPr lang="en-GB" sz="1800" b="1" dirty="0">
                <a:solidFill>
                  <a:srgbClr val="33CCFF"/>
                </a:solidFill>
                <a:latin typeface="Frutiger 45 Light" pitchFamily="34" charset="0"/>
                <a:cs typeface="+mn-cs"/>
              </a:rPr>
              <a:t>www.acme-uk.org</a:t>
            </a:r>
          </a:p>
        </p:txBody>
      </p:sp>
      <p:pic>
        <p:nvPicPr>
          <p:cNvPr id="1035" name="Picture 11" descr="bgImages"/>
          <p:cNvPicPr>
            <a:picLocks noChangeAspect="1" noChangeArrowheads="1"/>
          </p:cNvPicPr>
          <p:nvPr/>
        </p:nvPicPr>
        <p:blipFill>
          <a:blip r:embed="rId14" cstate="print"/>
          <a:srcRect/>
          <a:stretch>
            <a:fillRect/>
          </a:stretch>
        </p:blipFill>
        <p:spPr bwMode="auto">
          <a:xfrm>
            <a:off x="0" y="5410200"/>
            <a:ext cx="9144000" cy="1447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0" fontAlgn="base" hangingPunct="0">
        <a:spcBef>
          <a:spcPct val="0"/>
        </a:spcBef>
        <a:spcAft>
          <a:spcPct val="0"/>
        </a:spcAft>
        <a:defRPr sz="3200" b="1">
          <a:solidFill>
            <a:srgbClr val="0000CC"/>
          </a:solidFill>
          <a:latin typeface="+mj-lt"/>
          <a:ea typeface="+mj-ea"/>
          <a:cs typeface="+mj-cs"/>
        </a:defRPr>
      </a:lvl1pPr>
      <a:lvl2pPr algn="l" rtl="0" eaLnBrk="0" fontAlgn="base" hangingPunct="0">
        <a:spcBef>
          <a:spcPct val="0"/>
        </a:spcBef>
        <a:spcAft>
          <a:spcPct val="0"/>
        </a:spcAft>
        <a:defRPr sz="3200" b="1">
          <a:solidFill>
            <a:srgbClr val="0000CC"/>
          </a:solidFill>
          <a:latin typeface="Frutiger 45 Light" pitchFamily="34" charset="0"/>
        </a:defRPr>
      </a:lvl2pPr>
      <a:lvl3pPr algn="l" rtl="0" eaLnBrk="0" fontAlgn="base" hangingPunct="0">
        <a:spcBef>
          <a:spcPct val="0"/>
        </a:spcBef>
        <a:spcAft>
          <a:spcPct val="0"/>
        </a:spcAft>
        <a:defRPr sz="3200" b="1">
          <a:solidFill>
            <a:srgbClr val="0000CC"/>
          </a:solidFill>
          <a:latin typeface="Frutiger 45 Light" pitchFamily="34" charset="0"/>
        </a:defRPr>
      </a:lvl3pPr>
      <a:lvl4pPr algn="l" rtl="0" eaLnBrk="0" fontAlgn="base" hangingPunct="0">
        <a:spcBef>
          <a:spcPct val="0"/>
        </a:spcBef>
        <a:spcAft>
          <a:spcPct val="0"/>
        </a:spcAft>
        <a:defRPr sz="3200" b="1">
          <a:solidFill>
            <a:srgbClr val="0000CC"/>
          </a:solidFill>
          <a:latin typeface="Frutiger 45 Light" pitchFamily="34" charset="0"/>
        </a:defRPr>
      </a:lvl4pPr>
      <a:lvl5pPr algn="l" rtl="0" eaLnBrk="0" fontAlgn="base" hangingPunct="0">
        <a:spcBef>
          <a:spcPct val="0"/>
        </a:spcBef>
        <a:spcAft>
          <a:spcPct val="0"/>
        </a:spcAft>
        <a:defRPr sz="3200" b="1">
          <a:solidFill>
            <a:srgbClr val="0000CC"/>
          </a:solidFill>
          <a:latin typeface="Frutiger 45 Light" pitchFamily="34" charset="0"/>
        </a:defRPr>
      </a:lvl5pPr>
      <a:lvl6pPr marL="457200" algn="l" rtl="0" fontAlgn="base">
        <a:spcBef>
          <a:spcPct val="0"/>
        </a:spcBef>
        <a:spcAft>
          <a:spcPct val="0"/>
        </a:spcAft>
        <a:defRPr sz="3200" b="1">
          <a:solidFill>
            <a:srgbClr val="0000CC"/>
          </a:solidFill>
          <a:latin typeface="Frutiger 45 Light" pitchFamily="34" charset="0"/>
        </a:defRPr>
      </a:lvl6pPr>
      <a:lvl7pPr marL="914400" algn="l" rtl="0" fontAlgn="base">
        <a:spcBef>
          <a:spcPct val="0"/>
        </a:spcBef>
        <a:spcAft>
          <a:spcPct val="0"/>
        </a:spcAft>
        <a:defRPr sz="3200" b="1">
          <a:solidFill>
            <a:srgbClr val="0000CC"/>
          </a:solidFill>
          <a:latin typeface="Frutiger 45 Light" pitchFamily="34" charset="0"/>
        </a:defRPr>
      </a:lvl7pPr>
      <a:lvl8pPr marL="1371600" algn="l" rtl="0" fontAlgn="base">
        <a:spcBef>
          <a:spcPct val="0"/>
        </a:spcBef>
        <a:spcAft>
          <a:spcPct val="0"/>
        </a:spcAft>
        <a:defRPr sz="3200" b="1">
          <a:solidFill>
            <a:srgbClr val="0000CC"/>
          </a:solidFill>
          <a:latin typeface="Frutiger 45 Light" pitchFamily="34" charset="0"/>
        </a:defRPr>
      </a:lvl8pPr>
      <a:lvl9pPr marL="1828800" algn="l" rtl="0" fontAlgn="base">
        <a:spcBef>
          <a:spcPct val="0"/>
        </a:spcBef>
        <a:spcAft>
          <a:spcPct val="0"/>
        </a:spcAft>
        <a:defRPr sz="3200" b="1">
          <a:solidFill>
            <a:srgbClr val="0000CC"/>
          </a:solidFill>
          <a:latin typeface="Frutiger 45 Light" pitchFamily="34" charset="0"/>
        </a:defRPr>
      </a:lvl9pPr>
    </p:titleStyle>
    <p:bodyStyle>
      <a:lvl1pPr marL="342900" indent="-342900" algn="l" rtl="0" eaLnBrk="0" fontAlgn="base" hangingPunct="0">
        <a:spcBef>
          <a:spcPct val="20000"/>
        </a:spcBef>
        <a:spcAft>
          <a:spcPct val="0"/>
        </a:spcAft>
        <a:buChar char="•"/>
        <a:defRPr sz="2000" b="1">
          <a:solidFill>
            <a:srgbClr val="0000CC"/>
          </a:solidFill>
          <a:latin typeface="+mn-lt"/>
          <a:ea typeface="+mn-ea"/>
          <a:cs typeface="+mn-cs"/>
        </a:defRPr>
      </a:lvl1pPr>
      <a:lvl2pPr marL="742950" indent="-285750" algn="l" rtl="0" eaLnBrk="0" fontAlgn="base" hangingPunct="0">
        <a:spcBef>
          <a:spcPct val="20000"/>
        </a:spcBef>
        <a:spcAft>
          <a:spcPct val="0"/>
        </a:spcAft>
        <a:buChar char="–"/>
        <a:defRPr sz="2000" b="1">
          <a:solidFill>
            <a:srgbClr val="0000CC"/>
          </a:solidFill>
          <a:latin typeface="+mn-lt"/>
        </a:defRPr>
      </a:lvl2pPr>
      <a:lvl3pPr marL="1143000" indent="-228600" algn="l" rtl="0" eaLnBrk="0" fontAlgn="base" hangingPunct="0">
        <a:spcBef>
          <a:spcPct val="20000"/>
        </a:spcBef>
        <a:spcAft>
          <a:spcPct val="0"/>
        </a:spcAft>
        <a:buChar char="•"/>
        <a:defRPr sz="2000" b="1">
          <a:solidFill>
            <a:srgbClr val="0000CC"/>
          </a:solidFill>
          <a:latin typeface="+mn-lt"/>
        </a:defRPr>
      </a:lvl3pPr>
      <a:lvl4pPr marL="1600200" indent="-228600" algn="l" rtl="0" eaLnBrk="0" fontAlgn="base" hangingPunct="0">
        <a:spcBef>
          <a:spcPct val="20000"/>
        </a:spcBef>
        <a:spcAft>
          <a:spcPct val="0"/>
        </a:spcAft>
        <a:buChar char="–"/>
        <a:defRPr sz="2000" b="1">
          <a:solidFill>
            <a:srgbClr val="0000CC"/>
          </a:solidFill>
          <a:latin typeface="+mn-lt"/>
        </a:defRPr>
      </a:lvl4pPr>
      <a:lvl5pPr marL="2057400" indent="-228600" algn="l" rtl="0" eaLnBrk="0" fontAlgn="base" hangingPunct="0">
        <a:spcBef>
          <a:spcPct val="20000"/>
        </a:spcBef>
        <a:spcAft>
          <a:spcPct val="0"/>
        </a:spcAft>
        <a:buChar char="»"/>
        <a:defRPr sz="2000" b="1">
          <a:solidFill>
            <a:srgbClr val="0000CC"/>
          </a:solidFill>
          <a:latin typeface="+mn-lt"/>
        </a:defRPr>
      </a:lvl5pPr>
      <a:lvl6pPr marL="2514600" indent="-228600" algn="l" rtl="0" fontAlgn="base">
        <a:spcBef>
          <a:spcPct val="20000"/>
        </a:spcBef>
        <a:spcAft>
          <a:spcPct val="0"/>
        </a:spcAft>
        <a:buChar char="»"/>
        <a:defRPr sz="2000" b="1">
          <a:solidFill>
            <a:srgbClr val="0000CC"/>
          </a:solidFill>
          <a:latin typeface="+mn-lt"/>
        </a:defRPr>
      </a:lvl6pPr>
      <a:lvl7pPr marL="2971800" indent="-228600" algn="l" rtl="0" fontAlgn="base">
        <a:spcBef>
          <a:spcPct val="20000"/>
        </a:spcBef>
        <a:spcAft>
          <a:spcPct val="0"/>
        </a:spcAft>
        <a:buChar char="»"/>
        <a:defRPr sz="2000" b="1">
          <a:solidFill>
            <a:srgbClr val="0000CC"/>
          </a:solidFill>
          <a:latin typeface="+mn-lt"/>
        </a:defRPr>
      </a:lvl7pPr>
      <a:lvl8pPr marL="3429000" indent="-228600" algn="l" rtl="0" fontAlgn="base">
        <a:spcBef>
          <a:spcPct val="20000"/>
        </a:spcBef>
        <a:spcAft>
          <a:spcPct val="0"/>
        </a:spcAft>
        <a:buChar char="»"/>
        <a:defRPr sz="2000" b="1">
          <a:solidFill>
            <a:srgbClr val="0000CC"/>
          </a:solidFill>
          <a:latin typeface="+mn-lt"/>
        </a:defRPr>
      </a:lvl8pPr>
      <a:lvl9pPr marL="3886200" indent="-228600" algn="l" rtl="0" fontAlgn="base">
        <a:spcBef>
          <a:spcPct val="20000"/>
        </a:spcBef>
        <a:spcAft>
          <a:spcPct val="0"/>
        </a:spcAft>
        <a:buChar char="»"/>
        <a:defRPr sz="2000" b="1">
          <a:solidFill>
            <a:srgbClr val="0000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         Working algebraically 5-19</a:t>
            </a:r>
            <a:endParaRPr lang="en-GB" dirty="0"/>
          </a:p>
        </p:txBody>
      </p:sp>
      <p:sp>
        <p:nvSpPr>
          <p:cNvPr id="5" name="Subtitle 4"/>
          <p:cNvSpPr>
            <a:spLocks noGrp="1"/>
          </p:cNvSpPr>
          <p:nvPr>
            <p:ph type="subTitle" idx="1"/>
          </p:nvPr>
        </p:nvSpPr>
        <p:spPr/>
        <p:txBody>
          <a:bodyPr/>
          <a:lstStyle/>
          <a:p>
            <a:r>
              <a:rPr lang="en-GB" dirty="0" smtClean="0"/>
              <a:t>Anne Watson</a:t>
            </a:r>
          </a:p>
          <a:p>
            <a:r>
              <a:rPr lang="en-GB" dirty="0" smtClean="0"/>
              <a:t>South West, 2012</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8229600" cy="1143000"/>
          </a:xfrm>
        </p:spPr>
        <p:txBody>
          <a:bodyPr>
            <a:normAutofit/>
          </a:bodyPr>
          <a:lstStyle/>
          <a:p>
            <a:r>
              <a:rPr lang="en-GB" dirty="0" smtClean="0"/>
              <a:t>Draft primary national curriculum structure</a:t>
            </a:r>
            <a:endParaRPr lang="en-GB" dirty="0"/>
          </a:p>
        </p:txBody>
      </p:sp>
      <p:sp>
        <p:nvSpPr>
          <p:cNvPr id="3" name="Content Placeholder 2"/>
          <p:cNvSpPr>
            <a:spLocks noGrp="1"/>
          </p:cNvSpPr>
          <p:nvPr>
            <p:ph idx="1"/>
          </p:nvPr>
        </p:nvSpPr>
        <p:spPr>
          <a:xfrm>
            <a:off x="467544" y="2492896"/>
            <a:ext cx="8229600" cy="4525963"/>
          </a:xfrm>
        </p:spPr>
        <p:txBody>
          <a:bodyPr>
            <a:normAutofit/>
          </a:bodyPr>
          <a:lstStyle/>
          <a:p>
            <a:r>
              <a:rPr lang="en-GB" dirty="0" smtClean="0"/>
              <a:t>Aims</a:t>
            </a:r>
          </a:p>
          <a:p>
            <a:r>
              <a:rPr lang="en-GB" dirty="0" smtClean="0"/>
              <a:t>Statements: programme of study (left: statutory)</a:t>
            </a:r>
          </a:p>
          <a:p>
            <a:r>
              <a:rPr lang="en-GB" dirty="0" smtClean="0"/>
              <a:t>Notes and guidance: to support pedagogy</a:t>
            </a:r>
            <a:r>
              <a:rPr lang="en-GB" dirty="0"/>
              <a:t>	</a:t>
            </a:r>
            <a:r>
              <a:rPr lang="en-GB" dirty="0" smtClean="0"/>
              <a:t>(right: non-statutory but ....)</a:t>
            </a:r>
            <a:endParaRPr lang="en-GB" dirty="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Explicit statements about algebra</a:t>
            </a:r>
            <a:endParaRPr lang="en-GB" dirty="0"/>
          </a:p>
        </p:txBody>
      </p:sp>
      <p:sp>
        <p:nvSpPr>
          <p:cNvPr id="3" name="Content Placeholder 2"/>
          <p:cNvSpPr>
            <a:spLocks noGrp="1"/>
          </p:cNvSpPr>
          <p:nvPr>
            <p:ph idx="1"/>
          </p:nvPr>
        </p:nvSpPr>
        <p:spPr>
          <a:xfrm>
            <a:off x="395536" y="2060848"/>
            <a:ext cx="8229600" cy="4525963"/>
          </a:xfrm>
        </p:spPr>
        <p:txBody>
          <a:bodyPr>
            <a:normAutofit fontScale="77500" lnSpcReduction="20000"/>
          </a:bodyPr>
          <a:lstStyle/>
          <a:p>
            <a:r>
              <a:rPr lang="en-GB" b="1" dirty="0" smtClean="0"/>
              <a:t>POS  year 6</a:t>
            </a:r>
            <a:endParaRPr lang="en-GB" b="1" dirty="0"/>
          </a:p>
          <a:p>
            <a:r>
              <a:rPr lang="en-GB" dirty="0"/>
              <a:t>Pupils should be taught to: </a:t>
            </a:r>
            <a:endParaRPr lang="en-GB" dirty="0" smtClean="0"/>
          </a:p>
          <a:p>
            <a:pPr lvl="1"/>
            <a:r>
              <a:rPr lang="en-GB" dirty="0" smtClean="0"/>
              <a:t>solve </a:t>
            </a:r>
            <a:r>
              <a:rPr lang="en-GB" dirty="0"/>
              <a:t>linear missing number problems, including those involving decimals and fractions, and find pairs of number that satisfy number sentences involving two unknowns [280] </a:t>
            </a:r>
            <a:endParaRPr lang="en-GB" dirty="0" smtClean="0"/>
          </a:p>
          <a:p>
            <a:pPr lvl="1"/>
            <a:r>
              <a:rPr lang="en-GB" dirty="0" smtClean="0"/>
              <a:t>use </a:t>
            </a:r>
            <a:r>
              <a:rPr lang="en-GB" dirty="0"/>
              <a:t>simple formulae expressed in words [281] </a:t>
            </a:r>
            <a:endParaRPr lang="en-GB" dirty="0" smtClean="0"/>
          </a:p>
          <a:p>
            <a:pPr lvl="1"/>
            <a:r>
              <a:rPr lang="en-GB" dirty="0" smtClean="0"/>
              <a:t>generate </a:t>
            </a:r>
            <a:r>
              <a:rPr lang="en-GB" dirty="0"/>
              <a:t>and describe linear number sequences including those involving negative and decimal numbers, and proper fractions e.g. 1.4, 1.1, 0.8. [282] </a:t>
            </a:r>
          </a:p>
          <a:p>
            <a:r>
              <a:rPr lang="en-GB" b="1" dirty="0" smtClean="0"/>
              <a:t>Notes and Guidance year 6</a:t>
            </a:r>
          </a:p>
          <a:p>
            <a:pPr lvl="1"/>
            <a:r>
              <a:rPr lang="en-GB" dirty="0" smtClean="0"/>
              <a:t>Ensure </a:t>
            </a:r>
            <a:r>
              <a:rPr lang="en-GB" dirty="0"/>
              <a:t>pupils write some known arithmetical rules algebraically, such as a + b = b + a, and known relations such as p = 4s for the perimeter of a square. They should also interpret word problems as statements about number and record as a mathematical statement. [283] </a:t>
            </a:r>
            <a:endParaRPr lang="en-GB" dirty="0" smtClean="0"/>
          </a:p>
          <a:p>
            <a:pPr lvl="1"/>
            <a:r>
              <a:rPr lang="en-GB" dirty="0" smtClean="0"/>
              <a:t>Pupils </a:t>
            </a:r>
            <a:r>
              <a:rPr lang="en-GB" dirty="0"/>
              <a:t>should also write missing number problems algebraically; for example, 2x – 4 = 8 therefore 2x = 12 therefore x = 6 or finding missing lengths in perimeters and missing angles at a point. Pupils should also find possible solutions for equations with two unknown variables, for example x + y = 5 includes solutions x = 1 and y = 4, x = 2 and y = 3. [284] 	</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Your immediate thoughts/concerns?</a:t>
            </a:r>
            <a:endParaRPr lang="en-GB" dirty="0"/>
          </a:p>
        </p:txBody>
      </p:sp>
      <p:sp>
        <p:nvSpPr>
          <p:cNvPr id="3" name="Content Placeholder 2"/>
          <p:cNvSpPr>
            <a:spLocks noGrp="1"/>
          </p:cNvSpPr>
          <p:nvPr>
            <p:ph idx="1"/>
          </p:nvPr>
        </p:nvSpPr>
        <p:spPr/>
        <p:txBody>
          <a:bodyPr/>
          <a:lstStyle/>
          <a:p>
            <a:pPr>
              <a:buNone/>
            </a:pPr>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immediate thoughts/concerns</a:t>
            </a:r>
            <a:endParaRPr lang="en-GB" dirty="0"/>
          </a:p>
        </p:txBody>
      </p:sp>
      <p:sp>
        <p:nvSpPr>
          <p:cNvPr id="3" name="Content Placeholder 2"/>
          <p:cNvSpPr>
            <a:spLocks noGrp="1"/>
          </p:cNvSpPr>
          <p:nvPr>
            <p:ph idx="1"/>
          </p:nvPr>
        </p:nvSpPr>
        <p:spPr/>
        <p:txBody>
          <a:bodyPr>
            <a:normAutofit/>
          </a:bodyPr>
          <a:lstStyle/>
          <a:p>
            <a:r>
              <a:rPr lang="en-GB" dirty="0" smtClean="0"/>
              <a:t>solving linear equations with non-integer solutions is hard and algebraic methods take time to learn</a:t>
            </a:r>
          </a:p>
          <a:p>
            <a:r>
              <a:rPr lang="en-GB" dirty="0" smtClean="0"/>
              <a:t>why are sequences here?</a:t>
            </a:r>
          </a:p>
          <a:p>
            <a:r>
              <a:rPr lang="en-GB" dirty="0" smtClean="0"/>
              <a:t>word formulae have occurred throughout the rest of the document, so what is extra here and where is the progression?</a:t>
            </a:r>
          </a:p>
          <a:p>
            <a:r>
              <a:rPr lang="en-GB" dirty="0" smtClean="0"/>
              <a:t>does this build on what children already know?</a:t>
            </a:r>
          </a:p>
          <a:p>
            <a:endParaRPr lang="en-GB" dirty="0" smtClean="0"/>
          </a:p>
          <a:p>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Searching for hidden pre-algebra using the key ideas</a:t>
            </a:r>
            <a:endParaRPr lang="en-GB" dirty="0"/>
          </a:p>
        </p:txBody>
      </p:sp>
      <p:sp>
        <p:nvSpPr>
          <p:cNvPr id="5" name="Content Placeholder 4"/>
          <p:cNvSpPr>
            <a:spLocks noGrp="1"/>
          </p:cNvSpPr>
          <p:nvPr>
            <p:ph idx="1"/>
          </p:nvPr>
        </p:nvSpPr>
        <p:spPr>
          <a:xfrm>
            <a:off x="467544" y="2420888"/>
            <a:ext cx="8229600" cy="4669979"/>
          </a:xfrm>
        </p:spPr>
        <p:txBody>
          <a:bodyPr>
            <a:normAutofit/>
          </a:bodyPr>
          <a:lstStyle/>
          <a:p>
            <a:pPr lvl="0"/>
            <a:r>
              <a:rPr lang="en-GB" dirty="0" smtClean="0"/>
              <a:t>Generalise relationships</a:t>
            </a:r>
          </a:p>
          <a:p>
            <a:pPr lvl="0"/>
            <a:r>
              <a:rPr lang="en-GB" dirty="0" smtClean="0"/>
              <a:t>Notation</a:t>
            </a:r>
          </a:p>
          <a:p>
            <a:pPr lvl="0"/>
            <a:r>
              <a:rPr lang="en-GB" dirty="0" smtClean="0"/>
              <a:t>Equivalent expressions</a:t>
            </a:r>
          </a:p>
          <a:p>
            <a:pPr lvl="0"/>
            <a:r>
              <a:rPr lang="en-GB" dirty="0" smtClean="0"/>
              <a:t>Solve equations</a:t>
            </a:r>
          </a:p>
          <a:p>
            <a:pPr lvl="0"/>
            <a:r>
              <a:rPr lang="en-GB" dirty="0" smtClean="0"/>
              <a:t>Express situations</a:t>
            </a:r>
          </a:p>
          <a:p>
            <a:pPr lvl="0"/>
            <a:r>
              <a:rPr lang="en-GB" dirty="0" smtClean="0"/>
              <a:t>Relate representations</a:t>
            </a:r>
          </a:p>
          <a:p>
            <a:pPr lvl="0"/>
            <a:r>
              <a:rPr lang="en-GB" dirty="0" smtClean="0"/>
              <a:t>New from old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Searching for hidden algebra in the primary draft curriculum, yrs 1-2</a:t>
            </a:r>
            <a:endParaRPr lang="en-GB" dirty="0"/>
          </a:p>
        </p:txBody>
      </p:sp>
      <p:sp>
        <p:nvSpPr>
          <p:cNvPr id="3" name="Content Placeholder 2"/>
          <p:cNvSpPr>
            <a:spLocks noGrp="1"/>
          </p:cNvSpPr>
          <p:nvPr>
            <p:ph idx="1"/>
          </p:nvPr>
        </p:nvSpPr>
        <p:spPr>
          <a:xfrm>
            <a:off x="395536" y="1988840"/>
            <a:ext cx="8229600" cy="5976664"/>
          </a:xfrm>
        </p:spPr>
        <p:txBody>
          <a:bodyPr>
            <a:normAutofit fontScale="55000" lnSpcReduction="20000"/>
          </a:bodyPr>
          <a:lstStyle/>
          <a:p>
            <a:endParaRPr lang="en-GB" sz="5500" dirty="0" smtClean="0"/>
          </a:p>
          <a:p>
            <a:r>
              <a:rPr lang="en-GB" sz="5500" dirty="0" smtClean="0">
                <a:solidFill>
                  <a:srgbClr val="FF0000"/>
                </a:solidFill>
              </a:rPr>
              <a:t>number </a:t>
            </a:r>
            <a:r>
              <a:rPr lang="en-GB" sz="5500" dirty="0">
                <a:solidFill>
                  <a:srgbClr val="FF0000"/>
                </a:solidFill>
              </a:rPr>
              <a:t>bonds </a:t>
            </a:r>
            <a:r>
              <a:rPr lang="en-GB" sz="5500" dirty="0" smtClean="0">
                <a:solidFill>
                  <a:srgbClr val="FF0000"/>
                </a:solidFill>
              </a:rPr>
              <a:t>in </a:t>
            </a:r>
            <a:r>
              <a:rPr lang="en-GB" sz="5500" dirty="0">
                <a:solidFill>
                  <a:srgbClr val="FF0000"/>
                </a:solidFill>
              </a:rPr>
              <a:t>the three forms (e.g. 9 + 7 = 16; 16 – 7 = 9; 16 – 9 = 7</a:t>
            </a:r>
            <a:r>
              <a:rPr lang="en-GB" sz="5500" dirty="0" smtClean="0">
                <a:solidFill>
                  <a:srgbClr val="FF0000"/>
                </a:solidFill>
              </a:rPr>
              <a:t>) </a:t>
            </a:r>
            <a:r>
              <a:rPr lang="en-GB" sz="5500" dirty="0"/>
              <a:t>	</a:t>
            </a:r>
            <a:endParaRPr lang="en-GB" sz="5500" dirty="0" smtClean="0"/>
          </a:p>
          <a:p>
            <a:r>
              <a:rPr lang="en-GB" sz="5500" dirty="0" smtClean="0">
                <a:solidFill>
                  <a:srgbClr val="FF0000"/>
                </a:solidFill>
              </a:rPr>
              <a:t>using </a:t>
            </a:r>
            <a:r>
              <a:rPr lang="en-GB" sz="5500" dirty="0">
                <a:solidFill>
                  <a:srgbClr val="FF0000"/>
                </a:solidFill>
              </a:rPr>
              <a:t>related facts to perform calculations (e.g. using 3 + 7 = 10, 10 - 7 = 3 and 10 – 3 = 7 to calculate 30 + 70 = 100, 100 - 70 = 30 and 100 – 30 = 70</a:t>
            </a:r>
            <a:r>
              <a:rPr lang="en-GB" sz="5500" dirty="0" smtClean="0">
                <a:solidFill>
                  <a:srgbClr val="FF0000"/>
                </a:solidFill>
              </a:rPr>
              <a:t>) </a:t>
            </a:r>
          </a:p>
          <a:p>
            <a:r>
              <a:rPr lang="en-GB" sz="5500" dirty="0" smtClean="0">
                <a:solidFill>
                  <a:srgbClr val="FF0000"/>
                </a:solidFill>
              </a:rPr>
              <a:t>check </a:t>
            </a:r>
            <a:r>
              <a:rPr lang="en-GB" sz="5500" dirty="0">
                <a:solidFill>
                  <a:srgbClr val="FF0000"/>
                </a:solidFill>
              </a:rPr>
              <a:t>calculations, including by adding to check subtraction and adding numbers in a different order to check addition; for example 5 + 2 + 1 = 1 + 5 + 2 = 1 + 2 + </a:t>
            </a:r>
            <a:r>
              <a:rPr lang="en-GB" sz="5500" dirty="0" smtClean="0">
                <a:solidFill>
                  <a:srgbClr val="FF0000"/>
                </a:solidFill>
              </a:rPr>
              <a:t>5 </a:t>
            </a:r>
            <a:r>
              <a:rPr lang="en-GB" sz="55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Hidden in years 3-4</a:t>
            </a:r>
            <a:endParaRPr lang="en-GB" dirty="0"/>
          </a:p>
        </p:txBody>
      </p:sp>
      <p:sp>
        <p:nvSpPr>
          <p:cNvPr id="5" name="Content Placeholder 4"/>
          <p:cNvSpPr>
            <a:spLocks noGrp="1"/>
          </p:cNvSpPr>
          <p:nvPr>
            <p:ph idx="1"/>
          </p:nvPr>
        </p:nvSpPr>
        <p:spPr>
          <a:xfrm>
            <a:off x="395536" y="2204864"/>
            <a:ext cx="8229600" cy="4853136"/>
          </a:xfrm>
        </p:spPr>
        <p:txBody>
          <a:bodyPr>
            <a:normAutofit fontScale="92500" lnSpcReduction="10000"/>
          </a:bodyPr>
          <a:lstStyle/>
          <a:p>
            <a:r>
              <a:rPr lang="en-GB" dirty="0" err="1" smtClean="0">
                <a:solidFill>
                  <a:srgbClr val="FF0000"/>
                </a:solidFill>
              </a:rPr>
              <a:t>commutativity</a:t>
            </a:r>
            <a:r>
              <a:rPr lang="en-GB" dirty="0" smtClean="0">
                <a:solidFill>
                  <a:srgbClr val="FF0000"/>
                </a:solidFill>
              </a:rPr>
              <a:t> (e.g. 4 x 12 x 5 = 4 x 5 x 12 = 20 x 12 = 240) and multiplication and division facts (e.g. using 3 x 2 = 6, 6 ÷ 3 = 2 and 2 = 6 ÷ 3 to calculate 30 x 2 = 60, 60 ÷ 3 = 20 and 20 = 60 ÷ 3). 	</a:t>
            </a:r>
            <a:endParaRPr lang="en-GB" dirty="0">
              <a:solidFill>
                <a:srgbClr val="FF0000"/>
              </a:solidFill>
            </a:endParaRPr>
          </a:p>
          <a:p>
            <a:r>
              <a:rPr lang="en-GB" dirty="0">
                <a:solidFill>
                  <a:srgbClr val="FF0000"/>
                </a:solidFill>
              </a:rPr>
              <a:t>count in multiples of 2, 3, 4, 5, 6, 7, 8, 9, 10, 25, 50, 100 and 1000 from any given </a:t>
            </a:r>
            <a:r>
              <a:rPr lang="en-GB" dirty="0" smtClean="0">
                <a:solidFill>
                  <a:srgbClr val="FF0000"/>
                </a:solidFill>
              </a:rPr>
              <a:t>number</a:t>
            </a:r>
          </a:p>
          <a:p>
            <a:r>
              <a:rPr lang="en-GB" dirty="0" smtClean="0">
                <a:solidFill>
                  <a:srgbClr val="FF0000"/>
                </a:solidFill>
              </a:rPr>
              <a:t>complete number sequences</a:t>
            </a:r>
          </a:p>
          <a:p>
            <a:r>
              <a:rPr lang="en-GB" dirty="0" smtClean="0">
                <a:solidFill>
                  <a:srgbClr val="FF0000"/>
                </a:solidFill>
              </a:rPr>
              <a:t>derive facts, for example 300 x 2 = 600 into 600 ÷ 3 = 200 </a:t>
            </a:r>
          </a:p>
          <a:p>
            <a:r>
              <a:rPr lang="en-GB" dirty="0" smtClean="0">
                <a:solidFill>
                  <a:srgbClr val="FF0000"/>
                </a:solidFill>
              </a:rPr>
              <a:t>use the distributive  law to derive facts, for example, 30 x 7 + 9 x 7= 39 x 7. </a:t>
            </a:r>
          </a:p>
          <a:p>
            <a:r>
              <a:rPr lang="en-GB" dirty="0" smtClean="0">
                <a:solidFill>
                  <a:srgbClr val="FF0000"/>
                </a:solidFill>
              </a:rPr>
              <a:t>count forwards and backwards with positive and negative whole numbers through zero </a:t>
            </a:r>
          </a:p>
          <a:p>
            <a:r>
              <a:rPr lang="en-GB" dirty="0" smtClean="0">
                <a:solidFill>
                  <a:srgbClr val="FF0000"/>
                </a:solidFill>
              </a:rPr>
              <a:t>write and use pairs of coordinates, e.g. (2, 5)</a:t>
            </a:r>
          </a:p>
          <a:p>
            <a:r>
              <a:rPr lang="en-GB" dirty="0" smtClean="0">
                <a:solidFill>
                  <a:srgbClr val="FF0000"/>
                </a:solidFill>
              </a:rPr>
              <a:t>practise recognising line symmetry in a variety of diagrams</a:t>
            </a:r>
          </a:p>
          <a:p>
            <a:r>
              <a:rPr lang="en-GB" dirty="0" smtClean="0">
                <a:solidFill>
                  <a:srgbClr val="FF0000"/>
                </a:solidFill>
              </a:rPr>
              <a:t>one or more lengths have to be deduced using properties of the shape. </a:t>
            </a:r>
          </a:p>
          <a:p>
            <a:pPr>
              <a:buNone/>
            </a:pPr>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Hidden in years 5-6</a:t>
            </a:r>
            <a:endParaRPr lang="en-GB" dirty="0"/>
          </a:p>
        </p:txBody>
      </p:sp>
      <p:sp>
        <p:nvSpPr>
          <p:cNvPr id="3" name="Content Placeholder 2"/>
          <p:cNvSpPr>
            <a:spLocks noGrp="1"/>
          </p:cNvSpPr>
          <p:nvPr>
            <p:ph idx="1"/>
          </p:nvPr>
        </p:nvSpPr>
        <p:spPr/>
        <p:txBody>
          <a:bodyPr>
            <a:normAutofit/>
          </a:bodyPr>
          <a:lstStyle/>
          <a:p>
            <a:r>
              <a:rPr lang="en-GB" dirty="0" smtClean="0">
                <a:solidFill>
                  <a:srgbClr val="FF0000"/>
                </a:solidFill>
              </a:rPr>
              <a:t>calculation of perimeter of composite shapes</a:t>
            </a:r>
            <a:r>
              <a:rPr lang="en-GB" dirty="0" smtClean="0"/>
              <a:t>	</a:t>
            </a:r>
          </a:p>
          <a:p>
            <a:r>
              <a:rPr lang="en-GB" dirty="0" smtClean="0">
                <a:solidFill>
                  <a:srgbClr val="FF0000"/>
                </a:solidFill>
              </a:rPr>
              <a:t>order of operations include the use of brackets, for example: 2 + 1 x 3 = 5 and (2 + 1) x 3 = 9. </a:t>
            </a:r>
            <a:r>
              <a:rPr lang="en-GB" dirty="0" smtClean="0"/>
              <a:t>	</a:t>
            </a:r>
          </a:p>
          <a:p>
            <a:r>
              <a:rPr lang="en-GB" dirty="0" smtClean="0">
                <a:solidFill>
                  <a:srgbClr val="FF0000"/>
                </a:solidFill>
              </a:rPr>
              <a:t>relationship between unit fractions and division to work backwards; for example, if ¼ of a length is 36cm then the whole length is 36 x 4 = 144cm. </a:t>
            </a:r>
            <a:r>
              <a:rPr lang="en-GB" dirty="0" smtClean="0"/>
              <a:t>	</a:t>
            </a:r>
          </a:p>
          <a:p>
            <a:r>
              <a:rPr lang="en-GB" dirty="0" smtClean="0">
                <a:solidFill>
                  <a:srgbClr val="FF0000"/>
                </a:solidFill>
              </a:rPr>
              <a:t>derive unknown angles and lengths from known measurements. </a:t>
            </a:r>
            <a:r>
              <a:rPr lang="en-GB" dirty="0" smtClean="0"/>
              <a:t>	</a:t>
            </a:r>
          </a:p>
          <a:p>
            <a:r>
              <a:rPr lang="en-GB" dirty="0" smtClean="0">
                <a:solidFill>
                  <a:srgbClr val="FF0000"/>
                </a:solidFill>
              </a:rPr>
              <a:t>use all four quadrants, including the use of negative numbers</a:t>
            </a:r>
            <a:endParaRPr lang="en-GB" dirty="0" smtClean="0"/>
          </a:p>
          <a:p>
            <a:r>
              <a:rPr lang="en-GB" dirty="0" smtClean="0">
                <a:solidFill>
                  <a:srgbClr val="FF0000"/>
                </a:solidFill>
              </a:rPr>
              <a:t>quadrilaterals specified by coordinates in the four quadrants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412776"/>
            <a:ext cx="8229600" cy="1143000"/>
          </a:xfrm>
        </p:spPr>
        <p:txBody>
          <a:bodyPr>
            <a:normAutofit/>
          </a:bodyPr>
          <a:lstStyle/>
          <a:p>
            <a:r>
              <a:rPr lang="en-GB" dirty="0" smtClean="0"/>
              <a:t>What else do you currently teach that feeds in to algebra?</a:t>
            </a:r>
            <a:endParaRPr lang="en-GB" dirty="0"/>
          </a:p>
        </p:txBody>
      </p:sp>
      <p:sp>
        <p:nvSpPr>
          <p:cNvPr id="5" name="Content Placeholder 4"/>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548680"/>
            <a:ext cx="7848600" cy="762000"/>
          </a:xfrm>
        </p:spPr>
        <p:txBody>
          <a:bodyPr/>
          <a:lstStyle/>
          <a:p>
            <a:r>
              <a:rPr lang="en-GB" dirty="0" smtClean="0"/>
              <a:t>ACME comments (what is ACME?)</a:t>
            </a:r>
            <a:endParaRPr lang="en-GB" dirty="0"/>
          </a:p>
        </p:txBody>
      </p:sp>
      <p:sp>
        <p:nvSpPr>
          <p:cNvPr id="3" name="Content Placeholder 2"/>
          <p:cNvSpPr>
            <a:spLocks noGrp="1"/>
          </p:cNvSpPr>
          <p:nvPr>
            <p:ph idx="1"/>
          </p:nvPr>
        </p:nvSpPr>
        <p:spPr>
          <a:xfrm>
            <a:off x="395536" y="1052736"/>
            <a:ext cx="8229600" cy="5544616"/>
          </a:xfrm>
        </p:spPr>
        <p:txBody>
          <a:bodyPr>
            <a:normAutofit fontScale="92500" lnSpcReduction="20000"/>
          </a:bodyPr>
          <a:lstStyle/>
          <a:p>
            <a:pPr>
              <a:buNone/>
            </a:pPr>
            <a:endParaRPr lang="en-GB" dirty="0" smtClean="0"/>
          </a:p>
          <a:p>
            <a:r>
              <a:rPr lang="en-GB" dirty="0" err="1" smtClean="0"/>
              <a:t>PoS</a:t>
            </a:r>
            <a:r>
              <a:rPr lang="en-GB" dirty="0" smtClean="0"/>
              <a:t> does not provide a coherent progression towards formal algebra</a:t>
            </a:r>
          </a:p>
          <a:p>
            <a:r>
              <a:rPr lang="en-GB" dirty="0" smtClean="0"/>
              <a:t>Procedural approach discourages thinking before acting</a:t>
            </a:r>
          </a:p>
          <a:p>
            <a:r>
              <a:rPr lang="en-GB" dirty="0" smtClean="0"/>
              <a:t>Expectations of algebraic thinking could be even more challenging if they were based on reasoning about relations between quantities, such as patterns, structure, equivalence, </a:t>
            </a:r>
            <a:r>
              <a:rPr lang="en-GB" dirty="0" err="1" smtClean="0"/>
              <a:t>commutativity</a:t>
            </a:r>
            <a:r>
              <a:rPr lang="en-GB" dirty="0" smtClean="0"/>
              <a:t>, </a:t>
            </a:r>
            <a:r>
              <a:rPr lang="en-GB" dirty="0" err="1" smtClean="0"/>
              <a:t>distributivity</a:t>
            </a:r>
            <a:r>
              <a:rPr lang="en-GB" dirty="0" smtClean="0"/>
              <a:t>, and </a:t>
            </a:r>
            <a:r>
              <a:rPr lang="en-GB" dirty="0" err="1" smtClean="0"/>
              <a:t>associativity</a:t>
            </a:r>
            <a:r>
              <a:rPr lang="en-GB" dirty="0" smtClean="0"/>
              <a:t>, and models and representations of these</a:t>
            </a:r>
          </a:p>
          <a:p>
            <a:r>
              <a:rPr lang="en-GB" dirty="0" smtClean="0"/>
              <a:t>Early introduction of formal algebra before secondary school can lead to poor understanding without a good foundation</a:t>
            </a:r>
          </a:p>
          <a:p>
            <a:r>
              <a:rPr lang="en-GB" dirty="0" smtClean="0"/>
              <a:t>Algebra in primary connects what is known about number relations in arithmetic to general expression of those relations, including unknown quantities and variables. Operations need to be thoroughly understood in order to make this connection. </a:t>
            </a:r>
          </a:p>
          <a:p>
            <a:r>
              <a:rPr lang="en-GB" dirty="0" smtClean="0"/>
              <a:t>The only generalising currently explicit in the </a:t>
            </a:r>
            <a:r>
              <a:rPr lang="en-GB" dirty="0" err="1" smtClean="0"/>
              <a:t>PoS</a:t>
            </a:r>
            <a:r>
              <a:rPr lang="en-GB" dirty="0" smtClean="0"/>
              <a:t> relates to pattern sequences and not other forms of relations</a:t>
            </a:r>
          </a:p>
          <a:p>
            <a:r>
              <a:rPr lang="en-GB" dirty="0" smtClean="0"/>
              <a:t>A coherent developmental strand for algebra should be made explicit, making clear the connections between knowledge of number, mental methods, generalizing, and representing relations between quantities and unknowns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algebra?</a:t>
            </a:r>
            <a:endParaRPr lang="en-GB" dirty="0"/>
          </a:p>
        </p:txBody>
      </p:sp>
      <p:sp>
        <p:nvSpPr>
          <p:cNvPr id="3" name="Content Placeholder 2"/>
          <p:cNvSpPr>
            <a:spLocks noGrp="1"/>
          </p:cNvSpPr>
          <p:nvPr>
            <p:ph idx="1"/>
          </p:nvPr>
        </p:nvSpPr>
        <p:spPr/>
        <p:txBody>
          <a:bodyPr/>
          <a:lstStyle/>
          <a:p>
            <a:r>
              <a:rPr lang="en-GB" dirty="0" smtClean="0"/>
              <a:t>What are the pre-algebraic experiences appropriate for </a:t>
            </a:r>
            <a:r>
              <a:rPr lang="en-GB" smtClean="0"/>
              <a:t>primary children?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143000"/>
          </a:xfrm>
        </p:spPr>
        <p:txBody>
          <a:bodyPr/>
          <a:lstStyle/>
          <a:p>
            <a:r>
              <a:rPr lang="en-GB" dirty="0" smtClean="0"/>
              <a:t>Hypothetical ......</a:t>
            </a:r>
            <a:endParaRPr lang="en-GB" dirty="0"/>
          </a:p>
        </p:txBody>
      </p:sp>
      <p:sp>
        <p:nvSpPr>
          <p:cNvPr id="3" name="Content Placeholder 2"/>
          <p:cNvSpPr>
            <a:spLocks noGrp="1"/>
          </p:cNvSpPr>
          <p:nvPr>
            <p:ph idx="1"/>
          </p:nvPr>
        </p:nvSpPr>
        <p:spPr>
          <a:xfrm>
            <a:off x="914400" y="2924944"/>
            <a:ext cx="8229600" cy="4525963"/>
          </a:xfrm>
        </p:spPr>
        <p:txBody>
          <a:bodyPr/>
          <a:lstStyle/>
          <a:p>
            <a:pPr>
              <a:buNone/>
            </a:pPr>
            <a:r>
              <a:rPr lang="en-GB" dirty="0" smtClean="0"/>
              <a:t>....... but still a valuable exercise</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a:t>
            </a:r>
            <a:endParaRPr lang="en-GB" dirty="0"/>
          </a:p>
        </p:txBody>
      </p:sp>
      <p:sp>
        <p:nvSpPr>
          <p:cNvPr id="3" name="Content Placeholder 2"/>
          <p:cNvSpPr>
            <a:spLocks noGrp="1"/>
          </p:cNvSpPr>
          <p:nvPr>
            <p:ph idx="1"/>
          </p:nvPr>
        </p:nvSpPr>
        <p:spPr/>
        <p:txBody>
          <a:bodyPr/>
          <a:lstStyle/>
          <a:p>
            <a:r>
              <a:rPr lang="en-GB" dirty="0" smtClean="0"/>
              <a:t>Draft curriculum</a:t>
            </a:r>
          </a:p>
          <a:p>
            <a:r>
              <a:rPr lang="en-GB" dirty="0" smtClean="0"/>
              <a:t>ACME synthesis of responses from mathematics education community</a:t>
            </a:r>
          </a:p>
          <a:p>
            <a:r>
              <a:rPr lang="en-GB" dirty="0" smtClean="0"/>
              <a:t>Research (e.g. nuffieldfoundation.org.uk)</a:t>
            </a:r>
          </a:p>
          <a:p>
            <a:r>
              <a:rPr lang="en-GB" dirty="0" smtClean="0"/>
              <a:t>Glimpse of possible KS4 content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Where are we going with algebra for everyone (KS4)?</a:t>
            </a:r>
            <a:endParaRPr lang="en-GB" dirty="0"/>
          </a:p>
        </p:txBody>
      </p:sp>
      <p:sp>
        <p:nvSpPr>
          <p:cNvPr id="5" name="Content Placeholder 4"/>
          <p:cNvSpPr>
            <a:spLocks noGrp="1"/>
          </p:cNvSpPr>
          <p:nvPr>
            <p:ph idx="1"/>
          </p:nvPr>
        </p:nvSpPr>
        <p:spPr>
          <a:xfrm>
            <a:off x="467544" y="2188021"/>
            <a:ext cx="8229600" cy="4669979"/>
          </a:xfrm>
        </p:spPr>
        <p:txBody>
          <a:bodyPr>
            <a:normAutofit/>
          </a:bodyPr>
          <a:lstStyle/>
          <a:p>
            <a:pPr lvl="0"/>
            <a:r>
              <a:rPr lang="en-GB" dirty="0" smtClean="0"/>
              <a:t>arithmetic </a:t>
            </a:r>
            <a:r>
              <a:rPr lang="en-GB" dirty="0"/>
              <a:t>sequences </a:t>
            </a:r>
            <a:r>
              <a:rPr lang="en-GB" dirty="0" smtClean="0"/>
              <a:t>(nth term) </a:t>
            </a:r>
          </a:p>
          <a:p>
            <a:pPr lvl="0"/>
            <a:r>
              <a:rPr lang="en-GB" dirty="0" smtClean="0"/>
              <a:t>algebraic </a:t>
            </a:r>
            <a:r>
              <a:rPr lang="en-GB" dirty="0"/>
              <a:t>manipulation including expanding products, factorisation and simplification of </a:t>
            </a:r>
            <a:r>
              <a:rPr lang="en-GB" dirty="0" smtClean="0"/>
              <a:t>expressions</a:t>
            </a:r>
          </a:p>
          <a:p>
            <a:pPr lvl="0"/>
            <a:r>
              <a:rPr lang="en-GB" dirty="0" smtClean="0"/>
              <a:t>solving </a:t>
            </a:r>
            <a:r>
              <a:rPr lang="en-GB" dirty="0"/>
              <a:t>linear and quadratic equations in one </a:t>
            </a:r>
            <a:r>
              <a:rPr lang="en-GB" dirty="0" smtClean="0"/>
              <a:t>variable</a:t>
            </a:r>
          </a:p>
          <a:p>
            <a:pPr lvl="0"/>
            <a:r>
              <a:rPr lang="en-GB" dirty="0" smtClean="0"/>
              <a:t>application </a:t>
            </a:r>
            <a:r>
              <a:rPr lang="en-GB" dirty="0"/>
              <a:t>of algebra to real world </a:t>
            </a:r>
            <a:r>
              <a:rPr lang="en-GB" dirty="0" smtClean="0"/>
              <a:t>problems</a:t>
            </a:r>
          </a:p>
          <a:p>
            <a:pPr lvl="0"/>
            <a:r>
              <a:rPr lang="en-GB" dirty="0" smtClean="0"/>
              <a:t>solving </a:t>
            </a:r>
            <a:r>
              <a:rPr lang="en-GB" dirty="0"/>
              <a:t>simultaneous linear equations and linear </a:t>
            </a:r>
            <a:r>
              <a:rPr lang="en-GB" dirty="0" smtClean="0"/>
              <a:t>inequalities</a:t>
            </a:r>
          </a:p>
          <a:p>
            <a:pPr lvl="0"/>
            <a:r>
              <a:rPr lang="en-GB" dirty="0" smtClean="0"/>
              <a:t>gradients </a:t>
            </a:r>
          </a:p>
          <a:p>
            <a:pPr lvl="0"/>
            <a:r>
              <a:rPr lang="en-GB" dirty="0" smtClean="0"/>
              <a:t>properties </a:t>
            </a:r>
            <a:r>
              <a:rPr lang="en-GB" dirty="0"/>
              <a:t>of quadratic </a:t>
            </a:r>
            <a:r>
              <a:rPr lang="en-GB" dirty="0" smtClean="0"/>
              <a:t>functions</a:t>
            </a:r>
          </a:p>
          <a:p>
            <a:pPr lvl="0"/>
            <a:r>
              <a:rPr lang="en-GB" dirty="0" smtClean="0"/>
              <a:t>using </a:t>
            </a:r>
            <a:r>
              <a:rPr lang="en-GB" dirty="0"/>
              <a:t>functions and graphs in real world </a:t>
            </a:r>
            <a:r>
              <a:rPr lang="en-GB" dirty="0" smtClean="0"/>
              <a:t>situations</a:t>
            </a:r>
          </a:p>
          <a:p>
            <a:pPr lvl="0"/>
            <a:r>
              <a:rPr lang="en-GB" dirty="0" smtClean="0"/>
              <a:t>transformation </a:t>
            </a:r>
            <a:r>
              <a:rPr lang="en-GB" dirty="0"/>
              <a:t>of functions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To summarise</a:t>
            </a:r>
            <a:endParaRPr lang="en-GB" dirty="0"/>
          </a:p>
        </p:txBody>
      </p:sp>
      <p:sp>
        <p:nvSpPr>
          <p:cNvPr id="5" name="Content Placeholder 4"/>
          <p:cNvSpPr>
            <a:spLocks noGrp="1"/>
          </p:cNvSpPr>
          <p:nvPr>
            <p:ph idx="1"/>
          </p:nvPr>
        </p:nvSpPr>
        <p:spPr>
          <a:xfrm>
            <a:off x="395536" y="2188021"/>
            <a:ext cx="8229600" cy="4669979"/>
          </a:xfrm>
        </p:spPr>
        <p:txBody>
          <a:bodyPr>
            <a:normAutofit/>
          </a:bodyPr>
          <a:lstStyle/>
          <a:p>
            <a:pPr lvl="0"/>
            <a:r>
              <a:rPr lang="en-GB" dirty="0" smtClean="0"/>
              <a:t>Generalising</a:t>
            </a:r>
          </a:p>
          <a:p>
            <a:pPr lvl="0"/>
            <a:r>
              <a:rPr lang="en-GB" dirty="0" smtClean="0"/>
              <a:t>Notation</a:t>
            </a:r>
          </a:p>
          <a:p>
            <a:pPr lvl="0"/>
            <a:r>
              <a:rPr lang="en-GB" dirty="0" smtClean="0"/>
              <a:t>Equivalent expressions</a:t>
            </a:r>
          </a:p>
          <a:p>
            <a:pPr lvl="0"/>
            <a:r>
              <a:rPr lang="en-GB" dirty="0" smtClean="0"/>
              <a:t>Solving equations (finding values of variables)</a:t>
            </a:r>
          </a:p>
          <a:p>
            <a:pPr lvl="0"/>
            <a:r>
              <a:rPr lang="en-GB" dirty="0" smtClean="0"/>
              <a:t>Expressing real and mathematical situations algebraically (recognising additive, multiplicative and exponential relations)</a:t>
            </a:r>
          </a:p>
          <a:p>
            <a:pPr lvl="0"/>
            <a:r>
              <a:rPr lang="en-GB" dirty="0" smtClean="0"/>
              <a:t>Relating features of graphs to properties of functions and situations (e.g. gradient of straight line)</a:t>
            </a:r>
          </a:p>
          <a:p>
            <a:pPr lvl="0"/>
            <a:r>
              <a:rPr lang="en-GB" dirty="0" smtClean="0"/>
              <a:t>New relations from old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Key ideas</a:t>
            </a:r>
            <a:endParaRPr lang="en-GB" dirty="0"/>
          </a:p>
        </p:txBody>
      </p:sp>
      <p:sp>
        <p:nvSpPr>
          <p:cNvPr id="5" name="Content Placeholder 4"/>
          <p:cNvSpPr>
            <a:spLocks noGrp="1"/>
          </p:cNvSpPr>
          <p:nvPr>
            <p:ph idx="1"/>
          </p:nvPr>
        </p:nvSpPr>
        <p:spPr>
          <a:xfrm>
            <a:off x="467544" y="2188021"/>
            <a:ext cx="8229600" cy="4669979"/>
          </a:xfrm>
        </p:spPr>
        <p:txBody>
          <a:bodyPr>
            <a:normAutofit/>
          </a:bodyPr>
          <a:lstStyle/>
          <a:p>
            <a:pPr lvl="0"/>
            <a:r>
              <a:rPr lang="en-GB" dirty="0" smtClean="0"/>
              <a:t>Generalise relationships</a:t>
            </a:r>
          </a:p>
          <a:p>
            <a:pPr lvl="0"/>
            <a:r>
              <a:rPr lang="en-GB" dirty="0" smtClean="0"/>
              <a:t>Notation</a:t>
            </a:r>
          </a:p>
          <a:p>
            <a:pPr lvl="0"/>
            <a:r>
              <a:rPr lang="en-GB" dirty="0" smtClean="0"/>
              <a:t>Equivalent expressions</a:t>
            </a:r>
          </a:p>
          <a:p>
            <a:pPr lvl="0"/>
            <a:r>
              <a:rPr lang="en-GB" dirty="0" smtClean="0"/>
              <a:t>Solve equations</a:t>
            </a:r>
          </a:p>
          <a:p>
            <a:pPr lvl="0"/>
            <a:r>
              <a:rPr lang="en-GB" dirty="0" smtClean="0"/>
              <a:t>Express situations</a:t>
            </a:r>
          </a:p>
          <a:p>
            <a:pPr lvl="0"/>
            <a:r>
              <a:rPr lang="en-GB" dirty="0" smtClean="0"/>
              <a:t>Relate representations</a:t>
            </a:r>
          </a:p>
          <a:p>
            <a:pPr lvl="0"/>
            <a:r>
              <a:rPr lang="en-GB" dirty="0" smtClean="0"/>
              <a:t>New from old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Additive reasoning </a:t>
            </a:r>
            <a:endParaRPr lang="en-US" smtClean="0"/>
          </a:p>
        </p:txBody>
      </p:sp>
      <p:sp>
        <p:nvSpPr>
          <p:cNvPr id="13315" name="Content Placeholder 8"/>
          <p:cNvSpPr>
            <a:spLocks noGrp="1"/>
          </p:cNvSpPr>
          <p:nvPr>
            <p:ph idx="1"/>
          </p:nvPr>
        </p:nvSpPr>
        <p:spPr/>
        <p:txBody>
          <a:bodyPr/>
          <a:lstStyle/>
          <a:p>
            <a:endParaRPr lang="en-GB" smtClean="0"/>
          </a:p>
        </p:txBody>
      </p:sp>
      <p:grpSp>
        <p:nvGrpSpPr>
          <p:cNvPr id="2" name="Group 4"/>
          <p:cNvGrpSpPr>
            <a:grpSpLocks/>
          </p:cNvGrpSpPr>
          <p:nvPr/>
        </p:nvGrpSpPr>
        <p:grpSpPr bwMode="auto">
          <a:xfrm>
            <a:off x="2339975" y="2060575"/>
            <a:ext cx="4392613" cy="1150938"/>
            <a:chOff x="1610" y="1344"/>
            <a:chExt cx="2767" cy="725"/>
          </a:xfrm>
        </p:grpSpPr>
        <p:sp>
          <p:nvSpPr>
            <p:cNvPr id="27653" name="Rectangle 5"/>
            <p:cNvSpPr>
              <a:spLocks noChangeArrowheads="1"/>
            </p:cNvSpPr>
            <p:nvPr/>
          </p:nvSpPr>
          <p:spPr bwMode="auto">
            <a:xfrm>
              <a:off x="1610" y="1344"/>
              <a:ext cx="998" cy="362"/>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defRPr/>
              </a:pPr>
              <a:endParaRPr lang="en-GB"/>
            </a:p>
          </p:txBody>
        </p:sp>
        <p:sp>
          <p:nvSpPr>
            <p:cNvPr id="13319" name="Rectangle 6"/>
            <p:cNvSpPr>
              <a:spLocks noChangeArrowheads="1"/>
            </p:cNvSpPr>
            <p:nvPr/>
          </p:nvSpPr>
          <p:spPr bwMode="auto">
            <a:xfrm>
              <a:off x="1610" y="1706"/>
              <a:ext cx="2767" cy="363"/>
            </a:xfrm>
            <a:prstGeom prst="rect">
              <a:avLst/>
            </a:prstGeom>
            <a:solidFill>
              <a:srgbClr val="0070C0"/>
            </a:solidFill>
            <a:ln w="9525">
              <a:solidFill>
                <a:schemeClr val="tx1"/>
              </a:solidFill>
              <a:miter lim="800000"/>
              <a:headEnd/>
              <a:tailEnd/>
            </a:ln>
          </p:spPr>
          <p:txBody>
            <a:bodyPr wrap="none" anchor="ctr"/>
            <a:lstStyle/>
            <a:p>
              <a:endParaRPr lang="en-GB"/>
            </a:p>
          </p:txBody>
        </p:sp>
        <p:sp>
          <p:nvSpPr>
            <p:cNvPr id="13320" name="Rectangle 7"/>
            <p:cNvSpPr>
              <a:spLocks noChangeArrowheads="1"/>
            </p:cNvSpPr>
            <p:nvPr/>
          </p:nvSpPr>
          <p:spPr bwMode="auto">
            <a:xfrm>
              <a:off x="2608" y="1344"/>
              <a:ext cx="1769" cy="362"/>
            </a:xfrm>
            <a:prstGeom prst="rect">
              <a:avLst/>
            </a:prstGeom>
            <a:solidFill>
              <a:schemeClr val="accent2"/>
            </a:solidFill>
            <a:ln w="9525">
              <a:solidFill>
                <a:schemeClr val="tx1"/>
              </a:solidFill>
              <a:miter lim="800000"/>
              <a:headEnd/>
              <a:tailEnd/>
            </a:ln>
          </p:spPr>
          <p:txBody>
            <a:bodyPr wrap="none" anchor="ctr"/>
            <a:lstStyle/>
            <a:p>
              <a:endParaRPr lang="en-GB"/>
            </a:p>
          </p:txBody>
        </p:sp>
      </p:grpSp>
      <p:sp>
        <p:nvSpPr>
          <p:cNvPr id="13317" name="Rectangle 8"/>
          <p:cNvSpPr>
            <a:spLocks noChangeArrowheads="1"/>
          </p:cNvSpPr>
          <p:nvPr/>
        </p:nvSpPr>
        <p:spPr bwMode="auto">
          <a:xfrm>
            <a:off x="1571625" y="3571875"/>
            <a:ext cx="6572250" cy="1816100"/>
          </a:xfrm>
          <a:prstGeom prst="rect">
            <a:avLst/>
          </a:prstGeom>
          <a:noFill/>
          <a:ln w="9525">
            <a:noFill/>
            <a:miter lim="800000"/>
            <a:headEnd/>
            <a:tailEnd/>
          </a:ln>
        </p:spPr>
        <p:txBody>
          <a:bodyPr>
            <a:spAutoFit/>
          </a:bodyPr>
          <a:lstStyle/>
          <a:p>
            <a:r>
              <a:rPr lang="en-GB" sz="2800" b="1" dirty="0">
                <a:solidFill>
                  <a:schemeClr val="tx2"/>
                </a:solidFill>
              </a:rPr>
              <a:t>	a + b = c		</a:t>
            </a:r>
            <a:r>
              <a:rPr lang="en-GB" sz="2800" b="1" dirty="0" err="1">
                <a:solidFill>
                  <a:schemeClr val="tx2"/>
                </a:solidFill>
              </a:rPr>
              <a:t>c</a:t>
            </a:r>
            <a:r>
              <a:rPr lang="en-GB" sz="2800" b="1" dirty="0">
                <a:solidFill>
                  <a:schemeClr val="tx2"/>
                </a:solidFill>
              </a:rPr>
              <a:t> = a + b</a:t>
            </a:r>
          </a:p>
          <a:p>
            <a:r>
              <a:rPr lang="en-GB" sz="2800" b="1" dirty="0">
                <a:solidFill>
                  <a:schemeClr val="tx2"/>
                </a:solidFill>
              </a:rPr>
              <a:t>	b + a = c		</a:t>
            </a:r>
            <a:r>
              <a:rPr lang="en-GB" sz="2800" b="1" dirty="0" err="1">
                <a:solidFill>
                  <a:schemeClr val="tx2"/>
                </a:solidFill>
              </a:rPr>
              <a:t>c</a:t>
            </a:r>
            <a:r>
              <a:rPr lang="en-GB" sz="2800" b="1" dirty="0">
                <a:solidFill>
                  <a:schemeClr val="tx2"/>
                </a:solidFill>
              </a:rPr>
              <a:t> = b + a</a:t>
            </a:r>
          </a:p>
          <a:p>
            <a:pPr lvl="2"/>
            <a:r>
              <a:rPr lang="en-GB" sz="2800" b="1" dirty="0">
                <a:solidFill>
                  <a:schemeClr val="tx2"/>
                </a:solidFill>
              </a:rPr>
              <a:t>c – a = b		</a:t>
            </a:r>
            <a:r>
              <a:rPr lang="en-GB" sz="2800" b="1" dirty="0" err="1">
                <a:solidFill>
                  <a:schemeClr val="tx2"/>
                </a:solidFill>
              </a:rPr>
              <a:t>b</a:t>
            </a:r>
            <a:r>
              <a:rPr lang="en-GB" sz="2800" b="1" dirty="0">
                <a:solidFill>
                  <a:schemeClr val="tx2"/>
                </a:solidFill>
              </a:rPr>
              <a:t> = c -  a</a:t>
            </a:r>
          </a:p>
          <a:p>
            <a:pPr lvl="2"/>
            <a:r>
              <a:rPr lang="en-GB" sz="2800" b="1" dirty="0">
                <a:solidFill>
                  <a:schemeClr val="tx2"/>
                </a:solidFill>
              </a:rPr>
              <a:t>c – b = a		</a:t>
            </a:r>
            <a:r>
              <a:rPr lang="en-GB" sz="2800" b="1" dirty="0" err="1">
                <a:solidFill>
                  <a:schemeClr val="tx2"/>
                </a:solidFill>
              </a:rPr>
              <a:t>a</a:t>
            </a:r>
            <a:r>
              <a:rPr lang="en-GB" sz="2800" b="1" dirty="0">
                <a:solidFill>
                  <a:schemeClr val="tx2"/>
                </a:solidFill>
              </a:rPr>
              <a:t> = c -  b</a:t>
            </a:r>
            <a:endParaRPr lang="en-US" sz="28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23528" y="980728"/>
            <a:ext cx="7848600" cy="762000"/>
          </a:xfrm>
        </p:spPr>
        <p:txBody>
          <a:bodyPr/>
          <a:lstStyle/>
          <a:p>
            <a:pPr eaLnBrk="1" hangingPunct="1"/>
            <a:r>
              <a:rPr lang="en-GB" sz="3400" dirty="0" smtClean="0"/>
              <a:t>Multiplicative reasoning</a:t>
            </a:r>
            <a:endParaRPr lang="en-US" sz="3400" dirty="0" smtClean="0"/>
          </a:p>
        </p:txBody>
      </p:sp>
      <p:graphicFrame>
        <p:nvGraphicFramePr>
          <p:cNvPr id="2050" name="Object 10"/>
          <p:cNvGraphicFramePr>
            <a:graphicFrameLocks noChangeAspect="1"/>
          </p:cNvGraphicFramePr>
          <p:nvPr>
            <p:ph idx="1"/>
          </p:nvPr>
        </p:nvGraphicFramePr>
        <p:xfrm>
          <a:off x="4743450" y="3757613"/>
          <a:ext cx="114300" cy="215900"/>
        </p:xfrm>
        <a:graphic>
          <a:graphicData uri="http://schemas.openxmlformats.org/presentationml/2006/ole">
            <p:oleObj spid="_x0000_s1026" name="Equation" r:id="rId4" imgW="114120" imgH="215640" progId="Equation.3">
              <p:embed/>
            </p:oleObj>
          </a:graphicData>
        </a:graphic>
      </p:graphicFrame>
      <p:sp>
        <p:nvSpPr>
          <p:cNvPr id="2052" name="Rectangle 3"/>
          <p:cNvSpPr>
            <a:spLocks noGrp="1" noChangeArrowheads="1"/>
          </p:cNvSpPr>
          <p:nvPr>
            <p:ph type="body" sz="half" idx="4294967295"/>
          </p:nvPr>
        </p:nvSpPr>
        <p:spPr>
          <a:xfrm>
            <a:off x="1500188" y="3071813"/>
            <a:ext cx="6262687" cy="4114800"/>
          </a:xfrm>
        </p:spPr>
        <p:txBody>
          <a:bodyPr/>
          <a:lstStyle/>
          <a:p>
            <a:pPr eaLnBrk="1" hangingPunct="1">
              <a:buFontTx/>
              <a:buNone/>
            </a:pPr>
            <a:endParaRPr lang="en-GB" sz="2600" smtClean="0"/>
          </a:p>
          <a:p>
            <a:pPr eaLnBrk="1" hangingPunct="1">
              <a:buFontTx/>
              <a:buNone/>
            </a:pPr>
            <a:endParaRPr lang="en-US" sz="2600" smtClean="0"/>
          </a:p>
        </p:txBody>
      </p:sp>
      <p:sp>
        <p:nvSpPr>
          <p:cNvPr id="2053" name="Rectangle 4"/>
          <p:cNvSpPr>
            <a:spLocks noChangeArrowheads="1"/>
          </p:cNvSpPr>
          <p:nvPr/>
        </p:nvSpPr>
        <p:spPr bwMode="auto">
          <a:xfrm>
            <a:off x="1928813" y="2357438"/>
            <a:ext cx="5072062" cy="576262"/>
          </a:xfrm>
          <a:prstGeom prst="rect">
            <a:avLst/>
          </a:prstGeom>
          <a:solidFill>
            <a:srgbClr val="AA6B48"/>
          </a:solidFill>
          <a:ln w="9525">
            <a:solidFill>
              <a:schemeClr val="tx1"/>
            </a:solidFill>
            <a:miter lim="800000"/>
            <a:headEnd/>
            <a:tailEnd/>
          </a:ln>
        </p:spPr>
        <p:txBody>
          <a:bodyPr wrap="none" anchor="ctr"/>
          <a:lstStyle/>
          <a:p>
            <a:endParaRPr lang="en-GB"/>
          </a:p>
        </p:txBody>
      </p:sp>
      <p:sp>
        <p:nvSpPr>
          <p:cNvPr id="2054" name="Rectangle 5"/>
          <p:cNvSpPr>
            <a:spLocks noChangeArrowheads="1"/>
          </p:cNvSpPr>
          <p:nvPr/>
        </p:nvSpPr>
        <p:spPr bwMode="auto">
          <a:xfrm>
            <a:off x="1928813" y="1785938"/>
            <a:ext cx="10207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2055" name="Rectangle 9"/>
          <p:cNvSpPr>
            <a:spLocks noChangeArrowheads="1"/>
          </p:cNvSpPr>
          <p:nvPr/>
        </p:nvSpPr>
        <p:spPr bwMode="auto">
          <a:xfrm>
            <a:off x="1928813" y="3571875"/>
            <a:ext cx="4572000" cy="4294188"/>
          </a:xfrm>
          <a:prstGeom prst="rect">
            <a:avLst/>
          </a:prstGeom>
          <a:noFill/>
          <a:ln w="9525">
            <a:noFill/>
            <a:miter lim="800000"/>
            <a:headEnd/>
            <a:tailEnd/>
          </a:ln>
        </p:spPr>
        <p:txBody>
          <a:bodyPr>
            <a:spAutoFit/>
          </a:bodyPr>
          <a:lstStyle/>
          <a:p>
            <a:pPr algn="ctr"/>
            <a:r>
              <a:rPr lang="en-GB" sz="2800" b="1" dirty="0">
                <a:solidFill>
                  <a:schemeClr val="tx2"/>
                </a:solidFill>
              </a:rPr>
              <a:t>a = </a:t>
            </a:r>
            <a:r>
              <a:rPr lang="en-GB" sz="2800" b="1" dirty="0" err="1">
                <a:solidFill>
                  <a:schemeClr val="tx2"/>
                </a:solidFill>
              </a:rPr>
              <a:t>bc</a:t>
            </a:r>
            <a:r>
              <a:rPr lang="en-GB" sz="2800" b="1" dirty="0">
                <a:solidFill>
                  <a:schemeClr val="tx2"/>
                </a:solidFill>
              </a:rPr>
              <a:t>      </a:t>
            </a:r>
            <a:r>
              <a:rPr lang="en-GB" sz="2800" b="1" dirty="0" err="1">
                <a:solidFill>
                  <a:schemeClr val="tx2"/>
                </a:solidFill>
              </a:rPr>
              <a:t>bc</a:t>
            </a:r>
            <a:r>
              <a:rPr lang="en-GB" sz="2800" b="1" dirty="0">
                <a:solidFill>
                  <a:schemeClr val="tx2"/>
                </a:solidFill>
              </a:rPr>
              <a:t> = a</a:t>
            </a:r>
          </a:p>
          <a:p>
            <a:pPr algn="ctr"/>
            <a:r>
              <a:rPr lang="en-GB" sz="2800" b="1" dirty="0">
                <a:solidFill>
                  <a:schemeClr val="tx2"/>
                </a:solidFill>
              </a:rPr>
              <a:t>a = </a:t>
            </a:r>
            <a:r>
              <a:rPr lang="en-GB" sz="2800" b="1" dirty="0" err="1">
                <a:solidFill>
                  <a:schemeClr val="tx2"/>
                </a:solidFill>
              </a:rPr>
              <a:t>cb</a:t>
            </a:r>
            <a:r>
              <a:rPr lang="en-GB" sz="2800" b="1" dirty="0">
                <a:solidFill>
                  <a:schemeClr val="tx2"/>
                </a:solidFill>
              </a:rPr>
              <a:t>      </a:t>
            </a:r>
            <a:r>
              <a:rPr lang="en-GB" sz="2800" b="1" dirty="0" err="1">
                <a:solidFill>
                  <a:schemeClr val="tx2"/>
                </a:solidFill>
              </a:rPr>
              <a:t>cb</a:t>
            </a:r>
            <a:r>
              <a:rPr lang="en-GB" sz="2800" b="1" dirty="0">
                <a:solidFill>
                  <a:schemeClr val="tx2"/>
                </a:solidFill>
              </a:rPr>
              <a:t> = a</a:t>
            </a:r>
          </a:p>
          <a:p>
            <a:pPr algn="ctr"/>
            <a:r>
              <a:rPr lang="en-GB" sz="2800" b="1" dirty="0">
                <a:solidFill>
                  <a:schemeClr val="tx2"/>
                </a:solidFill>
              </a:rPr>
              <a:t>b = </a:t>
            </a:r>
            <a:r>
              <a:rPr lang="en-GB" sz="2800" b="1" u="sng" dirty="0">
                <a:solidFill>
                  <a:schemeClr val="tx2"/>
                </a:solidFill>
              </a:rPr>
              <a:t>a</a:t>
            </a:r>
            <a:r>
              <a:rPr lang="en-GB" sz="2800" b="1" dirty="0">
                <a:solidFill>
                  <a:schemeClr val="tx2"/>
                </a:solidFill>
              </a:rPr>
              <a:t>       </a:t>
            </a:r>
            <a:r>
              <a:rPr lang="en-GB" sz="2800" b="1" u="sng" dirty="0" err="1">
                <a:solidFill>
                  <a:schemeClr val="tx2"/>
                </a:solidFill>
              </a:rPr>
              <a:t>a</a:t>
            </a:r>
            <a:r>
              <a:rPr lang="en-GB" sz="2800" b="1" u="sng" dirty="0">
                <a:solidFill>
                  <a:schemeClr val="tx2"/>
                </a:solidFill>
              </a:rPr>
              <a:t> </a:t>
            </a:r>
            <a:r>
              <a:rPr lang="en-GB" sz="2800" b="1" dirty="0">
                <a:solidFill>
                  <a:schemeClr val="tx2"/>
                </a:solidFill>
              </a:rPr>
              <a:t>= b</a:t>
            </a:r>
          </a:p>
          <a:p>
            <a:pPr algn="ctr">
              <a:lnSpc>
                <a:spcPct val="75000"/>
              </a:lnSpc>
            </a:pPr>
            <a:r>
              <a:rPr lang="en-GB" sz="2800" b="1" dirty="0">
                <a:solidFill>
                  <a:schemeClr val="tx2"/>
                </a:solidFill>
              </a:rPr>
              <a:t>c       </a:t>
            </a:r>
            <a:r>
              <a:rPr lang="en-GB" sz="2800" b="1" dirty="0" err="1">
                <a:solidFill>
                  <a:schemeClr val="tx2"/>
                </a:solidFill>
              </a:rPr>
              <a:t>c</a:t>
            </a:r>
            <a:endParaRPr lang="en-GB" sz="2800" b="1" u="sng" dirty="0">
              <a:solidFill>
                <a:schemeClr val="tx2"/>
              </a:solidFill>
            </a:endParaRPr>
          </a:p>
          <a:p>
            <a:pPr algn="ctr">
              <a:lnSpc>
                <a:spcPct val="75000"/>
              </a:lnSpc>
            </a:pPr>
            <a:r>
              <a:rPr lang="en-GB" sz="2800" b="1" dirty="0">
                <a:solidFill>
                  <a:schemeClr val="tx2"/>
                </a:solidFill>
              </a:rPr>
              <a:t>c = </a:t>
            </a:r>
            <a:r>
              <a:rPr lang="en-GB" sz="2800" b="1" u="sng" dirty="0">
                <a:solidFill>
                  <a:schemeClr val="tx2"/>
                </a:solidFill>
              </a:rPr>
              <a:t>a</a:t>
            </a:r>
            <a:r>
              <a:rPr lang="en-GB" sz="2800" b="1" dirty="0">
                <a:solidFill>
                  <a:schemeClr val="tx2"/>
                </a:solidFill>
              </a:rPr>
              <a:t>       </a:t>
            </a:r>
            <a:r>
              <a:rPr lang="en-GB" sz="2800" b="1" u="sng" dirty="0" err="1">
                <a:solidFill>
                  <a:schemeClr val="tx2"/>
                </a:solidFill>
              </a:rPr>
              <a:t>a</a:t>
            </a:r>
            <a:r>
              <a:rPr lang="en-GB" sz="2800" b="1" u="sng" dirty="0">
                <a:solidFill>
                  <a:schemeClr val="tx2"/>
                </a:solidFill>
              </a:rPr>
              <a:t> </a:t>
            </a:r>
            <a:r>
              <a:rPr lang="en-GB" sz="2800" b="1" dirty="0">
                <a:solidFill>
                  <a:schemeClr val="tx2"/>
                </a:solidFill>
              </a:rPr>
              <a:t>= c</a:t>
            </a:r>
          </a:p>
          <a:p>
            <a:pPr algn="ctr">
              <a:lnSpc>
                <a:spcPct val="75000"/>
              </a:lnSpc>
            </a:pPr>
            <a:r>
              <a:rPr lang="en-GB" sz="2800" b="1" dirty="0">
                <a:solidFill>
                  <a:schemeClr val="tx2"/>
                </a:solidFill>
              </a:rPr>
              <a:t>b       </a:t>
            </a:r>
            <a:r>
              <a:rPr lang="en-GB" sz="2800" b="1" dirty="0" err="1">
                <a:solidFill>
                  <a:schemeClr val="tx2"/>
                </a:solidFill>
              </a:rPr>
              <a:t>b</a:t>
            </a:r>
            <a:endParaRPr lang="en-GB" sz="2800" b="1" dirty="0">
              <a:solidFill>
                <a:schemeClr val="tx2"/>
              </a:solidFill>
            </a:endParaRPr>
          </a:p>
          <a:p>
            <a:pPr algn="ctr">
              <a:lnSpc>
                <a:spcPct val="75000"/>
              </a:lnSpc>
            </a:pPr>
            <a:r>
              <a:rPr lang="en-GB" sz="2800" b="1" dirty="0">
                <a:solidFill>
                  <a:schemeClr val="tx2"/>
                </a:solidFill>
              </a:rPr>
              <a:t>      </a:t>
            </a:r>
          </a:p>
          <a:p>
            <a:pPr algn="ctr">
              <a:lnSpc>
                <a:spcPct val="75000"/>
              </a:lnSpc>
            </a:pPr>
            <a:endParaRPr lang="en-GB" sz="2800" b="1" dirty="0">
              <a:solidFill>
                <a:schemeClr val="tx2"/>
              </a:solidFill>
            </a:endParaRPr>
          </a:p>
          <a:p>
            <a:pPr algn="ctr">
              <a:lnSpc>
                <a:spcPct val="75000"/>
              </a:lnSpc>
            </a:pPr>
            <a:r>
              <a:rPr lang="en-GB" sz="2800" b="1" u="sng" dirty="0">
                <a:solidFill>
                  <a:schemeClr val="tx2"/>
                </a:solidFill>
              </a:rPr>
              <a:t> </a:t>
            </a:r>
            <a:endParaRPr lang="en-GB" sz="2800" b="1" dirty="0">
              <a:solidFill>
                <a:schemeClr val="tx2"/>
              </a:solidFill>
            </a:endParaRPr>
          </a:p>
          <a:p>
            <a:pPr algn="ctr">
              <a:lnSpc>
                <a:spcPct val="75000"/>
              </a:lnSpc>
            </a:pPr>
            <a:endParaRPr lang="en-GB" sz="2800" b="1" dirty="0">
              <a:solidFill>
                <a:schemeClr val="tx2"/>
              </a:solidFill>
            </a:endParaRPr>
          </a:p>
          <a:p>
            <a:pPr algn="ctr">
              <a:lnSpc>
                <a:spcPct val="75000"/>
              </a:lnSpc>
            </a:pPr>
            <a:endParaRPr lang="en-GB" sz="2800" b="1" dirty="0">
              <a:solidFill>
                <a:schemeClr val="tx2"/>
              </a:solidFill>
            </a:endParaRPr>
          </a:p>
          <a:p>
            <a:pPr algn="ctr">
              <a:lnSpc>
                <a:spcPct val="75000"/>
              </a:lnSpc>
            </a:pPr>
            <a:endParaRPr lang="en-GB" sz="2800" b="1" dirty="0">
              <a:solidFill>
                <a:schemeClr val="tx2"/>
              </a:solidFill>
            </a:endParaRPr>
          </a:p>
        </p:txBody>
      </p:sp>
      <p:sp>
        <p:nvSpPr>
          <p:cNvPr id="2056" name="Rectangle 5"/>
          <p:cNvSpPr>
            <a:spLocks noChangeArrowheads="1"/>
          </p:cNvSpPr>
          <p:nvPr/>
        </p:nvSpPr>
        <p:spPr bwMode="auto">
          <a:xfrm>
            <a:off x="2928938" y="1785938"/>
            <a:ext cx="10207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2057" name="Rectangle 5"/>
          <p:cNvSpPr>
            <a:spLocks noChangeArrowheads="1"/>
          </p:cNvSpPr>
          <p:nvPr/>
        </p:nvSpPr>
        <p:spPr bwMode="auto">
          <a:xfrm>
            <a:off x="3929063" y="1785938"/>
            <a:ext cx="10207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2058" name="Rectangle 5"/>
          <p:cNvSpPr>
            <a:spLocks noChangeArrowheads="1"/>
          </p:cNvSpPr>
          <p:nvPr/>
        </p:nvSpPr>
        <p:spPr bwMode="auto">
          <a:xfrm>
            <a:off x="4929188" y="1785938"/>
            <a:ext cx="10207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2059" name="Rectangle 5"/>
          <p:cNvSpPr>
            <a:spLocks noChangeArrowheads="1"/>
          </p:cNvSpPr>
          <p:nvPr/>
        </p:nvSpPr>
        <p:spPr bwMode="auto">
          <a:xfrm>
            <a:off x="5929313" y="1785938"/>
            <a:ext cx="1071562" cy="576262"/>
          </a:xfrm>
          <a:prstGeom prst="rect">
            <a:avLst/>
          </a:prstGeom>
          <a:solidFill>
            <a:srgbClr val="FF0000"/>
          </a:solidFill>
          <a:ln w="9525">
            <a:solidFill>
              <a:schemeClr val="tx1"/>
            </a:solidFill>
            <a:miter lim="800000"/>
            <a:headEnd/>
            <a:tailEnd/>
          </a:ln>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5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1 2">
      <a:dk1>
        <a:srgbClr val="00B0F0"/>
      </a:dk1>
      <a:lt1>
        <a:srgbClr val="FFFFFF"/>
      </a:lt1>
      <a:dk2>
        <a:srgbClr val="00B0F0"/>
      </a:dk2>
      <a:lt2>
        <a:srgbClr val="9CC7EE"/>
      </a:lt2>
      <a:accent1>
        <a:srgbClr val="74A574"/>
      </a:accent1>
      <a:accent2>
        <a:srgbClr val="FFAE0C"/>
      </a:accent2>
      <a:accent3>
        <a:srgbClr val="FFFFE2"/>
      </a:accent3>
      <a:accent4>
        <a:srgbClr val="000000"/>
      </a:accent4>
      <a:accent5>
        <a:srgbClr val="ADCAAD"/>
      </a:accent5>
      <a:accent6>
        <a:srgbClr val="730000"/>
      </a:accent6>
      <a:hlink>
        <a:srgbClr val="000000"/>
      </a:hlink>
      <a:folHlink>
        <a:srgbClr val="FFCC66"/>
      </a:folHlink>
    </a:clrScheme>
    <a:fontScheme name="Default Design">
      <a:majorFont>
        <a:latin typeface="Frutiger 45 Light"/>
        <a:ea typeface=""/>
        <a:cs typeface=""/>
      </a:majorFont>
      <a:minorFont>
        <a:latin typeface="Frutiger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843</Words>
  <Application>Microsoft Office PowerPoint</Application>
  <PresentationFormat>On-screen Show (4:3)</PresentationFormat>
  <Paragraphs>117</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Equation</vt:lpstr>
      <vt:lpstr>         Working algebraically 5-19</vt:lpstr>
      <vt:lpstr>What is algebra?</vt:lpstr>
      <vt:lpstr>Hypothetical ......</vt:lpstr>
      <vt:lpstr>Sources</vt:lpstr>
      <vt:lpstr>Where are we going with algebra for everyone (KS4)?</vt:lpstr>
      <vt:lpstr>To summarise</vt:lpstr>
      <vt:lpstr>Key ideas</vt:lpstr>
      <vt:lpstr>Additive reasoning </vt:lpstr>
      <vt:lpstr>Multiplicative reasoning</vt:lpstr>
      <vt:lpstr>Draft primary national curriculum structure</vt:lpstr>
      <vt:lpstr>Explicit statements about algebra</vt:lpstr>
      <vt:lpstr>Your immediate thoughts/concerns?</vt:lpstr>
      <vt:lpstr>My immediate thoughts/concerns</vt:lpstr>
      <vt:lpstr>Searching for hidden pre-algebra using the key ideas</vt:lpstr>
      <vt:lpstr>Searching for hidden algebra in the primary draft curriculum, yrs 1-2</vt:lpstr>
      <vt:lpstr>Hidden in years 3-4</vt:lpstr>
      <vt:lpstr>Hidden in years 5-6</vt:lpstr>
      <vt:lpstr>What else do you currently teach that feeds in to algebra?</vt:lpstr>
      <vt:lpstr>ACME comments (what is ACME?)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in England’s Schools: now and in the future</dc:title>
  <dc:creator>Anne Watson</dc:creator>
  <cp:lastModifiedBy>Anne Watson</cp:lastModifiedBy>
  <cp:revision>37</cp:revision>
  <dcterms:created xsi:type="dcterms:W3CDTF">2012-02-05T13:56:07Z</dcterms:created>
  <dcterms:modified xsi:type="dcterms:W3CDTF">2015-10-31T09:14:00Z</dcterms:modified>
</cp:coreProperties>
</file>