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82" r:id="rId11"/>
    <p:sldId id="267" r:id="rId12"/>
    <p:sldId id="269" r:id="rId13"/>
    <p:sldId id="270" r:id="rId14"/>
    <p:sldId id="283" r:id="rId15"/>
    <p:sldId id="271" r:id="rId16"/>
    <p:sldId id="272" r:id="rId17"/>
    <p:sldId id="273" r:id="rId18"/>
    <p:sldId id="274" r:id="rId19"/>
    <p:sldId id="275" r:id="rId20"/>
    <p:sldId id="277" r:id="rId21"/>
    <p:sldId id="281" r:id="rId22"/>
    <p:sldId id="285" r:id="rId23"/>
    <p:sldId id="279" r:id="rId24"/>
    <p:sldId id="280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23B1-A8F4-4BB7-8393-080F1B7EA307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8D46-683A-4F41-8815-F3585B99F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23B1-A8F4-4BB7-8393-080F1B7EA307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8D46-683A-4F41-8815-F3585B99F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23B1-A8F4-4BB7-8393-080F1B7EA307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8D46-683A-4F41-8815-F3585B99F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23B1-A8F4-4BB7-8393-080F1B7EA307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8D46-683A-4F41-8815-F3585B99F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23B1-A8F4-4BB7-8393-080F1B7EA307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8D46-683A-4F41-8815-F3585B99F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23B1-A8F4-4BB7-8393-080F1B7EA307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8D46-683A-4F41-8815-F3585B99F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23B1-A8F4-4BB7-8393-080F1B7EA307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8D46-683A-4F41-8815-F3585B99F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23B1-A8F4-4BB7-8393-080F1B7EA307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8D46-683A-4F41-8815-F3585B99F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23B1-A8F4-4BB7-8393-080F1B7EA307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8D46-683A-4F41-8815-F3585B99F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23B1-A8F4-4BB7-8393-080F1B7EA307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8D46-683A-4F41-8815-F3585B99F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23B1-A8F4-4BB7-8393-080F1B7EA307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8D46-683A-4F41-8815-F3585B99F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123B1-A8F4-4BB7-8393-080F1B7EA307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C8D46-683A-4F41-8815-F3585B99F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cap="all" dirty="0" smtClean="0">
                <a:latin typeface="Arial"/>
                <a:ea typeface="Times New Roman"/>
                <a:cs typeface="Times New Roman"/>
              </a:rPr>
              <a:t>Why 'what works' doesn't work in practice, and what might work better</a:t>
            </a:r>
            <a:r>
              <a:rPr lang="en-GB" b="1" cap="all" dirty="0" smtClean="0">
                <a:latin typeface="Arial"/>
                <a:ea typeface="Times New Roman"/>
                <a:cs typeface="Times New Roman"/>
              </a:rPr>
              <a:t/>
            </a:r>
            <a:br>
              <a:rPr lang="en-GB" b="1" cap="all" dirty="0" smtClean="0">
                <a:latin typeface="Arial"/>
                <a:ea typeface="Times New Roman"/>
                <a:cs typeface="Times New Roman"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marL="107950" marR="107950"/>
            <a:r>
              <a:rPr lang="en-GB" b="1" dirty="0" smtClean="0">
                <a:latin typeface="Arial"/>
                <a:ea typeface="Times New Roman"/>
                <a:cs typeface="Times New Roman"/>
              </a:rPr>
              <a:t>Anne Watson</a:t>
            </a:r>
          </a:p>
          <a:p>
            <a:pPr marL="107950" marR="107950"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Times New Roman"/>
              </a:rPr>
              <a:t> 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marL="107950" marR="107950"/>
            <a:r>
              <a:rPr lang="en-GB" dirty="0" smtClean="0">
                <a:latin typeface="Arial"/>
                <a:ea typeface="Times New Roman"/>
                <a:cs typeface="Times New Roman"/>
              </a:rPr>
              <a:t>University of Oxford Department of Education</a:t>
            </a:r>
          </a:p>
          <a:p>
            <a:pPr marL="107950" marR="107950"/>
            <a:r>
              <a:rPr lang="en-GB" dirty="0" smtClean="0">
                <a:latin typeface="Arial"/>
                <a:ea typeface="Times New Roman"/>
                <a:cs typeface="Times New Roman"/>
              </a:rPr>
              <a:t>IMA, Glasgow 2015</a:t>
            </a:r>
          </a:p>
          <a:p>
            <a:pPr marL="107950" marR="107950"/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endParaRPr lang="en-GB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115616" y="260648"/>
            <a:ext cx="7677150" cy="1631950"/>
            <a:chOff x="780" y="144"/>
            <a:chExt cx="4836" cy="1028"/>
          </a:xfrm>
        </p:grpSpPr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780" y="672"/>
              <a:ext cx="116" cy="2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endParaRPr lang="en-GB" sz="1800" b="0" dirty="0">
                <a:solidFill>
                  <a:srgbClr val="732600"/>
                </a:solidFill>
              </a:endParaRPr>
            </a:p>
          </p:txBody>
        </p: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4152" y="144"/>
              <a:ext cx="1464" cy="1028"/>
              <a:chOff x="4080" y="144"/>
              <a:chExt cx="1464" cy="1028"/>
            </a:xfrm>
          </p:grpSpPr>
          <p:pic>
            <p:nvPicPr>
              <p:cNvPr id="7" name="Picture 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6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68"/>
                <a:ext cx="1464" cy="4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 dirty="0" smtClean="0">
                    <a:solidFill>
                      <a:srgbClr val="732600"/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 dirty="0" smtClean="0">
                    <a:solidFill>
                      <a:srgbClr val="732600"/>
                    </a:solidFill>
                  </a:rPr>
                  <a:t>Dept of Education</a:t>
                </a:r>
                <a:endParaRPr lang="en-GB" sz="1800" b="0" dirty="0">
                  <a:solidFill>
                    <a:srgbClr val="7326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RCT model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Treatment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Improvement</a:t>
                      </a:r>
                      <a:endParaRPr lang="en-GB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No improvement</a:t>
                      </a:r>
                      <a:endParaRPr lang="en-GB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ea typeface="Times New Roman"/>
                <a:cs typeface="Arial"/>
              </a:rPr>
              <a:t>TIMSS seven-nation study of higher achieving countries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curriculum harder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/>
            <a:r>
              <a:rPr lang="en-US" dirty="0" smtClean="0">
                <a:latin typeface="Arial"/>
                <a:ea typeface="Times New Roman"/>
                <a:cs typeface="Arial"/>
              </a:rPr>
              <a:t>coherent conceptual development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conceptual rather than procedural focus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clear connections and continuations made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</a:t>
            </a:r>
            <a:r>
              <a:rPr lang="en-GB" dirty="0" smtClean="0"/>
              <a:t>philosophies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ea typeface="Times New Roman"/>
                <a:cs typeface="Arial"/>
              </a:rPr>
              <a:t>'what works'</a:t>
            </a:r>
          </a:p>
          <a:p>
            <a:pPr lvl="1"/>
            <a:r>
              <a:rPr lang="en-US" dirty="0" smtClean="0">
                <a:latin typeface="Arial"/>
                <a:ea typeface="Times New Roman"/>
                <a:cs typeface="Arial"/>
              </a:rPr>
              <a:t>teachers and students are the barriers</a:t>
            </a:r>
          </a:p>
          <a:p>
            <a:pPr lvl="1"/>
            <a:r>
              <a:rPr lang="en-US" dirty="0" smtClean="0">
                <a:latin typeface="Arial"/>
                <a:ea typeface="Times New Roman"/>
                <a:cs typeface="Arial"/>
              </a:rPr>
              <a:t>systems and policies are the enablers</a:t>
            </a:r>
          </a:p>
          <a:p>
            <a:r>
              <a:rPr lang="en-US" dirty="0" smtClean="0">
                <a:latin typeface="Arial"/>
                <a:ea typeface="Times New Roman"/>
                <a:cs typeface="Arial"/>
              </a:rPr>
              <a:t>alternative</a:t>
            </a:r>
          </a:p>
          <a:p>
            <a:pPr lvl="1"/>
            <a:r>
              <a:rPr lang="en-US" dirty="0" smtClean="0">
                <a:latin typeface="Arial"/>
                <a:ea typeface="Times New Roman"/>
                <a:cs typeface="Arial"/>
              </a:rPr>
              <a:t>systems and policies might be the barriers </a:t>
            </a:r>
          </a:p>
          <a:p>
            <a:pPr lvl="1"/>
            <a:r>
              <a:rPr lang="en-US" dirty="0" smtClean="0">
                <a:latin typeface="Arial"/>
                <a:ea typeface="Times New Roman"/>
                <a:cs typeface="Arial"/>
              </a:rPr>
              <a:t>teachers and students might be the enablers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128792" cy="1143000"/>
          </a:xfrm>
        </p:spPr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en-GB" dirty="0" smtClean="0">
                <a:latin typeface="Arial"/>
                <a:ea typeface="Times New Roman"/>
                <a:cs typeface="Times New Roman"/>
              </a:rPr>
              <a:t> </a:t>
            </a:r>
            <a:r>
              <a:rPr lang="en-US" dirty="0" smtClean="0">
                <a:latin typeface="Arial"/>
                <a:ea typeface="Times New Roman"/>
                <a:cs typeface="Times New Roman"/>
              </a:rPr>
              <a:t>A</a:t>
            </a:r>
            <a:r>
              <a:rPr lang="en-US" dirty="0" smtClean="0">
                <a:latin typeface="Arial"/>
                <a:ea typeface="Times New Roman"/>
                <a:cs typeface="Times New Roman"/>
              </a:rPr>
              <a:t> </a:t>
            </a:r>
            <a:r>
              <a:rPr lang="en-US" dirty="0" smtClean="0">
                <a:latin typeface="Arial"/>
                <a:ea typeface="Times New Roman"/>
                <a:cs typeface="Times New Roman"/>
              </a:rPr>
              <a:t>'what works' environment</a:t>
            </a:r>
            <a:r>
              <a:rPr lang="en-GB" dirty="0" smtClean="0">
                <a:latin typeface="Arial"/>
                <a:ea typeface="Times New Roman"/>
                <a:cs typeface="Times New Roman"/>
              </a:rPr>
              <a:t/>
            </a:r>
            <a:br>
              <a:rPr lang="en-GB" dirty="0" smtClean="0">
                <a:latin typeface="Arial"/>
                <a:ea typeface="Times New Roman"/>
                <a:cs typeface="Times New Roman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year 7 class below national expectations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'one system fits all' behaviour management systems</a:t>
            </a:r>
            <a:endParaRPr lang="en-GB" dirty="0">
              <a:solidFill>
                <a:srgbClr val="000000"/>
              </a:solidFill>
              <a:ea typeface="Calibri"/>
              <a:cs typeface="Wingdings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lesson-by-lesson scheme matches national guidelines </a:t>
            </a:r>
            <a:endParaRPr lang="en-GB" dirty="0">
              <a:solidFill>
                <a:srgbClr val="000000"/>
              </a:solidFill>
              <a:ea typeface="Calibri"/>
              <a:cs typeface="Wingdings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regular testing against national standards </a:t>
            </a:r>
            <a:endParaRPr lang="en-GB" dirty="0">
              <a:solidFill>
                <a:srgbClr val="000000"/>
              </a:solidFill>
              <a:ea typeface="Calibri"/>
              <a:cs typeface="Wingdings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textbooks and DVDs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non-specialist additional teaching (pupil premium) for those with weak literacy</a:t>
            </a:r>
            <a:endParaRPr lang="en-GB" dirty="0">
              <a:solidFill>
                <a:srgbClr val="000000"/>
              </a:solidFill>
              <a:ea typeface="Calibri"/>
              <a:cs typeface="Wingdings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Lacking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flexibility</a:t>
            </a: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sensitivity to emotional needs</a:t>
            </a: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diagnostic testing</a:t>
            </a: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specialist additional help</a:t>
            </a: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quality control of resources</a:t>
            </a: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matching test items to what had been taught</a:t>
            </a:r>
          </a:p>
          <a:p>
            <a:pPr algn="just">
              <a:spcAft>
                <a:spcPts val="0"/>
              </a:spcAft>
            </a:pPr>
            <a:endParaRPr lang="en-US" dirty="0" smtClean="0">
              <a:latin typeface="Arial"/>
              <a:ea typeface="Times New Roman"/>
              <a:cs typeface="Arial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cognitive deficit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buNone/>
            </a:pPr>
            <a:endParaRPr lang="en-GB" dirty="0">
              <a:solidFill>
                <a:srgbClr val="000000"/>
              </a:solidFill>
              <a:ea typeface="Calibri"/>
              <a:cs typeface="Wingdings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‘ … roughly half of the children who had been identified as having a learning problem in mathematics did not show any form of cognitive deficit …’ (Geary 1994 p.157)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. </a:t>
            </a:r>
            <a:endParaRPr lang="en-GB" dirty="0">
              <a:solidFill>
                <a:srgbClr val="000000"/>
              </a:solidFill>
              <a:ea typeface="Calibri"/>
              <a:cs typeface="Wingdings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decisions: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13387"/>
          </a:xfrm>
        </p:spPr>
        <p:txBody>
          <a:bodyPr>
            <a:normAutofit lnSpcReduction="10000"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buNone/>
            </a:pPr>
            <a:endParaRPr lang="en-GB" dirty="0">
              <a:solidFill>
                <a:srgbClr val="000000"/>
              </a:solidFill>
              <a:ea typeface="Calibri"/>
              <a:cs typeface="Wingdings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focus on multiplicative reasoning and proportionality for as long as it takes</a:t>
            </a:r>
            <a:endParaRPr lang="en-GB" dirty="0">
              <a:solidFill>
                <a:srgbClr val="000000"/>
              </a:solidFill>
              <a:ea typeface="Calibri"/>
              <a:cs typeface="Wingdings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develop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interactions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about mathematical ideas through all working on the same problems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prepare briefly for imposed test using dual-process theory</a:t>
            </a:r>
            <a:endParaRPr lang="en-GB" dirty="0">
              <a:solidFill>
                <a:srgbClr val="000000"/>
              </a:solidFill>
              <a:ea typeface="Calibri"/>
              <a:cs typeface="Wingdings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teaching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teach proportionality as if they had NO cognitive deficits, but knowledge gaps and emotional deficits</a:t>
            </a:r>
            <a:endParaRPr lang="en-GB" dirty="0">
              <a:solidFill>
                <a:srgbClr val="000000"/>
              </a:solidFill>
              <a:ea typeface="Calibri"/>
              <a:cs typeface="Wingdings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multiplication; scaling; fractions of quantities</a:t>
            </a:r>
            <a:endParaRPr lang="en-GB" dirty="0">
              <a:solidFill>
                <a:srgbClr val="000000"/>
              </a:solidFill>
              <a:ea typeface="Calibri"/>
              <a:cs typeface="Wingdings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coordinate prior knowledge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  <a:cs typeface="Wingdings"/>
              </a:rPr>
              <a:t>coherence of key ideas </a:t>
            </a:r>
            <a:endParaRPr lang="en-GB" dirty="0">
              <a:solidFill>
                <a:srgbClr val="000000"/>
              </a:solidFill>
              <a:ea typeface="Calibri"/>
              <a:cs typeface="Wingdings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focus was on ‘what is available to be learned’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transformation and interaction between: representations, language, materials, images, symbols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Arial"/>
                <a:cs typeface="Arial"/>
              </a:rPr>
              <a:t>use of formats to </a:t>
            </a:r>
            <a:r>
              <a:rPr lang="en-US" dirty="0" err="1" smtClean="0">
                <a:latin typeface="Arial"/>
                <a:cs typeface="Arial"/>
              </a:rPr>
              <a:t>organise</a:t>
            </a:r>
            <a:r>
              <a:rPr lang="en-US" dirty="0" smtClean="0">
                <a:latin typeface="Arial"/>
                <a:cs typeface="Arial"/>
              </a:rPr>
              <a:t> knowledge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91681" y="1628800"/>
          <a:ext cx="6552727" cy="4320479"/>
        </p:xfrm>
        <a:graphic>
          <a:graphicData uri="http://schemas.openxmlformats.org/drawingml/2006/table">
            <a:tbl>
              <a:tblPr/>
              <a:tblGrid>
                <a:gridCol w="1294969"/>
                <a:gridCol w="1144644"/>
                <a:gridCol w="1283197"/>
                <a:gridCol w="1027826"/>
                <a:gridCol w="769738"/>
                <a:gridCol w="1032353"/>
              </a:tblGrid>
              <a:tr h="14401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Number of equal pieces #</a:t>
                      </a:r>
                      <a:endParaRPr lang="en-GB" sz="2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Fraction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US" sz="2000" b="1" dirty="0" err="1">
                          <a:latin typeface="Calibri"/>
                          <a:ea typeface="Times New Roman"/>
                          <a:cs typeface="Times New Roman"/>
                        </a:rPr>
                        <a:t>metre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Measure 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in </a:t>
                      </a:r>
                      <a:r>
                        <a:rPr lang="en-US" sz="20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cms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of a </a:t>
                      </a:r>
                      <a:r>
                        <a:rPr lang="en-US" sz="2000" b="1" dirty="0" err="1">
                          <a:latin typeface="Calibri"/>
                          <a:ea typeface="Times New Roman"/>
                          <a:cs typeface="Times New Roman"/>
                        </a:rPr>
                        <a:t>metre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1 ÷ #</a:t>
                      </a:r>
                      <a:endParaRPr lang="en-GB" sz="2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Decimal fraction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GB" sz="2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GB" sz="2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GB" sz="2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215171" y="59323"/>
            <a:ext cx="7136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69" name="Picture 4" descr="http://koreanmathematics.truman.edu/lessons/images/3-2-7_5_ex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24744"/>
            <a:ext cx="7087868" cy="1152128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996952"/>
            <a:ext cx="72008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71600" y="2413338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Add these pairs of tenths and look for those that give the same answer. Why do they give the same answer? </a:t>
            </a:r>
            <a:endParaRPr kumimoji="0" lang="en-GB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00" y="332656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Fill in the missing labels. [Extension: extend the line to the right and put some more labels of your own]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Policy and practice in school mathematics (in England)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99590" y="1340766"/>
          <a:ext cx="7632849" cy="4405756"/>
        </p:xfrm>
        <a:graphic>
          <a:graphicData uri="http://schemas.openxmlformats.org/drawingml/2006/table">
            <a:tbl>
              <a:tblPr/>
              <a:tblGrid>
                <a:gridCol w="1542996"/>
                <a:gridCol w="786299"/>
                <a:gridCol w="393150"/>
                <a:gridCol w="918582"/>
                <a:gridCol w="261791"/>
                <a:gridCol w="299717"/>
                <a:gridCol w="237016"/>
                <a:gridCol w="917657"/>
                <a:gridCol w="446802"/>
                <a:gridCol w="464380"/>
                <a:gridCol w="396850"/>
                <a:gridCol w="967609"/>
              </a:tblGrid>
              <a:tr h="661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mic Sans MS"/>
                          <a:ea typeface="Times New Roman"/>
                          <a:cs typeface="Times New Roman"/>
                        </a:rPr>
                        <a:t>     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Giant </a:t>
                      </a:r>
                      <a:endParaRPr lang="en-GB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Human </a:t>
                      </a:r>
                      <a:endParaRPr lang="en-GB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Human </a:t>
                      </a:r>
                      <a:endParaRPr lang="en-GB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Giant </a:t>
                      </a:r>
                      <a:endParaRPr lang="en-GB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omic Sans MS"/>
                          <a:ea typeface="Times New Roman"/>
                          <a:cs typeface="Times New Roman"/>
                        </a:rPr>
                        <a:t>         Tie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÷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GB" sz="20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×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GB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Bus pass </a:t>
                      </a:r>
                      <a:r>
                        <a:rPr lang="en-US" sz="1800" dirty="0">
                          <a:latin typeface="Comic Sans MS"/>
                          <a:ea typeface="Times New Roman"/>
                          <a:cs typeface="Times New Roman"/>
                        </a:rPr>
                        <a:t>length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÷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GB" sz="20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×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GB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omic Sans MS"/>
                          <a:ea typeface="Times New Roman"/>
                          <a:cs typeface="Times New Roman"/>
                        </a:rPr>
                        <a:t>Bus pass width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÷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GB" sz="20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×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GB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mic Sans MS"/>
                          <a:ea typeface="Times New Roman"/>
                          <a:cs typeface="Times New Roman"/>
                        </a:rPr>
                        <a:t>  Stamp </a:t>
                      </a:r>
                      <a:r>
                        <a:rPr lang="en-US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edge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÷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GB" sz="20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×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GB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mic Sans MS"/>
                          <a:ea typeface="Times New Roman"/>
                          <a:cs typeface="Times New Roman"/>
                        </a:rPr>
                        <a:t>      Scarf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÷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GB" sz="20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×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GB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mic Sans MS"/>
                          <a:ea typeface="Times New Roman"/>
                          <a:cs typeface="Times New Roman"/>
                        </a:rPr>
                        <a:t>      Sock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÷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GB" sz="20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×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GB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3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/>
                          <a:ea typeface="Times New Roman"/>
                          <a:cs typeface="Times New Roman"/>
                        </a:rPr>
                        <a:t>Shoelace</a:t>
                      </a:r>
                      <a:endParaRPr lang="en-GB" dirty="0"/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÷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GB" sz="20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×</a:t>
                      </a:r>
                      <a:endParaRPr lang="en-GB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GB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A, E, L, H, J and K had five rectangular chocolate cakes to share equally between them. They did it in a really clever way. Here it is described as division. The answers are fractions:</a:t>
            </a:r>
            <a:endParaRPr lang="en-GB" dirty="0"/>
          </a:p>
          <a:p>
            <a:pPr>
              <a:buNone/>
            </a:pPr>
            <a:r>
              <a:rPr lang="en-US" dirty="0" smtClean="0"/>
              <a:t>	3 </a:t>
            </a:r>
            <a:r>
              <a:rPr lang="en-US" dirty="0"/>
              <a:t>÷ 6 = ........ of a cake </a:t>
            </a:r>
            <a:r>
              <a:rPr lang="en-US" dirty="0" smtClean="0"/>
              <a:t>each and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2 </a:t>
            </a:r>
            <a:r>
              <a:rPr lang="en-US" dirty="0"/>
              <a:t>÷ 6 = ......... of a cake each </a:t>
            </a:r>
            <a:endParaRPr lang="en-GB" dirty="0"/>
          </a:p>
          <a:p>
            <a:r>
              <a:rPr lang="en-US" dirty="0"/>
              <a:t>Draw diagrams to show what they did. </a:t>
            </a: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US" dirty="0"/>
              <a:t>So each person </a:t>
            </a:r>
            <a:r>
              <a:rPr lang="en-US" dirty="0" smtClean="0"/>
              <a:t>gets …….?  (What fraction?)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143000"/>
          </a:xfrm>
        </p:spPr>
        <p:txBody>
          <a:bodyPr/>
          <a:lstStyle/>
          <a:p>
            <a:r>
              <a:rPr lang="en-GB" dirty="0" smtClean="0"/>
              <a:t>Messianic advice?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4525963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variation </a:t>
            </a:r>
            <a:r>
              <a:rPr lang="en-US" dirty="0"/>
              <a:t>theory</a:t>
            </a:r>
            <a:endParaRPr lang="en-GB" dirty="0"/>
          </a:p>
          <a:p>
            <a:r>
              <a:rPr lang="en-US" dirty="0"/>
              <a:t>dual-process theory</a:t>
            </a:r>
            <a:endParaRPr lang="en-GB" dirty="0"/>
          </a:p>
          <a:p>
            <a:r>
              <a:rPr lang="en-US" dirty="0"/>
              <a:t>international comparisons of </a:t>
            </a:r>
            <a:r>
              <a:rPr lang="en-US" dirty="0" smtClean="0"/>
              <a:t>conceptually coherent </a:t>
            </a:r>
            <a:r>
              <a:rPr lang="en-US" dirty="0"/>
              <a:t>lessons</a:t>
            </a:r>
            <a:endParaRPr lang="en-GB" dirty="0"/>
          </a:p>
          <a:p>
            <a:r>
              <a:rPr lang="en-US" dirty="0"/>
              <a:t>research about the centrality of multiplicative reasoning</a:t>
            </a:r>
            <a:endParaRPr lang="en-GB" dirty="0"/>
          </a:p>
          <a:p>
            <a:r>
              <a:rPr lang="en-US" dirty="0"/>
              <a:t>research about cognitive </a:t>
            </a:r>
            <a:r>
              <a:rPr lang="en-US" dirty="0" smtClean="0"/>
              <a:t>deficits</a:t>
            </a:r>
          </a:p>
          <a:p>
            <a:r>
              <a:rPr lang="en-US" dirty="0" smtClean="0"/>
              <a:t>research about adolescence</a:t>
            </a:r>
            <a:endParaRPr lang="en-GB" dirty="0"/>
          </a:p>
          <a:p>
            <a:r>
              <a:rPr lang="en-US" dirty="0"/>
              <a:t>task design knowledge</a:t>
            </a:r>
            <a:endParaRPr lang="en-GB" dirty="0"/>
          </a:p>
          <a:p>
            <a:r>
              <a:rPr lang="en-US" dirty="0"/>
              <a:t>research about the role of </a:t>
            </a:r>
            <a:r>
              <a:rPr lang="en-US" dirty="0" smtClean="0"/>
              <a:t>exemplification</a:t>
            </a:r>
          </a:p>
          <a:p>
            <a:r>
              <a:rPr lang="en-US" dirty="0" smtClean="0"/>
              <a:t>research about raising achievement for </a:t>
            </a:r>
            <a:r>
              <a:rPr lang="en-US" smtClean="0"/>
              <a:t>similar students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works </a:t>
            </a:r>
            <a:r>
              <a:rPr lang="en-GB" dirty="0" smtClean="0"/>
              <a:t>better?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  <a:buNone/>
            </a:pPr>
            <a:r>
              <a:rPr lang="en-US" dirty="0" smtClean="0">
                <a:latin typeface="Arial"/>
                <a:ea typeface="Times New Roman"/>
                <a:cs typeface="Arial"/>
              </a:rPr>
              <a:t> 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ea typeface="Times New Roman"/>
                <a:cs typeface="Arial"/>
              </a:rPr>
              <a:t>teacher and students as enablers (enthusiasm, knowledge, trust)</a:t>
            </a:r>
          </a:p>
          <a:p>
            <a:pPr algn="just">
              <a:spcAft>
                <a:spcPts val="0"/>
              </a:spcAft>
            </a:pPr>
            <a:r>
              <a:rPr lang="en-US" dirty="0" smtClean="0">
                <a:ea typeface="Times New Roman"/>
                <a:cs typeface="Arial"/>
              </a:rPr>
              <a:t>mathematical pedagogical knowledge and research information</a:t>
            </a:r>
            <a:endParaRPr lang="en-GB" dirty="0" smtClean="0">
              <a:ea typeface="Times New Roman"/>
              <a:cs typeface="Times New Roman"/>
            </a:endParaRPr>
          </a:p>
          <a:p>
            <a:r>
              <a:rPr lang="en-GB" dirty="0" smtClean="0"/>
              <a:t>freedom; flexibility</a:t>
            </a:r>
          </a:p>
          <a:p>
            <a:r>
              <a:rPr lang="en-GB" dirty="0" smtClean="0"/>
              <a:t>subversion; courage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971600" y="908720"/>
            <a:ext cx="8172400" cy="55892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63888" y="3284984"/>
            <a:ext cx="295232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Yes, they did well in the test!</a:t>
            </a: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860032" y="2708920"/>
            <a:ext cx="360040" cy="288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works better?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..... is not the province of politicians and pundits but of well-trained, knowledgeable and motivated teachers (conjecture)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</a:t>
            </a:r>
            <a:r>
              <a:rPr lang="en-GB" dirty="0" smtClean="0"/>
              <a:t>nne.watson@education.ox.ac.uk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ea typeface="Times New Roman"/>
                <a:cs typeface="Arial"/>
              </a:rPr>
              <a:t>Everything of value can be measured</a:t>
            </a:r>
            <a:r>
              <a:rPr lang="en-GB" dirty="0" smtClean="0">
                <a:latin typeface="Arial"/>
                <a:ea typeface="Times New Roman"/>
                <a:cs typeface="Times New Roman"/>
              </a:rPr>
              <a:t/>
            </a:r>
            <a:br>
              <a:rPr lang="en-GB" dirty="0" smtClean="0">
                <a:latin typeface="Arial"/>
                <a:ea typeface="Times New Roman"/>
                <a:cs typeface="Times New Roman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marketplace 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 err="1" smtClean="0">
                <a:latin typeface="Arial"/>
                <a:ea typeface="Times New Roman"/>
                <a:cs typeface="Arial"/>
              </a:rPr>
              <a:t>Goldacre</a:t>
            </a:r>
            <a:r>
              <a:rPr lang="en-US" dirty="0" smtClean="0">
                <a:latin typeface="Arial"/>
                <a:ea typeface="Times New Roman"/>
                <a:cs typeface="Arial"/>
              </a:rPr>
              <a:t> 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 err="1" smtClean="0">
                <a:latin typeface="Arial"/>
                <a:ea typeface="Times New Roman"/>
                <a:cs typeface="Arial"/>
              </a:rPr>
              <a:t>randomised</a:t>
            </a:r>
            <a:r>
              <a:rPr lang="en-US" dirty="0" smtClean="0">
                <a:latin typeface="Arial"/>
                <a:ea typeface="Times New Roman"/>
                <a:cs typeface="Arial"/>
              </a:rPr>
              <a:t> control trial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no 'one size fits all' 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testing outside the original site of development 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endParaRPr lang="en-GB" dirty="0"/>
          </a:p>
        </p:txBody>
      </p:sp>
      <p:pic>
        <p:nvPicPr>
          <p:cNvPr id="4" name="Picture 3" descr="http://static.guim.co.uk/sys-images/Observer/Pix/pictures/2012/9/21/1348244432277/Ben-Goldacre-0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700808"/>
            <a:ext cx="308535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ea typeface="Times New Roman"/>
                <a:cs typeface="Arial"/>
              </a:rPr>
              <a:t>Education policy as a quantitative 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comparative or longitudinal study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lvl="1" algn="just"/>
            <a:r>
              <a:rPr lang="en-US" dirty="0" smtClean="0">
                <a:latin typeface="Arial"/>
                <a:ea typeface="Times New Roman"/>
                <a:cs typeface="Arial"/>
              </a:rPr>
              <a:t>international comparisons </a:t>
            </a:r>
          </a:p>
          <a:p>
            <a:pPr lvl="1" algn="just"/>
            <a:r>
              <a:rPr lang="en-US" dirty="0" smtClean="0">
                <a:latin typeface="Arial"/>
                <a:ea typeface="Times New Roman"/>
                <a:cs typeface="Arial"/>
              </a:rPr>
              <a:t>year-on-year comparisons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http://www.volgens-bartjens.nl/uploads/0001/1513/vb_34_1_afb_Drenth_Rekenen_langs_de_meetlat_news_detail.jpg?141206438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005064"/>
            <a:ext cx="2700536" cy="249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Second International Mathematics Study (SIMS) 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lvl="1" algn="just"/>
            <a:r>
              <a:rPr lang="en-US" dirty="0" smtClean="0">
                <a:latin typeface="Arial"/>
                <a:ea typeface="Times New Roman"/>
                <a:cs typeface="Arial"/>
              </a:rPr>
              <a:t>intelligence-driven change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lvl="1" algn="just"/>
            <a:r>
              <a:rPr lang="en-US" dirty="0" smtClean="0">
                <a:latin typeface="Arial"/>
                <a:ea typeface="Times New Roman"/>
                <a:cs typeface="Arial"/>
              </a:rPr>
              <a:t>national curriculum </a:t>
            </a:r>
          </a:p>
          <a:p>
            <a:pPr lvl="1" algn="just"/>
            <a:r>
              <a:rPr lang="en-US" dirty="0" smtClean="0">
                <a:latin typeface="Arial"/>
                <a:ea typeface="Times New Roman"/>
                <a:cs typeface="Arial"/>
              </a:rPr>
              <a:t>testing regime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endParaRPr lang="en-GB" dirty="0"/>
          </a:p>
        </p:txBody>
      </p:sp>
      <p:pic>
        <p:nvPicPr>
          <p:cNvPr id="4" name="Picture 3" descr="http://rankyoursite.net/wp-content/uploads/2014/04/rank-your-site-how-to-rank-sites-in-googl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348880"/>
            <a:ext cx="266429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easthanningfield.essex.sch.uk/Images/Pile%20of%20paper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365104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Longitudinal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GCSE and A-level; teaching to test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/>
            <a:r>
              <a:rPr lang="en-US" dirty="0" smtClean="0">
                <a:latin typeface="Arial"/>
                <a:ea typeface="Times New Roman"/>
                <a:cs typeface="Arial"/>
              </a:rPr>
              <a:t>national test results; teaching to test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UK static in international tests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/>
            <a:r>
              <a:rPr lang="en-US" dirty="0" smtClean="0">
                <a:latin typeface="Arial"/>
                <a:ea typeface="Times New Roman"/>
                <a:cs typeface="Arial"/>
              </a:rPr>
              <a:t>ICCAMS (King's</a:t>
            </a:r>
            <a:r>
              <a:rPr lang="en-US" dirty="0" smtClean="0">
                <a:latin typeface="Arial"/>
                <a:ea typeface="Times New Roman"/>
                <a:cs typeface="Arial"/>
              </a:rPr>
              <a:t>): </a:t>
            </a:r>
            <a:r>
              <a:rPr lang="en-US" dirty="0" smtClean="0">
                <a:latin typeface="Arial"/>
                <a:ea typeface="Times New Roman"/>
                <a:cs typeface="Arial"/>
              </a:rPr>
              <a:t>lower achievement in algebra and ratio over 30 years</a:t>
            </a:r>
          </a:p>
          <a:p>
            <a:pPr algn="just"/>
            <a:r>
              <a:rPr lang="en-US" dirty="0" smtClean="0">
                <a:latin typeface="Arial"/>
                <a:ea typeface="Times New Roman"/>
                <a:cs typeface="Arial"/>
              </a:rPr>
              <a:t>increased use of imposed methods; compliance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Deliverology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Arial"/>
                <a:ea typeface="Times New Roman"/>
                <a:cs typeface="Arial"/>
              </a:rPr>
              <a:t>compliance and </a:t>
            </a:r>
            <a:r>
              <a:rPr lang="en-US" dirty="0" err="1" smtClean="0">
                <a:latin typeface="Arial"/>
                <a:ea typeface="Times New Roman"/>
                <a:cs typeface="Arial"/>
              </a:rPr>
              <a:t>‘teaching</a:t>
            </a:r>
            <a:r>
              <a:rPr lang="en-US" dirty="0" smtClean="0">
                <a:latin typeface="Arial"/>
                <a:ea typeface="Times New Roman"/>
                <a:cs typeface="Arial"/>
              </a:rPr>
              <a:t> to test’ rise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still ill-prepared for university courses</a:t>
            </a:r>
          </a:p>
          <a:p>
            <a:pPr algn="just"/>
            <a:r>
              <a:rPr lang="en-US" dirty="0" smtClean="0">
                <a:latin typeface="Arial"/>
                <a:ea typeface="Times New Roman"/>
                <a:cs typeface="Arial"/>
              </a:rPr>
              <a:t>measurement culture has not worked</a:t>
            </a:r>
          </a:p>
          <a:p>
            <a:pPr algn="just">
              <a:spcAft>
                <a:spcPts val="0"/>
              </a:spcAft>
              <a:buNone/>
            </a:pP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endParaRPr lang="en-GB" dirty="0"/>
          </a:p>
        </p:txBody>
      </p:sp>
      <p:pic>
        <p:nvPicPr>
          <p:cNvPr id="4" name="Picture 3" descr="http://www.mylifeisajourney.com/uploads/6/3/4/1/6341410/7690670_orig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584848"/>
            <a:ext cx="2124824" cy="3273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696744" cy="1143000"/>
          </a:xfrm>
        </p:spPr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en-GB" dirty="0" smtClean="0">
                <a:latin typeface="Arial"/>
                <a:ea typeface="Times New Roman"/>
                <a:cs typeface="Times New Roman"/>
              </a:rPr>
              <a:t/>
            </a:r>
            <a:br>
              <a:rPr lang="en-GB" dirty="0" smtClean="0">
                <a:latin typeface="Arial"/>
                <a:ea typeface="Times New Roman"/>
                <a:cs typeface="Times New Roman"/>
              </a:rPr>
            </a:br>
            <a:r>
              <a:rPr lang="en-US" dirty="0" smtClean="0">
                <a:latin typeface="Arial"/>
                <a:ea typeface="Times New Roman"/>
                <a:cs typeface="Times New Roman"/>
              </a:rPr>
              <a:t>The 'what works' approach</a:t>
            </a:r>
            <a:r>
              <a:rPr lang="en-GB" dirty="0" smtClean="0">
                <a:latin typeface="Arial"/>
                <a:ea typeface="Times New Roman"/>
                <a:cs typeface="Times New Roman"/>
              </a:rPr>
              <a:t/>
            </a:r>
            <a:br>
              <a:rPr lang="en-GB" dirty="0" smtClean="0">
                <a:latin typeface="Arial"/>
                <a:ea typeface="Times New Roman"/>
                <a:cs typeface="Times New Roman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  <a:buNone/>
            </a:pPr>
            <a:r>
              <a:rPr lang="en-GB" dirty="0" smtClean="0">
                <a:latin typeface="Arial"/>
                <a:ea typeface="Times New Roman"/>
                <a:cs typeface="Times New Roman"/>
              </a:rPr>
              <a:t> </a:t>
            </a:r>
            <a:r>
              <a:rPr lang="en-US" b="1" dirty="0" smtClean="0">
                <a:latin typeface="Arial"/>
                <a:ea typeface="Times New Roman"/>
                <a:cs typeface="Times New Roman"/>
              </a:rPr>
              <a:t> 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controlled circumstances cannot provide recipe for effective teaching 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small scale successes rarely have significant effects beyond the innovation team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test validity - internal or external?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the </a:t>
            </a:r>
            <a:r>
              <a:rPr lang="en-US" i="1" dirty="0" smtClean="0">
                <a:latin typeface="Arial"/>
                <a:ea typeface="Times New Roman"/>
                <a:cs typeface="Arial"/>
              </a:rPr>
              <a:t>fact </a:t>
            </a:r>
            <a:r>
              <a:rPr lang="en-US" dirty="0" smtClean="0">
                <a:latin typeface="Arial"/>
                <a:ea typeface="Times New Roman"/>
                <a:cs typeface="Arial"/>
              </a:rPr>
              <a:t>of innovation rather than its characteristics 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recent </a:t>
            </a:r>
            <a:r>
              <a:rPr lang="en-GB" dirty="0" smtClean="0"/>
              <a:t>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Complex Instruction (REALMS</a:t>
            </a:r>
            <a:r>
              <a:rPr lang="en-US" dirty="0" smtClean="0">
                <a:latin typeface="Arial"/>
                <a:ea typeface="Times New Roman"/>
                <a:cs typeface="Arial"/>
              </a:rPr>
              <a:t>):</a:t>
            </a:r>
          </a:p>
          <a:p>
            <a:pPr lvl="1" algn="just"/>
            <a:r>
              <a:rPr lang="en-US" dirty="0" smtClean="0">
                <a:latin typeface="Arial"/>
                <a:ea typeface="Times New Roman"/>
                <a:cs typeface="Arial"/>
              </a:rPr>
              <a:t>m</a:t>
            </a:r>
            <a:r>
              <a:rPr lang="en-US" dirty="0" smtClean="0">
                <a:latin typeface="Arial"/>
                <a:ea typeface="Times New Roman"/>
                <a:cs typeface="Arial"/>
              </a:rPr>
              <a:t>atched school pairs comparison</a:t>
            </a:r>
            <a:endParaRPr lang="en-US" dirty="0" smtClean="0">
              <a:latin typeface="Arial"/>
              <a:ea typeface="Times New Roman"/>
              <a:cs typeface="Arial"/>
            </a:endParaRPr>
          </a:p>
          <a:p>
            <a:pPr lvl="1" algn="just"/>
            <a:r>
              <a:rPr lang="en-US" dirty="0" smtClean="0">
                <a:latin typeface="Arial"/>
                <a:ea typeface="Times New Roman"/>
                <a:cs typeface="Arial"/>
              </a:rPr>
              <a:t>report </a:t>
            </a:r>
            <a:r>
              <a:rPr lang="en-US" dirty="0" smtClean="0">
                <a:latin typeface="Arial"/>
                <a:ea typeface="Times New Roman"/>
                <a:cs typeface="Arial"/>
              </a:rPr>
              <a:t>focuses on qualities of the </a:t>
            </a:r>
            <a:r>
              <a:rPr lang="en-US" dirty="0" smtClean="0">
                <a:latin typeface="Arial"/>
                <a:ea typeface="Times New Roman"/>
                <a:cs typeface="Arial"/>
              </a:rPr>
              <a:t>implementation; </a:t>
            </a:r>
            <a:r>
              <a:rPr lang="en-US" dirty="0" smtClean="0">
                <a:latin typeface="Arial"/>
                <a:ea typeface="Times New Roman"/>
                <a:cs typeface="Arial"/>
              </a:rPr>
              <a:t>compliance</a:t>
            </a:r>
          </a:p>
          <a:p>
            <a:pPr lvl="1" algn="just">
              <a:buNone/>
            </a:pPr>
            <a:r>
              <a:rPr lang="en-US" dirty="0" smtClean="0">
                <a:latin typeface="Arial"/>
                <a:ea typeface="Times New Roman"/>
                <a:cs typeface="Arial"/>
              </a:rPr>
              <a:t>– no significant improvement in learning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Arial"/>
                <a:ea typeface="Times New Roman"/>
                <a:cs typeface="Arial"/>
              </a:rPr>
              <a:t>Mathematics Mastery</a:t>
            </a:r>
            <a:r>
              <a:rPr lang="en-US" dirty="0" smtClean="0">
                <a:latin typeface="Arial"/>
                <a:ea typeface="Times New Roman"/>
                <a:cs typeface="Arial"/>
              </a:rPr>
              <a:t>:</a:t>
            </a:r>
            <a:endParaRPr lang="en-US" dirty="0" smtClean="0">
              <a:latin typeface="Arial"/>
              <a:ea typeface="Times New Roman"/>
              <a:cs typeface="Arial"/>
            </a:endParaRPr>
          </a:p>
          <a:p>
            <a:pPr lvl="1" algn="just"/>
            <a:r>
              <a:rPr lang="en-US" dirty="0" smtClean="0">
                <a:latin typeface="Arial"/>
                <a:ea typeface="Times New Roman"/>
                <a:cs typeface="Arial"/>
              </a:rPr>
              <a:t>RCT outcomes show that MM students did slightly better across the whole test; not statistically </a:t>
            </a:r>
            <a:r>
              <a:rPr lang="en-US" dirty="0" smtClean="0">
                <a:latin typeface="Arial"/>
                <a:ea typeface="Times New Roman"/>
                <a:cs typeface="Arial"/>
              </a:rPr>
              <a:t>strong</a:t>
            </a:r>
          </a:p>
          <a:p>
            <a:pPr lvl="1" algn="just"/>
            <a:r>
              <a:rPr lang="en-US" dirty="0" smtClean="0">
                <a:latin typeface="Arial"/>
                <a:ea typeface="Times New Roman"/>
                <a:cs typeface="Arial"/>
              </a:rPr>
              <a:t>n</a:t>
            </a:r>
            <a:r>
              <a:rPr lang="en-US" dirty="0" smtClean="0">
                <a:latin typeface="Arial"/>
                <a:ea typeface="Times New Roman"/>
                <a:cs typeface="Arial"/>
              </a:rPr>
              <a:t>ot prescriptive – a mindset</a:t>
            </a:r>
            <a:endParaRPr lang="en-US" dirty="0" smtClean="0">
              <a:latin typeface="Arial"/>
              <a:ea typeface="Times New Roman"/>
              <a:cs typeface="Arial"/>
            </a:endParaRPr>
          </a:p>
          <a:p>
            <a:pPr lvl="1" algn="just"/>
            <a:r>
              <a:rPr lang="en-US" dirty="0" smtClean="0">
                <a:latin typeface="Arial"/>
                <a:ea typeface="Times New Roman"/>
                <a:cs typeface="Arial"/>
              </a:rPr>
              <a:t>MM </a:t>
            </a:r>
            <a:r>
              <a:rPr lang="en-US" dirty="0" smtClean="0">
                <a:latin typeface="Arial"/>
                <a:ea typeface="Times New Roman"/>
                <a:cs typeface="Arial"/>
              </a:rPr>
              <a:t>aim at longer term improvement </a:t>
            </a:r>
            <a:endParaRPr lang="en-GB" dirty="0" smtClean="0">
              <a:latin typeface="Arial"/>
              <a:ea typeface="Times New Roman"/>
              <a:cs typeface="Times New Roman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709</Words>
  <Application>Microsoft Office PowerPoint</Application>
  <PresentationFormat>On-screen Show (4:3)</PresentationFormat>
  <Paragraphs>180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Why 'what works' doesn't work in practice, and what might work better </vt:lpstr>
      <vt:lpstr>Policy and practice in school mathematics (in England)</vt:lpstr>
      <vt:lpstr>Everything of value can be measured </vt:lpstr>
      <vt:lpstr>Education policy as a quantitative experiment</vt:lpstr>
      <vt:lpstr>Comparative</vt:lpstr>
      <vt:lpstr>Longitudinal</vt:lpstr>
      <vt:lpstr>Deliverology</vt:lpstr>
      <vt:lpstr> The 'what works' approach </vt:lpstr>
      <vt:lpstr>Two recent cases</vt:lpstr>
      <vt:lpstr>RCT model</vt:lpstr>
      <vt:lpstr>TIMSS seven-nation study of higher achieving countries </vt:lpstr>
      <vt:lpstr>Alternative philosophies</vt:lpstr>
      <vt:lpstr> A 'what works' environment </vt:lpstr>
      <vt:lpstr>Lacking ...</vt:lpstr>
      <vt:lpstr>About cognitive deficit</vt:lpstr>
      <vt:lpstr>My decisions:</vt:lpstr>
      <vt:lpstr>The teaching ...</vt:lpstr>
      <vt:lpstr>Slide 18</vt:lpstr>
      <vt:lpstr>Slide 19</vt:lpstr>
      <vt:lpstr>Slide 20</vt:lpstr>
      <vt:lpstr>Slide 21</vt:lpstr>
      <vt:lpstr>Messianic advice?</vt:lpstr>
      <vt:lpstr>Research background</vt:lpstr>
      <vt:lpstr>What works better?</vt:lpstr>
      <vt:lpstr>What works better?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'what works' doesn't work in practice, and what might work better </dc:title>
  <dc:creator>Anne</dc:creator>
  <cp:lastModifiedBy>Anne</cp:lastModifiedBy>
  <cp:revision>8</cp:revision>
  <dcterms:created xsi:type="dcterms:W3CDTF">2015-04-13T07:57:15Z</dcterms:created>
  <dcterms:modified xsi:type="dcterms:W3CDTF">2015-06-09T15:32:19Z</dcterms:modified>
</cp:coreProperties>
</file>