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sldIdLst>
    <p:sldId id="256" r:id="rId2"/>
    <p:sldId id="293" r:id="rId3"/>
    <p:sldId id="331" r:id="rId4"/>
    <p:sldId id="324" r:id="rId5"/>
    <p:sldId id="273" r:id="rId6"/>
    <p:sldId id="274" r:id="rId7"/>
    <p:sldId id="311" r:id="rId8"/>
    <p:sldId id="294" r:id="rId9"/>
    <p:sldId id="312" r:id="rId10"/>
    <p:sldId id="325" r:id="rId11"/>
    <p:sldId id="295" r:id="rId12"/>
    <p:sldId id="313" r:id="rId13"/>
    <p:sldId id="326" r:id="rId14"/>
    <p:sldId id="296" r:id="rId15"/>
    <p:sldId id="297" r:id="rId16"/>
    <p:sldId id="314" r:id="rId17"/>
    <p:sldId id="327" r:id="rId18"/>
    <p:sldId id="278" r:id="rId19"/>
    <p:sldId id="277" r:id="rId20"/>
    <p:sldId id="279" r:id="rId21"/>
    <p:sldId id="315" r:id="rId22"/>
    <p:sldId id="328" r:id="rId23"/>
    <p:sldId id="316" r:id="rId24"/>
    <p:sldId id="329" r:id="rId25"/>
    <p:sldId id="318" r:id="rId26"/>
    <p:sldId id="330" r:id="rId27"/>
    <p:sldId id="283" r:id="rId28"/>
    <p:sldId id="284" r:id="rId29"/>
    <p:sldId id="319" r:id="rId30"/>
    <p:sldId id="285" r:id="rId31"/>
    <p:sldId id="332" r:id="rId32"/>
    <p:sldId id="286" r:id="rId33"/>
    <p:sldId id="309" r:id="rId34"/>
    <p:sldId id="323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EC1BE73-F9CD-449A-B260-C7219D79BA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5B326-6DA4-409B-B977-F4BEC1BE4338}" type="slidenum">
              <a:rPr lang="en-US"/>
              <a:pPr/>
              <a:t>5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1907A2-8C03-47EC-9484-7C4143B1303E}" type="slidenum">
              <a:rPr lang="en-US"/>
              <a:pPr/>
              <a:t>18</a:t>
            </a:fld>
            <a:endParaRPr 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B338C-C2CE-4CE1-9F5E-DA6EB05BE3BD}" type="slidenum">
              <a:rPr lang="en-US"/>
              <a:pPr/>
              <a:t>19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F9E45-14A5-4728-81C6-D75B5BA73F86}" type="slidenum">
              <a:rPr lang="en-US"/>
              <a:pPr/>
              <a:t>20</a:t>
            </a:fld>
            <a:endParaRPr 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484E3B-84FD-4057-A523-B2B2C2A20809}" type="slidenum">
              <a:rPr lang="en-US"/>
              <a:pPr/>
              <a:t>27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73BAE-9ED3-4E96-94CF-A518D13CFDDA}" type="slidenum">
              <a:rPr lang="en-US"/>
              <a:pPr/>
              <a:t>28</a:t>
            </a:fld>
            <a:endParaRPr lang="en-U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D6BF9-E697-4E4B-9BDB-D5B114A8E188}" type="slidenum">
              <a:rPr lang="en-US"/>
              <a:pPr/>
              <a:t>30</a:t>
            </a:fld>
            <a:endParaRPr 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62670-0C3A-403C-A463-7043DD536109}" type="slidenum">
              <a:rPr lang="en-US"/>
              <a:pPr/>
              <a:t>32</a:t>
            </a:fld>
            <a:endParaRPr 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05000"/>
            <a:ext cx="6248400" cy="2438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419600"/>
            <a:ext cx="6140450" cy="609600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172200" y="6248400"/>
            <a:ext cx="1752600" cy="457200"/>
          </a:xfrm>
        </p:spPr>
        <p:txBody>
          <a:bodyPr/>
          <a:lstStyle>
            <a:lvl1pPr>
              <a:defRPr sz="1000"/>
            </a:lvl1pPr>
          </a:lstStyle>
          <a:p>
            <a:fld id="{CF31D3E0-4637-4B25-BDB3-C9FDE75992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E4A7D-55DC-41F6-A196-F0D100D691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2200" y="838200"/>
            <a:ext cx="17526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838200"/>
            <a:ext cx="51054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194E2-F07B-4069-BD8B-519D16725D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8A291-CD5C-4560-BB7B-256AB1102D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EBF78-BD38-4B0D-9392-40B75A380E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09800"/>
            <a:ext cx="3429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209800"/>
            <a:ext cx="3429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B4D3F-CEEF-4522-8E96-DFE2B252E6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5BEE4-B2C1-452C-B436-FBE4F2EECB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D487A-04F2-4B06-BF96-24D77D26EE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CDD85-8A8B-421B-95BC-43DA82567F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698B8-84EB-468E-9702-62B03A025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4A1DA-7FD7-452E-A25C-3B37AD9B58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838200"/>
            <a:ext cx="7010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09800"/>
            <a:ext cx="7010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0" y="632460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324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32460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573C1D8-38EC-49AF-8E3E-6C8B288E19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stirling%20trapezium.fi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tp.co.uk/" TargetMode="External"/><Relationship Id="rId2" Type="http://schemas.openxmlformats.org/officeDocument/2006/relationships/hyperlink" Target="mailto:anne.watson@education.ox.ac.uk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s.elliott@shu.ac.u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What do we have to learn in order to learn mathematics?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5013325"/>
            <a:ext cx="6140450" cy="609600"/>
          </a:xfrm>
        </p:spPr>
        <p:txBody>
          <a:bodyPr/>
          <a:lstStyle/>
          <a:p>
            <a:r>
              <a:rPr lang="en-GB"/>
              <a:t>Anne Watson</a:t>
            </a:r>
          </a:p>
          <a:p>
            <a:r>
              <a:rPr lang="en-GB"/>
              <a:t>Stirling 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good maths students do</a:t>
            </a: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grasp formal structure</a:t>
            </a:r>
          </a:p>
          <a:p>
            <a:r>
              <a:rPr lang="en-US" sz="2400">
                <a:solidFill>
                  <a:srgbClr val="FF0000"/>
                </a:solidFill>
              </a:rPr>
              <a:t>think logically</a:t>
            </a:r>
            <a:r>
              <a:rPr lang="en-US" sz="2400"/>
              <a:t> in spatial, </a:t>
            </a:r>
            <a:r>
              <a:rPr lang="en-US" sz="2400">
                <a:solidFill>
                  <a:srgbClr val="FF0000"/>
                </a:solidFill>
              </a:rPr>
              <a:t>numerical</a:t>
            </a:r>
            <a:r>
              <a:rPr lang="en-US" sz="2400"/>
              <a:t> and symbolic relationships</a:t>
            </a:r>
          </a:p>
          <a:p>
            <a:r>
              <a:rPr lang="en-US" sz="2400">
                <a:solidFill>
                  <a:srgbClr val="FF0000"/>
                </a:solidFill>
              </a:rPr>
              <a:t>generalise rapidly and broadly</a:t>
            </a:r>
          </a:p>
          <a:p>
            <a:r>
              <a:rPr lang="en-US" sz="2400"/>
              <a:t>curtail mental processes</a:t>
            </a:r>
          </a:p>
          <a:p>
            <a:r>
              <a:rPr lang="en-US" sz="2400"/>
              <a:t>be flexible with mental processes</a:t>
            </a:r>
          </a:p>
          <a:p>
            <a:r>
              <a:rPr lang="en-US" sz="2400"/>
              <a:t>appreciate clarity and rationality</a:t>
            </a:r>
          </a:p>
          <a:p>
            <a:r>
              <a:rPr lang="en-US" sz="2400">
                <a:solidFill>
                  <a:srgbClr val="FF0000"/>
                </a:solidFill>
              </a:rPr>
              <a:t>switch from direct to reverse trains of thought</a:t>
            </a:r>
          </a:p>
          <a:p>
            <a:r>
              <a:rPr lang="en-US" sz="2400"/>
              <a:t>memorise </a:t>
            </a:r>
            <a:r>
              <a:rPr lang="en-US" sz="2400">
                <a:solidFill>
                  <a:srgbClr val="FF0000"/>
                </a:solidFill>
              </a:rPr>
              <a:t>mathematical objects</a:t>
            </a:r>
          </a:p>
          <a:p>
            <a:pPr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Find the number mid-way between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/>
              <a:t>28 and 34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/>
              <a:t>280 and 340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/>
              <a:t>2.8 and 3.4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/>
              <a:t>.00028 and .00034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/>
              <a:t>1028 and 1034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/>
              <a:t>38 and 44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/>
              <a:t>-38 and -44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/>
              <a:t>40 and 46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16113"/>
            <a:ext cx="7010400" cy="3962400"/>
          </a:xfrm>
        </p:spPr>
        <p:txBody>
          <a:bodyPr/>
          <a:lstStyle/>
          <a:p>
            <a:r>
              <a:rPr lang="en-GB"/>
              <a:t>From physical to models</a:t>
            </a:r>
          </a:p>
          <a:p>
            <a:r>
              <a:rPr lang="en-GB"/>
              <a:t>From symbols to images</a:t>
            </a:r>
          </a:p>
          <a:p>
            <a:r>
              <a:rPr lang="en-GB"/>
              <a:t>From models to rules</a:t>
            </a:r>
          </a:p>
          <a:p>
            <a:r>
              <a:rPr lang="en-GB"/>
              <a:t>From rules to tools</a:t>
            </a:r>
          </a:p>
          <a:p>
            <a:r>
              <a:rPr lang="en-GB"/>
              <a:t>From answering questions to seeking similarities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good maths students do</a:t>
            </a: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grasp formal structure</a:t>
            </a:r>
          </a:p>
          <a:p>
            <a:r>
              <a:rPr lang="en-US" sz="2400">
                <a:solidFill>
                  <a:srgbClr val="FF0000"/>
                </a:solidFill>
              </a:rPr>
              <a:t>think logically in spatial, numerical and symbolic relationships</a:t>
            </a:r>
          </a:p>
          <a:p>
            <a:r>
              <a:rPr lang="en-US" sz="2400"/>
              <a:t>generalise rapidly and broadly</a:t>
            </a:r>
          </a:p>
          <a:p>
            <a:r>
              <a:rPr lang="en-US" sz="2400">
                <a:solidFill>
                  <a:srgbClr val="FF0000"/>
                </a:solidFill>
              </a:rPr>
              <a:t>curtail mental processes</a:t>
            </a:r>
          </a:p>
          <a:p>
            <a:r>
              <a:rPr lang="en-US" sz="2400">
                <a:solidFill>
                  <a:srgbClr val="FF0000"/>
                </a:solidFill>
              </a:rPr>
              <a:t>be flexible with mental processes</a:t>
            </a:r>
          </a:p>
          <a:p>
            <a:r>
              <a:rPr lang="en-US" sz="2400"/>
              <a:t>appreciate clarity and rationality</a:t>
            </a:r>
          </a:p>
          <a:p>
            <a:r>
              <a:rPr lang="en-US" sz="2400"/>
              <a:t>switch from direct to reverse trains of thought</a:t>
            </a:r>
          </a:p>
          <a:p>
            <a:r>
              <a:rPr lang="en-US" sz="2400">
                <a:solidFill>
                  <a:srgbClr val="FF0000"/>
                </a:solidFill>
              </a:rPr>
              <a:t>memorise mathematical objects</a:t>
            </a:r>
          </a:p>
          <a:p>
            <a:pPr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70" name="Group 14"/>
          <p:cNvGrpSpPr>
            <a:grpSpLocks/>
          </p:cNvGrpSpPr>
          <p:nvPr/>
        </p:nvGrpSpPr>
        <p:grpSpPr bwMode="auto">
          <a:xfrm>
            <a:off x="2916238" y="1628775"/>
            <a:ext cx="2592387" cy="2520950"/>
            <a:chOff x="1837" y="1026"/>
            <a:chExt cx="1633" cy="1588"/>
          </a:xfrm>
        </p:grpSpPr>
        <p:sp>
          <p:nvSpPr>
            <p:cNvPr id="70660" name="Rectangle 4"/>
            <p:cNvSpPr>
              <a:spLocks noChangeArrowheads="1"/>
            </p:cNvSpPr>
            <p:nvPr/>
          </p:nvSpPr>
          <p:spPr bwMode="auto">
            <a:xfrm>
              <a:off x="1837" y="1026"/>
              <a:ext cx="1633" cy="15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661" name="Oval 5"/>
            <p:cNvSpPr>
              <a:spLocks noChangeArrowheads="1"/>
            </p:cNvSpPr>
            <p:nvPr/>
          </p:nvSpPr>
          <p:spPr bwMode="auto">
            <a:xfrm>
              <a:off x="2064" y="1207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662" name="Oval 6"/>
            <p:cNvSpPr>
              <a:spLocks noChangeArrowheads="1"/>
            </p:cNvSpPr>
            <p:nvPr/>
          </p:nvSpPr>
          <p:spPr bwMode="auto">
            <a:xfrm>
              <a:off x="2608" y="1207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663" name="Oval 7"/>
            <p:cNvSpPr>
              <a:spLocks noChangeArrowheads="1"/>
            </p:cNvSpPr>
            <p:nvPr/>
          </p:nvSpPr>
          <p:spPr bwMode="auto">
            <a:xfrm>
              <a:off x="3198" y="1207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664" name="Oval 8"/>
            <p:cNvSpPr>
              <a:spLocks noChangeArrowheads="1"/>
            </p:cNvSpPr>
            <p:nvPr/>
          </p:nvSpPr>
          <p:spPr bwMode="auto">
            <a:xfrm>
              <a:off x="2064" y="1752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665" name="Oval 9"/>
            <p:cNvSpPr>
              <a:spLocks noChangeArrowheads="1"/>
            </p:cNvSpPr>
            <p:nvPr/>
          </p:nvSpPr>
          <p:spPr bwMode="auto">
            <a:xfrm>
              <a:off x="2064" y="2296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666" name="Oval 10"/>
            <p:cNvSpPr>
              <a:spLocks noChangeArrowheads="1"/>
            </p:cNvSpPr>
            <p:nvPr/>
          </p:nvSpPr>
          <p:spPr bwMode="auto">
            <a:xfrm>
              <a:off x="2608" y="1752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667" name="Oval 11"/>
            <p:cNvSpPr>
              <a:spLocks noChangeArrowheads="1"/>
            </p:cNvSpPr>
            <p:nvPr/>
          </p:nvSpPr>
          <p:spPr bwMode="auto">
            <a:xfrm>
              <a:off x="2608" y="2296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668" name="Oval 12"/>
            <p:cNvSpPr>
              <a:spLocks noChangeArrowheads="1"/>
            </p:cNvSpPr>
            <p:nvPr/>
          </p:nvSpPr>
          <p:spPr bwMode="auto">
            <a:xfrm>
              <a:off x="3198" y="1752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70669" name="Oval 13"/>
            <p:cNvSpPr>
              <a:spLocks noChangeArrowheads="1"/>
            </p:cNvSpPr>
            <p:nvPr/>
          </p:nvSpPr>
          <p:spPr bwMode="auto">
            <a:xfrm>
              <a:off x="3198" y="2296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2916238" y="1628775"/>
            <a:ext cx="2592387" cy="2520950"/>
            <a:chOff x="1837" y="1026"/>
            <a:chExt cx="1633" cy="1588"/>
          </a:xfrm>
        </p:grpSpPr>
        <p:sp>
          <p:nvSpPr>
            <p:cNvPr id="71685" name="Rectangle 5"/>
            <p:cNvSpPr>
              <a:spLocks noChangeArrowheads="1"/>
            </p:cNvSpPr>
            <p:nvPr/>
          </p:nvSpPr>
          <p:spPr bwMode="auto">
            <a:xfrm>
              <a:off x="1837" y="1026"/>
              <a:ext cx="1633" cy="15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686" name="Oval 6"/>
            <p:cNvSpPr>
              <a:spLocks noChangeArrowheads="1"/>
            </p:cNvSpPr>
            <p:nvPr/>
          </p:nvSpPr>
          <p:spPr bwMode="auto">
            <a:xfrm>
              <a:off x="2064" y="1207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687" name="Oval 7"/>
            <p:cNvSpPr>
              <a:spLocks noChangeArrowheads="1"/>
            </p:cNvSpPr>
            <p:nvPr/>
          </p:nvSpPr>
          <p:spPr bwMode="auto">
            <a:xfrm>
              <a:off x="2608" y="1207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688" name="Oval 8"/>
            <p:cNvSpPr>
              <a:spLocks noChangeArrowheads="1"/>
            </p:cNvSpPr>
            <p:nvPr/>
          </p:nvSpPr>
          <p:spPr bwMode="auto">
            <a:xfrm>
              <a:off x="3198" y="1207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689" name="Oval 9"/>
            <p:cNvSpPr>
              <a:spLocks noChangeArrowheads="1"/>
            </p:cNvSpPr>
            <p:nvPr/>
          </p:nvSpPr>
          <p:spPr bwMode="auto">
            <a:xfrm>
              <a:off x="2064" y="1752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690" name="Oval 10"/>
            <p:cNvSpPr>
              <a:spLocks noChangeArrowheads="1"/>
            </p:cNvSpPr>
            <p:nvPr/>
          </p:nvSpPr>
          <p:spPr bwMode="auto">
            <a:xfrm>
              <a:off x="2064" y="2296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691" name="Oval 11"/>
            <p:cNvSpPr>
              <a:spLocks noChangeArrowheads="1"/>
            </p:cNvSpPr>
            <p:nvPr/>
          </p:nvSpPr>
          <p:spPr bwMode="auto">
            <a:xfrm>
              <a:off x="2608" y="1752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692" name="Oval 12"/>
            <p:cNvSpPr>
              <a:spLocks noChangeArrowheads="1"/>
            </p:cNvSpPr>
            <p:nvPr/>
          </p:nvSpPr>
          <p:spPr bwMode="auto">
            <a:xfrm>
              <a:off x="2608" y="2296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693" name="Oval 13"/>
            <p:cNvSpPr>
              <a:spLocks noChangeArrowheads="1"/>
            </p:cNvSpPr>
            <p:nvPr/>
          </p:nvSpPr>
          <p:spPr bwMode="auto">
            <a:xfrm>
              <a:off x="3198" y="1752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71694" name="Oval 14"/>
            <p:cNvSpPr>
              <a:spLocks noChangeArrowheads="1"/>
            </p:cNvSpPr>
            <p:nvPr/>
          </p:nvSpPr>
          <p:spPr bwMode="auto">
            <a:xfrm>
              <a:off x="3198" y="2296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1695" name="Line 15"/>
          <p:cNvSpPr>
            <a:spLocks noChangeShapeType="1"/>
          </p:cNvSpPr>
          <p:nvPr/>
        </p:nvSpPr>
        <p:spPr bwMode="auto">
          <a:xfrm>
            <a:off x="3348038" y="1916113"/>
            <a:ext cx="1800225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1696" name="Line 16"/>
          <p:cNvSpPr>
            <a:spLocks noChangeShapeType="1"/>
          </p:cNvSpPr>
          <p:nvPr/>
        </p:nvSpPr>
        <p:spPr bwMode="auto">
          <a:xfrm>
            <a:off x="3276600" y="1916113"/>
            <a:ext cx="0" cy="172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1697" name="Line 17"/>
          <p:cNvSpPr>
            <a:spLocks noChangeShapeType="1"/>
          </p:cNvSpPr>
          <p:nvPr/>
        </p:nvSpPr>
        <p:spPr bwMode="auto">
          <a:xfrm flipV="1">
            <a:off x="3348038" y="2852738"/>
            <a:ext cx="1728787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From visual response to thinking about properties</a:t>
            </a:r>
          </a:p>
          <a:p>
            <a:r>
              <a:rPr lang="en-GB"/>
              <a:t>From ‘it looks like…’ to ‘it must be…’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good maths students do</a:t>
            </a: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grasp formal structure</a:t>
            </a:r>
          </a:p>
          <a:p>
            <a:r>
              <a:rPr lang="en-US" sz="2400">
                <a:solidFill>
                  <a:srgbClr val="FF0000"/>
                </a:solidFill>
              </a:rPr>
              <a:t>think logically in spatial, numerical and symbolic relationships</a:t>
            </a:r>
          </a:p>
          <a:p>
            <a:r>
              <a:rPr lang="en-US" sz="2400"/>
              <a:t>generalise rapidly and broadly</a:t>
            </a:r>
          </a:p>
          <a:p>
            <a:r>
              <a:rPr lang="en-US" sz="2400"/>
              <a:t>curtail mental processes</a:t>
            </a:r>
          </a:p>
          <a:p>
            <a:r>
              <a:rPr lang="en-US" sz="2400">
                <a:solidFill>
                  <a:srgbClr val="FF0000"/>
                </a:solidFill>
              </a:rPr>
              <a:t>be flexible with mental processes</a:t>
            </a:r>
          </a:p>
          <a:p>
            <a:r>
              <a:rPr lang="en-US" sz="2400"/>
              <a:t>appreciate clarity and rationality</a:t>
            </a:r>
          </a:p>
          <a:p>
            <a:r>
              <a:rPr lang="en-US" sz="2400">
                <a:solidFill>
                  <a:srgbClr val="FF0000"/>
                </a:solidFill>
              </a:rPr>
              <a:t>switch from direct to reverse trains of thought</a:t>
            </a:r>
          </a:p>
          <a:p>
            <a:r>
              <a:rPr lang="en-US" sz="2400">
                <a:solidFill>
                  <a:srgbClr val="FF0000"/>
                </a:solidFill>
              </a:rPr>
              <a:t>memorise mathematical objects</a:t>
            </a:r>
          </a:p>
          <a:p>
            <a:pPr>
              <a:buFontTx/>
              <a:buNone/>
            </a:pPr>
            <a:endParaRPr 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5302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620713"/>
            <a:ext cx="7010400" cy="1311275"/>
          </a:xfrm>
        </p:spPr>
        <p:txBody>
          <a:bodyPr/>
          <a:lstStyle/>
          <a:p>
            <a:r>
              <a:rPr lang="en-GB"/>
              <a:t>What nearly all learners can do naturally</a:t>
            </a: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500"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Symbol" pitchFamily="18" charset="2"/>
              <a:buChar char=""/>
            </a:pPr>
            <a:r>
              <a:rPr lang="en-GB" sz="2400" i="1">
                <a:cs typeface="Times New Roman" pitchFamily="18" charset="0"/>
              </a:rPr>
              <a:t>Describe</a:t>
            </a:r>
          </a:p>
          <a:p>
            <a:pPr>
              <a:spcBef>
                <a:spcPct val="0"/>
              </a:spcBef>
              <a:buFont typeface="Symbol" pitchFamily="18" charset="2"/>
              <a:buChar char=""/>
            </a:pPr>
            <a:r>
              <a:rPr lang="en-GB" sz="2400" i="1">
                <a:cs typeface="Times New Roman" pitchFamily="18" charset="0"/>
              </a:rPr>
              <a:t>Draw on prior experience and repertoire</a:t>
            </a:r>
          </a:p>
          <a:p>
            <a:pPr>
              <a:spcBef>
                <a:spcPct val="0"/>
              </a:spcBef>
              <a:buFont typeface="Symbol" pitchFamily="18" charset="2"/>
              <a:buChar char=""/>
            </a:pPr>
            <a:r>
              <a:rPr lang="en-GB" sz="2400" i="1">
                <a:cs typeface="Times New Roman" pitchFamily="18" charset="0"/>
              </a:rPr>
              <a:t>Informal induction</a:t>
            </a:r>
            <a:r>
              <a:rPr lang="en-GB" sz="2400">
                <a:cs typeface="Times New Roman" pitchFamily="18" charset="0"/>
              </a:rPr>
              <a:t> </a:t>
            </a:r>
          </a:p>
          <a:p>
            <a:pPr>
              <a:spcBef>
                <a:spcPct val="0"/>
              </a:spcBef>
              <a:buFont typeface="Symbol" pitchFamily="18" charset="2"/>
              <a:buChar char=""/>
            </a:pPr>
            <a:r>
              <a:rPr lang="en-GB" sz="2400">
                <a:cs typeface="Times New Roman" pitchFamily="18" charset="0"/>
              </a:rPr>
              <a:t>Visualise</a:t>
            </a:r>
          </a:p>
          <a:p>
            <a:pPr>
              <a:spcBef>
                <a:spcPct val="0"/>
              </a:spcBef>
              <a:buFont typeface="Symbol" pitchFamily="18" charset="2"/>
              <a:buChar char=""/>
            </a:pPr>
            <a:r>
              <a:rPr lang="en-GB" sz="2400">
                <a:cs typeface="Times New Roman" pitchFamily="18" charset="0"/>
              </a:rPr>
              <a:t>Seek pattern</a:t>
            </a:r>
          </a:p>
          <a:p>
            <a:pPr>
              <a:spcBef>
                <a:spcPct val="0"/>
              </a:spcBef>
              <a:buFont typeface="Symbol" pitchFamily="18" charset="2"/>
              <a:buChar char=""/>
            </a:pPr>
            <a:r>
              <a:rPr lang="en-GB" sz="2400">
                <a:cs typeface="Times New Roman" pitchFamily="18" charset="0"/>
              </a:rPr>
              <a:t>Compare, classify</a:t>
            </a:r>
            <a:endParaRPr lang="en-GB" sz="2400" i="1"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Symbol" pitchFamily="18" charset="2"/>
              <a:buChar char=""/>
            </a:pPr>
            <a:r>
              <a:rPr lang="en-GB" sz="2400">
                <a:cs typeface="Times New Roman" pitchFamily="18" charset="0"/>
              </a:rPr>
              <a:t>Explore variation</a:t>
            </a:r>
          </a:p>
          <a:p>
            <a:pPr>
              <a:spcBef>
                <a:spcPct val="0"/>
              </a:spcBef>
              <a:buFont typeface="Symbol" pitchFamily="18" charset="2"/>
              <a:buChar char=""/>
            </a:pPr>
            <a:r>
              <a:rPr lang="en-GB" sz="2400">
                <a:cs typeface="Times New Roman" pitchFamily="18" charset="0"/>
              </a:rPr>
              <a:t>Informal deduction</a:t>
            </a:r>
          </a:p>
          <a:p>
            <a:pPr>
              <a:spcBef>
                <a:spcPct val="0"/>
              </a:spcBef>
              <a:buFont typeface="Symbol" pitchFamily="18" charset="2"/>
              <a:buChar char=""/>
            </a:pPr>
            <a:r>
              <a:rPr lang="en-GB" sz="2400">
                <a:cs typeface="Times New Roman" pitchFamily="18" charset="0"/>
              </a:rPr>
              <a:t>Create objects with one or more features</a:t>
            </a:r>
          </a:p>
          <a:p>
            <a:pPr>
              <a:spcBef>
                <a:spcPct val="0"/>
              </a:spcBef>
              <a:buFont typeface="Symbol" pitchFamily="18" charset="2"/>
              <a:buChar char=""/>
            </a:pPr>
            <a:r>
              <a:rPr lang="en-GB" sz="2400">
                <a:cs typeface="Times New Roman" pitchFamily="18" charset="0"/>
              </a:rPr>
              <a:t>Exemplify</a:t>
            </a:r>
          </a:p>
          <a:p>
            <a:pPr>
              <a:spcBef>
                <a:spcPct val="0"/>
              </a:spcBef>
              <a:buFont typeface="Symbol" pitchFamily="18" charset="2"/>
              <a:buChar char=""/>
            </a:pPr>
            <a:r>
              <a:rPr lang="en-GB" sz="2400">
                <a:cs typeface="Times New Roman" pitchFamily="18" charset="0"/>
              </a:rPr>
              <a:t>Express in ‘own words’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Symbol" pitchFamily="18" charset="2"/>
              <a:buNone/>
            </a:pPr>
            <a:endParaRPr lang="en-US" sz="2400"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500" i="1">
                <a:cs typeface="Times New Roman" pitchFamily="18" charset="0"/>
              </a:rPr>
              <a:t>	</a:t>
            </a:r>
            <a:endParaRPr lang="en-US" sz="1500" i="1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5302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teachers do</a:t>
            </a: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GB" sz="2800">
                <a:cs typeface="Times New Roman" pitchFamily="18" charset="0"/>
              </a:rPr>
              <a:t>Make or elicit statements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80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GB" sz="2800">
                <a:cs typeface="Times New Roman" pitchFamily="18" charset="0"/>
              </a:rPr>
              <a:t>Ask learners to do things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80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GB" sz="2800">
                <a:cs typeface="Times New Roman" pitchFamily="18" charset="0"/>
              </a:rPr>
              <a:t>Direct attention and suggest ways of seeing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80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GB" sz="2800"/>
              <a:t>Ask for learners to respond</a:t>
            </a:r>
          </a:p>
          <a:p>
            <a:pPr>
              <a:spcBef>
                <a:spcPct val="0"/>
              </a:spcBef>
            </a:pP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good maths students do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grasp formal structure</a:t>
            </a:r>
          </a:p>
          <a:p>
            <a:r>
              <a:rPr lang="en-US" sz="2400"/>
              <a:t>think logically in spatial, numerical and symbolic relationships</a:t>
            </a:r>
          </a:p>
          <a:p>
            <a:r>
              <a:rPr lang="en-US" sz="2400"/>
              <a:t>generalise rapidly and broadly</a:t>
            </a:r>
          </a:p>
          <a:p>
            <a:r>
              <a:rPr lang="en-US" sz="2400"/>
              <a:t>curtail mental processes</a:t>
            </a:r>
          </a:p>
          <a:p>
            <a:r>
              <a:rPr lang="en-US" sz="2400"/>
              <a:t>be flexible with mental processes</a:t>
            </a:r>
          </a:p>
          <a:p>
            <a:r>
              <a:rPr lang="en-US" sz="2400"/>
              <a:t>appreciate clarity and rationality</a:t>
            </a:r>
          </a:p>
          <a:p>
            <a:r>
              <a:rPr lang="en-US" sz="2400"/>
              <a:t>switch from direct to reverse trains of thought</a:t>
            </a:r>
          </a:p>
          <a:p>
            <a:r>
              <a:rPr lang="en-US" sz="2400"/>
              <a:t>memorise mathematical objects</a:t>
            </a:r>
          </a:p>
          <a:p>
            <a:pPr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5478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010400" cy="1311275"/>
          </a:xfrm>
        </p:spPr>
        <p:txBody>
          <a:bodyPr/>
          <a:lstStyle/>
          <a:p>
            <a:r>
              <a:rPr lang="en-GB" sz="3600"/>
              <a:t>What else do mathematics teachers do?</a:t>
            </a:r>
            <a:endParaRPr lang="en-US" sz="360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23320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GB" sz="2600">
                <a:cs typeface="Times New Roman" pitchFamily="18" charset="0"/>
              </a:rPr>
              <a:t>Discuss implications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GB" sz="2600"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sz="2600" i="1"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GB" sz="2600">
                <a:cs typeface="Times New Roman" pitchFamily="18" charset="0"/>
              </a:rPr>
              <a:t>Integrate and connect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GB" sz="2600"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sz="2600"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GB" sz="2600">
                <a:cs typeface="Times New Roman" pitchFamily="18" charset="0"/>
              </a:rPr>
              <a:t>Affirm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GB" sz="2600"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600" b="1">
                <a:cs typeface="Times New Roman" pitchFamily="18" charset="0"/>
              </a:rPr>
              <a:t>This is where shifts can be made, talked about, embedded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>
                <a:cs typeface="Times New Roman" pitchFamily="18" charset="0"/>
              </a:rPr>
              <a:t>Discuss implications</a:t>
            </a:r>
            <a:endParaRPr lang="en-US" b="0">
              <a:cs typeface="Times New Roman" pitchFamily="18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GB">
                <a:cs typeface="Times New Roman" pitchFamily="18" charset="0"/>
              </a:rPr>
              <a:t>Vary the variables, adapt procedures, identify relationships, explain and justify, induction and prediction, deduction</a:t>
            </a:r>
            <a:endParaRPr lang="en-US">
              <a:cs typeface="Times New Roman" pitchFamily="18" charset="0"/>
            </a:endParaRPr>
          </a:p>
          <a:p>
            <a:pPr lvl="1">
              <a:spcBef>
                <a:spcPct val="0"/>
              </a:spcBef>
            </a:pPr>
            <a:endParaRPr lang="en-US" sz="3000"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b="1"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What are the mathematical implications of …?</a:t>
            </a:r>
            <a:endParaRPr lang="en-US" sz="360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>
                <a:cs typeface="Times New Roman" pitchFamily="18" charset="0"/>
              </a:rPr>
              <a:t>Integrate and connect</a:t>
            </a:r>
            <a:endParaRPr lang="en-US" b="0">
              <a:cs typeface="Times New Roman" pitchFamily="18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636838"/>
            <a:ext cx="7010400" cy="3962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>
                <a:cs typeface="Times New Roman" pitchFamily="18" charset="0"/>
              </a:rPr>
              <a:t>Associate ideas, generalise, abstract, objectify, formalise, define</a:t>
            </a:r>
          </a:p>
          <a:p>
            <a:pPr>
              <a:spcBef>
                <a:spcPct val="0"/>
              </a:spcBef>
              <a:buFontTx/>
              <a:buNone/>
            </a:pPr>
            <a:endParaRPr lang="en-GB">
              <a:cs typeface="Times New Roman" pitchFamily="18" charset="0"/>
            </a:endParaRP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mathematically important about …?</a:t>
            </a: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>
                <a:cs typeface="Times New Roman" pitchFamily="18" charset="0"/>
              </a:rPr>
              <a:t>Affirm</a:t>
            </a:r>
            <a:endParaRPr lang="en-US" b="0">
              <a:cs typeface="Times New Roman" pitchFamily="18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GB">
                <a:cs typeface="Times New Roman" pitchFamily="18" charset="0"/>
              </a:rPr>
              <a:t>Adapt/ transform ideas, apply to more complex maths and to other contexts, prove, evaluate the process</a:t>
            </a:r>
          </a:p>
          <a:p>
            <a:pPr>
              <a:spcBef>
                <a:spcPct val="0"/>
              </a:spcBef>
            </a:pPr>
            <a:endParaRPr lang="en-US">
              <a:cs typeface="Times New Roman" pitchFamily="18" charset="0"/>
            </a:endParaRP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do we know this mathematics works … ?</a:t>
            </a: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Mathematical habits of mind to be developed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Pattern seeking</a:t>
            </a:r>
          </a:p>
          <a:p>
            <a:pPr>
              <a:lnSpc>
                <a:spcPct val="90000"/>
              </a:lnSpc>
            </a:pPr>
            <a:r>
              <a:rPr lang="en-GB" sz="2800"/>
              <a:t>Experimenting</a:t>
            </a:r>
          </a:p>
          <a:p>
            <a:pPr>
              <a:lnSpc>
                <a:spcPct val="90000"/>
              </a:lnSpc>
            </a:pPr>
            <a:r>
              <a:rPr lang="en-GB" sz="2800"/>
              <a:t>Describing</a:t>
            </a:r>
          </a:p>
          <a:p>
            <a:pPr>
              <a:lnSpc>
                <a:spcPct val="90000"/>
              </a:lnSpc>
            </a:pPr>
            <a:r>
              <a:rPr lang="en-GB" sz="2800"/>
              <a:t>Tinkering</a:t>
            </a:r>
          </a:p>
          <a:p>
            <a:pPr>
              <a:lnSpc>
                <a:spcPct val="90000"/>
              </a:lnSpc>
            </a:pPr>
            <a:r>
              <a:rPr lang="en-GB" sz="2800"/>
              <a:t>Inventing</a:t>
            </a:r>
          </a:p>
          <a:p>
            <a:pPr>
              <a:lnSpc>
                <a:spcPct val="90000"/>
              </a:lnSpc>
            </a:pPr>
            <a:r>
              <a:rPr lang="en-GB" sz="2800"/>
              <a:t>Visualising</a:t>
            </a:r>
          </a:p>
          <a:p>
            <a:pPr>
              <a:lnSpc>
                <a:spcPct val="90000"/>
              </a:lnSpc>
            </a:pPr>
            <a:r>
              <a:rPr lang="en-GB" sz="2800"/>
              <a:t>Conjecturing</a:t>
            </a:r>
          </a:p>
          <a:p>
            <a:pPr>
              <a:lnSpc>
                <a:spcPct val="90000"/>
              </a:lnSpc>
            </a:pPr>
            <a:r>
              <a:rPr lang="en-GB" sz="2800"/>
              <a:t>Guessing</a:t>
            </a:r>
          </a:p>
          <a:p>
            <a:pPr>
              <a:lnSpc>
                <a:spcPct val="90000"/>
              </a:lnSpc>
            </a:pPr>
            <a:endParaRPr lang="en-GB" sz="2800" b="1"/>
          </a:p>
          <a:p>
            <a:pPr>
              <a:lnSpc>
                <a:spcPct val="90000"/>
              </a:lnSpc>
            </a:pPr>
            <a:endParaRPr lang="en-US" sz="25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Special algebraic habits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Like algorithms</a:t>
            </a:r>
          </a:p>
          <a:p>
            <a:r>
              <a:rPr lang="en-GB"/>
              <a:t>See calculations as structures of operations</a:t>
            </a:r>
          </a:p>
          <a:p>
            <a:r>
              <a:rPr lang="en-GB"/>
              <a:t>Represent classes of mathematical objects and their relations</a:t>
            </a:r>
          </a:p>
          <a:p>
            <a:r>
              <a:rPr lang="en-GB"/>
              <a:t>Extend meaning over new domains</a:t>
            </a:r>
          </a:p>
          <a:p>
            <a:r>
              <a:rPr lang="en-GB"/>
              <a:t>Abstraction</a:t>
            </a:r>
          </a:p>
          <a:p>
            <a:endParaRPr lang="en-GB"/>
          </a:p>
          <a:p>
            <a:endParaRPr lang="en-GB"/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				ab = c</a:t>
            </a:r>
          </a:p>
          <a:p>
            <a:pPr>
              <a:buFontTx/>
              <a:buNone/>
            </a:pPr>
            <a:r>
              <a:rPr lang="en-GB"/>
              <a:t>				c/a = b</a:t>
            </a:r>
          </a:p>
          <a:p>
            <a:pPr>
              <a:buFontTx/>
              <a:buNone/>
            </a:pPr>
            <a:r>
              <a:rPr lang="en-GB"/>
              <a:t>				c/b =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675687" cy="1311275"/>
          </a:xfrm>
        </p:spPr>
        <p:txBody>
          <a:bodyPr/>
          <a:lstStyle/>
          <a:p>
            <a:r>
              <a:rPr lang="en-GB"/>
              <a:t>English interactive teaching</a:t>
            </a:r>
            <a:endParaRPr lang="en-US"/>
          </a:p>
        </p:txBody>
      </p:sp>
      <p:pic>
        <p:nvPicPr>
          <p:cNvPr id="117765" name="Picture 5" descr="classroom0806_468x3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916113"/>
            <a:ext cx="6697663" cy="4437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Special geometric habits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060575"/>
            <a:ext cx="7010400" cy="3962400"/>
          </a:xfrm>
        </p:spPr>
        <p:txBody>
          <a:bodyPr/>
          <a:lstStyle/>
          <a:p>
            <a:r>
              <a:rPr lang="en-GB"/>
              <a:t>Like shapes</a:t>
            </a:r>
          </a:p>
          <a:p>
            <a:r>
              <a:rPr lang="en-GB"/>
              <a:t>Proportional reasoning</a:t>
            </a:r>
          </a:p>
          <a:p>
            <a:r>
              <a:rPr lang="en-GB"/>
              <a:t>Explore systems and distinctions</a:t>
            </a:r>
          </a:p>
          <a:p>
            <a:r>
              <a:rPr lang="en-GB"/>
              <a:t>Worry about change and invariance</a:t>
            </a:r>
          </a:p>
          <a:p>
            <a:r>
              <a:rPr lang="en-GB"/>
              <a:t>Reason about properties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9812" name="AutoShape 4">
            <a:hlinkClick r:id="rId2" action="ppaction://hlinkfile" highlightClick="1"/>
          </p:cNvPr>
          <p:cNvSpPr>
            <a:spLocks noChangeArrowheads="1"/>
          </p:cNvSpPr>
          <p:nvPr/>
        </p:nvSpPr>
        <p:spPr bwMode="auto">
          <a:xfrm>
            <a:off x="2843213" y="2852738"/>
            <a:ext cx="1042987" cy="104298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Changes in habits of mind for mathematics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between generalities and examples</a:t>
            </a:r>
          </a:p>
          <a:p>
            <a:r>
              <a:rPr lang="en-GB"/>
              <a:t>between making change and thinking about mechanisms of change </a:t>
            </a:r>
          </a:p>
          <a:p>
            <a:r>
              <a:rPr lang="en-GB"/>
              <a:t>between different points of view and representations</a:t>
            </a:r>
          </a:p>
          <a:p>
            <a:r>
              <a:rPr lang="en-GB"/>
              <a:t>between induction and deduction</a:t>
            </a:r>
          </a:p>
          <a:p>
            <a:r>
              <a:rPr lang="en-GB"/>
              <a:t>using domains of meaning </a:t>
            </a:r>
            <a:r>
              <a:rPr lang="en-GB" i="1"/>
              <a:t>and</a:t>
            </a:r>
            <a:r>
              <a:rPr lang="en-GB"/>
              <a:t> extreme values</a:t>
            </a:r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endParaRPr lang="en-GB"/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04813"/>
            <a:ext cx="8964612" cy="1425575"/>
          </a:xfrm>
        </p:spPr>
        <p:txBody>
          <a:bodyPr/>
          <a:lstStyle/>
          <a:p>
            <a:r>
              <a:rPr lang="en-GB" sz="3600" b="0"/>
              <a:t>Summary</a:t>
            </a:r>
            <a:endParaRPr lang="en-US" sz="3600" b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484313"/>
            <a:ext cx="4500562" cy="5181600"/>
          </a:xfrm>
        </p:spPr>
        <p:txBody>
          <a:bodyPr/>
          <a:lstStyle/>
          <a:p>
            <a:endParaRPr lang="en-GB" sz="2600"/>
          </a:p>
          <a:p>
            <a:endParaRPr lang="en-GB" sz="2600"/>
          </a:p>
          <a:p>
            <a:r>
              <a:rPr lang="en-GB" sz="2600"/>
              <a:t>doing and undoing</a:t>
            </a:r>
            <a:endParaRPr lang="en-US" sz="2600"/>
          </a:p>
          <a:p>
            <a:endParaRPr lang="en-GB" sz="2600"/>
          </a:p>
          <a:p>
            <a:r>
              <a:rPr lang="en-GB" sz="2600"/>
              <a:t>rules and tools</a:t>
            </a:r>
          </a:p>
          <a:p>
            <a:endParaRPr lang="en-GB" sz="2600"/>
          </a:p>
          <a:p>
            <a:r>
              <a:rPr lang="en-GB" sz="2600"/>
              <a:t>exemplify/generalise</a:t>
            </a:r>
          </a:p>
          <a:p>
            <a:endParaRPr lang="en-GB" sz="2600"/>
          </a:p>
          <a:p>
            <a:r>
              <a:rPr lang="en-GB" sz="2600"/>
              <a:t>representing/transforming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916113"/>
            <a:ext cx="5580062" cy="4676775"/>
          </a:xfrm>
        </p:spPr>
        <p:txBody>
          <a:bodyPr/>
          <a:lstStyle/>
          <a:p>
            <a:pPr>
              <a:buFontTx/>
              <a:buNone/>
            </a:pPr>
            <a:endParaRPr lang="en-GB" sz="2600"/>
          </a:p>
          <a:p>
            <a:r>
              <a:rPr lang="en-GB" sz="2600"/>
              <a:t>discrete and continuous</a:t>
            </a:r>
          </a:p>
          <a:p>
            <a:pPr>
              <a:buFontTx/>
              <a:buNone/>
            </a:pPr>
            <a:endParaRPr lang="en-GB" sz="2600"/>
          </a:p>
          <a:p>
            <a:r>
              <a:rPr lang="en-GB" sz="2600"/>
              <a:t>mathematical reasoning</a:t>
            </a:r>
          </a:p>
          <a:p>
            <a:pPr>
              <a:buFontTx/>
              <a:buNone/>
            </a:pPr>
            <a:endParaRPr lang="en-GB" sz="2600"/>
          </a:p>
          <a:p>
            <a:r>
              <a:rPr lang="en-GB" sz="2600"/>
              <a:t>relating objects and relating properties</a:t>
            </a:r>
          </a:p>
          <a:p>
            <a:pPr>
              <a:buFontTx/>
              <a:buNone/>
            </a:pPr>
            <a:endParaRPr lang="en-GB" sz="2600"/>
          </a:p>
          <a:p>
            <a:endParaRPr lang="en-GB" sz="2600"/>
          </a:p>
          <a:p>
            <a:endParaRPr lang="en-GB" sz="2600"/>
          </a:p>
          <a:p>
            <a:endParaRPr lang="en-GB" sz="2600"/>
          </a:p>
          <a:p>
            <a:endParaRPr lang="en-US" sz="2600"/>
          </a:p>
          <a:p>
            <a:endParaRPr lang="en-US" sz="2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5" name="Rectangle 7"/>
          <p:cNvSpPr>
            <a:spLocks noGrp="1" noChangeArrowheads="1"/>
          </p:cNvSpPr>
          <p:nvPr>
            <p:ph type="title"/>
          </p:nvPr>
        </p:nvSpPr>
        <p:spPr>
          <a:xfrm>
            <a:off x="900113" y="838200"/>
            <a:ext cx="7024687" cy="5111750"/>
          </a:xfrm>
        </p:spPr>
        <p:txBody>
          <a:bodyPr/>
          <a:lstStyle/>
          <a:p>
            <a:r>
              <a:rPr lang="en-GB" sz="1800" b="0">
                <a:hlinkClick r:id="rId2"/>
              </a:rPr>
              <a:t>anne.watson@education.ox.ac.uk</a:t>
            </a:r>
            <a:r>
              <a:rPr lang="en-GB" sz="1800" b="0"/>
              <a:t/>
            </a:r>
            <a:br>
              <a:rPr lang="en-GB" sz="1800" b="0"/>
            </a:br>
            <a:r>
              <a:rPr lang="en-GB" sz="1600" b="0"/>
              <a:t/>
            </a:r>
            <a:br>
              <a:rPr lang="en-GB" sz="1600" b="0"/>
            </a:br>
            <a:r>
              <a:rPr lang="en-GB" sz="1600" b="0">
                <a:hlinkClick r:id="rId3"/>
              </a:rPr>
              <a:t>www.cmtp.co.uk</a:t>
            </a:r>
            <a:r>
              <a:rPr lang="en-GB" sz="1600" b="0"/>
              <a:t/>
            </a:r>
            <a:br>
              <a:rPr lang="en-GB" sz="1600" b="0"/>
            </a:br>
            <a:r>
              <a:rPr lang="en-GB" sz="1600" b="0"/>
              <a:t/>
            </a:r>
            <a:br>
              <a:rPr lang="en-GB" sz="1600" b="0"/>
            </a:br>
            <a:r>
              <a:rPr lang="en-GB" sz="1600" b="0"/>
              <a:t/>
            </a:r>
            <a:br>
              <a:rPr lang="en-GB" sz="1600" b="0"/>
            </a:br>
            <a:r>
              <a:rPr lang="en-GB" sz="1600" b="0">
                <a:solidFill>
                  <a:srgbClr val="FF0000"/>
                </a:solidFill>
              </a:rPr>
              <a:t>9</a:t>
            </a:r>
            <a:r>
              <a:rPr lang="en-GB" sz="1600" b="0" baseline="30000">
                <a:solidFill>
                  <a:srgbClr val="FF0000"/>
                </a:solidFill>
              </a:rPr>
              <a:t>th</a:t>
            </a:r>
            <a:r>
              <a:rPr lang="en-GB" sz="1600" b="0">
                <a:solidFill>
                  <a:srgbClr val="FF0000"/>
                </a:solidFill>
              </a:rPr>
              <a:t> Annual Institute of Mathematics Pedagogy</a:t>
            </a:r>
            <a:br>
              <a:rPr lang="en-GB" sz="1600" b="0">
                <a:solidFill>
                  <a:srgbClr val="FF0000"/>
                </a:solidFill>
              </a:rPr>
            </a:br>
            <a:r>
              <a:rPr lang="en-GB" sz="1600" b="0"/>
              <a:t>July 28</a:t>
            </a:r>
            <a:r>
              <a:rPr lang="en-GB" sz="1600" b="0" baseline="30000"/>
              <a:t>th</a:t>
            </a:r>
            <a:r>
              <a:rPr lang="en-GB" sz="1600" b="0"/>
              <a:t> to 31</a:t>
            </a:r>
            <a:r>
              <a:rPr lang="en-GB" sz="1600" b="0" baseline="30000"/>
              <a:t>st</a:t>
            </a:r>
            <a:r>
              <a:rPr lang="en-GB" sz="1600" b="0"/>
              <a:t/>
            </a:r>
            <a:br>
              <a:rPr lang="en-GB" sz="1600" b="0"/>
            </a:br>
            <a:r>
              <a:rPr lang="en-GB" sz="1600" b="0"/>
              <a:t>Cuddesdon near Oxford</a:t>
            </a:r>
            <a:br>
              <a:rPr lang="en-GB" sz="1600" b="0"/>
            </a:br>
            <a:r>
              <a:rPr lang="en-GB" sz="1600" b="0">
                <a:hlinkClick r:id="rId4"/>
              </a:rPr>
              <a:t>s.elliott@shu.ac.uk</a:t>
            </a:r>
            <a:r>
              <a:rPr lang="en-GB" sz="1600" b="0"/>
              <a:t/>
            </a:r>
            <a:br>
              <a:rPr lang="en-GB" sz="1600" b="0"/>
            </a:br>
            <a:r>
              <a:rPr lang="en-GB" sz="1600" b="0"/>
              <a:t>John Mason, Malcolm Swan, Anne Watson </a:t>
            </a:r>
            <a:br>
              <a:rPr lang="en-GB" sz="1600" b="0"/>
            </a:br>
            <a:r>
              <a:rPr lang="en-GB" sz="1600" b="0"/>
              <a:t/>
            </a:r>
            <a:br>
              <a:rPr lang="en-GB" sz="1600" b="0"/>
            </a:br>
            <a:r>
              <a:rPr lang="en-GB" sz="1600" b="0" i="1"/>
              <a:t>Raising Achievement in Secondary Mathematics</a:t>
            </a:r>
            <a:r>
              <a:rPr lang="en-GB" sz="1600" b="0"/>
              <a:t> Watson (Open University Press)</a:t>
            </a:r>
            <a:br>
              <a:rPr lang="en-GB" sz="1600" b="0"/>
            </a:br>
            <a:r>
              <a:rPr lang="en-GB" sz="1600" b="0"/>
              <a:t/>
            </a:r>
            <a:br>
              <a:rPr lang="en-GB" sz="1600" b="0"/>
            </a:br>
            <a:r>
              <a:rPr lang="en-GB" sz="1600" b="0" i="1"/>
              <a:t>Pocket PAL: Building Learning in Mathematics</a:t>
            </a:r>
            <a:r>
              <a:rPr lang="en-GB" sz="1600" b="0"/>
              <a:t> Prestage, DeGeest and Watson (Continuum)</a:t>
            </a:r>
            <a:br>
              <a:rPr lang="en-GB" sz="1600" b="0"/>
            </a:br>
            <a:r>
              <a:rPr lang="en-GB" sz="1600" b="0"/>
              <a:t/>
            </a:r>
            <a:br>
              <a:rPr lang="en-GB" sz="1600" b="0"/>
            </a:br>
            <a:r>
              <a:rPr lang="en-GB" sz="1600" b="0" i="1"/>
              <a:t>Mathematics as a Constructive Activity</a:t>
            </a:r>
            <a:r>
              <a:rPr lang="en-GB" sz="1600" b="0"/>
              <a:t> Watson &amp; Mason (Erlbaum)</a:t>
            </a:r>
            <a:r>
              <a:rPr lang="en-US" sz="1600" b="0"/>
              <a:t/>
            </a:r>
            <a:br>
              <a:rPr lang="en-US" sz="1600" b="0"/>
            </a:br>
            <a:endParaRPr lang="en-US" sz="16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good maths students do</a:t>
            </a: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grasp formal structure</a:t>
            </a:r>
          </a:p>
          <a:p>
            <a:r>
              <a:rPr lang="en-US" sz="2400"/>
              <a:t>think logically in spatial, numerical and symbolic relationships</a:t>
            </a:r>
          </a:p>
          <a:p>
            <a:r>
              <a:rPr lang="en-US" sz="2400"/>
              <a:t>generalise rapidly and broadly</a:t>
            </a:r>
          </a:p>
          <a:p>
            <a:r>
              <a:rPr lang="en-US" sz="2400"/>
              <a:t>curtail mental processes</a:t>
            </a:r>
          </a:p>
          <a:p>
            <a:r>
              <a:rPr lang="en-US" sz="2400"/>
              <a:t>be flexible with mental processes</a:t>
            </a:r>
          </a:p>
          <a:p>
            <a:r>
              <a:rPr lang="en-US" sz="2400"/>
              <a:t>appreciate clarity and rationality</a:t>
            </a:r>
          </a:p>
          <a:p>
            <a:r>
              <a:rPr lang="en-US" sz="2400"/>
              <a:t>switch from direct to reverse trains of thought</a:t>
            </a:r>
          </a:p>
          <a:p>
            <a:r>
              <a:rPr lang="en-US" sz="2400"/>
              <a:t>memorise mathematical objects</a:t>
            </a:r>
          </a:p>
          <a:p>
            <a:pPr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010400" cy="1311275"/>
          </a:xfrm>
        </p:spPr>
        <p:txBody>
          <a:bodyPr/>
          <a:lstStyle/>
          <a:p>
            <a:r>
              <a:rPr lang="en-GB" sz="3200"/>
              <a:t>Working mathematically (Aus)</a:t>
            </a:r>
            <a:endParaRPr lang="en-US" sz="32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8244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500"/>
              <a:t>‘</a:t>
            </a:r>
            <a:r>
              <a:rPr lang="en-US" sz="2500"/>
              <a:t>Higher achievement was associated with: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asking ‘what if..?’ questions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giving explanations</a:t>
            </a:r>
          </a:p>
          <a:p>
            <a:pPr lvl="1">
              <a:lnSpc>
                <a:spcPct val="80000"/>
              </a:lnSpc>
            </a:pPr>
            <a:r>
              <a:rPr lang="en-US" sz="2400" i="1"/>
              <a:t>testing</a:t>
            </a:r>
            <a:r>
              <a:rPr lang="en-US" sz="2400"/>
              <a:t> conjectures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checking answers for reasonableness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splitting problems into subproblems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500"/>
              <a:t>Not associated with: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explicit teaching of problem-solving strategies</a:t>
            </a:r>
          </a:p>
          <a:p>
            <a:pPr lvl="1">
              <a:lnSpc>
                <a:spcPct val="80000"/>
              </a:lnSpc>
            </a:pPr>
            <a:r>
              <a:rPr lang="en-US" sz="2400" i="1"/>
              <a:t>making</a:t>
            </a:r>
            <a:r>
              <a:rPr lang="en-US" sz="2400"/>
              <a:t> conjectures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sharing strategies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500"/>
              <a:t>Negatively associated with use of real life contexts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5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Why?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16113"/>
            <a:ext cx="7010400" cy="3962400"/>
          </a:xfrm>
        </p:spPr>
        <p:txBody>
          <a:bodyPr/>
          <a:lstStyle/>
          <a:p>
            <a:r>
              <a:rPr lang="en-GB" i="1"/>
              <a:t>What activities cannot change students’ ways of thinking or objects of attention?</a:t>
            </a:r>
          </a:p>
          <a:p>
            <a:pPr>
              <a:buFontTx/>
              <a:buNone/>
            </a:pPr>
            <a:endParaRPr lang="en-US" i="1"/>
          </a:p>
          <a:p>
            <a:r>
              <a:rPr lang="en-US" i="1"/>
              <a:t>What activities require new ways of thinking?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010400" cy="1800225"/>
          </a:xfrm>
        </p:spPr>
        <p:txBody>
          <a:bodyPr/>
          <a:lstStyle/>
          <a:p>
            <a:r>
              <a:rPr lang="en-GB" sz="3600"/>
              <a:t>What new ways of thinking are necessary in mathematics?</a:t>
            </a:r>
            <a:endParaRPr lang="en-US" sz="360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/>
              <a:t>				49 + 35 – 35</a:t>
            </a:r>
          </a:p>
          <a:p>
            <a:endParaRPr lang="en-GB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From number to structure</a:t>
            </a:r>
          </a:p>
          <a:p>
            <a:r>
              <a:rPr lang="en-GB"/>
              <a:t>From calculation to relation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 design template">
  <a:themeElements>
    <a:clrScheme name="Geometric design templat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CC"/>
      </a:accent1>
      <a:accent2>
        <a:srgbClr val="8EC8A0"/>
      </a:accent2>
      <a:accent3>
        <a:srgbClr val="FFFFFF"/>
      </a:accent3>
      <a:accent4>
        <a:srgbClr val="000000"/>
      </a:accent4>
      <a:accent5>
        <a:srgbClr val="AACAE2"/>
      </a:accent5>
      <a:accent6>
        <a:srgbClr val="80B591"/>
      </a:accent6>
      <a:hlink>
        <a:srgbClr val="00428A"/>
      </a:hlink>
      <a:folHlink>
        <a:srgbClr val="DAF0DC"/>
      </a:folHlink>
    </a:clrScheme>
    <a:fontScheme name="Geometric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eometric design template 1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7EAC7E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729B72"/>
        </a:accent6>
        <a:hlink>
          <a:srgbClr val="009999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 design template 2">
        <a:dk1>
          <a:srgbClr val="006699"/>
        </a:dk1>
        <a:lt1>
          <a:srgbClr val="FFCC99"/>
        </a:lt1>
        <a:dk2>
          <a:srgbClr val="DFD293"/>
        </a:dk2>
        <a:lt2>
          <a:srgbClr val="5C1F00"/>
        </a:lt2>
        <a:accent1>
          <a:srgbClr val="B7D7B5"/>
        </a:accent1>
        <a:accent2>
          <a:srgbClr val="BE7960"/>
        </a:accent2>
        <a:accent3>
          <a:srgbClr val="FFE2CA"/>
        </a:accent3>
        <a:accent4>
          <a:srgbClr val="005682"/>
        </a:accent4>
        <a:accent5>
          <a:srgbClr val="D8E8D7"/>
        </a:accent5>
        <a:accent6>
          <a:srgbClr val="AC6D56"/>
        </a:accent6>
        <a:hlink>
          <a:srgbClr val="169FD6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 design template 3">
        <a:dk1>
          <a:srgbClr val="2D2015"/>
        </a:dk1>
        <a:lt1>
          <a:srgbClr val="006699"/>
        </a:lt1>
        <a:dk2>
          <a:srgbClr val="523E26"/>
        </a:dk2>
        <a:lt2>
          <a:srgbClr val="DFC08D"/>
        </a:lt2>
        <a:accent1>
          <a:srgbClr val="AAB99D"/>
        </a:accent1>
        <a:accent2>
          <a:srgbClr val="8F5F2F"/>
        </a:accent2>
        <a:accent3>
          <a:srgbClr val="B3AFAC"/>
        </a:accent3>
        <a:accent4>
          <a:srgbClr val="005682"/>
        </a:accent4>
        <a:accent5>
          <a:srgbClr val="D2D9CC"/>
        </a:accent5>
        <a:accent6>
          <a:srgbClr val="81552A"/>
        </a:accent6>
        <a:hlink>
          <a:srgbClr val="FFEF79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 design template 4">
        <a:dk1>
          <a:srgbClr val="336699"/>
        </a:dk1>
        <a:lt1>
          <a:srgbClr val="C4DAC2"/>
        </a:lt1>
        <a:dk2>
          <a:srgbClr val="00405C"/>
        </a:dk2>
        <a:lt2>
          <a:srgbClr val="005A58"/>
        </a:lt2>
        <a:accent1>
          <a:srgbClr val="88C294"/>
        </a:accent1>
        <a:accent2>
          <a:srgbClr val="48C5EC"/>
        </a:accent2>
        <a:accent3>
          <a:srgbClr val="DEEADD"/>
        </a:accent3>
        <a:accent4>
          <a:srgbClr val="2A5682"/>
        </a:accent4>
        <a:accent5>
          <a:srgbClr val="C3DDC8"/>
        </a:accent5>
        <a:accent6>
          <a:srgbClr val="40B2D6"/>
        </a:accent6>
        <a:hlink>
          <a:srgbClr val="B2E7F2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 design template 5">
        <a:dk1>
          <a:srgbClr val="01A6D9"/>
        </a:dk1>
        <a:lt1>
          <a:srgbClr val="FFFFFF"/>
        </a:lt1>
        <a:dk2>
          <a:srgbClr val="00486C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18DB9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33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175C87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14537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 design template 7">
        <a:dk1>
          <a:srgbClr val="000000"/>
        </a:dk1>
        <a:lt1>
          <a:srgbClr val="FFFFFF"/>
        </a:lt1>
        <a:dk2>
          <a:srgbClr val="003D5C"/>
        </a:dk2>
        <a:lt2>
          <a:srgbClr val="969696"/>
        </a:lt2>
        <a:accent1>
          <a:srgbClr val="ABCB9D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D2E2CC"/>
        </a:accent5>
        <a:accent6>
          <a:srgbClr val="E78A5C"/>
        </a:accent6>
        <a:hlink>
          <a:srgbClr val="0099CC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 design 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CC"/>
        </a:accent1>
        <a:accent2>
          <a:srgbClr val="8EC8A0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80B591"/>
        </a:accent6>
        <a:hlink>
          <a:srgbClr val="00428A"/>
        </a:hlink>
        <a:folHlink>
          <a:srgbClr val="DAF0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 design template 9">
        <a:dk1>
          <a:srgbClr val="336600"/>
        </a:dk1>
        <a:lt1>
          <a:srgbClr val="B3DBE9"/>
        </a:lt1>
        <a:dk2>
          <a:srgbClr val="DDDDDD"/>
        </a:dk2>
        <a:lt2>
          <a:srgbClr val="003366"/>
        </a:lt2>
        <a:accent1>
          <a:srgbClr val="11A5D9"/>
        </a:accent1>
        <a:accent2>
          <a:srgbClr val="52B34B"/>
        </a:accent2>
        <a:accent3>
          <a:srgbClr val="D6EAF2"/>
        </a:accent3>
        <a:accent4>
          <a:srgbClr val="2A5600"/>
        </a:accent4>
        <a:accent5>
          <a:srgbClr val="AACFE9"/>
        </a:accent5>
        <a:accent6>
          <a:srgbClr val="49A243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 design template 10">
        <a:dk1>
          <a:srgbClr val="336699"/>
        </a:dk1>
        <a:lt1>
          <a:srgbClr val="5F5F5F"/>
        </a:lt1>
        <a:dk2>
          <a:srgbClr val="000000"/>
        </a:dk2>
        <a:lt2>
          <a:srgbClr val="273D4D"/>
        </a:lt2>
        <a:accent1>
          <a:srgbClr val="0099CC"/>
        </a:accent1>
        <a:accent2>
          <a:srgbClr val="468A4B"/>
        </a:accent2>
        <a:accent3>
          <a:srgbClr val="AAAAAA"/>
        </a:accent3>
        <a:accent4>
          <a:srgbClr val="505050"/>
        </a:accent4>
        <a:accent5>
          <a:srgbClr val="AACAE2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 design template 11">
        <a:dk1>
          <a:srgbClr val="003399"/>
        </a:dk1>
        <a:lt1>
          <a:srgbClr val="A5D5EF"/>
        </a:lt1>
        <a:dk2>
          <a:srgbClr val="003399"/>
        </a:dk2>
        <a:lt2>
          <a:srgbClr val="3E3E5C"/>
        </a:lt2>
        <a:accent1>
          <a:srgbClr val="78AA95"/>
        </a:accent1>
        <a:accent2>
          <a:srgbClr val="1E8FE4"/>
        </a:accent2>
        <a:accent3>
          <a:srgbClr val="CFE7F6"/>
        </a:accent3>
        <a:accent4>
          <a:srgbClr val="002A82"/>
        </a:accent4>
        <a:accent5>
          <a:srgbClr val="BED2C8"/>
        </a:accent5>
        <a:accent6>
          <a:srgbClr val="1A81CF"/>
        </a:accent6>
        <a:hlink>
          <a:srgbClr val="CCECFF"/>
        </a:hlink>
        <a:folHlink>
          <a:srgbClr val="D2F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 design template 12">
        <a:dk1>
          <a:srgbClr val="003300"/>
        </a:dk1>
        <a:lt1>
          <a:srgbClr val="D8E4D8"/>
        </a:lt1>
        <a:dk2>
          <a:srgbClr val="272D2C"/>
        </a:dk2>
        <a:lt2>
          <a:srgbClr val="777777"/>
        </a:lt2>
        <a:accent1>
          <a:srgbClr val="909082"/>
        </a:accent1>
        <a:accent2>
          <a:srgbClr val="55A9D3"/>
        </a:accent2>
        <a:accent3>
          <a:srgbClr val="E9EFE9"/>
        </a:accent3>
        <a:accent4>
          <a:srgbClr val="002A00"/>
        </a:accent4>
        <a:accent5>
          <a:srgbClr val="C6C6C1"/>
        </a:accent5>
        <a:accent6>
          <a:srgbClr val="4C99BF"/>
        </a:accent6>
        <a:hlink>
          <a:srgbClr val="FFCC66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Geometric design template</Template>
  <TotalTime>198</TotalTime>
  <Words>700</Words>
  <Application>Microsoft Office PowerPoint</Application>
  <PresentationFormat>On-screen Show (4:3)</PresentationFormat>
  <Paragraphs>191</Paragraphs>
  <Slides>34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Arial Black</vt:lpstr>
      <vt:lpstr>Times New Roman</vt:lpstr>
      <vt:lpstr>Symbol</vt:lpstr>
      <vt:lpstr>Garamond</vt:lpstr>
      <vt:lpstr>Geometric design template</vt:lpstr>
      <vt:lpstr>What do we have to learn in order to learn mathematics?</vt:lpstr>
      <vt:lpstr>What good maths students do</vt:lpstr>
      <vt:lpstr>English interactive teaching</vt:lpstr>
      <vt:lpstr>What good maths students do</vt:lpstr>
      <vt:lpstr>Working mathematically (Aus)</vt:lpstr>
      <vt:lpstr>Why?</vt:lpstr>
      <vt:lpstr>What new ways of thinking are necessary in mathematics?</vt:lpstr>
      <vt:lpstr>Slide 8</vt:lpstr>
      <vt:lpstr>Slide 9</vt:lpstr>
      <vt:lpstr>What good maths students do</vt:lpstr>
      <vt:lpstr>Find the number mid-way between</vt:lpstr>
      <vt:lpstr>Slide 12</vt:lpstr>
      <vt:lpstr>What good maths students do</vt:lpstr>
      <vt:lpstr>Slide 14</vt:lpstr>
      <vt:lpstr>Slide 15</vt:lpstr>
      <vt:lpstr>Slide 16</vt:lpstr>
      <vt:lpstr>What good maths students do</vt:lpstr>
      <vt:lpstr>What nearly all learners can do naturally</vt:lpstr>
      <vt:lpstr>What teachers do</vt:lpstr>
      <vt:lpstr>What else do mathematics teachers do?</vt:lpstr>
      <vt:lpstr>Discuss implications</vt:lpstr>
      <vt:lpstr>What are the mathematical implications of …?</vt:lpstr>
      <vt:lpstr>Integrate and connect</vt:lpstr>
      <vt:lpstr>What is mathematically important about …?</vt:lpstr>
      <vt:lpstr>Affirm</vt:lpstr>
      <vt:lpstr>How do we know this mathematics works … ?</vt:lpstr>
      <vt:lpstr>Mathematical habits of mind to be developed</vt:lpstr>
      <vt:lpstr>Special algebraic habits</vt:lpstr>
      <vt:lpstr>Slide 29</vt:lpstr>
      <vt:lpstr>Special geometric habits</vt:lpstr>
      <vt:lpstr>Slide 31</vt:lpstr>
      <vt:lpstr>Changes in habits of mind for mathematics</vt:lpstr>
      <vt:lpstr>Summary</vt:lpstr>
      <vt:lpstr>anne.watson@education.ox.ac.uk  www.cmtp.co.uk   9th Annual Institute of Mathematics Pedagogy July 28th to 31st Cuddesdon near Oxford s.elliott@shu.ac.uk John Mason, Malcolm Swan, Anne Watson   Raising Achievement in Secondary Mathematics Watson (Open University Press)  Pocket PAL: Building Learning in Mathematics Prestage, DeGeest and Watson (Continuum)  Mathematics as a Constructive Activity Watson &amp; Mason (Erlbaum)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we have to learn in order to learn mathematics?</dc:title>
  <dc:creator>AW</dc:creator>
  <cp:lastModifiedBy>Anne Watson</cp:lastModifiedBy>
  <cp:revision>11</cp:revision>
  <dcterms:created xsi:type="dcterms:W3CDTF">2009-02-08T12:05:35Z</dcterms:created>
  <dcterms:modified xsi:type="dcterms:W3CDTF">2015-10-31T09:50:34Z</dcterms:modified>
</cp:coreProperties>
</file>