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257" r:id="rId3"/>
    <p:sldId id="322" r:id="rId4"/>
    <p:sldId id="845" r:id="rId5"/>
    <p:sldId id="461" r:id="rId6"/>
    <p:sldId id="264" r:id="rId7"/>
    <p:sldId id="265" r:id="rId8"/>
    <p:sldId id="839" r:id="rId9"/>
    <p:sldId id="841" r:id="rId10"/>
    <p:sldId id="266" r:id="rId11"/>
    <p:sldId id="267" r:id="rId12"/>
    <p:sldId id="434" r:id="rId13"/>
    <p:sldId id="846" r:id="rId14"/>
    <p:sldId id="435" r:id="rId15"/>
    <p:sldId id="436" r:id="rId16"/>
    <p:sldId id="437" r:id="rId17"/>
    <p:sldId id="261" r:id="rId18"/>
    <p:sldId id="840" r:id="rId19"/>
    <p:sldId id="270" r:id="rId20"/>
    <p:sldId id="848" r:id="rId21"/>
    <p:sldId id="849" r:id="rId22"/>
    <p:sldId id="271" r:id="rId23"/>
    <p:sldId id="836" r:id="rId24"/>
    <p:sldId id="259" r:id="rId25"/>
    <p:sldId id="850" r:id="rId26"/>
    <p:sldId id="274" r:id="rId27"/>
    <p:sldId id="263" r:id="rId28"/>
    <p:sldId id="279" r:id="rId29"/>
    <p:sldId id="456" r:id="rId30"/>
    <p:sldId id="412" r:id="rId31"/>
    <p:sldId id="367" r:id="rId32"/>
    <p:sldId id="460" r:id="rId33"/>
    <p:sldId id="842" r:id="rId34"/>
    <p:sldId id="301" r:id="rId35"/>
    <p:sldId id="844" r:id="rId36"/>
    <p:sldId id="285" r:id="rId37"/>
    <p:sldId id="447" r:id="rId38"/>
    <p:sldId id="847" r:id="rId39"/>
    <p:sldId id="333" r:id="rId40"/>
    <p:sldId id="276" r:id="rId41"/>
    <p:sldId id="277" r:id="rId42"/>
    <p:sldId id="278" r:id="rId43"/>
    <p:sldId id="268" r:id="rId44"/>
    <p:sldId id="837" r:id="rId45"/>
    <p:sldId id="838" r:id="rId46"/>
    <p:sldId id="457" r:id="rId47"/>
    <p:sldId id="458" r:id="rId48"/>
    <p:sldId id="45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8EA"/>
    <a:srgbClr val="FFF5C4"/>
    <a:srgbClr val="AB7942"/>
    <a:srgbClr val="FCF3A7"/>
    <a:srgbClr val="FFF8E9"/>
    <a:srgbClr val="855F33"/>
    <a:srgbClr val="FFF9E8"/>
    <a:srgbClr val="FFF1BF"/>
    <a:srgbClr val="FFE2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42"/>
    <p:restoredTop sz="91374"/>
  </p:normalViewPr>
  <p:slideViewPr>
    <p:cSldViewPr snapToGrid="0" snapToObjects="1">
      <p:cViewPr varScale="1">
        <p:scale>
          <a:sx n="98" d="100"/>
          <a:sy n="98" d="100"/>
        </p:scale>
        <p:origin x="528"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836D-B0CF-D94A-86DB-32DAECE4C346}" type="datetimeFigureOut">
              <a:rPr lang="en-GB" smtClean="0"/>
              <a:t>20/12/2023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38976-516C-4447-B9E0-F21B8CB8D0EA}" type="slidenum">
              <a:rPr lang="en-GB" smtClean="0"/>
              <a:t>‹#›</a:t>
            </a:fld>
            <a:endParaRPr lang="en-GB"/>
          </a:p>
        </p:txBody>
      </p:sp>
    </p:spTree>
    <p:extLst>
      <p:ext uri="{BB962C8B-B14F-4D97-AF65-F5344CB8AC3E}">
        <p14:creationId xmlns:p14="http://schemas.microsoft.com/office/powerpoint/2010/main" val="392313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image" Target="../media/image59.emf"/></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38976-516C-4447-B9E0-F21B8CB8D0EA}" type="slidenum">
              <a:rPr lang="en-GB" smtClean="0"/>
              <a:t>2</a:t>
            </a:fld>
            <a:endParaRPr lang="en-GB" dirty="0"/>
          </a:p>
        </p:txBody>
      </p:sp>
    </p:spTree>
    <p:extLst>
      <p:ext uri="{BB962C8B-B14F-4D97-AF65-F5344CB8AC3E}">
        <p14:creationId xmlns:p14="http://schemas.microsoft.com/office/powerpoint/2010/main" val="331898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variation is in the mind of the learner, which means that it may be necessary to use variation-relevant pedagogical actions</a:t>
            </a:r>
          </a:p>
        </p:txBody>
      </p:sp>
      <p:sp>
        <p:nvSpPr>
          <p:cNvPr id="4" name="Slide Number Placeholder 3"/>
          <p:cNvSpPr>
            <a:spLocks noGrp="1"/>
          </p:cNvSpPr>
          <p:nvPr>
            <p:ph type="sldNum" sz="quarter" idx="5"/>
          </p:nvPr>
        </p:nvSpPr>
        <p:spPr/>
        <p:txBody>
          <a:bodyPr/>
          <a:lstStyle/>
          <a:p>
            <a:fld id="{50638976-516C-4447-B9E0-F21B8CB8D0EA}" type="slidenum">
              <a:rPr lang="en-GB" smtClean="0"/>
              <a:t>5</a:t>
            </a:fld>
            <a:endParaRPr lang="en-GB"/>
          </a:p>
        </p:txBody>
      </p:sp>
    </p:spTree>
    <p:extLst>
      <p:ext uri="{BB962C8B-B14F-4D97-AF65-F5344CB8AC3E}">
        <p14:creationId xmlns:p14="http://schemas.microsoft.com/office/powerpoint/2010/main" val="4098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BB07CE1-1448-504C-AA77-11097799A175}" type="slidenum">
              <a:rPr lang="en-US"/>
              <a:pPr/>
              <a:t>29</a:t>
            </a:fld>
            <a:endParaRPr lang="en-US"/>
          </a:p>
        </p:txBody>
      </p:sp>
      <p:sp>
        <p:nvSpPr>
          <p:cNvPr id="18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If </a:t>
            </a:r>
            <a:r>
              <a:rPr lang="en-US" i="1"/>
              <a:t>n</a:t>
            </a:r>
            <a:r>
              <a:rPr lang="en-US"/>
              <a:t> = p</a:t>
            </a:r>
            <a:r>
              <a:rPr lang="en-US" i="1"/>
              <a:t>qr</a:t>
            </a:r>
            <a:r>
              <a:rPr lang="en-US"/>
              <a:t> then 1/n = 1/pr(q-r) - 1/pq(q-r) so there are as many ways as n can be factored as pqr with q&gt;r</a:t>
            </a:r>
          </a:p>
          <a:p>
            <a:endParaRPr lang="en-US"/>
          </a:p>
          <a:p>
            <a:r>
              <a:rPr lang="en-US"/>
              <a:t>Multiple ways t present a task: as a generality; some systematic exambples; some random examples;</a:t>
            </a:r>
          </a:p>
          <a:p>
            <a:r>
              <a:rPr lang="en-US"/>
              <a:t>Task taken on by students can lead them to prctice subtracting</a:t>
            </a:r>
            <a:r>
              <a:rPr lang="en-US" baseline="0"/>
              <a:t> frations </a:t>
            </a:r>
            <a:br>
              <a:rPr lang="en-US" baseline="0"/>
            </a:br>
            <a:r>
              <a:rPr lang="en-US" baseline="0"/>
              <a:t>BECAUSE they want to know the answer, not simply to complete an exercise</a:t>
            </a:r>
            <a:endParaRPr lang="en-US"/>
          </a:p>
        </p:txBody>
      </p:sp>
      <p:graphicFrame>
        <p:nvGraphicFramePr>
          <p:cNvPr id="18436" name="Object 4"/>
          <p:cNvGraphicFramePr>
            <a:graphicFrameLocks noChangeAspect="1"/>
          </p:cNvGraphicFramePr>
          <p:nvPr/>
        </p:nvGraphicFramePr>
        <p:xfrm>
          <a:off x="2133600" y="4343400"/>
          <a:ext cx="1104900" cy="419100"/>
        </p:xfrm>
        <a:graphic>
          <a:graphicData uri="http://schemas.openxmlformats.org/presentationml/2006/ole">
            <mc:AlternateContent xmlns:mc="http://schemas.openxmlformats.org/markup-compatibility/2006">
              <mc:Choice xmlns:v="urn:schemas-microsoft-com:vml" Requires="v">
                <p:oleObj name="Equation" r:id="rId3" imgW="1104900" imgH="419100" progId="Equation.DSMT4">
                  <p:embed/>
                </p:oleObj>
              </mc:Choice>
              <mc:Fallback>
                <p:oleObj name="Equation" r:id="rId3" imgW="1104900" imgH="419100" progId="Equation.DSMT4">
                  <p:embed/>
                  <p:pic>
                    <p:nvPicPr>
                      <p:cNvPr id="184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343400"/>
                        <a:ext cx="1104900" cy="41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33226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BF978-93A6-D041-90C8-99B066A26D5E}" type="slidenum">
              <a:rPr lang="en-US"/>
              <a:pPr/>
              <a:t>30</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p:txBody>
          <a:bodyPr/>
          <a:lstStyle/>
          <a:p>
            <a:r>
              <a:rPr lang="en-GB"/>
              <a:t>But there are others!</a:t>
            </a:r>
          </a:p>
        </p:txBody>
      </p:sp>
    </p:spTree>
    <p:extLst>
      <p:ext uri="{BB962C8B-B14F-4D97-AF65-F5344CB8AC3E}">
        <p14:creationId xmlns:p14="http://schemas.microsoft.com/office/powerpoint/2010/main" val="272326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charge for the loyalty card would make the discount not worthwhile?</a:t>
            </a:r>
          </a:p>
          <a:p>
            <a:r>
              <a:rPr lang="en-GB"/>
              <a:t>Based on an idea of Malcolm Swan</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31</a:t>
            </a:fld>
            <a:endParaRPr lang="en-US"/>
          </a:p>
        </p:txBody>
      </p:sp>
    </p:spTree>
    <p:extLst>
      <p:ext uri="{BB962C8B-B14F-4D97-AF65-F5344CB8AC3E}">
        <p14:creationId xmlns:p14="http://schemas.microsoft.com/office/powerpoint/2010/main" val="406604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Display quadratic through 3 points; vary the points;</a:t>
            </a:r>
          </a:p>
          <a:p>
            <a:r>
              <a:rPr lang="en-GB"/>
              <a:t>Vary the extra point P</a:t>
            </a:r>
          </a:p>
          <a:p>
            <a:r>
              <a:rPr lang="en-GB"/>
              <a:t>Allow time to estimate tangent power</a:t>
            </a:r>
          </a:p>
          <a:p>
            <a:r>
              <a:rPr lang="en-GB"/>
              <a:t>Show line through P; Vary line</a:t>
            </a:r>
          </a:p>
          <a:p>
            <a:r>
              <a:rPr lang="en-GB"/>
              <a:t>Still not clear about x large</a:t>
            </a:r>
          </a:p>
          <a:p>
            <a:r>
              <a:rPr lang="en-GB"/>
              <a:t>Repeat for cubic</a:t>
            </a:r>
          </a:p>
          <a:p>
            <a:endParaRPr lang="en-GB"/>
          </a:p>
          <a:p>
            <a:r>
              <a:rPr lang="en-GB"/>
              <a:t>Drive tangent along quadratic</a:t>
            </a:r>
          </a:p>
          <a:p>
            <a:r>
              <a:rPr lang="en-GB"/>
              <a:t>Drive tangent along cubic</a:t>
            </a:r>
          </a:p>
          <a:p>
            <a:r>
              <a:rPr lang="en-GB"/>
              <a:t>Reveal boundary of regions</a:t>
            </a:r>
          </a:p>
          <a:p>
            <a:r>
              <a:rPr lang="en-GB"/>
              <a:t>Use Counter to show regions</a:t>
            </a:r>
          </a:p>
        </p:txBody>
      </p:sp>
      <p:sp>
        <p:nvSpPr>
          <p:cNvPr id="4" name="Slide Number Placeholder 3"/>
          <p:cNvSpPr>
            <a:spLocks noGrp="1"/>
          </p:cNvSpPr>
          <p:nvPr>
            <p:ph type="sldNum" sz="quarter" idx="5"/>
          </p:nvPr>
        </p:nvSpPr>
        <p:spPr/>
        <p:txBody>
          <a:bodyPr/>
          <a:lstStyle/>
          <a:p>
            <a:fld id="{50638976-516C-4447-B9E0-F21B8CB8D0EA}" type="slidenum">
              <a:rPr lang="en-GB" smtClean="0"/>
              <a:t>41</a:t>
            </a:fld>
            <a:endParaRPr lang="en-GB"/>
          </a:p>
        </p:txBody>
      </p:sp>
    </p:spTree>
    <p:extLst>
      <p:ext uri="{BB962C8B-B14F-4D97-AF65-F5344CB8AC3E}">
        <p14:creationId xmlns:p14="http://schemas.microsoft.com/office/powerpoint/2010/main" val="2358640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44</a:t>
            </a:fld>
            <a:endParaRPr lang="en-US"/>
          </a:p>
        </p:txBody>
      </p:sp>
    </p:spTree>
    <p:extLst>
      <p:ext uri="{BB962C8B-B14F-4D97-AF65-F5344CB8AC3E}">
        <p14:creationId xmlns:p14="http://schemas.microsoft.com/office/powerpoint/2010/main" val="1249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53020"/>
          </a:xfrm>
        </p:spPr>
        <p:txBody>
          <a:bodyPr anchor="t">
            <a:normAutofit/>
          </a:bodyPr>
          <a:lstStyle>
            <a:lvl1pPr>
              <a:defRPr sz="2400" b="1" i="0">
                <a:solidFill>
                  <a:schemeClr val="accent2">
                    <a:lumMod val="50000"/>
                  </a:schemeClr>
                </a:solidFill>
                <a:latin typeface="Chalkboard" charset="0"/>
                <a:ea typeface="Chalkboard" charset="0"/>
                <a:cs typeface="Chalkboard" charset="0"/>
              </a:defRPr>
            </a:lvl1pPr>
          </a:lstStyle>
          <a:p>
            <a:r>
              <a:rPr lang="en-US" dirty="0"/>
              <a:t>Click to edit Master title style</a:t>
            </a:r>
          </a:p>
        </p:txBody>
      </p:sp>
      <p:sp>
        <p:nvSpPr>
          <p:cNvPr id="3" name="Content Placeholder 2"/>
          <p:cNvSpPr>
            <a:spLocks noGrp="1"/>
          </p:cNvSpPr>
          <p:nvPr>
            <p:ph idx="1"/>
          </p:nvPr>
        </p:nvSpPr>
        <p:spPr>
          <a:xfrm>
            <a:off x="481263" y="1094874"/>
            <a:ext cx="8181474" cy="4138862"/>
          </a:xfrm>
        </p:spPr>
        <p:txBody>
          <a:bodyPr anchor="t"/>
          <a:lstStyle>
            <a:lvl1pPr>
              <a:defRPr sz="2000">
                <a:solidFill>
                  <a:srgbClr val="0432FF"/>
                </a:solidFill>
                <a:latin typeface="Chalkboard" charset="0"/>
                <a:ea typeface="Chalkboard" charset="0"/>
                <a:cs typeface="Chalkboard" charset="0"/>
              </a:defRPr>
            </a:lvl1pPr>
            <a:lvl2pPr>
              <a:defRPr sz="1800" b="0" i="0">
                <a:solidFill>
                  <a:schemeClr val="tx1"/>
                </a:solidFill>
                <a:latin typeface="Chalkboard" charset="0"/>
                <a:ea typeface="Chalkboard" charset="0"/>
                <a:cs typeface="Chalkboard" charset="0"/>
              </a:defRPr>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A8C801D1-C753-974E-9255-D3541935511B}"/>
              </a:ext>
            </a:extLst>
          </p:cNvPr>
          <p:cNvSpPr txBox="1"/>
          <p:nvPr userDrawn="1"/>
        </p:nvSpPr>
        <p:spPr>
          <a:xfrm>
            <a:off x="0" y="6472989"/>
            <a:ext cx="481263" cy="307777"/>
          </a:xfrm>
          <a:prstGeom prst="rect">
            <a:avLst/>
          </a:prstGeom>
          <a:noFill/>
        </p:spPr>
        <p:txBody>
          <a:bodyPr wrap="square" rtlCol="0">
            <a:spAutoFit/>
          </a:bodyPr>
          <a:lstStyle/>
          <a:p>
            <a:pPr algn="l"/>
            <a:fld id="{40927A3A-0FD8-D74B-AA61-F37621BF3B52}" type="slidenum">
              <a:rPr lang="en-GB" sz="1400" smtClean="0">
                <a:latin typeface="Chalkboard" charset="0"/>
                <a:ea typeface="Chalkboard" charset="0"/>
                <a:cs typeface="Chalkboard" charset="0"/>
              </a:rPr>
              <a:t>‹#›</a:t>
            </a:fld>
            <a:endParaRPr lang="en-GB" sz="1400" err="1">
              <a:latin typeface="Chalkboard" charset="0"/>
              <a:ea typeface="Chalkboard" charset="0"/>
              <a:cs typeface="Chalkboard"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AB99F-9CA2-7248-966B-FD562C13B124}"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9AB99F-9CA2-7248-966B-FD562C13B124}"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9AB99F-9CA2-7248-966B-FD562C13B124}" type="datetimeFigureOut">
              <a:rPr lang="en-US" smtClean="0"/>
              <a:t>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AB99F-9CA2-7248-966B-FD562C13B124}" type="datetimeFigureOut">
              <a:rPr lang="en-US" smtClean="0"/>
              <a:t>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AB99F-9CA2-7248-966B-FD562C13B124}" type="datetimeFigureOut">
              <a:rPr lang="en-US" smtClean="0"/>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AB99F-9CA2-7248-966B-FD562C13B124}" type="datetimeFigureOut">
              <a:rPr lang="en-US" smtClean="0"/>
              <a:t>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E1FDC-A50F-D542-B2A4-BF6D432589B5}" type="slidenum">
              <a:rPr lang="en-US" smtClean="0"/>
              <a:t>‹#›</a:t>
            </a:fld>
            <a:endParaRPr lang="en-US"/>
          </a:p>
        </p:txBody>
      </p:sp>
    </p:spTree>
    <p:extLst>
      <p:ext uri="{BB962C8B-B14F-4D97-AF65-F5344CB8AC3E}">
        <p14:creationId xmlns:p14="http://schemas.microsoft.com/office/powerpoint/2010/main" val="371182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emf"/><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emf"/><Relationship Id="rId5" Type="http://schemas.openxmlformats.org/officeDocument/2006/relationships/image" Target="../media/image31.png"/><Relationship Id="rId15" Type="http://schemas.openxmlformats.org/officeDocument/2006/relationships/image" Target="../media/image41.emf"/><Relationship Id="rId10" Type="http://schemas.openxmlformats.org/officeDocument/2006/relationships/image" Target="../media/image36.emf"/><Relationship Id="rId4" Type="http://schemas.openxmlformats.org/officeDocument/2006/relationships/image" Target="../media/image30.emf"/><Relationship Id="rId9" Type="http://schemas.openxmlformats.org/officeDocument/2006/relationships/image" Target="../media/image35.emf"/><Relationship Id="rId1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6.bin"/><Relationship Id="rId18" Type="http://schemas.openxmlformats.org/officeDocument/2006/relationships/image" Target="../media/image55.e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52.emf"/><Relationship Id="rId17" Type="http://schemas.openxmlformats.org/officeDocument/2006/relationships/oleObject" Target="../embeddings/oleObject8.bin"/><Relationship Id="rId2" Type="http://schemas.openxmlformats.org/officeDocument/2006/relationships/notesSlide" Target="../notesSlides/notesSlide3.xml"/><Relationship Id="rId16" Type="http://schemas.openxmlformats.org/officeDocument/2006/relationships/image" Target="../media/image54.emf"/><Relationship Id="rId20"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oleObject" Target="../embeddings/oleObject5.bin"/><Relationship Id="rId24" Type="http://schemas.openxmlformats.org/officeDocument/2006/relationships/image" Target="../media/image58.e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51.emf"/><Relationship Id="rId19" Type="http://schemas.openxmlformats.org/officeDocument/2006/relationships/oleObject" Target="../embeddings/oleObject9.bin"/><Relationship Id="rId4" Type="http://schemas.openxmlformats.org/officeDocument/2006/relationships/image" Target="../media/image48.emf"/><Relationship Id="rId9" Type="http://schemas.openxmlformats.org/officeDocument/2006/relationships/oleObject" Target="../embeddings/oleObject4.bin"/><Relationship Id="rId14" Type="http://schemas.openxmlformats.org/officeDocument/2006/relationships/image" Target="../media/image53.emf"/><Relationship Id="rId22" Type="http://schemas.openxmlformats.org/officeDocument/2006/relationships/image" Target="../media/image5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x.com/smartjacques/status/1701724696599761226?s=46&amp;t=lbsRgg6JKM9L9t5yjZidE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6.xml"/><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96937" y="2633398"/>
            <a:ext cx="7772400" cy="1650841"/>
          </a:xfrm>
        </p:spPr>
        <p:txBody>
          <a:bodyPr>
            <a:normAutofit fontScale="90000"/>
          </a:bodyPr>
          <a:lstStyle/>
          <a:p>
            <a:r>
              <a:rPr lang="en-US" sz="3600" dirty="0">
                <a:solidFill>
                  <a:srgbClr val="855F33"/>
                </a:solidFill>
                <a:latin typeface="Chalkboard" charset="0"/>
                <a:ea typeface="Chalkboard" charset="0"/>
                <a:cs typeface="Chalkboard" charset="0"/>
              </a:rPr>
              <a:t>Ghanaian Variation:</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exploiting the mathematical theme of</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Invariance in the Midst of Change</a:t>
            </a:r>
          </a:p>
        </p:txBody>
      </p:sp>
      <p:sp>
        <p:nvSpPr>
          <p:cNvPr id="11" name="Subtitle 10"/>
          <p:cNvSpPr>
            <a:spLocks noGrp="1"/>
          </p:cNvSpPr>
          <p:nvPr>
            <p:ph type="subTitle" idx="1"/>
          </p:nvPr>
        </p:nvSpPr>
        <p:spPr>
          <a:xfrm>
            <a:off x="1154137" y="4551183"/>
            <a:ext cx="6858000" cy="1399418"/>
          </a:xfrm>
        </p:spPr>
        <p:txBody>
          <a:bodyPr/>
          <a:lstStyle/>
          <a:p>
            <a:r>
              <a:rPr lang="en-US" dirty="0"/>
              <a:t>John Mason</a:t>
            </a:r>
            <a:br>
              <a:rPr lang="en-US" dirty="0"/>
            </a:br>
            <a:br>
              <a:rPr lang="en-US" dirty="0"/>
            </a:br>
            <a:r>
              <a:rPr lang="en-US" dirty="0"/>
              <a:t>Dec</a:t>
            </a:r>
            <a:br>
              <a:rPr lang="en-US" dirty="0"/>
            </a:br>
            <a:r>
              <a:rPr lang="en-US" dirty="0"/>
              <a:t>2023</a:t>
            </a:r>
          </a:p>
        </p:txBody>
      </p:sp>
      <p:sp>
        <p:nvSpPr>
          <p:cNvPr id="9" name="TextBox 8"/>
          <p:cNvSpPr txBox="1"/>
          <p:nvPr/>
        </p:nvSpPr>
        <p:spPr>
          <a:xfrm>
            <a:off x="2321170" y="1606062"/>
            <a:ext cx="1383323" cy="400110"/>
          </a:xfrm>
          <a:prstGeom prst="rect">
            <a:avLst/>
          </a:prstGeom>
          <a:noFill/>
        </p:spPr>
        <p:txBody>
          <a:bodyPr wrap="square" rtlCol="0">
            <a:spAutoFit/>
          </a:bodyPr>
          <a:lstStyle/>
          <a:p>
            <a:endParaRPr lang="en-US" sz="2000" dirty="0">
              <a:latin typeface="Chalkboard" charset="0"/>
              <a:ea typeface="Chalkboard" charset="0"/>
              <a:cs typeface="Chalkboard" charset="0"/>
            </a:endParaRPr>
          </a:p>
        </p:txBody>
      </p:sp>
      <p:pic>
        <p:nvPicPr>
          <p:cNvPr id="2" name="Picture 1"/>
          <p:cNvPicPr>
            <a:picLocks noChangeAspect="1"/>
          </p:cNvPicPr>
          <p:nvPr/>
        </p:nvPicPr>
        <p:blipFill>
          <a:blip r:embed="rId2"/>
          <a:stretch>
            <a:fillRect/>
          </a:stretch>
        </p:blipFill>
        <p:spPr>
          <a:xfrm>
            <a:off x="3259017" y="0"/>
            <a:ext cx="2895600" cy="1600200"/>
          </a:xfrm>
          <a:prstGeom prst="rect">
            <a:avLst/>
          </a:prstGeom>
        </p:spPr>
      </p:pic>
      <p:pic>
        <p:nvPicPr>
          <p:cNvPr id="4" name="Picture 3">
            <a:extLst>
              <a:ext uri="{FF2B5EF4-FFF2-40B4-BE49-F238E27FC236}">
                <a16:creationId xmlns:a16="http://schemas.microsoft.com/office/drawing/2014/main" id="{47ABA385-2951-9849-9C05-02F78E63188E}"/>
              </a:ext>
            </a:extLst>
          </p:cNvPr>
          <p:cNvPicPr>
            <a:picLocks noChangeAspect="1"/>
          </p:cNvPicPr>
          <p:nvPr/>
        </p:nvPicPr>
        <p:blipFill>
          <a:blip r:embed="rId3"/>
          <a:stretch>
            <a:fillRect/>
          </a:stretch>
        </p:blipFill>
        <p:spPr>
          <a:xfrm>
            <a:off x="6632052" y="182890"/>
            <a:ext cx="1152054" cy="1156451"/>
          </a:xfrm>
          <a:prstGeom prst="rect">
            <a:avLst/>
          </a:prstGeom>
        </p:spPr>
      </p:pic>
      <p:pic>
        <p:nvPicPr>
          <p:cNvPr id="5" name="Picture 4">
            <a:extLst>
              <a:ext uri="{FF2B5EF4-FFF2-40B4-BE49-F238E27FC236}">
                <a16:creationId xmlns:a16="http://schemas.microsoft.com/office/drawing/2014/main" id="{7DFE39D3-D3A7-EE46-8D06-BC60453F1C62}"/>
              </a:ext>
            </a:extLst>
          </p:cNvPr>
          <p:cNvPicPr>
            <a:picLocks noChangeAspect="1"/>
          </p:cNvPicPr>
          <p:nvPr/>
        </p:nvPicPr>
        <p:blipFill>
          <a:blip r:embed="rId4"/>
          <a:stretch>
            <a:fillRect/>
          </a:stretch>
        </p:blipFill>
        <p:spPr>
          <a:xfrm>
            <a:off x="7813197" y="169189"/>
            <a:ext cx="1165703" cy="1170152"/>
          </a:xfrm>
          <a:prstGeom prst="rect">
            <a:avLst/>
          </a:prstGeom>
        </p:spPr>
      </p:pic>
      <p:pic>
        <p:nvPicPr>
          <p:cNvPr id="6" name="Picture 5">
            <a:extLst>
              <a:ext uri="{FF2B5EF4-FFF2-40B4-BE49-F238E27FC236}">
                <a16:creationId xmlns:a16="http://schemas.microsoft.com/office/drawing/2014/main" id="{EDCEE6C5-9655-5E4E-82C6-7DB4A4B8BBDC}"/>
              </a:ext>
            </a:extLst>
          </p:cNvPr>
          <p:cNvPicPr>
            <a:picLocks noChangeAspect="1"/>
          </p:cNvPicPr>
          <p:nvPr/>
        </p:nvPicPr>
        <p:blipFill>
          <a:blip r:embed="rId5"/>
          <a:stretch>
            <a:fillRect/>
          </a:stretch>
        </p:blipFill>
        <p:spPr>
          <a:xfrm>
            <a:off x="107188" y="163910"/>
            <a:ext cx="2184891" cy="1502835"/>
          </a:xfrm>
          <a:prstGeom prst="rect">
            <a:avLst/>
          </a:prstGeom>
        </p:spPr>
      </p:pic>
    </p:spTree>
    <p:extLst>
      <p:ext uri="{BB962C8B-B14F-4D97-AF65-F5344CB8AC3E}">
        <p14:creationId xmlns:p14="http://schemas.microsoft.com/office/powerpoint/2010/main" val="296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52D7-15C2-21A6-D291-981C32F0317A}"/>
              </a:ext>
            </a:extLst>
          </p:cNvPr>
          <p:cNvSpPr>
            <a:spLocks noGrp="1"/>
          </p:cNvSpPr>
          <p:nvPr>
            <p:ph type="title"/>
          </p:nvPr>
        </p:nvSpPr>
        <p:spPr/>
        <p:txBody>
          <a:bodyPr/>
          <a:lstStyle/>
          <a:p>
            <a:r>
              <a:rPr lang="en-GB"/>
              <a:t>Alternating Sums</a:t>
            </a:r>
          </a:p>
        </p:txBody>
      </p:sp>
      <p:sp>
        <p:nvSpPr>
          <p:cNvPr id="3" name="Content Placeholder 2">
            <a:extLst>
              <a:ext uri="{FF2B5EF4-FFF2-40B4-BE49-F238E27FC236}">
                <a16:creationId xmlns:a16="http://schemas.microsoft.com/office/drawing/2014/main" id="{ABDC52D4-BB1E-C080-F645-97B2B79531F6}"/>
              </a:ext>
            </a:extLst>
          </p:cNvPr>
          <p:cNvSpPr>
            <a:spLocks noGrp="1"/>
          </p:cNvSpPr>
          <p:nvPr>
            <p:ph idx="1"/>
          </p:nvPr>
        </p:nvSpPr>
        <p:spPr>
          <a:xfrm>
            <a:off x="481263" y="1094873"/>
            <a:ext cx="8181474" cy="4020595"/>
          </a:xfrm>
        </p:spPr>
        <p:txBody>
          <a:bodyPr/>
          <a:lstStyle/>
          <a:p>
            <a:r>
              <a:rPr lang="en-GB" dirty="0"/>
              <a:t>Imagine a triangle</a:t>
            </a:r>
          </a:p>
          <a:p>
            <a:r>
              <a:rPr lang="en-GB" dirty="0"/>
              <a:t>Imagine the perpendicular bisectors of the edges, meeting at the circumcentre.</a:t>
            </a:r>
          </a:p>
          <a:p>
            <a:r>
              <a:rPr lang="en-GB" dirty="0"/>
              <a:t>Erect squares on each portion of each edge.</a:t>
            </a:r>
            <a:br>
              <a:rPr lang="en-GB" dirty="0"/>
            </a:br>
            <a:br>
              <a:rPr lang="en-GB" dirty="0"/>
            </a:br>
            <a:br>
              <a:rPr lang="en-GB" dirty="0"/>
            </a:br>
            <a:br>
              <a:rPr lang="en-GB" dirty="0"/>
            </a:br>
            <a:br>
              <a:rPr lang="en-GB" dirty="0"/>
            </a:br>
            <a:br>
              <a:rPr lang="en-GB" dirty="0"/>
            </a:br>
            <a:br>
              <a:rPr lang="en-GB" dirty="0"/>
            </a:br>
            <a:endParaRPr lang="en-GB" dirty="0"/>
          </a:p>
          <a:p>
            <a:r>
              <a:rPr lang="en-GB" dirty="0"/>
              <a:t>Going cyclically around the triangle, the alternating sum of the areas of the squares is zero. </a:t>
            </a:r>
            <a:br>
              <a:rPr lang="en-GB" dirty="0"/>
            </a:br>
            <a:r>
              <a:rPr lang="en-GB" dirty="0"/>
              <a:t>(sum of areas of Cyan squares = sum of areas of Yellow squares)</a:t>
            </a:r>
          </a:p>
        </p:txBody>
      </p:sp>
      <p:sp>
        <p:nvSpPr>
          <p:cNvPr id="4" name="Rounded Rectangle 3">
            <a:extLst>
              <a:ext uri="{FF2B5EF4-FFF2-40B4-BE49-F238E27FC236}">
                <a16:creationId xmlns:a16="http://schemas.microsoft.com/office/drawing/2014/main" id="{7C244A63-57AF-370F-1564-EE914D22C696}"/>
              </a:ext>
            </a:extLst>
          </p:cNvPr>
          <p:cNvSpPr/>
          <p:nvPr/>
        </p:nvSpPr>
        <p:spPr>
          <a:xfrm>
            <a:off x="3876743" y="5451151"/>
            <a:ext cx="2858947" cy="69448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432FF"/>
                </a:solidFill>
              </a:rPr>
              <a:t>What might be varied?</a:t>
            </a:r>
          </a:p>
        </p:txBody>
      </p:sp>
      <p:sp>
        <p:nvSpPr>
          <p:cNvPr id="7" name="Rounded Rectangle 6">
            <a:extLst>
              <a:ext uri="{FF2B5EF4-FFF2-40B4-BE49-F238E27FC236}">
                <a16:creationId xmlns:a16="http://schemas.microsoft.com/office/drawing/2014/main" id="{F039FA7A-CF45-6063-9620-3ABD4162C7CE}"/>
              </a:ext>
            </a:extLst>
          </p:cNvPr>
          <p:cNvSpPr/>
          <p:nvPr/>
        </p:nvSpPr>
        <p:spPr>
          <a:xfrm>
            <a:off x="4936959" y="6047663"/>
            <a:ext cx="2858947" cy="69448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432FF"/>
                </a:solidFill>
              </a:rPr>
              <a:t>What is invariant and what could be changing?</a:t>
            </a:r>
          </a:p>
        </p:txBody>
      </p:sp>
      <p:pic>
        <p:nvPicPr>
          <p:cNvPr id="9" name="Picture 8">
            <a:extLst>
              <a:ext uri="{FF2B5EF4-FFF2-40B4-BE49-F238E27FC236}">
                <a16:creationId xmlns:a16="http://schemas.microsoft.com/office/drawing/2014/main" id="{8319A83B-783B-D7F0-21D5-F388B33478A9}"/>
              </a:ext>
            </a:extLst>
          </p:cNvPr>
          <p:cNvPicPr>
            <a:picLocks noChangeAspect="1"/>
          </p:cNvPicPr>
          <p:nvPr/>
        </p:nvPicPr>
        <p:blipFill>
          <a:blip r:embed="rId2"/>
          <a:stretch>
            <a:fillRect/>
          </a:stretch>
        </p:blipFill>
        <p:spPr>
          <a:xfrm>
            <a:off x="2085054" y="2536365"/>
            <a:ext cx="1248937" cy="1248937"/>
          </a:xfrm>
          <a:prstGeom prst="rect">
            <a:avLst/>
          </a:prstGeom>
        </p:spPr>
      </p:pic>
      <p:pic>
        <p:nvPicPr>
          <p:cNvPr id="10" name="Picture 9">
            <a:extLst>
              <a:ext uri="{FF2B5EF4-FFF2-40B4-BE49-F238E27FC236}">
                <a16:creationId xmlns:a16="http://schemas.microsoft.com/office/drawing/2014/main" id="{985682C1-EA87-0A59-A45E-D09A11D580AA}"/>
              </a:ext>
            </a:extLst>
          </p:cNvPr>
          <p:cNvPicPr>
            <a:picLocks noChangeAspect="1"/>
          </p:cNvPicPr>
          <p:nvPr/>
        </p:nvPicPr>
        <p:blipFill>
          <a:blip r:embed="rId3"/>
          <a:stretch>
            <a:fillRect/>
          </a:stretch>
        </p:blipFill>
        <p:spPr>
          <a:xfrm>
            <a:off x="3876743" y="2543938"/>
            <a:ext cx="1933268" cy="1770123"/>
          </a:xfrm>
          <a:prstGeom prst="rect">
            <a:avLst/>
          </a:prstGeom>
        </p:spPr>
      </p:pic>
      <p:sp>
        <p:nvSpPr>
          <p:cNvPr id="5" name="Rounded Rectangle 4">
            <a:extLst>
              <a:ext uri="{FF2B5EF4-FFF2-40B4-BE49-F238E27FC236}">
                <a16:creationId xmlns:a16="http://schemas.microsoft.com/office/drawing/2014/main" id="{89C5D449-4087-A158-0633-8FCF07523D7C}"/>
              </a:ext>
            </a:extLst>
          </p:cNvPr>
          <p:cNvSpPr/>
          <p:nvPr/>
        </p:nvSpPr>
        <p:spPr>
          <a:xfrm>
            <a:off x="6061967" y="2035062"/>
            <a:ext cx="3082033" cy="1002605"/>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aspects being assumed might be critical?</a:t>
            </a:r>
          </a:p>
        </p:txBody>
      </p:sp>
    </p:spTree>
    <p:extLst>
      <p:ext uri="{BB962C8B-B14F-4D97-AF65-F5344CB8AC3E}">
        <p14:creationId xmlns:p14="http://schemas.microsoft.com/office/powerpoint/2010/main" val="37309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52D7-15C2-21A6-D291-981C32F0317A}"/>
              </a:ext>
            </a:extLst>
          </p:cNvPr>
          <p:cNvSpPr>
            <a:spLocks noGrp="1"/>
          </p:cNvSpPr>
          <p:nvPr>
            <p:ph type="title"/>
          </p:nvPr>
        </p:nvSpPr>
        <p:spPr/>
        <p:txBody>
          <a:bodyPr/>
          <a:lstStyle/>
          <a:p>
            <a:r>
              <a:rPr lang="en-GB" dirty="0"/>
              <a:t>More Alternating Sums</a:t>
            </a:r>
          </a:p>
        </p:txBody>
      </p:sp>
      <p:sp>
        <p:nvSpPr>
          <p:cNvPr id="3" name="Content Placeholder 2">
            <a:extLst>
              <a:ext uri="{FF2B5EF4-FFF2-40B4-BE49-F238E27FC236}">
                <a16:creationId xmlns:a16="http://schemas.microsoft.com/office/drawing/2014/main" id="{ABDC52D4-BB1E-C080-F645-97B2B79531F6}"/>
              </a:ext>
            </a:extLst>
          </p:cNvPr>
          <p:cNvSpPr>
            <a:spLocks noGrp="1"/>
          </p:cNvSpPr>
          <p:nvPr>
            <p:ph idx="1"/>
          </p:nvPr>
        </p:nvSpPr>
        <p:spPr>
          <a:xfrm>
            <a:off x="481263" y="1094873"/>
            <a:ext cx="8181474" cy="3896852"/>
          </a:xfrm>
        </p:spPr>
        <p:txBody>
          <a:bodyPr/>
          <a:lstStyle/>
          <a:p>
            <a:r>
              <a:rPr lang="en-GB" dirty="0"/>
              <a:t>Imagine a triangle</a:t>
            </a:r>
          </a:p>
          <a:p>
            <a:r>
              <a:rPr lang="en-GB" dirty="0"/>
              <a:t>Imagine the angle bisectors, meeting at the incentre. Drop perpendiculars to the edges from the incentre.</a:t>
            </a:r>
            <a:br>
              <a:rPr lang="en-GB" dirty="0"/>
            </a:br>
            <a:br>
              <a:rPr lang="en-GB" dirty="0"/>
            </a:br>
            <a:br>
              <a:rPr lang="en-GB" dirty="0"/>
            </a:br>
            <a:br>
              <a:rPr lang="en-GB" dirty="0"/>
            </a:br>
            <a:br>
              <a:rPr lang="en-GB" dirty="0"/>
            </a:br>
            <a:br>
              <a:rPr lang="en-GB" dirty="0"/>
            </a:br>
            <a:endParaRPr lang="en-GB" dirty="0"/>
          </a:p>
          <a:p>
            <a:r>
              <a:rPr lang="en-GB" dirty="0"/>
              <a:t>Construct squares on the edge-segments. </a:t>
            </a:r>
          </a:p>
          <a:p>
            <a:r>
              <a:rPr lang="en-GB" dirty="0"/>
              <a:t>Going around the triangle, the alternating sum of the areas of the squares is zero </a:t>
            </a:r>
            <a:br>
              <a:rPr lang="en-GB" dirty="0"/>
            </a:br>
            <a:r>
              <a:rPr lang="en-GB" dirty="0"/>
              <a:t>(Sum of area of yellow squares = sum of areas of Cyan squares).</a:t>
            </a:r>
          </a:p>
        </p:txBody>
      </p:sp>
      <p:sp>
        <p:nvSpPr>
          <p:cNvPr id="4" name="Rounded Rectangle 3">
            <a:extLst>
              <a:ext uri="{FF2B5EF4-FFF2-40B4-BE49-F238E27FC236}">
                <a16:creationId xmlns:a16="http://schemas.microsoft.com/office/drawing/2014/main" id="{193EB8DC-6569-5651-E6D1-9163D637032C}"/>
              </a:ext>
            </a:extLst>
          </p:cNvPr>
          <p:cNvSpPr/>
          <p:nvPr/>
        </p:nvSpPr>
        <p:spPr>
          <a:xfrm>
            <a:off x="3545144" y="5544956"/>
            <a:ext cx="4970206" cy="118183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What is the locus of points from which </a:t>
            </a:r>
            <a:br>
              <a:rPr lang="en-GB" sz="2000" dirty="0">
                <a:solidFill>
                  <a:srgbClr val="0432FF"/>
                </a:solidFill>
              </a:rPr>
            </a:br>
            <a:r>
              <a:rPr lang="en-GB" sz="2000" dirty="0">
                <a:solidFill>
                  <a:srgbClr val="0432FF"/>
                </a:solidFill>
              </a:rPr>
              <a:t>the dropped perpendiculars lead to squares </a:t>
            </a:r>
            <a:br>
              <a:rPr lang="en-GB" sz="2000" dirty="0">
                <a:solidFill>
                  <a:srgbClr val="0432FF"/>
                </a:solidFill>
              </a:rPr>
            </a:br>
            <a:r>
              <a:rPr lang="en-GB" sz="2000" dirty="0">
                <a:solidFill>
                  <a:srgbClr val="0432FF"/>
                </a:solidFill>
              </a:rPr>
              <a:t>whose alternating sum is zero?</a:t>
            </a:r>
          </a:p>
        </p:txBody>
      </p:sp>
      <p:pic>
        <p:nvPicPr>
          <p:cNvPr id="7" name="Picture 6">
            <a:extLst>
              <a:ext uri="{FF2B5EF4-FFF2-40B4-BE49-F238E27FC236}">
                <a16:creationId xmlns:a16="http://schemas.microsoft.com/office/drawing/2014/main" id="{084C673A-179E-C343-057F-BE9315248D4B}"/>
              </a:ext>
            </a:extLst>
          </p:cNvPr>
          <p:cNvPicPr>
            <a:picLocks noChangeAspect="1"/>
          </p:cNvPicPr>
          <p:nvPr/>
        </p:nvPicPr>
        <p:blipFill>
          <a:blip r:embed="rId2"/>
          <a:stretch>
            <a:fillRect/>
          </a:stretch>
        </p:blipFill>
        <p:spPr>
          <a:xfrm>
            <a:off x="2448866" y="2239021"/>
            <a:ext cx="1706569" cy="1608556"/>
          </a:xfrm>
          <a:prstGeom prst="rect">
            <a:avLst/>
          </a:prstGeom>
        </p:spPr>
      </p:pic>
      <p:pic>
        <p:nvPicPr>
          <p:cNvPr id="8" name="Picture 7">
            <a:extLst>
              <a:ext uri="{FF2B5EF4-FFF2-40B4-BE49-F238E27FC236}">
                <a16:creationId xmlns:a16="http://schemas.microsoft.com/office/drawing/2014/main" id="{EBD56A2D-C7C8-C28A-3E5B-511421ED8331}"/>
              </a:ext>
            </a:extLst>
          </p:cNvPr>
          <p:cNvPicPr>
            <a:picLocks noChangeAspect="1"/>
          </p:cNvPicPr>
          <p:nvPr/>
        </p:nvPicPr>
        <p:blipFill>
          <a:blip r:embed="rId3"/>
          <a:stretch>
            <a:fillRect/>
          </a:stretch>
        </p:blipFill>
        <p:spPr>
          <a:xfrm>
            <a:off x="4937424" y="2104855"/>
            <a:ext cx="1828736" cy="1742722"/>
          </a:xfrm>
          <a:prstGeom prst="rect">
            <a:avLst/>
          </a:prstGeom>
        </p:spPr>
      </p:pic>
    </p:spTree>
    <p:extLst>
      <p:ext uri="{BB962C8B-B14F-4D97-AF65-F5344CB8AC3E}">
        <p14:creationId xmlns:p14="http://schemas.microsoft.com/office/powerpoint/2010/main" val="305071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Chalkboard" charset="0"/>
                <a:ea typeface="ＭＳ Ｐゴシック" charset="0"/>
                <a:cs typeface="ＭＳ Ｐゴシック" charset="0"/>
              </a:rPr>
              <a:t>Marbles 1</a:t>
            </a:r>
          </a:p>
        </p:txBody>
      </p:sp>
      <p:sp>
        <p:nvSpPr>
          <p:cNvPr id="3" name="Content Placeholder 2"/>
          <p:cNvSpPr>
            <a:spLocks noGrp="1"/>
          </p:cNvSpPr>
          <p:nvPr>
            <p:ph idx="1"/>
          </p:nvPr>
        </p:nvSpPr>
        <p:spPr/>
        <p:txBody>
          <a:bodyPr/>
          <a:lstStyle/>
          <a:p>
            <a:pPr>
              <a:defRPr/>
            </a:pPr>
            <a:r>
              <a:rPr lang="en-US" dirty="0">
                <a:latin typeface="Chalkboard" charset="0"/>
                <a:ea typeface="ＭＳ Ｐゴシック" charset="0"/>
                <a:cs typeface="ＭＳ Ｐゴシック" charset="0"/>
              </a:rPr>
              <a:t>If Anne gives one of her marbles to John, they will then have the same number of marbles.</a:t>
            </a:r>
          </a:p>
          <a:p>
            <a:pPr lvl="1">
              <a:defRPr/>
            </a:pPr>
            <a:r>
              <a:rPr lang="en-US" dirty="0">
                <a:latin typeface="Chalkboard" charset="0"/>
                <a:ea typeface="ＭＳ Ｐゴシック" charset="0"/>
              </a:rPr>
              <a:t>What can you say about the number of marbles they started with?</a:t>
            </a:r>
          </a:p>
          <a:p>
            <a:pPr>
              <a:defRPr/>
            </a:pPr>
            <a:r>
              <a:rPr lang="en-US" dirty="0">
                <a:latin typeface="Chalkboard" charset="0"/>
                <a:ea typeface="ＭＳ Ｐゴシック" charset="0"/>
              </a:rPr>
              <a:t>Buses</a:t>
            </a:r>
          </a:p>
          <a:p>
            <a:pPr lvl="1">
              <a:defRPr/>
            </a:pPr>
            <a:r>
              <a:rPr lang="en-US" dirty="0">
                <a:latin typeface="Chalkboard" charset="0"/>
                <a:ea typeface="ＭＳ Ｐゴシック" charset="0"/>
              </a:rPr>
              <a:t>If one person got off the first bus and got onto the second, there would then be the same number of people in both buses. What can you say …?</a:t>
            </a:r>
          </a:p>
          <a:p>
            <a:pPr>
              <a:defRPr/>
            </a:pPr>
            <a:r>
              <a:rPr lang="en-US" dirty="0">
                <a:latin typeface="Chalkboard" charset="0"/>
                <a:ea typeface="ＭＳ Ｐゴシック" charset="0"/>
              </a:rPr>
              <a:t>Ages</a:t>
            </a:r>
          </a:p>
          <a:p>
            <a:pPr lvl="1">
              <a:defRPr/>
            </a:pPr>
            <a:r>
              <a:rPr lang="en-US" dirty="0">
                <a:latin typeface="Chalkboard" charset="0"/>
                <a:ea typeface="ＭＳ Ｐゴシック" charset="0"/>
              </a:rPr>
              <a:t>Last year A was the age that J </a:t>
            </a:r>
            <a:r>
              <a:rPr lang="en-US" dirty="0">
                <a:ea typeface="ＭＳ Ｐゴシック" charset="0"/>
              </a:rPr>
              <a:t>will be next year.</a:t>
            </a:r>
            <a:r>
              <a:rPr lang="en-US" dirty="0">
                <a:latin typeface="Chalkboard" charset="0"/>
                <a:ea typeface="ＭＳ Ｐゴシック" charset="0"/>
              </a:rPr>
              <a:t> What can you say about their ages?</a:t>
            </a:r>
          </a:p>
        </p:txBody>
      </p:sp>
    </p:spTree>
    <p:extLst>
      <p:ext uri="{BB962C8B-B14F-4D97-AF65-F5344CB8AC3E}">
        <p14:creationId xmlns:p14="http://schemas.microsoft.com/office/powerpoint/2010/main" val="15855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Chalkboard" charset="0"/>
                <a:ea typeface="ＭＳ Ｐゴシック" charset="0"/>
                <a:cs typeface="ＭＳ Ｐゴシック" charset="0"/>
              </a:rPr>
              <a:t>Marbles 2</a:t>
            </a:r>
          </a:p>
        </p:txBody>
      </p:sp>
      <p:sp>
        <p:nvSpPr>
          <p:cNvPr id="3" name="Content Placeholder 2"/>
          <p:cNvSpPr>
            <a:spLocks noGrp="1"/>
          </p:cNvSpPr>
          <p:nvPr>
            <p:ph idx="1"/>
          </p:nvPr>
        </p:nvSpPr>
        <p:spPr/>
        <p:txBody>
          <a:bodyPr/>
          <a:lstStyle/>
          <a:p>
            <a:pPr>
              <a:defRPr/>
            </a:pPr>
            <a:r>
              <a:rPr lang="en-US" dirty="0">
                <a:latin typeface="Chalkboard" charset="0"/>
                <a:ea typeface="ＭＳ Ｐゴシック" charset="0"/>
                <a:cs typeface="ＭＳ Ｐゴシック" charset="0"/>
              </a:rPr>
              <a:t>If Anne gives one of her marbles to John, and two of her marbles to Lydia, they will then all have the same number of marbles.</a:t>
            </a:r>
          </a:p>
          <a:p>
            <a:pPr lvl="1">
              <a:defRPr/>
            </a:pPr>
            <a:r>
              <a:rPr lang="en-US" dirty="0">
                <a:latin typeface="Chalkboard" charset="0"/>
                <a:ea typeface="ＭＳ Ｐゴシック" charset="0"/>
              </a:rPr>
              <a:t>What can you say about the number of marbles they started with?</a:t>
            </a:r>
          </a:p>
          <a:p>
            <a:pPr>
              <a:defRPr/>
            </a:pPr>
            <a:r>
              <a:rPr lang="en-US" dirty="0">
                <a:latin typeface="Chalkboard" charset="0"/>
                <a:ea typeface="ＭＳ Ｐゴシック" charset="0"/>
              </a:rPr>
              <a:t>Buses</a:t>
            </a:r>
          </a:p>
          <a:p>
            <a:pPr lvl="1">
              <a:defRPr/>
            </a:pPr>
            <a:r>
              <a:rPr lang="en-US" dirty="0">
                <a:latin typeface="Chalkboard" charset="0"/>
                <a:ea typeface="ＭＳ Ｐゴシック" charset="0"/>
              </a:rPr>
              <a:t>If one person got off the first bus and got onto the second, and two other people got off the first bus and got onto a third bus, What can you say …?</a:t>
            </a:r>
          </a:p>
          <a:p>
            <a:pPr>
              <a:defRPr/>
            </a:pPr>
            <a:r>
              <a:rPr lang="en-US" dirty="0">
                <a:latin typeface="Chalkboard" charset="0"/>
                <a:ea typeface="ＭＳ Ｐゴシック" charset="0"/>
              </a:rPr>
              <a:t>Ages</a:t>
            </a:r>
          </a:p>
          <a:p>
            <a:pPr lvl="1">
              <a:defRPr/>
            </a:pPr>
            <a:r>
              <a:rPr lang="en-US" dirty="0">
                <a:latin typeface="Chalkboard" charset="0"/>
                <a:ea typeface="ＭＳ Ｐゴシック" charset="0"/>
              </a:rPr>
              <a:t>Last year, A was the age that J </a:t>
            </a:r>
            <a:r>
              <a:rPr lang="en-US" dirty="0">
                <a:ea typeface="ＭＳ Ｐゴシック" charset="0"/>
              </a:rPr>
              <a:t>will be next year, and two years ago she was the age that L will be in two years time</a:t>
            </a:r>
            <a:r>
              <a:rPr lang="en-US" dirty="0">
                <a:latin typeface="Chalkboard" charset="0"/>
                <a:ea typeface="ＭＳ Ｐゴシック" charset="0"/>
              </a:rPr>
              <a:t>. What can you say about their ages?</a:t>
            </a:r>
          </a:p>
        </p:txBody>
      </p:sp>
    </p:spTree>
    <p:extLst>
      <p:ext uri="{BB962C8B-B14F-4D97-AF65-F5344CB8AC3E}">
        <p14:creationId xmlns:p14="http://schemas.microsoft.com/office/powerpoint/2010/main" val="41025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Chalkboard" charset="0"/>
                <a:ea typeface="ＭＳ Ｐゴシック" charset="0"/>
                <a:cs typeface="ＭＳ Ｐゴシック" charset="0"/>
              </a:rPr>
              <a:t>Marbles 3</a:t>
            </a:r>
          </a:p>
        </p:txBody>
      </p:sp>
      <p:sp>
        <p:nvSpPr>
          <p:cNvPr id="3" name="Content Placeholder 2"/>
          <p:cNvSpPr>
            <a:spLocks noGrp="1"/>
          </p:cNvSpPr>
          <p:nvPr>
            <p:ph idx="1"/>
          </p:nvPr>
        </p:nvSpPr>
        <p:spPr>
          <a:xfrm>
            <a:off x="539750" y="1052513"/>
            <a:ext cx="8064500" cy="5113337"/>
          </a:xfrm>
        </p:spPr>
        <p:txBody>
          <a:bodyPr/>
          <a:lstStyle/>
          <a:p>
            <a:pPr>
              <a:defRPr/>
            </a:pPr>
            <a:r>
              <a:rPr lang="en-US" dirty="0">
                <a:latin typeface="Chalkboard" charset="0"/>
                <a:ea typeface="ＭＳ Ｐゴシック" charset="0"/>
                <a:cs typeface="ＭＳ Ｐゴシック" charset="0"/>
              </a:rPr>
              <a:t>If Anne gives one of her marbles to John, they will have the same number of marbles;</a:t>
            </a:r>
            <a:br>
              <a:rPr lang="en-US" dirty="0">
                <a:latin typeface="Chalkboard" charset="0"/>
                <a:ea typeface="ＭＳ Ｐゴシック" charset="0"/>
                <a:cs typeface="ＭＳ Ｐゴシック" charset="0"/>
              </a:rPr>
            </a:br>
            <a:r>
              <a:rPr lang="en-US" dirty="0">
                <a:latin typeface="Chalkboard" charset="0"/>
                <a:ea typeface="ＭＳ Ｐゴシック" charset="0"/>
                <a:cs typeface="ＭＳ Ｐゴシック" charset="0"/>
              </a:rPr>
              <a:t>if instead John gives four of his marbles to </a:t>
            </a:r>
            <a:r>
              <a:rPr lang="en-US" dirty="0">
                <a:ea typeface="ＭＳ Ｐゴシック" charset="0"/>
                <a:cs typeface="ＭＳ Ｐゴシック" charset="0"/>
              </a:rPr>
              <a:t>Anne</a:t>
            </a:r>
            <a:r>
              <a:rPr lang="en-US" dirty="0">
                <a:latin typeface="Chalkboard" charset="0"/>
                <a:ea typeface="ＭＳ Ｐゴシック" charset="0"/>
                <a:cs typeface="ＭＳ Ｐゴシック" charset="0"/>
              </a:rPr>
              <a:t>, </a:t>
            </a:r>
            <a:r>
              <a:rPr lang="en-US" dirty="0">
                <a:ea typeface="ＭＳ Ｐゴシック" charset="0"/>
                <a:cs typeface="ＭＳ Ｐゴシック" charset="0"/>
              </a:rPr>
              <a:t>she will then have twice as many as John then has.</a:t>
            </a:r>
            <a:endParaRPr lang="en-US" dirty="0">
              <a:latin typeface="Chalkboard" charset="0"/>
              <a:ea typeface="ＭＳ Ｐゴシック" charset="0"/>
              <a:cs typeface="ＭＳ Ｐゴシック" charset="0"/>
            </a:endParaRPr>
          </a:p>
          <a:p>
            <a:pPr lvl="1">
              <a:defRPr/>
            </a:pPr>
            <a:r>
              <a:rPr lang="en-US" dirty="0">
                <a:latin typeface="Chalkboard" charset="0"/>
                <a:ea typeface="ＭＳ Ｐゴシック" charset="0"/>
              </a:rPr>
              <a:t>What can you say about the relation between </a:t>
            </a:r>
            <a:r>
              <a:rPr lang="en-GB" dirty="0">
                <a:ea typeface="ＭＳ Ｐゴシック" charset="0"/>
              </a:rPr>
              <a:t>John’s</a:t>
            </a:r>
            <a:r>
              <a:rPr lang="en-GB" dirty="0">
                <a:latin typeface="Chalkboard" charset="0"/>
                <a:ea typeface="ＭＳ Ｐゴシック" charset="0"/>
              </a:rPr>
              <a:t> </a:t>
            </a:r>
            <a:r>
              <a:rPr lang="en-US" dirty="0">
                <a:latin typeface="Chalkboard" charset="0"/>
                <a:ea typeface="ＭＳ Ｐゴシック" charset="0"/>
              </a:rPr>
              <a:t>and </a:t>
            </a:r>
            <a:r>
              <a:rPr lang="en-GB" dirty="0">
                <a:latin typeface="Chalkboard" charset="0"/>
                <a:ea typeface="ＭＳ Ｐゴシック" charset="0"/>
              </a:rPr>
              <a:t>Anne’s </a:t>
            </a:r>
            <a:r>
              <a:rPr lang="en-US" dirty="0">
                <a:latin typeface="Chalkboard" charset="0"/>
                <a:ea typeface="ＭＳ Ｐゴシック" charset="0"/>
              </a:rPr>
              <a:t>marbles to start with.</a:t>
            </a:r>
          </a:p>
          <a:p>
            <a:pPr>
              <a:defRPr/>
            </a:pPr>
            <a:r>
              <a:rPr lang="en-US" dirty="0">
                <a:latin typeface="Chalkboard" charset="0"/>
                <a:ea typeface="ＭＳ Ｐゴシック" charset="0"/>
              </a:rPr>
              <a:t>Buses</a:t>
            </a:r>
          </a:p>
          <a:p>
            <a:pPr lvl="1">
              <a:defRPr/>
            </a:pPr>
            <a:r>
              <a:rPr lang="en-US" dirty="0">
                <a:latin typeface="Chalkboard" charset="0"/>
                <a:ea typeface="ＭＳ Ｐゴシック" charset="0"/>
              </a:rPr>
              <a:t>If one person were to get off the first bus and onto the second, then the buses would have the same number of passengers;</a:t>
            </a:r>
            <a:br>
              <a:rPr lang="en-US" dirty="0">
                <a:latin typeface="Chalkboard" charset="0"/>
                <a:ea typeface="ＭＳ Ｐゴシック" charset="0"/>
              </a:rPr>
            </a:br>
            <a:r>
              <a:rPr lang="en-US" dirty="0">
                <a:ea typeface="ＭＳ Ｐゴシック" charset="0"/>
              </a:rPr>
              <a:t>I</a:t>
            </a:r>
            <a:r>
              <a:rPr lang="en-US" dirty="0">
                <a:latin typeface="Chalkboard" charset="0"/>
                <a:ea typeface="ＭＳ Ｐゴシック" charset="0"/>
              </a:rPr>
              <a:t>f instead four people got off the second bus and got onto the first bus, the first bus would have twice as many as the second bus then had.</a:t>
            </a:r>
          </a:p>
          <a:p>
            <a:pPr>
              <a:defRPr/>
            </a:pPr>
            <a:r>
              <a:rPr lang="en-US" dirty="0">
                <a:ea typeface="ＭＳ Ｐゴシック" charset="0"/>
              </a:rPr>
              <a:t>Ages?</a:t>
            </a:r>
            <a:endParaRPr lang="en-US" dirty="0">
              <a:latin typeface="Chalkboard" charset="0"/>
              <a:ea typeface="ＭＳ Ｐゴシック" charset="0"/>
            </a:endParaRPr>
          </a:p>
          <a:p>
            <a:pPr marL="0" indent="0">
              <a:buFont typeface="Wingdings" charset="0"/>
              <a:buNone/>
              <a:defRPr/>
            </a:pPr>
            <a:endParaRPr lang="en-US" dirty="0">
              <a:latin typeface="Chalkboard" charset="0"/>
              <a:ea typeface="ＭＳ Ｐゴシック" charset="0"/>
            </a:endParaRPr>
          </a:p>
          <a:p>
            <a:pPr>
              <a:defRPr/>
            </a:pPr>
            <a:endParaRPr lang="en-US" dirty="0">
              <a:latin typeface="Chalkboard" charset="0"/>
              <a:ea typeface="ＭＳ Ｐゴシック" charset="0"/>
              <a:cs typeface="ＭＳ Ｐゴシック" charset="0"/>
            </a:endParaRPr>
          </a:p>
        </p:txBody>
      </p:sp>
    </p:spTree>
    <p:extLst>
      <p:ext uri="{BB962C8B-B14F-4D97-AF65-F5344CB8AC3E}">
        <p14:creationId xmlns:p14="http://schemas.microsoft.com/office/powerpoint/2010/main" val="21481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Chalkboard" charset="0"/>
                <a:ea typeface="ＭＳ Ｐゴシック" charset="0"/>
                <a:cs typeface="ＭＳ Ｐゴシック" charset="0"/>
              </a:rPr>
              <a:t>Marbles 4</a:t>
            </a:r>
          </a:p>
        </p:txBody>
      </p:sp>
      <p:sp>
        <p:nvSpPr>
          <p:cNvPr id="3" name="Content Placeholder 2"/>
          <p:cNvSpPr>
            <a:spLocks noGrp="1"/>
          </p:cNvSpPr>
          <p:nvPr>
            <p:ph idx="1"/>
          </p:nvPr>
        </p:nvSpPr>
        <p:spPr/>
        <p:txBody>
          <a:bodyPr/>
          <a:lstStyle/>
          <a:p>
            <a:pPr>
              <a:defRPr/>
            </a:pPr>
            <a:r>
              <a:rPr lang="en-GB" dirty="0">
                <a:latin typeface="Chalkboard" charset="0"/>
                <a:ea typeface="ＭＳ Ｐゴシック" charset="0"/>
                <a:cs typeface="ＭＳ Ｐゴシック" charset="0"/>
              </a:rPr>
              <a:t>If Anne gives John one of her marbles, she will then have one more than twice as many marbles as John then has.  </a:t>
            </a:r>
          </a:p>
          <a:p>
            <a:pPr>
              <a:defRPr/>
            </a:pPr>
            <a:r>
              <a:rPr lang="en-GB" dirty="0">
                <a:latin typeface="Chalkboard" charset="0"/>
                <a:ea typeface="ＭＳ Ｐゴシック" charset="0"/>
                <a:cs typeface="ＭＳ Ｐゴシック" charset="0"/>
              </a:rPr>
              <a:t>If John started with 12 marbles, how many did Anne start with?</a:t>
            </a:r>
          </a:p>
          <a:p>
            <a:pPr>
              <a:defRPr/>
            </a:pPr>
            <a:r>
              <a:rPr lang="en-GB" dirty="0">
                <a:latin typeface="Chalkboard" charset="0"/>
                <a:ea typeface="ＭＳ Ｐゴシック" charset="0"/>
                <a:cs typeface="ＭＳ Ｐゴシック" charset="0"/>
              </a:rPr>
              <a:t>Buses</a:t>
            </a:r>
          </a:p>
          <a:p>
            <a:pPr lvl="1">
              <a:defRPr/>
            </a:pPr>
            <a:r>
              <a:rPr lang="en-GB" dirty="0">
                <a:latin typeface="Chalkboard" charset="0"/>
                <a:ea typeface="ＭＳ Ｐゴシック" charset="0"/>
                <a:cs typeface="ＭＳ Ｐゴシック" charset="0"/>
              </a:rPr>
              <a:t>If one passenger gets off the first bus and onto the second bus, then there will be one more than twice as many passengers on the first bus as on the second.</a:t>
            </a:r>
          </a:p>
          <a:p>
            <a:pPr lvl="1">
              <a:defRPr/>
            </a:pPr>
            <a:r>
              <a:rPr lang="en-GB" dirty="0">
                <a:latin typeface="Chalkboard" charset="0"/>
                <a:ea typeface="ＭＳ Ｐゴシック" charset="0"/>
                <a:cs typeface="ＭＳ Ｐゴシック" charset="0"/>
              </a:rPr>
              <a:t>If the second bus started with 12 passengers, how many did the first bus start with?</a:t>
            </a:r>
          </a:p>
          <a:p>
            <a:pPr>
              <a:defRPr/>
            </a:pPr>
            <a:r>
              <a:rPr lang="en-GB" dirty="0">
                <a:ea typeface="ＭＳ Ｐゴシック" charset="0"/>
                <a:cs typeface="ＭＳ Ｐゴシック" charset="0"/>
              </a:rPr>
              <a:t>Ages!</a:t>
            </a:r>
            <a:endParaRPr lang="en-GB" dirty="0">
              <a:latin typeface="Chalkboard" charset="0"/>
              <a:ea typeface="ＭＳ Ｐゴシック" charset="0"/>
              <a:cs typeface="ＭＳ Ｐゴシック" charset="0"/>
            </a:endParaRPr>
          </a:p>
          <a:p>
            <a:pPr>
              <a:defRPr/>
            </a:pPr>
            <a:endParaRPr lang="en-US" dirty="0">
              <a:latin typeface="Chalkboard" charset="0"/>
              <a:ea typeface="ＭＳ Ｐゴシック" charset="0"/>
              <a:cs typeface="ＭＳ Ｐゴシック" charset="0"/>
            </a:endParaRPr>
          </a:p>
        </p:txBody>
      </p:sp>
    </p:spTree>
    <p:extLst>
      <p:ext uri="{BB962C8B-B14F-4D97-AF65-F5344CB8AC3E}">
        <p14:creationId xmlns:p14="http://schemas.microsoft.com/office/powerpoint/2010/main" val="296392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Chalkboard" charset="0"/>
                <a:ea typeface="ＭＳ Ｐゴシック" charset="0"/>
                <a:cs typeface="ＭＳ Ｐゴシック" charset="0"/>
              </a:rPr>
              <a:t>Marbles 5</a:t>
            </a:r>
          </a:p>
        </p:txBody>
      </p:sp>
      <p:sp>
        <p:nvSpPr>
          <p:cNvPr id="3" name="Content Placeholder 2"/>
          <p:cNvSpPr>
            <a:spLocks noGrp="1"/>
          </p:cNvSpPr>
          <p:nvPr>
            <p:ph idx="1"/>
          </p:nvPr>
        </p:nvSpPr>
        <p:spPr/>
        <p:txBody>
          <a:bodyPr/>
          <a:lstStyle/>
          <a:p>
            <a:pPr>
              <a:defRPr/>
            </a:pPr>
            <a:r>
              <a:rPr lang="en-GB" dirty="0">
                <a:latin typeface="Chalkboard" charset="0"/>
                <a:ea typeface="ＭＳ Ｐゴシック" charset="0"/>
                <a:cs typeface="ＭＳ Ｐゴシック" charset="0"/>
              </a:rPr>
              <a:t>If Anne were to give John one of her marbles, she would then have one more than twice as many marbles as John then had.  </a:t>
            </a:r>
          </a:p>
          <a:p>
            <a:pPr>
              <a:defRPr/>
            </a:pPr>
            <a:r>
              <a:rPr lang="en-GB" dirty="0">
                <a:latin typeface="Chalkboard" charset="0"/>
                <a:ea typeface="ＭＳ Ｐゴシック" charset="0"/>
                <a:cs typeface="ＭＳ Ｐゴシック" charset="0"/>
              </a:rPr>
              <a:t>However, if instead, John were to give Anne one of his marbles, he will have one more than a third as many marbles as Anne then had.  </a:t>
            </a:r>
          </a:p>
          <a:p>
            <a:pPr>
              <a:defRPr/>
            </a:pPr>
            <a:r>
              <a:rPr lang="en-GB" dirty="0">
                <a:latin typeface="Chalkboard" charset="0"/>
                <a:ea typeface="ＭＳ Ｐゴシック" charset="0"/>
                <a:cs typeface="ＭＳ Ｐゴシック" charset="0"/>
              </a:rPr>
              <a:t>How many marbles have they each currently?</a:t>
            </a:r>
          </a:p>
          <a:p>
            <a:pPr>
              <a:defRPr/>
            </a:pPr>
            <a:r>
              <a:rPr lang="en-GB" dirty="0">
                <a:latin typeface="Chalkboard" charset="0"/>
                <a:ea typeface="ＭＳ Ｐゴシック" charset="0"/>
                <a:cs typeface="ＭＳ Ｐゴシック" charset="0"/>
              </a:rPr>
              <a:t>Buses!</a:t>
            </a:r>
          </a:p>
          <a:p>
            <a:pPr>
              <a:defRPr/>
            </a:pPr>
            <a:r>
              <a:rPr lang="en-GB" dirty="0">
                <a:ea typeface="ＭＳ Ｐゴシック" charset="0"/>
                <a:cs typeface="ＭＳ Ｐゴシック" charset="0"/>
              </a:rPr>
              <a:t>Ages!</a:t>
            </a:r>
            <a:endParaRPr lang="en-GB" dirty="0">
              <a:latin typeface="Chalkboard" charset="0"/>
              <a:ea typeface="ＭＳ Ｐゴシック" charset="0"/>
              <a:cs typeface="ＭＳ Ｐゴシック" charset="0"/>
            </a:endParaRPr>
          </a:p>
          <a:p>
            <a:pPr>
              <a:defRPr/>
            </a:pPr>
            <a:endParaRPr lang="en-US" dirty="0">
              <a:latin typeface="Chalkboard" charset="0"/>
              <a:ea typeface="ＭＳ Ｐゴシック" charset="0"/>
              <a:cs typeface="ＭＳ Ｐゴシック" charset="0"/>
            </a:endParaRPr>
          </a:p>
        </p:txBody>
      </p:sp>
    </p:spTree>
    <p:extLst>
      <p:ext uri="{BB962C8B-B14F-4D97-AF65-F5344CB8AC3E}">
        <p14:creationId xmlns:p14="http://schemas.microsoft.com/office/powerpoint/2010/main" val="277668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2598-753D-02C2-4A21-F772D20A6CF8}"/>
              </a:ext>
            </a:extLst>
          </p:cNvPr>
          <p:cNvSpPr>
            <a:spLocks noGrp="1"/>
          </p:cNvSpPr>
          <p:nvPr>
            <p:ph type="title"/>
          </p:nvPr>
        </p:nvSpPr>
        <p:spPr/>
        <p:txBody>
          <a:bodyPr/>
          <a:lstStyle/>
          <a:p>
            <a:r>
              <a:rPr lang="en-GB"/>
              <a:t>Reflection</a:t>
            </a:r>
          </a:p>
        </p:txBody>
      </p:sp>
      <p:sp>
        <p:nvSpPr>
          <p:cNvPr id="3" name="Content Placeholder 2">
            <a:extLst>
              <a:ext uri="{FF2B5EF4-FFF2-40B4-BE49-F238E27FC236}">
                <a16:creationId xmlns:a16="http://schemas.microsoft.com/office/drawing/2014/main" id="{53D24EA4-C570-0CD6-0285-145332328EFB}"/>
              </a:ext>
            </a:extLst>
          </p:cNvPr>
          <p:cNvSpPr>
            <a:spLocks noGrp="1"/>
          </p:cNvSpPr>
          <p:nvPr>
            <p:ph idx="1"/>
          </p:nvPr>
        </p:nvSpPr>
        <p:spPr>
          <a:xfrm>
            <a:off x="481263" y="1094873"/>
            <a:ext cx="8181474" cy="5397999"/>
          </a:xfrm>
        </p:spPr>
        <p:txBody>
          <a:bodyPr/>
          <a:lstStyle/>
          <a:p>
            <a:r>
              <a:rPr lang="en-GB"/>
              <a:t>Laurie Jacques in her webinar focused on </a:t>
            </a:r>
            <a:br>
              <a:rPr lang="en-GB"/>
            </a:br>
            <a:r>
              <a:rPr lang="en-GB"/>
              <a:t>One-problem-multiple-changes,</a:t>
            </a:r>
            <a:br>
              <a:rPr lang="en-GB"/>
            </a:br>
            <a:r>
              <a:rPr lang="en-GB"/>
              <a:t>referred to by Gu </a:t>
            </a:r>
            <a:r>
              <a:rPr lang="en-GB" i="1"/>
              <a:t>et al </a:t>
            </a:r>
            <a:r>
              <a:rPr lang="en-GB"/>
              <a:t>as </a:t>
            </a:r>
            <a:r>
              <a:rPr lang="en-GB" b="1">
                <a:solidFill>
                  <a:srgbClr val="FF0000"/>
                </a:solidFill>
              </a:rPr>
              <a:t>Procedural Variation </a:t>
            </a:r>
            <a:r>
              <a:rPr lang="en-GB"/>
              <a:t>because of the variation in the sequence of choice of tasks intended to focus learner attention on the dimensions of possible variation constituting the ‘method’ of solution.</a:t>
            </a:r>
          </a:p>
          <a:p>
            <a:r>
              <a:rPr lang="en-GB"/>
              <a:t>Put another way, the aim is to draw attention to what can be changed and still the method of solution remains invariant.</a:t>
            </a:r>
          </a:p>
          <a:p>
            <a:r>
              <a:rPr lang="en-GB"/>
              <a:t>When learners encounter a problem, we hope that the various possible mathematical actions which become available to them lead to a solution. Sometimes this is ‘recognising the type’ of the problem, but not always.</a:t>
            </a:r>
          </a:p>
          <a:p>
            <a:r>
              <a:rPr lang="en-GB"/>
              <a:t>Laurie’s investigations show how non-trivial is the design of such tasks.</a:t>
            </a:r>
          </a:p>
          <a:p>
            <a:r>
              <a:rPr lang="en-GB"/>
              <a:t>Here I am offering the conjecture that working explicitly with and on the theme of invariance in the midst of change might enrich the design choices and alert learners to the scope of generality.</a:t>
            </a:r>
          </a:p>
        </p:txBody>
      </p:sp>
      <p:sp>
        <p:nvSpPr>
          <p:cNvPr id="4" name="Rounded Rectangle 3">
            <a:extLst>
              <a:ext uri="{FF2B5EF4-FFF2-40B4-BE49-F238E27FC236}">
                <a16:creationId xmlns:a16="http://schemas.microsoft.com/office/drawing/2014/main" id="{8BB90172-6803-87D4-2835-A060AC68E09A}"/>
              </a:ext>
            </a:extLst>
          </p:cNvPr>
          <p:cNvSpPr/>
          <p:nvPr/>
        </p:nvSpPr>
        <p:spPr>
          <a:xfrm>
            <a:off x="2912534" y="3843867"/>
            <a:ext cx="5977467" cy="156366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Learners become accustomed </a:t>
            </a:r>
            <a:br>
              <a:rPr lang="en-GB" sz="2000">
                <a:solidFill>
                  <a:srgbClr val="FFFF00"/>
                </a:solidFill>
              </a:rPr>
            </a:br>
            <a:r>
              <a:rPr lang="en-GB" sz="2000">
                <a:solidFill>
                  <a:srgbClr val="FFFF00"/>
                </a:solidFill>
              </a:rPr>
              <a:t>to Same &amp; Different,</a:t>
            </a:r>
            <a:br>
              <a:rPr lang="en-GB" sz="2000">
                <a:solidFill>
                  <a:srgbClr val="FFFF00"/>
                </a:solidFill>
              </a:rPr>
            </a:br>
            <a:r>
              <a:rPr lang="en-GB" sz="2000">
                <a:solidFill>
                  <a:srgbClr val="FFFF00"/>
                </a:solidFill>
              </a:rPr>
              <a:t>to Varying things for themselves </a:t>
            </a:r>
          </a:p>
          <a:p>
            <a:pPr algn="ctr"/>
            <a:r>
              <a:rPr lang="en-GB" sz="2000">
                <a:solidFill>
                  <a:srgbClr val="FFFF00"/>
                </a:solidFill>
              </a:rPr>
              <a:t>to recognising invariance in the midst of change</a:t>
            </a:r>
          </a:p>
        </p:txBody>
      </p:sp>
    </p:spTree>
    <p:extLst>
      <p:ext uri="{BB962C8B-B14F-4D97-AF65-F5344CB8AC3E}">
        <p14:creationId xmlns:p14="http://schemas.microsoft.com/office/powerpoint/2010/main" val="14368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CF02-D422-C195-5608-9D2BBF1CB1F3}"/>
              </a:ext>
            </a:extLst>
          </p:cNvPr>
          <p:cNvSpPr>
            <a:spLocks noGrp="1"/>
          </p:cNvSpPr>
          <p:nvPr>
            <p:ph type="title"/>
          </p:nvPr>
        </p:nvSpPr>
        <p:spPr/>
        <p:txBody>
          <a:bodyPr/>
          <a:lstStyle/>
          <a:p>
            <a:r>
              <a:rPr lang="en-GB"/>
              <a:t>Reflection</a:t>
            </a:r>
          </a:p>
        </p:txBody>
      </p:sp>
      <p:sp>
        <p:nvSpPr>
          <p:cNvPr id="3" name="Content Placeholder 2">
            <a:extLst>
              <a:ext uri="{FF2B5EF4-FFF2-40B4-BE49-F238E27FC236}">
                <a16:creationId xmlns:a16="http://schemas.microsoft.com/office/drawing/2014/main" id="{89C16281-9E16-6200-57CA-202B6D693A07}"/>
              </a:ext>
            </a:extLst>
          </p:cNvPr>
          <p:cNvSpPr>
            <a:spLocks noGrp="1"/>
          </p:cNvSpPr>
          <p:nvPr>
            <p:ph idx="1"/>
          </p:nvPr>
        </p:nvSpPr>
        <p:spPr/>
        <p:txBody>
          <a:bodyPr/>
          <a:lstStyle/>
          <a:p>
            <a:r>
              <a:rPr lang="en-GB" dirty="0" err="1"/>
              <a:t>Hamsa</a:t>
            </a:r>
            <a:r>
              <a:rPr lang="en-GB" dirty="0"/>
              <a:t> Venkat drew </a:t>
            </a:r>
            <a:r>
              <a:rPr lang="en-GB" dirty="0">
                <a:latin typeface="Chalkboard" panose="03050602040202020205" pitchFamily="66" charset="77"/>
              </a:rPr>
              <a:t>a</a:t>
            </a:r>
            <a: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ttention particularly to the delicate matter of Variation-relevant </a:t>
            </a:r>
            <a:r>
              <a:rPr lang="en-GB" dirty="0">
                <a:latin typeface="Chalkboard" panose="03050602040202020205" pitchFamily="66" charset="77"/>
                <a:ea typeface="Chalkboard" panose="03050602040202020205" pitchFamily="66" charset="77"/>
                <a:cs typeface="Chalkboard" panose="03050602040202020205" pitchFamily="66" charset="77"/>
              </a:rPr>
              <a:t>Pedagogy</a:t>
            </a:r>
          </a:p>
          <a:p>
            <a:r>
              <a:rPr lang="en-GB" dirty="0">
                <a:latin typeface="Chalkboard" panose="03050602040202020205" pitchFamily="66" charset="77"/>
                <a:ea typeface="Chalkboard" panose="03050602040202020205" pitchFamily="66" charset="77"/>
                <a:cs typeface="Chalkboard" panose="03050602040202020205" pitchFamily="66" charset="77"/>
              </a:rPr>
              <a:t>Offering learners some carefully constructed sequence of variations is NOT sufficient</a:t>
            </a:r>
          </a:p>
          <a:p>
            <a:r>
              <a:rPr lang="en-GB" dirty="0">
                <a:latin typeface="Chalkboard" panose="03050602040202020205" pitchFamily="66" charset="77"/>
                <a:ea typeface="Chalkboard" panose="03050602040202020205" pitchFamily="66" charset="77"/>
                <a:cs typeface="Chalkboard" panose="03050602040202020205" pitchFamily="66" charset="77"/>
              </a:rPr>
              <a:t>What matters is how learners are engaged with the variation</a:t>
            </a:r>
          </a:p>
          <a:p>
            <a:pPr lvl="1"/>
            <a:r>
              <a:rPr lang="en-GB" dirty="0">
                <a:latin typeface="Chalkboard" panose="03050602040202020205" pitchFamily="66" charset="77"/>
                <a:ea typeface="Chalkboard" panose="03050602040202020205" pitchFamily="66" charset="77"/>
                <a:cs typeface="Chalkboard" panose="03050602040202020205" pitchFamily="66" charset="77"/>
              </a:rPr>
              <a:t>What they are stimulated and encouraged to do WITH the variation</a:t>
            </a:r>
          </a:p>
          <a:p>
            <a:pPr lvl="1"/>
            <a:r>
              <a:rPr lang="en-GB" dirty="0">
                <a:latin typeface="Chalkboard" panose="03050602040202020205" pitchFamily="66" charset="77"/>
                <a:ea typeface="Chalkboard" panose="03050602040202020205" pitchFamily="66" charset="77"/>
                <a:cs typeface="Chalkboard" panose="03050602040202020205" pitchFamily="66" charset="77"/>
              </a:rPr>
              <a:t>In other words, how they work with and on what they attend to</a:t>
            </a:r>
          </a:p>
          <a:p>
            <a:r>
              <a:rPr lang="en-GB" dirty="0">
                <a:latin typeface="Chalkboard" panose="03050602040202020205" pitchFamily="66" charset="77"/>
                <a:ea typeface="Chalkboard" panose="03050602040202020205" pitchFamily="66" charset="77"/>
                <a:cs typeface="Chalkboard" panose="03050602040202020205" pitchFamily="66" charset="77"/>
              </a:rPr>
              <a:t>Expecting teachers to shift suddenly to variation-oriented pedagogy, or expecting them to use variation in every lesson is unreasonable and likely to fail.</a:t>
            </a:r>
          </a:p>
          <a:p>
            <a:r>
              <a:rPr lang="en-GB" dirty="0" err="1">
                <a:latin typeface="Chalkboard" panose="03050602040202020205" pitchFamily="66" charset="77"/>
                <a:ea typeface="Chalkboard" panose="03050602040202020205" pitchFamily="66" charset="77"/>
                <a:cs typeface="Chalkboard" panose="03050602040202020205" pitchFamily="66" charset="77"/>
              </a:rPr>
              <a:t>Hamsa</a:t>
            </a:r>
            <a:r>
              <a:rPr lang="en-GB" dirty="0">
                <a:latin typeface="Chalkboard" panose="03050602040202020205" pitchFamily="66" charset="77"/>
                <a:ea typeface="Chalkboard" panose="03050602040202020205" pitchFamily="66" charset="77"/>
                <a:cs typeface="Chalkboard" panose="03050602040202020205" pitchFamily="66" charset="77"/>
              </a:rPr>
              <a:t> outlined a framework for developing and encouraging transition to variation-relevant pedagogy</a:t>
            </a:r>
          </a:p>
          <a:p>
            <a:endPar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endParaRPr>
          </a:p>
        </p:txBody>
      </p:sp>
    </p:spTree>
    <p:extLst>
      <p:ext uri="{BB962C8B-B14F-4D97-AF65-F5344CB8AC3E}">
        <p14:creationId xmlns:p14="http://schemas.microsoft.com/office/powerpoint/2010/main" val="24120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9D5B-4630-EEA9-44AD-6258AF0DDC52}"/>
              </a:ext>
            </a:extLst>
          </p:cNvPr>
          <p:cNvSpPr>
            <a:spLocks noGrp="1"/>
          </p:cNvSpPr>
          <p:nvPr>
            <p:ph type="title"/>
          </p:nvPr>
        </p:nvSpPr>
        <p:spPr/>
        <p:txBody>
          <a:bodyPr/>
          <a:lstStyle/>
          <a:p>
            <a:r>
              <a:rPr lang="en-GB"/>
              <a:t>Static &amp; Dynamic Geometry</a:t>
            </a:r>
          </a:p>
        </p:txBody>
      </p:sp>
      <p:sp>
        <p:nvSpPr>
          <p:cNvPr id="4" name="TextBox 3">
            <a:extLst>
              <a:ext uri="{FF2B5EF4-FFF2-40B4-BE49-F238E27FC236}">
                <a16:creationId xmlns:a16="http://schemas.microsoft.com/office/drawing/2014/main" id="{5DFC71BB-2819-6EF5-1D49-FC66F2CC5A49}"/>
              </a:ext>
            </a:extLst>
          </p:cNvPr>
          <p:cNvSpPr txBox="1"/>
          <p:nvPr/>
        </p:nvSpPr>
        <p:spPr>
          <a:xfrm>
            <a:off x="4828674" y="6031832"/>
            <a:ext cx="3916906" cy="707886"/>
          </a:xfrm>
          <a:prstGeom prst="rect">
            <a:avLst/>
          </a:prstGeom>
          <a:noFill/>
        </p:spPr>
        <p:txBody>
          <a:bodyPr wrap="none" rtlCol="0">
            <a:spAutoFit/>
          </a:bodyPr>
          <a:lstStyle/>
          <a:p>
            <a:pPr algn="l"/>
            <a:r>
              <a:rPr lang="en-GB" sz="2000">
                <a:latin typeface="Chalkboard" charset="0"/>
                <a:ea typeface="Chalkboard" charset="0"/>
                <a:cs typeface="Chalkboard" charset="0"/>
              </a:rPr>
              <a:t>Ideas developed from</a:t>
            </a:r>
            <a:br>
              <a:rPr lang="en-GB" sz="2000">
                <a:latin typeface="Chalkboard" charset="0"/>
                <a:ea typeface="Chalkboard" charset="0"/>
                <a:cs typeface="Chalkboard" charset="0"/>
              </a:rPr>
            </a:br>
            <a:r>
              <a:rPr lang="en-GB" sz="2000">
                <a:latin typeface="Chalkboard" charset="0"/>
                <a:ea typeface="Chalkboard" charset="0"/>
                <a:cs typeface="Chalkboard" charset="0"/>
              </a:rPr>
              <a:t>conversation with Jenni Ingram </a:t>
            </a:r>
          </a:p>
        </p:txBody>
      </p:sp>
      <p:pic>
        <p:nvPicPr>
          <p:cNvPr id="19" name="Picture 18">
            <a:extLst>
              <a:ext uri="{FF2B5EF4-FFF2-40B4-BE49-F238E27FC236}">
                <a16:creationId xmlns:a16="http://schemas.microsoft.com/office/drawing/2014/main" id="{8A1C0F4D-4B49-6261-17C3-BB9B0E067C51}"/>
              </a:ext>
            </a:extLst>
          </p:cNvPr>
          <p:cNvPicPr>
            <a:picLocks noChangeAspect="1"/>
          </p:cNvPicPr>
          <p:nvPr/>
        </p:nvPicPr>
        <p:blipFill>
          <a:blip r:embed="rId4"/>
          <a:stretch>
            <a:fillRect/>
          </a:stretch>
        </p:blipFill>
        <p:spPr>
          <a:xfrm>
            <a:off x="97858" y="1703135"/>
            <a:ext cx="3846901" cy="1970826"/>
          </a:xfrm>
          <a:prstGeom prst="rect">
            <a:avLst/>
          </a:prstGeom>
        </p:spPr>
      </p:pic>
      <p:pic>
        <p:nvPicPr>
          <p:cNvPr id="3" name="Parallel Lines Animation">
            <a:hlinkClick r:id="" action="ppaction://media"/>
            <a:extLst>
              <a:ext uri="{FF2B5EF4-FFF2-40B4-BE49-F238E27FC236}">
                <a16:creationId xmlns:a16="http://schemas.microsoft.com/office/drawing/2014/main" id="{B58912CF-811E-9391-4E2D-0F279652EE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28674" y="1703135"/>
            <a:ext cx="3702227" cy="1994446"/>
          </a:xfrm>
          <a:prstGeom prst="rect">
            <a:avLst/>
          </a:prstGeom>
        </p:spPr>
      </p:pic>
      <p:grpSp>
        <p:nvGrpSpPr>
          <p:cNvPr id="11" name="Group 10">
            <a:extLst>
              <a:ext uri="{FF2B5EF4-FFF2-40B4-BE49-F238E27FC236}">
                <a16:creationId xmlns:a16="http://schemas.microsoft.com/office/drawing/2014/main" id="{E7D45D24-99E7-7CDF-0BD5-3AEB5D111AD5}"/>
              </a:ext>
            </a:extLst>
          </p:cNvPr>
          <p:cNvGrpSpPr/>
          <p:nvPr/>
        </p:nvGrpSpPr>
        <p:grpSpPr>
          <a:xfrm>
            <a:off x="1831572" y="1978428"/>
            <a:ext cx="662888" cy="885020"/>
            <a:chOff x="1831572" y="1978428"/>
            <a:chExt cx="662888" cy="885020"/>
          </a:xfrm>
        </p:grpSpPr>
        <p:sp>
          <p:nvSpPr>
            <p:cNvPr id="5" name="TextBox 4">
              <a:extLst>
                <a:ext uri="{FF2B5EF4-FFF2-40B4-BE49-F238E27FC236}">
                  <a16:creationId xmlns:a16="http://schemas.microsoft.com/office/drawing/2014/main" id="{90303DE7-8BB9-6562-8125-0244BAB9C2C1}"/>
                </a:ext>
              </a:extLst>
            </p:cNvPr>
            <p:cNvSpPr txBox="1"/>
            <p:nvPr/>
          </p:nvSpPr>
          <p:spPr>
            <a:xfrm>
              <a:off x="2144684" y="1978428"/>
              <a:ext cx="349776" cy="400110"/>
            </a:xfrm>
            <a:prstGeom prst="rect">
              <a:avLst/>
            </a:prstGeom>
            <a:noFill/>
          </p:spPr>
          <p:txBody>
            <a:bodyPr wrap="none" rtlCol="0">
              <a:spAutoFit/>
            </a:bodyPr>
            <a:lstStyle/>
            <a:p>
              <a:pPr algn="l"/>
              <a:r>
                <a:rPr lang="en-GB" sz="2000">
                  <a:latin typeface="Chalkboard" charset="0"/>
                  <a:ea typeface="Chalkboard" charset="0"/>
                  <a:cs typeface="Chalkboard" charset="0"/>
                </a:rPr>
                <a:t>A</a:t>
              </a:r>
            </a:p>
          </p:txBody>
        </p:sp>
        <p:sp>
          <p:nvSpPr>
            <p:cNvPr id="6" name="TextBox 5">
              <a:extLst>
                <a:ext uri="{FF2B5EF4-FFF2-40B4-BE49-F238E27FC236}">
                  <a16:creationId xmlns:a16="http://schemas.microsoft.com/office/drawing/2014/main" id="{46B68B0E-A9EB-55FF-A5D9-030DBBF90F27}"/>
                </a:ext>
              </a:extLst>
            </p:cNvPr>
            <p:cNvSpPr txBox="1"/>
            <p:nvPr/>
          </p:nvSpPr>
          <p:spPr>
            <a:xfrm>
              <a:off x="1831572" y="2463338"/>
              <a:ext cx="330540" cy="400110"/>
            </a:xfrm>
            <a:prstGeom prst="rect">
              <a:avLst/>
            </a:prstGeom>
            <a:noFill/>
          </p:spPr>
          <p:txBody>
            <a:bodyPr wrap="none" rtlCol="0">
              <a:spAutoFit/>
            </a:bodyPr>
            <a:lstStyle/>
            <a:p>
              <a:pPr algn="l"/>
              <a:r>
                <a:rPr lang="en-GB" sz="2000">
                  <a:latin typeface="Chalkboard" charset="0"/>
                  <a:ea typeface="Chalkboard" charset="0"/>
                  <a:cs typeface="Chalkboard" charset="0"/>
                </a:rPr>
                <a:t>B</a:t>
              </a:r>
            </a:p>
          </p:txBody>
        </p:sp>
      </p:grpSp>
      <p:grpSp>
        <p:nvGrpSpPr>
          <p:cNvPr id="10" name="Group 9">
            <a:extLst>
              <a:ext uri="{FF2B5EF4-FFF2-40B4-BE49-F238E27FC236}">
                <a16:creationId xmlns:a16="http://schemas.microsoft.com/office/drawing/2014/main" id="{67320F32-E0F5-5249-6811-11630BB85A48}"/>
              </a:ext>
            </a:extLst>
          </p:cNvPr>
          <p:cNvGrpSpPr/>
          <p:nvPr/>
        </p:nvGrpSpPr>
        <p:grpSpPr>
          <a:xfrm>
            <a:off x="1535087" y="1615439"/>
            <a:ext cx="662888" cy="885020"/>
            <a:chOff x="1535087" y="1615439"/>
            <a:chExt cx="662888" cy="885020"/>
          </a:xfrm>
        </p:grpSpPr>
        <p:sp>
          <p:nvSpPr>
            <p:cNvPr id="7" name="TextBox 6">
              <a:extLst>
                <a:ext uri="{FF2B5EF4-FFF2-40B4-BE49-F238E27FC236}">
                  <a16:creationId xmlns:a16="http://schemas.microsoft.com/office/drawing/2014/main" id="{7E4E2C3E-473B-057C-E7C9-909BE50EDAEA}"/>
                </a:ext>
              </a:extLst>
            </p:cNvPr>
            <p:cNvSpPr txBox="1"/>
            <p:nvPr/>
          </p:nvSpPr>
          <p:spPr>
            <a:xfrm>
              <a:off x="1848199" y="1615439"/>
              <a:ext cx="349776" cy="400110"/>
            </a:xfrm>
            <a:prstGeom prst="rect">
              <a:avLst/>
            </a:prstGeom>
            <a:noFill/>
          </p:spPr>
          <p:txBody>
            <a:bodyPr wrap="none" rtlCol="0">
              <a:spAutoFit/>
            </a:bodyPr>
            <a:lstStyle/>
            <a:p>
              <a:pPr algn="l"/>
              <a:r>
                <a:rPr lang="en-GB" sz="2000">
                  <a:latin typeface="Chalkboard" charset="0"/>
                  <a:ea typeface="Chalkboard" charset="0"/>
                  <a:cs typeface="Chalkboard" charset="0"/>
                </a:rPr>
                <a:t>A</a:t>
              </a:r>
            </a:p>
          </p:txBody>
        </p:sp>
        <p:sp>
          <p:nvSpPr>
            <p:cNvPr id="8" name="TextBox 7">
              <a:extLst>
                <a:ext uri="{FF2B5EF4-FFF2-40B4-BE49-F238E27FC236}">
                  <a16:creationId xmlns:a16="http://schemas.microsoft.com/office/drawing/2014/main" id="{70017C0A-1B6C-4D92-A073-74F3387F753C}"/>
                </a:ext>
              </a:extLst>
            </p:cNvPr>
            <p:cNvSpPr txBox="1"/>
            <p:nvPr/>
          </p:nvSpPr>
          <p:spPr>
            <a:xfrm>
              <a:off x="1535087" y="2100349"/>
              <a:ext cx="349776" cy="400110"/>
            </a:xfrm>
            <a:prstGeom prst="rect">
              <a:avLst/>
            </a:prstGeom>
            <a:noFill/>
          </p:spPr>
          <p:txBody>
            <a:bodyPr wrap="none" rtlCol="0">
              <a:spAutoFit/>
            </a:bodyPr>
            <a:lstStyle/>
            <a:p>
              <a:pPr algn="l"/>
              <a:r>
                <a:rPr lang="en-GB" sz="2000">
                  <a:latin typeface="Chalkboard" charset="0"/>
                  <a:ea typeface="Chalkboard" charset="0"/>
                  <a:cs typeface="Chalkboard" charset="0"/>
                </a:rPr>
                <a:t>A</a:t>
              </a:r>
            </a:p>
          </p:txBody>
        </p:sp>
      </p:grpSp>
      <p:sp>
        <p:nvSpPr>
          <p:cNvPr id="9" name="Arc 8">
            <a:extLst>
              <a:ext uri="{FF2B5EF4-FFF2-40B4-BE49-F238E27FC236}">
                <a16:creationId xmlns:a16="http://schemas.microsoft.com/office/drawing/2014/main" id="{CD220277-A63C-6EA4-CD5E-FE61AFB367A6}"/>
              </a:ext>
            </a:extLst>
          </p:cNvPr>
          <p:cNvSpPr/>
          <p:nvPr/>
        </p:nvSpPr>
        <p:spPr>
          <a:xfrm rot="17381404">
            <a:off x="1730162" y="2344303"/>
            <a:ext cx="498763" cy="530693"/>
          </a:xfrm>
          <a:prstGeom prst="arc">
            <a:avLst>
              <a:gd name="adj1" fmla="val 157314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7374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15DC-EB78-7534-08C2-711C7B2CDFFE}"/>
              </a:ext>
            </a:extLst>
          </p:cNvPr>
          <p:cNvSpPr>
            <a:spLocks noGrp="1"/>
          </p:cNvSpPr>
          <p:nvPr>
            <p:ph type="title"/>
          </p:nvPr>
        </p:nvSpPr>
        <p:spPr/>
        <p:txBody>
          <a:bodyPr/>
          <a:lstStyle/>
          <a:p>
            <a:r>
              <a:rPr lang="en-GB" dirty="0"/>
              <a:t>Throat Clearing</a:t>
            </a:r>
          </a:p>
        </p:txBody>
      </p:sp>
      <p:sp>
        <p:nvSpPr>
          <p:cNvPr id="3" name="Content Placeholder 2">
            <a:extLst>
              <a:ext uri="{FF2B5EF4-FFF2-40B4-BE49-F238E27FC236}">
                <a16:creationId xmlns:a16="http://schemas.microsoft.com/office/drawing/2014/main" id="{4B2B6251-3DF0-9D28-76E8-DB519E13E2EB}"/>
              </a:ext>
            </a:extLst>
          </p:cNvPr>
          <p:cNvSpPr>
            <a:spLocks noGrp="1"/>
          </p:cNvSpPr>
          <p:nvPr>
            <p:ph idx="1"/>
          </p:nvPr>
        </p:nvSpPr>
        <p:spPr/>
        <p:txBody>
          <a:bodyPr/>
          <a:lstStyle/>
          <a:p>
            <a:r>
              <a:rPr lang="en-GB" dirty="0"/>
              <a:t>I am interested in the lived experience of thinking, doing and teaching mathematics</a:t>
            </a:r>
          </a:p>
          <a:p>
            <a:r>
              <a:rPr lang="en-GB" dirty="0"/>
              <a:t>Consequently my approach is to offer you some task-exercises with which to engage.</a:t>
            </a:r>
          </a:p>
          <a:p>
            <a:r>
              <a:rPr lang="en-GB" dirty="0"/>
              <a:t>What you get from this experience will be founded upon, and largely what you notice happening to you.</a:t>
            </a:r>
          </a:p>
          <a:p>
            <a:r>
              <a:rPr lang="en-GB" dirty="0"/>
              <a:t>Because of the zoom aspect, I can’t usefully garner your responses, </a:t>
            </a:r>
            <a:br>
              <a:rPr lang="en-GB" dirty="0"/>
            </a:br>
            <a:r>
              <a:rPr lang="en-GB" dirty="0"/>
              <a:t>so I will make some remarks based on my own experience,</a:t>
            </a:r>
          </a:p>
          <a:p>
            <a:r>
              <a:rPr lang="en-GB" dirty="0"/>
              <a:t>BUT</a:t>
            </a:r>
          </a:p>
          <a:p>
            <a:r>
              <a:rPr lang="en-GB" dirty="0"/>
              <a:t>These, like everything said today, are CONJECTURES,</a:t>
            </a:r>
            <a:br>
              <a:rPr lang="en-GB" dirty="0"/>
            </a:br>
            <a:r>
              <a:rPr lang="en-GB" dirty="0"/>
              <a:t> to be tested in your own experience.</a:t>
            </a:r>
          </a:p>
        </p:txBody>
      </p:sp>
    </p:spTree>
    <p:extLst>
      <p:ext uri="{BB962C8B-B14F-4D97-AF65-F5344CB8AC3E}">
        <p14:creationId xmlns:p14="http://schemas.microsoft.com/office/powerpoint/2010/main" val="7944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865F1F0-59EF-CE47-3D29-09CB6F47644A}"/>
              </a:ext>
            </a:extLst>
          </p:cNvPr>
          <p:cNvPicPr>
            <a:picLocks noChangeAspect="1"/>
          </p:cNvPicPr>
          <p:nvPr/>
        </p:nvPicPr>
        <p:blipFill>
          <a:blip r:embed="rId2"/>
          <a:stretch>
            <a:fillRect/>
          </a:stretch>
        </p:blipFill>
        <p:spPr>
          <a:xfrm>
            <a:off x="1948574" y="1439680"/>
            <a:ext cx="4851400" cy="4038600"/>
          </a:xfrm>
          <a:prstGeom prst="rect">
            <a:avLst/>
          </a:prstGeom>
        </p:spPr>
      </p:pic>
      <p:sp>
        <p:nvSpPr>
          <p:cNvPr id="2" name="Title 1"/>
          <p:cNvSpPr>
            <a:spLocks noGrp="1"/>
          </p:cNvSpPr>
          <p:nvPr>
            <p:ph type="title"/>
          </p:nvPr>
        </p:nvSpPr>
        <p:spPr/>
        <p:txBody>
          <a:bodyPr/>
          <a:lstStyle/>
          <a:p>
            <a:r>
              <a:rPr lang="en-GB"/>
              <a:t>Opposite Angles</a:t>
            </a:r>
          </a:p>
        </p:txBody>
      </p:sp>
      <p:sp>
        <p:nvSpPr>
          <p:cNvPr id="7" name="Rounded Rectangle 6"/>
          <p:cNvSpPr/>
          <p:nvPr/>
        </p:nvSpPr>
        <p:spPr bwMode="auto">
          <a:xfrm>
            <a:off x="1403648" y="5373216"/>
            <a:ext cx="6840760" cy="1008112"/>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rgbClr val="FFFF00"/>
                </a:solidFill>
                <a:effectLst/>
                <a:latin typeface="Chalkboard" pitchFamily="-111" charset="0"/>
              </a:rPr>
              <a:t>Developing</a:t>
            </a:r>
            <a:r>
              <a:rPr kumimoji="0" lang="en-GB" sz="2400" b="0" i="0" u="none" strike="noStrike" cap="none" normalizeH="0" dirty="0">
                <a:ln>
                  <a:noFill/>
                </a:ln>
                <a:solidFill>
                  <a:srgbClr val="FFFF00"/>
                </a:solidFill>
                <a:effectLst/>
                <a:latin typeface="Chalkboard" pitchFamily="-111" charset="0"/>
              </a:rPr>
              <a:t> facility in discerning opposite angles</a:t>
            </a:r>
          </a:p>
          <a:p>
            <a:pPr marL="0" marR="0" indent="0" algn="ctr" defTabSz="914400" rtl="0" eaLnBrk="0" fontAlgn="base" latinLnBrk="0" hangingPunct="0">
              <a:lnSpc>
                <a:spcPct val="100000"/>
              </a:lnSpc>
              <a:spcBef>
                <a:spcPct val="0"/>
              </a:spcBef>
              <a:spcAft>
                <a:spcPct val="0"/>
              </a:spcAft>
              <a:buClrTx/>
              <a:buSzTx/>
              <a:buFontTx/>
              <a:buNone/>
              <a:tabLst/>
            </a:pPr>
            <a:r>
              <a:rPr lang="en-GB" sz="2400" dirty="0">
                <a:solidFill>
                  <a:srgbClr val="FFFF00"/>
                </a:solidFill>
                <a:latin typeface="Chalkboard" pitchFamily="-111" charset="0"/>
              </a:rPr>
              <a:t>b</a:t>
            </a:r>
            <a:r>
              <a:rPr lang="en-GB" sz="2400" b="0" baseline="0" dirty="0">
                <a:solidFill>
                  <a:srgbClr val="FFFF00"/>
                </a:solidFill>
                <a:latin typeface="Chalkboard" pitchFamily="-111" charset="0"/>
              </a:rPr>
              <a:t>efore engaging with their equality</a:t>
            </a:r>
            <a:endParaRPr kumimoji="0" lang="en-GB" sz="2400" b="0" i="0" u="none" strike="noStrike" cap="none" normalizeH="0" baseline="0" dirty="0">
              <a:ln>
                <a:noFill/>
              </a:ln>
              <a:solidFill>
                <a:srgbClr val="FFFF00"/>
              </a:solidFill>
              <a:effectLst/>
              <a:latin typeface="Chalkboard" pitchFamily="-111" charset="0"/>
            </a:endParaRPr>
          </a:p>
        </p:txBody>
      </p:sp>
      <p:sp>
        <p:nvSpPr>
          <p:cNvPr id="8" name="Content Placeholder 2"/>
          <p:cNvSpPr txBox="1">
            <a:spLocks/>
          </p:cNvSpPr>
          <p:nvPr/>
        </p:nvSpPr>
        <p:spPr bwMode="auto">
          <a:xfrm>
            <a:off x="448080" y="1009390"/>
            <a:ext cx="8424936" cy="57606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kern="0" dirty="0"/>
              <a:t>How many pairs of opposite angles can you see?</a:t>
            </a:r>
          </a:p>
        </p:txBody>
      </p:sp>
      <p:sp>
        <p:nvSpPr>
          <p:cNvPr id="9" name="Rounded Rectangle 8">
            <a:extLst>
              <a:ext uri="{FF2B5EF4-FFF2-40B4-BE49-F238E27FC236}">
                <a16:creationId xmlns:a16="http://schemas.microsoft.com/office/drawing/2014/main" id="{A3BF65EC-3B15-7ADF-971B-853148EA70DA}"/>
              </a:ext>
            </a:extLst>
          </p:cNvPr>
          <p:cNvSpPr/>
          <p:nvPr/>
        </p:nvSpPr>
        <p:spPr>
          <a:xfrm>
            <a:off x="6556343" y="2807967"/>
            <a:ext cx="781113" cy="57606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432FF"/>
                </a:solidFill>
              </a:rPr>
              <a:t>2?</a:t>
            </a:r>
          </a:p>
        </p:txBody>
      </p:sp>
      <p:sp>
        <p:nvSpPr>
          <p:cNvPr id="10" name="Rounded Rectangle 9">
            <a:extLst>
              <a:ext uri="{FF2B5EF4-FFF2-40B4-BE49-F238E27FC236}">
                <a16:creationId xmlns:a16="http://schemas.microsoft.com/office/drawing/2014/main" id="{4CC8D8BD-3D40-69CB-7E85-D71FFD300BA3}"/>
              </a:ext>
            </a:extLst>
          </p:cNvPr>
          <p:cNvSpPr/>
          <p:nvPr/>
        </p:nvSpPr>
        <p:spPr>
          <a:xfrm>
            <a:off x="6740004" y="3341391"/>
            <a:ext cx="781113" cy="57606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432FF"/>
                </a:solidFill>
              </a:rPr>
              <a:t>3?</a:t>
            </a:r>
          </a:p>
        </p:txBody>
      </p:sp>
      <p:sp>
        <p:nvSpPr>
          <p:cNvPr id="11" name="Rounded Rectangle 10">
            <a:extLst>
              <a:ext uri="{FF2B5EF4-FFF2-40B4-BE49-F238E27FC236}">
                <a16:creationId xmlns:a16="http://schemas.microsoft.com/office/drawing/2014/main" id="{17C82092-F3E4-FC25-2D63-87D1400F2F8D}"/>
              </a:ext>
            </a:extLst>
          </p:cNvPr>
          <p:cNvSpPr/>
          <p:nvPr/>
        </p:nvSpPr>
        <p:spPr>
          <a:xfrm>
            <a:off x="6923665" y="3809269"/>
            <a:ext cx="781113" cy="57606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432FF"/>
                </a:solidFill>
              </a:rPr>
              <a:t>4?</a:t>
            </a:r>
          </a:p>
        </p:txBody>
      </p:sp>
      <p:sp>
        <p:nvSpPr>
          <p:cNvPr id="12" name="Rounded Rectangle 11">
            <a:extLst>
              <a:ext uri="{FF2B5EF4-FFF2-40B4-BE49-F238E27FC236}">
                <a16:creationId xmlns:a16="http://schemas.microsoft.com/office/drawing/2014/main" id="{E2829A01-AB67-6BE8-6C3E-B30A5706DC6D}"/>
              </a:ext>
            </a:extLst>
          </p:cNvPr>
          <p:cNvSpPr/>
          <p:nvPr/>
        </p:nvSpPr>
        <p:spPr>
          <a:xfrm>
            <a:off x="7088202" y="4303210"/>
            <a:ext cx="1333417" cy="57606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432FF"/>
                </a:solidFill>
              </a:rPr>
              <a:t>more?</a:t>
            </a:r>
          </a:p>
        </p:txBody>
      </p:sp>
      <p:pic>
        <p:nvPicPr>
          <p:cNvPr id="19" name="Picture 18">
            <a:extLst>
              <a:ext uri="{FF2B5EF4-FFF2-40B4-BE49-F238E27FC236}">
                <a16:creationId xmlns:a16="http://schemas.microsoft.com/office/drawing/2014/main" id="{2EA8C168-FCFB-E35F-BC95-BC6EECE1A218}"/>
              </a:ext>
            </a:extLst>
          </p:cNvPr>
          <p:cNvPicPr>
            <a:picLocks noChangeAspect="1"/>
          </p:cNvPicPr>
          <p:nvPr/>
        </p:nvPicPr>
        <p:blipFill>
          <a:blip r:embed="rId3"/>
          <a:stretch>
            <a:fillRect/>
          </a:stretch>
        </p:blipFill>
        <p:spPr>
          <a:xfrm>
            <a:off x="3690764" y="2965760"/>
            <a:ext cx="1397000" cy="1346200"/>
          </a:xfrm>
          <a:prstGeom prst="rect">
            <a:avLst/>
          </a:prstGeom>
        </p:spPr>
      </p:pic>
      <p:pic>
        <p:nvPicPr>
          <p:cNvPr id="20" name="Picture 19">
            <a:extLst>
              <a:ext uri="{FF2B5EF4-FFF2-40B4-BE49-F238E27FC236}">
                <a16:creationId xmlns:a16="http://schemas.microsoft.com/office/drawing/2014/main" id="{24A391E3-5873-4A1D-0D5C-A6BA59F85F71}"/>
              </a:ext>
            </a:extLst>
          </p:cNvPr>
          <p:cNvPicPr>
            <a:picLocks noChangeAspect="1"/>
          </p:cNvPicPr>
          <p:nvPr/>
        </p:nvPicPr>
        <p:blipFill>
          <a:blip r:embed="rId4"/>
          <a:stretch>
            <a:fillRect/>
          </a:stretch>
        </p:blipFill>
        <p:spPr>
          <a:xfrm>
            <a:off x="3690764" y="2965760"/>
            <a:ext cx="1397000" cy="1346200"/>
          </a:xfrm>
          <a:prstGeom prst="rect">
            <a:avLst/>
          </a:prstGeom>
        </p:spPr>
      </p:pic>
      <p:pic>
        <p:nvPicPr>
          <p:cNvPr id="21" name="Picture 20">
            <a:extLst>
              <a:ext uri="{FF2B5EF4-FFF2-40B4-BE49-F238E27FC236}">
                <a16:creationId xmlns:a16="http://schemas.microsoft.com/office/drawing/2014/main" id="{0EA2BEDE-AFE9-03A4-87D6-B1BA1C9C6049}"/>
              </a:ext>
            </a:extLst>
          </p:cNvPr>
          <p:cNvPicPr>
            <a:picLocks noChangeAspect="1"/>
          </p:cNvPicPr>
          <p:nvPr/>
        </p:nvPicPr>
        <p:blipFill>
          <a:blip r:embed="rId5"/>
          <a:stretch>
            <a:fillRect/>
          </a:stretch>
        </p:blipFill>
        <p:spPr>
          <a:xfrm>
            <a:off x="3690764" y="2965760"/>
            <a:ext cx="1397000" cy="1346200"/>
          </a:xfrm>
          <a:prstGeom prst="rect">
            <a:avLst/>
          </a:prstGeom>
        </p:spPr>
      </p:pic>
      <p:pic>
        <p:nvPicPr>
          <p:cNvPr id="22" name="Picture 21">
            <a:extLst>
              <a:ext uri="{FF2B5EF4-FFF2-40B4-BE49-F238E27FC236}">
                <a16:creationId xmlns:a16="http://schemas.microsoft.com/office/drawing/2014/main" id="{C31059AD-9E91-D084-FC45-ED88A22F8133}"/>
              </a:ext>
            </a:extLst>
          </p:cNvPr>
          <p:cNvPicPr>
            <a:picLocks noChangeAspect="1"/>
          </p:cNvPicPr>
          <p:nvPr/>
        </p:nvPicPr>
        <p:blipFill>
          <a:blip r:embed="rId6"/>
          <a:stretch>
            <a:fillRect/>
          </a:stretch>
        </p:blipFill>
        <p:spPr>
          <a:xfrm>
            <a:off x="3690764" y="2965760"/>
            <a:ext cx="1397000" cy="1346200"/>
          </a:xfrm>
          <a:prstGeom prst="rect">
            <a:avLst/>
          </a:prstGeom>
        </p:spPr>
      </p:pic>
      <p:pic>
        <p:nvPicPr>
          <p:cNvPr id="23" name="Picture 22">
            <a:extLst>
              <a:ext uri="{FF2B5EF4-FFF2-40B4-BE49-F238E27FC236}">
                <a16:creationId xmlns:a16="http://schemas.microsoft.com/office/drawing/2014/main" id="{260071C7-9780-0546-799A-4FE6FB04CD66}"/>
              </a:ext>
            </a:extLst>
          </p:cNvPr>
          <p:cNvPicPr>
            <a:picLocks noChangeAspect="1"/>
          </p:cNvPicPr>
          <p:nvPr/>
        </p:nvPicPr>
        <p:blipFill>
          <a:blip r:embed="rId7"/>
          <a:stretch>
            <a:fillRect/>
          </a:stretch>
        </p:blipFill>
        <p:spPr>
          <a:xfrm>
            <a:off x="3690764" y="2965760"/>
            <a:ext cx="1397000" cy="1346200"/>
          </a:xfrm>
          <a:prstGeom prst="rect">
            <a:avLst/>
          </a:prstGeom>
        </p:spPr>
      </p:pic>
      <p:pic>
        <p:nvPicPr>
          <p:cNvPr id="24" name="Picture 23">
            <a:extLst>
              <a:ext uri="{FF2B5EF4-FFF2-40B4-BE49-F238E27FC236}">
                <a16:creationId xmlns:a16="http://schemas.microsoft.com/office/drawing/2014/main" id="{00B9B3AB-DAF0-835E-77C6-E2BCA884B1B7}"/>
              </a:ext>
            </a:extLst>
          </p:cNvPr>
          <p:cNvPicPr>
            <a:picLocks noChangeAspect="1"/>
          </p:cNvPicPr>
          <p:nvPr/>
        </p:nvPicPr>
        <p:blipFill>
          <a:blip r:embed="rId8"/>
          <a:stretch>
            <a:fillRect/>
          </a:stretch>
        </p:blipFill>
        <p:spPr>
          <a:xfrm>
            <a:off x="3690764" y="2965760"/>
            <a:ext cx="1397000" cy="1346200"/>
          </a:xfrm>
          <a:prstGeom prst="rect">
            <a:avLst/>
          </a:prstGeom>
        </p:spPr>
      </p:pic>
      <p:pic>
        <p:nvPicPr>
          <p:cNvPr id="25" name="Picture 24">
            <a:extLst>
              <a:ext uri="{FF2B5EF4-FFF2-40B4-BE49-F238E27FC236}">
                <a16:creationId xmlns:a16="http://schemas.microsoft.com/office/drawing/2014/main" id="{78BD3D7C-173C-2890-6BA6-38706A624A97}"/>
              </a:ext>
            </a:extLst>
          </p:cNvPr>
          <p:cNvPicPr>
            <a:picLocks noChangeAspect="1"/>
          </p:cNvPicPr>
          <p:nvPr/>
        </p:nvPicPr>
        <p:blipFill>
          <a:blip r:embed="rId9"/>
          <a:stretch>
            <a:fillRect/>
          </a:stretch>
        </p:blipFill>
        <p:spPr>
          <a:xfrm>
            <a:off x="2082035" y="1637370"/>
            <a:ext cx="4749800" cy="3327400"/>
          </a:xfrm>
          <a:prstGeom prst="rect">
            <a:avLst/>
          </a:prstGeom>
        </p:spPr>
      </p:pic>
      <p:pic>
        <p:nvPicPr>
          <p:cNvPr id="26" name="Picture 25">
            <a:extLst>
              <a:ext uri="{FF2B5EF4-FFF2-40B4-BE49-F238E27FC236}">
                <a16:creationId xmlns:a16="http://schemas.microsoft.com/office/drawing/2014/main" id="{56CF9581-A71B-D251-EFFF-8F4E3D7BC683}"/>
              </a:ext>
            </a:extLst>
          </p:cNvPr>
          <p:cNvPicPr>
            <a:picLocks noChangeAspect="1"/>
          </p:cNvPicPr>
          <p:nvPr/>
        </p:nvPicPr>
        <p:blipFill>
          <a:blip r:embed="rId10"/>
          <a:stretch>
            <a:fillRect/>
          </a:stretch>
        </p:blipFill>
        <p:spPr>
          <a:xfrm>
            <a:off x="2066105" y="1630735"/>
            <a:ext cx="4749800" cy="3327400"/>
          </a:xfrm>
          <a:prstGeom prst="rect">
            <a:avLst/>
          </a:prstGeom>
        </p:spPr>
      </p:pic>
      <p:sp>
        <p:nvSpPr>
          <p:cNvPr id="27" name="Rounded Rectangle 26">
            <a:extLst>
              <a:ext uri="{FF2B5EF4-FFF2-40B4-BE49-F238E27FC236}">
                <a16:creationId xmlns:a16="http://schemas.microsoft.com/office/drawing/2014/main" id="{FEA143A8-CDDA-1398-8C67-8631087E0CB4}"/>
              </a:ext>
            </a:extLst>
          </p:cNvPr>
          <p:cNvSpPr/>
          <p:nvPr/>
        </p:nvSpPr>
        <p:spPr>
          <a:xfrm>
            <a:off x="299802" y="2807967"/>
            <a:ext cx="1946527" cy="84963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Discern an opposite angle for this angle</a:t>
            </a:r>
          </a:p>
        </p:txBody>
      </p:sp>
      <p:sp>
        <p:nvSpPr>
          <p:cNvPr id="28" name="Content Placeholder 2">
            <a:extLst>
              <a:ext uri="{FF2B5EF4-FFF2-40B4-BE49-F238E27FC236}">
                <a16:creationId xmlns:a16="http://schemas.microsoft.com/office/drawing/2014/main" id="{A6F84C05-99D9-5E59-F91C-5BA81872EB49}"/>
              </a:ext>
            </a:extLst>
          </p:cNvPr>
          <p:cNvSpPr txBox="1">
            <a:spLocks/>
          </p:cNvSpPr>
          <p:nvPr/>
        </p:nvSpPr>
        <p:spPr bwMode="auto">
          <a:xfrm>
            <a:off x="448080" y="1009390"/>
            <a:ext cx="4639684" cy="57606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kern="0" dirty="0"/>
              <a:t>Name a </a:t>
            </a:r>
            <a:r>
              <a:rPr lang="en-GB" kern="0" dirty="0"/>
              <a:t>pair of </a:t>
            </a:r>
            <a:r>
              <a:rPr lang="en-GB" b="0" kern="0" dirty="0"/>
              <a:t>opposite angles</a:t>
            </a:r>
          </a:p>
        </p:txBody>
      </p:sp>
      <p:sp>
        <p:nvSpPr>
          <p:cNvPr id="3" name="Rounded Rectangle 2">
            <a:extLst>
              <a:ext uri="{FF2B5EF4-FFF2-40B4-BE49-F238E27FC236}">
                <a16:creationId xmlns:a16="http://schemas.microsoft.com/office/drawing/2014/main" id="{4A4DDC9F-66CE-D568-4A8E-F8D7400F4DDA}"/>
              </a:ext>
            </a:extLst>
          </p:cNvPr>
          <p:cNvSpPr/>
          <p:nvPr/>
        </p:nvSpPr>
        <p:spPr>
          <a:xfrm>
            <a:off x="6323450" y="6186451"/>
            <a:ext cx="2762656" cy="65175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Critical aspect</a:t>
            </a:r>
          </a:p>
        </p:txBody>
      </p:sp>
    </p:spTree>
    <p:extLst>
      <p:ext uri="{BB962C8B-B14F-4D97-AF65-F5344CB8AC3E}">
        <p14:creationId xmlns:p14="http://schemas.microsoft.com/office/powerpoint/2010/main" val="30868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4"/>
                                        </p:tgtEl>
                                        <p:attrNameLst>
                                          <p:attrName>style.visibility</p:attrName>
                                        </p:attrNameLst>
                                      </p:cBhvr>
                                      <p:to>
                                        <p:strVal val="hidden"/>
                                      </p:to>
                                    </p:set>
                                  </p:childTnLst>
                                </p:cTn>
                              </p:par>
                              <p:par>
                                <p:cTn id="83" presetID="1" presetClass="exit" presetSubtype="0" fill="hold" grpId="3" nodeType="withEffect">
                                  <p:stCondLst>
                                    <p:cond delay="0"/>
                                  </p:stCondLst>
                                  <p:childTnLst>
                                    <p:set>
                                      <p:cBhvr>
                                        <p:cTn id="84" dur="1" fill="hold">
                                          <p:stCondLst>
                                            <p:cond delay="0"/>
                                          </p:stCondLst>
                                        </p:cTn>
                                        <p:tgtEl>
                                          <p:spTgt spid="27"/>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8"/>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1"/>
      <p:bldP spid="8" grpId="2"/>
      <p:bldP spid="9" grpId="0" animBg="1"/>
      <p:bldP spid="9" grpId="1" animBg="1"/>
      <p:bldP spid="10" grpId="0" animBg="1"/>
      <p:bldP spid="10" grpId="1" animBg="1"/>
      <p:bldP spid="11" grpId="0" animBg="1"/>
      <p:bldP spid="11" grpId="1" animBg="1"/>
      <p:bldP spid="12" grpId="0" animBg="1"/>
      <p:bldP spid="12" grpId="1" animBg="1"/>
      <p:bldP spid="27" grpId="0" animBg="1"/>
      <p:bldP spid="27" grpId="3" animBg="1"/>
      <p:bldP spid="28"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A2DB-0B9F-762F-37CA-DA0AB3CFD204}"/>
              </a:ext>
            </a:extLst>
          </p:cNvPr>
          <p:cNvSpPr>
            <a:spLocks noGrp="1"/>
          </p:cNvSpPr>
          <p:nvPr>
            <p:ph type="title"/>
          </p:nvPr>
        </p:nvSpPr>
        <p:spPr/>
        <p:txBody>
          <a:bodyPr>
            <a:normAutofit fontScale="90000"/>
          </a:bodyPr>
          <a:lstStyle/>
          <a:p>
            <a:r>
              <a:rPr lang="en-GB" dirty="0"/>
              <a:t>Alternatively, Develop and Bring to the Surface Awareness of Equality, before Naming</a:t>
            </a:r>
          </a:p>
        </p:txBody>
      </p:sp>
      <p:sp>
        <p:nvSpPr>
          <p:cNvPr id="5" name="Content Placeholder 4">
            <a:extLst>
              <a:ext uri="{FF2B5EF4-FFF2-40B4-BE49-F238E27FC236}">
                <a16:creationId xmlns:a16="http://schemas.microsoft.com/office/drawing/2014/main" id="{D0CF5C8F-52F6-FB5D-10E9-C7FD4D01D819}"/>
              </a:ext>
            </a:extLst>
          </p:cNvPr>
          <p:cNvSpPr>
            <a:spLocks noGrp="1"/>
          </p:cNvSpPr>
          <p:nvPr>
            <p:ph idx="1"/>
          </p:nvPr>
        </p:nvSpPr>
        <p:spPr>
          <a:xfrm>
            <a:off x="481263" y="1440307"/>
            <a:ext cx="2339758" cy="777599"/>
          </a:xfrm>
        </p:spPr>
        <p:txBody>
          <a:bodyPr/>
          <a:lstStyle/>
          <a:p>
            <a:r>
              <a:rPr lang="en-GB" dirty="0"/>
              <a:t>What equalities can you discern?</a:t>
            </a:r>
          </a:p>
        </p:txBody>
      </p:sp>
      <p:pic>
        <p:nvPicPr>
          <p:cNvPr id="4" name="Opposite Angles Animation">
            <a:hlinkClick r:id="" action="ppaction://media"/>
            <a:extLst>
              <a:ext uri="{FF2B5EF4-FFF2-40B4-BE49-F238E27FC236}">
                <a16:creationId xmlns:a16="http://schemas.microsoft.com/office/drawing/2014/main" id="{543B68C6-2C87-0FD3-B4A2-20804FCF1A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63871" y="1396020"/>
            <a:ext cx="6180129" cy="5461980"/>
          </a:xfrm>
          <a:prstGeom prst="rect">
            <a:avLst/>
          </a:prstGeom>
        </p:spPr>
      </p:pic>
      <p:sp>
        <p:nvSpPr>
          <p:cNvPr id="6" name="Rounded Rectangle 5">
            <a:extLst>
              <a:ext uri="{FF2B5EF4-FFF2-40B4-BE49-F238E27FC236}">
                <a16:creationId xmlns:a16="http://schemas.microsoft.com/office/drawing/2014/main" id="{2B912BAE-4FA5-EB77-BE9E-75AB4C3AF1FF}"/>
              </a:ext>
            </a:extLst>
          </p:cNvPr>
          <p:cNvSpPr/>
          <p:nvPr/>
        </p:nvSpPr>
        <p:spPr>
          <a:xfrm>
            <a:off x="3788945" y="5574631"/>
            <a:ext cx="5355055" cy="1283369"/>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rPr>
              <a:t>A lot depends on </a:t>
            </a:r>
            <a:br>
              <a:rPr lang="en-GB" sz="2400" dirty="0">
                <a:solidFill>
                  <a:srgbClr val="FFFF00"/>
                </a:solidFill>
              </a:rPr>
            </a:br>
            <a:r>
              <a:rPr lang="en-GB" sz="2400" dirty="0">
                <a:solidFill>
                  <a:srgbClr val="FFFF00"/>
                </a:solidFill>
              </a:rPr>
              <a:t>- pedagogic choices of order</a:t>
            </a:r>
          </a:p>
          <a:p>
            <a:pPr algn="ctr"/>
            <a:r>
              <a:rPr lang="en-GB" sz="2400" dirty="0">
                <a:solidFill>
                  <a:srgbClr val="FFFF00"/>
                </a:solidFill>
              </a:rPr>
              <a:t>-  what awarenesses can be called upon</a:t>
            </a:r>
          </a:p>
        </p:txBody>
      </p:sp>
    </p:spTree>
    <p:extLst>
      <p:ext uri="{BB962C8B-B14F-4D97-AF65-F5344CB8AC3E}">
        <p14:creationId xmlns:p14="http://schemas.microsoft.com/office/powerpoint/2010/main" val="246789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4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bldLst>
      <p:bldP spid="5" grpId="0" build="p"/>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42C4-7E70-0673-9405-008E411B8C19}"/>
              </a:ext>
            </a:extLst>
          </p:cNvPr>
          <p:cNvSpPr>
            <a:spLocks noGrp="1"/>
          </p:cNvSpPr>
          <p:nvPr>
            <p:ph type="title"/>
          </p:nvPr>
        </p:nvSpPr>
        <p:spPr/>
        <p:txBody>
          <a:bodyPr/>
          <a:lstStyle/>
          <a:p>
            <a:r>
              <a:rPr lang="en-GB" dirty="0"/>
              <a:t>Critical Aspects &amp; Levels of Discernment</a:t>
            </a:r>
          </a:p>
        </p:txBody>
      </p:sp>
      <p:sp>
        <p:nvSpPr>
          <p:cNvPr id="3" name="Content Placeholder 2">
            <a:extLst>
              <a:ext uri="{FF2B5EF4-FFF2-40B4-BE49-F238E27FC236}">
                <a16:creationId xmlns:a16="http://schemas.microsoft.com/office/drawing/2014/main" id="{B4461113-93FC-2348-F403-EB887A4CF8FA}"/>
              </a:ext>
            </a:extLst>
          </p:cNvPr>
          <p:cNvSpPr>
            <a:spLocks noGrp="1"/>
          </p:cNvSpPr>
          <p:nvPr>
            <p:ph idx="1"/>
          </p:nvPr>
        </p:nvSpPr>
        <p:spPr/>
        <p:txBody>
          <a:bodyPr/>
          <a:lstStyle/>
          <a:p>
            <a:r>
              <a:rPr lang="en-GB" dirty="0"/>
              <a:t>Ulla has stressed the  importance of the students’ perspective on what are critical aspects.</a:t>
            </a:r>
          </a:p>
          <a:p>
            <a:r>
              <a:rPr lang="en-GB" dirty="0"/>
              <a:t>Brent &amp; Martina have discerned levels of critical aspects, of what might require attending to</a:t>
            </a:r>
          </a:p>
        </p:txBody>
      </p:sp>
      <p:sp>
        <p:nvSpPr>
          <p:cNvPr id="4" name="TextBox 3">
            <a:extLst>
              <a:ext uri="{FF2B5EF4-FFF2-40B4-BE49-F238E27FC236}">
                <a16:creationId xmlns:a16="http://schemas.microsoft.com/office/drawing/2014/main" id="{AEA30C20-62DC-5EF4-A12F-EE700B4B3E2C}"/>
              </a:ext>
            </a:extLst>
          </p:cNvPr>
          <p:cNvSpPr txBox="1"/>
          <p:nvPr/>
        </p:nvSpPr>
        <p:spPr>
          <a:xfrm>
            <a:off x="1396671" y="2537638"/>
            <a:ext cx="398044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Possible learner-critical aspects:</a:t>
            </a:r>
          </a:p>
        </p:txBody>
      </p:sp>
      <p:sp>
        <p:nvSpPr>
          <p:cNvPr id="5" name="Rounded Rectangle 4">
            <a:extLst>
              <a:ext uri="{FF2B5EF4-FFF2-40B4-BE49-F238E27FC236}">
                <a16:creationId xmlns:a16="http://schemas.microsoft.com/office/drawing/2014/main" id="{9AF41E8D-70B9-5463-0C66-174EA954169A}"/>
              </a:ext>
            </a:extLst>
          </p:cNvPr>
          <p:cNvSpPr/>
          <p:nvPr/>
        </p:nvSpPr>
        <p:spPr>
          <a:xfrm>
            <a:off x="2500853" y="3050572"/>
            <a:ext cx="2656935" cy="100066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How points and angles are referred to</a:t>
            </a:r>
          </a:p>
        </p:txBody>
      </p:sp>
      <p:sp>
        <p:nvSpPr>
          <p:cNvPr id="6" name="Rounded Rectangle 5">
            <a:extLst>
              <a:ext uri="{FF2B5EF4-FFF2-40B4-BE49-F238E27FC236}">
                <a16:creationId xmlns:a16="http://schemas.microsoft.com/office/drawing/2014/main" id="{AF13F1F0-A73E-1545-7CE9-6E63A34E2396}"/>
              </a:ext>
            </a:extLst>
          </p:cNvPr>
          <p:cNvSpPr/>
          <p:nvPr/>
        </p:nvSpPr>
        <p:spPr>
          <a:xfrm>
            <a:off x="2912046" y="3896643"/>
            <a:ext cx="2656935" cy="100066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How points and angles are labelled</a:t>
            </a:r>
          </a:p>
        </p:txBody>
      </p:sp>
      <p:sp>
        <p:nvSpPr>
          <p:cNvPr id="7" name="Rounded Rectangle 6">
            <a:extLst>
              <a:ext uri="{FF2B5EF4-FFF2-40B4-BE49-F238E27FC236}">
                <a16:creationId xmlns:a16="http://schemas.microsoft.com/office/drawing/2014/main" id="{4808B853-4D3F-0EA0-7403-E867D64B9E8D}"/>
              </a:ext>
            </a:extLst>
          </p:cNvPr>
          <p:cNvSpPr/>
          <p:nvPr/>
        </p:nvSpPr>
        <p:spPr>
          <a:xfrm>
            <a:off x="4975351" y="4412753"/>
            <a:ext cx="2656935" cy="100066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What labels refer to</a:t>
            </a:r>
          </a:p>
        </p:txBody>
      </p:sp>
      <p:sp>
        <p:nvSpPr>
          <p:cNvPr id="8" name="Rounded Rectangle 7">
            <a:extLst>
              <a:ext uri="{FF2B5EF4-FFF2-40B4-BE49-F238E27FC236}">
                <a16:creationId xmlns:a16="http://schemas.microsoft.com/office/drawing/2014/main" id="{2DAD436F-920A-7B35-5D87-68BDC0E74450}"/>
              </a:ext>
            </a:extLst>
          </p:cNvPr>
          <p:cNvSpPr/>
          <p:nvPr/>
        </p:nvSpPr>
        <p:spPr>
          <a:xfrm>
            <a:off x="848741" y="4509799"/>
            <a:ext cx="2656935" cy="100066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What constitutes</a:t>
            </a:r>
            <a:br>
              <a:rPr lang="en-GB" sz="2000">
                <a:solidFill>
                  <a:srgbClr val="FFFF00"/>
                </a:solidFill>
              </a:rPr>
            </a:br>
            <a:r>
              <a:rPr lang="en-GB" sz="2000">
                <a:solidFill>
                  <a:srgbClr val="FFFF00"/>
                </a:solidFill>
              </a:rPr>
              <a:t> ‘an angle’</a:t>
            </a:r>
          </a:p>
        </p:txBody>
      </p:sp>
      <p:sp>
        <p:nvSpPr>
          <p:cNvPr id="9" name="Rounded Rectangle 8">
            <a:extLst>
              <a:ext uri="{FF2B5EF4-FFF2-40B4-BE49-F238E27FC236}">
                <a16:creationId xmlns:a16="http://schemas.microsoft.com/office/drawing/2014/main" id="{A14E1118-9354-A0D5-34A8-EF101B28BAC9}"/>
              </a:ext>
            </a:extLst>
          </p:cNvPr>
          <p:cNvSpPr/>
          <p:nvPr/>
        </p:nvSpPr>
        <p:spPr>
          <a:xfrm>
            <a:off x="2756404" y="5233736"/>
            <a:ext cx="3994592" cy="1329940"/>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Awareness</a:t>
            </a:r>
            <a:br>
              <a:rPr lang="en-GB" sz="2000" dirty="0">
                <a:solidFill>
                  <a:srgbClr val="FFFF00"/>
                </a:solidFill>
              </a:rPr>
            </a:br>
            <a:r>
              <a:rPr lang="en-GB" sz="2000" dirty="0">
                <a:solidFill>
                  <a:srgbClr val="FFFF00"/>
                </a:solidFill>
              </a:rPr>
              <a:t> of what happens</a:t>
            </a:r>
            <a:br>
              <a:rPr lang="en-GB" sz="2000" dirty="0">
                <a:solidFill>
                  <a:srgbClr val="FFFF00"/>
                </a:solidFill>
              </a:rPr>
            </a:br>
            <a:r>
              <a:rPr lang="en-GB" sz="2000" dirty="0">
                <a:solidFill>
                  <a:srgbClr val="FFFF00"/>
                </a:solidFill>
              </a:rPr>
              <a:t> when  a line rotates about a point</a:t>
            </a:r>
          </a:p>
        </p:txBody>
      </p:sp>
    </p:spTree>
    <p:extLst>
      <p:ext uri="{BB962C8B-B14F-4D97-AF65-F5344CB8AC3E}">
        <p14:creationId xmlns:p14="http://schemas.microsoft.com/office/powerpoint/2010/main" val="237545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Similar Right Angled Triangles</a:t>
            </a:r>
          </a:p>
        </p:txBody>
      </p:sp>
      <p:sp>
        <p:nvSpPr>
          <p:cNvPr id="3" name="Content Placeholder 2"/>
          <p:cNvSpPr>
            <a:spLocks noGrp="1"/>
          </p:cNvSpPr>
          <p:nvPr>
            <p:ph idx="1"/>
          </p:nvPr>
        </p:nvSpPr>
        <p:spPr>
          <a:xfrm>
            <a:off x="323528" y="1052736"/>
            <a:ext cx="8424936" cy="936104"/>
          </a:xfrm>
        </p:spPr>
        <p:txBody>
          <a:bodyPr/>
          <a:lstStyle/>
          <a:p>
            <a:r>
              <a:rPr lang="en-GB"/>
              <a:t>How many right-angled triangles can you find with one angle equal to </a:t>
            </a:r>
            <a:r>
              <a:rPr lang="en-GB" err="1"/>
              <a:t>θ</a:t>
            </a:r>
            <a:r>
              <a:rPr lang="en-GB"/>
              <a:t>?</a:t>
            </a:r>
          </a:p>
        </p:txBody>
      </p:sp>
      <p:pic>
        <p:nvPicPr>
          <p:cNvPr id="4" name="Picture 3"/>
          <p:cNvPicPr>
            <a:picLocks noChangeAspect="1"/>
          </p:cNvPicPr>
          <p:nvPr/>
        </p:nvPicPr>
        <p:blipFill>
          <a:blip r:embed="rId2"/>
          <a:stretch>
            <a:fillRect/>
          </a:stretch>
        </p:blipFill>
        <p:spPr>
          <a:xfrm>
            <a:off x="1835696" y="1916832"/>
            <a:ext cx="5130800" cy="3441700"/>
          </a:xfrm>
          <a:prstGeom prst="rect">
            <a:avLst/>
          </a:prstGeom>
        </p:spPr>
      </p:pic>
      <p:sp>
        <p:nvSpPr>
          <p:cNvPr id="6" name="TextBox 5"/>
          <p:cNvSpPr txBox="1"/>
          <p:nvPr/>
        </p:nvSpPr>
        <p:spPr>
          <a:xfrm>
            <a:off x="2702350" y="4357284"/>
            <a:ext cx="380232" cy="523220"/>
          </a:xfrm>
          <a:prstGeom prst="rect">
            <a:avLst/>
          </a:prstGeom>
          <a:noFill/>
        </p:spPr>
        <p:txBody>
          <a:bodyPr wrap="none" rtlCol="0">
            <a:spAutoFit/>
          </a:bodyPr>
          <a:lstStyle/>
          <a:p>
            <a:r>
              <a:rPr lang="en-GB" b="0">
                <a:solidFill>
                  <a:srgbClr val="000000"/>
                </a:solidFill>
              </a:rPr>
              <a:t>θ</a:t>
            </a:r>
          </a:p>
        </p:txBody>
      </p:sp>
      <p:sp>
        <p:nvSpPr>
          <p:cNvPr id="8" name="Rounded Rectangle 7"/>
          <p:cNvSpPr/>
          <p:nvPr/>
        </p:nvSpPr>
        <p:spPr bwMode="auto">
          <a:xfrm>
            <a:off x="1295636" y="5358532"/>
            <a:ext cx="6480720" cy="1340768"/>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FFFF00"/>
                </a:solidFill>
                <a:effectLst/>
                <a:latin typeface="Chalkboard" pitchFamily="-111" charset="0"/>
              </a:rPr>
              <a:t>Developing facility in discerning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FFFF00"/>
                </a:solidFill>
                <a:effectLst/>
                <a:latin typeface="Chalkboard" pitchFamily="-111" charset="0"/>
              </a:rPr>
              <a:t>right-angled triangles; then common angles;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FFFF00"/>
                </a:solidFill>
                <a:effectLst/>
                <a:latin typeface="Chalkboard" pitchFamily="-111" charset="0"/>
              </a:rPr>
              <a:t>only then consider consequences</a:t>
            </a:r>
          </a:p>
        </p:txBody>
      </p:sp>
    </p:spTree>
    <p:extLst>
      <p:ext uri="{BB962C8B-B14F-4D97-AF65-F5344CB8AC3E}">
        <p14:creationId xmlns:p14="http://schemas.microsoft.com/office/powerpoint/2010/main" val="61467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0F93-16DA-AB6C-1D69-9FC71430E904}"/>
              </a:ext>
            </a:extLst>
          </p:cNvPr>
          <p:cNvSpPr>
            <a:spLocks noGrp="1"/>
          </p:cNvSpPr>
          <p:nvPr>
            <p:ph type="title"/>
          </p:nvPr>
        </p:nvSpPr>
        <p:spPr/>
        <p:txBody>
          <a:bodyPr>
            <a:normAutofit/>
          </a:bodyPr>
          <a:lstStyle/>
          <a:p>
            <a:r>
              <a:rPr lang="en-GB"/>
              <a:t>Preserving Equality</a:t>
            </a:r>
          </a:p>
        </p:txBody>
      </p:sp>
      <p:pic>
        <p:nvPicPr>
          <p:cNvPr id="4" name="Picture 3">
            <a:extLst>
              <a:ext uri="{FF2B5EF4-FFF2-40B4-BE49-F238E27FC236}">
                <a16:creationId xmlns:a16="http://schemas.microsoft.com/office/drawing/2014/main" id="{41CBC6E1-F1F3-43BB-C24C-A8BBC1DB843F}"/>
              </a:ext>
            </a:extLst>
          </p:cNvPr>
          <p:cNvPicPr>
            <a:picLocks/>
          </p:cNvPicPr>
          <p:nvPr/>
        </p:nvPicPr>
        <p:blipFill>
          <a:blip r:embed="rId2"/>
          <a:stretch>
            <a:fillRect/>
          </a:stretch>
        </p:blipFill>
        <p:spPr>
          <a:xfrm>
            <a:off x="259684" y="1174649"/>
            <a:ext cx="1199782" cy="787249"/>
          </a:xfrm>
          <a:prstGeom prst="rect">
            <a:avLst/>
          </a:prstGeom>
        </p:spPr>
      </p:pic>
      <p:sp>
        <p:nvSpPr>
          <p:cNvPr id="15" name="Rounded Rectangle 14">
            <a:extLst>
              <a:ext uri="{FF2B5EF4-FFF2-40B4-BE49-F238E27FC236}">
                <a16:creationId xmlns:a16="http://schemas.microsoft.com/office/drawing/2014/main" id="{4AE50C39-B471-8DB6-4DB6-098627BDCA4F}"/>
              </a:ext>
            </a:extLst>
          </p:cNvPr>
          <p:cNvSpPr/>
          <p:nvPr/>
        </p:nvSpPr>
        <p:spPr>
          <a:xfrm>
            <a:off x="327325" y="5002727"/>
            <a:ext cx="1802432" cy="1226635"/>
          </a:xfrm>
          <a:prstGeom prst="roundRect">
            <a:avLst/>
          </a:prstGeom>
          <a:solidFill>
            <a:srgbClr val="FFF5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rgbClr val="FF0000"/>
                </a:solidFill>
              </a:rPr>
              <a:t>Terrible Example</a:t>
            </a:r>
          </a:p>
        </p:txBody>
      </p:sp>
      <p:grpSp>
        <p:nvGrpSpPr>
          <p:cNvPr id="20" name="Group 19">
            <a:extLst>
              <a:ext uri="{FF2B5EF4-FFF2-40B4-BE49-F238E27FC236}">
                <a16:creationId xmlns:a16="http://schemas.microsoft.com/office/drawing/2014/main" id="{06B8DA88-18D4-355A-57C6-65FB02115C3A}"/>
              </a:ext>
            </a:extLst>
          </p:cNvPr>
          <p:cNvGrpSpPr/>
          <p:nvPr/>
        </p:nvGrpSpPr>
        <p:grpSpPr>
          <a:xfrm>
            <a:off x="1354839" y="3755875"/>
            <a:ext cx="970789" cy="1159725"/>
            <a:chOff x="1393278" y="3510550"/>
            <a:chExt cx="970789" cy="1159725"/>
          </a:xfrm>
        </p:grpSpPr>
        <p:sp>
          <p:nvSpPr>
            <p:cNvPr id="19" name="Cloud 18">
              <a:extLst>
                <a:ext uri="{FF2B5EF4-FFF2-40B4-BE49-F238E27FC236}">
                  <a16:creationId xmlns:a16="http://schemas.microsoft.com/office/drawing/2014/main" id="{1C4F5A8E-2444-7B3E-2285-4359ADD27C80}"/>
                </a:ext>
              </a:extLst>
            </p:cNvPr>
            <p:cNvSpPr/>
            <p:nvPr/>
          </p:nvSpPr>
          <p:spPr>
            <a:xfrm>
              <a:off x="1895716" y="3510550"/>
              <a:ext cx="468351" cy="593101"/>
            </a:xfrm>
            <a:prstGeom prst="cloud">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rgbClr val="FFFF00"/>
                  </a:solidFill>
                </a:rPr>
                <a:t>?</a:t>
              </a:r>
              <a:endParaRPr lang="en-GB" sz="2000">
                <a:solidFill>
                  <a:srgbClr val="FFFF00"/>
                </a:solidFill>
              </a:endParaRPr>
            </a:p>
          </p:txBody>
        </p:sp>
        <p:pic>
          <p:nvPicPr>
            <p:cNvPr id="17" name="Graphic 16" descr="Brain in head outline">
              <a:extLst>
                <a:ext uri="{FF2B5EF4-FFF2-40B4-BE49-F238E27FC236}">
                  <a16:creationId xmlns:a16="http://schemas.microsoft.com/office/drawing/2014/main" id="{52F07454-F371-BD7D-76DA-5A4104F93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278" y="3755875"/>
              <a:ext cx="914400" cy="914400"/>
            </a:xfrm>
            <a:prstGeom prst="rect">
              <a:avLst/>
            </a:prstGeom>
          </p:spPr>
        </p:pic>
      </p:grpSp>
      <p:sp>
        <p:nvSpPr>
          <p:cNvPr id="21" name="Rounded Rectangle 20">
            <a:extLst>
              <a:ext uri="{FF2B5EF4-FFF2-40B4-BE49-F238E27FC236}">
                <a16:creationId xmlns:a16="http://schemas.microsoft.com/office/drawing/2014/main" id="{A282D226-E04F-C7FE-9846-D48278D73595}"/>
              </a:ext>
            </a:extLst>
          </p:cNvPr>
          <p:cNvSpPr/>
          <p:nvPr/>
        </p:nvSpPr>
        <p:spPr>
          <a:xfrm>
            <a:off x="2380189" y="3717932"/>
            <a:ext cx="2476271" cy="122663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What is the same and what is different about these two calculations?</a:t>
            </a:r>
          </a:p>
        </p:txBody>
      </p:sp>
      <p:sp>
        <p:nvSpPr>
          <p:cNvPr id="22" name="Rounded Rectangle 21">
            <a:extLst>
              <a:ext uri="{FF2B5EF4-FFF2-40B4-BE49-F238E27FC236}">
                <a16:creationId xmlns:a16="http://schemas.microsoft.com/office/drawing/2014/main" id="{4EEF8C27-200A-BE97-96D7-2D8EBD67D40D}"/>
              </a:ext>
            </a:extLst>
          </p:cNvPr>
          <p:cNvSpPr/>
          <p:nvPr/>
        </p:nvSpPr>
        <p:spPr>
          <a:xfrm>
            <a:off x="4710672" y="3905245"/>
            <a:ext cx="2476271" cy="128991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What are some dimensions of possible variation?</a:t>
            </a:r>
          </a:p>
        </p:txBody>
      </p:sp>
      <p:pic>
        <p:nvPicPr>
          <p:cNvPr id="10" name="Picture 9">
            <a:extLst>
              <a:ext uri="{FF2B5EF4-FFF2-40B4-BE49-F238E27FC236}">
                <a16:creationId xmlns:a16="http://schemas.microsoft.com/office/drawing/2014/main" id="{0CBC6CAC-8384-2E3E-2054-A2FAC37069CF}"/>
              </a:ext>
            </a:extLst>
          </p:cNvPr>
          <p:cNvPicPr>
            <a:picLocks/>
          </p:cNvPicPr>
          <p:nvPr/>
        </p:nvPicPr>
        <p:blipFill>
          <a:blip r:embed="rId5"/>
          <a:stretch>
            <a:fillRect/>
          </a:stretch>
        </p:blipFill>
        <p:spPr>
          <a:xfrm>
            <a:off x="2129757" y="1217445"/>
            <a:ext cx="3471959" cy="768980"/>
          </a:xfrm>
          <a:prstGeom prst="rect">
            <a:avLst/>
          </a:prstGeom>
        </p:spPr>
      </p:pic>
      <p:pic>
        <p:nvPicPr>
          <p:cNvPr id="11" name="Picture 10">
            <a:extLst>
              <a:ext uri="{FF2B5EF4-FFF2-40B4-BE49-F238E27FC236}">
                <a16:creationId xmlns:a16="http://schemas.microsoft.com/office/drawing/2014/main" id="{11684BB5-D0CA-583F-A73E-585F2D7F4F52}"/>
              </a:ext>
            </a:extLst>
          </p:cNvPr>
          <p:cNvPicPr>
            <a:picLocks/>
          </p:cNvPicPr>
          <p:nvPr/>
        </p:nvPicPr>
        <p:blipFill>
          <a:blip r:embed="rId6"/>
          <a:stretch>
            <a:fillRect/>
          </a:stretch>
        </p:blipFill>
        <p:spPr>
          <a:xfrm>
            <a:off x="2129757" y="2385934"/>
            <a:ext cx="3495516" cy="706993"/>
          </a:xfrm>
          <a:prstGeom prst="rect">
            <a:avLst/>
          </a:prstGeom>
        </p:spPr>
      </p:pic>
      <p:sp>
        <p:nvSpPr>
          <p:cNvPr id="18" name="Rounded Rectangle 17">
            <a:extLst>
              <a:ext uri="{FF2B5EF4-FFF2-40B4-BE49-F238E27FC236}">
                <a16:creationId xmlns:a16="http://schemas.microsoft.com/office/drawing/2014/main" id="{7D7EA296-97EC-4BC1-386B-C1715FCA7A42}"/>
              </a:ext>
            </a:extLst>
          </p:cNvPr>
          <p:cNvSpPr/>
          <p:nvPr/>
        </p:nvSpPr>
        <p:spPr>
          <a:xfrm>
            <a:off x="1956005" y="5656705"/>
            <a:ext cx="3843020" cy="970003"/>
          </a:xfrm>
          <a:prstGeom prst="roundRect">
            <a:avLst>
              <a:gd name="adj" fmla="val 16667"/>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Bad choice of particular numbers, generating possible confusion</a:t>
            </a:r>
          </a:p>
        </p:txBody>
      </p:sp>
      <p:sp>
        <p:nvSpPr>
          <p:cNvPr id="25" name="TextBox 24">
            <a:extLst>
              <a:ext uri="{FF2B5EF4-FFF2-40B4-BE49-F238E27FC236}">
                <a16:creationId xmlns:a16="http://schemas.microsoft.com/office/drawing/2014/main" id="{AE813B9C-B877-007C-53A4-9A9017CEC078}"/>
              </a:ext>
            </a:extLst>
          </p:cNvPr>
          <p:cNvSpPr txBox="1"/>
          <p:nvPr/>
        </p:nvSpPr>
        <p:spPr>
          <a:xfrm>
            <a:off x="1672608" y="1379096"/>
            <a:ext cx="420308" cy="400110"/>
          </a:xfrm>
          <a:prstGeom prst="rect">
            <a:avLst/>
          </a:prstGeom>
          <a:noFill/>
        </p:spPr>
        <p:txBody>
          <a:bodyPr wrap="none" rtlCol="0">
            <a:spAutoFit/>
          </a:bodyPr>
          <a:lstStyle/>
          <a:p>
            <a:pPr algn="l"/>
            <a:r>
              <a:rPr lang="en-GB" sz="2000">
                <a:latin typeface="Chalkboard" charset="0"/>
                <a:ea typeface="Chalkboard" charset="0"/>
                <a:cs typeface="Chalkboard" charset="0"/>
              </a:rPr>
              <a:t>so</a:t>
            </a:r>
          </a:p>
        </p:txBody>
      </p:sp>
      <p:sp>
        <p:nvSpPr>
          <p:cNvPr id="26" name="TextBox 25">
            <a:extLst>
              <a:ext uri="{FF2B5EF4-FFF2-40B4-BE49-F238E27FC236}">
                <a16:creationId xmlns:a16="http://schemas.microsoft.com/office/drawing/2014/main" id="{8FA407F8-0F48-7C9C-6601-4AC39CE1B8AB}"/>
              </a:ext>
            </a:extLst>
          </p:cNvPr>
          <p:cNvSpPr txBox="1"/>
          <p:nvPr/>
        </p:nvSpPr>
        <p:spPr>
          <a:xfrm>
            <a:off x="1514859" y="2486053"/>
            <a:ext cx="597023" cy="400110"/>
          </a:xfrm>
          <a:prstGeom prst="rect">
            <a:avLst/>
          </a:prstGeom>
          <a:noFill/>
        </p:spPr>
        <p:txBody>
          <a:bodyPr wrap="none" rtlCol="0">
            <a:spAutoFit/>
          </a:bodyPr>
          <a:lstStyle/>
          <a:p>
            <a:pPr algn="l"/>
            <a:r>
              <a:rPr lang="en-GB" sz="2000">
                <a:latin typeface="Chalkboard" charset="0"/>
                <a:ea typeface="Chalkboard" charset="0"/>
                <a:cs typeface="Chalkboard" charset="0"/>
              </a:rPr>
              <a:t>and</a:t>
            </a:r>
          </a:p>
        </p:txBody>
      </p:sp>
    </p:spTree>
    <p:extLst>
      <p:ext uri="{BB962C8B-B14F-4D97-AF65-F5344CB8AC3E}">
        <p14:creationId xmlns:p14="http://schemas.microsoft.com/office/powerpoint/2010/main" val="3654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18" grpId="0" animBg="1"/>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6E0B0712-828D-B236-31D3-15C08796A1C3}"/>
              </a:ext>
            </a:extLst>
          </p:cNvPr>
          <p:cNvPicPr>
            <a:picLocks/>
          </p:cNvPicPr>
          <p:nvPr/>
        </p:nvPicPr>
        <p:blipFill>
          <a:blip r:embed="rId2"/>
          <a:stretch>
            <a:fillRect/>
          </a:stretch>
        </p:blipFill>
        <p:spPr>
          <a:xfrm>
            <a:off x="5487774" y="1833321"/>
            <a:ext cx="3621697" cy="593429"/>
          </a:xfrm>
          <a:prstGeom prst="rect">
            <a:avLst/>
          </a:prstGeom>
        </p:spPr>
      </p:pic>
      <p:sp>
        <p:nvSpPr>
          <p:cNvPr id="2" name="Title 1">
            <a:extLst>
              <a:ext uri="{FF2B5EF4-FFF2-40B4-BE49-F238E27FC236}">
                <a16:creationId xmlns:a16="http://schemas.microsoft.com/office/drawing/2014/main" id="{05480F93-16DA-AB6C-1D69-9FC71430E904}"/>
              </a:ext>
            </a:extLst>
          </p:cNvPr>
          <p:cNvSpPr>
            <a:spLocks noGrp="1"/>
          </p:cNvSpPr>
          <p:nvPr>
            <p:ph type="title"/>
          </p:nvPr>
        </p:nvSpPr>
        <p:spPr/>
        <p:txBody>
          <a:bodyPr>
            <a:normAutofit/>
          </a:bodyPr>
          <a:lstStyle/>
          <a:p>
            <a:r>
              <a:rPr lang="en-GB" dirty="0"/>
              <a:t>Preserving Equality</a:t>
            </a:r>
          </a:p>
        </p:txBody>
      </p:sp>
      <p:sp>
        <p:nvSpPr>
          <p:cNvPr id="12" name="TextBox 11">
            <a:extLst>
              <a:ext uri="{FF2B5EF4-FFF2-40B4-BE49-F238E27FC236}">
                <a16:creationId xmlns:a16="http://schemas.microsoft.com/office/drawing/2014/main" id="{9186AB58-14E8-5E32-E03B-F92F59FF9D85}"/>
              </a:ext>
            </a:extLst>
          </p:cNvPr>
          <p:cNvSpPr txBox="1"/>
          <p:nvPr/>
        </p:nvSpPr>
        <p:spPr>
          <a:xfrm>
            <a:off x="1390464" y="944078"/>
            <a:ext cx="420308" cy="400110"/>
          </a:xfrm>
          <a:prstGeom prst="rect">
            <a:avLst/>
          </a:prstGeom>
          <a:noFill/>
        </p:spPr>
        <p:txBody>
          <a:bodyPr wrap="none" rtlCol="0">
            <a:spAutoFit/>
          </a:bodyPr>
          <a:lstStyle/>
          <a:p>
            <a:pPr algn="l"/>
            <a:r>
              <a:rPr lang="en-GB" sz="2000">
                <a:latin typeface="Chalkboard" charset="0"/>
                <a:ea typeface="Chalkboard" charset="0"/>
                <a:cs typeface="Chalkboard" charset="0"/>
              </a:rPr>
              <a:t>so</a:t>
            </a:r>
          </a:p>
        </p:txBody>
      </p:sp>
      <p:sp>
        <p:nvSpPr>
          <p:cNvPr id="14" name="TextBox 13">
            <a:extLst>
              <a:ext uri="{FF2B5EF4-FFF2-40B4-BE49-F238E27FC236}">
                <a16:creationId xmlns:a16="http://schemas.microsoft.com/office/drawing/2014/main" id="{5F4EAEC4-966F-4EAD-50A8-5CFCA8C260A9}"/>
              </a:ext>
            </a:extLst>
          </p:cNvPr>
          <p:cNvSpPr txBox="1"/>
          <p:nvPr/>
        </p:nvSpPr>
        <p:spPr>
          <a:xfrm>
            <a:off x="4662950" y="944078"/>
            <a:ext cx="597023" cy="400110"/>
          </a:xfrm>
          <a:prstGeom prst="rect">
            <a:avLst/>
          </a:prstGeom>
          <a:noFill/>
        </p:spPr>
        <p:txBody>
          <a:bodyPr wrap="none" rtlCol="0">
            <a:spAutoFit/>
          </a:bodyPr>
          <a:lstStyle/>
          <a:p>
            <a:pPr algn="l"/>
            <a:r>
              <a:rPr lang="en-GB" sz="2000">
                <a:latin typeface="Chalkboard" charset="0"/>
                <a:ea typeface="Chalkboard" charset="0"/>
                <a:cs typeface="Chalkboard" charset="0"/>
              </a:rPr>
              <a:t>and</a:t>
            </a:r>
          </a:p>
        </p:txBody>
      </p:sp>
      <p:pic>
        <p:nvPicPr>
          <p:cNvPr id="18" name="Picture 17">
            <a:extLst>
              <a:ext uri="{FF2B5EF4-FFF2-40B4-BE49-F238E27FC236}">
                <a16:creationId xmlns:a16="http://schemas.microsoft.com/office/drawing/2014/main" id="{85419869-E19F-EB67-9A44-4F6719EF211E}"/>
              </a:ext>
            </a:extLst>
          </p:cNvPr>
          <p:cNvPicPr>
            <a:picLocks noChangeAspect="1"/>
          </p:cNvPicPr>
          <p:nvPr/>
        </p:nvPicPr>
        <p:blipFill>
          <a:blip r:embed="rId3"/>
          <a:stretch>
            <a:fillRect/>
          </a:stretch>
        </p:blipFill>
        <p:spPr>
          <a:xfrm>
            <a:off x="1346017" y="1800389"/>
            <a:ext cx="558800" cy="546100"/>
          </a:xfrm>
          <a:prstGeom prst="rect">
            <a:avLst/>
          </a:prstGeom>
        </p:spPr>
      </p:pic>
      <p:pic>
        <p:nvPicPr>
          <p:cNvPr id="24" name="Picture 23">
            <a:extLst>
              <a:ext uri="{FF2B5EF4-FFF2-40B4-BE49-F238E27FC236}">
                <a16:creationId xmlns:a16="http://schemas.microsoft.com/office/drawing/2014/main" id="{796DE970-8190-D49D-9105-CBBFF1BF70A6}"/>
              </a:ext>
            </a:extLst>
          </p:cNvPr>
          <p:cNvPicPr>
            <a:picLocks noChangeAspect="1"/>
          </p:cNvPicPr>
          <p:nvPr/>
        </p:nvPicPr>
        <p:blipFill>
          <a:blip r:embed="rId4"/>
          <a:stretch>
            <a:fillRect/>
          </a:stretch>
        </p:blipFill>
        <p:spPr>
          <a:xfrm>
            <a:off x="4921436" y="1858556"/>
            <a:ext cx="723900" cy="546100"/>
          </a:xfrm>
          <a:prstGeom prst="rect">
            <a:avLst/>
          </a:prstGeom>
        </p:spPr>
      </p:pic>
      <p:sp>
        <p:nvSpPr>
          <p:cNvPr id="26" name="TextBox 25">
            <a:extLst>
              <a:ext uri="{FF2B5EF4-FFF2-40B4-BE49-F238E27FC236}">
                <a16:creationId xmlns:a16="http://schemas.microsoft.com/office/drawing/2014/main" id="{FFF282E9-5B35-73D5-BEDD-9F118E2BE6D6}"/>
              </a:ext>
            </a:extLst>
          </p:cNvPr>
          <p:cNvSpPr txBox="1"/>
          <p:nvPr/>
        </p:nvSpPr>
        <p:spPr>
          <a:xfrm>
            <a:off x="1473094" y="2286012"/>
            <a:ext cx="494046" cy="584775"/>
          </a:xfrm>
          <a:prstGeom prst="rect">
            <a:avLst/>
          </a:prstGeom>
          <a:noFill/>
        </p:spPr>
        <p:txBody>
          <a:bodyPr wrap="none" rtlCol="0">
            <a:spAutoFit/>
          </a:bodyPr>
          <a:lstStyle/>
          <a:p>
            <a:pPr algn="l"/>
            <a:r>
              <a:rPr lang="en-GB" sz="3200">
                <a:latin typeface="Chalkboard" charset="0"/>
                <a:ea typeface="Chalkboard" charset="0"/>
                <a:cs typeface="Chalkboard" charset="0"/>
              </a:rPr>
              <a:t>…</a:t>
            </a:r>
          </a:p>
        </p:txBody>
      </p:sp>
      <p:pic>
        <p:nvPicPr>
          <p:cNvPr id="10" name="Picture 9">
            <a:extLst>
              <a:ext uri="{FF2B5EF4-FFF2-40B4-BE49-F238E27FC236}">
                <a16:creationId xmlns:a16="http://schemas.microsoft.com/office/drawing/2014/main" id="{B6AD5909-D766-FF38-4AC1-B62341A2C117}"/>
              </a:ext>
            </a:extLst>
          </p:cNvPr>
          <p:cNvPicPr>
            <a:picLocks/>
          </p:cNvPicPr>
          <p:nvPr/>
        </p:nvPicPr>
        <p:blipFill>
          <a:blip r:embed="rId5"/>
          <a:stretch>
            <a:fillRect/>
          </a:stretch>
        </p:blipFill>
        <p:spPr>
          <a:xfrm>
            <a:off x="1872291" y="914660"/>
            <a:ext cx="2713962" cy="543259"/>
          </a:xfrm>
          <a:prstGeom prst="rect">
            <a:avLst/>
          </a:prstGeom>
        </p:spPr>
      </p:pic>
      <p:pic>
        <p:nvPicPr>
          <p:cNvPr id="11" name="Picture 10">
            <a:extLst>
              <a:ext uri="{FF2B5EF4-FFF2-40B4-BE49-F238E27FC236}">
                <a16:creationId xmlns:a16="http://schemas.microsoft.com/office/drawing/2014/main" id="{4F5E8FD5-7161-9FE4-2040-6CC09CEBEBBC}"/>
              </a:ext>
            </a:extLst>
          </p:cNvPr>
          <p:cNvPicPr>
            <a:picLocks/>
          </p:cNvPicPr>
          <p:nvPr/>
        </p:nvPicPr>
        <p:blipFill>
          <a:blip r:embed="rId6"/>
          <a:stretch>
            <a:fillRect/>
          </a:stretch>
        </p:blipFill>
        <p:spPr>
          <a:xfrm>
            <a:off x="5294002" y="847882"/>
            <a:ext cx="3066103" cy="562280"/>
          </a:xfrm>
          <a:prstGeom prst="rect">
            <a:avLst/>
          </a:prstGeom>
        </p:spPr>
      </p:pic>
      <p:pic>
        <p:nvPicPr>
          <p:cNvPr id="13" name="Picture 12">
            <a:extLst>
              <a:ext uri="{FF2B5EF4-FFF2-40B4-BE49-F238E27FC236}">
                <a16:creationId xmlns:a16="http://schemas.microsoft.com/office/drawing/2014/main" id="{6FDEB4FF-84FE-CDC7-6B86-C7392D69942B}"/>
              </a:ext>
            </a:extLst>
          </p:cNvPr>
          <p:cNvPicPr>
            <a:picLocks/>
          </p:cNvPicPr>
          <p:nvPr/>
        </p:nvPicPr>
        <p:blipFill>
          <a:blip r:embed="rId7"/>
          <a:stretch>
            <a:fillRect/>
          </a:stretch>
        </p:blipFill>
        <p:spPr>
          <a:xfrm>
            <a:off x="1868027" y="1809688"/>
            <a:ext cx="3166838" cy="560845"/>
          </a:xfrm>
          <a:prstGeom prst="rect">
            <a:avLst/>
          </a:prstGeom>
        </p:spPr>
      </p:pic>
      <p:sp>
        <p:nvSpPr>
          <p:cNvPr id="33" name="Rounded Rectangle 32">
            <a:extLst>
              <a:ext uri="{FF2B5EF4-FFF2-40B4-BE49-F238E27FC236}">
                <a16:creationId xmlns:a16="http://schemas.microsoft.com/office/drawing/2014/main" id="{5C7D2175-BA6E-3BB1-878D-837DD25C63FB}"/>
              </a:ext>
            </a:extLst>
          </p:cNvPr>
          <p:cNvSpPr/>
          <p:nvPr/>
        </p:nvSpPr>
        <p:spPr>
          <a:xfrm>
            <a:off x="434110" y="2568747"/>
            <a:ext cx="6323546" cy="826485"/>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Using Bold font, Colour, … to stress an invariant</a:t>
            </a:r>
          </a:p>
        </p:txBody>
      </p:sp>
      <p:sp>
        <p:nvSpPr>
          <p:cNvPr id="34" name="Rounded Rectangle 33">
            <a:extLst>
              <a:ext uri="{FF2B5EF4-FFF2-40B4-BE49-F238E27FC236}">
                <a16:creationId xmlns:a16="http://schemas.microsoft.com/office/drawing/2014/main" id="{660B9D7A-FD52-53EA-1E68-2C2B0C80D47A}"/>
              </a:ext>
            </a:extLst>
          </p:cNvPr>
          <p:cNvSpPr/>
          <p:nvPr/>
        </p:nvSpPr>
        <p:spPr>
          <a:xfrm>
            <a:off x="608094" y="3652498"/>
            <a:ext cx="8229600" cy="128693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But might this be </a:t>
            </a:r>
            <a:br>
              <a:rPr lang="en-GB" sz="2400" dirty="0">
                <a:solidFill>
                  <a:srgbClr val="0432FF"/>
                </a:solidFill>
              </a:rPr>
            </a:br>
            <a:r>
              <a:rPr lang="en-GB" sz="2400" dirty="0">
                <a:solidFill>
                  <a:srgbClr val="0432FF"/>
                </a:solidFill>
              </a:rPr>
              <a:t>‘Doing for learners what they can already do for themselves?’</a:t>
            </a:r>
          </a:p>
        </p:txBody>
      </p:sp>
      <p:sp>
        <p:nvSpPr>
          <p:cNvPr id="35" name="Rounded Rectangle 34">
            <a:extLst>
              <a:ext uri="{FF2B5EF4-FFF2-40B4-BE49-F238E27FC236}">
                <a16:creationId xmlns:a16="http://schemas.microsoft.com/office/drawing/2014/main" id="{7D169C31-CF46-EA6F-0BA7-09F89611FBE0}"/>
              </a:ext>
            </a:extLst>
          </p:cNvPr>
          <p:cNvSpPr/>
          <p:nvPr/>
        </p:nvSpPr>
        <p:spPr>
          <a:xfrm>
            <a:off x="1096580" y="4702430"/>
            <a:ext cx="8041217" cy="128693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rPr>
              <a:t>My aim is to</a:t>
            </a:r>
            <a:br>
              <a:rPr lang="en-GB" sz="2400" dirty="0">
                <a:solidFill>
                  <a:srgbClr val="FFFF00"/>
                </a:solidFill>
              </a:rPr>
            </a:br>
            <a:r>
              <a:rPr lang="en-GB" sz="2400" dirty="0">
                <a:solidFill>
                  <a:srgbClr val="FFFF00"/>
                </a:solidFill>
              </a:rPr>
              <a:t>‘Do for learners only what they cannot yet do for themselves!’</a:t>
            </a:r>
          </a:p>
        </p:txBody>
      </p:sp>
      <p:grpSp>
        <p:nvGrpSpPr>
          <p:cNvPr id="28" name="Group 27">
            <a:extLst>
              <a:ext uri="{FF2B5EF4-FFF2-40B4-BE49-F238E27FC236}">
                <a16:creationId xmlns:a16="http://schemas.microsoft.com/office/drawing/2014/main" id="{E8E7E1F9-3AF5-0285-6E85-04E65A63EE6E}"/>
              </a:ext>
            </a:extLst>
          </p:cNvPr>
          <p:cNvGrpSpPr/>
          <p:nvPr/>
        </p:nvGrpSpPr>
        <p:grpSpPr>
          <a:xfrm>
            <a:off x="2225789" y="1701533"/>
            <a:ext cx="5126260" cy="828820"/>
            <a:chOff x="2225789" y="1701533"/>
            <a:chExt cx="5126260" cy="828820"/>
          </a:xfrm>
        </p:grpSpPr>
        <p:sp>
          <p:nvSpPr>
            <p:cNvPr id="3" name="TextBox 2">
              <a:extLst>
                <a:ext uri="{FF2B5EF4-FFF2-40B4-BE49-F238E27FC236}">
                  <a16:creationId xmlns:a16="http://schemas.microsoft.com/office/drawing/2014/main" id="{BFEFC89C-4B29-A72C-345C-2F9F7C69A16B}"/>
                </a:ext>
              </a:extLst>
            </p:cNvPr>
            <p:cNvSpPr txBox="1"/>
            <p:nvPr/>
          </p:nvSpPr>
          <p:spPr>
            <a:xfrm>
              <a:off x="2270310" y="1701533"/>
              <a:ext cx="254825" cy="400110"/>
            </a:xfrm>
            <a:prstGeom prst="rect">
              <a:avLst/>
            </a:prstGeom>
            <a:solidFill>
              <a:srgbClr val="FFF8EA"/>
            </a:solidFill>
          </p:spPr>
          <p:txBody>
            <a:bodyPr wrap="square" rtlCol="0">
              <a:spAutoFit/>
            </a:bodyPr>
            <a:lstStyle/>
            <a:p>
              <a:pPr algn="l"/>
              <a:r>
                <a:rPr lang="en-GB" sz="2000" b="1">
                  <a:solidFill>
                    <a:srgbClr val="FF0000"/>
                  </a:solidFill>
                  <a:latin typeface="Chalkboard" charset="0"/>
                  <a:ea typeface="Chalkboard" charset="0"/>
                  <a:cs typeface="Chalkboard" charset="0"/>
                </a:rPr>
                <a:t>4</a:t>
              </a:r>
            </a:p>
          </p:txBody>
        </p:sp>
        <p:sp>
          <p:nvSpPr>
            <p:cNvPr id="5" name="TextBox 4">
              <a:extLst>
                <a:ext uri="{FF2B5EF4-FFF2-40B4-BE49-F238E27FC236}">
                  <a16:creationId xmlns:a16="http://schemas.microsoft.com/office/drawing/2014/main" id="{B96B4812-5871-F025-1B4A-8C5D7A1509CC}"/>
                </a:ext>
              </a:extLst>
            </p:cNvPr>
            <p:cNvSpPr txBox="1"/>
            <p:nvPr/>
          </p:nvSpPr>
          <p:spPr>
            <a:xfrm>
              <a:off x="2225789" y="2104756"/>
              <a:ext cx="270802" cy="400110"/>
            </a:xfrm>
            <a:prstGeom prst="rect">
              <a:avLst/>
            </a:prstGeom>
            <a:solidFill>
              <a:srgbClr val="FFF8EA"/>
            </a:solidFill>
          </p:spPr>
          <p:txBody>
            <a:bodyPr wrap="square" rtlCol="0">
              <a:spAutoFit/>
            </a:bodyPr>
            <a:lstStyle/>
            <a:p>
              <a:pPr algn="l"/>
              <a:r>
                <a:rPr lang="en-GB" sz="2000" b="1">
                  <a:solidFill>
                    <a:srgbClr val="FF0000"/>
                  </a:solidFill>
                  <a:latin typeface="Chalkboard" charset="0"/>
                  <a:ea typeface="Chalkboard" charset="0"/>
                  <a:cs typeface="Chalkboard" charset="0"/>
                </a:rPr>
                <a:t>4</a:t>
              </a:r>
            </a:p>
          </p:txBody>
        </p:sp>
        <p:sp>
          <p:nvSpPr>
            <p:cNvPr id="6" name="TextBox 5">
              <a:extLst>
                <a:ext uri="{FF2B5EF4-FFF2-40B4-BE49-F238E27FC236}">
                  <a16:creationId xmlns:a16="http://schemas.microsoft.com/office/drawing/2014/main" id="{2620BBBD-A66B-8134-6672-91F0BA95A921}"/>
                </a:ext>
              </a:extLst>
            </p:cNvPr>
            <p:cNvSpPr txBox="1"/>
            <p:nvPr/>
          </p:nvSpPr>
          <p:spPr>
            <a:xfrm>
              <a:off x="3033960" y="1718006"/>
              <a:ext cx="285479" cy="400110"/>
            </a:xfrm>
            <a:prstGeom prst="rect">
              <a:avLst/>
            </a:prstGeom>
            <a:solidFill>
              <a:srgbClr val="FFF8EA"/>
            </a:solidFill>
          </p:spPr>
          <p:txBody>
            <a:bodyPr wrap="square" rtlCol="0">
              <a:spAutoFit/>
            </a:bodyPr>
            <a:lstStyle/>
            <a:p>
              <a:pPr algn="l"/>
              <a:r>
                <a:rPr lang="en-GB" sz="2000" b="1">
                  <a:solidFill>
                    <a:srgbClr val="FF0000"/>
                  </a:solidFill>
                  <a:latin typeface="Chalkboard" charset="0"/>
                  <a:ea typeface="Chalkboard" charset="0"/>
                  <a:cs typeface="Chalkboard" charset="0"/>
                </a:rPr>
                <a:t>6</a:t>
              </a:r>
            </a:p>
          </p:txBody>
        </p:sp>
        <p:sp>
          <p:nvSpPr>
            <p:cNvPr id="7" name="TextBox 6">
              <a:extLst>
                <a:ext uri="{FF2B5EF4-FFF2-40B4-BE49-F238E27FC236}">
                  <a16:creationId xmlns:a16="http://schemas.microsoft.com/office/drawing/2014/main" id="{381CE0B9-75C7-3F3D-D7BF-72E4007C14F1}"/>
                </a:ext>
              </a:extLst>
            </p:cNvPr>
            <p:cNvSpPr txBox="1"/>
            <p:nvPr/>
          </p:nvSpPr>
          <p:spPr>
            <a:xfrm>
              <a:off x="3072951" y="2130243"/>
              <a:ext cx="285479" cy="400110"/>
            </a:xfrm>
            <a:prstGeom prst="rect">
              <a:avLst/>
            </a:prstGeom>
            <a:solidFill>
              <a:srgbClr val="FFF8EA"/>
            </a:solidFill>
          </p:spPr>
          <p:txBody>
            <a:bodyPr wrap="square" rtlCol="0">
              <a:spAutoFit/>
            </a:bodyPr>
            <a:lstStyle/>
            <a:p>
              <a:pPr algn="l"/>
              <a:r>
                <a:rPr lang="en-GB" sz="2000" b="1">
                  <a:solidFill>
                    <a:srgbClr val="FF0000"/>
                  </a:solidFill>
                  <a:latin typeface="Chalkboard" charset="0"/>
                  <a:ea typeface="Chalkboard" charset="0"/>
                  <a:cs typeface="Chalkboard" charset="0"/>
                </a:rPr>
                <a:t>6</a:t>
              </a:r>
            </a:p>
          </p:txBody>
        </p:sp>
        <p:sp>
          <p:nvSpPr>
            <p:cNvPr id="8" name="TextBox 7">
              <a:extLst>
                <a:ext uri="{FF2B5EF4-FFF2-40B4-BE49-F238E27FC236}">
                  <a16:creationId xmlns:a16="http://schemas.microsoft.com/office/drawing/2014/main" id="{02E2EF47-7679-B3E9-9A2F-D528518486D0}"/>
                </a:ext>
              </a:extLst>
            </p:cNvPr>
            <p:cNvSpPr txBox="1"/>
            <p:nvPr/>
          </p:nvSpPr>
          <p:spPr>
            <a:xfrm>
              <a:off x="5945677" y="1703959"/>
              <a:ext cx="456530" cy="400110"/>
            </a:xfrm>
            <a:prstGeom prst="rect">
              <a:avLst/>
            </a:prstGeom>
            <a:solidFill>
              <a:srgbClr val="FFF8EA"/>
            </a:solidFill>
          </p:spPr>
          <p:txBody>
            <a:bodyPr wrap="square" rtlCol="0">
              <a:spAutoFit/>
            </a:bodyPr>
            <a:lstStyle/>
            <a:p>
              <a:pPr algn="l"/>
              <a:r>
                <a:rPr lang="en-GB" sz="2000" b="1" dirty="0">
                  <a:solidFill>
                    <a:srgbClr val="FF0000"/>
                  </a:solidFill>
                  <a:latin typeface="Chalkboard" charset="0"/>
                  <a:ea typeface="Chalkboard" charset="0"/>
                  <a:cs typeface="Chalkboard" charset="0"/>
                </a:rPr>
                <a:t>10</a:t>
              </a:r>
            </a:p>
          </p:txBody>
        </p:sp>
        <p:sp>
          <p:nvSpPr>
            <p:cNvPr id="17" name="TextBox 16">
              <a:extLst>
                <a:ext uri="{FF2B5EF4-FFF2-40B4-BE49-F238E27FC236}">
                  <a16:creationId xmlns:a16="http://schemas.microsoft.com/office/drawing/2014/main" id="{6701F7FB-8185-B798-C0E0-7F5CF23F26D2}"/>
                </a:ext>
              </a:extLst>
            </p:cNvPr>
            <p:cNvSpPr txBox="1"/>
            <p:nvPr/>
          </p:nvSpPr>
          <p:spPr>
            <a:xfrm>
              <a:off x="6818754" y="1720432"/>
              <a:ext cx="467379" cy="400110"/>
            </a:xfrm>
            <a:prstGeom prst="rect">
              <a:avLst/>
            </a:prstGeom>
            <a:solidFill>
              <a:srgbClr val="FFF8EA"/>
            </a:solidFill>
          </p:spPr>
          <p:txBody>
            <a:bodyPr wrap="square" rtlCol="0">
              <a:spAutoFit/>
            </a:bodyPr>
            <a:lstStyle/>
            <a:p>
              <a:pPr algn="l"/>
              <a:r>
                <a:rPr lang="en-GB" sz="2000" b="1">
                  <a:solidFill>
                    <a:srgbClr val="FF0000"/>
                  </a:solidFill>
                  <a:latin typeface="Chalkboard" charset="0"/>
                  <a:ea typeface="Chalkboard" charset="0"/>
                  <a:cs typeface="Chalkboard" charset="0"/>
                </a:rPr>
                <a:t>15</a:t>
              </a:r>
            </a:p>
          </p:txBody>
        </p:sp>
        <p:sp>
          <p:nvSpPr>
            <p:cNvPr id="20" name="TextBox 19">
              <a:extLst>
                <a:ext uri="{FF2B5EF4-FFF2-40B4-BE49-F238E27FC236}">
                  <a16:creationId xmlns:a16="http://schemas.microsoft.com/office/drawing/2014/main" id="{22AD0C57-E59D-F5F7-4FA1-DB7B4ED22741}"/>
                </a:ext>
              </a:extLst>
            </p:cNvPr>
            <p:cNvSpPr txBox="1"/>
            <p:nvPr/>
          </p:nvSpPr>
          <p:spPr>
            <a:xfrm>
              <a:off x="5884717" y="2119791"/>
              <a:ext cx="456530" cy="400110"/>
            </a:xfrm>
            <a:prstGeom prst="rect">
              <a:avLst/>
            </a:prstGeom>
            <a:solidFill>
              <a:srgbClr val="FFF8EA"/>
            </a:solidFill>
          </p:spPr>
          <p:txBody>
            <a:bodyPr wrap="square" rtlCol="0">
              <a:spAutoFit/>
            </a:bodyPr>
            <a:lstStyle/>
            <a:p>
              <a:pPr algn="l"/>
              <a:r>
                <a:rPr lang="en-GB" sz="2000" b="1" dirty="0">
                  <a:solidFill>
                    <a:srgbClr val="FF0000"/>
                  </a:solidFill>
                  <a:latin typeface="Chalkboard" charset="0"/>
                  <a:ea typeface="Chalkboard" charset="0"/>
                  <a:cs typeface="Chalkboard" charset="0"/>
                </a:rPr>
                <a:t>10</a:t>
              </a:r>
            </a:p>
          </p:txBody>
        </p:sp>
        <p:sp>
          <p:nvSpPr>
            <p:cNvPr id="21" name="TextBox 20">
              <a:extLst>
                <a:ext uri="{FF2B5EF4-FFF2-40B4-BE49-F238E27FC236}">
                  <a16:creationId xmlns:a16="http://schemas.microsoft.com/office/drawing/2014/main" id="{D77EA433-4B0A-E522-383D-D9D98F092744}"/>
                </a:ext>
              </a:extLst>
            </p:cNvPr>
            <p:cNvSpPr txBox="1"/>
            <p:nvPr/>
          </p:nvSpPr>
          <p:spPr>
            <a:xfrm>
              <a:off x="6877571" y="2105784"/>
              <a:ext cx="474478" cy="400110"/>
            </a:xfrm>
            <a:prstGeom prst="rect">
              <a:avLst/>
            </a:prstGeom>
            <a:solidFill>
              <a:srgbClr val="FFF8EA"/>
            </a:solidFill>
          </p:spPr>
          <p:txBody>
            <a:bodyPr wrap="square" rtlCol="0">
              <a:spAutoFit/>
            </a:bodyPr>
            <a:lstStyle/>
            <a:p>
              <a:pPr algn="l"/>
              <a:r>
                <a:rPr lang="en-GB" sz="2000" b="1">
                  <a:solidFill>
                    <a:srgbClr val="FF0000"/>
                  </a:solidFill>
                  <a:latin typeface="Chalkboard" charset="0"/>
                  <a:ea typeface="Chalkboard" charset="0"/>
                  <a:cs typeface="Chalkboard" charset="0"/>
                </a:rPr>
                <a:t>15</a:t>
              </a:r>
            </a:p>
          </p:txBody>
        </p:sp>
      </p:grpSp>
      <p:grpSp>
        <p:nvGrpSpPr>
          <p:cNvPr id="29" name="Group 28">
            <a:extLst>
              <a:ext uri="{FF2B5EF4-FFF2-40B4-BE49-F238E27FC236}">
                <a16:creationId xmlns:a16="http://schemas.microsoft.com/office/drawing/2014/main" id="{F734C0AF-7D57-E62A-0729-64D720725023}"/>
              </a:ext>
            </a:extLst>
          </p:cNvPr>
          <p:cNvGrpSpPr/>
          <p:nvPr/>
        </p:nvGrpSpPr>
        <p:grpSpPr>
          <a:xfrm>
            <a:off x="1771380" y="1679182"/>
            <a:ext cx="4986276" cy="838979"/>
            <a:chOff x="2159098" y="1701533"/>
            <a:chExt cx="4986276" cy="838979"/>
          </a:xfrm>
        </p:grpSpPr>
        <p:sp>
          <p:nvSpPr>
            <p:cNvPr id="30" name="TextBox 29">
              <a:extLst>
                <a:ext uri="{FF2B5EF4-FFF2-40B4-BE49-F238E27FC236}">
                  <a16:creationId xmlns:a16="http://schemas.microsoft.com/office/drawing/2014/main" id="{1CE0B0CB-E1D7-625F-E6F4-E73FE4263E31}"/>
                </a:ext>
              </a:extLst>
            </p:cNvPr>
            <p:cNvSpPr txBox="1"/>
            <p:nvPr/>
          </p:nvSpPr>
          <p:spPr>
            <a:xfrm>
              <a:off x="2239831" y="1701533"/>
              <a:ext cx="238342" cy="400110"/>
            </a:xfrm>
            <a:prstGeom prst="rect">
              <a:avLst/>
            </a:prstGeom>
            <a:solidFill>
              <a:srgbClr val="FFF8EA"/>
            </a:solidFill>
          </p:spPr>
          <p:txBody>
            <a:bodyPr wrap="square" rtlCol="0">
              <a:spAutoFit/>
            </a:bodyPr>
            <a:lstStyle/>
            <a:p>
              <a:pPr algn="l"/>
              <a:r>
                <a:rPr lang="en-GB" sz="2000" b="1">
                  <a:solidFill>
                    <a:srgbClr val="0432FF"/>
                  </a:solidFill>
                  <a:latin typeface="Chalkboard" charset="0"/>
                  <a:ea typeface="Chalkboard" charset="0"/>
                  <a:cs typeface="Chalkboard" charset="0"/>
                </a:rPr>
                <a:t>7</a:t>
              </a:r>
            </a:p>
          </p:txBody>
        </p:sp>
        <p:sp>
          <p:nvSpPr>
            <p:cNvPr id="31" name="TextBox 30">
              <a:extLst>
                <a:ext uri="{FF2B5EF4-FFF2-40B4-BE49-F238E27FC236}">
                  <a16:creationId xmlns:a16="http://schemas.microsoft.com/office/drawing/2014/main" id="{E07AF25D-5F88-17C7-3670-AB99EDB9BB08}"/>
                </a:ext>
              </a:extLst>
            </p:cNvPr>
            <p:cNvSpPr txBox="1"/>
            <p:nvPr/>
          </p:nvSpPr>
          <p:spPr>
            <a:xfrm>
              <a:off x="2159098" y="2104757"/>
              <a:ext cx="270803" cy="400110"/>
            </a:xfrm>
            <a:prstGeom prst="rect">
              <a:avLst/>
            </a:prstGeom>
            <a:solidFill>
              <a:srgbClr val="FFF8EA"/>
            </a:solidFill>
          </p:spPr>
          <p:txBody>
            <a:bodyPr wrap="square" rtlCol="0">
              <a:spAutoFit/>
            </a:bodyPr>
            <a:lstStyle/>
            <a:p>
              <a:pPr algn="l"/>
              <a:r>
                <a:rPr lang="en-GB" sz="2000" b="1" dirty="0">
                  <a:solidFill>
                    <a:srgbClr val="0432FF"/>
                  </a:solidFill>
                  <a:latin typeface="Chalkboard" charset="0"/>
                  <a:ea typeface="Chalkboard" charset="0"/>
                  <a:cs typeface="Chalkboard" charset="0"/>
                </a:rPr>
                <a:t>8</a:t>
              </a:r>
            </a:p>
          </p:txBody>
        </p:sp>
        <p:sp>
          <p:nvSpPr>
            <p:cNvPr id="32" name="TextBox 31">
              <a:extLst>
                <a:ext uri="{FF2B5EF4-FFF2-40B4-BE49-F238E27FC236}">
                  <a16:creationId xmlns:a16="http://schemas.microsoft.com/office/drawing/2014/main" id="{CA46AA27-4226-006B-FF07-772E623932FA}"/>
                </a:ext>
              </a:extLst>
            </p:cNvPr>
            <p:cNvSpPr txBox="1"/>
            <p:nvPr/>
          </p:nvSpPr>
          <p:spPr>
            <a:xfrm>
              <a:off x="3024829" y="1718006"/>
              <a:ext cx="285479" cy="400110"/>
            </a:xfrm>
            <a:prstGeom prst="rect">
              <a:avLst/>
            </a:prstGeom>
            <a:solidFill>
              <a:srgbClr val="FFF8EA"/>
            </a:solidFill>
          </p:spPr>
          <p:txBody>
            <a:bodyPr wrap="square" rtlCol="0">
              <a:spAutoFit/>
            </a:bodyPr>
            <a:lstStyle/>
            <a:p>
              <a:pPr algn="l"/>
              <a:r>
                <a:rPr lang="en-GB" sz="2000" b="1">
                  <a:solidFill>
                    <a:srgbClr val="0432FF"/>
                  </a:solidFill>
                  <a:latin typeface="Chalkboard" charset="0"/>
                  <a:ea typeface="Chalkboard" charset="0"/>
                  <a:cs typeface="Chalkboard" charset="0"/>
                </a:rPr>
                <a:t>5</a:t>
              </a:r>
            </a:p>
          </p:txBody>
        </p:sp>
        <p:sp>
          <p:nvSpPr>
            <p:cNvPr id="36" name="TextBox 35">
              <a:extLst>
                <a:ext uri="{FF2B5EF4-FFF2-40B4-BE49-F238E27FC236}">
                  <a16:creationId xmlns:a16="http://schemas.microsoft.com/office/drawing/2014/main" id="{F21F8FB8-D6D7-97D9-A8EF-43EACE822B4F}"/>
                </a:ext>
              </a:extLst>
            </p:cNvPr>
            <p:cNvSpPr txBox="1"/>
            <p:nvPr/>
          </p:nvSpPr>
          <p:spPr>
            <a:xfrm>
              <a:off x="2971351" y="2130243"/>
              <a:ext cx="393177" cy="400110"/>
            </a:xfrm>
            <a:prstGeom prst="rect">
              <a:avLst/>
            </a:prstGeom>
            <a:solidFill>
              <a:srgbClr val="FFF8EA"/>
            </a:solidFill>
          </p:spPr>
          <p:txBody>
            <a:bodyPr wrap="square" rtlCol="0">
              <a:spAutoFit/>
            </a:bodyPr>
            <a:lstStyle/>
            <a:p>
              <a:pPr algn="l"/>
              <a:r>
                <a:rPr lang="en-GB" sz="2000" b="1">
                  <a:solidFill>
                    <a:srgbClr val="0432FF"/>
                  </a:solidFill>
                  <a:latin typeface="Chalkboard" charset="0"/>
                  <a:ea typeface="Chalkboard" charset="0"/>
                  <a:cs typeface="Chalkboard" charset="0"/>
                </a:rPr>
                <a:t>11</a:t>
              </a:r>
            </a:p>
          </p:txBody>
        </p:sp>
        <p:sp>
          <p:nvSpPr>
            <p:cNvPr id="37" name="TextBox 36">
              <a:extLst>
                <a:ext uri="{FF2B5EF4-FFF2-40B4-BE49-F238E27FC236}">
                  <a16:creationId xmlns:a16="http://schemas.microsoft.com/office/drawing/2014/main" id="{7EC213C4-BE11-D96A-677A-625D480EE491}"/>
                </a:ext>
              </a:extLst>
            </p:cNvPr>
            <p:cNvSpPr txBox="1"/>
            <p:nvPr/>
          </p:nvSpPr>
          <p:spPr>
            <a:xfrm>
              <a:off x="5925357" y="1724279"/>
              <a:ext cx="285479" cy="400110"/>
            </a:xfrm>
            <a:prstGeom prst="rect">
              <a:avLst/>
            </a:prstGeom>
            <a:solidFill>
              <a:srgbClr val="FFF8EA"/>
            </a:solidFill>
          </p:spPr>
          <p:txBody>
            <a:bodyPr wrap="square" rtlCol="0">
              <a:spAutoFit/>
            </a:bodyPr>
            <a:lstStyle/>
            <a:p>
              <a:pPr algn="l"/>
              <a:r>
                <a:rPr lang="en-GB" sz="2000" b="1">
                  <a:solidFill>
                    <a:srgbClr val="0432FF"/>
                  </a:solidFill>
                  <a:latin typeface="Chalkboard" charset="0"/>
                  <a:ea typeface="Chalkboard" charset="0"/>
                  <a:cs typeface="Chalkboard" charset="0"/>
                </a:rPr>
                <a:t>7</a:t>
              </a:r>
            </a:p>
          </p:txBody>
        </p:sp>
        <p:sp>
          <p:nvSpPr>
            <p:cNvPr id="38" name="TextBox 37">
              <a:extLst>
                <a:ext uri="{FF2B5EF4-FFF2-40B4-BE49-F238E27FC236}">
                  <a16:creationId xmlns:a16="http://schemas.microsoft.com/office/drawing/2014/main" id="{C603713B-1E40-A891-2132-4958821C2CC3}"/>
                </a:ext>
              </a:extLst>
            </p:cNvPr>
            <p:cNvSpPr txBox="1"/>
            <p:nvPr/>
          </p:nvSpPr>
          <p:spPr>
            <a:xfrm>
              <a:off x="6825771" y="1740752"/>
              <a:ext cx="238101" cy="400110"/>
            </a:xfrm>
            <a:prstGeom prst="rect">
              <a:avLst/>
            </a:prstGeom>
            <a:solidFill>
              <a:srgbClr val="FFF8EA"/>
            </a:solidFill>
          </p:spPr>
          <p:txBody>
            <a:bodyPr wrap="square" rtlCol="0">
              <a:spAutoFit/>
            </a:bodyPr>
            <a:lstStyle/>
            <a:p>
              <a:pPr algn="l"/>
              <a:r>
                <a:rPr lang="en-GB" sz="2000" b="1">
                  <a:solidFill>
                    <a:srgbClr val="0432FF"/>
                  </a:solidFill>
                  <a:latin typeface="Chalkboard" charset="0"/>
                  <a:ea typeface="Chalkboard" charset="0"/>
                  <a:cs typeface="Chalkboard" charset="0"/>
                </a:rPr>
                <a:t>5</a:t>
              </a:r>
            </a:p>
          </p:txBody>
        </p:sp>
        <p:sp>
          <p:nvSpPr>
            <p:cNvPr id="39" name="TextBox 38">
              <a:extLst>
                <a:ext uri="{FF2B5EF4-FFF2-40B4-BE49-F238E27FC236}">
                  <a16:creationId xmlns:a16="http://schemas.microsoft.com/office/drawing/2014/main" id="{2C1C4888-DBF4-8800-0B94-397E1E2A5B17}"/>
                </a:ext>
              </a:extLst>
            </p:cNvPr>
            <p:cNvSpPr txBox="1"/>
            <p:nvPr/>
          </p:nvSpPr>
          <p:spPr>
            <a:xfrm>
              <a:off x="5868513" y="2140111"/>
              <a:ext cx="243817" cy="400110"/>
            </a:xfrm>
            <a:prstGeom prst="rect">
              <a:avLst/>
            </a:prstGeom>
            <a:solidFill>
              <a:srgbClr val="FFF8EA"/>
            </a:solidFill>
          </p:spPr>
          <p:txBody>
            <a:bodyPr wrap="square" rtlCol="0">
              <a:spAutoFit/>
            </a:bodyPr>
            <a:lstStyle/>
            <a:p>
              <a:pPr algn="l"/>
              <a:r>
                <a:rPr lang="en-GB" sz="2000" b="1" dirty="0">
                  <a:solidFill>
                    <a:srgbClr val="0432FF"/>
                  </a:solidFill>
                  <a:latin typeface="Chalkboard" charset="0"/>
                  <a:ea typeface="Chalkboard" charset="0"/>
                  <a:cs typeface="Chalkboard" charset="0"/>
                </a:rPr>
                <a:t>8</a:t>
              </a:r>
            </a:p>
          </p:txBody>
        </p:sp>
        <p:sp>
          <p:nvSpPr>
            <p:cNvPr id="40" name="TextBox 39">
              <a:extLst>
                <a:ext uri="{FF2B5EF4-FFF2-40B4-BE49-F238E27FC236}">
                  <a16:creationId xmlns:a16="http://schemas.microsoft.com/office/drawing/2014/main" id="{5B033BE2-4F04-42BC-8874-DE71E3E2D35A}"/>
                </a:ext>
              </a:extLst>
            </p:cNvPr>
            <p:cNvSpPr txBox="1"/>
            <p:nvPr/>
          </p:nvSpPr>
          <p:spPr>
            <a:xfrm>
              <a:off x="6727754" y="2140402"/>
              <a:ext cx="417620" cy="400110"/>
            </a:xfrm>
            <a:prstGeom prst="rect">
              <a:avLst/>
            </a:prstGeom>
            <a:solidFill>
              <a:srgbClr val="FFF8EA"/>
            </a:solidFill>
          </p:spPr>
          <p:txBody>
            <a:bodyPr wrap="square" rtlCol="0">
              <a:spAutoFit/>
            </a:bodyPr>
            <a:lstStyle/>
            <a:p>
              <a:pPr algn="l"/>
              <a:r>
                <a:rPr lang="en-GB" sz="2000" b="1">
                  <a:solidFill>
                    <a:srgbClr val="0432FF"/>
                  </a:solidFill>
                  <a:latin typeface="Chalkboard" charset="0"/>
                  <a:ea typeface="Chalkboard" charset="0"/>
                  <a:cs typeface="Chalkboard" charset="0"/>
                </a:rPr>
                <a:t>11</a:t>
              </a:r>
            </a:p>
          </p:txBody>
        </p:sp>
      </p:grpSp>
      <p:pic>
        <p:nvPicPr>
          <p:cNvPr id="41" name="Picture 40">
            <a:extLst>
              <a:ext uri="{FF2B5EF4-FFF2-40B4-BE49-F238E27FC236}">
                <a16:creationId xmlns:a16="http://schemas.microsoft.com/office/drawing/2014/main" id="{0201B7DD-DFA7-32B0-78B1-2E41FEADAAF5}"/>
              </a:ext>
            </a:extLst>
          </p:cNvPr>
          <p:cNvPicPr>
            <a:picLocks/>
          </p:cNvPicPr>
          <p:nvPr/>
        </p:nvPicPr>
        <p:blipFill>
          <a:blip r:embed="rId8"/>
          <a:stretch>
            <a:fillRect/>
          </a:stretch>
        </p:blipFill>
        <p:spPr>
          <a:xfrm>
            <a:off x="122244" y="814945"/>
            <a:ext cx="1211243" cy="759090"/>
          </a:xfrm>
          <a:prstGeom prst="rect">
            <a:avLst/>
          </a:prstGeom>
        </p:spPr>
      </p:pic>
      <p:sp>
        <p:nvSpPr>
          <p:cNvPr id="4" name="Rounded Rectangle 3">
            <a:extLst>
              <a:ext uri="{FF2B5EF4-FFF2-40B4-BE49-F238E27FC236}">
                <a16:creationId xmlns:a16="http://schemas.microsoft.com/office/drawing/2014/main" id="{8862A890-3040-4C95-274E-0A635BCDE108}"/>
              </a:ext>
            </a:extLst>
          </p:cNvPr>
          <p:cNvSpPr/>
          <p:nvPr/>
        </p:nvSpPr>
        <p:spPr>
          <a:xfrm>
            <a:off x="416346" y="2528211"/>
            <a:ext cx="6988745" cy="826485"/>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Using Bold font, Colour, … to stress a possible change</a:t>
            </a:r>
          </a:p>
        </p:txBody>
      </p:sp>
      <p:pic>
        <p:nvPicPr>
          <p:cNvPr id="9" name="Picture 8">
            <a:extLst>
              <a:ext uri="{FF2B5EF4-FFF2-40B4-BE49-F238E27FC236}">
                <a16:creationId xmlns:a16="http://schemas.microsoft.com/office/drawing/2014/main" id="{3DA79C21-EA37-16F8-1F91-A188D895D111}"/>
              </a:ext>
            </a:extLst>
          </p:cNvPr>
          <p:cNvPicPr>
            <a:picLocks noChangeAspect="1"/>
          </p:cNvPicPr>
          <p:nvPr/>
        </p:nvPicPr>
        <p:blipFill>
          <a:blip r:embed="rId9"/>
          <a:stretch>
            <a:fillRect/>
          </a:stretch>
        </p:blipFill>
        <p:spPr>
          <a:xfrm>
            <a:off x="483018" y="3047439"/>
            <a:ext cx="1117600" cy="1295400"/>
          </a:xfrm>
          <a:prstGeom prst="rect">
            <a:avLst/>
          </a:prstGeom>
        </p:spPr>
      </p:pic>
      <p:pic>
        <p:nvPicPr>
          <p:cNvPr id="15" name="Picture 14">
            <a:extLst>
              <a:ext uri="{FF2B5EF4-FFF2-40B4-BE49-F238E27FC236}">
                <a16:creationId xmlns:a16="http://schemas.microsoft.com/office/drawing/2014/main" id="{8E3F32D6-E3BA-47CA-C433-8A5521E5C39C}"/>
              </a:ext>
            </a:extLst>
          </p:cNvPr>
          <p:cNvPicPr>
            <a:picLocks noChangeAspect="1"/>
          </p:cNvPicPr>
          <p:nvPr/>
        </p:nvPicPr>
        <p:blipFill>
          <a:blip r:embed="rId10"/>
          <a:stretch>
            <a:fillRect/>
          </a:stretch>
        </p:blipFill>
        <p:spPr>
          <a:xfrm>
            <a:off x="1668710" y="3026481"/>
            <a:ext cx="2616200" cy="1155700"/>
          </a:xfrm>
          <a:prstGeom prst="rect">
            <a:avLst/>
          </a:prstGeom>
        </p:spPr>
      </p:pic>
      <p:pic>
        <p:nvPicPr>
          <p:cNvPr id="16" name="Picture 15">
            <a:extLst>
              <a:ext uri="{FF2B5EF4-FFF2-40B4-BE49-F238E27FC236}">
                <a16:creationId xmlns:a16="http://schemas.microsoft.com/office/drawing/2014/main" id="{3EE14484-9692-44A0-6838-266727C0DB25}"/>
              </a:ext>
            </a:extLst>
          </p:cNvPr>
          <p:cNvPicPr>
            <a:picLocks noChangeAspect="1"/>
          </p:cNvPicPr>
          <p:nvPr/>
        </p:nvPicPr>
        <p:blipFill>
          <a:blip r:embed="rId11"/>
          <a:stretch>
            <a:fillRect/>
          </a:stretch>
        </p:blipFill>
        <p:spPr>
          <a:xfrm>
            <a:off x="4055203" y="3320447"/>
            <a:ext cx="2501900" cy="1071475"/>
          </a:xfrm>
          <a:prstGeom prst="rect">
            <a:avLst/>
          </a:prstGeom>
        </p:spPr>
      </p:pic>
      <p:pic>
        <p:nvPicPr>
          <p:cNvPr id="19" name="Picture 18">
            <a:extLst>
              <a:ext uri="{FF2B5EF4-FFF2-40B4-BE49-F238E27FC236}">
                <a16:creationId xmlns:a16="http://schemas.microsoft.com/office/drawing/2014/main" id="{152E619B-9C70-33AB-92D3-05F0586A1EB0}"/>
              </a:ext>
            </a:extLst>
          </p:cNvPr>
          <p:cNvPicPr>
            <a:picLocks noChangeAspect="1"/>
          </p:cNvPicPr>
          <p:nvPr/>
        </p:nvPicPr>
        <p:blipFill>
          <a:blip r:embed="rId12"/>
          <a:stretch>
            <a:fillRect/>
          </a:stretch>
        </p:blipFill>
        <p:spPr>
          <a:xfrm>
            <a:off x="6645664" y="3949128"/>
            <a:ext cx="2171700" cy="749300"/>
          </a:xfrm>
          <a:prstGeom prst="rect">
            <a:avLst/>
          </a:prstGeom>
        </p:spPr>
      </p:pic>
      <p:pic>
        <p:nvPicPr>
          <p:cNvPr id="23" name="Picture 22">
            <a:extLst>
              <a:ext uri="{FF2B5EF4-FFF2-40B4-BE49-F238E27FC236}">
                <a16:creationId xmlns:a16="http://schemas.microsoft.com/office/drawing/2014/main" id="{C0E06F93-BF46-8A71-290E-89CEAD6007BB}"/>
              </a:ext>
            </a:extLst>
          </p:cNvPr>
          <p:cNvPicPr>
            <a:picLocks noChangeAspect="1"/>
          </p:cNvPicPr>
          <p:nvPr/>
        </p:nvPicPr>
        <p:blipFill>
          <a:blip r:embed="rId13"/>
          <a:stretch>
            <a:fillRect/>
          </a:stretch>
        </p:blipFill>
        <p:spPr>
          <a:xfrm>
            <a:off x="5402228" y="4938942"/>
            <a:ext cx="3594100" cy="1066800"/>
          </a:xfrm>
          <a:prstGeom prst="rect">
            <a:avLst/>
          </a:prstGeom>
        </p:spPr>
      </p:pic>
      <p:pic>
        <p:nvPicPr>
          <p:cNvPr id="25" name="Picture 24">
            <a:extLst>
              <a:ext uri="{FF2B5EF4-FFF2-40B4-BE49-F238E27FC236}">
                <a16:creationId xmlns:a16="http://schemas.microsoft.com/office/drawing/2014/main" id="{C0C691E1-888E-785E-075A-EE4643AE4315}"/>
              </a:ext>
            </a:extLst>
          </p:cNvPr>
          <p:cNvPicPr>
            <a:picLocks noChangeAspect="1"/>
          </p:cNvPicPr>
          <p:nvPr/>
        </p:nvPicPr>
        <p:blipFill>
          <a:blip r:embed="rId14"/>
          <a:stretch>
            <a:fillRect/>
          </a:stretch>
        </p:blipFill>
        <p:spPr>
          <a:xfrm>
            <a:off x="495718" y="4506025"/>
            <a:ext cx="1104900" cy="1295400"/>
          </a:xfrm>
          <a:prstGeom prst="rect">
            <a:avLst/>
          </a:prstGeom>
        </p:spPr>
      </p:pic>
      <p:pic>
        <p:nvPicPr>
          <p:cNvPr id="27" name="Picture 26">
            <a:extLst>
              <a:ext uri="{FF2B5EF4-FFF2-40B4-BE49-F238E27FC236}">
                <a16:creationId xmlns:a16="http://schemas.microsoft.com/office/drawing/2014/main" id="{FB60B678-0403-0E0E-1199-483EBD5D0F34}"/>
              </a:ext>
            </a:extLst>
          </p:cNvPr>
          <p:cNvPicPr>
            <a:picLocks noChangeAspect="1"/>
          </p:cNvPicPr>
          <p:nvPr/>
        </p:nvPicPr>
        <p:blipFill>
          <a:blip r:embed="rId15"/>
          <a:stretch>
            <a:fillRect/>
          </a:stretch>
        </p:blipFill>
        <p:spPr>
          <a:xfrm>
            <a:off x="1732210" y="4612268"/>
            <a:ext cx="2489200" cy="939800"/>
          </a:xfrm>
          <a:prstGeom prst="rect">
            <a:avLst/>
          </a:prstGeom>
        </p:spPr>
      </p:pic>
      <p:pic>
        <p:nvPicPr>
          <p:cNvPr id="42" name="Picture 41">
            <a:extLst>
              <a:ext uri="{FF2B5EF4-FFF2-40B4-BE49-F238E27FC236}">
                <a16:creationId xmlns:a16="http://schemas.microsoft.com/office/drawing/2014/main" id="{C1317F3B-BD3F-5A48-3914-5BD15DCC5F9D}"/>
              </a:ext>
            </a:extLst>
          </p:cNvPr>
          <p:cNvPicPr>
            <a:picLocks noChangeAspect="1"/>
          </p:cNvPicPr>
          <p:nvPr/>
        </p:nvPicPr>
        <p:blipFill>
          <a:blip r:embed="rId16"/>
          <a:stretch>
            <a:fillRect/>
          </a:stretch>
        </p:blipFill>
        <p:spPr>
          <a:xfrm>
            <a:off x="2172163" y="5414961"/>
            <a:ext cx="2832100" cy="927100"/>
          </a:xfrm>
          <a:prstGeom prst="rect">
            <a:avLst/>
          </a:prstGeom>
        </p:spPr>
      </p:pic>
      <p:sp>
        <p:nvSpPr>
          <p:cNvPr id="43" name="Rounded Rectangle 42">
            <a:extLst>
              <a:ext uri="{FF2B5EF4-FFF2-40B4-BE49-F238E27FC236}">
                <a16:creationId xmlns:a16="http://schemas.microsoft.com/office/drawing/2014/main" id="{B3304639-A902-745C-428B-995147CD793D}"/>
              </a:ext>
            </a:extLst>
          </p:cNvPr>
          <p:cNvSpPr/>
          <p:nvPr/>
        </p:nvSpPr>
        <p:spPr>
          <a:xfrm>
            <a:off x="6645664" y="3107470"/>
            <a:ext cx="2420589" cy="869049"/>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is the same and what different?</a:t>
            </a:r>
          </a:p>
        </p:txBody>
      </p:sp>
    </p:spTree>
    <p:extLst>
      <p:ext uri="{BB962C8B-B14F-4D97-AF65-F5344CB8AC3E}">
        <p14:creationId xmlns:p14="http://schemas.microsoft.com/office/powerpoint/2010/main" val="299608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26" grpId="0"/>
      <p:bldP spid="33" grpId="0" animBg="1"/>
      <p:bldP spid="33" grpId="1" animBg="1"/>
      <p:bldP spid="34" grpId="0" animBg="1"/>
      <p:bldP spid="34" grpId="1" animBg="1"/>
      <p:bldP spid="35" grpId="0" animBg="1"/>
      <p:bldP spid="35" grpId="1" animBg="1"/>
      <p:bldP spid="4" grpId="0" animBg="1"/>
      <p:bldP spid="4" grpId="1" animBg="1"/>
      <p:bldP spid="43" grpId="0" animBg="1"/>
      <p:bldP spid="4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1387-02E9-5255-5FC0-6FC595CE1E93}"/>
              </a:ext>
            </a:extLst>
          </p:cNvPr>
          <p:cNvSpPr>
            <a:spLocks noGrp="1"/>
          </p:cNvSpPr>
          <p:nvPr>
            <p:ph type="title"/>
          </p:nvPr>
        </p:nvSpPr>
        <p:spPr/>
        <p:txBody>
          <a:bodyPr/>
          <a:lstStyle/>
          <a:p>
            <a:r>
              <a:rPr lang="en-GB"/>
              <a:t>Application</a:t>
            </a:r>
          </a:p>
        </p:txBody>
      </p:sp>
      <p:sp>
        <p:nvSpPr>
          <p:cNvPr id="3" name="Content Placeholder 2">
            <a:extLst>
              <a:ext uri="{FF2B5EF4-FFF2-40B4-BE49-F238E27FC236}">
                <a16:creationId xmlns:a16="http://schemas.microsoft.com/office/drawing/2014/main" id="{019B82CB-A63C-15BF-731C-A00A4D6B0446}"/>
              </a:ext>
            </a:extLst>
          </p:cNvPr>
          <p:cNvSpPr>
            <a:spLocks noGrp="1"/>
          </p:cNvSpPr>
          <p:nvPr>
            <p:ph idx="1"/>
          </p:nvPr>
        </p:nvSpPr>
        <p:spPr>
          <a:xfrm>
            <a:off x="481263" y="1094874"/>
            <a:ext cx="8181474" cy="453020"/>
          </a:xfrm>
        </p:spPr>
        <p:txBody>
          <a:bodyPr/>
          <a:lstStyle/>
          <a:p>
            <a:r>
              <a:rPr lang="en-GB"/>
              <a:t>To solve </a:t>
            </a:r>
          </a:p>
          <a:p>
            <a:endParaRPr lang="en-GB"/>
          </a:p>
        </p:txBody>
      </p:sp>
      <p:pic>
        <p:nvPicPr>
          <p:cNvPr id="4" name="Picture 3">
            <a:extLst>
              <a:ext uri="{FF2B5EF4-FFF2-40B4-BE49-F238E27FC236}">
                <a16:creationId xmlns:a16="http://schemas.microsoft.com/office/drawing/2014/main" id="{D9A91FCF-8847-AC5A-72C6-1CE63B36F1A9}"/>
              </a:ext>
            </a:extLst>
          </p:cNvPr>
          <p:cNvPicPr>
            <a:picLocks/>
          </p:cNvPicPr>
          <p:nvPr/>
        </p:nvPicPr>
        <p:blipFill>
          <a:blip r:embed="rId2"/>
          <a:stretch>
            <a:fillRect/>
          </a:stretch>
        </p:blipFill>
        <p:spPr>
          <a:xfrm>
            <a:off x="1234474" y="1613737"/>
            <a:ext cx="1480151" cy="677060"/>
          </a:xfrm>
          <a:prstGeom prst="rect">
            <a:avLst/>
          </a:prstGeom>
        </p:spPr>
      </p:pic>
      <p:pic>
        <p:nvPicPr>
          <p:cNvPr id="8" name="Picture 7">
            <a:extLst>
              <a:ext uri="{FF2B5EF4-FFF2-40B4-BE49-F238E27FC236}">
                <a16:creationId xmlns:a16="http://schemas.microsoft.com/office/drawing/2014/main" id="{D4F1EBFF-C8AF-A236-D0ED-D8A607BDBA93}"/>
              </a:ext>
            </a:extLst>
          </p:cNvPr>
          <p:cNvPicPr>
            <a:picLocks/>
          </p:cNvPicPr>
          <p:nvPr/>
        </p:nvPicPr>
        <p:blipFill>
          <a:blip r:embed="rId3"/>
          <a:stretch>
            <a:fillRect/>
          </a:stretch>
        </p:blipFill>
        <p:spPr>
          <a:xfrm>
            <a:off x="1234474" y="3669258"/>
            <a:ext cx="1525572" cy="685753"/>
          </a:xfrm>
          <a:prstGeom prst="rect">
            <a:avLst/>
          </a:prstGeom>
        </p:spPr>
      </p:pic>
      <p:pic>
        <p:nvPicPr>
          <p:cNvPr id="9" name="Picture 8">
            <a:extLst>
              <a:ext uri="{FF2B5EF4-FFF2-40B4-BE49-F238E27FC236}">
                <a16:creationId xmlns:a16="http://schemas.microsoft.com/office/drawing/2014/main" id="{98C49059-6923-462F-0125-10286A778754}"/>
              </a:ext>
            </a:extLst>
          </p:cNvPr>
          <p:cNvPicPr>
            <a:picLocks/>
          </p:cNvPicPr>
          <p:nvPr/>
        </p:nvPicPr>
        <p:blipFill>
          <a:blip r:embed="rId4"/>
          <a:stretch>
            <a:fillRect/>
          </a:stretch>
        </p:blipFill>
        <p:spPr>
          <a:xfrm>
            <a:off x="1034449" y="2637151"/>
            <a:ext cx="4557897" cy="685753"/>
          </a:xfrm>
          <a:prstGeom prst="rect">
            <a:avLst/>
          </a:prstGeom>
        </p:spPr>
      </p:pic>
      <p:pic>
        <p:nvPicPr>
          <p:cNvPr id="10" name="Picture 9">
            <a:extLst>
              <a:ext uri="{FF2B5EF4-FFF2-40B4-BE49-F238E27FC236}">
                <a16:creationId xmlns:a16="http://schemas.microsoft.com/office/drawing/2014/main" id="{9236F57B-0C44-E228-1557-1D42A35126F2}"/>
              </a:ext>
            </a:extLst>
          </p:cNvPr>
          <p:cNvPicPr>
            <a:picLocks/>
          </p:cNvPicPr>
          <p:nvPr/>
        </p:nvPicPr>
        <p:blipFill>
          <a:blip r:embed="rId5"/>
          <a:stretch>
            <a:fillRect/>
          </a:stretch>
        </p:blipFill>
        <p:spPr>
          <a:xfrm>
            <a:off x="1255775" y="4701365"/>
            <a:ext cx="2113419" cy="216284"/>
          </a:xfrm>
          <a:prstGeom prst="rect">
            <a:avLst/>
          </a:prstGeom>
        </p:spPr>
      </p:pic>
    </p:spTree>
    <p:extLst>
      <p:ext uri="{BB962C8B-B14F-4D97-AF65-F5344CB8AC3E}">
        <p14:creationId xmlns:p14="http://schemas.microsoft.com/office/powerpoint/2010/main" val="3419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CEC8-C4D7-795F-BE7B-F88481419EAC}"/>
              </a:ext>
            </a:extLst>
          </p:cNvPr>
          <p:cNvSpPr>
            <a:spLocks noGrp="1"/>
          </p:cNvSpPr>
          <p:nvPr>
            <p:ph type="title"/>
          </p:nvPr>
        </p:nvSpPr>
        <p:spPr/>
        <p:txBody>
          <a:bodyPr/>
          <a:lstStyle/>
          <a:p>
            <a:r>
              <a:rPr lang="en-GB"/>
              <a:t>Expressing Invariance and Permissible Change</a:t>
            </a:r>
          </a:p>
        </p:txBody>
      </p:sp>
      <p:sp>
        <p:nvSpPr>
          <p:cNvPr id="3" name="Content Placeholder 2">
            <a:extLst>
              <a:ext uri="{FF2B5EF4-FFF2-40B4-BE49-F238E27FC236}">
                <a16:creationId xmlns:a16="http://schemas.microsoft.com/office/drawing/2014/main" id="{F8C0A570-79B2-0C2A-0EEF-3AD984760131}"/>
              </a:ext>
            </a:extLst>
          </p:cNvPr>
          <p:cNvSpPr>
            <a:spLocks noGrp="1"/>
          </p:cNvSpPr>
          <p:nvPr>
            <p:ph idx="1"/>
          </p:nvPr>
        </p:nvSpPr>
        <p:spPr>
          <a:xfrm>
            <a:off x="481263" y="1094874"/>
            <a:ext cx="8181474" cy="3063469"/>
          </a:xfrm>
        </p:spPr>
        <p:txBody>
          <a:bodyPr/>
          <a:lstStyle/>
          <a:p>
            <a:r>
              <a:rPr lang="en-GB" dirty="0"/>
              <a:t>How can the theme of Invariance in the Midst of Change in arithmetic be expressed in particular cases?</a:t>
            </a:r>
          </a:p>
          <a:p>
            <a:r>
              <a:rPr lang="en-GB" dirty="0"/>
              <a:t>Algebra! </a:t>
            </a:r>
            <a:br>
              <a:rPr lang="en-GB" dirty="0"/>
            </a:br>
            <a:r>
              <a:rPr lang="en-GB" dirty="0"/>
              <a:t>Letters are used to indicate the scope of generality,. </a:t>
            </a:r>
            <a:br>
              <a:rPr lang="en-GB" dirty="0"/>
            </a:br>
            <a:r>
              <a:rPr lang="en-GB" dirty="0"/>
              <a:t>Different letters correspond to the dimensions of possible variation. </a:t>
            </a:r>
          </a:p>
          <a:p>
            <a:r>
              <a:rPr lang="en-GB" dirty="0"/>
              <a:t>Restrictions (constraints) on those letters indicate the corresponding Range of Permissible Change</a:t>
            </a:r>
          </a:p>
          <a:p>
            <a:r>
              <a:rPr lang="en-GB" dirty="0"/>
              <a:t>Tracking Arithmetic is one way into algebra</a:t>
            </a:r>
          </a:p>
        </p:txBody>
      </p:sp>
      <p:pic>
        <p:nvPicPr>
          <p:cNvPr id="4" name="Picture 3">
            <a:extLst>
              <a:ext uri="{FF2B5EF4-FFF2-40B4-BE49-F238E27FC236}">
                <a16:creationId xmlns:a16="http://schemas.microsoft.com/office/drawing/2014/main" id="{FD2FB078-1CFA-A87F-05A4-5C8070A37361}"/>
              </a:ext>
            </a:extLst>
          </p:cNvPr>
          <p:cNvPicPr>
            <a:picLocks noChangeAspect="1"/>
          </p:cNvPicPr>
          <p:nvPr/>
        </p:nvPicPr>
        <p:blipFill>
          <a:blip r:embed="rId2"/>
          <a:stretch>
            <a:fillRect/>
          </a:stretch>
        </p:blipFill>
        <p:spPr>
          <a:xfrm>
            <a:off x="2570842" y="4235902"/>
            <a:ext cx="3486214" cy="2256971"/>
          </a:xfrm>
          <a:prstGeom prst="rect">
            <a:avLst/>
          </a:prstGeom>
        </p:spPr>
      </p:pic>
    </p:spTree>
    <p:extLst>
      <p:ext uri="{BB962C8B-B14F-4D97-AF65-F5344CB8AC3E}">
        <p14:creationId xmlns:p14="http://schemas.microsoft.com/office/powerpoint/2010/main" val="12446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2495-29A1-8B83-2E15-B30EF7CDE837}"/>
              </a:ext>
            </a:extLst>
          </p:cNvPr>
          <p:cNvSpPr>
            <a:spLocks noGrp="1"/>
          </p:cNvSpPr>
          <p:nvPr>
            <p:ph type="title"/>
          </p:nvPr>
        </p:nvSpPr>
        <p:spPr/>
        <p:txBody>
          <a:bodyPr/>
          <a:lstStyle/>
          <a:p>
            <a:r>
              <a:rPr lang="en-GB"/>
              <a:t>Who creates the examples?</a:t>
            </a:r>
          </a:p>
        </p:txBody>
      </p:sp>
      <p:sp>
        <p:nvSpPr>
          <p:cNvPr id="3" name="Content Placeholder 2">
            <a:extLst>
              <a:ext uri="{FF2B5EF4-FFF2-40B4-BE49-F238E27FC236}">
                <a16:creationId xmlns:a16="http://schemas.microsoft.com/office/drawing/2014/main" id="{0D89E9A1-91B5-1461-7CFB-BB98CF82FDBD}"/>
              </a:ext>
            </a:extLst>
          </p:cNvPr>
          <p:cNvSpPr>
            <a:spLocks noGrp="1"/>
          </p:cNvSpPr>
          <p:nvPr>
            <p:ph idx="1"/>
          </p:nvPr>
        </p:nvSpPr>
        <p:spPr>
          <a:xfrm>
            <a:off x="481263" y="1094874"/>
            <a:ext cx="8181474" cy="3262574"/>
          </a:xfrm>
        </p:spPr>
        <p:txBody>
          <a:bodyPr/>
          <a:lstStyle/>
          <a:p>
            <a:r>
              <a:rPr lang="en-GB" dirty="0"/>
              <a:t>Please write down a decimal number between 2 and 3.</a:t>
            </a:r>
          </a:p>
          <a:p>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Please write down a decimal number between 2 and 3,</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which does not use the digit 5;</a:t>
            </a:r>
          </a:p>
          <a:p>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Please write down a decimal number between 2 and 3,</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which does not use the digit 5;</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and which does use the digit 7;</a:t>
            </a:r>
            <a:endParaRPr lang="en-GB" sz="1800" kern="1200" dirty="0">
              <a:solidFill>
                <a:srgbClr val="0432FF"/>
              </a:solidFill>
              <a:latin typeface="Chalkboard" panose="03050602040202020205" pitchFamily="66" charset="77"/>
              <a:ea typeface="Chalkboard" panose="03050602040202020205" pitchFamily="66" charset="77"/>
              <a:cs typeface="Chalkboard" panose="03050602040202020205" pitchFamily="66" charset="77"/>
            </a:endParaRPr>
          </a:p>
          <a:p>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Please write down a decimal number between 2 and 3,</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which does not use the digit 5;</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and which does use the digit 7;</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and which is as close to 2½ as possible.</a:t>
            </a:r>
            <a:endParaRPr lang="en-GB" sz="1800" dirty="0">
              <a:effectLst/>
            </a:endParaRPr>
          </a:p>
        </p:txBody>
      </p:sp>
      <p:sp>
        <p:nvSpPr>
          <p:cNvPr id="4" name="TextBox 3">
            <a:extLst>
              <a:ext uri="{FF2B5EF4-FFF2-40B4-BE49-F238E27FC236}">
                <a16:creationId xmlns:a16="http://schemas.microsoft.com/office/drawing/2014/main" id="{F7D0D659-1AC2-1A08-7E4C-5FBD704494F3}"/>
              </a:ext>
            </a:extLst>
          </p:cNvPr>
          <p:cNvSpPr txBox="1"/>
          <p:nvPr/>
        </p:nvSpPr>
        <p:spPr>
          <a:xfrm>
            <a:off x="1593812" y="5586652"/>
            <a:ext cx="297818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2.49999…9997999…999</a:t>
            </a:r>
          </a:p>
        </p:txBody>
      </p:sp>
      <p:sp>
        <p:nvSpPr>
          <p:cNvPr id="5" name="TextBox 4">
            <a:extLst>
              <a:ext uri="{FF2B5EF4-FFF2-40B4-BE49-F238E27FC236}">
                <a16:creationId xmlns:a16="http://schemas.microsoft.com/office/drawing/2014/main" id="{AF482C24-B275-D135-C77C-773FC6BB8A65}"/>
              </a:ext>
            </a:extLst>
          </p:cNvPr>
          <p:cNvSpPr txBox="1"/>
          <p:nvPr/>
        </p:nvSpPr>
        <p:spPr>
          <a:xfrm>
            <a:off x="1593812" y="5172105"/>
            <a:ext cx="1908984" cy="400110"/>
          </a:xfrm>
          <a:prstGeom prst="rect">
            <a:avLst/>
          </a:prstGeom>
          <a:noFill/>
        </p:spPr>
        <p:txBody>
          <a:bodyPr wrap="none" rtlCol="0">
            <a:spAutoFit/>
          </a:bodyPr>
          <a:lstStyle/>
          <a:p>
            <a:pPr algn="l"/>
            <a:r>
              <a:rPr lang="en-GB" sz="2000" dirty="0">
                <a:latin typeface="Chalkboard" charset="0"/>
                <a:ea typeface="Chalkboard" charset="0"/>
                <a:cs typeface="Chalkboard" charset="0"/>
              </a:rPr>
              <a:t>2.49999…9997</a:t>
            </a:r>
          </a:p>
        </p:txBody>
      </p:sp>
      <p:sp>
        <p:nvSpPr>
          <p:cNvPr id="6" name="TextBox 5">
            <a:extLst>
              <a:ext uri="{FF2B5EF4-FFF2-40B4-BE49-F238E27FC236}">
                <a16:creationId xmlns:a16="http://schemas.microsoft.com/office/drawing/2014/main" id="{9D385B40-6417-E56C-1A35-E579714220BC}"/>
              </a:ext>
            </a:extLst>
          </p:cNvPr>
          <p:cNvSpPr txBox="1"/>
          <p:nvPr/>
        </p:nvSpPr>
        <p:spPr>
          <a:xfrm>
            <a:off x="1585913" y="4771995"/>
            <a:ext cx="1460015" cy="400110"/>
          </a:xfrm>
          <a:prstGeom prst="rect">
            <a:avLst/>
          </a:prstGeom>
          <a:noFill/>
        </p:spPr>
        <p:txBody>
          <a:bodyPr wrap="none" rtlCol="0">
            <a:spAutoFit/>
          </a:bodyPr>
          <a:lstStyle/>
          <a:p>
            <a:pPr algn="l"/>
            <a:r>
              <a:rPr lang="en-GB" sz="2000" dirty="0">
                <a:latin typeface="Chalkboard" charset="0"/>
                <a:ea typeface="Chalkboard" charset="0"/>
                <a:cs typeface="Chalkboard" charset="0"/>
              </a:rPr>
              <a:t>2.479999…</a:t>
            </a:r>
          </a:p>
        </p:txBody>
      </p:sp>
      <p:sp>
        <p:nvSpPr>
          <p:cNvPr id="7" name="Rounded Rectangle 6">
            <a:extLst>
              <a:ext uri="{FF2B5EF4-FFF2-40B4-BE49-F238E27FC236}">
                <a16:creationId xmlns:a16="http://schemas.microsoft.com/office/drawing/2014/main" id="{77C6AC23-733D-8479-0846-2AC7B750DA18}"/>
              </a:ext>
            </a:extLst>
          </p:cNvPr>
          <p:cNvSpPr/>
          <p:nvPr/>
        </p:nvSpPr>
        <p:spPr>
          <a:xfrm>
            <a:off x="5349910" y="4267258"/>
            <a:ext cx="3312827" cy="1174172"/>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Students encounter </a:t>
            </a:r>
            <a:br>
              <a:rPr lang="en-GB" sz="2000" dirty="0">
                <a:solidFill>
                  <a:srgbClr val="0432FF"/>
                </a:solidFill>
              </a:rPr>
            </a:br>
            <a:r>
              <a:rPr lang="en-GB" sz="2000" dirty="0">
                <a:solidFill>
                  <a:srgbClr val="0432FF"/>
                </a:solidFill>
              </a:rPr>
              <a:t>repeated 9’s phenomenon for themselves.</a:t>
            </a:r>
          </a:p>
        </p:txBody>
      </p:sp>
      <p:sp>
        <p:nvSpPr>
          <p:cNvPr id="8" name="Rounded Rectangle 7">
            <a:extLst>
              <a:ext uri="{FF2B5EF4-FFF2-40B4-BE49-F238E27FC236}">
                <a16:creationId xmlns:a16="http://schemas.microsoft.com/office/drawing/2014/main" id="{C0771C96-E143-E324-E9B3-C3B18A032C65}"/>
              </a:ext>
            </a:extLst>
          </p:cNvPr>
          <p:cNvSpPr/>
          <p:nvPr/>
        </p:nvSpPr>
        <p:spPr>
          <a:xfrm>
            <a:off x="5932500" y="5372160"/>
            <a:ext cx="2730237" cy="97361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Stimulating discussion </a:t>
            </a:r>
            <a:br>
              <a:rPr lang="en-GB" sz="2000" dirty="0">
                <a:solidFill>
                  <a:srgbClr val="0432FF"/>
                </a:solidFill>
              </a:rPr>
            </a:br>
            <a:r>
              <a:rPr lang="en-GB" sz="2000" dirty="0">
                <a:solidFill>
                  <a:srgbClr val="0432FF"/>
                </a:solidFill>
              </a:rPr>
              <a:t>and thought</a:t>
            </a:r>
          </a:p>
        </p:txBody>
      </p:sp>
    </p:spTree>
    <p:extLst>
      <p:ext uri="{BB962C8B-B14F-4D97-AF65-F5344CB8AC3E}">
        <p14:creationId xmlns:p14="http://schemas.microsoft.com/office/powerpoint/2010/main" val="216756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solidFill>
                  <a:srgbClr val="660066"/>
                </a:solidFill>
              </a:rPr>
              <a:t>In How Many Different Ways …</a:t>
            </a:r>
          </a:p>
        </p:txBody>
      </p:sp>
      <p:sp>
        <p:nvSpPr>
          <p:cNvPr id="4" name="Content Placeholder 3"/>
          <p:cNvSpPr>
            <a:spLocks noGrp="1"/>
          </p:cNvSpPr>
          <p:nvPr>
            <p:ph idx="1"/>
          </p:nvPr>
        </p:nvSpPr>
        <p:spPr>
          <a:xfrm>
            <a:off x="611560" y="836712"/>
            <a:ext cx="7727950" cy="889891"/>
          </a:xfrm>
        </p:spPr>
        <p:txBody>
          <a:bodyPr>
            <a:normAutofit/>
          </a:bodyPr>
          <a:lstStyle/>
          <a:p>
            <a:pPr>
              <a:buClrTx/>
              <a:buFont typeface="Lucida Grande"/>
              <a:buChar char="…"/>
            </a:pPr>
            <a:r>
              <a:rPr lang="en-GB" sz="2400" dirty="0"/>
              <a:t>can a unit fraction be expressed </a:t>
            </a:r>
            <a:br>
              <a:rPr lang="en-GB" sz="2400" dirty="0"/>
            </a:br>
            <a:r>
              <a:rPr lang="en-GB" sz="2400" dirty="0"/>
              <a:t>as the difference of two unit fractions?</a:t>
            </a:r>
          </a:p>
        </p:txBody>
      </p:sp>
      <p:graphicFrame>
        <p:nvGraphicFramePr>
          <p:cNvPr id="17411" name="Object 3"/>
          <p:cNvGraphicFramePr>
            <a:graphicFrameLocks noChangeAspect="1"/>
          </p:cNvGraphicFramePr>
          <p:nvPr/>
        </p:nvGraphicFramePr>
        <p:xfrm>
          <a:off x="4374902" y="1921939"/>
          <a:ext cx="1519716" cy="930997"/>
        </p:xfrm>
        <a:graphic>
          <a:graphicData uri="http://schemas.openxmlformats.org/presentationml/2006/ole">
            <mc:AlternateContent xmlns:mc="http://schemas.openxmlformats.org/markup-compatibility/2006">
              <mc:Choice xmlns:v="urn:schemas-microsoft-com:vml" Requires="v">
                <p:oleObj name="Equation" r:id="rId3" imgW="1409700" imgH="863600" progId="Equation.DSMT4">
                  <p:embed/>
                </p:oleObj>
              </mc:Choice>
              <mc:Fallback>
                <p:oleObj name="Equation" r:id="rId3" imgW="1409700" imgH="863600" progId="Equation.DSMT4">
                  <p:embed/>
                  <p:pic>
                    <p:nvPicPr>
                      <p:cNvPr id="17411" name="Object 3"/>
                      <p:cNvPicPr>
                        <a:picLocks noChangeAspect="1" noChangeArrowheads="1"/>
                      </p:cNvPicPr>
                      <p:nvPr/>
                    </p:nvPicPr>
                    <p:blipFill>
                      <a:blip r:embed="rId4"/>
                      <a:srcRect/>
                      <a:stretch>
                        <a:fillRect/>
                      </a:stretch>
                    </p:blipFill>
                    <p:spPr bwMode="auto">
                      <a:xfrm>
                        <a:off x="4374902" y="1921939"/>
                        <a:ext cx="1519716" cy="930997"/>
                      </a:xfrm>
                      <a:prstGeom prst="rect">
                        <a:avLst/>
                      </a:prstGeom>
                      <a:noFill/>
                      <a:ln>
                        <a:noFill/>
                      </a:ln>
                      <a:effectLst/>
                    </p:spPr>
                  </p:pic>
                </p:oleObj>
              </mc:Fallback>
            </mc:AlternateContent>
          </a:graphicData>
        </a:graphic>
      </p:graphicFrame>
      <p:sp>
        <p:nvSpPr>
          <p:cNvPr id="17412" name="AutoShape 4"/>
          <p:cNvSpPr>
            <a:spLocks noChangeArrowheads="1"/>
          </p:cNvSpPr>
          <p:nvPr/>
        </p:nvSpPr>
        <p:spPr bwMode="auto">
          <a:xfrm>
            <a:off x="5010472" y="3963144"/>
            <a:ext cx="2438400" cy="762000"/>
          </a:xfrm>
          <a:prstGeom prst="wedgeRoundRectCallout">
            <a:avLst>
              <a:gd name="adj1" fmla="val -145193"/>
              <a:gd name="adj2" fmla="val 101548"/>
              <a:gd name="adj3" fmla="val 16667"/>
            </a:avLst>
          </a:prstGeom>
          <a:solidFill>
            <a:srgbClr val="FFFF00"/>
          </a:solidFill>
          <a:ln w="9525">
            <a:solidFill>
              <a:schemeClr val="tx1"/>
            </a:solidFill>
            <a:miter lim="800000"/>
            <a:headEnd/>
            <a:tailEnd/>
          </a:ln>
          <a:effectLst/>
        </p:spPr>
        <p:txBody>
          <a:bodyPr wrap="none" anchor="ctr"/>
          <a:lstStyle/>
          <a:p>
            <a:pPr algn="ctr"/>
            <a:r>
              <a:rPr lang="en-US" sz="2400" b="0">
                <a:solidFill>
                  <a:srgbClr val="800080"/>
                </a:solidFill>
              </a:rPr>
              <a:t>Anticipating</a:t>
            </a:r>
            <a:br>
              <a:rPr lang="en-US" sz="2400" b="0">
                <a:solidFill>
                  <a:srgbClr val="800080"/>
                </a:solidFill>
              </a:rPr>
            </a:br>
            <a:r>
              <a:rPr lang="en-US" sz="2400" b="0">
                <a:solidFill>
                  <a:srgbClr val="800080"/>
                </a:solidFill>
              </a:rPr>
              <a:t>Generalising</a:t>
            </a:r>
          </a:p>
        </p:txBody>
      </p:sp>
      <p:sp>
        <p:nvSpPr>
          <p:cNvPr id="17415" name="AutoShape 7"/>
          <p:cNvSpPr>
            <a:spLocks noChangeArrowheads="1"/>
          </p:cNvSpPr>
          <p:nvPr/>
        </p:nvSpPr>
        <p:spPr bwMode="auto">
          <a:xfrm>
            <a:off x="6228184" y="4941168"/>
            <a:ext cx="2362200" cy="457200"/>
          </a:xfrm>
          <a:prstGeom prst="wedgeRoundRectCallout">
            <a:avLst>
              <a:gd name="adj1" fmla="val -97554"/>
              <a:gd name="adj2" fmla="val 102927"/>
              <a:gd name="adj3" fmla="val 16667"/>
            </a:avLst>
          </a:prstGeom>
          <a:solidFill>
            <a:srgbClr val="FFFF00"/>
          </a:solidFill>
          <a:ln w="9525">
            <a:solidFill>
              <a:schemeClr val="tx1"/>
            </a:solidFill>
            <a:miter lim="800000"/>
            <a:headEnd/>
            <a:tailEnd/>
          </a:ln>
          <a:effectLst/>
        </p:spPr>
        <p:txBody>
          <a:bodyPr wrap="none" anchor="ctr"/>
          <a:lstStyle/>
          <a:p>
            <a:pPr algn="ctr"/>
            <a:r>
              <a:rPr lang="en-US" sz="2400" b="0">
                <a:solidFill>
                  <a:srgbClr val="800080"/>
                </a:solidFill>
              </a:rPr>
              <a:t>Organising</a:t>
            </a:r>
          </a:p>
        </p:txBody>
      </p:sp>
      <p:sp>
        <p:nvSpPr>
          <p:cNvPr id="17425" name="Line 17"/>
          <p:cNvSpPr>
            <a:spLocks noChangeShapeType="1"/>
          </p:cNvSpPr>
          <p:nvPr/>
        </p:nvSpPr>
        <p:spPr bwMode="auto">
          <a:xfrm>
            <a:off x="1600200" y="1981200"/>
            <a:ext cx="762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FFFFFF"/>
              </a:solidFill>
            </a:endParaRPr>
          </a:p>
        </p:txBody>
      </p:sp>
      <p:sp>
        <p:nvSpPr>
          <p:cNvPr id="17426" name="Line 18"/>
          <p:cNvSpPr>
            <a:spLocks noChangeShapeType="1"/>
          </p:cNvSpPr>
          <p:nvPr/>
        </p:nvSpPr>
        <p:spPr bwMode="auto">
          <a:xfrm>
            <a:off x="1981200" y="1981200"/>
            <a:ext cx="228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FFFFFF"/>
              </a:solidFill>
            </a:endParaRPr>
          </a:p>
        </p:txBody>
      </p:sp>
      <p:graphicFrame>
        <p:nvGraphicFramePr>
          <p:cNvPr id="2" name="Object 1"/>
          <p:cNvGraphicFramePr>
            <a:graphicFrameLocks noChangeAspect="1"/>
          </p:cNvGraphicFramePr>
          <p:nvPr/>
        </p:nvGraphicFramePr>
        <p:xfrm>
          <a:off x="539552" y="1899451"/>
          <a:ext cx="1549263" cy="881477"/>
        </p:xfrm>
        <a:graphic>
          <a:graphicData uri="http://schemas.openxmlformats.org/presentationml/2006/ole">
            <mc:AlternateContent xmlns:mc="http://schemas.openxmlformats.org/markup-compatibility/2006">
              <mc:Choice xmlns:v="urn:schemas-microsoft-com:vml" Requires="v">
                <p:oleObj name="Equation" r:id="rId5" imgW="736600" imgH="419100" progId="Equation.DSMT4">
                  <p:embed/>
                </p:oleObj>
              </mc:Choice>
              <mc:Fallback>
                <p:oleObj name="Equation" r:id="rId5" imgW="736600" imgH="419100" progId="Equation.DSMT4">
                  <p:embed/>
                  <p:pic>
                    <p:nvPicPr>
                      <p:cNvPr id="2" name="Object 1"/>
                      <p:cNvPicPr/>
                      <p:nvPr/>
                    </p:nvPicPr>
                    <p:blipFill>
                      <a:blip r:embed="rId6"/>
                      <a:stretch>
                        <a:fillRect/>
                      </a:stretch>
                    </p:blipFill>
                    <p:spPr>
                      <a:xfrm>
                        <a:off x="539552" y="1899451"/>
                        <a:ext cx="1549263" cy="881477"/>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546098" y="2759326"/>
          <a:ext cx="1649639" cy="907301"/>
        </p:xfrm>
        <a:graphic>
          <a:graphicData uri="http://schemas.openxmlformats.org/presentationml/2006/ole">
            <mc:AlternateContent xmlns:mc="http://schemas.openxmlformats.org/markup-compatibility/2006">
              <mc:Choice xmlns:v="urn:schemas-microsoft-com:vml" Requires="v">
                <p:oleObj name="Equation" r:id="rId7" imgW="762000" imgH="419100" progId="Equation.DSMT4">
                  <p:embed/>
                </p:oleObj>
              </mc:Choice>
              <mc:Fallback>
                <p:oleObj name="Equation" r:id="rId7" imgW="762000" imgH="419100" progId="Equation.DSMT4">
                  <p:embed/>
                  <p:pic>
                    <p:nvPicPr>
                      <p:cNvPr id="3" name="Object 2"/>
                      <p:cNvPicPr/>
                      <p:nvPr/>
                    </p:nvPicPr>
                    <p:blipFill>
                      <a:blip r:embed="rId8"/>
                      <a:stretch>
                        <a:fillRect/>
                      </a:stretch>
                    </p:blipFill>
                    <p:spPr>
                      <a:xfrm>
                        <a:off x="546098" y="2759326"/>
                        <a:ext cx="1649639" cy="907301"/>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539552" y="3717032"/>
          <a:ext cx="1806748" cy="889891"/>
        </p:xfrm>
        <a:graphic>
          <a:graphicData uri="http://schemas.openxmlformats.org/presentationml/2006/ole">
            <mc:AlternateContent xmlns:mc="http://schemas.openxmlformats.org/markup-compatibility/2006">
              <mc:Choice xmlns:v="urn:schemas-microsoft-com:vml" Requires="v">
                <p:oleObj name="Equation" r:id="rId9" imgW="850900" imgH="419100" progId="Equation.DSMT4">
                  <p:embed/>
                </p:oleObj>
              </mc:Choice>
              <mc:Fallback>
                <p:oleObj name="Equation" r:id="rId9" imgW="850900" imgH="419100" progId="Equation.DSMT4">
                  <p:embed/>
                  <p:pic>
                    <p:nvPicPr>
                      <p:cNvPr id="5" name="Object 4"/>
                      <p:cNvPicPr/>
                      <p:nvPr/>
                    </p:nvPicPr>
                    <p:blipFill>
                      <a:blip r:embed="rId10"/>
                      <a:stretch>
                        <a:fillRect/>
                      </a:stretch>
                    </p:blipFill>
                    <p:spPr>
                      <a:xfrm>
                        <a:off x="539552" y="3717032"/>
                        <a:ext cx="1806748" cy="889891"/>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339753" y="3771461"/>
          <a:ext cx="1269141" cy="864096"/>
        </p:xfrm>
        <a:graphic>
          <a:graphicData uri="http://schemas.openxmlformats.org/presentationml/2006/ole">
            <mc:AlternateContent xmlns:mc="http://schemas.openxmlformats.org/markup-compatibility/2006">
              <mc:Choice xmlns:v="urn:schemas-microsoft-com:vml" Requires="v">
                <p:oleObj name="Equation" r:id="rId11" imgW="596900" imgH="406400" progId="Equation.DSMT4">
                  <p:embed/>
                </p:oleObj>
              </mc:Choice>
              <mc:Fallback>
                <p:oleObj name="Equation" r:id="rId11" imgW="596900" imgH="406400" progId="Equation.DSMT4">
                  <p:embed/>
                  <p:pic>
                    <p:nvPicPr>
                      <p:cNvPr id="6" name="Object 5"/>
                      <p:cNvPicPr/>
                      <p:nvPr/>
                    </p:nvPicPr>
                    <p:blipFill>
                      <a:blip r:embed="rId12"/>
                      <a:stretch>
                        <a:fillRect/>
                      </a:stretch>
                    </p:blipFill>
                    <p:spPr>
                      <a:xfrm>
                        <a:off x="2339753" y="3771461"/>
                        <a:ext cx="1269141" cy="864096"/>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39553" y="4725144"/>
          <a:ext cx="1728192" cy="826527"/>
        </p:xfrm>
        <a:graphic>
          <a:graphicData uri="http://schemas.openxmlformats.org/presentationml/2006/ole">
            <mc:AlternateContent xmlns:mc="http://schemas.openxmlformats.org/markup-compatibility/2006">
              <mc:Choice xmlns:v="urn:schemas-microsoft-com:vml" Requires="v">
                <p:oleObj name="Equation" r:id="rId13" imgW="876300" imgH="419100" progId="Equation.DSMT4">
                  <p:embed/>
                </p:oleObj>
              </mc:Choice>
              <mc:Fallback>
                <p:oleObj name="Equation" r:id="rId13" imgW="876300" imgH="419100" progId="Equation.DSMT4">
                  <p:embed/>
                  <p:pic>
                    <p:nvPicPr>
                      <p:cNvPr id="7" name="Object 6"/>
                      <p:cNvPicPr/>
                      <p:nvPr/>
                    </p:nvPicPr>
                    <p:blipFill>
                      <a:blip r:embed="rId14"/>
                      <a:stretch>
                        <a:fillRect/>
                      </a:stretch>
                    </p:blipFill>
                    <p:spPr>
                      <a:xfrm>
                        <a:off x="539553" y="4725144"/>
                        <a:ext cx="1728192" cy="826527"/>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39553" y="5733256"/>
          <a:ext cx="1656184" cy="792088"/>
        </p:xfrm>
        <a:graphic>
          <a:graphicData uri="http://schemas.openxmlformats.org/presentationml/2006/ole">
            <mc:AlternateContent xmlns:mc="http://schemas.openxmlformats.org/markup-compatibility/2006">
              <mc:Choice xmlns:v="urn:schemas-microsoft-com:vml" Requires="v">
                <p:oleObj name="Equation" r:id="rId15" imgW="876300" imgH="419100" progId="Equation.DSMT4">
                  <p:embed/>
                </p:oleObj>
              </mc:Choice>
              <mc:Fallback>
                <p:oleObj name="Equation" r:id="rId15" imgW="876300" imgH="419100" progId="Equation.DSMT4">
                  <p:embed/>
                  <p:pic>
                    <p:nvPicPr>
                      <p:cNvPr id="8" name="Object 7"/>
                      <p:cNvPicPr/>
                      <p:nvPr/>
                    </p:nvPicPr>
                    <p:blipFill>
                      <a:blip r:embed="rId16"/>
                      <a:stretch>
                        <a:fillRect/>
                      </a:stretch>
                    </p:blipFill>
                    <p:spPr>
                      <a:xfrm>
                        <a:off x="539553" y="5733256"/>
                        <a:ext cx="1656184" cy="792088"/>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932040" y="5733256"/>
          <a:ext cx="1215135" cy="864096"/>
        </p:xfrm>
        <a:graphic>
          <a:graphicData uri="http://schemas.openxmlformats.org/presentationml/2006/ole">
            <mc:AlternateContent xmlns:mc="http://schemas.openxmlformats.org/markup-compatibility/2006">
              <mc:Choice xmlns:v="urn:schemas-microsoft-com:vml" Requires="v">
                <p:oleObj name="Equation" r:id="rId17" imgW="571500" imgH="406400" progId="Equation.DSMT4">
                  <p:embed/>
                </p:oleObj>
              </mc:Choice>
              <mc:Fallback>
                <p:oleObj name="Equation" r:id="rId17" imgW="571500" imgH="406400" progId="Equation.DSMT4">
                  <p:embed/>
                  <p:pic>
                    <p:nvPicPr>
                      <p:cNvPr id="9" name="Object 8"/>
                      <p:cNvPicPr/>
                      <p:nvPr/>
                    </p:nvPicPr>
                    <p:blipFill>
                      <a:blip r:embed="rId18"/>
                      <a:stretch>
                        <a:fillRect/>
                      </a:stretch>
                    </p:blipFill>
                    <p:spPr>
                      <a:xfrm>
                        <a:off x="4932040" y="5733256"/>
                        <a:ext cx="1215135" cy="864096"/>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2267744" y="5702300"/>
          <a:ext cx="1368152" cy="825861"/>
        </p:xfrm>
        <a:graphic>
          <a:graphicData uri="http://schemas.openxmlformats.org/presentationml/2006/ole">
            <mc:AlternateContent xmlns:mc="http://schemas.openxmlformats.org/markup-compatibility/2006">
              <mc:Choice xmlns:v="urn:schemas-microsoft-com:vml" Requires="v">
                <p:oleObj name="Equation" r:id="rId19" imgW="673100" imgH="406400" progId="Equation.DSMT4">
                  <p:embed/>
                </p:oleObj>
              </mc:Choice>
              <mc:Fallback>
                <p:oleObj name="Equation" r:id="rId19" imgW="673100" imgH="406400" progId="Equation.DSMT4">
                  <p:embed/>
                  <p:pic>
                    <p:nvPicPr>
                      <p:cNvPr id="10" name="Object 9"/>
                      <p:cNvPicPr/>
                      <p:nvPr/>
                    </p:nvPicPr>
                    <p:blipFill>
                      <a:blip r:embed="rId20"/>
                      <a:stretch>
                        <a:fillRect/>
                      </a:stretch>
                    </p:blipFill>
                    <p:spPr>
                      <a:xfrm>
                        <a:off x="2267744" y="5702300"/>
                        <a:ext cx="1368152" cy="825861"/>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368800" y="3003550"/>
          <a:ext cx="4652963" cy="898525"/>
        </p:xfrm>
        <a:graphic>
          <a:graphicData uri="http://schemas.openxmlformats.org/presentationml/2006/ole">
            <mc:AlternateContent xmlns:mc="http://schemas.openxmlformats.org/markup-compatibility/2006">
              <mc:Choice xmlns:v="urn:schemas-microsoft-com:vml" Requires="v">
                <p:oleObj name="Equation" r:id="rId21" imgW="2171700" imgH="419100" progId="Equation.DSMT4">
                  <p:embed/>
                </p:oleObj>
              </mc:Choice>
              <mc:Fallback>
                <p:oleObj name="Equation" r:id="rId21" imgW="2171700" imgH="419100" progId="Equation.DSMT4">
                  <p:embed/>
                  <p:pic>
                    <p:nvPicPr>
                      <p:cNvPr id="12" name="Object 11"/>
                      <p:cNvPicPr/>
                      <p:nvPr/>
                    </p:nvPicPr>
                    <p:blipFill>
                      <a:blip r:embed="rId22"/>
                      <a:stretch>
                        <a:fillRect/>
                      </a:stretch>
                    </p:blipFill>
                    <p:spPr>
                      <a:xfrm>
                        <a:off x="4368800" y="3003550"/>
                        <a:ext cx="4652963" cy="898525"/>
                      </a:xfrm>
                      <a:prstGeom prst="rect">
                        <a:avLst/>
                      </a:prstGeom>
                    </p:spPr>
                  </p:pic>
                </p:oleObj>
              </mc:Fallback>
            </mc:AlternateContent>
          </a:graphicData>
        </a:graphic>
      </p:graphicFrame>
      <p:sp>
        <p:nvSpPr>
          <p:cNvPr id="13" name="TextBox 12"/>
          <p:cNvSpPr txBox="1"/>
          <p:nvPr/>
        </p:nvSpPr>
        <p:spPr>
          <a:xfrm>
            <a:off x="2699792" y="3140968"/>
            <a:ext cx="813132" cy="523220"/>
          </a:xfrm>
          <a:prstGeom prst="rect">
            <a:avLst/>
          </a:prstGeom>
          <a:noFill/>
        </p:spPr>
        <p:txBody>
          <a:bodyPr wrap="none" rtlCol="0">
            <a:spAutoFit/>
          </a:bodyPr>
          <a:lstStyle/>
          <a:p>
            <a:r>
              <a:rPr lang="en-GB" b="0">
                <a:solidFill>
                  <a:srgbClr val="FF0000"/>
                </a:solidFill>
              </a:rPr>
              <a:t>But!</a:t>
            </a:r>
          </a:p>
        </p:txBody>
      </p:sp>
      <p:graphicFrame>
        <p:nvGraphicFramePr>
          <p:cNvPr id="69" name="Object 68"/>
          <p:cNvGraphicFramePr>
            <a:graphicFrameLocks noChangeAspect="1"/>
          </p:cNvGraphicFramePr>
          <p:nvPr/>
        </p:nvGraphicFramePr>
        <p:xfrm>
          <a:off x="3779912" y="5732463"/>
          <a:ext cx="1152128" cy="820257"/>
        </p:xfrm>
        <a:graphic>
          <a:graphicData uri="http://schemas.openxmlformats.org/presentationml/2006/ole">
            <mc:AlternateContent xmlns:mc="http://schemas.openxmlformats.org/markup-compatibility/2006">
              <mc:Choice xmlns:v="urn:schemas-microsoft-com:vml" Requires="v">
                <p:oleObj name="Equation" r:id="rId23" imgW="571500" imgH="406400" progId="Equation.DSMT4">
                  <p:embed/>
                </p:oleObj>
              </mc:Choice>
              <mc:Fallback>
                <p:oleObj name="Equation" r:id="rId23" imgW="571500" imgH="406400" progId="Equation.DSMT4">
                  <p:embed/>
                  <p:pic>
                    <p:nvPicPr>
                      <p:cNvPr id="69" name="Object 68"/>
                      <p:cNvPicPr/>
                      <p:nvPr/>
                    </p:nvPicPr>
                    <p:blipFill>
                      <a:blip r:embed="rId24"/>
                      <a:stretch>
                        <a:fillRect/>
                      </a:stretch>
                    </p:blipFill>
                    <p:spPr>
                      <a:xfrm>
                        <a:off x="3779912" y="5732463"/>
                        <a:ext cx="1152128" cy="820257"/>
                      </a:xfrm>
                      <a:prstGeom prst="rect">
                        <a:avLst/>
                      </a:prstGeom>
                    </p:spPr>
                  </p:pic>
                </p:oleObj>
              </mc:Fallback>
            </mc:AlternateContent>
          </a:graphicData>
        </a:graphic>
      </p:graphicFrame>
      <p:sp>
        <p:nvSpPr>
          <p:cNvPr id="11" name="Rounded Rectangle 10">
            <a:extLst>
              <a:ext uri="{FF2B5EF4-FFF2-40B4-BE49-F238E27FC236}">
                <a16:creationId xmlns:a16="http://schemas.microsoft.com/office/drawing/2014/main" id="{E28F9C00-09E1-9AD3-B602-EDD39E91458D}"/>
              </a:ext>
            </a:extLst>
          </p:cNvPr>
          <p:cNvSpPr/>
          <p:nvPr/>
        </p:nvSpPr>
        <p:spPr>
          <a:xfrm>
            <a:off x="6415617" y="5699554"/>
            <a:ext cx="2099733" cy="64346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Critical aspects?</a:t>
            </a:r>
          </a:p>
        </p:txBody>
      </p:sp>
    </p:spTree>
    <p:extLst>
      <p:ext uri="{BB962C8B-B14F-4D97-AF65-F5344CB8AC3E}">
        <p14:creationId xmlns:p14="http://schemas.microsoft.com/office/powerpoint/2010/main" val="388181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412"/>
                                        </p:tgtEl>
                                        <p:attrNameLst>
                                          <p:attrName>style.visibility</p:attrName>
                                        </p:attrNameLst>
                                      </p:cBhvr>
                                      <p:to>
                                        <p:strVal val="visible"/>
                                      </p:to>
                                    </p:set>
                                    <p:animEffect transition="in" filter="fade">
                                      <p:cBhvr>
                                        <p:cTn id="23" dur="2000"/>
                                        <p:tgtEl>
                                          <p:spTgt spid="174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74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415"/>
                                        </p:tgtEl>
                                        <p:attrNameLst>
                                          <p:attrName>style.visibility</p:attrName>
                                        </p:attrNameLst>
                                      </p:cBhvr>
                                      <p:to>
                                        <p:strVal val="visible"/>
                                      </p:to>
                                    </p:set>
                                    <p:animEffect transition="in" filter="fade">
                                      <p:cBhvr>
                                        <p:cTn id="60" dur="2000"/>
                                        <p:tgtEl>
                                          <p:spTgt spid="1741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4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412" grpId="0" animBg="1" autoUpdateAnimBg="0"/>
      <p:bldP spid="17412" grpId="1" animBg="1"/>
      <p:bldP spid="17415" grpId="0" animBg="1" autoUpdateAnimBg="0"/>
      <p:bldP spid="13" grpId="0"/>
      <p:bldP spid="13" grpId="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a:t>
            </a:r>
            <a:r>
              <a:rPr lang="en-GB" b="1" dirty="0"/>
              <a:t>e Principle of Variation (Variation Theory)</a:t>
            </a:r>
            <a:br>
              <a:rPr lang="en-GB" b="1" dirty="0"/>
            </a:br>
            <a:r>
              <a:rPr lang="en-GB" b="1" dirty="0"/>
              <a:t>raises certain questions:</a:t>
            </a:r>
          </a:p>
        </p:txBody>
      </p:sp>
      <p:sp>
        <p:nvSpPr>
          <p:cNvPr id="3" name="Content Placeholder 2"/>
          <p:cNvSpPr>
            <a:spLocks noGrp="1"/>
          </p:cNvSpPr>
          <p:nvPr>
            <p:ph idx="1"/>
          </p:nvPr>
        </p:nvSpPr>
        <p:spPr/>
        <p:txBody>
          <a:bodyPr/>
          <a:lstStyle/>
          <a:p>
            <a:r>
              <a:rPr lang="en-GB" dirty="0"/>
              <a:t>What is made available to be learned?</a:t>
            </a:r>
          </a:p>
          <a:p>
            <a:r>
              <a:rPr lang="en-GB" dirty="0"/>
              <a:t>Where and how can attention be focused?</a:t>
            </a:r>
          </a:p>
          <a:p>
            <a:r>
              <a:rPr lang="en-GB" dirty="0"/>
              <a:t>What alternative foci of attention are possible for learners?</a:t>
            </a:r>
          </a:p>
          <a:p>
            <a:r>
              <a:rPr lang="en-GB" dirty="0"/>
              <a:t>What generalisations are available?</a:t>
            </a:r>
          </a:p>
          <a:p>
            <a:r>
              <a:rPr lang="en-GB" dirty="0"/>
              <a:t>What pedagogical actions are appropriate?</a:t>
            </a:r>
          </a:p>
        </p:txBody>
      </p:sp>
      <p:sp>
        <p:nvSpPr>
          <p:cNvPr id="4" name="Rounded Rectangle 3">
            <a:extLst>
              <a:ext uri="{FF2B5EF4-FFF2-40B4-BE49-F238E27FC236}">
                <a16:creationId xmlns:a16="http://schemas.microsoft.com/office/drawing/2014/main" id="{570CA04A-5488-C9E4-5D20-81C4D3FCF588}"/>
              </a:ext>
            </a:extLst>
          </p:cNvPr>
          <p:cNvSpPr/>
          <p:nvPr/>
        </p:nvSpPr>
        <p:spPr>
          <a:xfrm>
            <a:off x="2480143" y="3512015"/>
            <a:ext cx="5365376" cy="119473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latinLnBrk="0" hangingPunct="1">
              <a:lnSpc>
                <a:spcPct val="90000"/>
              </a:lnSpc>
              <a:spcBef>
                <a:spcPts val="1000"/>
              </a:spcBef>
              <a:spcAft>
                <a:spcPts val="0"/>
              </a:spcAft>
              <a:buClrTx/>
              <a:buSzPts val="2000"/>
            </a:pPr>
            <a:r>
              <a:rPr lang="en-GB" sz="24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In each case, the answer should be </a:t>
            </a:r>
            <a:br>
              <a:rPr lang="en-GB" sz="24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24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centred around one or more </a:t>
            </a:r>
            <a:br>
              <a:rPr lang="en-GB" sz="24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24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Mathematical Relationships</a:t>
            </a:r>
            <a:endParaRPr lang="en-GB" sz="24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90600" y="152400"/>
            <a:ext cx="7086600" cy="914400"/>
          </a:xfrm>
        </p:spPr>
        <p:txBody>
          <a:bodyPr/>
          <a:lstStyle/>
          <a:p>
            <a:r>
              <a:rPr lang="en-GB"/>
              <a:t>Mutual Factors</a:t>
            </a:r>
          </a:p>
        </p:txBody>
      </p:sp>
      <p:grpSp>
        <p:nvGrpSpPr>
          <p:cNvPr id="72707" name="Group 3"/>
          <p:cNvGrpSpPr>
            <a:grpSpLocks/>
          </p:cNvGrpSpPr>
          <p:nvPr/>
        </p:nvGrpSpPr>
        <p:grpSpPr bwMode="auto">
          <a:xfrm>
            <a:off x="611560" y="1219200"/>
            <a:ext cx="6400800" cy="1219200"/>
            <a:chOff x="864" y="768"/>
            <a:chExt cx="4032" cy="768"/>
          </a:xfrm>
        </p:grpSpPr>
        <p:sp>
          <p:nvSpPr>
            <p:cNvPr id="72708" name="Text Box 4"/>
            <p:cNvSpPr txBox="1">
              <a:spLocks noChangeArrowheads="1"/>
            </p:cNvSpPr>
            <p:nvPr/>
          </p:nvSpPr>
          <p:spPr bwMode="auto">
            <a:xfrm>
              <a:off x="864" y="768"/>
              <a:ext cx="3360" cy="7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+ 5</a:t>
              </a:r>
              <a:r>
                <a:rPr lang="en-GB" sz="3600" b="0" i="1">
                  <a:solidFill>
                    <a:srgbClr val="000000"/>
                  </a:solidFill>
                  <a:latin typeface="Palatino" charset="0"/>
                </a:rPr>
                <a:t>x</a:t>
              </a:r>
              <a:r>
                <a:rPr lang="en-GB" sz="3600" b="0">
                  <a:solidFill>
                    <a:srgbClr val="000000"/>
                  </a:solidFill>
                  <a:latin typeface="Palatino" charset="0"/>
                </a:rPr>
                <a:t> + 6 = (</a:t>
              </a:r>
              <a:r>
                <a:rPr lang="en-GB" sz="3600" b="0" i="1">
                  <a:solidFill>
                    <a:srgbClr val="000000"/>
                  </a:solidFill>
                  <a:latin typeface="Palatino" charset="0"/>
                </a:rPr>
                <a:t>x</a:t>
              </a:r>
              <a:r>
                <a:rPr lang="en-GB" sz="3600" b="0">
                  <a:solidFill>
                    <a:srgbClr val="000000"/>
                  </a:solidFill>
                  <a:latin typeface="Palatino" charset="0"/>
                </a:rPr>
                <a:t> + 3)(</a:t>
              </a:r>
              <a:r>
                <a:rPr lang="en-GB" sz="3600" b="0" i="1">
                  <a:solidFill>
                    <a:srgbClr val="000000"/>
                  </a:solidFill>
                  <a:latin typeface="Palatino" charset="0"/>
                </a:rPr>
                <a:t>x</a:t>
              </a:r>
              <a:r>
                <a:rPr lang="en-GB" sz="3600" b="0">
                  <a:solidFill>
                    <a:srgbClr val="000000"/>
                  </a:solidFill>
                  <a:latin typeface="Palatino" charset="0"/>
                </a:rPr>
                <a:t> + 2)</a:t>
              </a:r>
              <a:br>
                <a:rPr lang="en-GB" sz="3600" b="0">
                  <a:solidFill>
                    <a:srgbClr val="000000"/>
                  </a:solidFill>
                  <a:latin typeface="Palatino" charset="0"/>
                </a:rPr>
              </a:b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+ 5</a:t>
              </a:r>
              <a:r>
                <a:rPr lang="en-GB" sz="3600" b="0" i="1">
                  <a:solidFill>
                    <a:srgbClr val="000000"/>
                  </a:solidFill>
                  <a:latin typeface="Palatino" charset="0"/>
                </a:rPr>
                <a:t>x</a:t>
              </a:r>
              <a:r>
                <a:rPr lang="en-GB" sz="3600" b="0">
                  <a:solidFill>
                    <a:srgbClr val="000000"/>
                  </a:solidFill>
                  <a:latin typeface="Palatino" charset="0"/>
                </a:rPr>
                <a:t> – 6 = (</a:t>
              </a:r>
              <a:r>
                <a:rPr lang="en-GB" sz="3600" b="0" i="1">
                  <a:solidFill>
                    <a:srgbClr val="000000"/>
                  </a:solidFill>
                  <a:latin typeface="Palatino" charset="0"/>
                </a:rPr>
                <a:t>x</a:t>
              </a:r>
              <a:r>
                <a:rPr lang="en-GB" sz="3600" b="0">
                  <a:solidFill>
                    <a:srgbClr val="000000"/>
                  </a:solidFill>
                  <a:latin typeface="Palatino" charset="0"/>
                </a:rPr>
                <a:t> + 6)(</a:t>
              </a:r>
              <a:r>
                <a:rPr lang="en-GB" sz="3600" b="0" i="1">
                  <a:solidFill>
                    <a:srgbClr val="000000"/>
                  </a:solidFill>
                  <a:latin typeface="Palatino" charset="0"/>
                </a:rPr>
                <a:t>x</a:t>
              </a:r>
              <a:r>
                <a:rPr lang="en-GB" sz="3600" b="0">
                  <a:solidFill>
                    <a:srgbClr val="000000"/>
                  </a:solidFill>
                  <a:latin typeface="Palatino" charset="0"/>
                </a:rPr>
                <a:t> – 1)</a:t>
              </a:r>
            </a:p>
          </p:txBody>
        </p:sp>
        <p:sp>
          <p:nvSpPr>
            <p:cNvPr id="72709" name="Rectangle 5"/>
            <p:cNvSpPr>
              <a:spLocks noChangeArrowheads="1"/>
            </p:cNvSpPr>
            <p:nvPr/>
          </p:nvSpPr>
          <p:spPr bwMode="auto">
            <a:xfrm>
              <a:off x="864" y="768"/>
              <a:ext cx="4032" cy="768"/>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000000"/>
                </a:solidFill>
              </a:endParaRPr>
            </a:p>
          </p:txBody>
        </p:sp>
      </p:grpSp>
      <p:grpSp>
        <p:nvGrpSpPr>
          <p:cNvPr id="72710" name="Group 6"/>
          <p:cNvGrpSpPr>
            <a:grpSpLocks/>
          </p:cNvGrpSpPr>
          <p:nvPr/>
        </p:nvGrpSpPr>
        <p:grpSpPr bwMode="auto">
          <a:xfrm>
            <a:off x="611560" y="2438400"/>
            <a:ext cx="6400800" cy="1219200"/>
            <a:chOff x="864" y="1536"/>
            <a:chExt cx="4032" cy="768"/>
          </a:xfrm>
        </p:grpSpPr>
        <p:sp>
          <p:nvSpPr>
            <p:cNvPr id="72711" name="Text Box 7"/>
            <p:cNvSpPr txBox="1">
              <a:spLocks noChangeArrowheads="1"/>
            </p:cNvSpPr>
            <p:nvPr/>
          </p:nvSpPr>
          <p:spPr bwMode="auto">
            <a:xfrm>
              <a:off x="864" y="1554"/>
              <a:ext cx="3936" cy="7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+ 13</a:t>
              </a:r>
              <a:r>
                <a:rPr lang="en-GB" sz="3600" b="0" i="1">
                  <a:solidFill>
                    <a:srgbClr val="000000"/>
                  </a:solidFill>
                  <a:latin typeface="Palatino" charset="0"/>
                </a:rPr>
                <a:t>x</a:t>
              </a:r>
              <a:r>
                <a:rPr lang="en-GB" sz="3600" b="0">
                  <a:solidFill>
                    <a:srgbClr val="000000"/>
                  </a:solidFill>
                  <a:latin typeface="Palatino" charset="0"/>
                </a:rPr>
                <a:t> + 30 = (</a:t>
              </a:r>
              <a:r>
                <a:rPr lang="en-GB" sz="3600" b="0" i="1">
                  <a:solidFill>
                    <a:srgbClr val="000000"/>
                  </a:solidFill>
                  <a:latin typeface="Palatino" charset="0"/>
                </a:rPr>
                <a:t>x</a:t>
              </a:r>
              <a:r>
                <a:rPr lang="en-GB" sz="3600" b="0">
                  <a:solidFill>
                    <a:srgbClr val="000000"/>
                  </a:solidFill>
                  <a:latin typeface="Palatino" charset="0"/>
                </a:rPr>
                <a:t> + 10)(</a:t>
              </a:r>
              <a:r>
                <a:rPr lang="en-GB" sz="3600" b="0" i="1">
                  <a:solidFill>
                    <a:srgbClr val="000000"/>
                  </a:solidFill>
                  <a:latin typeface="Palatino" charset="0"/>
                </a:rPr>
                <a:t>x</a:t>
              </a:r>
              <a:r>
                <a:rPr lang="en-GB" sz="3600" b="0">
                  <a:solidFill>
                    <a:srgbClr val="000000"/>
                  </a:solidFill>
                  <a:latin typeface="Palatino" charset="0"/>
                </a:rPr>
                <a:t> + 3)</a:t>
              </a:r>
              <a:br>
                <a:rPr lang="en-GB" sz="3600" b="0">
                  <a:solidFill>
                    <a:srgbClr val="000000"/>
                  </a:solidFill>
                  <a:latin typeface="Palatino" charset="0"/>
                </a:rPr>
              </a:b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+ 13</a:t>
              </a:r>
              <a:r>
                <a:rPr lang="en-GB" sz="3600" b="0" i="1">
                  <a:solidFill>
                    <a:srgbClr val="000000"/>
                  </a:solidFill>
                  <a:latin typeface="Palatino" charset="0"/>
                </a:rPr>
                <a:t>x</a:t>
              </a:r>
              <a:r>
                <a:rPr lang="en-GB" sz="3600" b="0">
                  <a:solidFill>
                    <a:srgbClr val="000000"/>
                  </a:solidFill>
                  <a:latin typeface="Palatino" charset="0"/>
                </a:rPr>
                <a:t> – 30 = (</a:t>
              </a:r>
              <a:r>
                <a:rPr lang="en-GB" sz="3600" b="0" i="1">
                  <a:solidFill>
                    <a:srgbClr val="000000"/>
                  </a:solidFill>
                  <a:latin typeface="Palatino" charset="0"/>
                </a:rPr>
                <a:t>x</a:t>
              </a:r>
              <a:r>
                <a:rPr lang="en-GB" sz="3600" b="0">
                  <a:solidFill>
                    <a:srgbClr val="000000"/>
                  </a:solidFill>
                  <a:latin typeface="Palatino" charset="0"/>
                </a:rPr>
                <a:t> + 15)(</a:t>
              </a:r>
              <a:r>
                <a:rPr lang="en-GB" sz="3600" b="0" i="1">
                  <a:solidFill>
                    <a:srgbClr val="000000"/>
                  </a:solidFill>
                  <a:latin typeface="Palatino" charset="0"/>
                </a:rPr>
                <a:t>x</a:t>
              </a:r>
              <a:r>
                <a:rPr lang="en-GB" sz="3600" b="0">
                  <a:solidFill>
                    <a:srgbClr val="000000"/>
                  </a:solidFill>
                  <a:latin typeface="Palatino" charset="0"/>
                </a:rPr>
                <a:t> – 2)</a:t>
              </a:r>
            </a:p>
          </p:txBody>
        </p:sp>
        <p:sp>
          <p:nvSpPr>
            <p:cNvPr id="72712" name="Rectangle 8"/>
            <p:cNvSpPr>
              <a:spLocks noChangeArrowheads="1"/>
            </p:cNvSpPr>
            <p:nvPr/>
          </p:nvSpPr>
          <p:spPr bwMode="auto">
            <a:xfrm>
              <a:off x="864" y="1536"/>
              <a:ext cx="4032" cy="768"/>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000000"/>
                </a:solidFill>
              </a:endParaRPr>
            </a:p>
          </p:txBody>
        </p:sp>
      </p:grpSp>
      <p:grpSp>
        <p:nvGrpSpPr>
          <p:cNvPr id="72713" name="Group 9"/>
          <p:cNvGrpSpPr>
            <a:grpSpLocks/>
          </p:cNvGrpSpPr>
          <p:nvPr/>
        </p:nvGrpSpPr>
        <p:grpSpPr bwMode="auto">
          <a:xfrm>
            <a:off x="611560" y="3657600"/>
            <a:ext cx="6781800" cy="1219200"/>
            <a:chOff x="864" y="2304"/>
            <a:chExt cx="4272" cy="768"/>
          </a:xfrm>
        </p:grpSpPr>
        <p:sp>
          <p:nvSpPr>
            <p:cNvPr id="72714" name="Text Box 10"/>
            <p:cNvSpPr txBox="1">
              <a:spLocks noChangeArrowheads="1"/>
            </p:cNvSpPr>
            <p:nvPr/>
          </p:nvSpPr>
          <p:spPr bwMode="auto">
            <a:xfrm>
              <a:off x="864" y="2322"/>
              <a:ext cx="4272" cy="7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+ 25</a:t>
              </a:r>
              <a:r>
                <a:rPr lang="en-GB" sz="3600" b="0" i="1">
                  <a:solidFill>
                    <a:srgbClr val="000000"/>
                  </a:solidFill>
                  <a:latin typeface="Palatino" charset="0"/>
                </a:rPr>
                <a:t>x</a:t>
              </a:r>
              <a:r>
                <a:rPr lang="en-GB" sz="3600" b="0">
                  <a:solidFill>
                    <a:srgbClr val="000000"/>
                  </a:solidFill>
                  <a:latin typeface="Palatino" charset="0"/>
                </a:rPr>
                <a:t> + 84 = (</a:t>
              </a:r>
              <a:r>
                <a:rPr lang="en-GB" sz="3600" b="0" i="1">
                  <a:solidFill>
                    <a:srgbClr val="000000"/>
                  </a:solidFill>
                  <a:latin typeface="Palatino" charset="0"/>
                </a:rPr>
                <a:t>x</a:t>
              </a:r>
              <a:r>
                <a:rPr lang="en-GB" sz="3600" b="0">
                  <a:solidFill>
                    <a:srgbClr val="000000"/>
                  </a:solidFill>
                  <a:latin typeface="Palatino" charset="0"/>
                </a:rPr>
                <a:t> + 21)(</a:t>
              </a:r>
              <a:r>
                <a:rPr lang="en-GB" sz="3600" b="0" i="1">
                  <a:solidFill>
                    <a:srgbClr val="000000"/>
                  </a:solidFill>
                  <a:latin typeface="Palatino" charset="0"/>
                </a:rPr>
                <a:t>x</a:t>
              </a:r>
              <a:r>
                <a:rPr lang="en-GB" sz="3600" b="0">
                  <a:solidFill>
                    <a:srgbClr val="000000"/>
                  </a:solidFill>
                  <a:latin typeface="Palatino" charset="0"/>
                </a:rPr>
                <a:t> + 4)</a:t>
              </a:r>
              <a:br>
                <a:rPr lang="en-GB" sz="3600" b="0">
                  <a:solidFill>
                    <a:srgbClr val="000000"/>
                  </a:solidFill>
                  <a:latin typeface="Palatino" charset="0"/>
                </a:rPr>
              </a:b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+ 25</a:t>
              </a:r>
              <a:r>
                <a:rPr lang="en-GB" sz="3600" b="0" i="1">
                  <a:solidFill>
                    <a:srgbClr val="000000"/>
                  </a:solidFill>
                  <a:latin typeface="Palatino" charset="0"/>
                </a:rPr>
                <a:t>x</a:t>
              </a:r>
              <a:r>
                <a:rPr lang="en-GB" sz="3600" b="0">
                  <a:solidFill>
                    <a:srgbClr val="000000"/>
                  </a:solidFill>
                  <a:latin typeface="Palatino" charset="0"/>
                </a:rPr>
                <a:t> – 84 = (</a:t>
              </a:r>
              <a:r>
                <a:rPr lang="en-GB" sz="3600" b="0" i="1">
                  <a:solidFill>
                    <a:srgbClr val="000000"/>
                  </a:solidFill>
                  <a:latin typeface="Palatino" charset="0"/>
                </a:rPr>
                <a:t>x</a:t>
              </a:r>
              <a:r>
                <a:rPr lang="en-GB" sz="3600" b="0">
                  <a:solidFill>
                    <a:srgbClr val="000000"/>
                  </a:solidFill>
                  <a:latin typeface="Palatino" charset="0"/>
                </a:rPr>
                <a:t> + 28)(</a:t>
              </a:r>
              <a:r>
                <a:rPr lang="en-GB" sz="3600" b="0" i="1">
                  <a:solidFill>
                    <a:srgbClr val="000000"/>
                  </a:solidFill>
                  <a:latin typeface="Palatino" charset="0"/>
                </a:rPr>
                <a:t>x</a:t>
              </a:r>
              <a:r>
                <a:rPr lang="en-GB" sz="3600" b="0">
                  <a:solidFill>
                    <a:srgbClr val="000000"/>
                  </a:solidFill>
                  <a:latin typeface="Palatino" charset="0"/>
                </a:rPr>
                <a:t> – 3)</a:t>
              </a:r>
            </a:p>
          </p:txBody>
        </p:sp>
        <p:sp>
          <p:nvSpPr>
            <p:cNvPr id="72715" name="Rectangle 11"/>
            <p:cNvSpPr>
              <a:spLocks noChangeArrowheads="1"/>
            </p:cNvSpPr>
            <p:nvPr/>
          </p:nvSpPr>
          <p:spPr bwMode="auto">
            <a:xfrm>
              <a:off x="864" y="2304"/>
              <a:ext cx="4032" cy="768"/>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000000"/>
                </a:solidFill>
              </a:endParaRPr>
            </a:p>
          </p:txBody>
        </p:sp>
      </p:grpSp>
      <p:grpSp>
        <p:nvGrpSpPr>
          <p:cNvPr id="72716" name="Group 12"/>
          <p:cNvGrpSpPr>
            <a:grpSpLocks/>
          </p:cNvGrpSpPr>
          <p:nvPr/>
        </p:nvGrpSpPr>
        <p:grpSpPr bwMode="auto">
          <a:xfrm>
            <a:off x="611560" y="4876800"/>
            <a:ext cx="6781800" cy="1219200"/>
            <a:chOff x="864" y="3072"/>
            <a:chExt cx="4272" cy="768"/>
          </a:xfrm>
        </p:grpSpPr>
        <p:sp>
          <p:nvSpPr>
            <p:cNvPr id="72717" name="Text Box 13"/>
            <p:cNvSpPr txBox="1">
              <a:spLocks noChangeArrowheads="1"/>
            </p:cNvSpPr>
            <p:nvPr/>
          </p:nvSpPr>
          <p:spPr bwMode="auto">
            <a:xfrm>
              <a:off x="864" y="3090"/>
              <a:ext cx="4272" cy="7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+ 41</a:t>
              </a:r>
              <a:r>
                <a:rPr lang="en-GB" sz="3600" b="0" i="1">
                  <a:solidFill>
                    <a:srgbClr val="000000"/>
                  </a:solidFill>
                  <a:latin typeface="Palatino" charset="0"/>
                </a:rPr>
                <a:t>x</a:t>
              </a:r>
              <a:r>
                <a:rPr lang="en-GB" sz="3600" b="0">
                  <a:solidFill>
                    <a:srgbClr val="000000"/>
                  </a:solidFill>
                  <a:latin typeface="Palatino" charset="0"/>
                </a:rPr>
                <a:t> + 180 = (</a:t>
              </a:r>
              <a:r>
                <a:rPr lang="en-GB" sz="3600" b="0" i="1">
                  <a:solidFill>
                    <a:srgbClr val="000000"/>
                  </a:solidFill>
                  <a:latin typeface="Palatino" charset="0"/>
                </a:rPr>
                <a:t>x</a:t>
              </a:r>
              <a:r>
                <a:rPr lang="en-GB" sz="3600" b="0">
                  <a:solidFill>
                    <a:srgbClr val="000000"/>
                  </a:solidFill>
                  <a:latin typeface="Palatino" charset="0"/>
                </a:rPr>
                <a:t> + 36)(</a:t>
              </a:r>
              <a:r>
                <a:rPr lang="en-GB" sz="3600" b="0" i="1">
                  <a:solidFill>
                    <a:srgbClr val="000000"/>
                  </a:solidFill>
                  <a:latin typeface="Palatino" charset="0"/>
                </a:rPr>
                <a:t>x</a:t>
              </a:r>
              <a:r>
                <a:rPr lang="en-GB" sz="3600" b="0">
                  <a:solidFill>
                    <a:srgbClr val="000000"/>
                  </a:solidFill>
                  <a:latin typeface="Palatino" charset="0"/>
                </a:rPr>
                <a:t> + 5)</a:t>
              </a:r>
              <a:br>
                <a:rPr lang="en-GB" sz="3600" b="0">
                  <a:solidFill>
                    <a:srgbClr val="000000"/>
                  </a:solidFill>
                  <a:latin typeface="Palatino" charset="0"/>
                </a:rPr>
              </a:br>
              <a:r>
                <a:rPr lang="en-GB" sz="3600" b="0" i="1">
                  <a:solidFill>
                    <a:srgbClr val="000000"/>
                  </a:solidFill>
                  <a:latin typeface="Palatino" charset="0"/>
                </a:rPr>
                <a:t>x</a:t>
              </a:r>
              <a:r>
                <a:rPr lang="en-GB" sz="3600" b="0" baseline="30000">
                  <a:solidFill>
                    <a:srgbClr val="000000"/>
                  </a:solidFill>
                  <a:latin typeface="Palatino" charset="0"/>
                </a:rPr>
                <a:t>2</a:t>
              </a:r>
              <a:r>
                <a:rPr lang="en-GB" sz="3600" b="0">
                  <a:solidFill>
                    <a:srgbClr val="000000"/>
                  </a:solidFill>
                  <a:latin typeface="Palatino" charset="0"/>
                </a:rPr>
                <a:t> + 41</a:t>
              </a:r>
              <a:r>
                <a:rPr lang="en-GB" sz="3600" b="0" i="1">
                  <a:solidFill>
                    <a:srgbClr val="000000"/>
                  </a:solidFill>
                  <a:latin typeface="Palatino" charset="0"/>
                </a:rPr>
                <a:t>x</a:t>
              </a:r>
              <a:r>
                <a:rPr lang="en-GB" sz="3600" b="0">
                  <a:solidFill>
                    <a:srgbClr val="000000"/>
                  </a:solidFill>
                  <a:latin typeface="Palatino" charset="0"/>
                </a:rPr>
                <a:t> – 180 = (</a:t>
              </a:r>
              <a:r>
                <a:rPr lang="en-GB" sz="3600" b="0" i="1">
                  <a:solidFill>
                    <a:srgbClr val="000000"/>
                  </a:solidFill>
                  <a:latin typeface="Palatino" charset="0"/>
                </a:rPr>
                <a:t>x</a:t>
              </a:r>
              <a:r>
                <a:rPr lang="en-GB" sz="3600" b="0">
                  <a:solidFill>
                    <a:srgbClr val="000000"/>
                  </a:solidFill>
                  <a:latin typeface="Palatino" charset="0"/>
                </a:rPr>
                <a:t> + 45)(</a:t>
              </a:r>
              <a:r>
                <a:rPr lang="en-GB" sz="3600" b="0" i="1">
                  <a:solidFill>
                    <a:srgbClr val="000000"/>
                  </a:solidFill>
                  <a:latin typeface="Palatino" charset="0"/>
                </a:rPr>
                <a:t>x</a:t>
              </a:r>
              <a:r>
                <a:rPr lang="en-GB" sz="3600" b="0">
                  <a:solidFill>
                    <a:srgbClr val="000000"/>
                  </a:solidFill>
                  <a:latin typeface="Palatino" charset="0"/>
                </a:rPr>
                <a:t> – 4)</a:t>
              </a:r>
            </a:p>
          </p:txBody>
        </p:sp>
        <p:sp>
          <p:nvSpPr>
            <p:cNvPr id="72718" name="Rectangle 14"/>
            <p:cNvSpPr>
              <a:spLocks noChangeArrowheads="1"/>
            </p:cNvSpPr>
            <p:nvPr/>
          </p:nvSpPr>
          <p:spPr bwMode="auto">
            <a:xfrm>
              <a:off x="864" y="3072"/>
              <a:ext cx="4032" cy="768"/>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b="0">
                <a:solidFill>
                  <a:srgbClr val="000000"/>
                </a:solidFill>
              </a:endParaRPr>
            </a:p>
          </p:txBody>
        </p:sp>
      </p:grpSp>
      <p:sp>
        <p:nvSpPr>
          <p:cNvPr id="2" name="Cloud Callout 1"/>
          <p:cNvSpPr/>
          <p:nvPr/>
        </p:nvSpPr>
        <p:spPr bwMode="auto">
          <a:xfrm>
            <a:off x="7363981" y="3068960"/>
            <a:ext cx="1403501" cy="2054369"/>
          </a:xfrm>
          <a:prstGeom prst="cloudCallout">
            <a:avLst>
              <a:gd name="adj1" fmla="val -78969"/>
              <a:gd name="adj2" fmla="val 12529"/>
            </a:avLst>
          </a:prstGeom>
          <a:solidFill>
            <a:srgbClr val="008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FFFF00"/>
                </a:solidFill>
                <a:effectLst/>
                <a:latin typeface="Chalkboard" pitchFamily="-111" charset="0"/>
              </a:rPr>
              <a:t>But there are others!</a:t>
            </a:r>
          </a:p>
        </p:txBody>
      </p:sp>
      <p:sp>
        <p:nvSpPr>
          <p:cNvPr id="3" name="Rounded Rectangle 2">
            <a:extLst>
              <a:ext uri="{FF2B5EF4-FFF2-40B4-BE49-F238E27FC236}">
                <a16:creationId xmlns:a16="http://schemas.microsoft.com/office/drawing/2014/main" id="{E0B6CDF6-33B4-5E6E-3798-BD1D920D5449}"/>
              </a:ext>
            </a:extLst>
          </p:cNvPr>
          <p:cNvSpPr/>
          <p:nvPr/>
        </p:nvSpPr>
        <p:spPr>
          <a:xfrm>
            <a:off x="7187190" y="5894293"/>
            <a:ext cx="1780019" cy="68097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Critical Aspects?</a:t>
            </a:r>
          </a:p>
        </p:txBody>
      </p:sp>
    </p:spTree>
    <p:extLst>
      <p:ext uri="{BB962C8B-B14F-4D97-AF65-F5344CB8AC3E}">
        <p14:creationId xmlns:p14="http://schemas.microsoft.com/office/powerpoint/2010/main" val="581772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27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27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27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467544" y="1696032"/>
            <a:ext cx="8376022" cy="211264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I want 45 notebooks for participants in a workshop I am planning. I find suitable ones at £2.25 each or 6 for £11, but to get the reduced price I have to buy a loyalty card for £2. I will then have £9.25 left over from £95 for other purchases. </a:t>
            </a:r>
          </a:p>
        </p:txBody>
      </p:sp>
      <p:sp>
        <p:nvSpPr>
          <p:cNvPr id="2" name="Title 1"/>
          <p:cNvSpPr>
            <a:spLocks noGrp="1"/>
          </p:cNvSpPr>
          <p:nvPr>
            <p:ph type="title"/>
          </p:nvPr>
        </p:nvSpPr>
        <p:spPr/>
        <p:txBody>
          <a:bodyPr/>
          <a:lstStyle/>
          <a:p>
            <a:r>
              <a:rPr lang="en-GB"/>
              <a:t>Costings</a:t>
            </a:r>
          </a:p>
        </p:txBody>
      </p:sp>
      <p:sp>
        <p:nvSpPr>
          <p:cNvPr id="5" name="Rounded Rectangle 4"/>
          <p:cNvSpPr/>
          <p:nvPr/>
        </p:nvSpPr>
        <p:spPr bwMode="auto">
          <a:xfrm>
            <a:off x="1067183" y="3610910"/>
            <a:ext cx="2727920" cy="576064"/>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432FF"/>
                </a:solidFill>
                <a:effectLst/>
                <a:latin typeface="Chalkboard" pitchFamily="-111" charset="0"/>
              </a:rPr>
              <a:t>What could</a:t>
            </a:r>
            <a:r>
              <a:rPr kumimoji="0" lang="en-GB" sz="2400" b="0" i="0" u="none" strike="noStrike" cap="none" normalizeH="0">
                <a:ln>
                  <a:noFill/>
                </a:ln>
                <a:solidFill>
                  <a:srgbClr val="0432FF"/>
                </a:solidFill>
                <a:effectLst/>
                <a:latin typeface="Chalkboard" pitchFamily="-111" charset="0"/>
              </a:rPr>
              <a:t> vary?</a:t>
            </a:r>
            <a:endParaRPr kumimoji="0" lang="en-GB" sz="2400" b="0" i="0" u="none" strike="noStrike" cap="none" normalizeH="0" baseline="0">
              <a:ln>
                <a:noFill/>
              </a:ln>
              <a:solidFill>
                <a:srgbClr val="0432FF"/>
              </a:solidFill>
              <a:effectLst/>
              <a:latin typeface="Chalkboard" pitchFamily="-111" charset="0"/>
            </a:endParaRPr>
          </a:p>
        </p:txBody>
      </p:sp>
      <p:sp>
        <p:nvSpPr>
          <p:cNvPr id="4" name="Rounded Rectangle 3"/>
          <p:cNvSpPr/>
          <p:nvPr/>
        </p:nvSpPr>
        <p:spPr bwMode="auto">
          <a:xfrm>
            <a:off x="1346831" y="4106582"/>
            <a:ext cx="6264696" cy="576064"/>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432FF"/>
                </a:solidFill>
                <a:effectLst/>
                <a:latin typeface="Chalkboard" pitchFamily="-111" charset="0"/>
              </a:rPr>
              <a:t>What functional relationships are involved?</a:t>
            </a:r>
          </a:p>
        </p:txBody>
      </p:sp>
      <p:sp>
        <p:nvSpPr>
          <p:cNvPr id="6" name="Rounded Rectangle 5"/>
          <p:cNvSpPr/>
          <p:nvPr/>
        </p:nvSpPr>
        <p:spPr bwMode="auto">
          <a:xfrm>
            <a:off x="1954149" y="4610638"/>
            <a:ext cx="5328592" cy="1224136"/>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00"/>
                </a:solidFill>
                <a:effectLst/>
                <a:latin typeface="Chalkboard" pitchFamily="-111" charset="0"/>
              </a:rPr>
              <a:t>Make up your own like this.</a:t>
            </a:r>
          </a:p>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rgbClr val="000000"/>
                </a:solidFill>
                <a:latin typeface="Chalkboard" pitchFamily="-111" charset="0"/>
              </a:rPr>
              <a:t>In what way is yours like this one</a:t>
            </a:r>
            <a:br>
              <a:rPr lang="en-GB" sz="2400" b="0">
                <a:solidFill>
                  <a:srgbClr val="000000"/>
                </a:solidFill>
                <a:latin typeface="Chalkboard" pitchFamily="-111" charset="0"/>
              </a:rPr>
            </a:br>
            <a:r>
              <a:rPr lang="en-GB" sz="2400" b="0">
                <a:solidFill>
                  <a:srgbClr val="000000"/>
                </a:solidFill>
                <a:latin typeface="Chalkboard" pitchFamily="-111" charset="0"/>
              </a:rPr>
              <a:t>and in what way is it different?</a:t>
            </a:r>
            <a:endParaRPr kumimoji="0" lang="en-GB" sz="2400" b="0" i="0" u="none" strike="noStrike" cap="none" normalizeH="0" baseline="0">
              <a:ln>
                <a:noFill/>
              </a:ln>
              <a:solidFill>
                <a:srgbClr val="000000"/>
              </a:solidFill>
              <a:effectLst/>
              <a:latin typeface="Chalkboard" pitchFamily="-111" charset="0"/>
            </a:endParaRPr>
          </a:p>
        </p:txBody>
      </p:sp>
      <p:sp>
        <p:nvSpPr>
          <p:cNvPr id="7" name="Rounded Rectangle 6"/>
          <p:cNvSpPr/>
          <p:nvPr/>
        </p:nvSpPr>
        <p:spPr bwMode="auto">
          <a:xfrm>
            <a:off x="2210150" y="2865242"/>
            <a:ext cx="694416" cy="360040"/>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00"/>
                </a:solidFill>
                <a:effectLst/>
                <a:latin typeface="Chalkboard" pitchFamily="-111" charset="0"/>
              </a:rPr>
              <a:t>?</a:t>
            </a:r>
          </a:p>
        </p:txBody>
      </p:sp>
      <p:sp>
        <p:nvSpPr>
          <p:cNvPr id="8" name="Rounded Rectangle 7"/>
          <p:cNvSpPr/>
          <p:nvPr/>
        </p:nvSpPr>
        <p:spPr bwMode="auto">
          <a:xfrm>
            <a:off x="4759291" y="2119762"/>
            <a:ext cx="792088" cy="360040"/>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00"/>
                </a:solidFill>
                <a:effectLst/>
                <a:latin typeface="Chalkboard" pitchFamily="-111" charset="0"/>
              </a:rPr>
              <a:t>?</a:t>
            </a:r>
          </a:p>
        </p:txBody>
      </p:sp>
      <p:sp>
        <p:nvSpPr>
          <p:cNvPr id="9" name="Rounded Rectangle 8"/>
          <p:cNvSpPr/>
          <p:nvPr/>
        </p:nvSpPr>
        <p:spPr bwMode="auto">
          <a:xfrm>
            <a:off x="7331021" y="2505202"/>
            <a:ext cx="576064" cy="360040"/>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00"/>
                </a:solidFill>
                <a:effectLst/>
                <a:latin typeface="Chalkboard" pitchFamily="-111" charset="0"/>
              </a:rPr>
              <a:t>?</a:t>
            </a:r>
          </a:p>
        </p:txBody>
      </p:sp>
      <p:sp>
        <p:nvSpPr>
          <p:cNvPr id="3" name="Rounded Rectangle 2">
            <a:extLst>
              <a:ext uri="{FF2B5EF4-FFF2-40B4-BE49-F238E27FC236}">
                <a16:creationId xmlns:a16="http://schemas.microsoft.com/office/drawing/2014/main" id="{A3CC665F-14F8-C820-03C6-3E536CEC32E4}"/>
              </a:ext>
            </a:extLst>
          </p:cNvPr>
          <p:cNvSpPr/>
          <p:nvPr/>
        </p:nvSpPr>
        <p:spPr>
          <a:xfrm>
            <a:off x="6800488" y="5630558"/>
            <a:ext cx="2213193" cy="92784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FFFF00"/>
                </a:solidFill>
              </a:rPr>
              <a:t>Critical Aspects?</a:t>
            </a:r>
          </a:p>
        </p:txBody>
      </p:sp>
    </p:spTree>
    <p:extLst>
      <p:ext uri="{BB962C8B-B14F-4D97-AF65-F5344CB8AC3E}">
        <p14:creationId xmlns:p14="http://schemas.microsoft.com/office/powerpoint/2010/main" val="303657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8" grpId="1" animBg="1"/>
      <p:bldP spid="9"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6F45-CD48-85CB-29EC-6F026555341A}"/>
              </a:ext>
            </a:extLst>
          </p:cNvPr>
          <p:cNvSpPr>
            <a:spLocks noGrp="1"/>
          </p:cNvSpPr>
          <p:nvPr>
            <p:ph type="title"/>
          </p:nvPr>
        </p:nvSpPr>
        <p:spPr/>
        <p:txBody>
          <a:bodyPr/>
          <a:lstStyle/>
          <a:p>
            <a:r>
              <a:rPr lang="en-GB"/>
              <a:t>Doing &amp; Undoing</a:t>
            </a:r>
          </a:p>
        </p:txBody>
      </p:sp>
      <p:sp>
        <p:nvSpPr>
          <p:cNvPr id="3" name="Content Placeholder 2">
            <a:extLst>
              <a:ext uri="{FF2B5EF4-FFF2-40B4-BE49-F238E27FC236}">
                <a16:creationId xmlns:a16="http://schemas.microsoft.com/office/drawing/2014/main" id="{BB594CF1-E16D-EE68-494E-41F78F2F87FE}"/>
              </a:ext>
            </a:extLst>
          </p:cNvPr>
          <p:cNvSpPr>
            <a:spLocks noGrp="1"/>
          </p:cNvSpPr>
          <p:nvPr>
            <p:ph idx="1"/>
          </p:nvPr>
        </p:nvSpPr>
        <p:spPr>
          <a:xfrm>
            <a:off x="481263" y="1094874"/>
            <a:ext cx="8181474" cy="1326593"/>
          </a:xfrm>
        </p:spPr>
        <p:txBody>
          <a:bodyPr/>
          <a:lstStyle/>
          <a:p>
            <a:r>
              <a:rPr lang="en-GB"/>
              <a:t>What action undoes the action ‘adding 3’?</a:t>
            </a:r>
          </a:p>
          <a:p>
            <a:r>
              <a:rPr lang="en-GB"/>
              <a:t>What action undoes the action ‘subtracting 4’?</a:t>
            </a:r>
          </a:p>
          <a:p>
            <a:r>
              <a:rPr lang="en-GB"/>
              <a:t>What action undoes the action ‘subtracting from 7’?</a:t>
            </a:r>
          </a:p>
        </p:txBody>
      </p:sp>
      <p:sp>
        <p:nvSpPr>
          <p:cNvPr id="4" name="Content Placeholder 2">
            <a:extLst>
              <a:ext uri="{FF2B5EF4-FFF2-40B4-BE49-F238E27FC236}">
                <a16:creationId xmlns:a16="http://schemas.microsoft.com/office/drawing/2014/main" id="{65DC15B7-9350-FFEC-D536-F3C57CDA1063}"/>
              </a:ext>
            </a:extLst>
          </p:cNvPr>
          <p:cNvSpPr txBox="1">
            <a:spLocks/>
          </p:cNvSpPr>
          <p:nvPr/>
        </p:nvSpPr>
        <p:spPr>
          <a:xfrm>
            <a:off x="481263" y="3262343"/>
            <a:ext cx="8181474" cy="132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What action undoes the action ‘multiplying by 3’?</a:t>
            </a:r>
          </a:p>
          <a:p>
            <a:r>
              <a:rPr lang="en-GB"/>
              <a:t>What action undoes the action ‘dividing by 4’?</a:t>
            </a:r>
          </a:p>
          <a:p>
            <a:r>
              <a:rPr lang="en-GB"/>
              <a:t>What action undoes the action ‘dividing into 12’?</a:t>
            </a:r>
          </a:p>
        </p:txBody>
      </p:sp>
      <p:sp>
        <p:nvSpPr>
          <p:cNvPr id="5" name="Cloud 4">
            <a:extLst>
              <a:ext uri="{FF2B5EF4-FFF2-40B4-BE49-F238E27FC236}">
                <a16:creationId xmlns:a16="http://schemas.microsoft.com/office/drawing/2014/main" id="{4CDB4C68-5934-5A5A-8F76-4612B94E1999}"/>
              </a:ext>
            </a:extLst>
          </p:cNvPr>
          <p:cNvSpPr/>
          <p:nvPr/>
        </p:nvSpPr>
        <p:spPr>
          <a:xfrm>
            <a:off x="1289050" y="2641599"/>
            <a:ext cx="361392" cy="361392"/>
          </a:xfrm>
          <a:prstGeom prst="cloud">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highlight>
                <a:srgbClr val="000000"/>
              </a:highlight>
            </a:endParaRPr>
          </a:p>
        </p:txBody>
      </p:sp>
      <p:sp>
        <p:nvSpPr>
          <p:cNvPr id="6" name="TextBox 5">
            <a:extLst>
              <a:ext uri="{FF2B5EF4-FFF2-40B4-BE49-F238E27FC236}">
                <a16:creationId xmlns:a16="http://schemas.microsoft.com/office/drawing/2014/main" id="{F83D7AF9-FF25-B3CB-04FB-619AA42C37AB}"/>
              </a:ext>
            </a:extLst>
          </p:cNvPr>
          <p:cNvSpPr txBox="1"/>
          <p:nvPr/>
        </p:nvSpPr>
        <p:spPr>
          <a:xfrm>
            <a:off x="662516" y="2630462"/>
            <a:ext cx="583814" cy="400110"/>
          </a:xfrm>
          <a:prstGeom prst="rect">
            <a:avLst/>
          </a:prstGeom>
          <a:noFill/>
        </p:spPr>
        <p:txBody>
          <a:bodyPr wrap="none" rtlCol="0">
            <a:spAutoFit/>
          </a:bodyPr>
          <a:lstStyle/>
          <a:p>
            <a:pPr algn="l"/>
            <a:r>
              <a:rPr lang="en-GB" sz="2000">
                <a:latin typeface="Chalkboard" charset="0"/>
                <a:ea typeface="Chalkboard" charset="0"/>
                <a:cs typeface="Chalkboard" charset="0"/>
              </a:rPr>
              <a:t>7 –</a:t>
            </a:r>
          </a:p>
        </p:txBody>
      </p:sp>
      <p:sp>
        <p:nvSpPr>
          <p:cNvPr id="7" name="TextBox 6">
            <a:extLst>
              <a:ext uri="{FF2B5EF4-FFF2-40B4-BE49-F238E27FC236}">
                <a16:creationId xmlns:a16="http://schemas.microsoft.com/office/drawing/2014/main" id="{F7AE709E-A5A5-0CF9-2064-3D5A77B1BF30}"/>
              </a:ext>
            </a:extLst>
          </p:cNvPr>
          <p:cNvSpPr txBox="1"/>
          <p:nvPr/>
        </p:nvSpPr>
        <p:spPr>
          <a:xfrm>
            <a:off x="1828800" y="2506141"/>
            <a:ext cx="385042" cy="584775"/>
          </a:xfrm>
          <a:prstGeom prst="rect">
            <a:avLst/>
          </a:prstGeom>
          <a:noFill/>
        </p:spPr>
        <p:txBody>
          <a:bodyPr wrap="none" rtlCol="0">
            <a:spAutoFit/>
          </a:bodyPr>
          <a:lstStyle/>
          <a:p>
            <a:pPr algn="l"/>
            <a:r>
              <a:rPr lang="en-GB" sz="3200">
                <a:latin typeface="Chalkboard" charset="0"/>
                <a:ea typeface="Chalkboard" charset="0"/>
                <a:cs typeface="Chalkboard" charset="0"/>
              </a:rPr>
              <a:t>=</a:t>
            </a:r>
          </a:p>
        </p:txBody>
      </p:sp>
      <p:sp>
        <p:nvSpPr>
          <p:cNvPr id="8" name="Heart 7">
            <a:extLst>
              <a:ext uri="{FF2B5EF4-FFF2-40B4-BE49-F238E27FC236}">
                <a16:creationId xmlns:a16="http://schemas.microsoft.com/office/drawing/2014/main" id="{AEA2573D-759E-CBC4-83EC-2CE528352ED7}"/>
              </a:ext>
            </a:extLst>
          </p:cNvPr>
          <p:cNvSpPr/>
          <p:nvPr/>
        </p:nvSpPr>
        <p:spPr>
          <a:xfrm>
            <a:off x="4555228" y="2571939"/>
            <a:ext cx="423333" cy="400110"/>
          </a:xfrm>
          <a:prstGeom prst="hear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9" name="Heart 8">
            <a:extLst>
              <a:ext uri="{FF2B5EF4-FFF2-40B4-BE49-F238E27FC236}">
                <a16:creationId xmlns:a16="http://schemas.microsoft.com/office/drawing/2014/main" id="{5E77642A-B285-2FCB-1994-2455F5703B12}"/>
              </a:ext>
            </a:extLst>
          </p:cNvPr>
          <p:cNvSpPr/>
          <p:nvPr/>
        </p:nvSpPr>
        <p:spPr>
          <a:xfrm>
            <a:off x="2218271" y="2630465"/>
            <a:ext cx="423333" cy="400110"/>
          </a:xfrm>
          <a:prstGeom prst="hear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0" name="TextBox 9">
            <a:extLst>
              <a:ext uri="{FF2B5EF4-FFF2-40B4-BE49-F238E27FC236}">
                <a16:creationId xmlns:a16="http://schemas.microsoft.com/office/drawing/2014/main" id="{2FD8B1C5-24C1-5045-752D-012165293647}"/>
              </a:ext>
            </a:extLst>
          </p:cNvPr>
          <p:cNvSpPr txBox="1"/>
          <p:nvPr/>
        </p:nvSpPr>
        <p:spPr>
          <a:xfrm>
            <a:off x="3874725" y="2582313"/>
            <a:ext cx="583814" cy="400110"/>
          </a:xfrm>
          <a:prstGeom prst="rect">
            <a:avLst/>
          </a:prstGeom>
          <a:noFill/>
        </p:spPr>
        <p:txBody>
          <a:bodyPr wrap="none" rtlCol="0">
            <a:spAutoFit/>
          </a:bodyPr>
          <a:lstStyle/>
          <a:p>
            <a:pPr algn="l"/>
            <a:r>
              <a:rPr lang="en-GB" sz="2000">
                <a:latin typeface="Chalkboard" charset="0"/>
                <a:ea typeface="Chalkboard" charset="0"/>
                <a:cs typeface="Chalkboard" charset="0"/>
              </a:rPr>
              <a:t>7 –</a:t>
            </a:r>
          </a:p>
        </p:txBody>
      </p:sp>
      <p:sp>
        <p:nvSpPr>
          <p:cNvPr id="11" name="Cloud 10">
            <a:extLst>
              <a:ext uri="{FF2B5EF4-FFF2-40B4-BE49-F238E27FC236}">
                <a16:creationId xmlns:a16="http://schemas.microsoft.com/office/drawing/2014/main" id="{B285545D-2B7C-3E71-60AB-661632B7C822}"/>
              </a:ext>
            </a:extLst>
          </p:cNvPr>
          <p:cNvSpPr/>
          <p:nvPr/>
        </p:nvSpPr>
        <p:spPr>
          <a:xfrm>
            <a:off x="5595629" y="2585230"/>
            <a:ext cx="361392" cy="361392"/>
          </a:xfrm>
          <a:prstGeom prst="cloud">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highlight>
                <a:srgbClr val="000000"/>
              </a:highlight>
            </a:endParaRPr>
          </a:p>
        </p:txBody>
      </p:sp>
      <p:sp>
        <p:nvSpPr>
          <p:cNvPr id="12" name="TextBox 11">
            <a:extLst>
              <a:ext uri="{FF2B5EF4-FFF2-40B4-BE49-F238E27FC236}">
                <a16:creationId xmlns:a16="http://schemas.microsoft.com/office/drawing/2014/main" id="{E353A763-2B38-1C7B-EF74-574B20536BBE}"/>
              </a:ext>
            </a:extLst>
          </p:cNvPr>
          <p:cNvSpPr txBox="1"/>
          <p:nvPr/>
        </p:nvSpPr>
        <p:spPr>
          <a:xfrm>
            <a:off x="5141300" y="2448881"/>
            <a:ext cx="385042" cy="584775"/>
          </a:xfrm>
          <a:prstGeom prst="rect">
            <a:avLst/>
          </a:prstGeom>
          <a:noFill/>
        </p:spPr>
        <p:txBody>
          <a:bodyPr wrap="none" rtlCol="0">
            <a:spAutoFit/>
          </a:bodyPr>
          <a:lstStyle/>
          <a:p>
            <a:pPr algn="l"/>
            <a:r>
              <a:rPr lang="en-GB" sz="3200">
                <a:latin typeface="Chalkboard" charset="0"/>
                <a:ea typeface="Chalkboard" charset="0"/>
                <a:cs typeface="Chalkboard" charset="0"/>
              </a:rPr>
              <a:t>=</a:t>
            </a:r>
          </a:p>
        </p:txBody>
      </p:sp>
      <p:sp>
        <p:nvSpPr>
          <p:cNvPr id="13" name="Content Placeholder 2">
            <a:extLst>
              <a:ext uri="{FF2B5EF4-FFF2-40B4-BE49-F238E27FC236}">
                <a16:creationId xmlns:a16="http://schemas.microsoft.com/office/drawing/2014/main" id="{A76142D6-2BF2-2CC0-3DA3-B26C74E0B1A2}"/>
              </a:ext>
            </a:extLst>
          </p:cNvPr>
          <p:cNvSpPr txBox="1">
            <a:spLocks/>
          </p:cNvSpPr>
          <p:nvPr/>
        </p:nvSpPr>
        <p:spPr>
          <a:xfrm>
            <a:off x="481263" y="4848288"/>
            <a:ext cx="8181474" cy="132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What action undoes the action </a:t>
            </a:r>
            <a:br>
              <a:rPr lang="en-GB"/>
            </a:br>
            <a:r>
              <a:rPr lang="en-GB"/>
              <a:t>‘multiplying by 3 then dividing by 4’?</a:t>
            </a:r>
          </a:p>
        </p:txBody>
      </p:sp>
      <p:sp>
        <p:nvSpPr>
          <p:cNvPr id="14" name="Content Placeholder 2">
            <a:extLst>
              <a:ext uri="{FF2B5EF4-FFF2-40B4-BE49-F238E27FC236}">
                <a16:creationId xmlns:a16="http://schemas.microsoft.com/office/drawing/2014/main" id="{5BC311CB-E3B8-2D20-F3B3-771DE1CDDFE5}"/>
              </a:ext>
            </a:extLst>
          </p:cNvPr>
          <p:cNvSpPr txBox="1">
            <a:spLocks/>
          </p:cNvSpPr>
          <p:nvPr/>
        </p:nvSpPr>
        <p:spPr>
          <a:xfrm>
            <a:off x="481263" y="5802785"/>
            <a:ext cx="8181474" cy="7624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What is another version of the action ‘divide by ¾’?</a:t>
            </a:r>
          </a:p>
        </p:txBody>
      </p:sp>
      <p:sp>
        <p:nvSpPr>
          <p:cNvPr id="15" name="Rounded Rectangle 14">
            <a:extLst>
              <a:ext uri="{FF2B5EF4-FFF2-40B4-BE49-F238E27FC236}">
                <a16:creationId xmlns:a16="http://schemas.microsoft.com/office/drawing/2014/main" id="{B0F17058-87EC-C94F-08D8-F8251A0EA000}"/>
              </a:ext>
            </a:extLst>
          </p:cNvPr>
          <p:cNvSpPr/>
          <p:nvPr/>
        </p:nvSpPr>
        <p:spPr>
          <a:xfrm>
            <a:off x="6790267" y="2827867"/>
            <a:ext cx="2082800" cy="76243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Critical Aspects?</a:t>
            </a:r>
          </a:p>
        </p:txBody>
      </p:sp>
      <p:sp>
        <p:nvSpPr>
          <p:cNvPr id="16" name="Rounded Rectangle 15">
            <a:extLst>
              <a:ext uri="{FF2B5EF4-FFF2-40B4-BE49-F238E27FC236}">
                <a16:creationId xmlns:a16="http://schemas.microsoft.com/office/drawing/2014/main" id="{A7E57884-AA05-FD1B-51B9-8F3BDA330FFE}"/>
              </a:ext>
            </a:extLst>
          </p:cNvPr>
          <p:cNvSpPr/>
          <p:nvPr/>
        </p:nvSpPr>
        <p:spPr>
          <a:xfrm>
            <a:off x="6790266" y="3473336"/>
            <a:ext cx="2353733" cy="762438"/>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432FF"/>
                </a:solidFill>
              </a:rPr>
              <a:t>Undoing an action</a:t>
            </a:r>
          </a:p>
        </p:txBody>
      </p:sp>
      <p:sp>
        <p:nvSpPr>
          <p:cNvPr id="17" name="Rounded Rectangle 16">
            <a:extLst>
              <a:ext uri="{FF2B5EF4-FFF2-40B4-BE49-F238E27FC236}">
                <a16:creationId xmlns:a16="http://schemas.microsoft.com/office/drawing/2014/main" id="{9C95B484-8256-E126-B913-AE15933F3723}"/>
              </a:ext>
            </a:extLst>
          </p:cNvPr>
          <p:cNvSpPr/>
          <p:nvPr/>
        </p:nvSpPr>
        <p:spPr>
          <a:xfrm>
            <a:off x="6350004" y="4116904"/>
            <a:ext cx="2658531" cy="762438"/>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432FF"/>
                </a:solidFill>
              </a:rPr>
              <a:t>Addition-subtraction</a:t>
            </a:r>
          </a:p>
        </p:txBody>
      </p:sp>
      <p:sp>
        <p:nvSpPr>
          <p:cNvPr id="18" name="Rounded Rectangle 17">
            <a:extLst>
              <a:ext uri="{FF2B5EF4-FFF2-40B4-BE49-F238E27FC236}">
                <a16:creationId xmlns:a16="http://schemas.microsoft.com/office/drawing/2014/main" id="{1079516B-A019-EA0A-03EA-196D94EC900D}"/>
              </a:ext>
            </a:extLst>
          </p:cNvPr>
          <p:cNvSpPr/>
          <p:nvPr/>
        </p:nvSpPr>
        <p:spPr>
          <a:xfrm>
            <a:off x="6180674" y="4760478"/>
            <a:ext cx="2658531" cy="762438"/>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432FF"/>
                </a:solidFill>
              </a:rPr>
              <a:t>Multiplication-Division</a:t>
            </a:r>
          </a:p>
        </p:txBody>
      </p:sp>
    </p:spTree>
    <p:extLst>
      <p:ext uri="{BB962C8B-B14F-4D97-AF65-F5344CB8AC3E}">
        <p14:creationId xmlns:p14="http://schemas.microsoft.com/office/powerpoint/2010/main" val="5753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p:bldP spid="7" grpId="0"/>
      <p:bldP spid="8" grpId="0" animBg="1"/>
      <p:bldP spid="9" grpId="0" animBg="1"/>
      <p:bldP spid="10" grpId="0"/>
      <p:bldP spid="11" grpId="0" animBg="1"/>
      <p:bldP spid="12" grpId="0"/>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507EAB-79D3-01DD-3A07-4171517D6FEC}"/>
              </a:ext>
            </a:extLst>
          </p:cNvPr>
          <p:cNvSpPr>
            <a:spLocks noGrp="1"/>
          </p:cNvSpPr>
          <p:nvPr>
            <p:ph idx="1"/>
          </p:nvPr>
        </p:nvSpPr>
        <p:spPr>
          <a:xfrm>
            <a:off x="481263" y="1094873"/>
            <a:ext cx="8181474" cy="4936275"/>
          </a:xfrm>
        </p:spPr>
        <p:txBody>
          <a:bodyPr/>
          <a:lstStyle/>
          <a:p>
            <a:r>
              <a:rPr lang="en-GB" dirty="0"/>
              <a:t>Mathematical Theme: </a:t>
            </a:r>
            <a:r>
              <a:rPr lang="en-GB" b="1" dirty="0">
                <a:solidFill>
                  <a:srgbClr val="FF0000"/>
                </a:solidFill>
              </a:rPr>
              <a:t>Invariance in the midst of change</a:t>
            </a:r>
          </a:p>
          <a:p>
            <a:r>
              <a:rPr lang="en-GB" dirty="0"/>
              <a:t>Expressing an invariance involves a </a:t>
            </a:r>
            <a:r>
              <a:rPr lang="en-GB" b="1" dirty="0">
                <a:solidFill>
                  <a:srgbClr val="FF0000"/>
                </a:solidFill>
              </a:rPr>
              <a:t>range of permissible change</a:t>
            </a:r>
          </a:p>
          <a:p>
            <a:pPr lvl="1"/>
            <a:r>
              <a:rPr lang="en-GB" dirty="0"/>
              <a:t>What is the scope of generality?</a:t>
            </a:r>
          </a:p>
          <a:p>
            <a:pPr lvl="1"/>
            <a:r>
              <a:rPr lang="en-GB" dirty="0"/>
              <a:t>For number, usually some sort of algebraic labelling</a:t>
            </a:r>
          </a:p>
          <a:p>
            <a:r>
              <a:rPr lang="en-GB" dirty="0"/>
              <a:t>Enriching learner’s accessible </a:t>
            </a:r>
            <a:r>
              <a:rPr lang="en-GB" b="1" dirty="0">
                <a:solidFill>
                  <a:srgbClr val="FF0000"/>
                </a:solidFill>
              </a:rPr>
              <a:t>example space</a:t>
            </a:r>
          </a:p>
          <a:p>
            <a:pPr lvl="1"/>
            <a:r>
              <a:rPr lang="en-GB" dirty="0"/>
              <a:t>What is the scope of their example space?</a:t>
            </a:r>
          </a:p>
          <a:p>
            <a:r>
              <a:rPr lang="en-GB" dirty="0"/>
              <a:t>Careful choice of </a:t>
            </a:r>
            <a:r>
              <a:rPr lang="en-GB" b="1" dirty="0">
                <a:solidFill>
                  <a:srgbClr val="FF0000"/>
                </a:solidFill>
              </a:rPr>
              <a:t>critical aspects </a:t>
            </a:r>
            <a:r>
              <a:rPr lang="en-GB" dirty="0"/>
              <a:t>by observing learner behaviour</a:t>
            </a:r>
          </a:p>
          <a:p>
            <a:pPr lvl="1"/>
            <a:r>
              <a:rPr lang="en-GB" dirty="0"/>
              <a:t>Cf Brent &amp; Martina’s levels</a:t>
            </a:r>
          </a:p>
          <a:p>
            <a:r>
              <a:rPr lang="en-GB" dirty="0"/>
              <a:t>Getting learners to </a:t>
            </a:r>
            <a:r>
              <a:rPr lang="en-GB" b="1" dirty="0">
                <a:solidFill>
                  <a:srgbClr val="FF0000"/>
                </a:solidFill>
              </a:rPr>
              <a:t>construct their own examples </a:t>
            </a:r>
            <a:br>
              <a:rPr lang="en-GB" b="1" dirty="0">
                <a:solidFill>
                  <a:srgbClr val="FF0000"/>
                </a:solidFill>
              </a:rPr>
            </a:br>
            <a:r>
              <a:rPr lang="en-GB" dirty="0"/>
              <a:t>(includes specialising!)</a:t>
            </a:r>
          </a:p>
          <a:p>
            <a:r>
              <a:rPr lang="en-GB" dirty="0"/>
              <a:t>Need for </a:t>
            </a:r>
            <a:r>
              <a:rPr lang="en-GB" b="1" dirty="0">
                <a:solidFill>
                  <a:srgbClr val="FF0000"/>
                </a:solidFill>
              </a:rPr>
              <a:t>Varia</a:t>
            </a:r>
            <a:r>
              <a:rPr lang="en-GB" sz="18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tion-Relevant Pedagogy</a:t>
            </a:r>
            <a:endParaRPr lang="en-GB" sz="16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endParaRPr>
          </a:p>
          <a:p>
            <a:pPr lvl="1"/>
            <a:r>
              <a:rPr lang="en-GB"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What are learners expected to do with variation?</a:t>
            </a:r>
          </a:p>
          <a:p>
            <a:pPr lvl="1"/>
            <a:r>
              <a:rPr lang="en-GB"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Not expecting radical change </a:t>
            </a:r>
            <a:r>
              <a:rPr lang="en-GB" dirty="0">
                <a:solidFill>
                  <a:srgbClr val="000000"/>
                </a:solidFill>
                <a:latin typeface="Chalkboard" panose="03050602040202020205" pitchFamily="66" charset="77"/>
                <a:ea typeface="Chalkboard" panose="03050602040202020205" pitchFamily="66" charset="77"/>
                <a:cs typeface="Chalkboard" panose="03050602040202020205" pitchFamily="66" charset="77"/>
              </a:rPr>
              <a:t>for teachers or learners:</a:t>
            </a:r>
            <a:r>
              <a:rPr lang="en-GB"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 development over time</a:t>
            </a:r>
            <a:endParaRPr lang="en-GB" dirty="0">
              <a:effectLst/>
            </a:endParaRPr>
          </a:p>
          <a:p>
            <a:endParaRPr lang="en-GB" sz="18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endParaRPr>
          </a:p>
        </p:txBody>
      </p:sp>
      <p:sp>
        <p:nvSpPr>
          <p:cNvPr id="2" name="Title 1">
            <a:extLst>
              <a:ext uri="{FF2B5EF4-FFF2-40B4-BE49-F238E27FC236}">
                <a16:creationId xmlns:a16="http://schemas.microsoft.com/office/drawing/2014/main" id="{8C848687-4B13-B37D-CD17-E0251BC7EA48}"/>
              </a:ext>
            </a:extLst>
          </p:cNvPr>
          <p:cNvSpPr>
            <a:spLocks noGrp="1"/>
          </p:cNvSpPr>
          <p:nvPr>
            <p:ph type="title"/>
          </p:nvPr>
        </p:nvSpPr>
        <p:spPr/>
        <p:txBody>
          <a:bodyPr/>
          <a:lstStyle/>
          <a:p>
            <a:r>
              <a:rPr lang="en-GB"/>
              <a:t>Summary</a:t>
            </a:r>
          </a:p>
        </p:txBody>
      </p:sp>
    </p:spTree>
    <p:extLst>
      <p:ext uri="{BB962C8B-B14F-4D97-AF65-F5344CB8AC3E}">
        <p14:creationId xmlns:p14="http://schemas.microsoft.com/office/powerpoint/2010/main" val="284896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Objects of Learning</a:t>
            </a:r>
          </a:p>
        </p:txBody>
      </p:sp>
      <p:sp>
        <p:nvSpPr>
          <p:cNvPr id="3" name="Content Placeholder 2"/>
          <p:cNvSpPr>
            <a:spLocks noGrp="1"/>
          </p:cNvSpPr>
          <p:nvPr>
            <p:ph idx="1"/>
          </p:nvPr>
        </p:nvSpPr>
        <p:spPr/>
        <p:txBody>
          <a:bodyPr>
            <a:normAutofit/>
          </a:bodyPr>
          <a:lstStyle/>
          <a:p>
            <a:pPr marL="0" indent="0">
              <a:buNone/>
            </a:pPr>
            <a:r>
              <a:rPr lang="en-GB" dirty="0"/>
              <a:t>Planning	Intended object of learning </a:t>
            </a:r>
          </a:p>
          <a:p>
            <a:pPr marL="0" indent="0">
              <a:buNone/>
            </a:pPr>
            <a:endParaRPr lang="en-GB" dirty="0"/>
          </a:p>
          <a:p>
            <a:pPr marL="0" indent="0">
              <a:buNone/>
            </a:pPr>
            <a:r>
              <a:rPr lang="en-GB" dirty="0"/>
              <a:t>Teaching 	Enacted object of learning </a:t>
            </a:r>
          </a:p>
          <a:p>
            <a:pPr marL="0" indent="0">
              <a:buNone/>
            </a:pPr>
            <a:endParaRPr lang="en-GB" dirty="0"/>
          </a:p>
          <a:p>
            <a:pPr marL="0" indent="0">
              <a:buNone/>
            </a:pPr>
            <a:r>
              <a:rPr lang="en-GB" dirty="0"/>
              <a:t>Learner		Lived object of learning</a:t>
            </a:r>
          </a:p>
          <a:p>
            <a:pPr marL="0" indent="0">
              <a:buNone/>
            </a:pPr>
            <a:endParaRPr lang="en-GB" dirty="0"/>
          </a:p>
          <a:p>
            <a:pPr marL="0" indent="0">
              <a:buNone/>
            </a:pPr>
            <a:endParaRPr lang="en-GB" dirty="0"/>
          </a:p>
        </p:txBody>
      </p:sp>
      <p:sp>
        <p:nvSpPr>
          <p:cNvPr id="4" name="TextBox 3">
            <a:extLst>
              <a:ext uri="{FF2B5EF4-FFF2-40B4-BE49-F238E27FC236}">
                <a16:creationId xmlns:a16="http://schemas.microsoft.com/office/drawing/2014/main" id="{EB5D3CD6-0623-823D-FBB0-711798CEA9F0}"/>
              </a:ext>
            </a:extLst>
          </p:cNvPr>
          <p:cNvSpPr txBox="1"/>
          <p:nvPr/>
        </p:nvSpPr>
        <p:spPr>
          <a:xfrm>
            <a:off x="1589314" y="3679371"/>
            <a:ext cx="184731" cy="400110"/>
          </a:xfrm>
          <a:prstGeom prst="rect">
            <a:avLst/>
          </a:prstGeom>
          <a:noFill/>
        </p:spPr>
        <p:txBody>
          <a:bodyPr wrap="none" rtlCol="0">
            <a:spAutoFit/>
          </a:bodyPr>
          <a:lstStyle/>
          <a:p>
            <a:pPr algn="l"/>
            <a:endParaRPr lang="en-GB" sz="2000" dirty="0" err="1">
              <a:latin typeface="Chalkboard" charset="0"/>
              <a:ea typeface="Chalkboard" charset="0"/>
              <a:cs typeface="Chalkboard" charset="0"/>
            </a:endParaRPr>
          </a:p>
        </p:txBody>
      </p:sp>
      <p:sp>
        <p:nvSpPr>
          <p:cNvPr id="5" name="Rounded Rectangle 4">
            <a:extLst>
              <a:ext uri="{FF2B5EF4-FFF2-40B4-BE49-F238E27FC236}">
                <a16:creationId xmlns:a16="http://schemas.microsoft.com/office/drawing/2014/main" id="{71C7E2C2-6630-8B2B-516F-338AB023A17F}"/>
              </a:ext>
            </a:extLst>
          </p:cNvPr>
          <p:cNvSpPr/>
          <p:nvPr/>
        </p:nvSpPr>
        <p:spPr>
          <a:xfrm>
            <a:off x="2046516" y="3254831"/>
            <a:ext cx="3222172" cy="650481"/>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Object of learning can be</a:t>
            </a:r>
          </a:p>
        </p:txBody>
      </p:sp>
      <p:sp>
        <p:nvSpPr>
          <p:cNvPr id="6" name="Rounded Rectangle 5">
            <a:extLst>
              <a:ext uri="{FF2B5EF4-FFF2-40B4-BE49-F238E27FC236}">
                <a16:creationId xmlns:a16="http://schemas.microsoft.com/office/drawing/2014/main" id="{0F750326-0880-7016-5D98-2AB8308BE672}"/>
              </a:ext>
            </a:extLst>
          </p:cNvPr>
          <p:cNvSpPr/>
          <p:nvPr/>
        </p:nvSpPr>
        <p:spPr>
          <a:xfrm>
            <a:off x="2533755" y="3831958"/>
            <a:ext cx="3222172" cy="65048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Definition of concept</a:t>
            </a:r>
          </a:p>
        </p:txBody>
      </p:sp>
      <p:sp>
        <p:nvSpPr>
          <p:cNvPr id="7" name="Rounded Rectangle 6">
            <a:extLst>
              <a:ext uri="{FF2B5EF4-FFF2-40B4-BE49-F238E27FC236}">
                <a16:creationId xmlns:a16="http://schemas.microsoft.com/office/drawing/2014/main" id="{415B7630-7F2B-40C3-A888-27D65C0078FE}"/>
              </a:ext>
            </a:extLst>
          </p:cNvPr>
          <p:cNvSpPr/>
          <p:nvPr/>
        </p:nvSpPr>
        <p:spPr>
          <a:xfrm>
            <a:off x="3020994" y="4409085"/>
            <a:ext cx="3842984" cy="65048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Use of labels or other notation</a:t>
            </a:r>
          </a:p>
        </p:txBody>
      </p:sp>
      <p:sp>
        <p:nvSpPr>
          <p:cNvPr id="8" name="Rounded Rectangle 7">
            <a:extLst>
              <a:ext uri="{FF2B5EF4-FFF2-40B4-BE49-F238E27FC236}">
                <a16:creationId xmlns:a16="http://schemas.microsoft.com/office/drawing/2014/main" id="{4DC00042-6127-C062-FBC4-F6D5A77B3F6F}"/>
              </a:ext>
            </a:extLst>
          </p:cNvPr>
          <p:cNvSpPr/>
          <p:nvPr/>
        </p:nvSpPr>
        <p:spPr>
          <a:xfrm>
            <a:off x="3508233" y="4986212"/>
            <a:ext cx="3842984" cy="65048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Mathematical relationship</a:t>
            </a:r>
          </a:p>
        </p:txBody>
      </p:sp>
      <p:sp>
        <p:nvSpPr>
          <p:cNvPr id="9" name="Rounded Rectangle 8">
            <a:extLst>
              <a:ext uri="{FF2B5EF4-FFF2-40B4-BE49-F238E27FC236}">
                <a16:creationId xmlns:a16="http://schemas.microsoft.com/office/drawing/2014/main" id="{BEC2115F-23F9-6A7C-4C5D-5651E071F8EC}"/>
              </a:ext>
            </a:extLst>
          </p:cNvPr>
          <p:cNvSpPr/>
          <p:nvPr/>
        </p:nvSpPr>
        <p:spPr>
          <a:xfrm>
            <a:off x="4907211" y="6176375"/>
            <a:ext cx="1273216" cy="65048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432FF"/>
                </a:solidFill>
              </a:rPr>
              <a:t>…</a:t>
            </a:r>
          </a:p>
        </p:txBody>
      </p:sp>
      <p:sp>
        <p:nvSpPr>
          <p:cNvPr id="10" name="Rounded Rectangle 9">
            <a:extLst>
              <a:ext uri="{FF2B5EF4-FFF2-40B4-BE49-F238E27FC236}">
                <a16:creationId xmlns:a16="http://schemas.microsoft.com/office/drawing/2014/main" id="{08B545BD-9F74-C058-8078-CBF1272331FA}"/>
              </a:ext>
            </a:extLst>
          </p:cNvPr>
          <p:cNvSpPr/>
          <p:nvPr/>
        </p:nvSpPr>
        <p:spPr>
          <a:xfrm>
            <a:off x="3989823" y="5563339"/>
            <a:ext cx="2190604" cy="65048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Properties</a:t>
            </a:r>
          </a:p>
        </p:txBody>
      </p:sp>
    </p:spTree>
    <p:extLst>
      <p:ext uri="{BB962C8B-B14F-4D97-AF65-F5344CB8AC3E}">
        <p14:creationId xmlns:p14="http://schemas.microsoft.com/office/powerpoint/2010/main" val="30759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5157-E31A-401E-AD09-68B914024FDC}"/>
              </a:ext>
            </a:extLst>
          </p:cNvPr>
          <p:cNvSpPr>
            <a:spLocks noGrp="1"/>
          </p:cNvSpPr>
          <p:nvPr>
            <p:ph type="title"/>
          </p:nvPr>
        </p:nvSpPr>
        <p:spPr/>
        <p:txBody>
          <a:bodyPr>
            <a:noAutofit/>
          </a:bodyPr>
          <a:lstStyle/>
          <a:p>
            <a:r>
              <a:rPr lang="en-GB" sz="2800" b="1" dirty="0">
                <a:latin typeface="+mn-lt"/>
              </a:rPr>
              <a:t>Variation</a:t>
            </a:r>
          </a:p>
        </p:txBody>
      </p:sp>
      <p:sp>
        <p:nvSpPr>
          <p:cNvPr id="3" name="Content Placeholder 2">
            <a:extLst>
              <a:ext uri="{FF2B5EF4-FFF2-40B4-BE49-F238E27FC236}">
                <a16:creationId xmlns:a16="http://schemas.microsoft.com/office/drawing/2014/main" id="{7394C54D-1F2F-4DF8-9D68-D7566F87A854}"/>
              </a:ext>
            </a:extLst>
          </p:cNvPr>
          <p:cNvSpPr>
            <a:spLocks noGrp="1"/>
          </p:cNvSpPr>
          <p:nvPr>
            <p:ph idx="1"/>
          </p:nvPr>
        </p:nvSpPr>
        <p:spPr>
          <a:xfrm>
            <a:off x="481263" y="1094874"/>
            <a:ext cx="8181474" cy="5763126"/>
          </a:xfrm>
        </p:spPr>
        <p:txBody>
          <a:bodyPr>
            <a:normAutofit fontScale="92500" lnSpcReduction="10000"/>
          </a:bodyPr>
          <a:lstStyle/>
          <a:p>
            <a:r>
              <a:rPr lang="en-GB" sz="2625" dirty="0"/>
              <a:t>Mathematical examples and questions always vary – we assume that practice with varied examples brings fluency</a:t>
            </a:r>
          </a:p>
          <a:p>
            <a:r>
              <a:rPr lang="en-GB" sz="2625" dirty="0"/>
              <a:t>It may bring fluency, but often in a machine-like way</a:t>
            </a:r>
          </a:p>
          <a:p>
            <a:r>
              <a:rPr lang="en-GB" sz="2625" dirty="0"/>
              <a:t>Controlling variation in examples and questions can,  with appropriate pedagogy, bring understanding (appreciation and comprehension)</a:t>
            </a:r>
          </a:p>
          <a:p>
            <a:r>
              <a:rPr lang="en-GB" sz="2625" dirty="0"/>
              <a:t>We notice what varies when other things are held stable</a:t>
            </a:r>
          </a:p>
          <a:p>
            <a:r>
              <a:rPr lang="en-GB" sz="2625" dirty="0"/>
              <a:t>We notice what is constant when everything else varies</a:t>
            </a:r>
          </a:p>
          <a:p>
            <a:r>
              <a:rPr lang="en-GB" sz="2625" dirty="0"/>
              <a:t>If everything varies we don’t know what to focus on</a:t>
            </a:r>
          </a:p>
          <a:p>
            <a:r>
              <a:rPr lang="en-GB" sz="2625" dirty="0"/>
              <a:t>Mathematics is about</a:t>
            </a:r>
            <a:r>
              <a:rPr lang="en-GB" sz="2625" dirty="0">
                <a:solidFill>
                  <a:srgbClr val="FF0000"/>
                </a:solidFill>
              </a:rPr>
              <a:t> relationships</a:t>
            </a:r>
            <a:r>
              <a:rPr lang="en-GB" sz="2625" dirty="0"/>
              <a:t>; </a:t>
            </a:r>
            <a:br>
              <a:rPr lang="en-GB" sz="2625" dirty="0"/>
            </a:br>
            <a:r>
              <a:rPr lang="en-GB" sz="2625" dirty="0"/>
              <a:t>when we see the effects of one thing varying we can generalise about a </a:t>
            </a:r>
            <a:r>
              <a:rPr lang="en-GB" sz="2625" dirty="0">
                <a:solidFill>
                  <a:srgbClr val="FF0000"/>
                </a:solidFill>
              </a:rPr>
              <a:t>relationship</a:t>
            </a:r>
            <a:r>
              <a:rPr lang="en-GB" sz="2625" dirty="0"/>
              <a:t>; </a:t>
            </a:r>
            <a:br>
              <a:rPr lang="en-GB" sz="2625" dirty="0"/>
            </a:br>
            <a:r>
              <a:rPr lang="en-GB" sz="2625" dirty="0"/>
              <a:t>when we generalise about a </a:t>
            </a:r>
            <a:r>
              <a:rPr lang="en-GB" sz="2625" dirty="0">
                <a:solidFill>
                  <a:srgbClr val="FF0000"/>
                </a:solidFill>
              </a:rPr>
              <a:t>relationship</a:t>
            </a:r>
            <a:r>
              <a:rPr lang="en-GB" sz="2625" dirty="0"/>
              <a:t> we are learning a concept through its defining properties.</a:t>
            </a:r>
          </a:p>
          <a:p>
            <a:pPr marL="0" indent="0">
              <a:buNone/>
            </a:pPr>
            <a:endParaRPr lang="en-GB" dirty="0"/>
          </a:p>
        </p:txBody>
      </p:sp>
    </p:spTree>
    <p:extLst>
      <p:ext uri="{BB962C8B-B14F-4D97-AF65-F5344CB8AC3E}">
        <p14:creationId xmlns:p14="http://schemas.microsoft.com/office/powerpoint/2010/main" val="144079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Variation used in teaching</a:t>
            </a:r>
          </a:p>
        </p:txBody>
      </p:sp>
      <p:sp>
        <p:nvSpPr>
          <p:cNvPr id="3" name="Content Placeholder 2"/>
          <p:cNvSpPr>
            <a:spLocks noGrp="1"/>
          </p:cNvSpPr>
          <p:nvPr>
            <p:ph idx="1"/>
          </p:nvPr>
        </p:nvSpPr>
        <p:spPr>
          <a:xfrm>
            <a:off x="484822" y="818147"/>
            <a:ext cx="8418545" cy="6039853"/>
          </a:xfrm>
        </p:spPr>
        <p:txBody>
          <a:bodyPr>
            <a:noAutofit/>
          </a:bodyPr>
          <a:lstStyle/>
          <a:p>
            <a:r>
              <a:rPr lang="en-GB" sz="2400" dirty="0"/>
              <a:t>most school mathematics is about recognising and learning relationships</a:t>
            </a:r>
          </a:p>
          <a:p>
            <a:r>
              <a:rPr lang="en-GB" sz="2400" dirty="0"/>
              <a:t>practice of procedures does not use perceptual and analytical experience of relationships</a:t>
            </a:r>
          </a:p>
          <a:p>
            <a:pPr lvl="0"/>
            <a:r>
              <a:rPr lang="en-US" sz="2400" dirty="0"/>
              <a:t>be clear about the intended concept to be learned, and work out how it can be varied (e.g. to focus in the ratio keep the total fixed, or vice versa)</a:t>
            </a:r>
          </a:p>
          <a:p>
            <a:pPr lvl="0"/>
            <a:r>
              <a:rPr lang="en-US" sz="2400" dirty="0"/>
              <a:t>the intended object of learning is often an abstract relationship that can only be experienced through examples - therefore control the variation in the examples</a:t>
            </a:r>
          </a:p>
          <a:p>
            <a:pPr lvl="0"/>
            <a:r>
              <a:rPr lang="en-US" sz="2400" dirty="0"/>
              <a:t>when a change in one variable </a:t>
            </a:r>
            <a:r>
              <a:rPr lang="en-US" sz="2400" i="1" dirty="0"/>
              <a:t>causes</a:t>
            </a:r>
            <a:r>
              <a:rPr lang="en-US" sz="2400" dirty="0"/>
              <a:t> a change in another, learners need several well-</a:t>
            </a:r>
            <a:r>
              <a:rPr lang="en-US" sz="2400" dirty="0" err="1"/>
              <a:t>organised</a:t>
            </a:r>
            <a:r>
              <a:rPr lang="en-US" sz="2400" dirty="0"/>
              <a:t> examples and reflection to ‘see’ relation and structure</a:t>
            </a:r>
            <a:endParaRPr lang="en-GB" sz="2400" dirty="0"/>
          </a:p>
          <a:p>
            <a:pPr lvl="0"/>
            <a:r>
              <a:rPr lang="en-US" sz="2400" dirty="0"/>
              <a:t>draw attention to connections, similarities and differences by juxtaposition of examples</a:t>
            </a:r>
          </a:p>
          <a:p>
            <a:pPr>
              <a:buNone/>
            </a:pPr>
            <a:endParaRPr lang="en-GB" sz="2400" dirty="0"/>
          </a:p>
          <a:p>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79DC-4070-BF11-F201-304C605A529F}"/>
              </a:ext>
            </a:extLst>
          </p:cNvPr>
          <p:cNvSpPr>
            <a:spLocks noGrp="1"/>
          </p:cNvSpPr>
          <p:nvPr>
            <p:ph type="title"/>
          </p:nvPr>
        </p:nvSpPr>
        <p:spPr/>
        <p:txBody>
          <a:bodyPr/>
          <a:lstStyle/>
          <a:p>
            <a:r>
              <a:rPr lang="en-GB" b="1"/>
              <a:t>But this is not the whole story of learning</a:t>
            </a:r>
          </a:p>
        </p:txBody>
      </p:sp>
      <p:sp>
        <p:nvSpPr>
          <p:cNvPr id="3" name="Content Placeholder 2">
            <a:extLst>
              <a:ext uri="{FF2B5EF4-FFF2-40B4-BE49-F238E27FC236}">
                <a16:creationId xmlns:a16="http://schemas.microsoft.com/office/drawing/2014/main" id="{AF65FBFF-FF5C-3E9A-A03C-DA856AE1331D}"/>
              </a:ext>
            </a:extLst>
          </p:cNvPr>
          <p:cNvSpPr>
            <a:spLocks noGrp="1"/>
          </p:cNvSpPr>
          <p:nvPr>
            <p:ph idx="1"/>
          </p:nvPr>
        </p:nvSpPr>
        <p:spPr/>
        <p:txBody>
          <a:bodyPr>
            <a:normAutofit/>
          </a:bodyPr>
          <a:lstStyle/>
          <a:p>
            <a:r>
              <a:rPr lang="en-GB" sz="2400" dirty="0"/>
              <a:t>Variation theories are about </a:t>
            </a:r>
            <a:r>
              <a:rPr lang="en-GB" sz="2400" b="1" dirty="0"/>
              <a:t>what we might notice </a:t>
            </a:r>
            <a:r>
              <a:rPr lang="en-GB" sz="2400" dirty="0"/>
              <a:t>and therefore </a:t>
            </a:r>
            <a:r>
              <a:rPr lang="en-GB" sz="2400" b="1" dirty="0"/>
              <a:t>learn from …</a:t>
            </a:r>
          </a:p>
          <a:p>
            <a:r>
              <a:rPr lang="en-GB" sz="2400" dirty="0"/>
              <a:t>Learning also needs language, handling things, social interaction, habits of thinking, purpose …. (Eleanor &amp; James Gibson, 1955)</a:t>
            </a:r>
          </a:p>
          <a:p>
            <a:pPr marL="0" indent="0">
              <a:buNone/>
            </a:pPr>
            <a:endParaRPr lang="en-GB" sz="2400" b="1" dirty="0"/>
          </a:p>
        </p:txBody>
      </p:sp>
    </p:spTree>
    <p:extLst>
      <p:ext uri="{BB962C8B-B14F-4D97-AF65-F5344CB8AC3E}">
        <p14:creationId xmlns:p14="http://schemas.microsoft.com/office/powerpoint/2010/main" val="28482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4659-C210-AE52-7A6E-65234E61E306}"/>
              </a:ext>
            </a:extLst>
          </p:cNvPr>
          <p:cNvSpPr>
            <a:spLocks noGrp="1"/>
          </p:cNvSpPr>
          <p:nvPr>
            <p:ph type="title"/>
          </p:nvPr>
        </p:nvSpPr>
        <p:spPr/>
        <p:txBody>
          <a:bodyPr>
            <a:normAutofit/>
          </a:bodyPr>
          <a:lstStyle/>
          <a:p>
            <a:r>
              <a:rPr lang="en-GB" dirty="0"/>
              <a:t>Follow up</a:t>
            </a:r>
          </a:p>
        </p:txBody>
      </p:sp>
      <p:sp>
        <p:nvSpPr>
          <p:cNvPr id="3" name="Content Placeholder 2">
            <a:extLst>
              <a:ext uri="{FF2B5EF4-FFF2-40B4-BE49-F238E27FC236}">
                <a16:creationId xmlns:a16="http://schemas.microsoft.com/office/drawing/2014/main" id="{823F0FCA-D07B-C120-C695-CD0C9BFF57E2}"/>
              </a:ext>
            </a:extLst>
          </p:cNvPr>
          <p:cNvSpPr>
            <a:spLocks noGrp="1"/>
          </p:cNvSpPr>
          <p:nvPr>
            <p:ph idx="1"/>
          </p:nvPr>
        </p:nvSpPr>
        <p:spPr>
          <a:xfrm>
            <a:off x="481263" y="818147"/>
            <a:ext cx="8181474" cy="5763127"/>
          </a:xfrm>
        </p:spPr>
        <p:txBody>
          <a:bodyPr/>
          <a:lstStyle/>
          <a:p>
            <a:r>
              <a:rPr lang="en-GB" dirty="0"/>
              <a:t>Previous 5 webinars in this series</a:t>
            </a:r>
          </a:p>
          <a:p>
            <a:pPr marL="0" indent="0">
              <a:buNone/>
            </a:pPr>
            <a:r>
              <a:rPr lang="en-GB" b="0" i="0" dirty="0">
                <a:effectLst/>
                <a:latin typeface="Chalkboard" panose="03050602040202020205" pitchFamily="66" charset="77"/>
                <a:hlinkClick r:id="rId2"/>
              </a:rPr>
              <a:t>https://x.com/smartjacques/status/1701724696599761226?s=46&amp;t=lbsRgg6JKM9L9t5yjZidEg</a:t>
            </a:r>
            <a:endParaRPr lang="en-GB" dirty="0"/>
          </a:p>
          <a:p>
            <a:r>
              <a:rPr lang="en-GB" dirty="0" err="1"/>
              <a:t>John.Mason@open.ac.uk</a:t>
            </a:r>
            <a:endParaRPr lang="en-GB" dirty="0"/>
          </a:p>
          <a:p>
            <a:r>
              <a:rPr lang="en-GB" dirty="0" err="1"/>
              <a:t>PMTheta</a:t>
            </a:r>
            <a:r>
              <a:rPr lang="en-GB" dirty="0"/>
              <a:t> .com</a:t>
            </a:r>
          </a:p>
          <a:p>
            <a:r>
              <a:rPr lang="en-GB" dirty="0"/>
              <a:t>Leung, A. </a:t>
            </a:r>
            <a:r>
              <a:rPr lang="en-GB" dirty="0">
                <a:latin typeface="Chalkboard" panose="03050602040202020205" pitchFamily="66" charset="77"/>
              </a:rPr>
              <a:t>(2023). </a:t>
            </a:r>
            <a:r>
              <a:rPr lang="en-GB" dirty="0">
                <a:effectLst/>
                <a:latin typeface="Chalkboard" panose="03050602040202020205" pitchFamily="66" charset="77"/>
              </a:rPr>
              <a:t>A pedagogical reflection on the interplay between variation and invariant: Variational thinking. Research Commentary. Asian Journal for Mathematics Education. 2(3) p261-273.</a:t>
            </a:r>
          </a:p>
          <a:p>
            <a:pPr lvl="1"/>
            <a:r>
              <a:rPr lang="en-GB" dirty="0">
                <a:latin typeface="Chalkboard" panose="03050602040202020205" pitchFamily="66" charset="77"/>
              </a:rPr>
              <a:t>Highly recommended. How variation and invariance lie at the heart of Chinese philosophy.</a:t>
            </a:r>
            <a:endParaRPr lang="en-GB" dirty="0"/>
          </a:p>
          <a:p>
            <a:r>
              <a:rPr lang="en-GB" dirty="0"/>
              <a:t>Norberg, M. (2023). Young students’ meaning-making when working with mathematics textbooks- A multimodal study focusing on </a:t>
            </a:r>
            <a:r>
              <a:rPr lang="en-GB" dirty="0" err="1"/>
              <a:t>th</a:t>
            </a:r>
            <a:r>
              <a:rPr lang="en-GB" dirty="0"/>
              <a:t> designed and the discovered. RME 25 (2) p194-218.</a:t>
            </a:r>
          </a:p>
          <a:p>
            <a:r>
              <a:rPr lang="en-GB" dirty="0">
                <a:effectLst/>
                <a:latin typeface="AdvOTce3d9a73"/>
              </a:rPr>
              <a:t>Kinnear, G. (2022). Comparing example generation with classi</a:t>
            </a:r>
            <a:r>
              <a:rPr lang="en-GB" dirty="0">
                <a:effectLst/>
                <a:latin typeface="AdvOTce3d9a73+fb"/>
              </a:rPr>
              <a:t>fi</a:t>
            </a:r>
            <a:r>
              <a:rPr lang="en-GB" dirty="0">
                <a:effectLst/>
                <a:latin typeface="AdvOTce3d9a73"/>
              </a:rPr>
              <a:t>cation in the learning of new mathematics concepts. RME. </a:t>
            </a:r>
            <a:r>
              <a:rPr lang="en-GB" dirty="0" err="1">
                <a:effectLst/>
                <a:latin typeface="AdvOT5fcf1b24"/>
              </a:rPr>
              <a:t>doi.org</a:t>
            </a:r>
            <a:r>
              <a:rPr lang="en-GB" dirty="0">
                <a:effectLst/>
                <a:latin typeface="AdvOT5fcf1b24"/>
              </a:rPr>
              <a:t>/10.1080/14794802.2022.2152086 </a:t>
            </a:r>
            <a:endParaRPr lang="en-GB" dirty="0"/>
          </a:p>
          <a:p>
            <a:r>
              <a:rPr lang="en-GB" sz="1800" dirty="0">
                <a:effectLst/>
                <a:latin typeface="AdvOTce3d9a73"/>
              </a:rPr>
              <a:t> </a:t>
            </a:r>
            <a:endParaRPr lang="en-GB" dirty="0"/>
          </a:p>
          <a:p>
            <a:endParaRPr lang="en-GB" dirty="0"/>
          </a:p>
          <a:p>
            <a:endParaRPr lang="en-GB" dirty="0"/>
          </a:p>
        </p:txBody>
      </p:sp>
    </p:spTree>
    <p:extLst>
      <p:ext uri="{BB962C8B-B14F-4D97-AF65-F5344CB8AC3E}">
        <p14:creationId xmlns:p14="http://schemas.microsoft.com/office/powerpoint/2010/main" val="3531457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A02F-8771-459C-970A-2F0FCF1DA2FD}"/>
              </a:ext>
            </a:extLst>
          </p:cNvPr>
          <p:cNvSpPr>
            <a:spLocks noGrp="1"/>
          </p:cNvSpPr>
          <p:nvPr>
            <p:ph type="title"/>
          </p:nvPr>
        </p:nvSpPr>
        <p:spPr/>
        <p:txBody>
          <a:bodyPr/>
          <a:lstStyle/>
          <a:p>
            <a:r>
              <a:rPr lang="en-GB" b="1"/>
              <a:t>Who says what? (2)</a:t>
            </a:r>
          </a:p>
        </p:txBody>
      </p:sp>
      <p:sp>
        <p:nvSpPr>
          <p:cNvPr id="3" name="Content Placeholder 2">
            <a:extLst>
              <a:ext uri="{FF2B5EF4-FFF2-40B4-BE49-F238E27FC236}">
                <a16:creationId xmlns:a16="http://schemas.microsoft.com/office/drawing/2014/main" id="{5EB687F8-8D75-459C-9FC3-988590F3A731}"/>
              </a:ext>
            </a:extLst>
          </p:cNvPr>
          <p:cNvSpPr>
            <a:spLocks noGrp="1"/>
          </p:cNvSpPr>
          <p:nvPr>
            <p:ph idx="1"/>
          </p:nvPr>
        </p:nvSpPr>
        <p:spPr>
          <a:xfrm>
            <a:off x="309282" y="2057400"/>
            <a:ext cx="8385138" cy="3737372"/>
          </a:xfrm>
        </p:spPr>
        <p:txBody>
          <a:bodyPr>
            <a:normAutofit fontScale="77500" lnSpcReduction="20000"/>
          </a:bodyPr>
          <a:lstStyle/>
          <a:p>
            <a:pPr marL="0" lvl="1" indent="0">
              <a:lnSpc>
                <a:spcPct val="120000"/>
              </a:lnSpc>
              <a:buNone/>
            </a:pPr>
            <a:r>
              <a:rPr lang="en-GB" sz="2400" b="1" err="1"/>
              <a:t>Ference</a:t>
            </a:r>
            <a:r>
              <a:rPr lang="en-GB" sz="2400" b="1"/>
              <a:t> Marton </a:t>
            </a:r>
            <a:r>
              <a:rPr lang="en-GB" sz="2400"/>
              <a:t>(Variation Theory): we notice what varies against an invariant background. </a:t>
            </a:r>
          </a:p>
          <a:p>
            <a:pPr marL="0" lvl="1" indent="0">
              <a:lnSpc>
                <a:spcPct val="120000"/>
              </a:lnSpc>
              <a:buNone/>
            </a:pPr>
            <a:r>
              <a:rPr lang="en-GB" sz="2400" b="1"/>
              <a:t>Siegfried Engelmann </a:t>
            </a:r>
            <a:r>
              <a:rPr lang="en-GB" sz="2400"/>
              <a:t>(Theory of Learning): Everyone can discern what is the same/different about examples and non-examples.  Everyone invents definitions/rules from the discerned qualities.</a:t>
            </a:r>
          </a:p>
          <a:p>
            <a:pPr marL="0" lvl="1" indent="0">
              <a:lnSpc>
                <a:spcPct val="120000"/>
              </a:lnSpc>
              <a:buNone/>
            </a:pPr>
            <a:r>
              <a:rPr lang="en-GB" sz="2400" b="1" err="1"/>
              <a:t>Lingyuan</a:t>
            </a:r>
            <a:r>
              <a:rPr lang="en-GB" sz="2400" b="1"/>
              <a:t> Gu </a:t>
            </a:r>
            <a:r>
              <a:rPr lang="en-GB" sz="2400"/>
              <a:t>(</a:t>
            </a:r>
            <a:r>
              <a:rPr lang="en-GB" sz="2400" err="1"/>
              <a:t>Bianshi</a:t>
            </a:r>
            <a:r>
              <a:rPr lang="en-GB" sz="2400"/>
              <a:t>) Principles for teaching mathematics:</a:t>
            </a:r>
          </a:p>
          <a:p>
            <a:pPr marL="0" lvl="1" indent="0">
              <a:lnSpc>
                <a:spcPct val="120000"/>
              </a:lnSpc>
              <a:buNone/>
            </a:pPr>
            <a:r>
              <a:rPr lang="en-GB" sz="2400"/>
              <a:t>		One problem, multiple known solution methods</a:t>
            </a:r>
          </a:p>
          <a:p>
            <a:pPr marL="0" lvl="1" indent="0">
              <a:lnSpc>
                <a:spcPct val="120000"/>
              </a:lnSpc>
              <a:buNone/>
            </a:pPr>
            <a:r>
              <a:rPr lang="en-GB" sz="2400"/>
              <a:t>		One problem, multiple changes and contexts</a:t>
            </a:r>
          </a:p>
          <a:p>
            <a:pPr marL="0" lvl="1" indent="0">
              <a:lnSpc>
                <a:spcPct val="120000"/>
              </a:lnSpc>
              <a:buNone/>
            </a:pPr>
            <a:r>
              <a:rPr lang="en-GB" sz="2400"/>
              <a:t>		Multiple problems, one new solution method</a:t>
            </a:r>
          </a:p>
          <a:p>
            <a:pPr marL="0" lvl="1" indent="0">
              <a:lnSpc>
                <a:spcPct val="120000"/>
              </a:lnSpc>
              <a:buNone/>
            </a:pPr>
            <a:r>
              <a:rPr lang="en-GB" sz="2400"/>
              <a:t>   Procedural – progression to new idea by varying an old idea</a:t>
            </a:r>
          </a:p>
          <a:p>
            <a:pPr marL="0" lvl="1" indent="0">
              <a:lnSpc>
                <a:spcPct val="120000"/>
              </a:lnSpc>
              <a:buNone/>
            </a:pPr>
            <a:r>
              <a:rPr lang="en-GB" sz="2400"/>
              <a:t>   Conceptual – multiple experiences of new idea, e.g. representations</a:t>
            </a:r>
          </a:p>
          <a:p>
            <a:pPr marL="0" indent="0">
              <a:buNone/>
            </a:pPr>
            <a:endParaRPr lang="en-GB"/>
          </a:p>
        </p:txBody>
      </p:sp>
    </p:spTree>
    <p:extLst>
      <p:ext uri="{BB962C8B-B14F-4D97-AF65-F5344CB8AC3E}">
        <p14:creationId xmlns:p14="http://schemas.microsoft.com/office/powerpoint/2010/main" val="89334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47AB-F26B-B0E6-3636-C7181DBC5242}"/>
              </a:ext>
            </a:extLst>
          </p:cNvPr>
          <p:cNvSpPr>
            <a:spLocks noGrp="1"/>
          </p:cNvSpPr>
          <p:nvPr>
            <p:ph type="title"/>
          </p:nvPr>
        </p:nvSpPr>
        <p:spPr/>
        <p:txBody>
          <a:bodyPr/>
          <a:lstStyle/>
          <a:p>
            <a:r>
              <a:rPr lang="en-GB" dirty="0"/>
              <a:t>From Previous Webinars</a:t>
            </a:r>
          </a:p>
        </p:txBody>
      </p:sp>
      <p:sp>
        <p:nvSpPr>
          <p:cNvPr id="3" name="Content Placeholder 2">
            <a:extLst>
              <a:ext uri="{FF2B5EF4-FFF2-40B4-BE49-F238E27FC236}">
                <a16:creationId xmlns:a16="http://schemas.microsoft.com/office/drawing/2014/main" id="{B5D36E1E-44A6-91AE-7CD9-E5871405202E}"/>
              </a:ext>
            </a:extLst>
          </p:cNvPr>
          <p:cNvSpPr>
            <a:spLocks noGrp="1"/>
          </p:cNvSpPr>
          <p:nvPr>
            <p:ph idx="1"/>
          </p:nvPr>
        </p:nvSpPr>
        <p:spPr>
          <a:xfrm>
            <a:off x="254833" y="1094874"/>
            <a:ext cx="7397251" cy="4038600"/>
          </a:xfrm>
        </p:spPr>
        <p:txBody>
          <a:bodyPr/>
          <a:lstStyle/>
          <a:p>
            <a:r>
              <a:rPr lang="en-GB" dirty="0"/>
              <a:t>Aim is awareness of relationships and general properties</a:t>
            </a:r>
          </a:p>
          <a:p>
            <a:r>
              <a:rPr lang="en-GB" dirty="0"/>
              <a:t>Key Variation-inspired questions:</a:t>
            </a:r>
          </a:p>
          <a:p>
            <a:pPr lvl="1"/>
            <a:r>
              <a:rPr lang="en-GB" dirty="0"/>
              <a:t>What is the same and what is different? </a:t>
            </a:r>
            <a:br>
              <a:rPr lang="en-GB" dirty="0"/>
            </a:br>
            <a:r>
              <a:rPr lang="en-GB" dirty="0"/>
              <a:t>	(dimensions of possible variation)</a:t>
            </a:r>
          </a:p>
          <a:p>
            <a:pPr lvl="1"/>
            <a:r>
              <a:rPr lang="en-GB" dirty="0"/>
              <a:t>What might come next? </a:t>
            </a:r>
            <a:br>
              <a:rPr lang="en-GB" dirty="0"/>
            </a:br>
            <a:r>
              <a:rPr lang="en-GB" dirty="0"/>
              <a:t>	(range of permissible change; example space)</a:t>
            </a:r>
          </a:p>
          <a:p>
            <a:r>
              <a:rPr lang="en-GB" dirty="0"/>
              <a:t>There are many ‘levels’ of ‘critical features’ to attend to</a:t>
            </a:r>
          </a:p>
          <a:p>
            <a:pPr lvl="1"/>
            <a:r>
              <a:rPr lang="en-GB" dirty="0"/>
              <a:t>Often learners are expected to attend to more complex features before appreciating simpler ones</a:t>
            </a:r>
          </a:p>
          <a:p>
            <a:pPr lvl="1"/>
            <a:r>
              <a:rPr lang="en-GB" dirty="0"/>
              <a:t>May depend on how topic is introduced</a:t>
            </a:r>
          </a:p>
          <a:p>
            <a:r>
              <a:rPr lang="en-GB" dirty="0"/>
              <a:t>It is sensible to expect a period of development of variation-relevant pedagogy rather than sudden alteration</a:t>
            </a:r>
          </a:p>
        </p:txBody>
      </p:sp>
    </p:spTree>
    <p:extLst>
      <p:ext uri="{BB962C8B-B14F-4D97-AF65-F5344CB8AC3E}">
        <p14:creationId xmlns:p14="http://schemas.microsoft.com/office/powerpoint/2010/main" val="16772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F75C-32D7-4037-D5E5-D7885872CC1D}"/>
              </a:ext>
            </a:extLst>
          </p:cNvPr>
          <p:cNvSpPr>
            <a:spLocks noGrp="1"/>
          </p:cNvSpPr>
          <p:nvPr>
            <p:ph type="title"/>
          </p:nvPr>
        </p:nvSpPr>
        <p:spPr/>
        <p:txBody>
          <a:bodyPr/>
          <a:lstStyle/>
          <a:p>
            <a:r>
              <a:rPr lang="en-GB"/>
              <a:t>A Critical Aspects Tale</a:t>
            </a:r>
          </a:p>
        </p:txBody>
      </p:sp>
      <p:sp>
        <p:nvSpPr>
          <p:cNvPr id="3" name="Content Placeholder 2">
            <a:extLst>
              <a:ext uri="{FF2B5EF4-FFF2-40B4-BE49-F238E27FC236}">
                <a16:creationId xmlns:a16="http://schemas.microsoft.com/office/drawing/2014/main" id="{F742A493-A4DA-6AAC-A320-611AF6B5D229}"/>
              </a:ext>
            </a:extLst>
          </p:cNvPr>
          <p:cNvSpPr>
            <a:spLocks noGrp="1"/>
          </p:cNvSpPr>
          <p:nvPr>
            <p:ph idx="1"/>
          </p:nvPr>
        </p:nvSpPr>
        <p:spPr>
          <a:xfrm>
            <a:off x="481263" y="823941"/>
            <a:ext cx="8181474" cy="2410326"/>
          </a:xfrm>
        </p:spPr>
        <p:txBody>
          <a:bodyPr/>
          <a:lstStyle/>
          <a:p>
            <a:r>
              <a:rPr lang="en-GB"/>
              <a:t>An experienced critical aspect amongst colleagues and students:</a:t>
            </a:r>
          </a:p>
          <a:p>
            <a:pPr lvl="1"/>
            <a:r>
              <a:rPr lang="en-GB"/>
              <a:t>What happens to graphs of </a:t>
            </a:r>
            <a:r>
              <a:rPr lang="en-GB" i="1"/>
              <a:t>polynomials </a:t>
            </a:r>
            <a:r>
              <a:rPr lang="en-GB"/>
              <a:t>as x -&gt; </a:t>
            </a:r>
          </a:p>
          <a:p>
            <a:r>
              <a:rPr lang="en-GB"/>
              <a:t>Definition:</a:t>
            </a:r>
          </a:p>
          <a:p>
            <a:pPr lvl="1"/>
            <a:r>
              <a:rPr lang="en-GB"/>
              <a:t>The tangent power of a point with respect to the graph of a function is the number of tangents to the graph that pass through the point.</a:t>
            </a:r>
          </a:p>
          <a:p>
            <a:r>
              <a:rPr lang="en-GB"/>
              <a:t>Task: what is the tangent power of </a:t>
            </a:r>
            <a:r>
              <a:rPr lang="en-GB" i="1"/>
              <a:t>P </a:t>
            </a:r>
            <a:r>
              <a:rPr lang="en-GB"/>
              <a:t>with respect to the graph?</a:t>
            </a:r>
          </a:p>
        </p:txBody>
      </p:sp>
      <p:pic>
        <p:nvPicPr>
          <p:cNvPr id="6" name="Picture 5">
            <a:extLst>
              <a:ext uri="{FF2B5EF4-FFF2-40B4-BE49-F238E27FC236}">
                <a16:creationId xmlns:a16="http://schemas.microsoft.com/office/drawing/2014/main" id="{AF62F3BC-033D-E5AF-788A-40068930EB08}"/>
              </a:ext>
            </a:extLst>
          </p:cNvPr>
          <p:cNvPicPr>
            <a:picLocks/>
          </p:cNvPicPr>
          <p:nvPr/>
        </p:nvPicPr>
        <p:blipFill>
          <a:blip r:embed="rId4"/>
          <a:stretch>
            <a:fillRect/>
          </a:stretch>
        </p:blipFill>
        <p:spPr>
          <a:xfrm>
            <a:off x="6281681" y="1219262"/>
            <a:ext cx="558799" cy="147183"/>
          </a:xfrm>
          <a:prstGeom prst="rect">
            <a:avLst/>
          </a:prstGeom>
        </p:spPr>
      </p:pic>
      <p:pic>
        <p:nvPicPr>
          <p:cNvPr id="7" name="Tangent Power film">
            <a:hlinkClick r:id="" action="ppaction://media"/>
            <a:extLst>
              <a:ext uri="{FF2B5EF4-FFF2-40B4-BE49-F238E27FC236}">
                <a16:creationId xmlns:a16="http://schemas.microsoft.com/office/drawing/2014/main" id="{B3098ADA-F03F-B20B-480D-59324ECD87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8193" y="3098800"/>
            <a:ext cx="3848646" cy="3770957"/>
          </a:xfrm>
          <a:prstGeom prst="rect">
            <a:avLst/>
          </a:prstGeom>
        </p:spPr>
      </p:pic>
    </p:spTree>
    <p:extLst>
      <p:ext uri="{BB962C8B-B14F-4D97-AF65-F5344CB8AC3E}">
        <p14:creationId xmlns:p14="http://schemas.microsoft.com/office/powerpoint/2010/main" val="385173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38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1AAB-895B-F87B-528C-AC6DF71125A9}"/>
              </a:ext>
            </a:extLst>
          </p:cNvPr>
          <p:cNvSpPr>
            <a:spLocks noGrp="1"/>
          </p:cNvSpPr>
          <p:nvPr>
            <p:ph type="title"/>
          </p:nvPr>
        </p:nvSpPr>
        <p:spPr/>
        <p:txBody>
          <a:bodyPr/>
          <a:lstStyle/>
          <a:p>
            <a:r>
              <a:rPr lang="en-GB"/>
              <a:t>Tangent Power</a:t>
            </a:r>
          </a:p>
        </p:txBody>
      </p:sp>
      <p:sp>
        <p:nvSpPr>
          <p:cNvPr id="3" name="Content Placeholder 2">
            <a:extLst>
              <a:ext uri="{FF2B5EF4-FFF2-40B4-BE49-F238E27FC236}">
                <a16:creationId xmlns:a16="http://schemas.microsoft.com/office/drawing/2014/main" id="{D5F4547A-BA34-CF7F-1CC1-5B919B19EAB4}"/>
              </a:ext>
            </a:extLst>
          </p:cNvPr>
          <p:cNvSpPr>
            <a:spLocks noGrp="1"/>
          </p:cNvSpPr>
          <p:nvPr>
            <p:ph idx="1"/>
          </p:nvPr>
        </p:nvSpPr>
        <p:spPr>
          <a:xfrm>
            <a:off x="481263" y="1094874"/>
            <a:ext cx="8181474" cy="953382"/>
          </a:xfrm>
        </p:spPr>
        <p:txBody>
          <a:bodyPr/>
          <a:lstStyle/>
          <a:p>
            <a:r>
              <a:rPr lang="en-GB" sz="1800" b="0" i="0" kern="120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The tangent power of a point with respect to the graph of a function is the number of tangents to the graph that pass through the point.</a:t>
            </a:r>
            <a:endParaRPr lang="en-GB" sz="1800">
              <a:effectLst/>
            </a:endParaRPr>
          </a:p>
        </p:txBody>
      </p:sp>
      <p:pic>
        <p:nvPicPr>
          <p:cNvPr id="4" name="Picture 3">
            <a:extLst>
              <a:ext uri="{FF2B5EF4-FFF2-40B4-BE49-F238E27FC236}">
                <a16:creationId xmlns:a16="http://schemas.microsoft.com/office/drawing/2014/main" id="{0DB63BE6-0D3D-3551-B6B3-5683D8854800}"/>
              </a:ext>
            </a:extLst>
          </p:cNvPr>
          <p:cNvPicPr>
            <a:picLocks noChangeAspect="1"/>
          </p:cNvPicPr>
          <p:nvPr/>
        </p:nvPicPr>
        <p:blipFill>
          <a:blip r:embed="rId5"/>
          <a:stretch>
            <a:fillRect/>
          </a:stretch>
        </p:blipFill>
        <p:spPr>
          <a:xfrm>
            <a:off x="1193546" y="1917300"/>
            <a:ext cx="3684524" cy="3699002"/>
          </a:xfrm>
          <a:prstGeom prst="rect">
            <a:avLst/>
          </a:prstGeom>
        </p:spPr>
      </p:pic>
      <p:pic>
        <p:nvPicPr>
          <p:cNvPr id="5" name="Picture 4">
            <a:extLst>
              <a:ext uri="{FF2B5EF4-FFF2-40B4-BE49-F238E27FC236}">
                <a16:creationId xmlns:a16="http://schemas.microsoft.com/office/drawing/2014/main" id="{DD97C284-B9F4-1B1D-A6D5-F9C418AA763B}"/>
              </a:ext>
            </a:extLst>
          </p:cNvPr>
          <p:cNvPicPr>
            <a:picLocks noChangeAspect="1"/>
          </p:cNvPicPr>
          <p:nvPr/>
        </p:nvPicPr>
        <p:blipFill>
          <a:blip r:embed="rId6"/>
          <a:stretch>
            <a:fillRect/>
          </a:stretch>
        </p:blipFill>
        <p:spPr>
          <a:xfrm>
            <a:off x="5362546" y="1917300"/>
            <a:ext cx="3518900" cy="4459116"/>
          </a:xfrm>
          <a:prstGeom prst="rect">
            <a:avLst/>
          </a:prstGeom>
        </p:spPr>
      </p:pic>
      <p:pic>
        <p:nvPicPr>
          <p:cNvPr id="6" name="Picture 5">
            <a:extLst>
              <a:ext uri="{FF2B5EF4-FFF2-40B4-BE49-F238E27FC236}">
                <a16:creationId xmlns:a16="http://schemas.microsoft.com/office/drawing/2014/main" id="{27CA70CE-30F4-1FD4-BB00-FE98C2CFAD8C}"/>
              </a:ext>
            </a:extLst>
          </p:cNvPr>
          <p:cNvPicPr>
            <a:picLocks noChangeAspect="1"/>
          </p:cNvPicPr>
          <p:nvPr/>
        </p:nvPicPr>
        <p:blipFill>
          <a:blip r:embed="rId7"/>
          <a:stretch>
            <a:fillRect/>
          </a:stretch>
        </p:blipFill>
        <p:spPr>
          <a:xfrm>
            <a:off x="1193546" y="1917300"/>
            <a:ext cx="3684524" cy="4668994"/>
          </a:xfrm>
          <a:prstGeom prst="rect">
            <a:avLst/>
          </a:prstGeom>
        </p:spPr>
      </p:pic>
      <p:pic>
        <p:nvPicPr>
          <p:cNvPr id="7" name="Picture 6">
            <a:extLst>
              <a:ext uri="{FF2B5EF4-FFF2-40B4-BE49-F238E27FC236}">
                <a16:creationId xmlns:a16="http://schemas.microsoft.com/office/drawing/2014/main" id="{FBC0602C-7F67-627C-9D9F-2A5954F695C8}"/>
              </a:ext>
            </a:extLst>
          </p:cNvPr>
          <p:cNvPicPr>
            <a:picLocks noChangeAspect="1"/>
          </p:cNvPicPr>
          <p:nvPr/>
        </p:nvPicPr>
        <p:blipFill>
          <a:blip r:embed="rId8"/>
          <a:stretch>
            <a:fillRect/>
          </a:stretch>
        </p:blipFill>
        <p:spPr>
          <a:xfrm>
            <a:off x="5362546" y="2066176"/>
            <a:ext cx="3781454" cy="4791823"/>
          </a:xfrm>
          <a:prstGeom prst="rect">
            <a:avLst/>
          </a:prstGeom>
        </p:spPr>
      </p:pic>
      <p:pic>
        <p:nvPicPr>
          <p:cNvPr id="8" name="Parabola with driven line">
            <a:hlinkClick r:id="" action="ppaction://media"/>
            <a:extLst>
              <a:ext uri="{FF2B5EF4-FFF2-40B4-BE49-F238E27FC236}">
                <a16:creationId xmlns:a16="http://schemas.microsoft.com/office/drawing/2014/main" id="{B38A3FC9-AA34-08EB-32A2-21B7D8A3ECD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93546" y="1917300"/>
            <a:ext cx="3873881" cy="4909112"/>
          </a:xfrm>
          <a:prstGeom prst="rect">
            <a:avLst/>
          </a:prstGeom>
        </p:spPr>
      </p:pic>
    </p:spTree>
    <p:extLst>
      <p:ext uri="{BB962C8B-B14F-4D97-AF65-F5344CB8AC3E}">
        <p14:creationId xmlns:p14="http://schemas.microsoft.com/office/powerpoint/2010/main" val="142179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4AAB-99BC-1774-8440-BE4EE0D1DC56}"/>
              </a:ext>
            </a:extLst>
          </p:cNvPr>
          <p:cNvSpPr>
            <a:spLocks noGrp="1"/>
          </p:cNvSpPr>
          <p:nvPr>
            <p:ph type="title"/>
          </p:nvPr>
        </p:nvSpPr>
        <p:spPr/>
        <p:txBody>
          <a:bodyPr/>
          <a:lstStyle/>
          <a:p>
            <a:r>
              <a:rPr lang="en-GB"/>
              <a:t>A Critical Aspects Tale continued</a:t>
            </a:r>
          </a:p>
        </p:txBody>
      </p:sp>
      <p:sp>
        <p:nvSpPr>
          <p:cNvPr id="3" name="Content Placeholder 2">
            <a:extLst>
              <a:ext uri="{FF2B5EF4-FFF2-40B4-BE49-F238E27FC236}">
                <a16:creationId xmlns:a16="http://schemas.microsoft.com/office/drawing/2014/main" id="{062675FF-957C-9F83-BFDE-AEA0D9F47D41}"/>
              </a:ext>
            </a:extLst>
          </p:cNvPr>
          <p:cNvSpPr>
            <a:spLocks noGrp="1"/>
          </p:cNvSpPr>
          <p:nvPr>
            <p:ph idx="1"/>
          </p:nvPr>
        </p:nvSpPr>
        <p:spPr>
          <a:xfrm>
            <a:off x="481263" y="1094874"/>
            <a:ext cx="8181474" cy="2172582"/>
          </a:xfrm>
        </p:spPr>
        <p:txBody>
          <a:bodyPr/>
          <a:lstStyle/>
          <a:p>
            <a:r>
              <a:rPr lang="en-GB"/>
              <a:t>The task led to unanticipated Critical Aspects: </a:t>
            </a:r>
            <a:br>
              <a:rPr lang="en-GB"/>
            </a:br>
            <a:r>
              <a:rPr lang="en-GB" i="1"/>
              <a:t>inflection tangent, </a:t>
            </a:r>
            <a:br>
              <a:rPr lang="en-GB" i="1"/>
            </a:br>
            <a:r>
              <a:rPr lang="en-GB" i="1"/>
              <a:t>second derivative being zero (change of direction of tangent)</a:t>
            </a:r>
          </a:p>
          <a:p>
            <a:r>
              <a:rPr lang="en-GB"/>
              <a:t>A second task emerged</a:t>
            </a:r>
          </a:p>
          <a:p>
            <a:pPr lvl="1"/>
            <a:r>
              <a:rPr lang="en-GB"/>
              <a:t>Imagine the graph of a quadratic equation.</a:t>
            </a:r>
            <a:br>
              <a:rPr lang="en-GB"/>
            </a:br>
            <a:r>
              <a:rPr lang="en-GB"/>
              <a:t>Through what angle can the graph be rotated, </a:t>
            </a:r>
            <a:br>
              <a:rPr lang="en-GB"/>
            </a:br>
            <a:r>
              <a:rPr lang="en-GB"/>
              <a:t>and still it is the graph of a function?</a:t>
            </a:r>
          </a:p>
          <a:p>
            <a:pPr lvl="1"/>
            <a:r>
              <a:rPr lang="en-GB"/>
              <a:t>What about a line?</a:t>
            </a:r>
          </a:p>
          <a:p>
            <a:pPr lvl="1"/>
            <a:r>
              <a:rPr lang="en-GB"/>
              <a:t>What about a cubic?</a:t>
            </a:r>
          </a:p>
        </p:txBody>
      </p:sp>
      <p:pic>
        <p:nvPicPr>
          <p:cNvPr id="4" name="Picture 3">
            <a:extLst>
              <a:ext uri="{FF2B5EF4-FFF2-40B4-BE49-F238E27FC236}">
                <a16:creationId xmlns:a16="http://schemas.microsoft.com/office/drawing/2014/main" id="{C140D941-EBA9-A70B-8CD8-B5630CAAE093}"/>
              </a:ext>
            </a:extLst>
          </p:cNvPr>
          <p:cNvPicPr>
            <a:picLocks noChangeAspect="1"/>
          </p:cNvPicPr>
          <p:nvPr/>
        </p:nvPicPr>
        <p:blipFill>
          <a:blip r:embed="rId2"/>
          <a:stretch>
            <a:fillRect/>
          </a:stretch>
        </p:blipFill>
        <p:spPr>
          <a:xfrm>
            <a:off x="91119" y="3852672"/>
            <a:ext cx="2632963" cy="2172582"/>
          </a:xfrm>
          <a:prstGeom prst="rect">
            <a:avLst/>
          </a:prstGeom>
        </p:spPr>
      </p:pic>
      <p:pic>
        <p:nvPicPr>
          <p:cNvPr id="5" name="Picture 4">
            <a:extLst>
              <a:ext uri="{FF2B5EF4-FFF2-40B4-BE49-F238E27FC236}">
                <a16:creationId xmlns:a16="http://schemas.microsoft.com/office/drawing/2014/main" id="{B3BC1472-E981-9A2A-ADBB-72289CE7480C}"/>
              </a:ext>
            </a:extLst>
          </p:cNvPr>
          <p:cNvPicPr>
            <a:picLocks noChangeAspect="1"/>
          </p:cNvPicPr>
          <p:nvPr/>
        </p:nvPicPr>
        <p:blipFill>
          <a:blip r:embed="rId3"/>
          <a:stretch>
            <a:fillRect/>
          </a:stretch>
        </p:blipFill>
        <p:spPr>
          <a:xfrm>
            <a:off x="3145028" y="3825135"/>
            <a:ext cx="1792732" cy="2227655"/>
          </a:xfrm>
          <a:prstGeom prst="rect">
            <a:avLst/>
          </a:prstGeom>
        </p:spPr>
      </p:pic>
      <p:pic>
        <p:nvPicPr>
          <p:cNvPr id="6" name="Picture 5">
            <a:extLst>
              <a:ext uri="{FF2B5EF4-FFF2-40B4-BE49-F238E27FC236}">
                <a16:creationId xmlns:a16="http://schemas.microsoft.com/office/drawing/2014/main" id="{B682CA04-5D30-456A-8B34-052510F04B82}"/>
              </a:ext>
            </a:extLst>
          </p:cNvPr>
          <p:cNvPicPr>
            <a:picLocks noChangeAspect="1"/>
          </p:cNvPicPr>
          <p:nvPr/>
        </p:nvPicPr>
        <p:blipFill>
          <a:blip r:embed="rId4"/>
          <a:stretch>
            <a:fillRect/>
          </a:stretch>
        </p:blipFill>
        <p:spPr>
          <a:xfrm>
            <a:off x="5600361" y="3797599"/>
            <a:ext cx="1878626" cy="2527001"/>
          </a:xfrm>
          <a:prstGeom prst="rect">
            <a:avLst/>
          </a:prstGeom>
        </p:spPr>
      </p:pic>
    </p:spTree>
    <p:extLst>
      <p:ext uri="{BB962C8B-B14F-4D97-AF65-F5344CB8AC3E}">
        <p14:creationId xmlns:p14="http://schemas.microsoft.com/office/powerpoint/2010/main" val="3376993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681F-77E6-840F-1E7E-78DA687A1CA6}"/>
              </a:ext>
            </a:extLst>
          </p:cNvPr>
          <p:cNvSpPr>
            <a:spLocks noGrp="1"/>
          </p:cNvSpPr>
          <p:nvPr>
            <p:ph type="title"/>
          </p:nvPr>
        </p:nvSpPr>
        <p:spPr/>
        <p:txBody>
          <a:bodyPr/>
          <a:lstStyle/>
          <a:p>
            <a:r>
              <a:rPr lang="en-GB"/>
              <a:t>Prof Smudge </a:t>
            </a:r>
            <a:r>
              <a:rPr lang="en-GB" err="1"/>
              <a:t>Algebradabra</a:t>
            </a:r>
            <a:endParaRPr lang="en-GB"/>
          </a:p>
        </p:txBody>
      </p:sp>
      <p:pic>
        <p:nvPicPr>
          <p:cNvPr id="7" name="Picture 6">
            <a:extLst>
              <a:ext uri="{FF2B5EF4-FFF2-40B4-BE49-F238E27FC236}">
                <a16:creationId xmlns:a16="http://schemas.microsoft.com/office/drawing/2014/main" id="{928F7A01-8A33-AE72-614C-4B058FC8C93F}"/>
              </a:ext>
            </a:extLst>
          </p:cNvPr>
          <p:cNvPicPr>
            <a:picLocks noChangeAspect="1"/>
          </p:cNvPicPr>
          <p:nvPr/>
        </p:nvPicPr>
        <p:blipFill>
          <a:blip r:embed="rId2"/>
          <a:stretch>
            <a:fillRect/>
          </a:stretch>
        </p:blipFill>
        <p:spPr>
          <a:xfrm>
            <a:off x="3218742" y="851101"/>
            <a:ext cx="5859190" cy="1655031"/>
          </a:xfrm>
          <a:prstGeom prst="rect">
            <a:avLst/>
          </a:prstGeom>
        </p:spPr>
      </p:pic>
      <p:grpSp>
        <p:nvGrpSpPr>
          <p:cNvPr id="20" name="Group 19">
            <a:extLst>
              <a:ext uri="{FF2B5EF4-FFF2-40B4-BE49-F238E27FC236}">
                <a16:creationId xmlns:a16="http://schemas.microsoft.com/office/drawing/2014/main" id="{B1F347A7-0B9A-A55C-1C66-2E3D0038A97E}"/>
              </a:ext>
            </a:extLst>
          </p:cNvPr>
          <p:cNvGrpSpPr/>
          <p:nvPr/>
        </p:nvGrpSpPr>
        <p:grpSpPr>
          <a:xfrm>
            <a:off x="153476" y="1951746"/>
            <a:ext cx="3159722" cy="1295400"/>
            <a:chOff x="179092" y="1222689"/>
            <a:chExt cx="3159722" cy="1295400"/>
          </a:xfrm>
        </p:grpSpPr>
        <p:pic>
          <p:nvPicPr>
            <p:cNvPr id="13" name="Picture 12">
              <a:extLst>
                <a:ext uri="{FF2B5EF4-FFF2-40B4-BE49-F238E27FC236}">
                  <a16:creationId xmlns:a16="http://schemas.microsoft.com/office/drawing/2014/main" id="{ED808A3B-7985-14A6-F6BA-97483055DB0B}"/>
                </a:ext>
              </a:extLst>
            </p:cNvPr>
            <p:cNvPicPr>
              <a:picLocks noChangeAspect="1"/>
            </p:cNvPicPr>
            <p:nvPr/>
          </p:nvPicPr>
          <p:blipFill>
            <a:blip r:embed="rId3"/>
            <a:stretch>
              <a:fillRect/>
            </a:stretch>
          </p:blipFill>
          <p:spPr>
            <a:xfrm>
              <a:off x="519085" y="1255644"/>
              <a:ext cx="2819729" cy="1071060"/>
            </a:xfrm>
            <a:prstGeom prst="rect">
              <a:avLst/>
            </a:prstGeom>
          </p:spPr>
        </p:pic>
        <p:pic>
          <p:nvPicPr>
            <p:cNvPr id="14" name="Picture 13">
              <a:extLst>
                <a:ext uri="{FF2B5EF4-FFF2-40B4-BE49-F238E27FC236}">
                  <a16:creationId xmlns:a16="http://schemas.microsoft.com/office/drawing/2014/main" id="{124FD20C-123C-1BA6-8AEB-37A767A0DE55}"/>
                </a:ext>
              </a:extLst>
            </p:cNvPr>
            <p:cNvPicPr>
              <a:picLocks noChangeAspect="1"/>
            </p:cNvPicPr>
            <p:nvPr/>
          </p:nvPicPr>
          <p:blipFill>
            <a:blip r:embed="rId4"/>
            <a:stretch>
              <a:fillRect/>
            </a:stretch>
          </p:blipFill>
          <p:spPr>
            <a:xfrm>
              <a:off x="179092" y="1222689"/>
              <a:ext cx="1562100" cy="1295400"/>
            </a:xfrm>
            <a:prstGeom prst="rect">
              <a:avLst/>
            </a:prstGeom>
          </p:spPr>
        </p:pic>
      </p:grpSp>
      <p:grpSp>
        <p:nvGrpSpPr>
          <p:cNvPr id="16" name="Group 15">
            <a:extLst>
              <a:ext uri="{FF2B5EF4-FFF2-40B4-BE49-F238E27FC236}">
                <a16:creationId xmlns:a16="http://schemas.microsoft.com/office/drawing/2014/main" id="{585BF30F-8554-FA71-5B41-C20BDC85C4A5}"/>
              </a:ext>
            </a:extLst>
          </p:cNvPr>
          <p:cNvGrpSpPr/>
          <p:nvPr/>
        </p:nvGrpSpPr>
        <p:grpSpPr>
          <a:xfrm>
            <a:off x="4044950" y="5293166"/>
            <a:ext cx="3223890" cy="1370975"/>
            <a:chOff x="4214704" y="5029906"/>
            <a:chExt cx="3223890" cy="1370975"/>
          </a:xfrm>
        </p:grpSpPr>
        <p:pic>
          <p:nvPicPr>
            <p:cNvPr id="12" name="Picture 11">
              <a:extLst>
                <a:ext uri="{FF2B5EF4-FFF2-40B4-BE49-F238E27FC236}">
                  <a16:creationId xmlns:a16="http://schemas.microsoft.com/office/drawing/2014/main" id="{484E7832-B255-E9F9-25A7-51240FD8276E}"/>
                </a:ext>
              </a:extLst>
            </p:cNvPr>
            <p:cNvPicPr>
              <a:picLocks noChangeAspect="1"/>
            </p:cNvPicPr>
            <p:nvPr/>
          </p:nvPicPr>
          <p:blipFill>
            <a:blip r:embed="rId5"/>
            <a:stretch>
              <a:fillRect/>
            </a:stretch>
          </p:blipFill>
          <p:spPr>
            <a:xfrm>
              <a:off x="4777488" y="5029906"/>
              <a:ext cx="2661106" cy="914245"/>
            </a:xfrm>
            <a:prstGeom prst="rect">
              <a:avLst/>
            </a:prstGeom>
          </p:spPr>
        </p:pic>
        <p:pic>
          <p:nvPicPr>
            <p:cNvPr id="15" name="Picture 14">
              <a:extLst>
                <a:ext uri="{FF2B5EF4-FFF2-40B4-BE49-F238E27FC236}">
                  <a16:creationId xmlns:a16="http://schemas.microsoft.com/office/drawing/2014/main" id="{F122937A-9184-46C9-96E0-34DAD78E6F93}"/>
                </a:ext>
              </a:extLst>
            </p:cNvPr>
            <p:cNvPicPr>
              <a:picLocks noChangeAspect="1"/>
            </p:cNvPicPr>
            <p:nvPr/>
          </p:nvPicPr>
          <p:blipFill>
            <a:blip r:embed="rId6"/>
            <a:stretch>
              <a:fillRect/>
            </a:stretch>
          </p:blipFill>
          <p:spPr>
            <a:xfrm>
              <a:off x="4214704" y="5105481"/>
              <a:ext cx="1714500" cy="1295400"/>
            </a:xfrm>
            <a:prstGeom prst="rect">
              <a:avLst/>
            </a:prstGeom>
          </p:spPr>
        </p:pic>
      </p:grpSp>
      <p:grpSp>
        <p:nvGrpSpPr>
          <p:cNvPr id="21" name="Group 20">
            <a:extLst>
              <a:ext uri="{FF2B5EF4-FFF2-40B4-BE49-F238E27FC236}">
                <a16:creationId xmlns:a16="http://schemas.microsoft.com/office/drawing/2014/main" id="{10A1203F-37A8-521B-7908-1E3D6EE50308}"/>
              </a:ext>
            </a:extLst>
          </p:cNvPr>
          <p:cNvGrpSpPr/>
          <p:nvPr/>
        </p:nvGrpSpPr>
        <p:grpSpPr>
          <a:xfrm>
            <a:off x="4044950" y="3759863"/>
            <a:ext cx="3188156" cy="1295400"/>
            <a:chOff x="4044950" y="1866325"/>
            <a:chExt cx="3188156" cy="1295400"/>
          </a:xfrm>
        </p:grpSpPr>
        <p:pic>
          <p:nvPicPr>
            <p:cNvPr id="9" name="Picture 8">
              <a:extLst>
                <a:ext uri="{FF2B5EF4-FFF2-40B4-BE49-F238E27FC236}">
                  <a16:creationId xmlns:a16="http://schemas.microsoft.com/office/drawing/2014/main" id="{1AC8EDC6-BA94-7762-9B38-A027D8978AB7}"/>
                </a:ext>
              </a:extLst>
            </p:cNvPr>
            <p:cNvPicPr>
              <a:picLocks noChangeAspect="1"/>
            </p:cNvPicPr>
            <p:nvPr/>
          </p:nvPicPr>
          <p:blipFill>
            <a:blip r:embed="rId7"/>
            <a:stretch>
              <a:fillRect/>
            </a:stretch>
          </p:blipFill>
          <p:spPr>
            <a:xfrm>
              <a:off x="4572000" y="1951745"/>
              <a:ext cx="2661106" cy="914245"/>
            </a:xfrm>
            <a:prstGeom prst="rect">
              <a:avLst/>
            </a:prstGeom>
          </p:spPr>
        </p:pic>
        <p:pic>
          <p:nvPicPr>
            <p:cNvPr id="17" name="Picture 16">
              <a:extLst>
                <a:ext uri="{FF2B5EF4-FFF2-40B4-BE49-F238E27FC236}">
                  <a16:creationId xmlns:a16="http://schemas.microsoft.com/office/drawing/2014/main" id="{6976FFF1-742A-6A12-169C-ED9A8CFD42C7}"/>
                </a:ext>
              </a:extLst>
            </p:cNvPr>
            <p:cNvPicPr>
              <a:picLocks noChangeAspect="1"/>
            </p:cNvPicPr>
            <p:nvPr/>
          </p:nvPicPr>
          <p:blipFill>
            <a:blip r:embed="rId4"/>
            <a:stretch>
              <a:fillRect/>
            </a:stretch>
          </p:blipFill>
          <p:spPr>
            <a:xfrm>
              <a:off x="4044950" y="1866325"/>
              <a:ext cx="1562100" cy="1295400"/>
            </a:xfrm>
            <a:prstGeom prst="rect">
              <a:avLst/>
            </a:prstGeom>
          </p:spPr>
        </p:pic>
      </p:grpSp>
      <p:grpSp>
        <p:nvGrpSpPr>
          <p:cNvPr id="22" name="Group 21">
            <a:extLst>
              <a:ext uri="{FF2B5EF4-FFF2-40B4-BE49-F238E27FC236}">
                <a16:creationId xmlns:a16="http://schemas.microsoft.com/office/drawing/2014/main" id="{38E0FA54-C136-8C07-C634-1C25BBB8FBAB}"/>
              </a:ext>
            </a:extLst>
          </p:cNvPr>
          <p:cNvGrpSpPr/>
          <p:nvPr/>
        </p:nvGrpSpPr>
        <p:grpSpPr>
          <a:xfrm>
            <a:off x="111609" y="3660243"/>
            <a:ext cx="3001886" cy="1295400"/>
            <a:chOff x="24108" y="3819559"/>
            <a:chExt cx="3001886" cy="1295400"/>
          </a:xfrm>
        </p:grpSpPr>
        <p:pic>
          <p:nvPicPr>
            <p:cNvPr id="10" name="Picture 9">
              <a:extLst>
                <a:ext uri="{FF2B5EF4-FFF2-40B4-BE49-F238E27FC236}">
                  <a16:creationId xmlns:a16="http://schemas.microsoft.com/office/drawing/2014/main" id="{BB709A4D-8C7C-766D-9048-28DDFA065775}"/>
                </a:ext>
              </a:extLst>
            </p:cNvPr>
            <p:cNvPicPr>
              <a:picLocks noChangeAspect="1"/>
            </p:cNvPicPr>
            <p:nvPr/>
          </p:nvPicPr>
          <p:blipFill>
            <a:blip r:embed="rId8"/>
            <a:stretch>
              <a:fillRect/>
            </a:stretch>
          </p:blipFill>
          <p:spPr>
            <a:xfrm>
              <a:off x="442671" y="3947949"/>
              <a:ext cx="2583323" cy="887522"/>
            </a:xfrm>
            <a:prstGeom prst="rect">
              <a:avLst/>
            </a:prstGeom>
          </p:spPr>
        </p:pic>
        <p:pic>
          <p:nvPicPr>
            <p:cNvPr id="18" name="Picture 17">
              <a:extLst>
                <a:ext uri="{FF2B5EF4-FFF2-40B4-BE49-F238E27FC236}">
                  <a16:creationId xmlns:a16="http://schemas.microsoft.com/office/drawing/2014/main" id="{1AF63D7D-560F-1E1E-F990-1FB93C32D725}"/>
                </a:ext>
              </a:extLst>
            </p:cNvPr>
            <p:cNvPicPr>
              <a:picLocks noChangeAspect="1"/>
            </p:cNvPicPr>
            <p:nvPr/>
          </p:nvPicPr>
          <p:blipFill>
            <a:blip r:embed="rId4"/>
            <a:stretch>
              <a:fillRect/>
            </a:stretch>
          </p:blipFill>
          <p:spPr>
            <a:xfrm>
              <a:off x="24108" y="3819559"/>
              <a:ext cx="1562100" cy="1295400"/>
            </a:xfrm>
            <a:prstGeom prst="rect">
              <a:avLst/>
            </a:prstGeom>
          </p:spPr>
        </p:pic>
      </p:grpSp>
      <p:grpSp>
        <p:nvGrpSpPr>
          <p:cNvPr id="23" name="Group 22">
            <a:extLst>
              <a:ext uri="{FF2B5EF4-FFF2-40B4-BE49-F238E27FC236}">
                <a16:creationId xmlns:a16="http://schemas.microsoft.com/office/drawing/2014/main" id="{D997AB50-4BBC-BD19-09A5-D86CDF288D8D}"/>
              </a:ext>
            </a:extLst>
          </p:cNvPr>
          <p:cNvGrpSpPr/>
          <p:nvPr/>
        </p:nvGrpSpPr>
        <p:grpSpPr>
          <a:xfrm>
            <a:off x="97510" y="5368741"/>
            <a:ext cx="2884811" cy="1295400"/>
            <a:chOff x="3584655" y="3373665"/>
            <a:chExt cx="2884811" cy="1295400"/>
          </a:xfrm>
        </p:grpSpPr>
        <p:pic>
          <p:nvPicPr>
            <p:cNvPr id="11" name="Picture 10">
              <a:extLst>
                <a:ext uri="{FF2B5EF4-FFF2-40B4-BE49-F238E27FC236}">
                  <a16:creationId xmlns:a16="http://schemas.microsoft.com/office/drawing/2014/main" id="{AB5F2F52-8DCE-E464-BADF-4EE8C21B7F93}"/>
                </a:ext>
              </a:extLst>
            </p:cNvPr>
            <p:cNvPicPr>
              <a:picLocks noChangeAspect="1"/>
            </p:cNvPicPr>
            <p:nvPr/>
          </p:nvPicPr>
          <p:blipFill>
            <a:blip r:embed="rId9"/>
            <a:stretch>
              <a:fillRect/>
            </a:stretch>
          </p:blipFill>
          <p:spPr>
            <a:xfrm>
              <a:off x="4055739" y="3530357"/>
              <a:ext cx="2413727" cy="829256"/>
            </a:xfrm>
            <a:prstGeom prst="rect">
              <a:avLst/>
            </a:prstGeom>
          </p:spPr>
        </p:pic>
        <p:pic>
          <p:nvPicPr>
            <p:cNvPr id="19" name="Picture 18">
              <a:extLst>
                <a:ext uri="{FF2B5EF4-FFF2-40B4-BE49-F238E27FC236}">
                  <a16:creationId xmlns:a16="http://schemas.microsoft.com/office/drawing/2014/main" id="{C74A2777-7995-35D8-F2C0-60745199A6B6}"/>
                </a:ext>
              </a:extLst>
            </p:cNvPr>
            <p:cNvPicPr>
              <a:picLocks noChangeAspect="1"/>
            </p:cNvPicPr>
            <p:nvPr/>
          </p:nvPicPr>
          <p:blipFill>
            <a:blip r:embed="rId4"/>
            <a:stretch>
              <a:fillRect/>
            </a:stretch>
          </p:blipFill>
          <p:spPr>
            <a:xfrm>
              <a:off x="3584655" y="3373665"/>
              <a:ext cx="1562100" cy="1295400"/>
            </a:xfrm>
            <a:prstGeom prst="rect">
              <a:avLst/>
            </a:prstGeom>
          </p:spPr>
        </p:pic>
      </p:grpSp>
    </p:spTree>
    <p:extLst>
      <p:ext uri="{BB962C8B-B14F-4D97-AF65-F5344CB8AC3E}">
        <p14:creationId xmlns:p14="http://schemas.microsoft.com/office/powerpoint/2010/main" val="163818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27859" y="1895996"/>
            <a:ext cx="5092700" cy="4940300"/>
          </a:xfrm>
          <a:prstGeom prst="rect">
            <a:avLst/>
          </a:prstGeom>
        </p:spPr>
      </p:pic>
      <p:sp>
        <p:nvSpPr>
          <p:cNvPr id="2" name="Title 1"/>
          <p:cNvSpPr>
            <a:spLocks noGrp="1"/>
          </p:cNvSpPr>
          <p:nvPr>
            <p:ph type="title"/>
          </p:nvPr>
        </p:nvSpPr>
        <p:spPr/>
        <p:txBody>
          <a:bodyPr/>
          <a:lstStyle/>
          <a:p>
            <a:r>
              <a:rPr lang="en-GB"/>
              <a:t>Subtended Angles</a:t>
            </a:r>
          </a:p>
        </p:txBody>
      </p:sp>
      <p:sp>
        <p:nvSpPr>
          <p:cNvPr id="3" name="Content Placeholder 2"/>
          <p:cNvSpPr>
            <a:spLocks noGrp="1"/>
          </p:cNvSpPr>
          <p:nvPr>
            <p:ph idx="1"/>
          </p:nvPr>
        </p:nvSpPr>
        <p:spPr>
          <a:xfrm>
            <a:off x="323528" y="836712"/>
            <a:ext cx="8424936" cy="792088"/>
          </a:xfrm>
        </p:spPr>
        <p:txBody>
          <a:bodyPr/>
          <a:lstStyle/>
          <a:p>
            <a:r>
              <a:rPr lang="en-GB"/>
              <a:t>Find and describe three angles which are all subtended from the same chord.</a:t>
            </a:r>
          </a:p>
        </p:txBody>
      </p:sp>
      <p:sp>
        <p:nvSpPr>
          <p:cNvPr id="6" name="Rounded Rectangle 5"/>
          <p:cNvSpPr/>
          <p:nvPr/>
        </p:nvSpPr>
        <p:spPr bwMode="auto">
          <a:xfrm>
            <a:off x="179512" y="1810540"/>
            <a:ext cx="3848347" cy="1847060"/>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400" b="0">
                <a:solidFill>
                  <a:srgbClr val="FFFF00"/>
                </a:solidFill>
              </a:rPr>
              <a:t>Developing facility in recognising subtended angles before encountering a theorem about them</a:t>
            </a:r>
            <a:endParaRPr lang="en-GB" sz="2400">
              <a:solidFill>
                <a:srgbClr val="FFFF00"/>
              </a:solidFill>
              <a:effectLst/>
            </a:endParaRPr>
          </a:p>
        </p:txBody>
      </p:sp>
      <p:sp>
        <p:nvSpPr>
          <p:cNvPr id="8" name="Rounded Rectangle 7"/>
          <p:cNvSpPr/>
          <p:nvPr/>
        </p:nvSpPr>
        <p:spPr bwMode="auto">
          <a:xfrm>
            <a:off x="33189" y="4958056"/>
            <a:ext cx="4356484" cy="1296144"/>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400" b="0">
                <a:solidFill>
                  <a:srgbClr val="FFFF00"/>
                </a:solidFill>
              </a:rPr>
              <a:t>How few angles do you need to be told so as to work out all of the others?</a:t>
            </a:r>
            <a:endParaRPr lang="en-GB" sz="2400">
              <a:solidFill>
                <a:srgbClr val="FFFF00"/>
              </a:solidFill>
              <a:effectLst/>
            </a:endParaRPr>
          </a:p>
        </p:txBody>
      </p:sp>
    </p:spTree>
    <p:extLst>
      <p:ext uri="{BB962C8B-B14F-4D97-AF65-F5344CB8AC3E}">
        <p14:creationId xmlns:p14="http://schemas.microsoft.com/office/powerpoint/2010/main" val="48196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4054-7DD5-32DE-8152-FF63E75A02EE}"/>
              </a:ext>
            </a:extLst>
          </p:cNvPr>
          <p:cNvSpPr>
            <a:spLocks noGrp="1"/>
          </p:cNvSpPr>
          <p:nvPr>
            <p:ph type="title"/>
          </p:nvPr>
        </p:nvSpPr>
        <p:spPr>
          <a:xfrm>
            <a:off x="628650" y="365127"/>
            <a:ext cx="7886700" cy="453020"/>
          </a:xfrm>
        </p:spPr>
        <p:txBody>
          <a:bodyPr anchor="t">
            <a:normAutofit/>
          </a:bodyPr>
          <a:lstStyle/>
          <a:p>
            <a:r>
              <a:rPr lang="en-GB"/>
              <a:t>Subtended Angle Measuring</a:t>
            </a:r>
          </a:p>
        </p:txBody>
      </p:sp>
      <p:pic>
        <p:nvPicPr>
          <p:cNvPr id="4" name="Subtended Angle Measuring">
            <a:hlinkClick r:id="" action="ppaction://media"/>
            <a:extLst>
              <a:ext uri="{FF2B5EF4-FFF2-40B4-BE49-F238E27FC236}">
                <a16:creationId xmlns:a16="http://schemas.microsoft.com/office/drawing/2014/main" id="{8C34FA1F-25B3-B154-1B3F-43C5D54A088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6563" y="1095375"/>
            <a:ext cx="5729287" cy="4138613"/>
          </a:xfrm>
          <a:noFill/>
        </p:spPr>
      </p:pic>
    </p:spTree>
    <p:extLst>
      <p:ext uri="{BB962C8B-B14F-4D97-AF65-F5344CB8AC3E}">
        <p14:creationId xmlns:p14="http://schemas.microsoft.com/office/powerpoint/2010/main" val="240642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B87C-D6D8-2653-D812-4DB21385F140}"/>
              </a:ext>
            </a:extLst>
          </p:cNvPr>
          <p:cNvSpPr>
            <a:spLocks noGrp="1"/>
          </p:cNvSpPr>
          <p:nvPr>
            <p:ph type="title"/>
          </p:nvPr>
        </p:nvSpPr>
        <p:spPr/>
        <p:txBody>
          <a:bodyPr/>
          <a:lstStyle/>
          <a:p>
            <a:r>
              <a:rPr lang="en-GB"/>
              <a:t>Fulcrum Reasoning</a:t>
            </a:r>
          </a:p>
        </p:txBody>
      </p:sp>
      <p:pic>
        <p:nvPicPr>
          <p:cNvPr id="4" name="Picture 3">
            <a:extLst>
              <a:ext uri="{FF2B5EF4-FFF2-40B4-BE49-F238E27FC236}">
                <a16:creationId xmlns:a16="http://schemas.microsoft.com/office/drawing/2014/main" id="{8E16EBEE-A19E-BA6C-6DB1-52B78D0CE4EA}"/>
              </a:ext>
            </a:extLst>
          </p:cNvPr>
          <p:cNvPicPr>
            <a:picLocks noChangeAspect="1"/>
          </p:cNvPicPr>
          <p:nvPr/>
        </p:nvPicPr>
        <p:blipFill>
          <a:blip r:embed="rId2"/>
          <a:stretch>
            <a:fillRect/>
          </a:stretch>
        </p:blipFill>
        <p:spPr>
          <a:xfrm>
            <a:off x="230718" y="5960760"/>
            <a:ext cx="6083300" cy="965200"/>
          </a:xfrm>
          <a:prstGeom prst="rect">
            <a:avLst/>
          </a:prstGeom>
        </p:spPr>
      </p:pic>
      <p:pic>
        <p:nvPicPr>
          <p:cNvPr id="5" name="Picture 4">
            <a:extLst>
              <a:ext uri="{FF2B5EF4-FFF2-40B4-BE49-F238E27FC236}">
                <a16:creationId xmlns:a16="http://schemas.microsoft.com/office/drawing/2014/main" id="{91F833AC-99BE-B03F-EDFE-91E4943A7001}"/>
              </a:ext>
            </a:extLst>
          </p:cNvPr>
          <p:cNvPicPr>
            <a:picLocks noChangeAspect="1"/>
          </p:cNvPicPr>
          <p:nvPr/>
        </p:nvPicPr>
        <p:blipFill>
          <a:blip r:embed="rId3"/>
          <a:stretch>
            <a:fillRect/>
          </a:stretch>
        </p:blipFill>
        <p:spPr>
          <a:xfrm>
            <a:off x="179917" y="3601008"/>
            <a:ext cx="6083300" cy="965200"/>
          </a:xfrm>
          <a:prstGeom prst="rect">
            <a:avLst/>
          </a:prstGeom>
        </p:spPr>
      </p:pic>
      <p:pic>
        <p:nvPicPr>
          <p:cNvPr id="6" name="Picture 5">
            <a:extLst>
              <a:ext uri="{FF2B5EF4-FFF2-40B4-BE49-F238E27FC236}">
                <a16:creationId xmlns:a16="http://schemas.microsoft.com/office/drawing/2014/main" id="{64618AC5-C418-EA4B-01DB-65CDAC60F6B2}"/>
              </a:ext>
            </a:extLst>
          </p:cNvPr>
          <p:cNvPicPr>
            <a:picLocks noChangeAspect="1"/>
          </p:cNvPicPr>
          <p:nvPr/>
        </p:nvPicPr>
        <p:blipFill>
          <a:blip r:embed="rId4"/>
          <a:stretch>
            <a:fillRect/>
          </a:stretch>
        </p:blipFill>
        <p:spPr>
          <a:xfrm>
            <a:off x="179917" y="2635141"/>
            <a:ext cx="6083300" cy="965200"/>
          </a:xfrm>
          <a:prstGeom prst="rect">
            <a:avLst/>
          </a:prstGeom>
        </p:spPr>
      </p:pic>
      <p:pic>
        <p:nvPicPr>
          <p:cNvPr id="7" name="Picture 6">
            <a:extLst>
              <a:ext uri="{FF2B5EF4-FFF2-40B4-BE49-F238E27FC236}">
                <a16:creationId xmlns:a16="http://schemas.microsoft.com/office/drawing/2014/main" id="{6708C6CC-184C-5D77-A64C-E4AC9B822324}"/>
              </a:ext>
            </a:extLst>
          </p:cNvPr>
          <p:cNvPicPr>
            <a:picLocks noChangeAspect="1"/>
          </p:cNvPicPr>
          <p:nvPr/>
        </p:nvPicPr>
        <p:blipFill>
          <a:blip r:embed="rId5"/>
          <a:stretch>
            <a:fillRect/>
          </a:stretch>
        </p:blipFill>
        <p:spPr>
          <a:xfrm>
            <a:off x="179917" y="1720740"/>
            <a:ext cx="6083300" cy="965200"/>
          </a:xfrm>
          <a:prstGeom prst="rect">
            <a:avLst/>
          </a:prstGeom>
        </p:spPr>
      </p:pic>
      <p:pic>
        <p:nvPicPr>
          <p:cNvPr id="8" name="Picture 7">
            <a:extLst>
              <a:ext uri="{FF2B5EF4-FFF2-40B4-BE49-F238E27FC236}">
                <a16:creationId xmlns:a16="http://schemas.microsoft.com/office/drawing/2014/main" id="{ECAEBC04-3232-7CBB-EDFD-8970E69CF960}"/>
              </a:ext>
            </a:extLst>
          </p:cNvPr>
          <p:cNvPicPr>
            <a:picLocks noChangeAspect="1"/>
          </p:cNvPicPr>
          <p:nvPr/>
        </p:nvPicPr>
        <p:blipFill>
          <a:blip r:embed="rId6"/>
          <a:stretch>
            <a:fillRect/>
          </a:stretch>
        </p:blipFill>
        <p:spPr>
          <a:xfrm>
            <a:off x="179917" y="772475"/>
            <a:ext cx="6083300" cy="965200"/>
          </a:xfrm>
          <a:prstGeom prst="rect">
            <a:avLst/>
          </a:prstGeom>
        </p:spPr>
      </p:pic>
      <p:pic>
        <p:nvPicPr>
          <p:cNvPr id="9" name="Picture 8">
            <a:extLst>
              <a:ext uri="{FF2B5EF4-FFF2-40B4-BE49-F238E27FC236}">
                <a16:creationId xmlns:a16="http://schemas.microsoft.com/office/drawing/2014/main" id="{4B8793B0-E62B-88AD-0581-29FA95AA6074}"/>
              </a:ext>
            </a:extLst>
          </p:cNvPr>
          <p:cNvPicPr>
            <a:picLocks noChangeAspect="1"/>
          </p:cNvPicPr>
          <p:nvPr/>
        </p:nvPicPr>
        <p:blipFill>
          <a:blip r:embed="rId7"/>
          <a:stretch>
            <a:fillRect/>
          </a:stretch>
        </p:blipFill>
        <p:spPr>
          <a:xfrm>
            <a:off x="213783" y="4428293"/>
            <a:ext cx="6083300" cy="1549400"/>
          </a:xfrm>
          <a:prstGeom prst="rect">
            <a:avLst/>
          </a:prstGeom>
        </p:spPr>
      </p:pic>
      <p:pic>
        <p:nvPicPr>
          <p:cNvPr id="10" name="Picture 9">
            <a:extLst>
              <a:ext uri="{FF2B5EF4-FFF2-40B4-BE49-F238E27FC236}">
                <a16:creationId xmlns:a16="http://schemas.microsoft.com/office/drawing/2014/main" id="{91729AA1-DAD9-E546-945A-DCD29760FCCF}"/>
              </a:ext>
            </a:extLst>
          </p:cNvPr>
          <p:cNvPicPr>
            <a:picLocks noChangeAspect="1"/>
          </p:cNvPicPr>
          <p:nvPr/>
        </p:nvPicPr>
        <p:blipFill>
          <a:blip r:embed="rId8"/>
          <a:stretch>
            <a:fillRect/>
          </a:stretch>
        </p:blipFill>
        <p:spPr>
          <a:xfrm>
            <a:off x="6601883" y="823275"/>
            <a:ext cx="2362200" cy="1828800"/>
          </a:xfrm>
          <a:prstGeom prst="rect">
            <a:avLst/>
          </a:prstGeom>
        </p:spPr>
      </p:pic>
      <p:sp>
        <p:nvSpPr>
          <p:cNvPr id="11" name="Rounded Rectangle 10">
            <a:extLst>
              <a:ext uri="{FF2B5EF4-FFF2-40B4-BE49-F238E27FC236}">
                <a16:creationId xmlns:a16="http://schemas.microsoft.com/office/drawing/2014/main" id="{E40BEF1F-A394-CAA5-0228-DEA3D3FC7FC1}"/>
              </a:ext>
            </a:extLst>
          </p:cNvPr>
          <p:cNvSpPr/>
          <p:nvPr/>
        </p:nvSpPr>
        <p:spPr>
          <a:xfrm>
            <a:off x="6568017" y="2972027"/>
            <a:ext cx="2362200" cy="78717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Critical Aspects?</a:t>
            </a:r>
          </a:p>
        </p:txBody>
      </p:sp>
    </p:spTree>
    <p:extLst>
      <p:ext uri="{BB962C8B-B14F-4D97-AF65-F5344CB8AC3E}">
        <p14:creationId xmlns:p14="http://schemas.microsoft.com/office/powerpoint/2010/main" val="416249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E286C-37E9-8E15-4885-C0FD74368443}"/>
              </a:ext>
            </a:extLst>
          </p:cNvPr>
          <p:cNvSpPr>
            <a:spLocks noGrp="1"/>
          </p:cNvSpPr>
          <p:nvPr>
            <p:ph type="title"/>
          </p:nvPr>
        </p:nvSpPr>
        <p:spPr/>
        <p:txBody>
          <a:bodyPr/>
          <a:lstStyle/>
          <a:p>
            <a:r>
              <a:rPr lang="en-GB"/>
              <a:t>More Fulcrum Reasoning</a:t>
            </a:r>
          </a:p>
        </p:txBody>
      </p:sp>
      <p:pic>
        <p:nvPicPr>
          <p:cNvPr id="4" name="Picture 3">
            <a:extLst>
              <a:ext uri="{FF2B5EF4-FFF2-40B4-BE49-F238E27FC236}">
                <a16:creationId xmlns:a16="http://schemas.microsoft.com/office/drawing/2014/main" id="{90D1B320-2688-7322-3FB7-068054A20A9A}"/>
              </a:ext>
            </a:extLst>
          </p:cNvPr>
          <p:cNvPicPr>
            <a:picLocks noChangeAspect="1"/>
          </p:cNvPicPr>
          <p:nvPr/>
        </p:nvPicPr>
        <p:blipFill>
          <a:blip r:embed="rId2"/>
          <a:stretch>
            <a:fillRect/>
          </a:stretch>
        </p:blipFill>
        <p:spPr>
          <a:xfrm>
            <a:off x="158750" y="818147"/>
            <a:ext cx="6083300" cy="889000"/>
          </a:xfrm>
          <a:prstGeom prst="rect">
            <a:avLst/>
          </a:prstGeom>
        </p:spPr>
      </p:pic>
      <p:pic>
        <p:nvPicPr>
          <p:cNvPr id="5" name="Picture 4">
            <a:extLst>
              <a:ext uri="{FF2B5EF4-FFF2-40B4-BE49-F238E27FC236}">
                <a16:creationId xmlns:a16="http://schemas.microsoft.com/office/drawing/2014/main" id="{5DE41595-5EBD-C070-46F4-6B893C8B93BB}"/>
              </a:ext>
            </a:extLst>
          </p:cNvPr>
          <p:cNvPicPr>
            <a:picLocks noChangeAspect="1"/>
          </p:cNvPicPr>
          <p:nvPr/>
        </p:nvPicPr>
        <p:blipFill>
          <a:blip r:embed="rId3"/>
          <a:stretch>
            <a:fillRect/>
          </a:stretch>
        </p:blipFill>
        <p:spPr>
          <a:xfrm>
            <a:off x="158750" y="1545166"/>
            <a:ext cx="6083300" cy="889000"/>
          </a:xfrm>
          <a:prstGeom prst="rect">
            <a:avLst/>
          </a:prstGeom>
        </p:spPr>
      </p:pic>
      <p:pic>
        <p:nvPicPr>
          <p:cNvPr id="6" name="Picture 5">
            <a:extLst>
              <a:ext uri="{FF2B5EF4-FFF2-40B4-BE49-F238E27FC236}">
                <a16:creationId xmlns:a16="http://schemas.microsoft.com/office/drawing/2014/main" id="{CBB59941-1251-CF13-622B-75A1C7B257AC}"/>
              </a:ext>
            </a:extLst>
          </p:cNvPr>
          <p:cNvPicPr>
            <a:picLocks noChangeAspect="1"/>
          </p:cNvPicPr>
          <p:nvPr/>
        </p:nvPicPr>
        <p:blipFill>
          <a:blip r:embed="rId4"/>
          <a:stretch>
            <a:fillRect/>
          </a:stretch>
        </p:blipFill>
        <p:spPr>
          <a:xfrm>
            <a:off x="158750" y="2272185"/>
            <a:ext cx="6083300" cy="889000"/>
          </a:xfrm>
          <a:prstGeom prst="rect">
            <a:avLst/>
          </a:prstGeom>
        </p:spPr>
      </p:pic>
      <p:pic>
        <p:nvPicPr>
          <p:cNvPr id="7" name="Picture 6">
            <a:extLst>
              <a:ext uri="{FF2B5EF4-FFF2-40B4-BE49-F238E27FC236}">
                <a16:creationId xmlns:a16="http://schemas.microsoft.com/office/drawing/2014/main" id="{2C618996-2C37-A850-2ED8-E045EF27A56C}"/>
              </a:ext>
            </a:extLst>
          </p:cNvPr>
          <p:cNvPicPr>
            <a:picLocks noChangeAspect="1"/>
          </p:cNvPicPr>
          <p:nvPr/>
        </p:nvPicPr>
        <p:blipFill>
          <a:blip r:embed="rId5"/>
          <a:stretch>
            <a:fillRect/>
          </a:stretch>
        </p:blipFill>
        <p:spPr>
          <a:xfrm>
            <a:off x="158750" y="3281723"/>
            <a:ext cx="6083300" cy="889000"/>
          </a:xfrm>
          <a:prstGeom prst="rect">
            <a:avLst/>
          </a:prstGeom>
        </p:spPr>
      </p:pic>
      <p:sp>
        <p:nvSpPr>
          <p:cNvPr id="8" name="Rounded Rectangle 7">
            <a:extLst>
              <a:ext uri="{FF2B5EF4-FFF2-40B4-BE49-F238E27FC236}">
                <a16:creationId xmlns:a16="http://schemas.microsoft.com/office/drawing/2014/main" id="{E2E9E30A-2148-D01F-499E-C0F7E70A1336}"/>
              </a:ext>
            </a:extLst>
          </p:cNvPr>
          <p:cNvSpPr/>
          <p:nvPr/>
        </p:nvSpPr>
        <p:spPr>
          <a:xfrm>
            <a:off x="6468533" y="1100667"/>
            <a:ext cx="2353734" cy="179493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432FF"/>
                </a:solidFill>
              </a:rPr>
              <a:t>What relationship(s) are being preserved in order to maintain balance?</a:t>
            </a:r>
          </a:p>
        </p:txBody>
      </p:sp>
    </p:spTree>
    <p:extLst>
      <p:ext uri="{BB962C8B-B14F-4D97-AF65-F5344CB8AC3E}">
        <p14:creationId xmlns:p14="http://schemas.microsoft.com/office/powerpoint/2010/main" val="410136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BFFF-A9A4-89CB-E6D6-FFC745EC7C89}"/>
              </a:ext>
            </a:extLst>
          </p:cNvPr>
          <p:cNvSpPr>
            <a:spLocks noGrp="1"/>
          </p:cNvSpPr>
          <p:nvPr>
            <p:ph type="title"/>
          </p:nvPr>
        </p:nvSpPr>
        <p:spPr/>
        <p:txBody>
          <a:bodyPr/>
          <a:lstStyle/>
          <a:p>
            <a:r>
              <a:rPr lang="en-GB"/>
              <a:t>Double Fulcrum Reasoning</a:t>
            </a:r>
          </a:p>
        </p:txBody>
      </p:sp>
      <p:sp>
        <p:nvSpPr>
          <p:cNvPr id="3" name="Content Placeholder 2">
            <a:extLst>
              <a:ext uri="{FF2B5EF4-FFF2-40B4-BE49-F238E27FC236}">
                <a16:creationId xmlns:a16="http://schemas.microsoft.com/office/drawing/2014/main" id="{3022F140-41B9-3F91-B142-CAB54E3A9F8A}"/>
              </a:ext>
            </a:extLst>
          </p:cNvPr>
          <p:cNvSpPr>
            <a:spLocks noGrp="1"/>
          </p:cNvSpPr>
          <p:nvPr>
            <p:ph idx="1"/>
          </p:nvPr>
        </p:nvSpPr>
        <p:spPr>
          <a:xfrm>
            <a:off x="481263" y="2619318"/>
            <a:ext cx="8181474" cy="1796049"/>
          </a:xfrm>
        </p:spPr>
        <p:txBody>
          <a:bodyPr/>
          <a:lstStyle/>
          <a:p>
            <a:r>
              <a:rPr lang="en-GB"/>
              <a:t>Here the arm has a mass of 2 units.</a:t>
            </a:r>
          </a:p>
          <a:p>
            <a:r>
              <a:rPr lang="en-GB"/>
              <a:t>A mass on or between the fulcra can of course be removed without the bar tipping. </a:t>
            </a:r>
          </a:p>
          <a:p>
            <a:r>
              <a:rPr lang="en-GB"/>
              <a:t>By carefully sliding the masses, can you arrange to clear all the masses from the balance, always keeping the arm from tipping?</a:t>
            </a:r>
          </a:p>
        </p:txBody>
      </p:sp>
      <p:pic>
        <p:nvPicPr>
          <p:cNvPr id="4" name="Picture 3">
            <a:extLst>
              <a:ext uri="{FF2B5EF4-FFF2-40B4-BE49-F238E27FC236}">
                <a16:creationId xmlns:a16="http://schemas.microsoft.com/office/drawing/2014/main" id="{48CBE033-6D71-D453-8BCC-EA9987C94BDA}"/>
              </a:ext>
            </a:extLst>
          </p:cNvPr>
          <p:cNvPicPr>
            <a:picLocks noChangeAspect="1"/>
          </p:cNvPicPr>
          <p:nvPr/>
        </p:nvPicPr>
        <p:blipFill>
          <a:blip r:embed="rId2"/>
          <a:stretch>
            <a:fillRect/>
          </a:stretch>
        </p:blipFill>
        <p:spPr>
          <a:xfrm>
            <a:off x="628650" y="994833"/>
            <a:ext cx="7150100" cy="1447800"/>
          </a:xfrm>
          <a:prstGeom prst="rect">
            <a:avLst/>
          </a:prstGeom>
        </p:spPr>
      </p:pic>
    </p:spTree>
    <p:extLst>
      <p:ext uri="{BB962C8B-B14F-4D97-AF65-F5344CB8AC3E}">
        <p14:creationId xmlns:p14="http://schemas.microsoft.com/office/powerpoint/2010/main" val="320327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B762F4FF-BA87-CEB8-2AC8-E7ABF8B58062}"/>
              </a:ext>
            </a:extLst>
          </p:cNvPr>
          <p:cNvSpPr/>
          <p:nvPr/>
        </p:nvSpPr>
        <p:spPr>
          <a:xfrm>
            <a:off x="3028012" y="3350968"/>
            <a:ext cx="2249679" cy="49182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One variation …</a:t>
            </a:r>
          </a:p>
        </p:txBody>
      </p:sp>
      <p:sp>
        <p:nvSpPr>
          <p:cNvPr id="15" name="Rounded Rectangle 14">
            <a:extLst>
              <a:ext uri="{FF2B5EF4-FFF2-40B4-BE49-F238E27FC236}">
                <a16:creationId xmlns:a16="http://schemas.microsoft.com/office/drawing/2014/main" id="{554AA3F3-AA69-35F0-697E-B5069E45264D}"/>
              </a:ext>
            </a:extLst>
          </p:cNvPr>
          <p:cNvSpPr/>
          <p:nvPr/>
        </p:nvSpPr>
        <p:spPr>
          <a:xfrm>
            <a:off x="3528001" y="3790671"/>
            <a:ext cx="2576659" cy="49182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What might be next?</a:t>
            </a:r>
          </a:p>
        </p:txBody>
      </p:sp>
      <p:sp>
        <p:nvSpPr>
          <p:cNvPr id="2" name="Title 1">
            <a:extLst>
              <a:ext uri="{FF2B5EF4-FFF2-40B4-BE49-F238E27FC236}">
                <a16:creationId xmlns:a16="http://schemas.microsoft.com/office/drawing/2014/main" id="{DD849D38-9405-BA64-5AC2-B165A74A31C1}"/>
              </a:ext>
            </a:extLst>
          </p:cNvPr>
          <p:cNvSpPr>
            <a:spLocks noGrp="1"/>
          </p:cNvSpPr>
          <p:nvPr>
            <p:ph type="title"/>
          </p:nvPr>
        </p:nvSpPr>
        <p:spPr/>
        <p:txBody>
          <a:bodyPr/>
          <a:lstStyle/>
          <a:p>
            <a:r>
              <a:rPr lang="en-GB" dirty="0"/>
              <a:t>Interrupted Calculations</a:t>
            </a:r>
          </a:p>
        </p:txBody>
      </p:sp>
      <p:sp>
        <p:nvSpPr>
          <p:cNvPr id="3" name="Content Placeholder 2">
            <a:extLst>
              <a:ext uri="{FF2B5EF4-FFF2-40B4-BE49-F238E27FC236}">
                <a16:creationId xmlns:a16="http://schemas.microsoft.com/office/drawing/2014/main" id="{F147B0CA-ADE8-C082-B657-FB6916006ABD}"/>
              </a:ext>
            </a:extLst>
          </p:cNvPr>
          <p:cNvSpPr>
            <a:spLocks noGrp="1"/>
          </p:cNvSpPr>
          <p:nvPr>
            <p:ph idx="1"/>
          </p:nvPr>
        </p:nvSpPr>
        <p:spPr>
          <a:xfrm>
            <a:off x="481263" y="1094874"/>
            <a:ext cx="8181474" cy="2856386"/>
          </a:xfrm>
        </p:spPr>
        <p:txBody>
          <a:bodyPr/>
          <a:lstStyle/>
          <a:p>
            <a:r>
              <a:rPr lang="en-GB" dirty="0"/>
              <a:t>I am about to subtract a two digit number from a three digit number, </a:t>
            </a:r>
          </a:p>
          <a:p>
            <a:r>
              <a:rPr lang="en-GB" dirty="0"/>
              <a:t>when somebody suddenly:</a:t>
            </a:r>
          </a:p>
          <a:p>
            <a:pPr lvl="1"/>
            <a:r>
              <a:rPr lang="en-GB" dirty="0"/>
              <a:t>Adds one to both my numbers …. What difference will this make to my answer?</a:t>
            </a:r>
          </a:p>
          <a:p>
            <a:pPr lvl="1"/>
            <a:r>
              <a:rPr lang="en-GB" dirty="0"/>
              <a:t>Subtracts 2 from both my numbers … What difference will this make to my answer?</a:t>
            </a:r>
          </a:p>
          <a:p>
            <a:pPr lvl="1"/>
            <a:r>
              <a:rPr lang="en-GB" dirty="0"/>
              <a:t>Adds one to the larger number and subtracts 2 from the smaller number … What difference will this make to my answer?</a:t>
            </a:r>
          </a:p>
          <a:p>
            <a:pPr lvl="1"/>
            <a:endParaRPr lang="en-GB" dirty="0"/>
          </a:p>
        </p:txBody>
      </p:sp>
      <p:sp>
        <p:nvSpPr>
          <p:cNvPr id="4" name="Rounded Rectangle 3">
            <a:extLst>
              <a:ext uri="{FF2B5EF4-FFF2-40B4-BE49-F238E27FC236}">
                <a16:creationId xmlns:a16="http://schemas.microsoft.com/office/drawing/2014/main" id="{EF68E586-7D67-E4B3-8CB1-76357D307AAC}"/>
              </a:ext>
            </a:extLst>
          </p:cNvPr>
          <p:cNvSpPr/>
          <p:nvPr/>
        </p:nvSpPr>
        <p:spPr>
          <a:xfrm>
            <a:off x="639523" y="3951260"/>
            <a:ext cx="2864257" cy="101600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critical aspect(s) are being exposed?</a:t>
            </a:r>
          </a:p>
        </p:txBody>
      </p:sp>
      <p:sp>
        <p:nvSpPr>
          <p:cNvPr id="5" name="Rounded Rectangle 4">
            <a:extLst>
              <a:ext uri="{FF2B5EF4-FFF2-40B4-BE49-F238E27FC236}">
                <a16:creationId xmlns:a16="http://schemas.microsoft.com/office/drawing/2014/main" id="{6C81F12B-A283-8A0E-8A0E-6D76930A3785}"/>
              </a:ext>
            </a:extLst>
          </p:cNvPr>
          <p:cNvSpPr/>
          <p:nvPr/>
        </p:nvSpPr>
        <p:spPr>
          <a:xfrm>
            <a:off x="1318179" y="4821583"/>
            <a:ext cx="3904384" cy="176267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dimensions of possible variation could be being revealed?</a:t>
            </a:r>
          </a:p>
          <a:p>
            <a:pPr algn="ctr"/>
            <a:r>
              <a:rPr lang="en-GB" sz="2000" dirty="0">
                <a:solidFill>
                  <a:srgbClr val="FFFF00"/>
                </a:solidFill>
              </a:rPr>
              <a:t>What are the ranges of permissible change?</a:t>
            </a:r>
          </a:p>
        </p:txBody>
      </p:sp>
      <p:sp>
        <p:nvSpPr>
          <p:cNvPr id="6" name="Rounded Rectangle 5">
            <a:extLst>
              <a:ext uri="{FF2B5EF4-FFF2-40B4-BE49-F238E27FC236}">
                <a16:creationId xmlns:a16="http://schemas.microsoft.com/office/drawing/2014/main" id="{7BAAED2B-EB60-874F-3336-DCE82D13DC61}"/>
              </a:ext>
            </a:extLst>
          </p:cNvPr>
          <p:cNvSpPr/>
          <p:nvPr/>
        </p:nvSpPr>
        <p:spPr>
          <a:xfrm>
            <a:off x="4572000" y="5763126"/>
            <a:ext cx="2026508" cy="1006469"/>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432FF"/>
                </a:solidFill>
              </a:rPr>
              <a:t>What else could be varied?</a:t>
            </a:r>
          </a:p>
        </p:txBody>
      </p:sp>
      <p:sp>
        <p:nvSpPr>
          <p:cNvPr id="7" name="Rounded Rectangle 6">
            <a:extLst>
              <a:ext uri="{FF2B5EF4-FFF2-40B4-BE49-F238E27FC236}">
                <a16:creationId xmlns:a16="http://schemas.microsoft.com/office/drawing/2014/main" id="{72731B35-ED87-A96A-7BC7-391C1DEB613A}"/>
              </a:ext>
            </a:extLst>
          </p:cNvPr>
          <p:cNvSpPr/>
          <p:nvPr/>
        </p:nvSpPr>
        <p:spPr>
          <a:xfrm>
            <a:off x="5478780" y="1407713"/>
            <a:ext cx="3440174" cy="75723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aspects might be critical but are  being assumed?</a:t>
            </a:r>
          </a:p>
        </p:txBody>
      </p:sp>
      <p:sp>
        <p:nvSpPr>
          <p:cNvPr id="8" name="Rounded Rectangle 7">
            <a:extLst>
              <a:ext uri="{FF2B5EF4-FFF2-40B4-BE49-F238E27FC236}">
                <a16:creationId xmlns:a16="http://schemas.microsoft.com/office/drawing/2014/main" id="{62984CFC-B2F4-D572-6B2F-825FB1C276F6}"/>
              </a:ext>
            </a:extLst>
          </p:cNvPr>
          <p:cNvSpPr/>
          <p:nvPr/>
        </p:nvSpPr>
        <p:spPr>
          <a:xfrm>
            <a:off x="6104660" y="2129390"/>
            <a:ext cx="1819994" cy="75723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‘digits’</a:t>
            </a:r>
          </a:p>
          <a:p>
            <a:pPr algn="ctr"/>
            <a:r>
              <a:rPr lang="en-GB" sz="2000" dirty="0">
                <a:solidFill>
                  <a:srgbClr val="FFFF00"/>
                </a:solidFill>
              </a:rPr>
              <a:t>‘Subtract’</a:t>
            </a:r>
          </a:p>
        </p:txBody>
      </p:sp>
      <p:sp>
        <p:nvSpPr>
          <p:cNvPr id="11" name="Rounded Rectangle 10">
            <a:extLst>
              <a:ext uri="{FF2B5EF4-FFF2-40B4-BE49-F238E27FC236}">
                <a16:creationId xmlns:a16="http://schemas.microsoft.com/office/drawing/2014/main" id="{3701E997-C9C9-BC68-8EA9-020391610CA1}"/>
              </a:ext>
            </a:extLst>
          </p:cNvPr>
          <p:cNvSpPr/>
          <p:nvPr/>
        </p:nvSpPr>
        <p:spPr>
          <a:xfrm>
            <a:off x="3859287" y="5006917"/>
            <a:ext cx="5210972" cy="1762678"/>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Variation:</a:t>
            </a:r>
          </a:p>
          <a:p>
            <a:pPr algn="ctr"/>
            <a:r>
              <a:rPr lang="en-GB" sz="2000" dirty="0">
                <a:solidFill>
                  <a:srgbClr val="0432FF"/>
                </a:solidFill>
              </a:rPr>
              <a:t>One level: variation is in the learner’s mind</a:t>
            </a:r>
          </a:p>
          <a:p>
            <a:pPr algn="ctr"/>
            <a:r>
              <a:rPr lang="en-GB" sz="2000" dirty="0">
                <a:solidFill>
                  <a:srgbClr val="0432FF"/>
                </a:solidFill>
              </a:rPr>
              <a:t>Another level: arithmetic actions on numbers before an action leads to relationships</a:t>
            </a:r>
          </a:p>
        </p:txBody>
      </p:sp>
      <p:sp>
        <p:nvSpPr>
          <p:cNvPr id="12" name="Rounded Rectangle 11">
            <a:extLst>
              <a:ext uri="{FF2B5EF4-FFF2-40B4-BE49-F238E27FC236}">
                <a16:creationId xmlns:a16="http://schemas.microsoft.com/office/drawing/2014/main" id="{61B832F0-A04E-E12D-6139-6E7E306C197F}"/>
              </a:ext>
            </a:extLst>
          </p:cNvPr>
          <p:cNvSpPr/>
          <p:nvPr/>
        </p:nvSpPr>
        <p:spPr>
          <a:xfrm>
            <a:off x="5646111" y="2593851"/>
            <a:ext cx="2702091" cy="75723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critical aspects are being addressed?</a:t>
            </a:r>
          </a:p>
        </p:txBody>
      </p:sp>
      <p:sp>
        <p:nvSpPr>
          <p:cNvPr id="13" name="Rounded Rectangle 12">
            <a:extLst>
              <a:ext uri="{FF2B5EF4-FFF2-40B4-BE49-F238E27FC236}">
                <a16:creationId xmlns:a16="http://schemas.microsoft.com/office/drawing/2014/main" id="{C6F3D9CC-E5B2-FEF2-F062-9E0A194EEA1D}"/>
              </a:ext>
            </a:extLst>
          </p:cNvPr>
          <p:cNvSpPr/>
          <p:nvPr/>
        </p:nvSpPr>
        <p:spPr>
          <a:xfrm>
            <a:off x="5919206" y="3842793"/>
            <a:ext cx="2559322" cy="900439"/>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What now is invariant</a:t>
            </a:r>
            <a:br>
              <a:rPr lang="en-GB" sz="2000" dirty="0">
                <a:solidFill>
                  <a:srgbClr val="0432FF"/>
                </a:solidFill>
              </a:rPr>
            </a:br>
            <a:r>
              <a:rPr lang="en-GB" sz="2000" dirty="0">
                <a:solidFill>
                  <a:srgbClr val="0432FF"/>
                </a:solidFill>
              </a:rPr>
              <a:t>in the midst of what permissible change?</a:t>
            </a:r>
          </a:p>
        </p:txBody>
      </p:sp>
      <p:sp>
        <p:nvSpPr>
          <p:cNvPr id="9" name="Rounded Rectangle 8">
            <a:extLst>
              <a:ext uri="{FF2B5EF4-FFF2-40B4-BE49-F238E27FC236}">
                <a16:creationId xmlns:a16="http://schemas.microsoft.com/office/drawing/2014/main" id="{945B8C54-7DB3-AC59-B359-135DFF6F593C}"/>
              </a:ext>
            </a:extLst>
          </p:cNvPr>
          <p:cNvSpPr/>
          <p:nvPr/>
        </p:nvSpPr>
        <p:spPr>
          <a:xfrm>
            <a:off x="4768847" y="3265644"/>
            <a:ext cx="4375156" cy="130094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Invariance of difference under action;</a:t>
            </a:r>
          </a:p>
          <a:p>
            <a:pPr algn="ctr"/>
            <a:r>
              <a:rPr lang="en-GB" sz="2000" dirty="0">
                <a:solidFill>
                  <a:srgbClr val="FFFF00"/>
                </a:solidFill>
              </a:rPr>
              <a:t>Working with unspecified numbers;</a:t>
            </a:r>
          </a:p>
          <a:p>
            <a:pPr algn="ctr"/>
            <a:r>
              <a:rPr lang="en-GB" sz="2000" dirty="0">
                <a:solidFill>
                  <a:srgbClr val="FFFF00"/>
                </a:solidFill>
              </a:rPr>
              <a:t>Holding two things in mind;</a:t>
            </a:r>
          </a:p>
          <a:p>
            <a:pPr algn="ctr"/>
            <a:r>
              <a:rPr lang="en-GB" sz="2000" dirty="0">
                <a:solidFill>
                  <a:srgbClr val="FFFF00"/>
                </a:solidFill>
              </a:rPr>
              <a:t>‘difference’</a:t>
            </a:r>
          </a:p>
        </p:txBody>
      </p:sp>
      <p:sp>
        <p:nvSpPr>
          <p:cNvPr id="10" name="Rounded Rectangle 9">
            <a:extLst>
              <a:ext uri="{FF2B5EF4-FFF2-40B4-BE49-F238E27FC236}">
                <a16:creationId xmlns:a16="http://schemas.microsoft.com/office/drawing/2014/main" id="{AD285430-6B63-57BD-41A5-CD3B52F93432}"/>
              </a:ext>
            </a:extLst>
          </p:cNvPr>
          <p:cNvSpPr/>
          <p:nvPr/>
        </p:nvSpPr>
        <p:spPr>
          <a:xfrm>
            <a:off x="5890636" y="3325909"/>
            <a:ext cx="2559322" cy="900439"/>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What is invariant</a:t>
            </a:r>
            <a:br>
              <a:rPr lang="en-GB" sz="2000" dirty="0">
                <a:solidFill>
                  <a:srgbClr val="0432FF"/>
                </a:solidFill>
              </a:rPr>
            </a:br>
            <a:r>
              <a:rPr lang="en-GB" sz="2000" dirty="0">
                <a:solidFill>
                  <a:srgbClr val="0432FF"/>
                </a:solidFill>
              </a:rPr>
              <a:t>in the midst of what permissible change?</a:t>
            </a:r>
          </a:p>
        </p:txBody>
      </p:sp>
    </p:spTree>
    <p:extLst>
      <p:ext uri="{BB962C8B-B14F-4D97-AF65-F5344CB8AC3E}">
        <p14:creationId xmlns:p14="http://schemas.microsoft.com/office/powerpoint/2010/main" val="37291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3" grpId="0" uiExpand="1" build="p"/>
      <p:bldP spid="4" grpId="0" animBg="1"/>
      <p:bldP spid="5" grpId="0" animBg="1"/>
      <p:bldP spid="6" grpId="0" animBg="1"/>
      <p:bldP spid="7" grpId="0" animBg="1"/>
      <p:bldP spid="7" grpId="1" animBg="1"/>
      <p:bldP spid="8" grpId="0" animBg="1"/>
      <p:bldP spid="8" grpId="1" animBg="1"/>
      <p:bldP spid="11" grpId="0" animBg="1"/>
      <p:bldP spid="12" grpId="0" animBg="1"/>
      <p:bldP spid="12" grpId="1" animBg="1"/>
      <p:bldP spid="13" grpId="0" animBg="1"/>
      <p:bldP spid="13" grpId="1" animBg="1"/>
      <p:bldP spid="9" grpId="1" animBg="1"/>
      <p:bldP spid="9" grpId="2"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077A-DA6D-E9AC-B4FB-217C746F19C9}"/>
              </a:ext>
            </a:extLst>
          </p:cNvPr>
          <p:cNvSpPr>
            <a:spLocks noGrp="1"/>
          </p:cNvSpPr>
          <p:nvPr>
            <p:ph type="title"/>
          </p:nvPr>
        </p:nvSpPr>
        <p:spPr/>
        <p:txBody>
          <a:bodyPr/>
          <a:lstStyle/>
          <a:p>
            <a:r>
              <a:rPr lang="en-GB"/>
              <a:t>Stressing &amp; Ignoring</a:t>
            </a:r>
          </a:p>
        </p:txBody>
      </p:sp>
      <p:sp>
        <p:nvSpPr>
          <p:cNvPr id="3" name="Content Placeholder 2">
            <a:extLst>
              <a:ext uri="{FF2B5EF4-FFF2-40B4-BE49-F238E27FC236}">
                <a16:creationId xmlns:a16="http://schemas.microsoft.com/office/drawing/2014/main" id="{3EA0E09E-EE33-AE39-474F-E58EE443C7E0}"/>
              </a:ext>
            </a:extLst>
          </p:cNvPr>
          <p:cNvSpPr>
            <a:spLocks noGrp="1"/>
          </p:cNvSpPr>
          <p:nvPr>
            <p:ph idx="1"/>
          </p:nvPr>
        </p:nvSpPr>
        <p:spPr>
          <a:xfrm>
            <a:off x="481263" y="1094874"/>
            <a:ext cx="8518358" cy="5763126"/>
          </a:xfrm>
        </p:spPr>
        <p:txBody>
          <a:bodyPr/>
          <a:lstStyle/>
          <a:p>
            <a:r>
              <a:rPr lang="en-GB" dirty="0"/>
              <a:t>The sum of the interior angles of a planar triangle is 180°.</a:t>
            </a:r>
            <a:br>
              <a:rPr lang="en-GB" dirty="0"/>
            </a:br>
            <a:br>
              <a:rPr lang="en-GB" dirty="0"/>
            </a:br>
            <a:br>
              <a:rPr lang="en-GB" dirty="0"/>
            </a:br>
            <a:endParaRPr lang="en-GB" dirty="0"/>
          </a:p>
          <a:p>
            <a: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For me, it is “a”. </a:t>
            </a:r>
          </a:p>
          <a:p>
            <a:r>
              <a:rPr lang="en-GB" dirty="0">
                <a:latin typeface="Chalkboard" panose="03050602040202020205" pitchFamily="66" charset="77"/>
                <a:ea typeface="Chalkboard" panose="03050602040202020205" pitchFamily="66" charset="77"/>
                <a:cs typeface="Chalkboard" panose="03050602040202020205" pitchFamily="66" charset="77"/>
              </a:rPr>
              <a:t>Try saying the sentence putting emphasis on the “a”:</a:t>
            </a:r>
          </a:p>
          <a:p>
            <a:pPr lvl="1"/>
            <a:r>
              <a:rPr lang="en-GB" dirty="0"/>
              <a:t>The sum of the interior angles of </a:t>
            </a:r>
            <a:r>
              <a:rPr lang="en-GB" dirty="0">
                <a:solidFill>
                  <a:srgbClr val="FF0000"/>
                </a:solidFill>
              </a:rPr>
              <a:t>a</a:t>
            </a:r>
            <a:r>
              <a:rPr lang="en-GB" dirty="0"/>
              <a:t> planar triangle is 180°.</a:t>
            </a:r>
          </a:p>
          <a:p>
            <a:pPr lvl="1"/>
            <a:r>
              <a:rPr lang="en-GB" kern="1200" dirty="0">
                <a:effectLst/>
                <a:latin typeface="Chalkboard" panose="03050602040202020205" pitchFamily="66" charset="77"/>
                <a:ea typeface="Chalkboard" panose="03050602040202020205" pitchFamily="66" charset="77"/>
                <a:cs typeface="Chalkboard" panose="03050602040202020205" pitchFamily="66" charset="77"/>
              </a:rPr>
              <a:t>It is expressing the range of permissible change</a:t>
            </a:r>
          </a:p>
          <a:p>
            <a:r>
              <a:rPr lang="en-GB" kern="1200" dirty="0">
                <a:effectLst/>
                <a:latin typeface="Chalkboard" panose="03050602040202020205" pitchFamily="66" charset="77"/>
                <a:ea typeface="Chalkboard" panose="03050602040202020205" pitchFamily="66" charset="77"/>
                <a:cs typeface="Chalkboard" panose="03050602040202020205" pitchFamily="66" charset="77"/>
              </a:rPr>
              <a:t>Now try emphasising the other main words</a:t>
            </a:r>
          </a:p>
          <a:p>
            <a:pPr lvl="1"/>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a:t>
            </a:r>
            <a:r>
              <a:rPr lang="en-GB" sz="20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sum</a:t>
            </a:r>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 of the interior angles of a planar triangle is 180°.</a:t>
            </a:r>
            <a:endParaRPr lang="en-GB" sz="2000" dirty="0">
              <a:effectLst/>
            </a:endParaRPr>
          </a:p>
          <a:p>
            <a:pPr lvl="1"/>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sum of the </a:t>
            </a:r>
            <a:r>
              <a:rPr lang="en-GB" sz="20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interior</a:t>
            </a:r>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 angles of a planar triangle is 180°.</a:t>
            </a:r>
            <a:endParaRPr lang="en-GB" sz="2000" dirty="0">
              <a:effectLst/>
            </a:endParaRPr>
          </a:p>
          <a:p>
            <a:pPr lvl="1"/>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sum of the interior </a:t>
            </a:r>
            <a:r>
              <a:rPr lang="en-GB" sz="20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angles</a:t>
            </a:r>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 of a planar triangle is 180°.</a:t>
            </a:r>
            <a:endParaRPr lang="en-GB" sz="2000" dirty="0">
              <a:effectLst/>
            </a:endParaRPr>
          </a:p>
          <a:p>
            <a:pPr lvl="1"/>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sum of the interior angles of a </a:t>
            </a:r>
            <a:r>
              <a:rPr lang="en-GB" sz="20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planar</a:t>
            </a:r>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 triangle is 180°.</a:t>
            </a:r>
            <a:endParaRPr lang="en-GB" sz="2000" dirty="0">
              <a:effectLst/>
            </a:endParaRPr>
          </a:p>
          <a:p>
            <a:pPr lvl="1"/>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sum of the interior angles of a planar </a:t>
            </a:r>
            <a:r>
              <a:rPr lang="en-GB" sz="20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triangle</a:t>
            </a:r>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 is 180°.</a:t>
            </a:r>
            <a:endParaRPr lang="en-GB" sz="2000" dirty="0">
              <a:effectLst/>
            </a:endParaRPr>
          </a:p>
          <a:p>
            <a:pPr lvl="1"/>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sum of the interior angles of a planar triangle is </a:t>
            </a:r>
            <a:r>
              <a:rPr lang="en-GB" sz="2000" b="1"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180</a:t>
            </a:r>
            <a:r>
              <a:rPr lang="en-GB" sz="20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a:t>
            </a:r>
            <a:endParaRPr lang="en-GB" sz="2000" dirty="0">
              <a:effectLst/>
            </a:endParaRPr>
          </a:p>
        </p:txBody>
      </p:sp>
      <p:sp>
        <p:nvSpPr>
          <p:cNvPr id="4" name="Rounded Rectangle 3">
            <a:extLst>
              <a:ext uri="{FF2B5EF4-FFF2-40B4-BE49-F238E27FC236}">
                <a16:creationId xmlns:a16="http://schemas.microsoft.com/office/drawing/2014/main" id="{81D6812C-2A3E-4631-276F-732DF28C6736}"/>
              </a:ext>
            </a:extLst>
          </p:cNvPr>
          <p:cNvSpPr/>
          <p:nvPr/>
        </p:nvSpPr>
        <p:spPr>
          <a:xfrm>
            <a:off x="2185639" y="1503289"/>
            <a:ext cx="3520893" cy="74925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What word  for you is the most mathematically significant?</a:t>
            </a:r>
          </a:p>
        </p:txBody>
      </p:sp>
      <p:sp>
        <p:nvSpPr>
          <p:cNvPr id="5" name="Rounded Rectangle 4">
            <a:extLst>
              <a:ext uri="{FF2B5EF4-FFF2-40B4-BE49-F238E27FC236}">
                <a16:creationId xmlns:a16="http://schemas.microsoft.com/office/drawing/2014/main" id="{DF4EABC4-F99F-91E6-4DBB-72FBFB1F2A96}"/>
              </a:ext>
            </a:extLst>
          </p:cNvPr>
          <p:cNvSpPr/>
          <p:nvPr/>
        </p:nvSpPr>
        <p:spPr>
          <a:xfrm>
            <a:off x="6728954" y="6180667"/>
            <a:ext cx="2270667" cy="71367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FFFF00"/>
                </a:solidFill>
              </a:rPr>
              <a:t>Stephen Brown &amp;</a:t>
            </a:r>
            <a:br>
              <a:rPr lang="en-GB" sz="2000">
                <a:solidFill>
                  <a:srgbClr val="FFFF00"/>
                </a:solidFill>
              </a:rPr>
            </a:br>
            <a:r>
              <a:rPr lang="en-GB" sz="2000">
                <a:solidFill>
                  <a:srgbClr val="FFFF00"/>
                </a:solidFill>
              </a:rPr>
              <a:t>Marion Walter</a:t>
            </a:r>
          </a:p>
        </p:txBody>
      </p:sp>
      <p:sp>
        <p:nvSpPr>
          <p:cNvPr id="6" name="Rounded Rectangle 5">
            <a:extLst>
              <a:ext uri="{FF2B5EF4-FFF2-40B4-BE49-F238E27FC236}">
                <a16:creationId xmlns:a16="http://schemas.microsoft.com/office/drawing/2014/main" id="{ECAA36A2-26E7-2B61-7C5D-44BAF3745C5B}"/>
              </a:ext>
            </a:extLst>
          </p:cNvPr>
          <p:cNvSpPr/>
          <p:nvPr/>
        </p:nvSpPr>
        <p:spPr>
          <a:xfrm>
            <a:off x="6958361" y="1966653"/>
            <a:ext cx="2203554" cy="1070517"/>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Stressing a word seems to invite</a:t>
            </a:r>
          </a:p>
          <a:p>
            <a:pPr algn="ctr"/>
            <a:r>
              <a:rPr lang="en-GB" sz="2000" b="1" dirty="0">
                <a:solidFill>
                  <a:srgbClr val="FF0000"/>
                </a:solidFill>
              </a:rPr>
              <a:t>What if not?</a:t>
            </a:r>
          </a:p>
        </p:txBody>
      </p:sp>
      <p:sp>
        <p:nvSpPr>
          <p:cNvPr id="7" name="Rounded Rectangle 6">
            <a:extLst>
              <a:ext uri="{FF2B5EF4-FFF2-40B4-BE49-F238E27FC236}">
                <a16:creationId xmlns:a16="http://schemas.microsoft.com/office/drawing/2014/main" id="{2FA7884F-DB55-5E7F-7124-18E12A7B7329}"/>
              </a:ext>
            </a:extLst>
          </p:cNvPr>
          <p:cNvSpPr/>
          <p:nvPr/>
        </p:nvSpPr>
        <p:spPr>
          <a:xfrm>
            <a:off x="7658836" y="2957058"/>
            <a:ext cx="1503079" cy="713678"/>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Opens up generality</a:t>
            </a:r>
            <a:endParaRPr lang="en-GB" sz="2000" b="1" dirty="0">
              <a:solidFill>
                <a:srgbClr val="FF0000"/>
              </a:solidFill>
            </a:endParaRPr>
          </a:p>
        </p:txBody>
      </p:sp>
    </p:spTree>
    <p:extLst>
      <p:ext uri="{BB962C8B-B14F-4D97-AF65-F5344CB8AC3E}">
        <p14:creationId xmlns:p14="http://schemas.microsoft.com/office/powerpoint/2010/main" val="402179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B518-5A7E-258C-EF71-7388DA5EDC1C}"/>
              </a:ext>
            </a:extLst>
          </p:cNvPr>
          <p:cNvSpPr>
            <a:spLocks noGrp="1"/>
          </p:cNvSpPr>
          <p:nvPr>
            <p:ph type="title"/>
          </p:nvPr>
        </p:nvSpPr>
        <p:spPr/>
        <p:txBody>
          <a:bodyPr/>
          <a:lstStyle/>
          <a:p>
            <a:r>
              <a:rPr lang="en-GB"/>
              <a:t>Example Spaces</a:t>
            </a:r>
          </a:p>
        </p:txBody>
      </p:sp>
      <p:sp>
        <p:nvSpPr>
          <p:cNvPr id="3" name="Content Placeholder 2">
            <a:extLst>
              <a:ext uri="{FF2B5EF4-FFF2-40B4-BE49-F238E27FC236}">
                <a16:creationId xmlns:a16="http://schemas.microsoft.com/office/drawing/2014/main" id="{A5DFFF8C-E7D1-19D9-2834-B96F71BA2076}"/>
              </a:ext>
            </a:extLst>
          </p:cNvPr>
          <p:cNvSpPr>
            <a:spLocks noGrp="1"/>
          </p:cNvSpPr>
          <p:nvPr>
            <p:ph idx="1"/>
          </p:nvPr>
        </p:nvSpPr>
        <p:spPr/>
        <p:txBody>
          <a:bodyPr/>
          <a:lstStyle/>
          <a:p>
            <a:r>
              <a:rPr lang="en-GB"/>
              <a:t>What comes to mind when you hear the word </a:t>
            </a:r>
            <a:r>
              <a:rPr lang="en-GB" i="1"/>
              <a:t>triangle</a:t>
            </a:r>
            <a:r>
              <a:rPr lang="en-GB"/>
              <a:t>?</a:t>
            </a:r>
            <a:br>
              <a:rPr lang="en-GB"/>
            </a:br>
            <a:br>
              <a:rPr lang="en-GB"/>
            </a:br>
            <a:br>
              <a:rPr lang="en-GB"/>
            </a:br>
            <a:br>
              <a:rPr lang="en-GB"/>
            </a:br>
            <a:br>
              <a:rPr lang="en-GB"/>
            </a:br>
            <a:endParaRPr lang="en-GB"/>
          </a:p>
          <a:p>
            <a:r>
              <a:rPr lang="en-GB"/>
              <a:t>What about</a:t>
            </a:r>
            <a:br>
              <a:rPr lang="en-GB"/>
            </a:br>
            <a:br>
              <a:rPr lang="en-GB"/>
            </a:br>
            <a:br>
              <a:rPr lang="en-GB"/>
            </a:br>
            <a:br>
              <a:rPr lang="en-GB"/>
            </a:br>
            <a:br>
              <a:rPr lang="en-GB"/>
            </a:br>
            <a:br>
              <a:rPr lang="en-GB"/>
            </a:br>
            <a:br>
              <a:rPr lang="en-GB"/>
            </a:br>
            <a:endParaRPr lang="en-GB"/>
          </a:p>
          <a:p>
            <a:r>
              <a:rPr lang="en-GB"/>
              <a:t>How rich is your accessible example space?</a:t>
            </a:r>
            <a:br>
              <a:rPr lang="en-GB"/>
            </a:br>
            <a:r>
              <a:rPr lang="en-GB"/>
              <a:t>What range of examples come to mind associated with ‘triangle’?</a:t>
            </a:r>
          </a:p>
          <a:p>
            <a:r>
              <a:rPr lang="en-GB"/>
              <a:t>What about learners?</a:t>
            </a:r>
          </a:p>
        </p:txBody>
      </p:sp>
      <p:sp>
        <p:nvSpPr>
          <p:cNvPr id="4" name="Triangle 3">
            <a:extLst>
              <a:ext uri="{FF2B5EF4-FFF2-40B4-BE49-F238E27FC236}">
                <a16:creationId xmlns:a16="http://schemas.microsoft.com/office/drawing/2014/main" id="{EF6CBF5A-58A5-1A15-386B-630B45F4E227}"/>
              </a:ext>
            </a:extLst>
          </p:cNvPr>
          <p:cNvSpPr/>
          <p:nvPr/>
        </p:nvSpPr>
        <p:spPr>
          <a:xfrm>
            <a:off x="1494263" y="1471963"/>
            <a:ext cx="535259" cy="981307"/>
          </a:xfrm>
          <a:prstGeom prst="triangle">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5" name="Triangle 4">
            <a:extLst>
              <a:ext uri="{FF2B5EF4-FFF2-40B4-BE49-F238E27FC236}">
                <a16:creationId xmlns:a16="http://schemas.microsoft.com/office/drawing/2014/main" id="{807D8A4D-90D0-3675-B4A7-D9DB3EF63662}"/>
              </a:ext>
            </a:extLst>
          </p:cNvPr>
          <p:cNvSpPr/>
          <p:nvPr/>
        </p:nvSpPr>
        <p:spPr>
          <a:xfrm rot="1166230">
            <a:off x="2436639" y="1605780"/>
            <a:ext cx="2077844" cy="828907"/>
          </a:xfrm>
          <a:prstGeom prst="triangle">
            <a:avLst>
              <a:gd name="adj" fmla="val 24168"/>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6" name="Triangle 5">
            <a:extLst>
              <a:ext uri="{FF2B5EF4-FFF2-40B4-BE49-F238E27FC236}">
                <a16:creationId xmlns:a16="http://schemas.microsoft.com/office/drawing/2014/main" id="{DB724D63-CEC9-D650-4D72-31F393238AE0}"/>
              </a:ext>
            </a:extLst>
          </p:cNvPr>
          <p:cNvSpPr/>
          <p:nvPr/>
        </p:nvSpPr>
        <p:spPr>
          <a:xfrm rot="19672724">
            <a:off x="4727207" y="1204701"/>
            <a:ext cx="2077844" cy="828907"/>
          </a:xfrm>
          <a:prstGeom prst="triangle">
            <a:avLst>
              <a:gd name="adj" fmla="val 0"/>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7" name="Triangle 6">
            <a:extLst>
              <a:ext uri="{FF2B5EF4-FFF2-40B4-BE49-F238E27FC236}">
                <a16:creationId xmlns:a16="http://schemas.microsoft.com/office/drawing/2014/main" id="{75A6BC56-C3F8-E4A7-527E-C4742A77385A}"/>
              </a:ext>
            </a:extLst>
          </p:cNvPr>
          <p:cNvSpPr/>
          <p:nvPr/>
        </p:nvSpPr>
        <p:spPr>
          <a:xfrm rot="20623423">
            <a:off x="-241632" y="2696139"/>
            <a:ext cx="9261969" cy="630617"/>
          </a:xfrm>
          <a:prstGeom prst="triangle">
            <a:avLst>
              <a:gd name="adj" fmla="val 4702"/>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8" name="Triangle 7">
            <a:extLst>
              <a:ext uri="{FF2B5EF4-FFF2-40B4-BE49-F238E27FC236}">
                <a16:creationId xmlns:a16="http://schemas.microsoft.com/office/drawing/2014/main" id="{193B54AC-D953-4D87-7A6F-DB1ADD57EDFF}"/>
              </a:ext>
            </a:extLst>
          </p:cNvPr>
          <p:cNvSpPr/>
          <p:nvPr/>
        </p:nvSpPr>
        <p:spPr>
          <a:xfrm rot="21023471" flipH="1">
            <a:off x="-2273217" y="3730673"/>
            <a:ext cx="9858879" cy="934742"/>
          </a:xfrm>
          <a:prstGeom prst="triangle">
            <a:avLst>
              <a:gd name="adj" fmla="val 4702"/>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9" name="Rectangle 8">
            <a:extLst>
              <a:ext uri="{FF2B5EF4-FFF2-40B4-BE49-F238E27FC236}">
                <a16:creationId xmlns:a16="http://schemas.microsoft.com/office/drawing/2014/main" id="{9FA20017-BCD7-3FF4-4B86-B3067A5D0963}"/>
              </a:ext>
            </a:extLst>
          </p:cNvPr>
          <p:cNvSpPr/>
          <p:nvPr/>
        </p:nvSpPr>
        <p:spPr>
          <a:xfrm rot="19181325">
            <a:off x="2960891" y="1508213"/>
            <a:ext cx="234778" cy="234778"/>
          </a:xfrm>
          <a:prstGeom prst="rect">
            <a:avLst/>
          </a:prstGeom>
          <a:solidFill>
            <a:srgbClr val="AB794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Tree>
    <p:extLst>
      <p:ext uri="{BB962C8B-B14F-4D97-AF65-F5344CB8AC3E}">
        <p14:creationId xmlns:p14="http://schemas.microsoft.com/office/powerpoint/2010/main" val="37641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93A6-39FC-8EDA-C6B2-C517EC13F076}"/>
              </a:ext>
            </a:extLst>
          </p:cNvPr>
          <p:cNvSpPr>
            <a:spLocks noGrp="1"/>
          </p:cNvSpPr>
          <p:nvPr>
            <p:ph type="title"/>
          </p:nvPr>
        </p:nvSpPr>
        <p:spPr/>
        <p:txBody>
          <a:bodyPr/>
          <a:lstStyle/>
          <a:p>
            <a:r>
              <a:rPr lang="en-GB"/>
              <a:t>More Triangles</a:t>
            </a:r>
          </a:p>
        </p:txBody>
      </p:sp>
      <p:sp>
        <p:nvSpPr>
          <p:cNvPr id="3" name="Content Placeholder 2">
            <a:extLst>
              <a:ext uri="{FF2B5EF4-FFF2-40B4-BE49-F238E27FC236}">
                <a16:creationId xmlns:a16="http://schemas.microsoft.com/office/drawing/2014/main" id="{400CDE4B-F989-7338-CED1-9100B790CEDF}"/>
              </a:ext>
            </a:extLst>
          </p:cNvPr>
          <p:cNvSpPr>
            <a:spLocks noGrp="1"/>
          </p:cNvSpPr>
          <p:nvPr>
            <p:ph idx="1"/>
          </p:nvPr>
        </p:nvSpPr>
        <p:spPr>
          <a:xfrm>
            <a:off x="481263" y="1094874"/>
            <a:ext cx="8181474" cy="453020"/>
          </a:xfrm>
        </p:spPr>
        <p:txBody>
          <a:bodyPr/>
          <a:lstStyle/>
          <a:p>
            <a:r>
              <a:rPr lang="en-GB" dirty="0"/>
              <a:t>Is this a triangle?</a:t>
            </a:r>
          </a:p>
        </p:txBody>
      </p:sp>
      <p:grpSp>
        <p:nvGrpSpPr>
          <p:cNvPr id="23" name="Group 22">
            <a:extLst>
              <a:ext uri="{FF2B5EF4-FFF2-40B4-BE49-F238E27FC236}">
                <a16:creationId xmlns:a16="http://schemas.microsoft.com/office/drawing/2014/main" id="{4CD460A5-1A2E-8572-6E68-F53C504F1432}"/>
              </a:ext>
            </a:extLst>
          </p:cNvPr>
          <p:cNvGrpSpPr/>
          <p:nvPr/>
        </p:nvGrpSpPr>
        <p:grpSpPr>
          <a:xfrm>
            <a:off x="2340140" y="1142521"/>
            <a:ext cx="4942974" cy="1895680"/>
            <a:chOff x="2340140" y="1142521"/>
            <a:chExt cx="4942974" cy="1895680"/>
          </a:xfrm>
        </p:grpSpPr>
        <p:cxnSp>
          <p:nvCxnSpPr>
            <p:cNvPr id="5" name="Straight Connector 4">
              <a:extLst>
                <a:ext uri="{FF2B5EF4-FFF2-40B4-BE49-F238E27FC236}">
                  <a16:creationId xmlns:a16="http://schemas.microsoft.com/office/drawing/2014/main" id="{1E0B1E2C-AB10-D46D-28DE-FE836C2511A7}"/>
                </a:ext>
              </a:extLst>
            </p:cNvPr>
            <p:cNvCxnSpPr>
              <a:cxnSpLocks/>
            </p:cNvCxnSpPr>
            <p:nvPr/>
          </p:nvCxnSpPr>
          <p:spPr>
            <a:xfrm flipV="1">
              <a:off x="2743200" y="1828805"/>
              <a:ext cx="4539914" cy="9103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529D2C-D1C1-C2FC-9903-15542CE2B223}"/>
                </a:ext>
              </a:extLst>
            </p:cNvPr>
            <p:cNvCxnSpPr>
              <a:cxnSpLocks/>
            </p:cNvCxnSpPr>
            <p:nvPr/>
          </p:nvCxnSpPr>
          <p:spPr>
            <a:xfrm>
              <a:off x="2340140" y="1495931"/>
              <a:ext cx="4315326" cy="8525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AE8F46-011E-7598-53DA-EC02147E6DC6}"/>
                </a:ext>
              </a:extLst>
            </p:cNvPr>
            <p:cNvCxnSpPr>
              <a:cxnSpLocks/>
            </p:cNvCxnSpPr>
            <p:nvPr/>
          </p:nvCxnSpPr>
          <p:spPr>
            <a:xfrm flipH="1">
              <a:off x="3757867" y="1142521"/>
              <a:ext cx="949489" cy="1895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a:extLst>
              <a:ext uri="{FF2B5EF4-FFF2-40B4-BE49-F238E27FC236}">
                <a16:creationId xmlns:a16="http://schemas.microsoft.com/office/drawing/2014/main" id="{C835BC9F-7846-2F4B-9AC0-3F57CEDC51B1}"/>
              </a:ext>
            </a:extLst>
          </p:cNvPr>
          <p:cNvSpPr txBox="1">
            <a:spLocks/>
          </p:cNvSpPr>
          <p:nvPr/>
        </p:nvSpPr>
        <p:spPr>
          <a:xfrm>
            <a:off x="481263" y="3048332"/>
            <a:ext cx="8181474" cy="4530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Is this a triangle or is a triangle specified?</a:t>
            </a:r>
          </a:p>
        </p:txBody>
      </p:sp>
      <p:grpSp>
        <p:nvGrpSpPr>
          <p:cNvPr id="22" name="Group 21">
            <a:extLst>
              <a:ext uri="{FF2B5EF4-FFF2-40B4-BE49-F238E27FC236}">
                <a16:creationId xmlns:a16="http://schemas.microsoft.com/office/drawing/2014/main" id="{39C4A28D-CE3C-D60D-B787-6EBBC909B081}"/>
              </a:ext>
            </a:extLst>
          </p:cNvPr>
          <p:cNvGrpSpPr/>
          <p:nvPr/>
        </p:nvGrpSpPr>
        <p:grpSpPr>
          <a:xfrm>
            <a:off x="-352926" y="2792882"/>
            <a:ext cx="10313066" cy="2438569"/>
            <a:chOff x="-994610" y="3038201"/>
            <a:chExt cx="10313066" cy="2438569"/>
          </a:xfrm>
        </p:grpSpPr>
        <p:cxnSp>
          <p:nvCxnSpPr>
            <p:cNvPr id="13" name="Straight Connector 12">
              <a:extLst>
                <a:ext uri="{FF2B5EF4-FFF2-40B4-BE49-F238E27FC236}">
                  <a16:creationId xmlns:a16="http://schemas.microsoft.com/office/drawing/2014/main" id="{27D31736-3407-7D0E-8EAF-E0BB2B939D80}"/>
                </a:ext>
              </a:extLst>
            </p:cNvPr>
            <p:cNvCxnSpPr>
              <a:cxnSpLocks/>
            </p:cNvCxnSpPr>
            <p:nvPr/>
          </p:nvCxnSpPr>
          <p:spPr>
            <a:xfrm flipV="1">
              <a:off x="-850231" y="3100310"/>
              <a:ext cx="10154652" cy="1764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68632A-7414-DEEB-4611-0C2A5AD8AC96}"/>
                </a:ext>
              </a:extLst>
            </p:cNvPr>
            <p:cNvCxnSpPr>
              <a:cxnSpLocks/>
            </p:cNvCxnSpPr>
            <p:nvPr/>
          </p:nvCxnSpPr>
          <p:spPr>
            <a:xfrm flipV="1">
              <a:off x="-994610" y="3714009"/>
              <a:ext cx="10313066" cy="16800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7CAE36-D2FA-8BD6-59A9-47DC7D048B09}"/>
                </a:ext>
              </a:extLst>
            </p:cNvPr>
            <p:cNvCxnSpPr>
              <a:cxnSpLocks/>
            </p:cNvCxnSpPr>
            <p:nvPr/>
          </p:nvCxnSpPr>
          <p:spPr>
            <a:xfrm flipH="1">
              <a:off x="5386134" y="3038201"/>
              <a:ext cx="1269332" cy="24385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24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EA34-513F-D4AF-647B-F991D235192B}"/>
              </a:ext>
            </a:extLst>
          </p:cNvPr>
          <p:cNvSpPr>
            <a:spLocks noGrp="1"/>
          </p:cNvSpPr>
          <p:nvPr>
            <p:ph type="title"/>
          </p:nvPr>
        </p:nvSpPr>
        <p:spPr/>
        <p:txBody>
          <a:bodyPr/>
          <a:lstStyle/>
          <a:p>
            <a:endParaRPr lang="en-GB"/>
          </a:p>
        </p:txBody>
      </p:sp>
      <p:pic>
        <p:nvPicPr>
          <p:cNvPr id="4" name="Triangle Over the Edge">
            <a:hlinkClick r:id="" action="ppaction://media"/>
            <a:extLst>
              <a:ext uri="{FF2B5EF4-FFF2-40B4-BE49-F238E27FC236}">
                <a16:creationId xmlns:a16="http://schemas.microsoft.com/office/drawing/2014/main" id="{8F6C201A-FC2E-9C59-5F6F-CD30A0DFAF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935820"/>
          </a:xfrm>
        </p:spPr>
      </p:pic>
      <p:sp>
        <p:nvSpPr>
          <p:cNvPr id="5" name="TextBox 4">
            <a:extLst>
              <a:ext uri="{FF2B5EF4-FFF2-40B4-BE49-F238E27FC236}">
                <a16:creationId xmlns:a16="http://schemas.microsoft.com/office/drawing/2014/main" id="{EB996026-B02F-F37B-67F2-0FD36F0CEE55}"/>
              </a:ext>
            </a:extLst>
          </p:cNvPr>
          <p:cNvSpPr txBox="1"/>
          <p:nvPr/>
        </p:nvSpPr>
        <p:spPr>
          <a:xfrm>
            <a:off x="5967663" y="5678905"/>
            <a:ext cx="2201244" cy="400110"/>
          </a:xfrm>
          <a:prstGeom prst="rect">
            <a:avLst/>
          </a:prstGeom>
          <a:noFill/>
        </p:spPr>
        <p:txBody>
          <a:bodyPr wrap="none" rtlCol="0">
            <a:spAutoFit/>
          </a:bodyPr>
          <a:lstStyle/>
          <a:p>
            <a:pPr algn="l"/>
            <a:r>
              <a:rPr lang="en-GB" sz="2000">
                <a:solidFill>
                  <a:srgbClr val="0432FF"/>
                </a:solidFill>
                <a:latin typeface="Chalkboard" charset="0"/>
                <a:ea typeface="Chalkboard" charset="0"/>
                <a:cs typeface="Chalkboard" charset="0"/>
              </a:rPr>
              <a:t>What about this?</a:t>
            </a:r>
          </a:p>
        </p:txBody>
      </p:sp>
      <p:sp>
        <p:nvSpPr>
          <p:cNvPr id="3" name="Rounded Rectangle 2">
            <a:extLst>
              <a:ext uri="{FF2B5EF4-FFF2-40B4-BE49-F238E27FC236}">
                <a16:creationId xmlns:a16="http://schemas.microsoft.com/office/drawing/2014/main" id="{05E1AEF8-6C8B-CF1B-057D-3CAA4A4D14B4}"/>
              </a:ext>
            </a:extLst>
          </p:cNvPr>
          <p:cNvSpPr/>
          <p:nvPr/>
        </p:nvSpPr>
        <p:spPr>
          <a:xfrm>
            <a:off x="3150720" y="3906539"/>
            <a:ext cx="5633885" cy="1275735"/>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Notice the invariance: (a triangle shape)</a:t>
            </a:r>
            <a:br>
              <a:rPr lang="en-GB" sz="2400" dirty="0">
                <a:solidFill>
                  <a:srgbClr val="0432FF"/>
                </a:solidFill>
              </a:rPr>
            </a:br>
            <a:r>
              <a:rPr lang="en-GB" sz="2400" dirty="0">
                <a:solidFill>
                  <a:srgbClr val="0432FF"/>
                </a:solidFill>
              </a:rPr>
              <a:t>in the midst of change (scaling)</a:t>
            </a:r>
          </a:p>
        </p:txBody>
      </p:sp>
    </p:spTree>
    <p:extLst>
      <p:ext uri="{BB962C8B-B14F-4D97-AF65-F5344CB8AC3E}">
        <p14:creationId xmlns:p14="http://schemas.microsoft.com/office/powerpoint/2010/main" val="13843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B7942"/>
        </a:solidFill>
        <a:ln>
          <a:solidFill>
            <a:schemeClr val="tx1"/>
          </a:solidFill>
        </a:ln>
      </a:spPr>
      <a:bodyPr rtlCol="0" anchor="ctr"/>
      <a:lstStyle>
        <a:defPPr algn="ctr">
          <a:defRPr sz="200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latin typeface="Chalkboard" charset="0"/>
            <a:ea typeface="Chalkboard" charset="0"/>
            <a:cs typeface="Chalkboard" charset="0"/>
          </a:defRPr>
        </a:defPPr>
      </a:lstStyle>
    </a:txDef>
  </a:objectDefaults>
  <a:extraClrSchemeLst/>
  <a:extLst>
    <a:ext uri="{05A4C25C-085E-4340-85A3-A5531E510DB2}">
      <thm15:themeFamily xmlns:thm15="http://schemas.microsoft.com/office/thememl/2012/main" name="Blank" id="{266CBBC0-D244-7347-801A-1958D987A020}" vid="{EDE611A9-898C-6240-80DA-EB3238CCAF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D88B20D-AC3D-1F4B-9D6E-33BB755BBE54}">
  <we:reference id="wa104381909" version="3.5.0.0" store="en-GB" storeType="OMEX"/>
  <we:alternateReferences>
    <we:reference id="wa104381909" version="3.5.0.0" store="wa104381909" storeType="OMEX"/>
  </we:alternateReferences>
  <we:properties>
    <we:property name="EQUATION_HISTORY" value="&quot;[{\&quot;mathml\&quot;:\&quot;&lt;math style=\\\&quot;font-family:stix;font-size:16px;\\\&quot; xmlns=\\\&quot;http://www.w3.org/1998/Math/MathML\\\&quot;&gt;&lt;mstyle mathsize=\\\&quot;16px\\\&quot;&gt;&lt;mstyle displaystyle=\\\&quot;false\\\&quot;&gt;&lt;munderover&gt;&lt;mo&gt;&amp;#x2211;&lt;/mo&gt;&lt;mrow&gt;&lt;mi&gt;k&lt;/mi&gt;&lt;mo&gt;=&lt;/mo&gt;&lt;mn&gt;1&lt;/mn&gt;&lt;/mrow&gt;&lt;mi&gt;n&lt;/mi&gt;&lt;/munderover&gt;&lt;/mstyle&gt;&lt;msup&gt;&lt;mi&gt;k&lt;/mi&gt;&lt;mn&gt;3&lt;/mn&gt;&lt;/msup&gt;&lt;mo&gt;&amp;#xA0;&lt;/mo&gt;&lt;mo&gt;=&lt;/mo&gt;&lt;mo&gt;&amp;#xA0;&lt;/mo&gt;&lt;msup&gt;&lt;mfenced&gt;&lt;mrow&gt;&lt;mstyle displaystyle=\\\&quot;false\\\&quot;&gt;&lt;munderover&gt;&lt;mo&gt;&amp;#x2211;&lt;/mo&gt;&lt;mrow&gt;&lt;mi&gt;k&lt;/mi&gt;&lt;mo&gt;=&lt;/mo&gt;&lt;mn&gt;1&lt;/mn&gt;&lt;/mrow&gt;&lt;mi&gt;n&lt;/mi&gt;&lt;/munderover&gt;&lt;/mstyle&gt;&lt;mi&gt;k&lt;/mi&gt;&lt;/mrow&gt;&lt;/mfenced&gt;&lt;mn&gt;2&lt;/mn&gt;&lt;/msup&gt;&lt;/mstyle&gt;&lt;/math&gt;\&quot;,\&quot;base64Image\&quot;:\&quot;iVBORw0KGgoAAAANSUhEUgAAA/sAAADRCAYAAACTp6L3AAAACXBIWXMAAA7EAAAOxAGVKw4bAAAABGJhU0UAAAB97pCfHwAAKh1JREFUeNrt3QHIVFXeP/CDiEREJBUmbewSESISQRsVbbRBRIiEyCtuuKGxS0hISAgVrVTIstEb/aMNl5CIkBB2wzdK2kBEQkJio402WmkJiZAQwcTCxBX2f8/OSE/TvffMnefOzL13Ph84BPk888z85t5zvnPnnnNCAACYTY9k7T9z2k4lAZiIFwf638eVBACAOmwdCJofZG2hsgBMROxv3x/ohx9TFgAA5uPBgYB5ImtXKQvARF2ZteMD/fEWZQEAYBTrB4JlbPcoC8BU3JPTJ29QFgAAqliVEyqfVxaAqXo+p29epSwAAAzjlqydHgiTn2RtkdIATFWcv//RQP8c++tblQYAgDJXZ+3YQJA8k7XlSgPQCNf2++XB9VSuURoAAPIsztpn4ce3iD6sNACNsjmnr/48a5cqDQAAcy3I2v6c8HhQaQAaKa/PfjfYGhUAgDnyFn36NvRu6wegeeJ2fCdz+u4dSjM5y7L2pNba9kuHMAAdl7fFXt17OMtD8hBQv00F/ff9SjM5BwveBK357UmHLwAdFhfeO50z/h2ShzR5CFrhQM45Gxfwu05pJiNezf7GQGFwA4AGuSjkL8h3Loxn9X15SB4C6hdX4T+bc95+EXoLrzIBGw0UBjcAaJDXCsa+7fKQJg9BqzxRcO7uUZrJecVgYXADgAYomqd/JGsXyEOaPAStsij0tt7LO38fUJ7JiLfL/dOAYXADgCmKK+yfKhj37pGHNHkIWmllwfkb12W5VnkmY0UwX83gBgDTU7RQ3jvykCYPQau9WXAOv680k/OkQcPgBgBT8HDBeBcX5VsmD2nyELRavHPrbMF5vE15JmNhsP2MwQ0AJh8CzxSMd8/LQ5o8BJ3wTCi+qLtceSbjJ8HtawY3AJicAwVj3cmsXSoPafIQdMLFWTtecC4fUp7J+e2YO+Z9/c65C+1Pobd671+z9o+SA9jgBgA/9puSse5xeUgekoegUx4uOZ8fVJ7J2TXGjjkOAFd0uHaXZe3OrG3N2ltZ+9rgBgA/srjkQ+FXYfxb7clD8hAwWXGa1BcF5/OJML27uWZO3H7mX2G8V7MXztBBfXc/MHxncAOA/9pRMs5tlofkIXkIOmlDyTm9U3km5+c1dsZ57dEZrGm8gv+HMP+r2wY3ANpsRckYF7/1WSAPyUPyEHTW4ZLz+gblmZwtYbxzre6c0brGQe4tgxsAM+pAyRi3SR6Sh+Qh6LT7Ss7r95RncuItV4fGOLh9Gbo9Xy0l3qb4b4MbADNkVWjPt/rykDwEjEfZt/trlWdy4vYz41xVdZbmq+X59QgDnMENgLb6JDR/rr48JA8B43V/ybn9WWjmhd9Od8DjvH3t0Rmvb9XbAw1uALRR2cJMcQX+RfKQPCQPwUyIH+a/KDm/H1Ciyfq/MQ5u8Uruz2e8vrsNbgB0PNgdKRnbtslD8pA8BDNlayif3uTb/Qka9/Yzsz5f7ZLQ+1bD4AZAF/2mZFw7E9qzv7I8JA8B9bgwa6dCO6d2dVK82jzKAirDtni1fJbnq/3K4AZAB8VvZz4vGdd2yEPykDwEM+mZ0L5FWzttaxjvfLVZv4Jz0OAGQMesT4xry+QheUgegpn008R5fr8STd5fxzi4fZ21n81wbVcb3ADomI9KxrT98pA8JA/BTHuj5Dw/rDyTd01/EBrXAPe3MNu3r/2jg4NbPGbWZO3ZrL0TelsMpSwJvQWb3sva6aydDb2tOLaH3pxJAJrv9sSYtkYekofkIXmImXZH4lxfqUST9z9hvLev/WGGa7ux5YPb8qytDb05mO/0B6bB1/B4ye8v6A9qp0tq8IkBDqAV3i7py4+G9s/HlIfkIXkI5q9sXZcDyjMdVbZHGaWtmtG6xk77m5YNbnE+ZrwV88yQ7+3ygse5MmvvD/kYTzsFARrt2kQ/vl0ekofkIXkIMo+F7q3t0npxe5Qvxzi4HQ+zO19tV8sGt7ilUpxvE29H+zbxvn5e8BgrwvDb7ZQ9DgDN8FyiH79aHpKH5CF5CDJLs3au5Dh/sWHPN158eCRrr4fetJrzU2zihb64nWCcdvNK1u4NLb/75uYw3u1nZnW+2urQ7jlqd4TifTOfz/n56/ph5j/9EyauvHlh/71/oeBxzuoXARpr4Zx+Pa+927HXKw/JQ/IQzE/ZtK948eyCBjzHu/of5Kv03/EcjdN5rmzrG/O7MN7b17bP4MF+WUloeLIlr+HPBc//joGfi1tuHOv/20tZWzTw7xcVPM5pfSJAY21IjO2/6eBrlofkIXkIRrcu0Qc+MMXntrjkXB62xQsWm9r65uwb8wD3yxk84P/e8sEtbxuNeHV77mJMl2ftSP/fHi54nAUFdfhMnwjQWPtD+bccXV1UTB6Sh+QhGE28g6VsQcr3pvS84hSDwzX24y+18c25Iox3+5l4S9NPZuyAf7LFg9uCkH/b2q6Bn3k3MbCdHwDz6vCaPhGgka5KjOl7Ovza5SF5SB6C0b2a6AOvmfDziefd52Poy19s45uzMYz3ava+MFvz1Va3eHC7qeC5r57zM8/3/99zicdaVfBYD+oPARppW2I8X9vx1y8PyUPyEIxmVaL/e2rCz2f/GPvyDW18g14Z8wD3uxk62C9q8eD2RMi/bfP8/LO1/f+3d4jH2hpswUG3LegHv5dDby/ZU/3zJbY4v+vD0LvSHVd0vUC5aIFPQvkt/ItmoAbykDwkD8FomehUSd83yWkrW3L+/gf9/3/TwFgW89ltoXd3zgdD9uMns3ZpGzvkf41xcIuLtNw9Qwf8kZYObgdznvf5gSze3nki9G6JuXiIx3o957GO6AvpgDgwxG9Aj4dqi7ts96GfBlueOIb/PEMfUOUheUgegupSF0uvn8BzWDJw0SEunnlPhd+PC3AOM8+/lQuv/jyMd/uZGIwvm5GDfVcLB7cYcPL2ydw0Z+CLe1BeN+Tj5X0Qelk/SMvFgeqzefSDn/U/VEHTPJU4dtfPUC3kIXlIHoLqVif6vqcn8Byem/P3jobebhmj9AFvD9GPL2jjmzTu7WfifLVZ+Gbr0RYObmsK3rO4kuUjAwNdynUhPdcN2mZlKF9tdth2Ikzm6jZUUXYLf/zgs3jG6iEPyUPyEFQT1yQ5W9LvHR7z348f0s/0/9aZeWat2D+nbuu/va1v1MExD3BPzsDBvqqFr/vlnOf8fujNKYsn7t4Kj7W1ICy6hZm2ujMxgFVtX87ghyea69rE8frujNZFHpKH5CGo5s1EvzfOtSoemvN3Hqnh8ZaF/Lt8zretbX2T4tYw49x+Jt4a94uOH+g/aeHgdjTnOT8eele14nyXyys8Vt4KmAf0f7TU+fmZc4/nL0JvAac4t2vuQi9xwZY4N2xn+P7qclF7QWlpiIcTx+ojM1oXeUgekoegms2Jfm+cH5DPb4X5aajvFvuydQhebfMb9asw3qvZX4XenrZd9suB9rMGP9dlJQdx/O+aCo8Vb+E5JyzSIe+FH67AumnIQWRpKN/65Wxo4WqudNI7iTH7hhmujTwkD8lDMLzUnWLjuth1cRjPNJk7S17L621/s3aH8c9XoxnyrsLFAer0CAfyamGRDtk05xiOc5qvqvj7CxMf+NcrMVNW9IFk7iJEs04ekofkIRje56F8DZgLx/A3z6+18VHNj7ugZIxs/Yf9S0JvXqn5at33RsH7E29DvrLiY70kLNIR8fb887dzxvmaF4/4OEtD8S39rygzU5ZaPXm3EslD8pA8BBWktuAbxwKVz/cfe8MYHvvTgtfxWhferHjrwji3n4ntl86JqSpbOfP3Izxe3tW8V5WZFnowfD8///J5PlbRwPeGMjNlLyTG6PuVSB6Sh+QhqGBdoq/bMYa/eV/ofdM+ju3wihYdfKYrb9i4t5+JV8svc15MNcAUzSeu+gGnaJ7OvcpMC8Xb9uOtW3Vsk7e24NzYq8xM2UeJMfoaJZKH5CF5CCpYkujrPmnZ69lT8DrWduUNi1c6D415gPtr/+8wec8WvCcvjfBYRStwWoSMtrmhf+xuG3OI3KPUTNFFibHZLcfykDwkD8EoPk/0dW3afnhvwWu4sktvWLyy/82YB7itzoupKPpWZ5QFZPLmun2gxLRQXJjvcI2he2mNIRLqsiaYry8PIQ9B/XYl+rk1LXot7+c8/4+6+Kb9z5gHt+9CPbfLMryi22xGub2maK7bdmWGcGOY3CI1MKxnE+PyQ0okD8lD8hCM4L5EP/dci15L3iLLD3f1jUutrljHfrPmq03OvQXvwyi3Lt9d8Fi3KzNDinMcF3f0td2Tc26cCL0V/2Fa9ifGZP23PCQPyUPIQ6O4PtHHvduS13FpqGcdj9aI288cGfMA95dgvtqkFO0dvGyEx3o553HivrR5q2LGeaLxG6ULvQUzK+5XH7/Vjiscx9sdv+0fMy929PU+XlOIhLrEvvlMKN8LeYEyyUPykDyEPDSGMeZsS8aYvOluL3T9oIxXar4L9pvtgpM5tf90hMdZOKdzGma+557+377KW9B5ca76ytDbvmtn1vb1Q0/Rud/VlYrfyznPfKvPtMfysnH4QyWSh+QheQh5aB5Sd4/d2ILXsDPnIsWVs3DAPjrmwS3uZXuzfmGsiuYQj7KX7D0Fj7Up52e3B9vPdNn9/fASF7c7M8K5v7SDNVkRfnz7/jKHClO2PnEu2g9cHpKH5CHkoTo/KA+29Q1//vHOg2MDz/mpWTqID455gPtX6N0mx3g8XlD3W0Z4rFcLHmvFwM/dJ0R23s55nPOHO1qT/QMf9G9ymNAAOxLn4yYlkofkIXkIeWgeUheVX2748x+8eBenbl0wSwfxFaG3gMw4B7i39BVjcyDUt6fy0YL3L++EiSvbXqT8MyFeEY23OsVvLT4a4nzf0cEaPDTn9cU9Z32jT1O8nTgfVyqRPCQPyUPIQ/Nwa+J17m/48383WGQz/GrMg1tsG/URtYtXpc7l1PqVER/vbMF7d0fozUs+f9U8zku7VvlnUgw0xxLnete2obt34NwS6miSbxPno+NVHpKH5CHkoflYlHidpxv83G8ZeK7PzvJB+5cxD27fBN+G1W11zZ3LySHexziY3qX0M+2NxPHRpQ8X2+e8tjhXL+4nawEmmhQ2y/rrU0okD8lD8hDyUA2OJs6Hpm4x+OGc53gozPjOKJPYfuYfwXy1OuXNI4pXo0edh7J7iPdwrbLPvLJb1w515DXeUPI64zn2TPCNKdO3MtFfv6NE8pA8JA8hD9VgT2jflLEH5jy/eBfGEodsb/uZf495gPujMtfm85z67pvn+19061qc93anklNyjMT2dMtfW1zN+c0h+7Kjzgmm7L5gJX55CHkIeWj8UgsV3tew5xvvwjwVvp9mcKPD9Xt/COOfr2Z14OaKc1sO9k+M2D7I2rbQ3NtzmKxrE+d2G29pvLjfJ304Yn/2kMOCKXk+cWxuUSJ5CHkIeagGG0J7FiOMCykemvPc7nG4/ti4t5/5Ovx4+xKg+daWnNdn+x1sm2wJ5Vfmh233OzSYgtStxquVSB4C5KEarE70Zbsb9Fyfm/O8NjhU88XtZ46PeYCLV1zMeYV2eaHknN7XwtdzXX8AWxd6+8g+GHq3qsW5aVW24IqL9y13eDBhhxLH5W1KJA8B8lANlif6sQ8b8jzXz3lODztMy/06jP/2tZ3KDJ35cPFIB19vvBgQ592dGKI/sxgak5badm+REslDgDxUg4WJPuzbBjzHW0Nvyk18Pk85RIeTWoyhjrZKmaE1Hf25knP5lg6/9vitW2p+dGzXO0yYkAUhfbcJ8hAgD9XldKIPm+bUhbid6fm7sF50iA4vblny9zD++WqXKTU0Xtl8rdMzUoNVicHuOYcJE3JNYmw9okTyECAP1eijRB82remMV4beDknxOexyeFZ3cxj/9jPxVpiFSg2NVjY/7c8G+f+2ww4TJuTuxLj6phLJQ4A8VKM3Ev3X3VN4TktC7+K2cW+etobx3762XZmh0T4Oto8675VgnjTTtTYxpr6mRPIQIA/VaFei71o74edz6Zz3Yn9woXTeDgTz1WBWLUmcu8tmrB5XheL5erc6XJiA+xPn5EtKJA8B8lCNdoTmbEN8cdbe7//d94IdTWoRt5+pshXVKO2bGfzQAG2wruS8PTajNdkrpDNFzyTG00eUSB4C5KEa/SbRbz0/oecR11B5t/834zoCix2W9flVGP/V7L8pMzTOayXn7KszWpPNBfVY7XBhAl5OjKXrlUgeAuShGq1P9FkvT+A5xFv13wnfL0R7ec2Pvztrd8z6Qf7KBAa4R/Ul0Chl32LdO6M1WRl8s08zA2dsa5RIHgLkoRqtCdNfK+b8IoFx9f0ra37s83cuXDvrB3m8ovKPCQxwd+tPoBGWJc7VpTNal8sL6nGXQ4YJBp6itlKJ5CFAHqrRysTr3zPmv3/+IvexMXwgXxF62yYedJh/X5Bvxjy4bVVmaITNwVZzeS4oqMmlDhkmYG9iDL1TieQhQB6q0Z2JvmrvGP/2S/2/cTJrN9T82MvD93ds/MZh/r1NYxzY9gXbJ0BT7Ck5V3f4sP+DdsrhwoQcTIyjNyqRPATIQzW6OtFffTimv/ts//HjN++31fSYcZvk20Nvsdszcx7/Aof5D+0bw8AWF1u4RGmhERb0O7+i83WWF6O7Jqceux0yTMjxxFhqGyJ5CJCH6nRRos86Poa/+UQY/1QpW9aWiNvPfF1jkb/L2i+UFRrjtpLz9dwQHyhiJ723htbEb7ZWByugMz0nE+OpbyfkIUAeqtOiRL91sua/99AEP+jHdovDPN/dNRZ5o3JCo5RdUT005O/HwSnug3pmxH7hdH+AaZrfDzzPEw19nnTTt4nzxrEoDwHyUJ0WJp5fnVMZN0z4g/4nDvFyT9ZQ5F3BvDRomndLztmnKz5WvAUubktzNtEXxH+PW1rFb86b/O3kpwPPe5vDhQlKhUXkIUAeqlvZ8z1T099IbfE3jvawQzx9peef8yhwXGjI/EJo3nl9LtS/HVTRlmHxb72QtSUtqM0dA8/9qD4MH/aRh0Ae6ngeGveH/ZVDXASpu8V6X+4wT4t7T343QoHjHLdrlA8aZ3Uov9q8YITHjLefHct5vI+zdl2LavNh6N42Z6ktdbrU9nTg/fJhXx4C5KGufdgfx2KnqfaGQ3x4b41Q4FXKBo30QijfDmoU23Me69kRB8phLOz/zS9Db+GYvWH+K+YOztt7qiPvtw/77ZJ6jchDgDw0ybHnnEOl2zaOMLD9TtmgsT4pOXcfGeHxVoYfL2i3csyv4blQvBfs8hEeb33o7jYtPuz7sI88BHQzDxl7mJd421nVLWcOBAvQQFMtCfVuTxJ//tSc34+r0f50Aq+jbC/yeOtdXFRv2JVtHwvdXpDPh30f9pGHgG7mIWMPI7ska/+qOLDFxWsuUzporHWhfOuXKm4KP9wT/PWsXTih1/HxEP1RvMU/Xpm/Muf34+108bb/uXP0D2ft1g6+5z7s+7CPPAR0Mw8ZexjZ7ooD27+zdrOyQWvP69crPM5tAwPbpOe3P1ixfzoSegu1xA+DcVXsswMf8jeF5s+n82Hfh32BSx4C5CFjD/O2eYSQtUnZoPG+quEcvif0rnqfv2V+3ZReS/zWPrVyeVGLdXipP0h3nQ/7AhfyENDdPGTsoXIwrLq1zC5lg8ZbljiPl1UMvnHe/LRve1/SH5RfC735cSf7FwDOtzh/7tP+h8D44f7eIV8nCFzIQyAPtSUPGXsYSpxf9mXFge3vWbtI6aDxyr6hOjbE77845+c/D/aNBoFLHpKHQB7qQh4y9syIfRUHtm+y9hNlg1bYE0b7NmrxQN9wKGuXKycIXPKQPATykLGHdng0VJ+XtkrZoBXi4nNl89vvLfi9eCvbZ3N+7s2sXaCcIHDJQ/IQyEPGHtohbkH174oD25PKBq1xW+J8XlrQL8zdM3aHMoLAJQ/JQyAPGXtoj3il6uuKA9tfs7ZQ6aA1nig5nw/n/PyzAz/zmBKCwCUPyUMgDxl7aI94+8mhUH3LKvPSoF3eLTmn516hXpLzs28rHwhc8pA8BPKQsYd22VVxYIu3tt2pbNAqi7J2ruS8Xt3/udtDbxXawX8/1x/0AIFLHpKHQB4y9tACvw3VF6D5nbJB66wuOafjwBW3ino4MQA+oYwgcMlD8hDIQ8Yemi/OS/uu4sD2/4J5adBGL5Sc159m7Y0hzv+jobeCLSBwyUPyEMhDxh4a6rKs/aviwHbAwAatdXjI8/xM4t/XKyUIXPKQPATykLGH5vq/UH0BmiuUDVpp6ZDn+f6sXZW1syU/c1A5QeCShwB5yNhDMz0aqs9Lu1vZoLXuHeIcf3rOz7+a+NnrlBQELnkIkIeMPTTLL0Nv9dgqA9uTygattrvk/P42a2sHfv72RJ+wQ0lb584RPtS0te0RuJCHAHnI2DNr4m1nXwbz0mDWHCs5x58v+J3PS34n3tZ2sbL6sO/DvsAlDwHykA/7TN/C/kBVZWA7EsxLg7ZbkTjPVxX83mOJ39uqtD7s+7AvcMlDgDzkwz7T978VB7a4Bc31ygat91AovyJd9E3V5aF8YZovlNaHfR/2BS55CJCHfNhnulaH6vPSNiobdELZfrH7E7+bWphmtfL6sO/DvsAlDwHykA/7TMc1Wfu64sD2irJBJywI5VejtyV+/6ZEX2EbPh/2fdgXuOQhQB7yYZ8puCBrf6s4sP0za5coHXRCahXZW4Z4jA8Sj3GjMvuw78O+wCUPAfKQsYfJeiWYlwaz7KmS8/30kI+R2pP2DWUGgUseAuQhYw+TszpU/zbE/FvoloMl5/vrQz5GvPXti0TfsaLCc9oeeovdAAKXPATIQ8YeKooH2jcVB7YnlQ065cKsnSs55zdVeKyHQz1Xs1cFdwOAwCUPAfJQE/OQsacFLgq9eWZVBra43+xCpYNOSX2btazCY8X5rscTj3dD4jEWZe3zIX8WfNgXuOQhQB4y9jDgLxUHtq+ydoWyQee8WHLeHx3h8bYl+pIPEr//RP/ndnlrQOCShwB5yNhDNVtC9XlpdysbdNLhkvP+1REeL35LdizRn2wu+N14K228he5k1pZ4a0DgkocAecjYw/BuDr3VY6sMbJuU7Qd+nlOjVcpCCy1NnPvrRnzc1Fy1uKLt4ArWi7P2Wf/fH/TWgMAlD8lDIA8ZexhevO3sy4oD2yvK9iOP5tTpMmWhhdYnzv9LR3zcuBLtp4nHjle7z39DFvet/aT//9/1toDAJQ/JQyAPGXuo5q8VB7a4YM0lyvYjb4Uf77MLbbS75Pz/eJ6PfWeofnvsiaxd6W0BgUsekodAHmrl2HPO4TQd2yseZLHDvl7Zcg1uz3NISWipsrlkz9fw+Dsq9jt3eUugkjM+7MtD8hDIQw36sH/G4TR5cf7UvyseZBuVLdfNObX6o7LQQtcl+oA65l3GrWc+GLLPWe8tAR/25SF5COShxvNhv0F+lrWvKw5sf1K2Qnnz036rLLTQQ6H8Fqy69pC+PDHAxX1oV3o7wId9eUgeAnmoFXzYb4h4cB6oOLAdqPGg7qK/5dTsTmWBZF+0NfQWnYmDwOn+gBf3kL1UeWBkpxJj+gIlkofkIZCHarQo0Xee8jZPzh8rDmxfhd4KteT7Sci//c/KswBMw4nEuL5IieQheQio0QWJ/vOkEk3Gr0P1lR/vVrZSW0L+Cr0AMA3HEuP6hUokD8lDQI0uTvSfx5Vo/H7WL3SVge1JZUv6Z07d9ikLAFPyTmJsn/WtLOUheQioV2pBww+VaLwuKuiEzUubn7sLamflWQCmZW9ifL9dHpKH5CGgRncl+tG9SjReVeelxYHQHKu0twrq9yulAWBK9gS3o8tD8hAwOasSfekeJRqfjRUHtu+ydr2yJS0LxfvyXqM8AEzJa4lx/h55SB6Sh4AarUn0p68p0Xjc3B+sqgxuG5VtKG+V1NDtfgBMy8uJcX6dPCQPyUNAjdYn+tOXlah+cQuEIxUHtleUbSi/CMVXsbuw8mzclmll1h7L2g5vdytcG3pzUQG2Jcb6DfKQPCQPyUPyEDXamuhTn1ei+v0lVJ+XdomyDeVvHQkIC0Jv9czVWXsqa3/OCUQfebsb7dKsvZi1c1m7TzmAfl9QNt6/IA/JQ/KQPCQPUaOdiX71fiWq16MVB7avQm8rGtL+N1HLzQ1//nEwi1vhnBry2HjOW95I8dbIR7J2cs57ZXADQv8Di2+t5SF5SB6Sh5iU3YnzZ60S1efnofiWKivzzs8vhqjt/zT8NVyVtQeztj1rL2Xt7cTrWeVtb5y4CEreLakGNyBKbYH0ujwkD8lD8pA8RI3e1LdOxhVZ+1fFge1JZRvKT4as7c9a+NruKXgtZ4PFdZrkhqy9V3LsGdyAaElinHpPHpKH5CF5SB6iRql1UZYr0fzFTuhgxYHtkM5r6IFtmMV9jrf09S0qeD0HvPWNcGXo3XabOv4MbkC0INFXnJKH5CF5SB6Sh6jRmcR7skCJ5u8PofoCNJcpW9KKfq2GDQtttLzg9Tzh7Z+qC/rvwekhjz+DG3Be2Tzkcx0PXvKQPCQPyUNMzqIw2xeYJyIuxlNlXlr82ZuVLem3Wfs6dH+rnrUFr+d2h8DUxFVLj4begid39IP5NVn7zOAGDGF/Yry6Wh6Sh+QheUgeoga3JvqDD5VofuIBfzxUu4q9RdlKXR96K7T+p2Lb3NLX+0zOazkd3HIzLXGhoD0hf37TOoMbMITUysgr5SF5SB6Sh+QharAm0R/sVqLRxfllf6/YAf9J2XLFW4Q29ge1qqv3nm/Xt/S1530DtMchMTWXlvzbYoMbMITtYbZuc5WH5CF5SB6Sh6ZjS6I/eFGJRrezYuf7j6xdpGz/Fetwc/8AfStr3404oM1tbaxtvFp9Nvi2o00MbkDKusR49YI8JA/JQ/KQPEQNXg3WUBiLjSN0vnFhlQMz3OLqvHG7mG9qGMgG25ctPY7uKHg91znFDG5Aa92WGLO69G2lPCQPyUPykDw0Pe+E2Zs2Nnbx9qg6rrxq9bV9LT2W8m71PO4UM7gBrZZaHflTeUiTh+QheYgafJvoExYrUTWXhOG3PtEm1/7Y0uMpby9iC2kY3ID2OxG6vf2ePCQPyUPykDw0XYsT/cG3SlTd/xlIGtnauPLshf3AN/ha7neaGdyA1tsTurmImjwkD8lDyEPNsDLRH+xXomoeNYg0ti1r4fG0uuC1XOVUM7gBrfdMYtxaJw9p8pA8JA8xDw8l+oOdSjS8XwTz0pra4vuysIXH1Is5r+WIU83gBnTC2tDNFfnlIXlIHkIeaobXEn3CeiUaTtzC5EuDSGPbP1t6XH2S81pecboZ3IBOuDoxdr0tD2nykDwkDzEPHyf6hBuVaDi7DSCNbn9p4TG1pOC1rHG6GdyAzjhd0mecloc0eUgekocYUbyL51zJ+3A2tH8h2IkwL635bXsLj6t1odr2GHHu586KTWdrcAOm643E+HWtPKTJQ/KQPMQI7kz0BweVKM28tHa0X7fw2NqV8zo+Kvn5OLjFW9r29K/UDVMXi3IY3IDp2pbop9fKQ5o8JA/JQ4xgS+K4f06Jyl0RzEuz8uz4fDWPk/Laklp8nrUnQm8rjqVOY4MbMFWpbZFekoc0eUgekocYweuJ/sBUmBJxDsRBg0Yr2vEWHl/LCl7Lqnn8/lGdq8ENaGSeKJtT+bE8pMlD8pA8xAhOJvqExUpU7A8Gjda0Qy08vh7IeR3nwvDb5ewf+N1Xs3Zxjc/vvpYdA3sNbkCDlX1Yjn3/BfKQJg/JQ/IQNVwoO98+UaJiq7P2b4NGa1obt2bJu+3mwJC/+0z44UrO947h+RncDG5AfX6f6MNWy0OaPCQPyUPM80LZ3LZDifJdE3q3QRk02tMebdkxFrfA+DbndTwxxO/OXejpi6ytGNNzNLgZ3ID6pFZMfkEe0uQheUgeooI/t/Qi8lTFW4b+brBoXWvbwXxTweu4PfF7T8/52Xjb2jjn4RjcDG5AvR9qylYNb9q8fXlIHpKH5CF5qNlOhfZOD5uanQYKK89OwGM5r+F0PwwWeTn88Da9BWN+jgY3gxtQrz2JfqxJq4XLQ/KQPCQPyUPtu1BWdSrMTNlokGhli9u1LGzZsfZOzut4o+Bn4yIz++b83CNO1UYwuAFVpeZXrpeHNHlIHpKHGMITif7A+THg+qx9Z6BoZdvXsmMtDsR5t3JuyfnZq7N2uP/v8XfWOVUNbkBrLU2MZ7vlIU0ekofkIYZwKHTrLp+xivMZ/pq1I1or2/aWHW93F5yU1+X83In+v8X/3uZUNbgBnQ5oqduX5SFNHpKH5CGWJD7oH1YimJ6nc07KEwM/89Scf/syuDpncAO6YmsipN2lRMhD8pA8RInfJMaR3ysRTM/7ofjWzUtDb2GV8/8/XqlfqmQGN6AzfpoIaS8pEfKQPCQPUWJvYhy5XolgOi4Kva0wBk/K+7N2Q+jtEzt4S+dFymZwAzrlvZI+5JjyIA/JQ/IQFc+d8+0zJYLpWROKb7c5U/BvW5TN4AZ0ypZQ/q3M7UqEPCQPyUPkSG0F+ZQSwfS8VHJyxtVljwSLbBjcgK67PJR/M/OCEiEPyUPyEDlSt/Bfo0QwPZ+F4r1xb8nahuBbHoMbMAveLOlH4iJlC5QIeUgekoeYI3Wh+D0lgulZWnJiLun/zKKsfZvzM3uVz+AGdMrqUP7tzEolQh6Sh+Qh5ticGDceUCKYnqI5NlcP/NyOnJ+JV/F+2pDn29Q26QBgcAPmI35zf7SkL3ldiZCH5CF5iDneL6l3vDh2gRLB9OzOOTG/yPm560Iz9sw0uBncgPF6KpTPW16sRMhD8pA8RGZ54n231gtM2bGcE/PVgp89FPLncC4yuBncgM64KpTPv3xIiZCH5CF5iMyzifd9uRLB9BRdjVtXcWB50OBmcAM6ZXdJf/Kx8iAPyUPy0MxbmLXjJbXer0QwXUULaiwt+Pk4l/OrMN1tZwxuBjdg/G5K9G23KhHykDwkD820DcGCrtBoe0YYqLYVnNBrlLMRDG5AXQ6V9Cm7lAd5SB6Sh2baeyV1Pqw8MF3xqvTpnJPzpcTvXRzyt51J3dZ5Z9YOBHs0G9yAtlhV0qfEOf1LlAh5SB6Sh2bS9aH8W/37lQim67Yw+hXp7QW/e2/JQPpp1t5W9rEHFoMbUKdPSvqVJ5QHeUgekodm0sslNf4iuJgFU1d0+9kwWypdHnrbLw3+7pGQv5fm1tD7FsiKnOO1pKTj3aA8wAjWlfQrcfXyRUqEPCQPyUMzZWko37FlsxLB9O3POTk/qvD7L4bh9tNcEXq3xz2r5FMN5eoPjOrTkr7lQeVBHpKH5KGZsr2kvl8G3+rD1MWtMvKuyD1f4THiPsxnC070x/snelyt+Wj/xL9I2cfu3WChFKB+a0r6ls+UB3lIHpKHZsaFWTtRUt8HlAimb2XBCXpPxcd5Jgy33codSj52w7wXO4KrrcBoPijpW9YrD/KQPCQPzYRHgou/0HjPhfyVlavOvYxXp79IdKjblLt2t2TtrqytztrToTc3cNh9buPPxlvY1vQf47bgWwYg7faSfuVj5UEekofkoc6L58WxkpradhIa4qOcE/S9ER/rhqydKjjpn1bq2l1aYSAbtr2orMAQ3izpR9YqD/KQPCQPddrDJbV7T3mgu5ZlbV/oLTwTW9xS5nZlAeiUa0PxCsy+3Qd5iO6K3+p/VfJh/wYlAgBot7L5sOuUB6CTyubqv6w8AADtF+e0Hg3FizNZ9Aqge/1+0Qr8J0NvSgUAAB1wbyj+hmez8gB0yvaSPv9B5QEA6Ja3C4JfnNNpRWuAbliatW8L+vtDygMA0D1XlQTAp5QHoBN2FvTzZ7O2XHkAALppc0EIPNO/GABAe60Ixbfvb1MeAIBu21cQBP+sNACtdrCgf/9AaQAAui9+g1+0SvMdygPQSkULscbpW9cqDwDAbFhbEAo/DbbiA2ibsi1WH1AeAIDZ8mowrxOgC54NpmcBANB3YdY+CfmL9V2tPACtsLzgg/7nWbtYeQAAZlOcx5m3Hd8BpQFohY9C/kXb65QGAGC2rQvmeQK00daC/vt+pQEAIMqb73kya1cqDUAjxTuzzuT03TuUBgCAufblhMZ9ygLQSIdy+ux3s7ZQaQAAmGtx1g7nhMcHlQagUR7J6as/y9qlSgMAQJ6fZu3YQIA8HXq3iwIwfSvCj2/fPx7sogIAQMKNWTs1ECQ/Dm4NBZi2C7L2afjxBdlblQYAgGHcFX58i+jzygIwVS/k9M33KAsAAFXcK1QCNMY9OX3yBmUBAGAUmwaC5YmsXaUsABN1Vb//ndsfP6wsAADMx5aBgPl+MH8fYFJif/vBQD/8uLIAAFCHrQNBc6eSAEzESz7oj9//BwzJgB/yiJvTAAAB9HRFWHRNYXRoTUwAPG1hdGggeG1sbnM9Imh0dHA6Ly93d3cudzMub3JnLzE5OTgvTWF0aC9NYXRoTUwiPjxtc3R5bGUgbWF0aHNpemU9IjE2cHgiPjxtc3R5bGUgZGlzcGxheXN0eWxlPSJmYWxzZSI+PG11bmRlcm92ZXI+PG1vPiYjeDIyMTE7PC9tbz48bXJvdz48bWk+azwvbWk+PG1vPj08L21vPjxtbj4xPC9tbj48L21yb3c+PG1pPm48L21pPjwvbXVuZGVyb3Zlcj48L21zdHlsZT48bXN1cD48bWk+azwvbWk+PG1uPjM8L21uPjwvbXN1cD48bW8+JiN4QTA7PC9tbz48bW8+PTwvbW8+PG1vPiYjeEEwOzwvbW8+PG1zdXA+PG1mZW5jZWQ+PG1yb3c+PG1zdHlsZSBkaXNwbGF5c3R5bGU9ImZhbHNlIj48bXVuZGVyb3Zlcj48bW8+JiN4MjIxMTs8L21vPjxtcm93PjxtaT5rPC9taT48bW8+PTwvbW8+PG1uPjE8L21uPjwvbXJvdz48bWk+bjwvbWk+PC9tdW5kZXJvdmVyPjwvbXN0eWxlPjxtaT5rPC9taT48L21yb3c+PC9tZmVuY2VkPjxtbj4yPC9tbj48L21zdXA+PC9tc3R5bGU+PC9tYXRoPiveoVIAAAAASUVORK5CYII=\&quot;,\&quot;slideId\&quot;:259,\&quot;accessibleText\&quot;:\&quot;sum from k equals 1 to n of k cubed space equals space open parentheses sum from k equals 1 to n of k close parentheses squared\&quot;,\&quot;imageHeight\&quot;:22.594594594594593},{\&quot;mathml\&quot;:\&quot;&lt;math style=\\\&quot;font-family:stix;font-size:16px;\\\&quot; xmlns=\\\&quot;http://www.w3.org/1998/Math/MathML\\\&quot;&gt;&lt;mstyle mathsize=\\\&quot;16px\\\&quot;&gt;&lt;mfrac&gt;&lt;mn&gt;4&lt;/mn&gt;&lt;mn&gt;6&lt;/mn&gt;&lt;/mfrac&gt;&lt;mo&gt;=&lt;/mo&gt;&lt;mfrac&gt;&lt;mn&gt;10&lt;/mn&gt;&lt;mn&gt;15&lt;/mn&gt;&lt;/mfrac&gt;&lt;/mstyle&gt;&lt;/math&gt;\&quot;,\&quot;base64Image\&quot;:\&quot;iVBORw0KGgoAAAANSUhEUgAAAV0AAADlCAYAAADwZiQbAAAACXBIWXMAAA7EAAAOxAGVKw4bAAAABGJhU0UAAACNUy1tAwAAEZtJREFUeNrt3QGEFtsbx/FjrZWVWMlKEkmSJK78JbliXUmSWEmSK5IkuSIr10piJUkSK7lyJZJk5YokSa5IkiSRJEkiycrK0v885qy7O+3MeeZ958x75n2/Hx7uVb0z78x5f++8Z86cY0xnuWvrR6qAdtdn64StUQ4FqnRolsAldNHO5tkatjXu2vrXyPd3pfucXrH12NYXWxO2vtv6ZuujrRu2TtkasNXFKY7XCnfSCF10grm2/nShNb2txxi68sVw1NbLjM9nXn2yddLWQk55XOTb8GnOiQPaRa+tY7Y+Z7T12EL36CxfDNNL/uyOu+qdyPl739yXDFe+kTjp+bYE6m6OrSPuyi+vrccSustzLoQ+uPfSP8u/W23rdE4AP7G1lObQWusUP1GAuuqx9YcLKs3P8RhCd5Pbj9n2b8wkN/18JFgfZbyGXOVvoGm0hvRrvSF00Ya6bR0uELaxhO4OW5MZ+3a5gav72zndDRtpJtW7pGyIQF1In+VBW+9M8ZtOrQ7dbTn7db+JC6tnOe/1F5pMHCeY0EUdw3a/rbeuzcrV4gNbF03Sx/kw8tBdZ7JHD8lwtkVNvLaMTPqe8drvbS2g+YQnB/mTIXTRPl64tip38Q9lBInml93XFn0e87pBjpawjRM5r3+b5hPeLfPzWD5CF3UmDzis9Pyd/khD91bO/kgYzylhG9LNkDf0bB9NKJz9qYN9yXPSCV204xVxLKG707M/wyVuayRnOzKiYT7No3zLzMx+o9fuG5DQRae4GVHoyhVs3g0/6ZdeVOL2lnjeO/NOlExuNDxKndB1ip83hC7ayY2IQnfIsy93A2zzvifkl9NEyjOcOsAnpv0ZoQtCt9rQlXHEHz37sj/Adg96tnmRJlKOtakD+9jMfAab0AWhW23o/m78N/UWBdjuMs82ZWhZP82kOTLBxyszc8xf+icEoQtCt9rQfeDZj9cBt/3Ws+0/aSbNGVX8ZCF0QehWF7qLFVe5lwNu/4pn269oJo3bnDqY/2T8PUIXhG51oevrV5XaE3D7+xTbX0tTKU6ecpneUS//3U/ogtBteeiOKUJvfcDtb1Rs/wRNpbj0eMRtOX+X0AWhW03oyg3sCc8+TJqwk433KEL3MU2lmPSd0Uuev0/ogtCtJnQ181e/r+A4fFEE/1yai85SM3MC5DeKg0fogtCtJnQPKEJ3rILjcEuxH1tpLjrpKezWlXACAEK3HL6RA6FHLkz529CvW4qhBg8aoQtCt5rQ/VcRdsMVHIcRxX7coLnkW2NmLvMhC9BpO+MJXRC61YSu7yaa1K4KjsNuxX68o7lkk7uRL83M9Y+KTFxB6ILQDR+6vUa3aEAVfanbFfsRehRFrZ1NHayDBf89oQtCN3zo/qoM3U0VHIfNyn1ZQZP52YBpfukNQheEbvjQ1a5LWMXy6DF9AdRKn5m5tpIsu9PIDEGELgjd8KG7Sxl0VYyPnafcl0GazEzXjP6pM0IXaG3o7lUGXU8Fx2GOcl/20GSyvzX/auK1CF0QuuFD94wy6Kq4edWj3BfG6joyNdz0x/g0T50RukBrQ/eiMuiqotmXCzSZxD1T/KkzQhcgdIuGLsv3WEcCXP4TuiB0CV1CdxarTLKG0dQBeWrK6f8hdEHoErqEbop0fD+bdjDkccKylksmdEHohg/dUUK3Xk6b5p46I3SB1obu+RqG7vlObSjpp0dul/z6hC4I3fChq1mbLLbQHe7ERiJPnU1fMvmzKX9dekIXhG740NXM7FXVwxHacbod+XBEetLj7QG2QeiC0A0fupqZvaR6KzgO2hnPOu4x4EFTzYzyhC4I3fChu0kZdMsrOA4LDBPe/GSh60qY/tTZPEIXqG3o9imD7rcKjsNG5b4s7aTGcTf15tcH3BahC0K3mpUjJhVBt6WC47DFMIn5DIdSb34k8PYIXRC61YTuc0XY7ajgOAwq9uNtJzUMzfLIMdZmPtMgdHNdVXyODlRwHDTTTF4ndAldoO6hO2zieApM80jycUKX0AXqHrqavtSrERyHqvqWCV1CF4RuUHMVn6MnFRyHx8Z/E623kxoGoQu0Z+iKZ559mKhgHyYiCH5Cl9AFoVtJ6GqW7Qk5PnapYvsjNJXWhjxA6JZHs/z59oDb1wwXW0dTIXSBdgldeeDgk2c/Tgfc/lnPtt/TTAhdoJ1CV5zz7Mf9gNv+t4WBD0IXhG5LQneN8Y8eCDHF41zjfxR5Jc2E0AXaLXTFE8++bAuwzR2ebT6giRC6QLuG7h7PvlxuwfvfThMhdIF2DV25ofYuZ1++ldzFMN/MXE08XS9pHoQu0M6hK/Z79md/ids64tnWTpoHoQuUbSyy0JWr3acVXH12m5lrLabrEU2D0AVCeBlZ6AoZyZA3ouD3wFe50uXAiAVCFyhdr/EPl2rVagmHc/bpo0n6Yxu10H2ZZL3+YZoGoQuEoJm4W2pji/bvr5x9Gmui++JezuteolkQukAI8lDAa2Xo3mnhfl7L2a/RBl4vb6WK6zQLQhcIod8kj9UWmTHvvGndooznPEHZp3zPtz3vD4QuUBoJpi0uXMZNY1OVvjHJ8jqyJHpPxfsvw7e+ZOyXTJYzZGvxLP9uqdvnrH8rfbu7aB6ELtCs9bY+2Pps/BN0N1oT7vVlO4MVvCe5AXbZ+Edb3HP11fiXAVpEUyF0gTIMmGon7N9d4XtbYeuCIlSznmqTvuBVNBEAKKbLdXWcNMmTda9c18mEK/nv1+7PRtzf7eKwAQAAAAAAAAAAAAAAAAAAAAAAAAAAAAAAAAAAAAAAAAAAAAAAAAAAAAAAAAAAAAAAAAAAAAAAAAAAAAAAAAAAAAAAAECTBmz96JC6wekGQOgSugAIXUIXAAhdQhcAoUvoAgChS+gCIHQJXaBMP6jSCnwWKD7TNDRCF3wWKEKXEwRClyJ0KUKX0KUoQpfQBaFLEboUoUvoUnymAQAAAAAAAAAAAAAAAABAW2GWMQAgdAldAIQuoQsAhC6hC4DQJXQBgNAFAEKX0AUAAAAAAAAAAAAAAAAAAAAAAAAAAAAAAAAAAAAAAAAAAAAAAAAAAAAAAAAAAAAAAAAAAAAAAAAAAAAAAAAARKrH1kIOA9AWVtlaxmFovS5bv9jaYWvE1lVbT21N2Prh/h+ouz5bJ2yNduj7X2TrXQe//5bqtzXoDv5DW99duE6vSVvPbP1taxuHDDU2z9awrXHXtr922PtfYGuvrY/u/a+hSVTjf+4q9vksATtVH1wQS8j2cshQc3Nt/WnrS6qdxxq6T3I+m2XVQ5pFWEtsHbf1NuckyFXuRVvrOVxoE3LBcMzW54w2H2PobqwgcKX20DzCWGGSftjJnIP/0TXM+RwutIk5to7Y+uQJnhhD934FgSuf+S6aSbnmu+6BSU+DO0b3AdqIjLD5wyTdY5rwiS1011R0lXucplKu3Tk/p6bqmmH4F9pHt63DBcI21tC9WkHgyoXYYppMeVe31z0HXMJ4kEOFNiE/kQ+aZPhTIwEUU+guq+gq9zrNphyrTf5NMqlHJhmfB7RD2O6f1ubl6u2BSW4EnzbJnfm6he75ikL3V5pP82RY17jnQF8xSX8X0A5euHb92NYhk4w/TbtUo9CV/f8euEvhvUluLqJJ+xQH/AyHCW1GHnBY6fk7/TUK3ROp/XrBKY7TkKJRneIwgSviqENXRg+lH9pgDG2EjikCl+eq0elu1iB0j6T2SfqpGUMbmUOKwL3FYQLMjchDV8I1PfLiIKctLoOKwH1lkok9AEI37tDda36e84Qb3hGRp1W+eRqRTMG4ikMF1CJ0033OQ5yyeMj8n75xuFIMCQHqEbpbUvsyzi/UuPhuCEg95TABtQnd9AMcJzld8dhtdAOg13KogFqE7vpZ9kVCd7NJZkhDC8l8Cr7Ja364xgWgHqF7y/hvhstKLXKjjXs0FbugvMrlxAD1CN0VpvhjvHLhddWFMLMDBrTc5M+HO1W3OVRAbUJXMyeEr2Q5H7lpzgRWJbuiPAGbOFRALUJ3sfJCqshENnLRxcxhJV3lag76ew4VUJvQPWXCzST2r2F136acUx5oZhAD6hG6MtZ+3ISfL1fmE+7m1BfTXeDkbMh4DbmxJmtFSef7M/d6313Jf791DVLCfbthnTQQuqEdNdVMUj61YAE33ArQjsv9lvp3Mr5P1ol63sBJkjAeo28IhG4wstiADBX7xyQPRnw2/sf6mynpelxOEyinocy21tEBU3xRvqx6aBiCBkK3Kj3u8ya/OE+6UC5rFYmPBK+ua0F7wGXIyFL3UyLE8h5/cDpA6LaETPk4YJLuv2YvpuSKt5+mkG1TgYM56hpNyL6hvzklIHRbHsDSNXG/ic+xrCXH48UZTprmxuvJBMhyc603ddIWuhMndzbfFHztK5wWELpRkPlV7nIBVa6xBg6mPCq8uOB2pP/odYFtDHNqQOhGY2sDF09Su2gSPytyN1P6epoZbSBXw9cKbG89pweEbjR6jX5ululzOPTRLP4z1xS7K7mspO1eVG7zhWHBPBC6MV71Frm3c4Jm8Z8iN9G2lrzte8rtsmgeCN34rHYXYprPsLxn1mFzBo1+HG3ZpE94QrHtN5wmELpRWl4geHfTNBK/Kw/YnkDbP6Hc/gCnCoRulOS+i2YWs6s0jYR2BqIFgba/QHnCLnGqQOhGSzPHwzhNI6G5oRW6kWgWwPzEqQKhGzXN/CvLaB660L0beB92Kq+2OWEgdOO1RfEZ3kbz0IVu6AUoFyhDd5DTBUI3ai9Na+4NEboNeKvYj+OcLhC6UfP17bIAgnU2ktC9rtiPy5wuELpR8606fJHmoRsydrOC/Thjis3lCxC6cfpE6ObboQi7WxXsx55I9gMgdMO9f0LX2qwIu6cV7Md2QheEblvIu090nuahGznwJZLwJ3RB6MbvYM57P0zzSPjmP5isYB9+U4TuGKcKhG708ha53UnzSNxRBN68wPswoNiHa5wqELq1Dt3NNI+EZuRA6AlnNKFLJzwI3fjljYhisUpnmyLwQv8s0HQv0B8EQjd+Ix36vgvRLME+GngfNDfStnKqQOhG76phnL3KLU9DuR94+5rJ1BdwmkDoRu9VxvveT9OYyfdwwnd3RRzKAc/2X3KKQOhGb6HJHgFFf26KrPLpGzoW8s7jJc+2z3KKQOhG73DGe75Ns5idb2nlkKMHfItU/o/TA0I3ei8y3vOvNIvZ+WYIkvXrQyyH3mXyb+Q959SA0I1e1iioezSJfGOeBrMrwDY3GiY+BqFbZ10ZV7nSl7uSJpFvtafBPAmwzbw5fbmBBkK3cXKvZoMJP/LneMZ7HaI56PhWkyhznaMek0yok7Wt3zgdaLNfi1WE7l5b71LbnXBfCGXfEN9gmKCqafKt+DGn0by2NaekbR0yLLuO9uJbJyx06GrmyJbpWteWsK0lGVkhv4jn0hSK2eo5aWXMi9ln60PG6z9zP42AOpE2O2n8s/Z1BdyH20a30KvUcBPbWWRmX9vwmeFBptL7aaZqX5OvfyXjdT+4EwrUzV5l2G0MuA9fCoSu1F1T/MGFdRlXuPfdxRSaMOo5YQcbfN2hnMBdzmFHDcnP6dfKoLsTcD+eFAzdqeGgB5Tv8WTG1bzcC+qmGZRjxHPCZIKLhcrXmuO6JrLG4y7hcKOG+t1VXpGgOx+om2GogdCdqlfu36+etm/ymd1i65xJ+qPT/0YWohykCZRv0H0bZp2sCdeIBjIakoSy3DR7Y7KfdqMPF3XS58JI2v14gyEnnwfpV5VROj0l7Vd3A18AjZRc7Z6hOyEs6Ry/YHQ3CqS/5x9bDzK+HaffRd3AoUUNrDdJ99dn45+npNGacK//ocmrR7k6HQ20j/J5Ps2v0motcV0O7xs8afLI700T9mYCULYBE/7qcXrtLmGfpZvgL+OfL9tXciUv3Yg7Df22LfeLSebJvGySmwPyLf3NfWNPuJMlfbUyKPuUSYaicdKAanW7rhC5CSZrDcrNti/TPqcT7nMrn99H7vM66kJ2dTsekP8DCcPqRlvdLc0AAACydEVYdE1hdGhNTAA8bWF0aCB4bWxucz0iaHR0cDovL3d3dy53My5vcmcvMTk5OC9NYXRoL01hdGhNTCI+PG1zdHlsZSBtYXRoc2l6ZT0iMTZweCI+PG1mcmFjPjxtbj40PC9tbj48bW4+NjwvbW4+PC9tZnJhYz48bW8+PTwvbW8+PG1mcmFjPjxtbj4xMDwvbW4+PG1uPjE1PC9tbj48L21mcmFjPjwvbXN0eWxlPjwvbWF0aD7tiMYAAAAAAElFTkSuQmCC\&quot;,\&quot;slideId\&quot;:259,\&quot;accessibleText\&quot;:\&quot;4 over 6 equals 10 over 15\&quot;,\&quot;imageHeight\&quot;:24.756756756756758},{\&quot;mathml\&quot;:\&quot;&lt;math style=\\\&quot;font-family:stix;font-size:16px;\\\&quot; xmlns=\\\&quot;http://www.w3.org/1998/Math/MathML\\\&quot;&gt;&lt;mstyle mathsize=\\\&quot;16px\\\&quot;&gt;&lt;mfrac&gt;&lt;mrow&gt;&lt;mn&gt;2&lt;/mn&gt;&lt;mo&gt;&amp;#xD7;&lt;/mo&gt;&lt;mn&gt;4&lt;/mn&gt;&lt;mo&gt;&amp;#xA0;&lt;/mo&gt;&lt;mo&gt;+&lt;/mo&gt;&lt;mo&gt;&amp;#xA0;&lt;/mo&gt;&lt;mn&gt;3&lt;/mn&gt;&lt;mo&gt;&amp;#xD7;&lt;/mo&gt;&lt;mn&gt;10&lt;/mn&gt;&lt;/mrow&gt;&lt;mrow&gt;&lt;mn&gt;2&lt;/mn&gt;&lt;mo&gt;&amp;#xD7;&lt;/mo&gt;&lt;mn&gt;6&lt;/mn&gt;&lt;mo&gt;&amp;#xA0;&lt;/mo&gt;&lt;mo&gt;+&lt;/mo&gt;&lt;mo&gt;&amp;#xA0;&lt;/mo&gt;&lt;mn&gt;3&lt;/mn&gt;&lt;mo&gt;&amp;#xD7;&lt;/mo&gt;&lt;mn&gt;15&lt;/mn&gt;&lt;/mrow&gt;&lt;/mfrac&gt;&lt;/mstyle&gt;&lt;/math&gt;\&quot;,\&quot;base64Image\&quot;:\&quot;iVBORw0KGgoAAAANSUhEUgAAApYAAADoCAYAAABVRaSSAAAACXBIWXMAAA7EAAAOxAGVKw4bAAAABGJhU0UAAACNUy1tAwAAJXxJREFUeNrtnQ+kFtkbxx9JciWuXEkSuZIkS9ZPshJJkuuKJEkSSZKsZWUlSSRXkixJkpVLkuRakZUkiZUruRJJkiSurORK9Jtn37ntNM2fM+87Z+bMnM+Hh13Ve+bMnPOd75w/zxEBgDL4K4gvsQAAAPv0B3E8iPPcCuiGVUEcDOJKEHeCmAziYxCfgpgK4kMQz4O4HsRIEMNBzOK2gUUOJphKjCX4wswgNgdxKtTdF6EOT4W6rPr8JogbQZxDk6FE5gZxNGxvqrn/OH69yyP+5e8g3sf6yduwD2lfWh/EDB6xPRYGcSyIVykv8Lz4FD6stdxKKJlloSBgLME39CV5IXwxdqPJl4NYyW2ELpgTxJHQmEXblYvGUs3vr0E87aKfvAviRBALeOTlPpCRUIS+lBT3g/iBWwsloF+T4xltDaCtH/qjJWrypSDmcVvBgL4gfpPOTGVSW3LNWP6aYH6joX92Wzqjl1kfaB9DI80IZo/o6GK3I5R58Vk6w+cAvXAip50BtI3hnBdlt6Fav4rbCynMDuIX6YzgZbUjV4zl0oxBhzdhXeYn/DsdwR/JMJmPglhCc+iO3aH5+2I5boYNFqAoqw3aF0CbOGxZj/8J+xXANLoW9+fQjJm2obrZGF5HmufoN/gNNY8PU35DR2t/omkUY38FhjIat6Sz+BzAFF3f8wJjCR5xrCI91pfmYm639+g7+VABQ+mKsdwm6YNilwv+1uzQn6RNja+jmZgxVLGp7PaBg99cNGxXAG3+2NcX6Fj45zrSGN3prf+9LHzRqr5+KKDHD7nl3qJrCA9I98vg6jSWwxnXdbeHQYzHGXVl+UgOg5I+fPxMOuvZ9MHNl28XsKqA6e7ELUGcFbORpKTYzSOAHsUDYwltY02KodR1YAsL/I5uutB17aY7yLdx670zlPuCeBlpY/ekk3VA29p9x42lflilZQf5ULCvxNEPtLQNzK+DGKD5pJO0nuCJdHI5FUU3/jyQ4lMw7EyELLQDvxOMJfjBnMiLPjqauKyH39SMHCbTm39z+71iIvLcD6aYJZOZojqM5UBOm/61hDKOS/ZyPkhgX8LNOiu9b63fl/EVkRQjPArIYEy+zzGGsYS2cjbWni9IOelOdIbJZGp8kEfgDUfDdpHFfEeN5VjG9ajhLGODsH7kZWVj2EsT+pa+hBf08RJ/X4eoJw2N5cfwAQLkffxczBEUjCU0meUWNVn5xUCPd/AYIMaEY8Zye871lJnW8KQw42pMPIXFqIUydPeUafqiPTwSiDEo3458Pw8/QDCW0FauR9rxOQu/r2vj8/JhXuAxQIwbDhlLHYnM2mSknmNhieUtzqk756SHzIg9mBdib8TwqKGxvMZjgVgbfRgTi+lcexhLO8wMzUxSbOX2WGdppA3ftljO5Zz+c4VHARkfPHUby7y8rn9ZKPNujpFdShP5Pr3QBotl6RfyS2lGglVwh/gHSXRKEGNpr6+m3dNz3B7rnJb/dpzanF7bmdN/RnkU4Kix1I/ftznXss9CuQeEUf5CjeRGBeX9LGajlrMqqr9Ouzdx0a1+EBzxoH3+KN/vVJ2BscRYthht39Nr3jdaLmuzuDdiiSZjLE3YbeAjFloodzCnTE1LNN9nAZsp/+Vm0iHcZRWUOSBmay2ryGgf/fJokpANRZ7bsRa3T91U9ky+zUUWn2bAWGIs28a02btaQVnrc/rPqYrrjiZjLE25l3Mdzy2WnTfz6sMHRirRRNNVnnzz0MBYbrJ8DYekmekChhKM+amWts/zkj+tgbHEWLYNXeOuh00scMBYbqmw3mgyxtKURVLvaX5Xcsp+5rOAnY7ciGUVlmuSZNWmscxa8OuykA1L+mjv6Za1zU2x+v2Z8vcwlhhL6J6sqXAdgeuv6DrQZIxlEfLWOWrsslj+XoPyf/RVVKZ3N1WdNd7koWyssWwXhSxLwKbjYEvapS6XiC7K1v+ej7HEWELpZG3euVrRNaDJGMui3DRoM2sslr/OoPzjvorKJemsQ9hQcblbDR7KCktl6xf4o4YJmYmAaVqF2S1pl/E8acMZfxdjibGE7vk94zmvrOga0GSMZRF0c1veefefpZwTqrrRR45ErbFT1tkoVMjGGyJkwwbX2SYBi+/0u5jz9zGWGEvonqfiRsoUNBljacpqg/v/uoL7kHe4gPoYThF0qGNOIGTGAnZHOrun28CSUJSKJOvHWGIsoTtWSfrGgzpeiGgyxtKE/QbP4GYF92HM4DqGkJnq2CL17eaKMuCwkG0xuK67Lfsiuh+r3+oSOjdgLCGZpJ2tb8MPvLpAkzGW3bTbOjzEH8I6S6fIO+1hm+dCZiJg91omYIe77JAYS4wlFGdViqn8wYFrQ5Mxllk8MHgWRyu4DycNruM6UlMdxyU7xUXVa1NcEjKTjU33WyZg+jKLLoTXhfyma2wxlhhLKIZqR3xtpU5/Dzp0jWgyxjKNKYPnsaOC+7DT4DpeITfVMSpuHSHmipBt81DAZsVech/l+9N1MJYYSyiPsQTNdVFT0GSMZZw+MTsSuoq1jSaj2LY3IkOEiYwHsdZTITMRMJ0CmNuytnAmVscDPb4kMZYYS0hGZ4Kiqbx05+xWx68ZTcZYRllraCw3VnAfNhleyzKkxz5zMh7AI0eE7EnFQuargMWPk+smUT/GEmMJ+egRePGjdHWa7ldxf7QNTcZYTmOyK1/jpwrug0sm13uyho+HPRSy7Qbl6Auhv2XtQOvzJlLHd5J+ug7GEmMJ3bNfvk3jFY/J0GDOwlx6rclNMJY7DM1cFR9Lcw2vZSsSZJ9LGR3VNSF7alnITATs75YK2NWSPiowlhhLSEbPAX9s+PKbzhu7weH6oMkYyz2GbbmKj6TZhteyCymyy8yML2cXD2y3KWQmAvaopQIW/+q81MNvYSwxlvCtxurL12RdYlpcEHdHL9Fkv43lacM2XMWGmVmG10IuS8vsSrnxFx2+ZhtCZjKcry+GeS1sA7rW670UO10HY4mxhGw0L6VuhJvswVDGdzoPoMleaHKTjOUFw/ZbFSbX8jtNxi5JiU3fNqCzlilkvgvYHSl+ug7GEmMJyejo5LOSzGSSDrk6OocmYyybYiwv0GTssSblpm9uyPWXIWQmCVXHHR4p6JVfpPwpAowlxtJnroQv8g9ilji6aNxAk1utyRhLjGWjuZ9ww883rA69CNkug3/3pMUCtkI6pypFxbqMdTAYS4wlfP/s9JCBTaFx0nOTX/RgLneiyYCxxFi6RlLuqUfidnqLNBZ0IWS7Df7+RIsFTJ9zdHfqlBQ7XQdjibGE3tF1mKclO/VQUmhasNkO1wtN9sdYnsdYgtKX8LWsOQsXN7hOKmTPDYUMARMZkd5O18FYYiyhPDT/3gnpHDdnai5/RpPBAWN5roHGEr2swFSomK1rQb1MhSwvnrZcwOKnE9wq+fcxlhhL6I4VBTRsAk0GB4zl3gYay6M0mXJJ2rCzp0X1UyHrZe2SCtj8Fj9/3VH6Ur494aPs+vpmLNeLnR3ALgZTSPbRnc6mOS9XoMlQs7HcKe4kSDfNY0mCdIumQuNYC+u5IKGeJvHMAwG7EqvzFgtlYCwxltAbqkNvpPnT4Why+43lFsNn2VfBfegzvBaOdCyRGx69JIoK2Yvw37SZrbE6X7ZUDsYSYwnVtKuraDLUbCw3Gj7PpRXchwHDa9lIkymHIw0WpF6EzOSr/5UHAqb1m4yJ9lyMJcYSY+k0NyU/9Q6aDHUay35D7ajizPt1hteyhCbTO5tjN/WmJ/XeLeYvzN0tvxd/xeq7xmJZGEuMJZTDmpznMYUmQ83GUjHJZlDFwSubDa5Dr3UGTaY3Vsm3OdJ0B/BMD+ptkmjXFyE7GKvnScvlYSwxllAeeRtfmvKSRJPbayyfGDzLbRXch60G1/GS5tIbmpcyOu1wT9xOqlsWprvUfBGyMWmmidmEscRYglyU+nfboskYyyxGDZ7j/gruwx6D67hGc+keXcQazR/2IIg5HtR7Rwkvz7YJGcayHZDH0k/yNG1Ww68fc9l8Y3nUkY9Sk+Mlj9FcukMX00bzoOl/z0OAv25aMdmZ2CYhw1hiLKG55O26dXkqHE32w1iarG0cdeA+VLXWs3XoqOR98e/EAlMBWyDmCXvbImQYS4wlNJeF0szNO2iyP8ZyjsGze1TBffhb8jfu9NFcir94bsu3i1R9SNmwXYrnRDM9aqwNQoaxxFhCswcLmpZuCE32y1gqj6X+DAZTDpjbVqHTIdGcZ6+DWISp/DeepxhsX4QMY4mxhOaSdZrIqIPXiyb7aSxPS735I5cYlH+SplKM6K6st1JNlvu62WbQkJ5J9qit/tlThKxSIwsYSzAnayrctSMd0WR/jeVag2e2xWL5JqmGVtNUzInuhNLTVVZiKo0EDCHDWGIswXU2ZTz3/6HJ4Iix1FnTdznXMWKx/DM5Zb+mmZgzEms8VQmNdvydUs+ORJMvExWw+QXrg5BhLDGW4BppOSBfOXSNaDLGUjmbcx13LZb9oEZT2yqiuaM+BvFThWVfDctdVXGdtxgIzdOCAjbNAEKGscRYgmP8kfLMTzhyfWgyxnKaHyR/V7aNvKtzJP9YyeVIST6HIjfsk1RzwHv86/RxiwQMIcNYYizBRd6kvKAXt9xUosnNM5bKo5xrGbZQZt4yjHvISD67YzdtqMKydefVZFjuwZYJGEKGscRYgkukHRfqwtGaaDLGMom8M+Ev11D/LUhJsc68vcKyo8dE6ihpf0XlDhsK2EDJdUXIMJYYS6iTOykmoe78xGgyxjIN3XfxKuNaPkq50+HzQj+S1Q4hA90dGF1HsLfCslfKt/nFqsqfVoeAIWQYS4wl1E3aUY4HPDSVaHJzjKWyL+d69pVY1i85ZW1HStJZFzr9qvKX6VfHoHTWLtyQ7xfGrq9IwPIW5E6I3SMrETKMJcYSptENkppk+bx0dmsvtFSOzgYlnZ895oCpRJPd46ZjxlL9w7jYH0WcKdnnzD9EstJZHTYMV05EeeGJgEWF7AlChrHEWHqLvsCuSfImGh0tWl5BH1Ldnee5qUSTk8kz2v/UcE0/5LSXMp5N1mjlJ2EneCo6BT0pbh21d8RynYcMBOxJRQKGkGEsMZZwRPLTqJySctaOXZbk5M5Laqw/muwufQbPRv+8jpzThzKu6W2PH0oLJHvA7RCylcxgePNdO8N5cc0C9rhiAYsK2WOEDGOJsfSOCUNt1L+3tssy5krylOYzqTe1EJrsNnsM2+a6mq7vUsY13ezyN9Uk38n43YtIVjILw69U10zlbYt13izZu7vqFLCokI1jLjGWGEuvKDprpC/MIodH6Fr2pJ20Ov3eX2O90WS30cTgzx14d+dxNeO6znfxe6MZv3cNuUrvKM/FPVP5JRRAG2xqgIAhZBhLjKWfXJfu9FKTRf8qnQMsZsWepe76Pp6i9TqoUPduVjTZbTQ/6N2C7VF1YkZN13s2xwz2G9b5FjpYnHliNrRfR0xaapQmAjbuiIAVFbKdGEuMJcay8WysSGN16dNv0lk357qpRJOrR83X5rC/f5DuN98eTfjYqQL9WHqfcl3vgjgcxKKEf7ckvOa0f6trLXcgU8moaXvoqKnUOGOp3ssley2pawJmKmSaBmGhh+0YY4mxbCN5G3h6CV0vpieWzHSkrmiyG6yRzpGeOqgzZantTYW/r+VsraBOuunmsuTvYr8TRl5GnFFP37OlvDhciBU1CJmrApYnZK9TvrwwloCxbC46cpl3FrJJ6MtSp/9048V8R+uKJtfP+orf8VWO5i4L4nfpLpWi5vQ+b9mTQEtYGhMyFYf+Blz3vNjLxmdTCRhLH9CX4r5w5OVP6UzjfQhHf6bjQzgKdDMcVdH1lHok7yCajCbDV3SmVqflT0hnLfOzWF/S/34e/tnJ8O/O4LZBN0LWFAGLC1nd+eYAYwmAJqPJABBhsGECNk1/w0YjAGMJgCYDAAB4aiynUuIMtwcAAAAAAAAAAAAAAAAAAAAAAAAAAAAAAAAAAAAAAAAAAAAAAAAAAAAAAAAAAAAAAAAAAAAAAAAAAAAAAAAAAAAAAAAAAAAAAAAAAAAAAAAAAAAAAAAAAAAAAAAAAAAAAAAAAAAAAAAAAAAAAAAAAAAAAAAAAAAAAAAAAAAAAAAAAAAAAAAAAAAAAAAAAAAAAAAAAAAAAAAAAAAAAAAAAAAAAAAAAAAAAAAAAAAAAAAAAAAAAAAAAAAAAAAAAAAAAKBBfCEIgiAIgiC8C4wlQRAEQRAEgbEkCIIgCIIgMJYEQRAEQRAExhJjSRAEQRAEQWAsCYIgCIIgiCYZS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9ZQSzgNgAAQEmsCGKQ2wDQXmYEsSqIbUGcDGI0iPEgpoL4Ev4/AAD0Tn8Qx4M472n9FwbxyuP694y+rA8GcSWIO0FMBvExiE/hS/tDEM+DuB7ESBDD0hkhArDJ/CC2hh37ftgev8TicxCPg/gjbJcAbWBmEJuDOBXq7otQh6fCfqD6/CaIG0GcQ5OhROYGcTRsb6qx/3hW/4Eg9gTxNqz/DzSJYm78WOjIv3QRn0LBW8uthBL5n3RGI59ktL03odnUl2kftwxaxPIgLsh/o/BFNflyECu5jdAFc4I4EsT7WLty1Vg+6tK7FIn7NAvzr5ERSR796eXm4+qhWxaHHzkvc16a+sJdw+2Cln7oj5aoyZeCmMdtBQP04/w36cxUJrUlF43lugpMpcYumkc+Orr4ytID0CnJo9xiKMCy8GX6OaNdvQ1Fj5cktBUdeX9vQZNV61dxeyGF2UH8EsS7nHbkorG8W4Gp1HfPDJpJNrtzXuBlxc2wwQKkoSbxfE57/Cc0lEx1Q5s5bFmPtR+t5jZDBF2L+7N0lhSZtiGX+EGqGa08RlPJZn9FD2I6bkln8TlAnJ2SPuUyHVeF1EHQfo5VpMfa3xZzu71H38mHChhKV43laAV9Rgc9FtFk0hmq2FROx2VuPUTQUcprBi/Ardwq8PhjX19oY+Gfr5Zvd3rrf+vykW2hvn4ooMcPueXeotO5B6T7ZXAuGcvBivzLNZpN9kP4J+XGPQvihHTW98yXb9cSqIDp7sQtQZyVTqqLbh7Obh4BSGeX6kuDF99CbhV4wJoUQzlSsA/oMhFd1266g3wbt947Q7kvor3axu5JZxOktrX7DTSW5yoylmS7yeBhwg3TNC7ru/gtvdEPpPgUDJsu/GbYYGTlipCDD/xgTsJHlur0sh5+U9ecmUxv/s3t94qJyHPXPNUDCX/nYoOMpV5/mdlskj7uXktnQxOksC/hxp2V3nc56e9+LPCwRngU3rLXoH2c5jaBR5yNtf8LUs7O0+ViNjXO8XT+cDRsF1nMb5CxPB67rgkecbXoFEk8hcDxEn9f1/5Mipmx/Bh+pYNfmOx2PcVtAo9YblGTlV8M+twOHgPEmGiAsVRPE0/JRY7Jml/qNs5Q1gSlpumL9vBIvOI3gzbB+avgG9cj7f+chd+fJfn5MC/wGCDGjQYYy/hHky4nIcdkhejNju7+0o03tkYMjwo7rOBbDhq0hzFuU+XMDM1MUrAT3z5LI+3/tsVyLkv+emaAtA8eF41l3NNoHOCxVUs8vdAGi2XNkvzdvj4eYu8rWw3agmYjmMutqpxZGc/kHLfHOqfDe62bA2xuaNyZ0/9GeRTQMGO5J3Y9b4TNnrU2khsVlPezmI1azqqwEe5t6AfBkQa3O92ZmrepS9OirKCLYiw9Q0dcpte8b7Rc1mZxb8QSTcZY9kJ8DehhJKVadLpreju+rn9cVkGZA2K21nJdBddyIFJek4RsKPLcmniMVL+YjVyTxgFj6SPTZu9qBWWtF7c2zKHJGMsyP5Q08wEzXhUzLPWcfPPQwFRssnwNhxLKbIKQDSUY86btlr5h8PzH6Z4YS0/RNe562EQVx5TmGcstFdYbTcZY9ko8ifsJ5KR6TkcewLIKyzVJsmrTWGaltnFZyIYlfbS3Kfkdd4rZUogf6Z4YS7BO1lS4jsD1V3QdaDLGsleSTqg6EXqJ2XT16rgb3vxbFZdrkgh7Y41luyhkWQI2HQcdb2+6CcEkn+l1uibGEmr/0Lta0TWgyRjLMhiT/I2gf0hnDS9r9y1yKYjnYncneBImu4FtPXj9An/UMCEzEbC/GvBV9ruYjVbS6TGWUH+fXFnRNaDJGMteWSbFj2TUQY7R0GguQAqaz7Dkn8FpM5mpCtl4Q4Rs2OA6myBgS8Vs09YtugfGEirjqbiRGB1Nxlj2gsnyurzQjxvdMLoQWWinsaziTM8mCJmJgN2RzvFVrnPFsHNvpHtgLKESVkn6lGEdx+qiyRjLblgk5qf6mcTncIBjLRLRLLbkPNiqdqgPOCxkWwyu664041z1pYYd+jVdA2MJtX7svQ1iSY3XhCZjLItyqkRTGY8H0sm5DA0gb2fwNs+FzETA7jVIwM4aduLTdA2MJVTCqhRT6cJLFE3GWJqio9wfLBrL6RiRTt5vcJjjkp3iYrbHQmaysel+gwRsZoGO/1PKb+hmHj2xSRdaPw5/71MY+t8vQ7E7G74A+uhiGEtIRbUjvrZSp78HHbpGNBljacKvFZjK6dD822zycZhRcesIMVeEbFsLBcw0b+XH2L/TjwtNmPykCwFQw3lTWCODsYQkxhI010VNQZMxlnkMh+35z/A5TEr+UcG9hC7XWoqEuMlExoNb66mQmQiYrveY2zIRmo5rkX+zP4g3JQmBig3pizCW0PlYuxF7SW51/JrRZIxlt/qluq8zWCdC4/mppHfKW8yle8yR7O3+LgiZyShZmULWVgGbWaAza5oH3TTwUMr/ytRdfj/T9TCWHrMooW+9ks5UouujbWgyxrIMNIWhHmF6toSBC/0om4+suEPWIuhhD4Vsu5it7ehv4LPeWKCjng8FyeYamT/ofhhLD9mf07cmQ4M5C3PZek322VjGTab6jbs9vE/+Fo6KdIZLGR3VNSF7alnIths23qYK2AnpLY/YAels6OmLCcKCUBR0p96Lgr99hS6IsfQEPQf8cYG+oX1pg8P1QZMxljb4UToJ7RmsaCgzM76cf/RMyEwE7FHDBexmFx1Vj5hbVLAcHQV/XqCMo3RFjGWLNVaPqBuX7kdiLoi7o5doMsbSFkNdDFRo7EB26mVXyoO56NlX8g6D39MXw7yGP+8iu/N0zUsvG7d0VPNqgfLW0B0xli1C81Kekc60dlmb3gbQ5NZpMsYy/z3ye8G+MsnHRr08kOQdVq531jKFzBcBmyPFdtmVlUPvgmGZmplgBl0SY9lwdHTymdhZkzzu8AsTTcZY2mRIiq35P06zqIc1KQ9kc0OuvwwhM8npOO7wSEERimzcGSq57DuG5R6gW2IsG86V8AWoBwVMWTCXN9Dk1mgyxrIYK8NBD5N+8o+4vfmttdyX5J3ATaIXIdtl8O+etEjAtor5lFvZLDJ8yb6gW2IsW/rsNM/eptA4XZbu1o5Nx040GTw0lhL2o7ct6CetZFiSF0E30eEv6ELIdovZ1GybBGy3YWfcZan844blr6d7Yiw9Qddhnpbiab10/bPLaVXQZIylTXS29bNBexmlaVRHX8LX8rsgFje4TipkJruQ93osYKcMX1q26j1gKAYX6aIYS8/QpN4nDPvHdLh+wACajLG0icmZ5B9oGtUxIt/nKFzXgnqZCllePG2pgJlsorEtQDcMruEdXRRj6SkrCmjYBJoMHhtLxSRB/yDNwz5JG3b2tKh+KmS9rF1SAWvrsVAmxvIvy9ew3fA5NEkM1ovd04lcigtIqHV0p7NpzssVaDJ4bCw3G7SfYZqHXTRNxcvYTT/WwnouSKinSTxruYCZGMvrlq9hwPBZbMVYYiw9RnXI5OzknxtSHzQZY2mLvLW8u2gedrnh0UuiqJC9CP9Nm3HBWIrhc2nSBw/GEupqV1fRZPDcWOattTxN87DHkQYLUi9CZvLV/8oTATvjiLG8ZnAdlzGWGEvIPYL1CZoMnhvLZWhWPcTXIdz0pN6m6XW+hH+X+1FN8uXTBtdxDWOJsYTUQyymYwpNBs+NpfIOzaqWVfJtjrRbQcz0oN4miXZ9E7JtBvdgzJFnM9ag+4qxBJvkbXxpyjGoaDLGso76o1klo3kpo9MO98TtpLplYXIkmI9Ctsmg/uMVXMcWjCXGEoy5mPNMmnCoBZqMsbRJ1v4BUrGViO6+jeYPexDEHA/qvaOEl+fuFreJvLq/d8TgjtGFv4M8ln6Sp2mzGn79mEuMZa8cyKj7IZpHOWhaoWgeNP3veQjw152GJjsT2ypkeed1f67gGjYY3P+bdGOMJfzLRmnuVDiajLGsgqwR8e00j97RUcn74t+JBaYCtkDME/a2UchuG9R7ruVraFsaFYwl2GShNHPzDpqMsXTBWG6iefT+4okah5fiR8oGk9Nc4jnRTI8aa5uQmezIXu+AsWQtH8YS/hssaFq6ITQZY1klWdkGSLDfAzodEs159jqIRZjKf+N5isH2UciGDepre+rAZCqcdTEYS+jQl/HcR9FkwFjKSU/rbZ3RyM18G8RSD+pskj7nmWSP2uqfPRV/hExTTX3Kqet5y9dgsnlniC6NsYR/yZoKd+1IRzQZY1m3/2lqPmTniG61nwxiJabSSMB8FbKxnHretVz+VoN7PUC3xlhC7ofY/9BkwFj+266S6r2PptEdI7HGU5XQaMfXBbN17Eg0MSba0OYXrI8vQpaXqFhHNG0m0d+fU/5TujXGEr6StjHhlUPXiCZjLOtigaRnOGF9ZRccjdzEj0H8VGHZV8NyV1VcZ5Pk2k+7bFADngiZrtnKSztkcyddXsLnM3RtjCV85Y+UZ37CketDkzGWdXIopc63kI7ebqaOMG2o4ev0cYsEzDch+13q25V9J6fs/9G9MZbwlTcpozGLW24qMZcYSxMmUuq8FukoRnxrfZUbHZZIZx2nlnuwZQLmk5Aty6mbPmMbyxxmSPbmoSd0b4wlfGW9uJuOC03GWNZNWpaTO0hHb525yqzy0WMi1Rz019x44gI2UHJd2y5kN3PqtsNCmetyytxFF8dYwlfupJiEuvMTo8kYy7rRQYqk0UodzV+OdJizKbxp0zdwb4Vlr5Rv84tVlT+tDgHzRchW5tTrkYUyzwibdjCWYELaUY4HPDSVmMvmGEtdw/+T2M/scSylroeRjmIjPR+luvxl+jUwKJ0UEjdihraK01mmBexzToeZsNyA2y5kF3LqNVyyMXqfUdYGujnG0nH0hanJmDXXq+7WXmipHJ0NSjo/e8wBU4kmu0fe7FMVxnKPdDIVxI8cVdO7yUI//OJg/2gUq8OG8cWReOGJgEWF7ElLhUzr9layT8iYXVJZBzPKuUg3x1g6jKbfuibJ02764ix76m0sRXfneW4qfdDkbsgz2raNpUkO0/EgfiyhrMUp7yydYZuDVJmh05WTDplKjSOW6zxkIGBPpNok2m0WsqGcOpVhWnQE5k3K72t2gT66OsbSYY7k9BHVq1PhM+qVywm/r0f0LqlZI9BkN+kzeDb65zZzTt8q4B+O9lCOzhC8THmHcKiGIYM5o0l1xeKaBayuRjQQlt1GITuWU6de1/NeSfndN2JvOhFjCWUxYaiN+ve6TXMyV5KnNJ9JvamF0GS32WPYNtdZvIb3BT3EX1I8W8DqFD90V6rbSNx4FoZfqa6ZytsW67xZ8s+xrvvLRMseb6mQnc+pU7ebBg5nmMqldHWMZQMoOmukBrHI4RE6lfhKks86rvOliSa7jU79Pnfg3f2oCy+hfWq/YR1PpHzc6B6BmciTeUd5Lu6Zyi+hANpgUwMEzAchO5lTJ80GYJrqZHZoeNKmzRbT1TGWDeG6dKeX+sL9VTob02bFnqXu+j6eovU6qLC95jqjyW6jI353C7ZH1QkbU+KHe/AUz8J/vzJybbPDj5qzkry/5J10DmoBQ+aJ2dB+HWErabaJgI2LW2soTIVsZwPb4NacEZqpUKDWp7QHNZ66UeeFpCd3Zk0lxrJJbKxIY3Wq7zcH+gea7Cb9oeHS/v5But98ezThY6cXZnZhcrsJHbU8LUx9F0Jf0g8dNZU2z3BeLtlrSV0TMFMh00XGTV0/qHX7XcwWheuz+zOIe5KdvUDv1U90c4xlQ8nbwNNLaCL0XeLOtB6a7AZrpLNkaDL8oLfR9qbC33/T4yigjjKet3SN+l4ZEWa5Sn9xuBArahAyVwUsT8h0KmtRC9qkduST0v16Xx310Dyo6+jeGMsWoCOXj6ScF6Wun9SNF/MdrSuaXD/rK37HlzGaq1PalyR/xDsvdERWl15tF9ZRQg8sjQmZikMThrznxV42bTGVcXQzwj7ppEO5HX7lfgy/eKdCIdC1k7oeTVOvDCEIGMuWsizSF3S0/l3Y/qdi/UFHgW6GL0hdT6lH8g6iyWiyB6j267S9bry5Gj6P97E+8jF8jzwM3xvnQyO5ktsHNoSsKQIWF7K6880BxhIATUaTASDCoDRzcW5/w0YjAGMJgCYDAAB4aiynUuIMtwcAwF3+D2eTXqI+uHdtAAABZ3RFWHRNYXRoTUwAPG1hdGggeG1sbnM9Imh0dHA6Ly93d3cudzMub3JnLzE5OTgvTWF0aC9NYXRoTUwiPjxtc3R5bGUgbWF0aHNpemU9IjE2cHgiPjxtZnJhYz48bXJvdz48bW4+MjwvbW4+PG1vPiYjeEQ3OzwvbW8+PG1uPjQ8L21uPjxtbz4mI3hBMDs8L21vPjxtbz4rPC9tbz48bW8+JiN4QTA7PC9tbz48bW4+MzwvbW4+PG1vPiYjeEQ3OzwvbW8+PG1uPjEwPC9tbj48L21yb3c+PG1yb3c+PG1uPjI8L21uPjxtbz4mI3hENzs8L21vPjxtbj42PC9tbj48bW8+JiN4QTA7PC9tbz48bW8+KzwvbW8+PG1vPiYjeEEwOzwvbW8+PG1uPjM8L21uPjxtbz4mI3hENzs8L21vPjxtbj4xNTwvbW4+PC9tcm93PjwvbWZyYWM+PC9tc3R5bGU+PC9tYXRoPpQuzw0AAAAASUVORK5CYII=\&quot;,\&quot;slideId\&quot;:259,\&quot;accessibleText\&quot;:\&quot;fraction numerator 2 cross times 4 space plus space 3 cross times 10 over denominator 2 cross times 6 space plus space 3 cross times 15 end fraction\&quot;,\&quot;imageHeight\&quot;:25.08108108108108},{\&quot;mathml\&quot;:\&quot;&lt;math style=\\\&quot;font-family:stix;font-size:16px;\\\&quot; xmlns=\\\&quot;http://www.w3.org/1998/Math/MathML\\\&quot;&gt;&lt;mstyle mathsize=\\\&quot;16px\\\&quot;&gt;&lt;mo&gt;=&lt;/mo&gt;&lt;mo&gt;&amp;#xA0;&lt;/mo&gt;&lt;mfrac&gt;&lt;mn&gt;38&lt;/mn&gt;&lt;mn&gt;57&lt;/mn&gt;&lt;/mfrac&gt;&lt;/mstyle&gt;&lt;/math&gt;\&quot;,\&quot;base64Image\&quot;:\&quot;iVBORw0KGgoAAAANSUhEUgAAAQ4AAADkCAYAAABpGcr1AAAACXBIWXMAAA7EAAAOxAGVKw4bAAAABGJhU0UAAACMJCpdlQAADoRJREFUeNrt3X+E18kfwPGx1kpyJFkriSRZSeQkSSJZWVlHkuRk/zknZ50lSbISSVbOirVykrXkrHNWIic5J0eSZJ3lnKxzVqyslZXY77x8Zn23z73n/XPm/Z7P5/18MO6+17f3e+YzM6/PzPsz7xmlgGp16tSv0y2dpnX6W6dlnVZ0+qjTB53+1elnncZ0GtCpK9CybNPptE53TVnmmsoi/3yv0wudpnT6XqcvaQJAer06TZjOtJoxSSe8r9O+AMrRrdNlnV7lKMdakmB5VacvaBaA/Vt5qkAna04/6rSlooAxZoKYLW8y2nit0xOdftdpKaEsMhoZpokAnxswnWPVcZrX6UCJ5Ri0lOOjCWRSzg2Wv7vJTGcexZTnuU49NBegMZxf9Zjk2/yQ5zJIMHhouf/DHJ19v05vLNeT5zp7aTaosxHPQWMtLeq0w1MZZKTwm+W+3xW87hPLdRd02knzQR19a+kUn3SaMX8uI4X1v5TIv+/R6YxqPARdzhA8/vBUjseW+404Ckq2kcec+XOgNg5bAsZt1XhImtZGna6p9L/AnHFcjiuW+7xyeI9e89lE3WeUpoS6kG/JtxGjgT0FrrnfzP2TAscLh+XYGROwvnL8mY3HjM6YsqAWfmhq/LJmo8PRN3OaqcsuR+W4a7n+B0flWe9gTHnu0KTQ7nqbGv11x9cfThE4zjm4T2fMaOOJp8/unbL/ygK0tel1DX7Mw/Xl4WnSepAJB/cZiLn+gxI+O1+jKCA4u0v4Vhb3EwLHpIN73PQcmKLci7nnKZoX2tWoaeT/KL9Lwc8nBI4pB/eYqmDEcUuV92sREISOdXP0Ps/36i9hxDETc/1pT+W6EXPPszQxtKO1zvywhHsdTwgctzwHjmVP5RqPuedpmhjakazdkLUNPQEEDhdrLH5JuIePvTTipkd9NDHA31RF3lLd7LkT+1pbEbevxwaqHSgm7uGoq6lS0st5sgis22GZZCMf27LzV1Q5UNzdmA7tamewUyp5odl9h2W6EHOfq1Q5UNyfyv/6ii4Vv8OX6187Xliuv+J4ZAPU0gFV3ivoD1IEDvmF5aDH0Q2jDcCBSVXepjf7VfpNhPL+yiIPcuct131KdQN+RhsLpoP7knZzZdm+8FjGa8uiOdsmQbL3KDufAwVtini2IdMT3y9/dZvglHYXsrRbCcrbt7aX2mYUO38BTjSv5JwssXMdU9n2P5UDpOLe1ZE/e2b5u1eoaqC4DaYjrnUseYGuiuXXgxmDh+SzP+I6ssfq24j//6ziZDfAie2qseVg8zkqlyoayl9V2Xdfl2ckPSa/oyr651bZU7WL6gaKkx3Q404/WzQBpKsFgseyGYE0/3d5H4b9RAEHZHj/WmU7e/VEyXn8XhU7A+alTkeoaqCYTvMMocjhzRMljz7OF8jrHcVLa0BuB0wnWlRuTnOTw523lpj/PpV8mLQtyU/JB2kCQHqDpuP4OApSRi2bSyzLAcvzi7TpGs0BSGfSfFPLQ8MVD8Hj55LLI4vEnhfI71PFi2xALvJ8QnZJP2meH8gr638X6IznS8y7PNBdUMWCnZydcohmALibCozmeJYgHdH3A8gu84wmaheyPMFD/t45qhxwR174kl3AP2XoiN97zM8OFb2HxpBqHKr9pMDog2XngGN7dforZQec9ZQHWTeyGDFaaF5iPqjy/+pyk6oG3JKXxNKu+djr+N7fWqYYtl3Ii4w++MUFcKzbPMcoc7pyW+U/jiHv6OM8VQ24dTxFx3O167ltg+SRDNeQl/aeZQwcKx5GTUDtJR2c9MbjSON5zutdU9kXtQFw6HCKb+wibMcWyK87vQWuezLj1GWQqgbcSloo1pHzuvLK+wdl32ejKFmjknbh2BzVDLh1L6HT5X1rdjrmmocd5b03Q/A4QVUD7pzzEDj2xFzvnYfpVpqFbfepasCdPg9TlZsqfjtA1y6lCBzvqGrAnW3K/cPR2ZhrDnsqR5pFbdupbsCNTcrtz7EbEjrvgKdy9KcIHP1UN+DGRsfTiqSpT5/Hsswn3Ju3Z4ESpip5lpyfTui8xz2W5a5iPQdQipMxHS3Pvp5nKwwcZxQvvgGlsO04Pp/zekmBw+dU5WjCvS9Q3YAbDyyd7EbO6w2oah6Oii8S7n2G6gbciHq9XhZU7ch5vYMJnXfIY1k2Jtz7GNUNFGd7tX6iwDVlwVjcvqGTHsuzNea+Egw7qXKguKcRHUzeOu0peN24XbsWPJYn7kHvM6obKM623uKig2sPJkwZDnsq03cx97xIlaNdyWHK8p7HuGr82rHN033ktLa3EZ1rxtH1O1X81oRTnsr11HK/96qxQhZoK9LRfrLMy+X19F7H95tR0SfXb3F4j28SRh37HZepN+Zel2hiaEdXEzqZBJBbys2J8vcjri/nt+4scQQg6bVye+iT7bmKvPzWQRNDO5pV6c86OZrzHrLGIWqPUdkda4encm1V8TuM/eToPlcs11/0FBCBICyqbBvwSgA4kOH6svBp3tJxfZ9Ov1PFn0j/S8HnD8OW68qvQ5wni7Y2rfIdOvTSzN9PNE1j5N/lV5PrKvrkNunIZ0ssX4/Jq60ckseTGa8pZ8M8VPbl8vtoVmh3farYae1p04IZ1m+soIzyPONOikAop73tsVyjwwTJMWXfCFlGUVtoUqiLqx4Dhjyk/FqFsXJSfk1Jc7DSihk5PFKNB5+y9d+nhKDDhsSo7cjjpYNAsWS+eQfNkD5EX6rG0valAuVcVo1fiY7SdIDGUP0b0ykemW/bZfMtvJbkf8siK3m4OGWeZ8g5rLtarKwdpuPLpkGTZjSyaKYi68v6znwW8pnIKtAjip9ZAQAAAAAAAAAAAAAAAAAAAAAAAAAAAAAAAAAAAAAAAAAAAAAAAAAAAAAAAAAAAAAAAAAAgHyO67RakzRNdQMEDgIHQOAgcAAEDgIHQOAgcAAgcAAgcBA4ACDZKonUlAACB4nAAQIHicABAgeJwAECB4nAAQIHicABAAAAAAAAAAAAAGg5vB0LgMBB4AAIHAQOgMBB4AAIHAQOgMBB4ABA4CBwAAAAAAAAAAAAAAAAAAAAAAAAAAAAAAAAAAAAAAAAAAAAAAAAAAAAAAAAAAAAAAAAAC1kr067+BgApLVNp3mdxvkoACTZqtOgTgs6req0n48EaB8vTcf2mX4vkL99JeQva1qi2aDOjpXU0b4ukMe7AQaOeZoO6uxZCZ1MpiodOfO3SaeVAAPHGE0HdbW/pE42UiCPQwEGjVUzUgNqaaqEDvZJp+0F8jgbYNBYoOmgrnaV1Ml+KpDHI4GONiZoPqirsZI62dHAR0R50nGaD+pI1ld89Dw9+Uen4QJ57DbXifpZd8g8Y9jg8TPabSnbosr/oBdoadebOsNsgHm81pTHf0v+pr/CNAX4v406vVfu1lj4IN/o8+vyJ6OX7SXn4bUlcPTRhFBHw00d4W2AQ+9T6vMVmr0l33+PJWi8Z5qCOmr+Jpd0McB8/rouf2cDmCatpXs0IdTRYMRzg67A8rj+Z+IHFeWBaQqwTvNiqssB5vH2uqC2pYL726Ypy0xTUEf9ER3hiwDz+cjk70xF97dNU+7ThFBHvzd1hBsB5/VQQKOytXSKJoS6ORzRESRwnFR+F1G1ml5L0PjANAV1NKPiV3rOqcaDSHl4urfGn5NtmjJJE0Ld7FHZl4zLsuopE0h6avRZ/Wn5PAZoRqibe6r4uyeytaAsHNvWxp+TbXtC2USok2aEOpFl2p+U25fXHqtib7yGasRS5imaEermlvL3Buxz1V67ltumKV/RjFAnm1VjrYbvvSlut8FQ3jZNka0HumhKqJNLqryNbf5Qrf0Q9bqlXA9pRqgb+SVAfoaVlZiy+Et+KfngMXjIq++722yacpZmBDTI0HuvmbvfMIHF1W5gCy0YPA4wTQHykVWRsrvWD6rxclnRkUd3C5X9hnK/yTJQyyAi05wiBzW9UK2zlP0vSxnO0RSAfL5Un2+qkyU9aIHyxU1TeIcHKEjeDP07R/AI/Vv7piXfP1PlgBuyyXHWw5/ll5zNLThNOU91A+5HH0sZgsf1gKdhtmnKJqoZcE9WWi6kDBwSZEL8WfO2Jb8zVC/gz+4MwSPEof9bS14vULWAX7KzWJq3b0N7w9Q2TZGybKZaAf/SvBOz3CLTlEdUJ1CeNymCx64WmKYMUpVAefpTBI5Qtt87GDNN2UJVAuX6MyFwhHKw9aglf79ShUD5kp51jAaSz3lL/r6hCoHyJe2mPhFAHg/HTFO2UoVANd4FHjjuME0BwjMdeOD4x5K3b6k6oDoTMYFjLOBpSjdVB1TnYkzgGAp0mvKMagOqdT4mcFS98a9tS8SLVBsQbuA4WWG+jsbkaxvVBlTrQkwHrfI5wg+WPP1GlQHVs23FtxToNGWIKgOqN6XCO2ogbpqynSoDqjenwlvObdsn9TnVBVSvR4W5TsI2TRmmyoDqDVk66ONApyk7qDKgerOWDno0wGnKS6oLqN6ApYM+rTBPcpSl7aW7S1QZUK0Oy2hDnm30VpivY6o1tjEEgiInrx1R/veZGLF0zssVl3+caQqQnmy427zL1YpqvPLuetn3ERXmoUZx05TLNBHgc2dU8qbBr1TjXJGi5FeJBcs3etVHKB6PKf9umgnwuccq/Zmu1wrcR14Mizpi4LUKYwu+8ZigCaDJe5XtNHnZMi/r4qxDlpGG7GsRwilocdOUqzQR4L9eZgwckhZVuq3zZPpxQ0Uf+Sg7f3UG8hmciClrL00E+K/LOQLHWpozf3+f+dYWG1TjsCV5LX0p4u/IN/vpwD6De5byvaF5ANE6zZRh1XOSUceoCu+A5o6Y6doIzQOwk1HCuKeAIaMOObA51Pc8mKYABcmU40edPhYMFnLSvOyzcTag5xhZpylzNAcg+/RFnlPIg82HqvEAVYbzK+vSB9V4SPqHaiwUGzeBYh8fX7j+Bx5UtWpKPRlAAAAAnnRFWHRNYXRoTUwAPG1hdGggeG1sbnM9Imh0dHA6Ly93d3cudzMub3JnLzE5OTgvTWF0aC9NYXRoTUwiPjxtc3R5bGUgbWF0aHNpemU9IjE2cHgiPjxtbz49PC9tbz48bW8+JiN4QTA7PC9tbz48bWZyYWM+PG1uPjM4PC9tbj48bW4+NTc8L21uPjwvbWZyYWM+PC9tc3R5bGU+PC9tYXRoPr9uzv8AAAAASUVORK5CYII=\&quot;,\&quot;slideId\&quot;:259,\&quot;accessibleText\&quot;:\&quot;equals space 38 over 57\&quot;,\&quot;imageHeight\&quot;:24.64864864864865},{\&quot;mathml\&quot;:\&quot;&lt;math style=\\\&quot;font-family:stix;font-size:16px;\\\&quot; xmlns=\\\&quot;http://www.w3.org/1998/Math/MathML\\\&quot;&gt;&lt;mstyle mathsize=\\\&quot;16px\\\&quot;&gt;&lt;mo&gt;=&lt;/mo&gt;&lt;mo&gt;&amp;#xA0;&lt;/mo&gt;&lt;mfrac&gt;&lt;mrow&gt;&lt;mn&gt;2&lt;/mn&gt;&lt;mo&gt;&amp;#xD7;&lt;/mo&gt;&lt;mn&gt;19&lt;/mn&gt;&lt;/mrow&gt;&lt;mrow&gt;&lt;mn&gt;3&lt;/mn&gt;&lt;mo&gt;&amp;#xD7;&lt;/mo&gt;&lt;mn&gt;19&lt;/mn&gt;&lt;/mrow&gt;&lt;/mfrac&gt;&lt;mo&gt;&amp;#xA0;&lt;/mo&gt;&lt;mo&gt;=&lt;/mo&gt;&lt;mo&gt;&amp;#xA0;&lt;/mo&gt;&lt;mfrac&gt;&lt;mn&gt;2&lt;/mn&gt;&lt;mn&gt;3&lt;/mn&gt;&lt;/mfrac&gt;&lt;/mstyle&gt;&lt;/math&gt;\&quot;,\&quot;base64Image\&quot;:\&quot;iVBORw0KGgoAAAANSUhEUgAAApoAAADoCAYAAABPeUQcAAAACXBIWXMAAA7EAAAOxAGVKw4bAAAABGJhU0UAAACNUy1tAwAAGsxJREFUeNrt3Q/kXfX/B/C3mY/MxMzMJDEzM0kkSb4Sk2RmxsxkkkgyyUS+MjPzJV9JvhKZZJKRzMzkyySTZGRmZjJmJpnEfP3MzES/8/re8/l29+nee973s3vuPeeex4M3S9s959zzfp/X854/75MSQLetKdqRon3iqwCA+fJE0d4s2hdF+7ZoN4t2u2h3i3anaLeKdrVoJ4r2ftF2Fm3B18YEPFi0Q2Uf+6No/9fQ9Vwo+/2HRTtZtBtLxkis9/miHS/agaI9adeCugdd9lDRDhft57LAj9vulgPwWV8ly7C6aAeL9p8l/appQTMC4+dlfx93jFwvx9g6uxvUPeiKB8tfZ3eXOdAGte+L9rivlgyrivZuefZgUF9qStDcVLSvR/T5CMjfFO1MuS2/j/i7t8vi9oDdD+oezLNn7+OXXFWLQnvIV8wQEbLeLtpvFf2oCUHzwJCCdKFoL6fe2dilFi+tjwqncRnuKV0B1D2YR6+k0WddJtVOJWduuDeARXC7kdl/Zhk0o99+NWS93hzjc54u2pURhelV3QLUPZgnb0xhoPW3fxdtpa+902L/vzVGwJx10IyzlN8NWacdy/i8eIr+7IjtPKiLgLoH82DHlAfbYjvmq++kFUXbn5Z/qWoWQXNhRCg8fJ/h9eKIbT2gu4C6B222qSzcgwZEXNr7R+rdV7a+DAj9hXdr0XYV7V9Fu7bMQfeKXdCpgPl66j1pvXiJOM4QHk29m/C/b3DQPDZkXa5N4AxFjMHbI7Z3t64D6h601bkBg+BS0bYt47Pihuofxhxw8TTuWruhEy6X+/zH1LufcdCUPp82MGi+OmJd9k9oGX+v2N5Nug+oe9A2rw8YAP9a8gtuuZ97e4xB975d0QmHyrMBo6xvWNDcOKIvx1Pnqye0nDhTMupe1XO6D6h70CYxV+HSaWSOTPDzn07D50EcNIfgaruE0uUGBc3TI9bjqwkv62DFdrtfE9Q9aI2ll+qO17CM51L+tBGmc2HRyYYEzb9Nuc9uqBgvMQG8y22g7kHjxSWC/id+r9X4y+pQ5oD7ym6hdKIhQfNsxXrUcd/ktxXLPKJ7gLoHTbd0Wofna1xW3Ht2PTV7Em4EzaW2VKzDrZqW+1bGcl1uA3UPWlPIT05heQcyf90tTGn743LFay09UB7sWP+c1cH5vYp1OFHTch/NGCdvJkDdg4aKOf8W39Ec95FsmcIy16W8e1aem8K67O9bXpvC5o6+/XZ4zvtoE4LmlYp1OFrjsqueXD3vMAbqHjTVzjSbNxScyxhwL9a8DoMuS7YhbO4YcMD6p6BZm40ZfXVfjcv/OmP5mx3KQN2DJvqgr4NvmeJyP53xgBs1IXaTw+bOEb+KPxA0a7E3o6/urHH5n2Qs31RHoO5BIy0+SfvvKS/3tYwB98IMl93EsDkqZM7z/XqzDpofzbCvhn0Zyz/tUAbqHjTRZ0W7mup94m6Q3RkD7tGalr0m9e5ra1PYzAmZ3xTtAUFz6suPtq3G5W/PWP6ddP9vMgF1b37rHnTOzorB9nvNhTPC5oWWhM2dGes5ryGzCUHz4oyD5paU97TqYw4roO4BeQPu8hTWoQ1hMydkxqTeq+a4r8w6aN6acdBcyAyaexxWQN0DenZVDLhpPQm4rsFhc1fGesW9RvM+Yfesg+adNPv7qnKmRTnssALqHtBT9YDDNM/ONDFs5oTM71I33goz66CZczZxR83rkHNWVZECdQ8oHRkx2GIi3Wnfb9iksJlzw/j3qTuvHpx10LybsT/21rwONzPW4aTDCqh7QM/xEQPuixmtUxPC5h4hs3FB83bGPjlS8zr8krEOZxxWQN0Dei6PGHDPznC9Zhk2c0LmD0V7sGN9ZdZB83rGfjle8zqcyViHXx1WQN0Demfjmvze5gibl6YcNoXM5gbNUxn75mIDguZvDi2g7gGjH3TZ2ZB1nGbYzHnFYbwjd01H+8usg+ZnGfsnngpfWeM65Lzv/D8OLaDuAcML97mGrWeEzZ9qDps5IfPHDofMJgTNl1Lek+d1FovTyRlNUPeASivLYDBowD3ZwPWtM2zmhMzzHQ+ZTQiauW/mOTrjoOkeTVD3oPNeHjLYPm3wOtcRNnPOksVDSWt1mZkHzXA1Y3/FFER1vT4uJ2ie1VVA3YOu+yENPhPT9EA1ybApZLYvaP4j5Z3VfKWm5f87Y9mndBVQ96DLnhlSILe3ZP0nETb3pbyQuU53aVTQfCQzaP5U0/JvZCzbPHyg7kGnfT9gsH3Ssm24n7D5csa/uyRkNjJopjLI5YTNNya83Nx7RD/UVUDdg67amQY/6LLQwm3ZsIyw+UrG378sZDY6aG4s2p2M/RjvJd80weV+mRk09+kqoO5BF60q2rX016lYHmnxNkXYzHlA5DUhc26CZng3M/TFmelJzBbwTubyoj2vq4C6B130fvrr5NbPzcF25YbNnPv6hMx2BM3wTeZ+/eE+9ms8JHBszH7kLAmoe9A5g26EfnWOtm/DgF+t44bM9bpJq4Lm2pR360S0n4u2Y4zP3lgWqNvp3qdTq5ZzRTcBdQ+6Ji4dXl8y2A7P4XZuGLCdOe2KkNnKoLm4zy+Psa/jvqx4SOix9OdcmyvK/R9Pnx5Mgx8aiH+3O+Pzj+kmoO5B15xM03tzStvC5rXy39DOoLlYUL5O93/rxLD2XupdDj+U8Xf36iag7kGXHFwy2L7swDZHcMyZ7/BnIXMuguai11PvrUCTCpjxFqCtfZ//Y8a/MfEzqHvQGdtTN99YkvN0ed1vkBE0ZyPObh4qf0QsJ1zGD5QPlwTM8HDGv/1eFwF1D7riibLwLw62eHXeyg5sd85k7MLm/AbNfk+XZzZiveOhoXiw527qPXUaf75ZjovPU+++zSdGfFbO9EYHdBFQ96ALYn6w/kvH3xXtgQ5sd85rJYXN7gTNSbpYse0RXj1QBuoezL2YL7B/TsmYQ3B1B7b7pXT/9+QJm4LmIE+nvPs5AXUP5lrcn3ahb7DFn7vwcEJOyIyny3OeRhc2Bc2lct6t/qzuAeoezLP49dY//19X3nKTGzI3pPxJ3YVNQXNRXI77vWK7L+gaoO7BPIs5/s70DbbrqRvT9uxN48+Tmfu6SmFT0AwfZ/SVXboGqHswr+KtJqf6BtsvqTcVi5DZC5SDDjzCpqCZY3OqPpt5TrcAdQ/m2fF077uYN3dgm/ekvNdKjvp1G/8v5z3ZwmZ3g+apjP7xpG4B6h7Mq6N9gy3mBHxMyMwKmcKmoFlle0a/+FiXAHUP5tX7Swr8U1NaboSzmK9yxQy2eXdmyFw/5vYIm4Jmv3jAoOrNQnE/2IO6BKh7MI8O9Q22eMPJ36a47C/L5T4x5W3elREGf0rLmzR7nbApaPapms4o7tt8xmEI1D2YR2/1DbZ4nd7zU1z24hnFi3MUMoVNQbPfKxl94E2HIVD3YB4tLYI7prjsjal3P8y0C+00QqawKWiGJ8szJaO28VOHIVD3YB4tDVx7p7js/td7xa/JNVNa7s7MkLluwtsqbHYvaMbUKDcqtu+UwxCoezCPXkz3zuf32hSX/Vi6d87J43McMoXNbgbNpe9JHvYu85UORaDuwbx5Lt17Oe9AzcuLp+o2pd40QifTXyes3jalkFk1UfblVO+rxoTNv6qaV7KNQXN9xn7+PHnaFNQ9mENPl8X7j4a0ax0Jmf1h85Kw+T9VgaxtQXNj2adHbdNhhyFQ92Aexan7mw0abNEO1rzNOzJC5qUphUxh816rMvbN76k9Z/7ijMlvI7YlzqbsdhgCdc9uYR7FKfxfGzbYoj0y45B5ccohsz9sXux42Hw1s48814Jtebuir8WZ260OQ6Du1Vz3YCYeKtovDRxsZ2rc5njd392Ghsz+sHmho2Ez3pRztQH9ZBJj69uK9Y/X261yGAJ1r+HHM1h2mLnawMEWbU9N2/xiC0Jml8NmPCxzdsy+8lFq1iX0WJd3inZrxDrHuHPDP6h706h7MBNrU97l2Vm0mzUFh5yQeaEhIXPcsLmvxX0x5ovbXgbGW2n5N9DHK+PiDR4LM9yWlyqK2K1yPRccgkDdm0Ldg5mdcTnX0MEW7cOatjvug/u1RSEzN2xeT71LQW0R7+2+UR5Y79TUh+6Unx/LqfshmweK9kbRrlSszwdF2+DwA+reFOsezMRCgwdbtEdr3PZhYbOpIbMqbMZ9Rg+3rP9tm3J/quNs74pyO+IVkaNeIxkzCMTDQN7yAererOoeMGWbl4TNCy0JAnHZ53zLQ2abxY+UeBo+3tox6hJ/7KMjRXvcVwYA3Q6bbQmZS8NmhMyNduNUxH2fwy7xx7RFcdbys9S7kd+lcQDgvzaldl7SXFOuO9PxVPrzPst4Iv5Y0fan2T94BABAy61M7rEEAAAAAAAAAAAAAAAAAAAAAAAAAAAAAAAAAAAAAAAAAAAAAAAAAAAAAAAAAAAAAAAAAAAAAAAAAAAAAAAAAAAAAAAAAAAAAAAAAAAAAACA0rai/dGRdsLuBlD31D0w4Aw4ANQ9dQ8DzoADQN1T98CAA0DdU/fAgDPgAFD31D0MOAMOAHVP3QMDDgB1T90DGOUPTdO0KTVQ94xpDDhN0zRFCXVPM6Yx4DRNU5RA3TOmMeA0TVOUQN0zpjHgNE3TFCXUPc2YxoDTNE1RAnXPmAYAAAAAAAAAAAAAAAAAAAAAAMi2LXVnzqgTdjeAuqfugQFnwAGg7ql7GHAGHADqnroHBhwA6p66BwacAQeAuqfuYcAZcACoe+oeGHAAqHvqHgAAAAAAAAAAAAAAAAAAAAAAAAAAAAAAAAAAAAAAAAAAAAAAAAAAAAAAAAAAAAAAAAAAAAAAAAAAAAAAAAAAAAAAAAAAAAAAAAAAAAAAAAAAAFCbNUU7UrRPfBUAMF9WFm170f5ZtBNFu1a0W0W7U7S7RbtdtBtFO1m0j4q2s2gLvjYm4MGiHSr72x9F+7+GrudC2e8/LMfBjXJc3C3HSaz3+aIdL9qBoj1p14K6B123tWhHy4H1x5gtBuKxoj3ma2QZVhftYNH+s6RfNS1oRmD8vOzv446R60U7XLR1djeoe9AlD6XemZc/JtQ+K9paXysZVhXt3aLdHNKXmhI0NxXt6xF9PgLyN0U7U27L7yP+7u0ycD5g94O6B/NuZ/rrWaRJtJ+L9oSvlyEiZL1dtN8q+lETguaBNPgM5oWivZx6Z2OXWry0PiqcXi3aU7oCqHswr/5ew0BbGhKe9jWzJIBFcLsxRh+aZRj+ash6vTnG58QYuDLkc+LM56u6Bah7MG8O1zzYFltcRnzE1915caP9W2MEzFkHzThL+d2QddqxjM+Lp+jPjtjOg7oIqHswL94YcXbldPn/4xdZ/xN18ectRduTejc/3xpj0J3zlXfWiqLtT71LSss9OzBtCyNC4eH7DK8XR2zrAd0F1D1ou2eGDLT3U+/m6FzxEEdMQ5P7pN4eX33nAubrqfek9WIfizOER8u+9n2Dg+axIesS052svM/PjoeKbo/Y3t26Dqh70Far+wp//6+uLffxmY+nvMuhP/r6O+Vy336P+xkHTenzaQOD5qsj1mX/hJbx94rt3aT7gLoHbfSvJYMgzi6tmMDnxjxkOZcUFNDuOFT2i1HWNyxobkzDzzbeTYOfLl+OhYoi5ZIbqHvQOluXdP4jE/78tzMG3Et2A0tcblDQPD1iPb6a8LIOVmy3+zVB3YNWOdHX8T+q4fPjLE3VvGRH7QaWONmQoPm3ivWY9BREG9LoSd1jLJn8GdQ9aIXNfZ3+TI3LOVYx4L6wKxhRCGYZNM+m6V/++rZimUd0D1D3oA0+KDv8L6nesyT7KgbccbuCBgbNLRXrcKum5b6VsdzVugioe9BkcdPz4mv+Xqh5Wdsb+MsuLnm+1sL9FpOCd2ES7yYEzfcq1uFETct9NFXf3/VmAtQ9aLDFQfDlFJa1rWLA/XPK276/b9ltCpsRMhffrX14zvtnE4LmlTS7e6xuVyz7vEMYqHvQZHHpbVfqPXww6wG3a4rbPeiyZBvCZoTM3zt0oJp10NyYqs8q7qtx+V9nLH+zwxioe8DoSwhxhm7NlNZj1ITYTQ6bO9PwJ5E/EDRrsTcj6O2scfmfZCzfVEeg7gFp9E3RX05pHV7LKNxNDJujQuY8368366D5UUZ/eWFGY2axnXZoAXUPSOnjEQPusSmtQ/x6PN+ysJkTMr8p2gOC5tSXH23bjM6GLLZ4r/IKhxdQ96DrfkrNmLA2wuaFloTNnRnrOa8hswlB8+KMg+aWjOUrWKDuQec9MWSwxRO9s5gLsA1hMydkxqTeq+a438w6aOa8q7jOoLmQGTT3OMSAugdd9sWAwfZr6j3VOyvrGhw2d2Ws19kOHKxmHTTvpNneoxl+z1iHww4xoO6BX3X3DrbHG7BuTQybOSHzu478Ip510Mw5m7ij5nXIOat6zGEG1D3ooghDS+9RicsGmxq0jk0Km7sz1uP71J3LLrMOmncz9sfemtfhZsY6nHSoAXUPuuh0+uvrtpoYkpoQNvcImY0Lmrcz9smRmtfhl4x1OONQA+oedEk8BX2yb6BFsdzd8HWeZdjMCZk/FO3BjvWjWQfN6xn75XjN63AmYx1+dcgBdQ+64uGinVtSCH8u2jst+FUXYfPSlMOmkNncoHkqY99cbEDQ/M1hB9Q96II3yuI/rCDeLAfegrD5XzmvOIyDV1dfUzbroPlZxv6Jp8JX1rgOOe87/49DD6h7MM/iDSY5k1svtmtFe77hYfOnmsNmTsj8MXX7XbizDpovZfbnOt93fjo5ownqHnRQnMV5NeXd1zisHW3wr7w6w2ZOyDzf8ZDZhKC5ZYx+PMug6R5NUPdgbsT8YB+mvGlXctr3ZajrStjMOUsWB7G1utrMg2a4mrG/YizU9b7xnKB5VlcBdQ/aLn7FXZnQIBsUrJp69m6SYVPIbF/Q/EdmH36lpuX/O2PZp3QVUPeg7b4oC3u8qeRODYOuyZNOTyJs7ss88PiV26yg+Uhm//2ppuXfyFj2F7oKqHswj+I+k81Fe7EMUvEqvGv3Mej2zWnYfDnj310SMhsZNBeLTU7/fWPCy829R/RDXQXUPeiSuJ/lgzR6yodBLc7ePNDg7dqwjLD5SsbfvyxkNjpobsw8mxFnPSb5mrkvFSpQ94DhYpLxuMft9zEG3YGGb1OEzZwHRF4TMucmaIZ3M/tvnJmexH1X74wxZkyZAuoedNqjmeFsMXg13YYxtqfqvj4hsx1BM3yTuV9/uI/9Gg+CHRuzH5kqBdQ96LwooLlzjz3akrB5P/flRMhcr1u0KmiuTXm3Tiy+fm7HGJ8dl+ffL9rtdO/8mFXLuaKbgLoH9ESwynmKti2XESJsXl9GyLwiZLYyaC7u88tj7OuYeD8eEnos/TnX5opy/8ebRQ6m3px6g/7d7ozPP6abgLoH/GlbxoD7skXbM27YvFb+G9oZNEPcg/l1qmduvWjvpd7l8EMZf3evbgLqHnCvU6n6gYo22ZD5i/VnIXMuguai19Pk3hQSLd4CtLXv83/M+Dcm9wd1D1jimYoBd6dl25PzdHndb5ARNGcjzm4eKn9ELCdcxg+UD5cEzPBwynuNHaDuAQNUPUizoiXbkTMZu7A5v0Gz39Opd89lrHc8NBQP9txNvWlO4s9x9jNeKfl56t23+cSIz8qZ3sg9XaDuAUN8mto/ZUvOayWFze4EzUm6WLHtEV49UAbqHjDESy0fcFXrL2wKmsv1dMq7nxNQ94AhXkjtvYSQEzLjEknO0+jCpqC5VM671Z/VPUDdA4Z7KLXzpujckLkh5U/qLmwKmoseSdWvrruga4C6B4y2OrVvmoe9afx5MnNfVylsCprh44y+skvXAHUPGG3ViAF3vKUh82oaPE+msClo5ticqs9mntMtQN0Dqo26hNC0aVv2pLzXSo6ajD3+X857soXN7gbNUxn940ndAtQ9oNqLIwbcU3MWMoVNQbPK9ox+8bEuAeoekGfYHJQ/N2gdd2eGzHHmMxQ2Bc2lVqfqNwvFDAYP6hKg7gF5Ph8y4P7RkPXblREGf0rLmzR7nbApaPapms4o7tt8xiED1D0g340hBfWROQ+Zwqag2e+VjD7wpsMFqHtAvm1DCurRjoRMYVPQDPFgz+2KbfzU4QLUPWA83w4JDRtmvF47M0PmugkuU9jsZtB8eMjZjf52yqEC1D1gPMNewbW/gyFT2Oxm0Iz9XTWvarzLfKXDBah7MA/+VrT3ivZJ6j0V91BNy1mTBr//+3QDQmbVRNmXawqZwuZwVfNKtjFors/Yz/HAgHceg7oHrRdnTL5Kg29OjrNJWye8vNNp8Csb13Y8ZPaHzUvC5v9UBbK2Bc2NZX8ftU2HHZZA3YN5cTBVT6vyz6ItTGBZxwZ8/i9l8Z2VHRkh89KUQqawea9VGfsm/n9bzvw9V7TfRmxLPBS02yEJ1D2YJ5czAs3iGb1nl7mMmGR60CXQmOh8llM65ITMi1MOmf1h82LHw+armX3zuRZsy9sVfe2nGs6iAOoezNzNzAHX/xTsE2N8fry+cdAbT+KyxZoZbne87u9uQ0Nmf9i80NGwGW/KuZrZJ880eDvinq9vK9Y/pjZZ5VAE6h7MoxNjDrjFdr5o7xTt+XTv5YX4czxdd2RIUIhLBntnvM0vtiBkdjlsxsMyZ8fsjx+lZl1CX1GOj1sj1jnGxzaHIFD3YJ69sMwBN277tWjvNuDMTU7IvNCQkDlu2NzX4n4Yv/K3l4Hx1jL7WNxcf2hAEZi2l9Los7G3yvVccPgBdQ+64GCNAy0uG76cmjMf4NZy8LclZOaGzZg646EW9bl4b3dMVh6XsO7U1PfulJ8fy6n7IZsHivZG6t1/NWp9PkgmZwZ1Dzr6C+/8BAZYTDcT96HEgxzrG7qtw8JmU0NmVdiMyzIPt6y/bZvSGYU6z/auKLcjXhE56jWSMYNAPAzk3ixQ96DzthTt9dSbkuHr1JuO5VZ5NmaxxX/HWaK4Qfp46t2XEu8H39Si7dy8JGxeaEkQWLvkwNjGkNlmW8ticjyNvsR/vhwXj/vKQN0DumkxbLYlZC4Nm+Zim57n0/BL/DFtUZy1/Cz1njZ1aRwA+K9NqZ2XNNf4JT1VT6U/77OMJ+LjzMf+NPsHjwAAaLmVyT2WQEf8P7BUD1VI5PyRAAABNXRFWHRNYXRoTUwAPG1hdGggeG1sbnM9Imh0dHA6Ly93d3cudzMub3JnLzE5OTgvTWF0aC9NYXRoTUwiPjxtc3R5bGUgbWF0aHNpemU9IjE2cHgiPjxtbz49PC9tbz48bW8+JiN4QTA7PC9tbz48bWZyYWM+PG1yb3c+PG1uPjI8L21uPjxtbz4mI3hENzs8L21vPjxtbj4xOTwvbW4+PC9tcm93Pjxtcm93Pjxtbj4zPC9tbj48bW8+JiN4RDc7PC9tbz48bW4+MTk8L21uPjwvbXJvdz48L21mcmFjPjxtbz4mI3hBMDs8L21vPjxtbz49PC9tbz48bW8+JiN4QTA7PC9tbz48bWZyYWM+PG1uPjI8L21uPjxtbj4zPC9tbj48L21mcmFjPjwvbXN0eWxlPjwvbWF0aD7qGLcQAAAAAElFTkSuQmCC\&quot;,\&quot;slideId\&quot;:259,\&quot;accessibleText\&quot;:\&quot;equals space fraction numerator 2 cross times 19 over denominator 3 cross times 19 end fraction space equals space 2 over 3\&quot;,\&quot;imageHeight\&quot;:25.08108108108108},{\&quot;mathml\&quot;:\&quot;&lt;math style=\\\&quot;font-family:stix;font-size:16px;\\\&quot; xmlns=\\\&quot;http://www.w3.org/1998/Math/MathML\\\&quot;&gt;&lt;mstyle mathsize=\\\&quot;16px\\\&quot;&gt;&lt;mfrac&gt;&lt;mrow&gt;&lt;mn&gt;7&lt;/mn&gt;&lt;mo&gt;&amp;#xD7;&lt;/mo&gt;&lt;mn&gt;2&lt;/mn&gt;&lt;mo&gt;&amp;#xA0;&lt;/mo&gt;&lt;mo&gt;-&lt;/mo&gt;&lt;mn&gt;4&lt;/mn&gt;&lt;mo&gt;&amp;#xD7;&lt;/mo&gt;&lt;mn&gt;10&lt;/mn&gt;&lt;/mrow&gt;&lt;mrow&gt;&lt;mn&gt;7&lt;/mn&gt;&lt;mo&gt;&amp;#xD7;&lt;/mo&gt;&lt;mn&gt;3&lt;/mn&gt;&lt;mo&gt;&amp;#xA0;&lt;/mo&gt;&lt;mo&gt;-&lt;/mo&gt;&lt;mo&gt;&amp;#xA0;&lt;/mo&gt;&lt;mn&gt;4&lt;/mn&gt;&lt;mo&gt;&amp;#xD7;&lt;/mo&gt;&lt;mn&gt;15&lt;/mn&gt;&lt;/mrow&gt;&lt;/mfrac&gt;&lt;/mstyle&gt;&lt;/math&gt;\&quot;,\&quot;base64Image\&quot;:\&quot;iVBORw0KGgoAAAANSUhEUgAAApYAAADnCAYAAACkExZHAAAACXBIWXMAAA7EAAAOxAGVKw4bAAAABGJhU0UAAACNUy1tAwAAIQxJREFUeNrt3QGkFtkbx/EjuZLElSRJJFeSRPKXJJEkua5IriSJlSRZkawkiaxkJZEkWbkkK0liJUkSyZUklyRJrkiSdSX2P8++c3fnTu+ZOe/7zjlzzpnvh8Oyu3fmnTnze593zpkzSgEAUI17Sfs714BO9SftZNIucigANM2qpB1M2rWk3U/ap6T9lbRvSZtI2tekvU7aH0k7k7ShpPVx2BChg22KSgpLdGJ20o6nuSl954vn+7ssk/9Pk/Y5zf1v6ffAeJr9vyZtY9KmcYr9t0ITZHW2L5yW6C1I2omkveuyj3xLw2Y9hxKRWJp+kVJYohuzknYsLcx8/z6V4vdI0l51kf0fk3YqafM55f664GFh+Y7TEvWv6TNpYVhVf3mUtJUcWgRM7sKMFvRxQGdm0n5RrZGeEG7UHGlT/Gab/Ls/Vevu5UTBf/dXWkhzB9PDXzgTHhaW5zk1UVqvur9DWda+q9bwDxCiUyX9G8ibkbTDqnUHL4QRwIGCH08f0s8yr83/tyK9GaGrVZ4lbTHdwR+HPCwqpW3g1ERnT1r82e47t9LABUKxxqBfA5NkfvnPaTEWytSyzel+6DK73+BvSPH4RPM35G7tOrqGH156WFSOc1qis99xH7qbtOkcdgRARo3eUFjCwPT0ZpBpQelLYbmj4KbC1Q7/1ow033VD49yUqtk65efdykucmqgM1tSPrnLoEYDLhv0ZzSVzCA+o7qcR1VlYDhXs14Mefow9L/isq+gy9RnxtLDcyKmJxhKlH/4YU615ZRI889TUCdgy1CNLUGxL2jnDOzrt2h5OATw21EFfRjMLyn1Je6v+m0f+ML35InMOH3leWMoUD90qB7IU0oIe/rasoKB7APR90ubSfdybp9rfmpaOKrfa5XayzXlqA0o/T4InvOLRbj7Miy5/PMiDP487LCylP83hNMBD8sX3UVFYQm9yqpo8HX1QUyyZ3PH+UlP/LhqyP1LBNk6q4ulQcOy4+vGJLJd3Cn9RDIPHbl+b83uugh8O+wp+BbdrZzgV8NBt9ePafBSWyH9PLyv5b+Z5WljeLtgfqTequHElQ+JFyxb9RBdyR77Ys3M15LbxQsf7oJsfsZnTE4WZbb4oT1b492WI5ZNhYflXGkCArz+6Lpd8EVNYokjZQ7iuC8vhkv2pclm404oRKy8M5jrcMsfbX6r0i6IyDB6Ho7lzO2JhGzJdw3T5or2cEnhiiZp6x/11+sOHwhLduulRYSl3IoseMpLMXlDh9haVfHbek+7IvcxBH65h+8c1HeAypyYK+Tvib5S9O4bHDQvLG5wWeHJtPMl9ya5J/x2FJbr1h0eF5dGSfblnYZsPSgrZAbqI/V/Lkwf895r2gWHwuOWXF9pkcVvy9PhbxbvnEYb8D6Hs9BAKS4ReWMo6m+Ml+7LPwnYPKJYwrNUZ9d/k2TrmHuiGwb8qt8PgMjQa4sReKdqOBRRyNx1s72dldteyj8sfNVqd649Pc5nnc2FJXlJYmthjkMMLLGx3Sck2ZVmieUSQPXfSA73Dk1/sdSxmnf11E1JYDqr/1u064ek+Ts/s4/f0h4Rtc5XZXEveyIC6yMNsY7kf0vnhOV8LS/KSwtLUw5L9eG1x22UjV8eIIbvW1Lht3dNrg4623+7d6CGE5WCb4ulXD/dzqKYfC08MCsstXPqoyUVVPhzoY2FJXlJYmlqo6n0b2rWSbY8RQ3FapvTLwbgYBi+aVOxzWA4p/R25s57t69nMvi11uF2TRYIpLFGHLbl+eEfz3/lWWJKXFJadKJvnKG23xe3/ZLD91cRRfHTD4NccbNuk0/kYlkUhOdkOerS/k0/nuX7rgcn55eEwuCbTNLIPM8g/zwugsCQvKSw7dcugz6y1uP0NBts/SSTF55XmZA852HZ/0p4FFpYmISlLN8zwaJ+vqNY8mk2Ot7vd4Nwu5xKEYzc7yDqfCkvyksKyEzLiOFGyD9+V3ZHJPoP++pRIissKzYmWzjjdYViOBhKWQwb7GWtI2jhetkMNyMs/IVu2Tq9vQ+HkJYWlqTUGx/+9g+Pw2eB7gLewReSE5kSPON6PEMLSJCTvq9aTpjA7Zi85RHBocfpl3slLAnx8eIe8pLA0sd/gHNxycBxuG+zHIPEUD90w+LYa9mWux2G5zWC/HvCrq+PjdpVDBIce5fqfyUocvi43RF5SWJa5pup9InzS74p5lo2hGwaXNcbqWrTax7A0CcmHFJVt7So5bjs4RHDkaJdfZD4vkE5eUlgWeWxwLo47OA6nDfbjDyIqDic1J/g6Yfkvk4dPHlFUdtzHJn/AMBcVLqxUUx8gkQdgTOf2+v5KR/KSwlJnwuB87PTgBoO0d8RUHHTD4MOE5T92EJI9Gyk4dtc4PHCgL5d1sj7vQAf/fwjvCicvKSzzZiqzV+q6mNtochebBzkjsEr5NwzuU1iahKQMM8ymKxV6WXD81nN44MBvuX53oMP/P4TCkryksMxbb1hYulhHeIvhviwlrsJ2SnNib3i2nxKWLxyHJSFZjVkFx+8ZhwcObMz1u25eEBBKYUleUlhmmTyVL22dg+PgU5ELi16r+uZb+ByWwwbbkfdf99OFShUNfwxxeGCZXKMfMn3uo9K/XSeWwpK8pLCctNOwmHMxNWG24b5sJ7bCVTQM7uvDFBKWryyHpUlIPqWoNHal4IsGsO16RT9mQissyUsKS7HXsJhzMfVthuG+7Ca2wqV79P+m5/ttMyxNQvIZRaWx6WrqQtTZtprDA8vyd2uu9PC3QiwsyUsKy7OGxZyLB2b6DPeFtSwDphsG3xXAvtsIS5MhA5kUP4euY2y35jhe5tDAsoVq6ivkTN6uE2NhSV42u7C8ZFjMuWKyLxfoMmFarfTD4KEsA1FlWBKSdrRbmHec4wgH7qvO364Ta2FJXlJYhlRYXqLLhOmM5oTeDuxzVBGWJou2jqbbgrm1mmO5lUMDyw6r6ofWQi8syUsKSwpLWPVWc0L3BPhZegnL3Qb/3wtCsiuP2hzLixwWWLZctUZeskVOFfPHYigsyUsKSwpLWKEbBpcV70OdZD2/i7DcY/DfvyQku9Ju7TSZxN/HoYFF0r+eZ/qcvMpuoKK/HUthSV42q7C8SGEJF3TD4HcC/1wSlq8Nw5KQtEdeIfYmdyxl7cBFHBo4zrYDFf7tmApL8rI5heX5AAvL83SZ8OiGwfdG8NlMw7KsvSIkK/tylzvhGzgssCz/Vo+7Ff/92ApL8rIZheVPARaWx+kyYfmf0g+Dx/IEn4Tlmx5Dch5dpStrI/3BYuqS6v1L2ufm61SG/twP5k8WruEYC0vyMv7CcpdH17bpOpYskB4Y3WKp9yL7nPOV/s5sURsjJCv7cpd2omHHgMKyHtdy+7nNwjZiLSzJy7gLy22G53Kmg+MwU/FKxyi905zIfRF+1k7D8k36/6A7NxUTsCks3due28erlrYTc2FJXsZbWG42PJ8DDo7DXMN92UyXCYduXcHvKt75MRJ8Hww68jtCsifHcsfzekOPA4Wl++v7U67YmU1hSV5SWP6r3/Da3uTgOGww3JfFdJlw/KaaMQyetUeZf2nuoYt0ZWvuON5q8LGgsHTrXm7/1lrcVhMKS/IyvsJSpTePys6nixdXbDXYD9nXaXSZcLzXnMj9kX5ek8V8CcverEpDMfsk7nQKSwpLBw7m9u205e3FXliSl/EWli8MzuUOB8dhu8F+vKW7hKNoGDzGydemT8IRlt2TdSmzw2YPkzaj4ceEwtKd24Eewy3kJYWl48JyxOA8urjBtNdgP27QXcKhGwZ/EOFn3VlB+BOWxWRObnb9u8dJm8VhAYVlcIUleRl/YXnc4By6eNjS5If3CbpLOHQTsg9E9jlNQlIm+Js8/UhYtieTwUfV1Hcxz+GwgMIyuMKSvGxGYWkyt3HEg+Pgaq4nKrC+4CQuaGBROV+ZLwpMWE4ldyUfKd64AQrL0AtL8rI5heUsg3P3zMFxeKrKH9yZSXcJwznNSXwY0WccVp2vu2b6OjPCskXm1/2ppk6yZskRUFiGV1iSl80qLMXzkn2YcLAPEx4Ut6iIbhj8UIOKyteaIoiwNCPLP9zKHA9ZYWAhlxYoLIMrLMnLZhaWZ1W960cuNtj+abpKGIqGwWMoDHYYdNYxVXxnTf7dK8KyUPapwnHl5i0NQEiFLHlJXvpcWK43OGfbLG7fZKmhNXSVMFzQnMDHFJWEpaHsk3zylpMVXFagsAyusCQvm11YyqjTx5L9OGNx+7+VbPs93SQcumHww4F/LpNfPxKSnazRSVj+6Ewu/P7naLtyLnYp3sAACkvyksKyKudK9sPm8oOPayxqUaGiW9+LAv5c2wzC7JXqbuH3uYTlv7Jrn/2VtHUOt3093e4qLmNQWJKXFJaVWKnKn8q28RKEWar8tZLLiJgw6IbBQ37yymZIEpb/OZT5nN+StqmGuyvPuYRBYUleUlhW6lnJvgxZ2GbZNIyHxEsYiuZTHKGoJCwL7Ml9xkGH25YnBz+l2z3IZQwKS/KSwrJSZe+Ev1rD599GvIRhQ8FJXBLg5xkyDMkqF+tuYljmv4yGHW47+5pIuUvaz2UMCkvyksKyUnLT6V3Bvsi0pyqHw+ekeV7UDxGIiyqeYfA6QrKJYSnr62XnwfzkcNsr1NT18Ua4hEFhSV5SWFqxr2R/9lW4rcMl2xomWsJQNAx+NMCismzS70tl97WCTQjLDekv1cnP8rODPip3zmXuzc0253gjlzEoLMnLSNzyrLCU/B1V9u8iTlfF75l/QqyEY2PBiQxpYWsfQjIbli8iDcs1abD58maSN1zCoLAkLyNSVmh/qWGfVpb0lyrOTdHdShke50nwgOiGwUcD+gyDBiH5wlFIxhyWMgT9Sfn1yrtjXMKgsCQvIzHT4NzIv69jzd5DBfskb1ib08Pfnl9yw+IQkRKOomHwUL6wTULyueOQzIbl80jCckkaHr69S3kRlzEoLMnLSOw1zL0NNe3flYJ9utVDHXK/4O9eJk7CskmFvQDpVlX8BFmdIZkNy9HAw3KBar1Cy7ei8k8uYVBYkpeRkIXBXweQfdcL9utiF39vpODv3SBKwnNZ6YdBfLclgJCMISzndhB2rtsOLmFQWJKXEZD1QR90mH/nVX2vsT1XUgz2G37muyWfD4GRDvlZc0JPRFBUjnoSkp2G5S6P9nmOMhuaqqN9UrwbHBSW5GW4pPjamhZQX1X3Dy/K63Rl9LHP8f4PF9QQMsVOVpVZ2Ob/W5zus+7/lbmWO4mQMIU8DC77Nx5QSJqGpSy1sMCjHx5PPC0qpf3GJQwKS/IyoD6xNmkf0h/FE5ZycSL9+7Kd7Q4+kzx0c1WVP8V+P21lK4qMBHZOkaMbBh8LZP91YelrSJaF5XvNr7u69HlcVEpbziUMCkvyMiAbHWeky7u5S5N2QXW3FJ2siXyRTIcvBnJhKQEUwqv9ZIj5WeAhCYC8JC+RJSNdMhp6SrXeICQ3qmSYfyJt8s+v0393Ov1vmdIEb8MylJDMh6WE5GJOIwDykrwE4IclgYXkpP503wGAvCQvAQAAAAAAAAAAAAAAAAAAAAAAAAAAAAAAAAAAAAAAAAAAAAAAAAAAAAAAAAAAAAAAAAAAAAAAAAAAAAAAAAAAAAAAAAAAAAAAAAAAAAAAAAAAAAAAAAAAAAAAAAAAAAAAAAAAAAAAAAAAAAAAAAAAAAAAAAAAAAAAAAAAAAAAAAAAAAAAAAAAAAAAAAAAAAAAAAAAOvA3jUaj0Wg0Gq1xjcKSRqPRaDQajUZhSaPRaDQajUajsKTRaDQajUajUVhSWNJoNBqNRqPRKCxpNBqNRqPRaCEVlgAAAAAAAAAAAAAAAAAAAAAAAAAAAAAAAAAAAAAAAAAAAAAAAAAAAAAAAAAAAAAAAAAAAAAAAAAAAAAAAAAAAAAAAAAAAAAAAAAAAAAAAAAAAAAAAAAAAAAAAAAAAAAAAAAAAAAAAAAAAAAAAAAAAAAAAAAAAAAAAAAAAAAAAAAAAAAAAAAAAAAAAAAAAAAAAAAAAAAAAAAAAAAAAAAAAAAAAAAAAAAAAAAAAAAAO5YnbQmHAQDQZPeS9neuAZ3qT9rJpF1s6OdfkLR3Df78gLemJ21r0n5N2h9Je5O0r0mbSNq3pP2VtA9Ju5m080kbSlofhw3oysE2RSWFJToxO2nH05yWvvOlYZ9/btL2Jm08/fwr6RJTrdCETJ3tC6elEZYl7VJaQHbaR6TgvJr2XwBmlqY/1Cgs0Y1ZSTuWtM+BfGc/c1CvPKJb/OiCh4XlO05L1GT4YKTC/nIlaXM4rEChaUkbLbiOAJ2ZSfslaZ9UODeDNjiqV3bTPX789TGh/Cssz3NqojXU5tduVT9GVnF4Aa1TJdcQkDcjaYeT9lGFN8r4wEGtMp7+YEPGIQ+Lyr/TXxqIz1FlfwrFGg4z8IM1BtcPMEnmsP+sWnPbQ5y+ttJRrXKCrvKjlx4WleOcliidcNR/ZKhmEYcb+JeMTL2hsIQBeZDyUAcFpa+FZZVTrXTte9IW0mWmWqf8vFt5iVMTnf0FF+bt9N+vUVOf9JZ/lgcNdqjWQzpfO+hDTzjkwL8uG143aC4Zzj2gWlOKQn/gdomjWuUG3aaeir6btpFTE5W1moLyjGo9xGNKJo/L8hamc4J3cOiBf+Y0m2YvmllQ7kva20w2P1StGzyS0Y8CLCzPO6pV1tN9ppqXdqB2j83LbXCZ4zjD4vYHlH4Yk4mw8ZiVCazs3cSlPfxNmTtjMkzzlMOPhpO19j4qCkvovczk5cG0z+SZ3PH+4lGf/6bsDn+/V60HmpBzPHew5Iva5Z3CXxTD4E1wrs35reKHg6x/aTI0zmu20GS3c9dDWZGJZtYCy0r+m3kBFZYnc/v1klPshnyxZ+dRSPXtegLqc03n3Mzpicay3Lk9WfHfP2wQdjs5DWiofblr4XKbQpPCEqbKHvT1obCU6VL5pexYY9KRwVxnWOZ4+0s1HfOzYhg8Jn8ou+uS9qny9TC5A44mkjv12bfrvFataSkUlujWzQAKy/zNhrfUFO7cyxz44Rq2f1zTMS9zaqKRnUP7p8XtXC0Ju2ucCjSMfJE+UVPnhE2u7UphiSpuFPhYWOZHYqUd4LS5+yU7edB/r2kfGAaP31n13zQLm69a3FUSdiOcCjRM/od7dgoKhSViLSz3qh+fG+njtLlxJnPQ63i3sm4Y/Ktye8taOuFPAZ4/mcZwzPN9lPP40dGPha2KO5bApNXqx5URpgVSWJLJFJa9yM8BPUocuHNH1bvGn24Y/KrDfTiQ2W5IQSYBNrmMgs+vkZos9q472NbGkrD7lUseDSEPLozlfqwP5P4bXwtLMpnCssobDNL3ZxMJbtX5LmXdk2WDjrbf7t3oIQSZHJ/vgRRN8pDAtqTN96Cw3Mbljoa4mOv7+9r8Nz4WlmQyhWWv8ou4nyIOmmOZpkPK04suhsGPFlwUPgfZkGq/mL20sw3vU0VD4XInoZ/LDg2wJdf372j+O98KSzKZwrJX7d7sdiq9JmYQDfHTDYO7mAf3kypf89DHICsKsMl2sMF9qujhnetccmgAedPIeKbfyz/PC6CwJJMpLKtQ1qdleog8qCxzeJcTF/F5pTnxQw62LXeungUWZCYBdq/hv8ouFBybFVxyaICbHeSpT4UlmUxh2aulqvNXMspro0fSQnM+8RG2FZqTPJG06Q6DbDSQIBsy2M+mF5VFP1ZYGB1NsEd1thawb0PhZDKFZS9M3mFe1uTHjSysvoA4Cc8J5cc6gyEEmUmA3Vetp0CbbJXSD33M4pJD5BanX+aT/f6NQb/38eEdMpnCshvyGurvqvfCMvsigbtJW0+0hEN3Z6mOp3bnehxk2wz26wGF0z+utTk24+kXLhC7/JOwJqt9+LrcEJlMYdmpXyssKvPtcdJWEjF+0w2Dy1O7da2M72OQmQTYQ4rKf6zSFJWEAZog/zT1ScP/z+cF0slkCktTcpf7q8XCcrLJC2WmEzd+Oqn8fGrXpyDbbrAfjygq/yHHIH8HXIa/l3Bo0ADy4yk7BChzxEyXa/P9lY5kMoWliSMOisrJ9kTxkI+XdMPgwwTZP3YQYB3Jfzle49igIfpyeSprAA/0cO34+K5wMpnCssxQ2pfvpOfhU3ot2Cou33d4ncEy3QMWdQ6D+xRkJgEm8z14PVXracubuYt9O4cFDfJbLhsO9PijzMfCkkymsOzlh5esVSlTGE6lhee3iorLcYpLf5zSnKQbnu2nBNkLx0FGgJmTJwCf5I7NO9UaEuFuJZog//rSu138jVAKSzKZwrIq09Jr51zSPqje71zOI4rq91pzgnZ6uK8ug2xYmc3t4JWESu1XU5dVabfg7RHlzx1woGr9uS/Fj11+wYVUWJLJFJY2ikwZRn/QQ3H5VLF+dK2KhsF9PTESZK8sB9mwYedtelEp7wF/3sEFL+v4beKyQ4Suq2reVhZaYUkmU1jaslq1FrTvprj8nUiqz2nNSbnp+X7bDDKTAHvW4ACTpR3kVVujqvtflPLWHe5eIhY7c/37Sg9/K8TCkkymsLRpML0p0en3zE6iqR66YfBdAey7jSDbafD3pKCa08C+Ine35cGET6qaidaP0nMIhEzmFn9Wnb1dJ8bCkkymsLRJ3ph0QXX+znGmqjm2WumHwUN52KLKICPA2pO7k2PKzhIRo1z4CNx91fnbdWItLMlkCkvbBlXxfP58O0m3cOuM5kTcDuxzVBFkuwwDrIl32K6lF7K8RWHCQnF5k0sRgTps4Uss9MKSTKawtE3eFDhu+P0in5lpVw691ZyIPQF+ll6CbLfB//eCAJtCLlRZL2xL+gVwVXU3ByakqRdAlqzF9y1X5Eyr4O/GUFiSyRSWtg10UFzy/eKIbhhcXkMW6tDk/C6CbI/Bf/+SADMm8zDPqs6GKqTJMi0sD4GQflhlV0OYUNUtzBxLYUkmU1jatlZNfXWqro3QNdzQDYPfCfxzSZC9NgwyAsweWZz4lOFFP9l+5rAh0Pw8UOHfjqmwJJMpLG0zeSf5V7qGG7ph8L0RfDbTICtrrwiwni3v4Fy85HAhAOtV72/XaVJhSSZTWNpmskD/ErqHXf9T+mHwWJ6ukyDrZc6fBBivhaqG9CnTNS+XR/B5Lyk7T9D70po8Eb4/96P8k4WciLGwJJMpLG3aatB/hugedp3VHPh7kX3O+Up/Z7aojRFglZPjafIO2BiGwyks43Utdyy2WdhGrIUlmUxhaVPZXN7ddA+73mkO/L4IP2unQfYm/X9QvY0Gx/86hSWFpae2547DVUvbibmwJJMpLG0pm2t5lu5hz1qlHwaPde6KhJLJ3bJ3BJh1t1T5EiIUlhSWPmbIp1yxM5vCkkymsPTGUlX+GmFY8ptqxjB4lsmThiGv4RnDD5vssi0UlhSWvrmXOwZrLW6rCYUlmUxhacNHCst6vNcc9P2Rfl6ThXYJMrfKJvBPC/zzUVjG5WDu85+2vL3YC0symcKyjs9PYen4bpEMg8c4MdrklWAEmXuXIy9cKCzjcjvQ87SFTKawbFhhWZS95+keduiGwR9E+Fl3VhDMBFk954b3uoLCMr7CkkymsLTtQMFnP0T3sEM3WfpAZJ/TJMBkONbkyUSCrHqbVdxD4aCwpLAkkyks3Su6Iz5M96je+oIDvqCBReV8Zb5gL0FWrQUq7od3QGFJYUkmU1j6VVhuoXtU75zmYD+M6DMOq87XRDN91RhBVp1ZKu7lhkBhSWFJJlNYule02gAL7FugGwaPZd6BSYC9Vu3XRCPI3JpZcIxHODygsIyisCSTKSxdO93Qz12LomHwhRF8vh0GATSmihfalX/3ShFkLhQNhf/M4QGFbPDLDZHJFJZ1GNF87ht0jepd0BzsxxSVBFkNthQc2/9xeEBhGXRhSSZTWNZlTDXnddW10w2DHw78c203DLBO5lYQZPbpJli/49AAQReWZDKFZV3mq2at012romHwRQF/rm0GQfOqyw41lyCz6nfN8TzFoQGCLSzJZArLOh3SfOa7REr1dMPgzygqCbKafND8qlzEoQGCLCzJZArLur3UfOb1REq1ZKFp3UvZj1BUEmQ12Kh4jysQU2FJJlNY1m1I83nvEyfV21DQwZZE1HnyATa3wm0SZNW6rwm7+RwaILjCkkymsKyb3EBrd7dSRsGWESfVu6jiGQavI8AIsmrpXuV4gEMDBFdYkskUlkVkveJ1ls5/1gnNZz1KlNip4j9GcsCH0l8fRRfMS8sdONYgkwv/dPojRJ7WtvV6z37V/j3At7lUgeAKSzLZT7c8KCz3qtYKH/lX9UrRW/Wi/es0n5PvFUs2FnSuAYrKroPsRSRBNl21Fo1tN3wgAVD1EEK7L0t5ldscLlUgqMKSTPZXWaFtu7A0WcN0NGmrK9iWPOw5rtqPyM4iRuy4WHBSQzFoEGAvHAVYbEF2rGT/5bj/mrS+CrZ1tc3ff5+0xVymQFCFJZnsr5kG50b+/TSL+3BXmb9y9HgP25GRtXYjYM8d971GKRoGPxZRUVlXJ5qbbjvkIHtpePHLf9ftcg2zVfuhmTHF0kJAaIUlmey3vYaZvsHiPnxWnb3P/p7qfLWANar9ncoHqjXlCpZsKjiRITwltTVp3zwNsGyQjQYcZJ86DAApEFd18PdlSOSdav/OVi5+IKzCkkz2mwz9vjbM8j8t7sezDr9X/k6/i/YbfsZTmh83slzddKLDrstKP0Thuy0BBFgMQfZHFwEwOX/lSPrjJTtMLv8sT32f1AScDH0Pc2kCwRWWZLLf5I7fgw5z/LyyMyR+tMvvlcmRLPn/V2T2bUb6o+acas0Pzf8/MjK7nciwT06I7nb0iQiKylHl1xwK0yDb5dmx3txDAHTSZMjiF9Wa/wMgrMKSTPZTf1pwSYH4tctslocnj7e5SdCL6V0Uud00uWt5VjH65UzIw+DLVPu5E74GmGmQySTjBR7u9zGLF74shL5bMTwBhFxYksl+WKtar8KVYeMJS5k9kf592U4vdwHlLuNFS/sody3PKOboO6cbBh8LZP91QeZrgJUFmQwBL/R4v+XO5bOKLniZPykTyOdxGQJRFJZksh82KjcjTFXezZUh7Suq/I53WZM7siOqNZWKGxXo2kAuyCQcQrjlPSdXpIUUYEuTtk+1lga6o1pzV76mv2In29f01+yt9EKX+ZTynuAldFmATCaT0YYUgzJsLw/eXE/Px+fcd8tfqnW39Ilqzf+/mBaSKzh8sBFkoQRYPshYpxEAmUwmA/DIEhXm5Nx+xV08AGQymQzk/B8pupJbkKTqMQAAAVh0RVh0TWF0aE1MADxtYXRoIHhtbG5zPSJodHRwOi8vd3d3LnczLm9yZy8xOTk4L01hdGgvTWF0aE1MIj48bXN0eWxlIG1hdGhzaXplPSIxNnB4Ij48bWZyYWM+PG1yb3c+PG1uPjc8L21uPjxtbz4mI3hENzs8L21vPjxtbj4yPC9tbj48bW8+JiN4QTA7PC9tbz48bW8+LTwvbW8+PG1uPjQ8L21uPjxtbz4mI3hENzs8L21vPjxtbj4xMDwvbW4+PC9tcm93Pjxtcm93Pjxtbj43PC9tbj48bW8+JiN4RDc7PC9tbz48bW4+MzwvbW4+PG1vPiYjeEEwOzwvbW8+PG1vPi08L21vPjxtbz4mI3hBMDs8L21vPjxtbj40PC9tbj48bW8+JiN4RDc7PC9tbz48bW4+MTU8L21uPjwvbXJvdz48L21mcmFjPjwvbXN0eWxlPjwvbWF0aD40M1hDAAAAAElFTkSuQmCC\&quot;,\&quot;slideId\&quot;:259,\&quot;accessibleText\&quot;:\&quot;fraction numerator 7 cross times 2 space minus 4 cross times 10 over denominator 7 cross times 3 space minus space 4 cross times 15 end fraction\&quot;,\&quot;imageHeight\&quot;:24.972972972972972},{\&quot;mathml\&quot;:\&quot;&lt;math style=\\\&quot;font-family:stix;font-size:16px;\\\&quot; xmlns=\\\&quot;http://www.w3.org/1998/Math/MathML\\\&quot;&gt;&lt;mstyle mathsize=\\\&quot;16px\\\&quot;&gt;&lt;mo&gt;=&lt;/mo&gt;&lt;mo&gt;&amp;#xA0;&lt;/mo&gt;&lt;mfrac&gt;&lt;mrow&gt;&lt;mo&gt;-&lt;/mo&gt;&lt;mn&gt;26&lt;/mn&gt;&lt;/mrow&gt;&lt;mrow&gt;&lt;mo&gt;-&lt;/mo&gt;&lt;mn&gt;39&lt;/mn&gt;&lt;/mrow&gt;&lt;/mfrac&gt;&lt;/mstyle&gt;&lt;/math&gt;\&quot;,\&quot;base64Image\&quot;:\&quot;iVBORw0KGgoAAAANSUhEUgAAAWgAAADpCAYAAAAJfq0cAAAACXBIWXMAAA7EAAAOxAGVKw4bAAAABGJhU0UAAACOyiQ8uQAAETFJREFUeNrt3Q+EVtkbwPHHGCMZMZKVZEgykkRWkiTGSJIRI0mSWEmSLD8ryUgkSZLIGBkZQzIyRpasZGXFGkmSSJIkkWSMjKHfedw79p23973nvO89597zTt8PD62te+5575lnznvu+SMCAKjWYWIlHwMAlKPNxGYT+01cNDFm4qmJbya+p/8NAMFpIjppYtTEQxOfTcyYmE0T0rSJ1ybGTVw20Z/2IheTX0wMmLhp4nFa9+9VMWfimYnb6WcAAEGsMjFo4l2NROQSs2nC3tHCn8GWtHf8PKOeH9KkrQl5Kc0GQEjL0l7wbJOJuVZoj3NTi9S/O/3F9Nbyy2fIxDaaC4Ci7MjRY7aFfv0/F3HdeyQZN57LqMNHE2dMLKepACjSEUty8hUTJpZEVO/l6RBFVt2/pomZIQwAhTteQGKujD9NtEdQ70OSvPDMutc7wpQ5ACXZW3Byno+RknvNdy33p4l7gOYBoCxr06/vtRLUKxMXJJmdoFPM2ir+nU6hW29in4lrJt40maSPlFDnjZL9AlDjiSSzWACgNE9qJCedUtbbxLX0BeM/DSboz1LsCzf9ZTNtuadRWXxzuAG0mGM1ktO1qp5ys9edaSBJXy6ovr853MsVmgWAsulshE9Vyem8x+tvFfvLt/nQZN4ZuL5/ONzHJZoFgBhUJ6wQ+0bsFPdpe0cD1vWMQ/k3aRIAYqBDGJWLUd4E7MGec0zQdwOVf9Kh7EmaBIBYVE+r6wtYlr5ss82YmF8I4tuAQ7k6U2UZTQJALMYrEtS9Aso77diL9jlzQvf9sL2o1F34NtAcAMRCV+/Nb4Kk48M9BZS5QtzGond6Kq/Lsdf+O80BQEz6pZyVfE8cEuZuT2XdcyjrKU0BQGyuVCSpngLLHS4oQR8St+GUX2kKAGLzSP7brKhILotEduUsQ1ckusy9HqcZAIjRLUmOpuoruFyXGRV5X9jdcOw982IQACr0i30z/zxLzNeJ24vIP3kUANBYgn6R8/qjjr3nXTwKAFhon4TbG3qdY3J+z2MAgB/ZZlfsz3Hta44Jmp3qAKCG85J9QnazZxTqwhvb/s7zsb3ONfSloa521A2jnqXXm01D/6yLXsbTXwT6TYBzCQEsKmOSvUF+qJ555ZamlfQXwilJDido9BQYTdx68O0OHiuAxeBFRsLLk+jGpfHd8vSA3A/i51zFx8K0PQAtrDMjwU3luG7lviIu+26sEbcl543GXDpEAgAtJ2sGR3+O6+5qIInqhvxfJewp5bd51ABazS2pf3J2Hhdy9Hh1wcoJSV4cVr7008UyK9NfHHpWYqOnlY/yuAG0ivaMnmveDYsmmkjOuhx8dRPfAF43UMY5HjuAVnC4ThIb9nDtRk4O15eCeV5Gai/7TgPlbePRA4jdPzWS10dJdp7Lo7OBZKnlrfVUnyHHMl9Ivr1FACCobXWS1x4P127kBeFez/V66FjuCZoAgFg9ltqzKXxw2b50fp6ybzqG/c2h7Dc0AQAxqrV7nc559nUw7BHHBH04UP3OO5bfS1MAEJOl8uP0tE8muj2WcckxQa4IVEfXg3CHaQ4AYnJZfpx3vNNzGS4v674GrqfL4bSfaA5YjFzflrdqdCzS51brxeDRktrHX4HresDxWa/lxxkkaBJ02bok2Zqzsp6DJbaP0IfDrnB81gP8OIMETYIuW/VX/qGS20cRp3e/dbiPQX6cQYImQZfpbFX97gQu72okCfquw32M8OMMEjQJuix7quo2UUCZLtPs7hVwH1eksb2oARI0Cbowm2XhZki6S1x7AeXud/iMJwu4j8OR3AdAgiZBL6DzmitPJvlbmj9bsFG7HT7jpwXcxz4hQQOIjM5gqNyCUzdF6iy4fFti/BLJLwoSNIDCdKW908qe6vIS7sO2H8ZcAffQ55CgJ2gyAIqgveTKTZBeSrjl1DYPHJLjssD30OtwD3doNgBC66hKijoHeGWJ9+MygyL0ZkUuCXqIpgMgpDZZeMTUe2n86Cjf+h2S44EIhjhO0XwAhDQmC08oWRfBPel0vlmxn+YdkstLwr00HwChVE55/GxiY0T3NmlJjo8Cl+9ycMAKmhCAECq3DtUFKVsKKlfHtg+J/Vw/20KRWQm7cOa4pfyXNCEAIZyrSDR6gvb2AsueP0F7s+Xv6eEAtul2uwPe57Cl7Ks0IwC+narqhfYVWPb8sMEzx79/Q8qbRWE7QHYLTQmAT9UbERX5kmuNJOPcWu5Jx3/TY0mSer22APfaJtkvKZ/TlAD4VL23xIECy65cPq6Jr6uBfzthSdIHA9zvTinnwFoAPyEdq608CPW3AsveKAv39hhr4t9nJcupAPectSc1LwcBeO0NzlQkmNOBy9PhAT2rT7cNvSc/npDdzApA2w6I/R7vX1dVfskoq48mBcCHrbJwT+ey402OIZKPGdfVHrqv7VBPZpQzTJMC4Gto4bPEtVf22Rz12Wu59nUPn5mOjX+oc32debKUZgUgr7WWHmdZ0Z2zXoOW6+cdWx+tc11N2qtoVgDy0kTyPsLk/MBT/W5ayjnR5HX/yEjO62hWAPKqPg0lptjvsZ4XLWXpTBHX7VKXpMMj9eY7d9OsAOSlJ588izQ5h1hQMiDZY+zf0sTbW6dsTeD6QvCN1F+lyJgzgNw0AT2ReA/SDbVvhX5j0OXgc2I/IkvH5O9LcgBu1swWPeZrO00KgC8dEvdJ5xsC1787HfZoduxdVzfqnO2dNCUACEd3yTtmYkSSF5M6DDKTDnloTEsytjxu4pIk0/fa+dgAAAAAAAAAAAAAAAAAAAAAAAAAAAAAAAAAAAAAAAAAAAAAAAAAAAAAAAAAAAAAAAAAAAAAAAAAAAAAAAAAAAAAAAAAAABy6jXx/SeJcR43ABI0CRoASNAkaAAkaBI0AJCgSdAAQIIGABI0CRoA8LP4ThBEKQGQoAmCBA0SNEEQJGiQoAmCBA0SNEEQJGiQoAmCBA0AAAAAAAAAAAAAAAAAAArGbnYAQIImQQMACZoEDYAETYIGABI0CRoACZoEDQAkaBI0AAAAAAAAAAAAAAAAAAAAAAAAAAAAAAAAAAAAAAAAAAAAAAAAAAAAAAAAAAAAAAAAAAAAAAAAAAAAAAAAAAAAAAAAAAAAUJp2E3tMXDIxbuKNiWkT30zMmpgx8cHEPRPXTfSb6IiwHh3pvV1N7/VDeu+zaV2+mpgyMWbitIlfefQAYrXexFCavL43GJr0RkxsjKAemmhvp/fUaD3emhg0sYLmACAGq9Je5HdPccvE8hLqsdbE/Yz7+mLiLxMPTHw2MZfxd2fSRL2E5gGgLP1p4vruOd6Z2FxgPU7X6TE/NXHYRGfGEEhWUn9tYgvNBEDR/giQmCtDx3i3Bq6D9nDv1in/ZAPX0ft8Vec62tM+SnMBUJTBwMl5PnQooTtQHbRX/Hedcvc2cb0uE48y6nKWZgMgtOMZPcXJ9P9vlYUzM/TPPSb2S/IycLqBJP0kQB06MpLpYM6k/yyjLqdpPgBC2VYnMV+W5GWhq6Umzon7jI/9nusxUqccnRLYnvPa+rJxJqMuAzQjACGGBN7W6N325LjmJknmF9sS9L8e63E0o5wTnsrIGp//miZxAPDmWlWi0TnPbR6uu95xyMNHUluT0budldqzNZodQsn6xfOE5gTAl/VVCea85+v/7pCgD3ooZzLj+nc91+mspT6MRwPwYrwisVwPcH3tcdrmUw/lLGO75fq+p8KtlOzFLFrf5TQtAHmsq0gqDwKWM2JJoKM5r/9Iwg+hVHtoKfM8zQtAHlfSZPI+cI/vkCWZjeW4do/l2tOB6nTKodxOmhiAZuhLwE9pMtkVuKw9AXvQFy3XHg9Upw1iH1s/STMDkCdp3imgrF5LIruU49qvJOz4dpYZS9lTNDMAzdCv3/skeeFVdoLe1+R11zj0Yg8FrNd9h/LX0dQAtEJvvd4c5a4mr3vAIUH2B6zXTYfymXIHIGpZLwnzDLFcd0iQu0qq13xM8vgBxOxGRgLLc9LKuEOC7C3pm8F86J4kbTQBALF6KWFe4D0rOUH3iNuGUBtpAgBitLlO0tLZF3nnCbvs8xEyQXdIOTv2AYAXozUS1kdJZmDk5bKlaeg53nMO9zBIMwDQCr1nTc6bPF3fpfe6N3AdXXrxIzQFADHR4YuXNYY1fO6LMeuQHA8Erudnh3u4R3MAEJPq7T9Hxf/eFLaVfEVsWvTe4R4e0BwAxGBJ2mOcT06awEIdBfXWITmOBa7vA4d7+EizAFC21ZKcKFKZnN6Z+J+E2dltwiE5PosgQX+iaQAok574/TUjSX1OE3WHxzJvOSRHnWXRHrDeLvtxfKF5ACjDHnFbMFJ5unafp7IPOpYZcj+OSXrQAGKiPVI9RuppA4m51irCvL3pngbKKjNBMwYNIDid13xV3KaWucRjEyty3tNrh3L0fkPth+GSoB/RdACEor1l28b4zYb2wrty3NsFx3KOBPps/nQoe4ImBCAUncOsLwB11ZzL8upGI89Cjm7HMl4G+mw+OJQ9ShMCUCQdP9bTQnZLsi+yLmd+kyNJ5zn5ZNSxjOOePwPXMfCrNBcAMdBx6iuSPeWuVmhPdEmTZa5x7NnrNwCfS83vFPDLBwC8WybJ+LDLbm8+joc641jGc8k35j3vfw3Uq4/mACBGG8RtpoXGi5xl/eVYzj/S/OyR5ZIM5zTy7aCDZoDFaEjCzByIJX6WH1xNaq5zpjfkLOelYzm6BL2RrUh1GOWyLNyg6aNDOa/4MQYJmgQdu1/EbcZD3lOwV6Y9cddnMCXJy0M9lmp+rnRber+6SvKsJPO1a/27AWEvaJCgSdCLRK/DZ3LHQzk6xnw/4HO7mD67c1L+ftQACZoE7Y1tB7rnHss6Jv5WPWroqsH1Fdf/1+HfLOfHGCRoEnSr2Gb5TL55Lq8r7em+a/IZ6bDM1arErFaL21J2gARNgm4ptgUtofbN2CrJmPK4JC8T9YWfHps1l/5Ze9u6dPu2JOPSmzOu5TLN7jQ/wiBBk6BbzfAi+FxsW6xq0v+FH2EArca2j3PsCXqruI1XA0DL2VXSEIcvLnt/7OAxA2hFq6S4l4S+6e55tuXrT3nEAFpVpxQzzS6EGw695308YgCtamlGchuL+L7XOfSen/B4AbSyrCGOmKem2RbZaPzK4wXQynZnJLgtkd7zHofkfINHC6DVHZL6O8zFqFPsKxHfSrIHNgC0tNt1ktyFSO/XNq1Ox6W38VgBLAYf6iS57gjv9YjYhzZO8kgBLAb1thwdivBe9YXfjCU5D/NIASwWD2skOT1gdmVk97la7AcMTPA4ASwW9ZZ4n4jsPvW8Qts5irrXRjuPFEBI2yU5IeSmJLMrVgUqR/dlfivxbyqkO9DZzjXUl5xtNB0AoWjv767Uflmn+yWv91zeZI2ydF/omE4cWSP2vaoHaToAQjsr9qljl8TP1p8jNa7/Pk2Isdhp4lPG56EvCwdoNgCK4Hrytf69ZrfO1IUbtZZHv5K4ptT9Ltl7bLwM8I0CAOpq9DBVTbSbG7j+fqm9+k6HVboi+Qx0vP2hpd46/W8pzQVAkcaluWO6piQ5j6+vavhD/6yzNM5L7RkQOqRxIJK6t6V1mM6op9ahl2YCoAy2U018xUcTZyLqhR6U7Cl0mrTPyc97XiSASNheFOYJHTo4LHHMFV4iySndryT7JJcrEt+CGQA/eU96ykNC1tWAOr58VOI4zbotHaLQpdhZy7X1BBd9SdhFUwAQqx4TxySZEndfkiln02nPcj70v3X5s74w1JNPdLxZj3daG0kd1qe/IMYke3x5Kr33TTx2AAirL/0FUm8+t/aSb0kys4QhDAAo0Bb5bxz5Ufot4IT8ONMEAFAwfRHJGHId/wcloR7QQ/t6bgAAAMx0RVh0TWF0aE1MADxtYXRoIHhtbG5zPSJodHRwOi8vd3d3LnczLm9yZy8xOTk4L01hdGgvTWF0aE1MIj48bXN0eWxlIG1hdGhzaXplPSIxNnB4Ij48bW8+PTwvbW8+PG1vPiYjeEEwOzwvbW8+PG1mcmFjPjxtcm93Pjxtbz4tPC9tbz48bW4+MjY8L21uPjwvbXJvdz48bXJvdz48bW8+LTwvbW8+PG1uPjM5PC9tbj48L21yb3c+PC9tZnJhYz48L21zdHlsZT48L21hdGg+X2OVGgAAAABJRU5ErkJggg==\&quot;,\&quot;slideId\&quot;:259,\&quot;accessibleText\&quot;:\&quot;equals space fraction numerator negative 26 over denominator negative 39 end fraction\&quot;,\&quot;imageHeight\&quot;:25.18918918918919},{\&quot;mathml\&quot;:\&quot;&lt;math style=\\\&quot;font-family:stix;font-size:16px;\\\&quot; xmlns=\\\&quot;http://www.w3.org/1998/Math/MathML\\\&quot;&gt;&lt;mstyle mathsize=\\\&quot;16px\\\&quot;&gt;&lt;mo&gt;=&lt;/mo&gt;&lt;mo&gt;&amp;#xA0;&lt;/mo&gt;&lt;mfrac&gt;&lt;mn&gt;2&lt;/mn&gt;&lt;mn&gt;3&lt;/mn&gt;&lt;/mfrac&gt;&lt;/mstyle&gt;&lt;/math&gt;\&quot;,\&quot;base64Image\&quot;:\&quot;iVBORw0KGgoAAAANSUhEUgAAANwAAADkCAYAAADzc0pBAAAACXBIWXMAAA7EAAAOxAGVKw4bAAAABGJhU0UAAACMJCpdlQAACDJJREFUeNrt3X+kV2keB/BHkiRDMpKMSEaSxLVGMjIkSUZiZIyMDGOMNVaWNVaSxEoyMpaR5FrXJbmSrKU/xlpZsTIyMiJJRhJZSZKhfR7f79W5374/zv3e55zunvN68eFmzPfweb5v53yfc87zhABv10Ssb2JNxfox1pNYz2O9jPUi1rNYd2PNxDoda3+sZdoG5a2LdTzWg1ivxqiX3QDu1EoY7J3uWerlmEHrV9djbdNamGvnAs5oo+q3WMe0GDoOd0PxquK6Emu5dtNmX9cQtGL9I9ZSbaeNPq45bLM1qfW0zcZYTwcE4k6sk6Ezxb8m1pLC/5em/DfHOhDrbKx7Y4busCGgTW70CcHPsXaNOeHy73kGLt3PW20YaIOv+gTgbM+ZbNzPfT6P0J02FDTdiliPe774JzJ+/vbu2atM4FI4VxoSmuzbni/9dAXH+CiUv83whSGhqdIlY/Hm9r0KzzDHSgbukmGhqXpvA+yu8FhpNvN+icA9NSw01Uzhi365huMdKXmW83YBjZOe7ph9KDn9vtpUwzHfLflb7iPDQ9PsD2/nSY8bJQK31/DQNGcKX/BNNR73vMDRRv8Mrx8ertOXJQK3x/DQNBdCZymE3TUf95MSgdtieCD/b8dBL6cu0SaoJ3C3tQjyORC8Gwe1OTQicAe1CPI5EYYvp2eNE8hoekjgprQH8ro9JHAWioWMVg4J203tgbyGzVDu1x7I68KAsN3QGsgrvQ40aBm+32kP5PX5gLCd1xrIr986lY+CtSghux0Dzm77tAbyu94nbD9oC+TX7+2AdM/NQkGQWVrVuXdzj7TK83qtgfxOhzdfLrUiF1Sg30SJZcyhAqvCm6ssH9cWqMblnrCd0xKoxtGesF3UEqjGvp6wXdESqMZEmPtwclpgdqm2QH7pvtrDQtj+FaxNApVIO+LcLYQtPaRs22CoQJr+/6kQtvS3p/+hAuksVnwo+Zfu2Q7ILD14fK0QtnSTe622QH5po40rhbD9Gus9bYFqFBdyTW9sv68lUI1zhbA9ibVVS6AaxVdt0g3uD2o6bvpteCjYM44WOVYI2/NYH9Z47Ivd404YBtrgD2Hu7jZ1blE8uz3xLcNAGxwOcx9G/rjGY2/o/k5Mx/3GUNB0vfsAfFrjsYuPi6Wz6irDQZPtDZ31R2bD9mWNx94a5j6bOW04aLK0yM/zwhf+SMXHS7OPG0Nnq+HLPUFPtcuQ0FTbw+ANN95G3TMkNNXWwiTFYqmjhoUmSpd0jxZZ2FJZMJbGWRc6DyAvtrBdMzQ0Te/b2oupDhoemiS9mX1rkYYt/Zb07CSNkb7MNxZp2FJ9Z4hokmWLOGypthgiAAAAAAAAAAAAAAAAAAAAAAAAAAAAAAAAAAAAAKD5doXFvdVszpox3AicwCFwAgcCJ3AInMCBwAkcAidwwP+nVypbgcAJHAIncAicEjgETuAQOCVwAAAAAABADbwtAAIncAicwIHACRwCJ3AgcCBwAgcAAAAAAAAAAAAAAAAAAAAAAAAAAAAAAAAAAABArZbG2hfrVOhsenkv1rNYL2K9jPU81sNYl2N9H2t/rGXaBvOzOda5brDmuxttCuJkrK3aCMOtizUd8m0FfSHWam2FN6XLwf+G/PuvP4g1ob3w2rcVBK1YT2Nt12YI4XjFYZutJ7HWazdt9vWAcPwW62r3v6czU3HmMf29KdbB7uTIs3mE7oaW01Y7BgTtdHfypKwVsY6F8jOaB7WetlkZ636fs8+mBXzmttC5JzcqcP/RftrmbE8I0j23JRk+d3PJS8yNhoC22Nzz5T+R+fP/WCJwnxkG2mKm8MX/voLPT5Mqo+7nnTMMtMH7hS/9tQqPMzkicFOGgjY40/3C/xqqfeTq0IjATRsKmi5NijzufuH3VHysfc5wtN1sCC7WcKxdIwJ3ynDQdOne24FYaxdB4A4YDqjnkjK9L7dKiyCfYZMmF7UH8vrrkMB5Exwy+yW44Q21mBgQtjuhM3EDZDTVJ2yPYm3QGqj+7JbCtk1rIK+VfX67pctIr+JABa6GNx/f8psNMlseOisvzwYtPRj9ibZAfu+FztIMvetQ/snZDfJKK3o9DcOXxUvBs9cALEB6TvJWKL80XtoAZLe2QXlpF50vYv0Uxl8I9pyzHQyX7qt91708zLH68vVY72orzJXOZndCNUuep7Ok13OgYKo7ITK7+WLu0F3WYhgu/f5Kq37tDZ333Sa7EyLjhu6QlsJ4v/POhOG3CPpVWhZ9ufbBeN6JdTJ0NgQpG7oj2gYLsyXW3ZKBu61dsHBpkdmy9+y2aBcs3JpQbvsql5WQya4SgbOKF2R0ZUTgftYiyGfHiMC90CLIa9QN8iVaBPmcHxE4bxFARp8JHNRnj0tKqM+6YNIEarMyuC0AtVkR7PcNi+KS0qNdkNneIYH7QHsgr0E7oj7QGsjvbwMCd1JrIL9+r+mkN8PXaw3kNegVHdsPQwV+7BO2tODQWq2BvAY90vV7raEtPoz1l1g/hM7s4bqKjpNWV77fJ2xXDQFtkDbkuBT6T17MxNqc+XhXQ/+ddFYbCtrgaBj+xH4K3qmQ51WZyT6fn3ZG3WAYaIvbofxakTvHPEZaDLbfGiZpYxC3AGiV+W45lYIzMY/PPxg6T470fs6lYLccWmgmjLfpxs3Q2Tp4d8/lZvo7zUKeCP1XWk6XkJ9qO221J1Sz31tvPYr159B5JQdMnFRU6Qb356EzGwoUznQ3MwTsaff3WdotdY22wnCbYn0VOlP4f4/1OLze8XS20r8fdidQpru/1w7E2tjEhvwPh9+ZfUd5JocAAACcdEVYdE1hdGhNTAA8bWF0aCB4bWxucz0iaHR0cDovL3d3dy53My5vcmcvMTk5OC9NYXRoL01hdGhNTCI+PG1zdHlsZSBtYXRoc2l6ZT0iMTZweCI+PG1vPj08L21vPjxtbz4mI3hBMDs8L21vPjxtZnJhYz48bW4+MjwvbW4+PG1uPjM8L21uPjwvbWZyYWM+PC9tc3R5bGU+PC9tYXRoPkCmqS0AAAAASUVORK5CYII=\&quot;,\&quot;slideId\&quot;:259,\&quot;accessibleText\&quot;:\&quot;equals space 2 over 3\&quot;,\&quot;imageHeight\&quot;:24.64864864864865},{\&quot;mathml\&quot;:\&quot;&lt;math style=\\\&quot;font-family:stix;font-size:16px;\\\&quot; xmlns=\\\&quot;http://www.w3.org/1998/Math/MathML\\\&quot;&gt;&lt;mstyle mathsize=\\\&quot;16px\\\&quot;&gt;&lt;mfrac&gt;&lt;mrow&gt;&lt;mn&gt;11&lt;/mn&gt;&lt;mo&gt;&amp;#xD7;&lt;/mo&gt;&lt;mn&gt;4&lt;/mn&gt;&lt;mo&gt;&amp;#xA0;&lt;/mo&gt;&lt;mo&gt;-&lt;/mo&gt;&lt;mn&gt;7&lt;/mn&gt;&lt;mo&gt;&amp;#xD7;&lt;/mo&gt;&lt;mn&gt;10&lt;/mn&gt;&lt;mo&gt;&amp;#xA0;&lt;/mo&gt;&lt;/mrow&gt;&lt;mrow&gt;&lt;mn&gt;11&lt;/mn&gt;&lt;mo&gt;&amp;#xD7;&lt;/mo&gt;&lt;mn&gt;6&lt;/mn&gt;&lt;mo&gt;&amp;#xA0;&lt;/mo&gt;&lt;mo&gt;-&lt;/mo&gt;&lt;mo&gt;&amp;#xA0;&lt;/mo&gt;&lt;mn&gt;7&lt;/mn&gt;&lt;mo&gt;&amp;#xD7;&lt;/mo&gt;&lt;mn&gt;15&lt;/mn&gt;&lt;/mrow&gt;&lt;/mfrac&gt;&lt;/mstyle&gt;&lt;/math&gt;\&quot;,\&quot;base64Image\&quot;:\&quot;iVBORw0KGgoAAAANSUhEUgAAAsgAAADnCAYAAAADzqC8AAAACXBIWXMAAA7EAAAOxAGVKw4bAAAABGJhU0UAAACNUy1tAwAAHvhJREFUeNrt3QHkXtX/B/AjMzOJycxkIjOTn0Tyk0likmRmTCZJRpJJfiJJZiYmSZIxMz/JjCSZSfxMJklkJpMZk5nMxCTJJH7/e/7f+/317el7n3ue7/e5z3PPua8Xh/9fv33vPc9z7vt8nvuce54QyrWhaoerdkw/INnZqv13pAEMnbmY7N1RtYNV+7We3H/RD0jy0jLFsQIZUFPkMxffW2f5yap9W7Wfq3arar9X7beq3ajaJ1V7q2o7q3abt7h8t1ftjXowLJ3cf9EPaLW9Dk8FMrN0X8OYm2eTteQ2F8ci/tWqXVrBeP+pam9WbbO3vDzrq/Z61W5mHnal9IP8xDsIF8YEKHTlaA8L5GveFjVFRnPxq8sU8Utb/G//CQt3k2+N+d/9Vn8gcEe5AOuq9kr96SfnuwGl9IN8vdky9qALt7dM2PNq73tr1BQZzMXbxtzYuF73ZdMy/y5+a/P2mGvvfNXuMRzytLZq/6oHQM5fl5XSD/L2UMLYgy683MPiOLZHvTVqip7PxY/X57Hc+Z0OCw8UtolF8DcNfyPePX/Y0MjHmjpQUwdxXwvLUvpB/uIdvB8UyMzJ9z0sjm94W9QUPZ+Ln6raHw3n9sGEfyveNf88NC+58GGx5+J6mANhYV1Yzg9clNIPynEicezBtD0c+nn3+Li3Rk3R47l495jzOreKGyXfjenrA4ZMPwfxC1W7Wr9R8RPTl3WAxfUzX2VSWJbSD8qye4IJAabtVE8L5J3eGjVFT+fiuByuaaehuAXdXav423EXo98b/vaPVdto+PTL4tdv8cnLlxreoBOh/4VlKf2gHHEM/hQUyMzHprD8V8SxQIlfecevddd1ePxtoXndpSf41RR9nIvjuY5bCvLqFI5xeMzf/9zw6Ze4Mfe9CUHb98KylH5QjjPh7/tgKpCZZSaOPnE/yzu3rwfLK9QUec3FZ8acz/UpfaCMSy3GbRf3vCGU76fC3AvLUvpBv70wMq5OtISvAplpindol679jF/fbpnxOTStt3zc20MP5+J9LedzcIrHOjLmOPEbljsNj7x8WkhhWUo/6K+t4a9r2K7Udw0UyMzKrpFMu3fGx98emn9MwfIK+jYXrwvjHyaMS5XumuLx7m7p+zHDIy+fFFJYltIP+ilO/t+MBOtD9X9TIDMrZ5eMq31zOP7BhjF+wltDD+fi11rO5WwHxzzXUpBvM0QMZv2gJKOFweEl/02BzCxsXTKmPpzTOVheQS5zcdyn+UbLubzQwXEPBFshGsz6MTX7Q54L+OPXvW8M4Bp5cGQsxae4b1MgM2Nvhz8fKprHWsam5RW/htkur5CX5uIUz4X2Bwbv6uC4W1uOGbeD2yTODGb9mOzTZk6hvyv8ue/joYKvj/VVuzxSDIx+RaZAZhY+q8fTU3M6ftPyig9meA7y0lyc6suW87jS4bGvthx7CB+UDGb9WJWXQ55bwcSwH92H9a1Cr49jof0rOQUys/LQHI/dtDvBLnkpL3s2F28J7XePu/xgd7Ll2JdFmcGsH83GPTzQ59DfHZp/x/6dwq6NJ0b691nD/06BTOnubRjbcVeXWSyvkJdqikm0rQOO7dkOj/98wvEfFCsGs36s7OLpY+iPC/vF9lIh10X85aWlD3jE/3uTApmBalpecVJeyssezsWnE8bMjg6P/2jC8Q+LFYNZP/5uQ9XOZxb6KWEft8xZV8h1MbqX5+4x/1sFMqW71DC2d8tLedmzuTh+o3Gr5Rz+CN1+87E2Ybx+K1YMZv1oDv0LmYT+7oTzLCnsR59+btvjVYFMye5rGNexCFkjLwefl32bix9KeP1/nMHr8HNCkX67eDGY9SPf0E8J+y/Cwm4PJbinHiuLffshIcQUyJTsUMO4PiUvB5+XfZyLX0x4D07P4HU4k3Aeu8SLwawfzTb2OPT3JJzXucI+BX810r+UXQMUyJSsaXnFHnk5+Lzs41x8Msx3B4tFHwbrkA1m/Sgy9FPC/svCwv61FYaXAplSNS2viHv6rpWXg87Lvs7FXye8Fwdn8DocSTiPT0SMwawfeYX+3oTz+KqwsL8//PWhmvhQUOpDHApkSnW4YUx/JC8HnZd9notvJbwfT8/gdXgm4TyuiRiDWT/yCf2nBhj28U7Y0q+R496u2yb49wpkStW0vGKfvBxsXvZ5Ll6f8H7Mau1vyrcKXe+mgcKyqH7MM/RTwj5+fXVHYdfAuyN9PDDhv1cgU6IHQv+WV8hLc/E4jyQWyI/P4HV4IvFctosag1k/Jgv9izMO/aGG/c6RPn6+gr+hQKZEbzaM54/lpeK4p3Nxyi4isT08g9ehT8U6CuRiCuRZh/6+hON8Exa2WSpJ7M/1JX38KTT/Wp4CmaG5Eua3flNeqilW4unEonQWS17uSDyXvaLGYNaPlYX+pY5DPyXsvy007D8K0/lVMAUypRm3vKKvP3AhL83F+xOL0lksEVqXeC7PihuDWT/6F/opYX++0LAfvdPw71X8LQUypWnaoupTeTnIvMxlLn4nsSidxYNxaxPPxV7IBrN+9Cz0U76Kig+/3FngmN8S/vozoCm/lqdAZkiallc8Iy8Hl5c5zcXHE4vSWUk5l6OGjMGsH/0J/aGH/Rdh8l/LUyAzFA+G5uUVuWxXJi8VyLkUyMcNGYNZP/oR+imbl1+oj1WiV8L0v95SIFOStxvG8Rl5Obi8VCArkA1mBfIgQv/ZhH93seCw/0dYuAu2dGKbxlo0BTIludowjp+Tl4PKSwWyAtlgViBnZ/MKQv+5hP/99wWHfXxg4rslfY0/R7ptSn9bgUwpmpZXxF/8yvXhM3k5nLn4mAIZheWwC+TF0L+SGPrC/u9fGx+Y4t9WIFPqdbLYPpOXiuMM5uL3MyyQ3zdkDGb9mF/ot7VLhYf96C8afT7lv69AphRNyyv2y8vB5GXOc/HzGRbIBw0Zg1k/ugv9H1YZ9psKHt8bRib9mx30d6gF8vGw+mKjz21tGJZ/hublFaXs0CAvy56Ln+nRtZ26D7IfCjGY9aPj0L+6grC/PICwPznS5z0dHEOBrEAuQdOPLJyVl4PJy9zn4j2J7+X6GbwO6xPPxU9NG8z60bPQ/6H+NyXbO9LnDzo6jgJZgVyCaw2vwwvychB5WcJc/Hji+7ltBq/DxsRzedyQMZj1Yzahfz3hgrw2gLCP/bs5MsHdoUBWICuQl7UjNC+v2FhwRsjLsubiDYnX9mMzeB0eTTyXewwZg1k/uvdcSJ/8nyv8tTg70t8dHR5LgaxAzt27YRjLK+Rl+XPxHwnv55MzeB2eTDiPeK63GTIGs350K2VT+6GE/ksj/TzS8fEUyArk3P3Y8Bq8KC8VyZnNxRcT3sunZvA67E04j6uGi8GsH91KfXJ3KKF/JuRZkD2hQFYgz8G45RWb5KUiObO5+FTC+ziLD377E87jY8PFYNaP7jw9hUKgtNBXIEO6puUV5+SlIjnDufhgwns4i1+vS7mBcMhwMZj1Y35hHx9OS3lau6TQVyBDuqYH1Q4U1k95OYy5OGXt76kevA6zWguNwnJwBXJq2G8O6ZvjlxL6CmRI88iY8XiXvFQkZzgX357w3p2fwevwbWh/QG+94WIw68d07QuT79uZ+jOrJYS+AhnSvNcwFr+Ul4PJyxLn4u9azuHWDM7hVg+KdBSWgyqQU8L+Slh+386hhL4CGdI0La94WV4qkjOei98J891/+J6E4x8xVAxm/ZiepxIuusth/Kb28b9dEvozLcihj8Ytr9giL+VlxnPxIwnv2Z4Oj5+yxdtDhorBrB/9CXuhr0CGRUcbxuvXimN5mflcHH9846eW83i7w+O/23LsHw0Tg1k/ZvdpNIb9JHuWCn0FMsPWtLzilcz7JS/NxdF7LefR5TaGX8+xOEdhOZgCeU9CKF8KK9vQf6PQVyAzSOO+gr47437JS3PxovtD+y4SXfwY0O2h/eeu7xVBBrN+9Dfshb4CmeFqWl6R85P18tJcPOp8y7ns7uCYbct7vhQ/BrN+9D/shb4CmeEZtz7zVcWxvCxoLn625Vw+mEP/94ggg1k/Vm53YthvnOIxhb4CmWF4dMxY3Zphf+SluXjch8FrY87ltzDdZRZ3Vu33lnGIwawfGYW90FcgMxzHQjnLK+SlubjNCy3n88IUj/VKy7H2iZ+8nC6ksCyhHzHs2xb3f99R2At9BTLlG7e84rUMi2N5aS5OGfMXQvd3dddU7eqY43wjfvJzKZRRIOfejz6E/dLQvyj0FcgUZ+eYcbpNcSwvC52L728ZL9N4b8bdPY7LLuxckZn1CSHzR/0JTD+6syvh/C/OKOyFvgKZcjUtr7iQUR/kpbl4JV4ec043wsL64ZXaXBf+TX//ZdGTn/0JF3Rsj+rHXMP+uxmH/dLQ/07oK5ApwrjlFW8UVBzLS3Nxk3+POafTq7iuvhjzd0+InvzEzayvJA7m/+hHJ54M4594nWfYLw39C4pkBTLZeyzk/cMF8lJNMQ0fjTmvYyv4e6fG/L2PxU5+4l6Q5xIH8mJ7P/RviULO/Xgig7AX+gpkynEiNC9H6Dt5qaaYpvdaitoNiX3+vKV/ZGJD/Qk8vmm/TjiQF9sPVTtY34lYqx+dhv2FnoT9pKH/jAJZgUzvxELk54bxeaiA4lhemosntW/MNRGXIsVdXbYs8+/uqc+56d/GtchPi5x+21G161W7WbVbKxy8be1W/ffjcfbqR7L4deaNjMI+NfTjFjd3KZAVyPROzssr5KWaoivx4boPQvuuG1/U7ZeW/+2pgc6B2dnZ0QCe9SfhUvqRGvp9Dfu20P+x4dO2Ahnmr2l5xeVMzl9eqim6tL1qRxMK4KZf44trl/8hZmB6to2EfgzSDRmcd9wO57ziGJCX8rIgcSlS/LblzbDwi4DxA2RcPnKrbvH/vlL/tyP1//Y2Lxt0G/q5hP1o6Mewv8fbCMhLeQkwTVszC/tFG+pzB5CX8hIAAAAAAAAAAAAAAAAAAAAAAAAAAAAAAAAAAAAAAAAAAAAAAAAAAAAAAAAAAAAAAAAAAAAAAAAAAAAAAAAAAAAAAAAAAAAAAAAAAAAAAAAAAAAAAAAAAAAAAAAAAAAAAAAAAAAAAAAAAIAi/VfTNE3TNE3TMm0KZE3TNE3TNE1TIGuapmmapmmaAlnTNE3TNE3TFMiapmmapmmapkDWNE3TNE3TtD4VyAAAAAAAAAAAAAAAAAAAAAAAAAAAAAAAAAAAAAAAAAAAAAAAAAAAAAAAAAAAAAAAAAAAAAAAAAAAAAAAAAAAAAAAAAAAAAAAAAAAAAAAAAAAAAAAAAAAAAAAAAAAAAAAAAAAAAAAAAAAAAAAAAAAAAAAAAAAAAAAAAAADMvaqm32MgAwJf+o2lYvQ7c2VO1w1Y7pB6zYbVV7oGpPVe1I1U5V7ULVblXtv/X/D4D5frXuqto19U537qjawar9Wk/gv+gHJNtUtb11QH1Vtd/r8be0/VG176r2YdV2e8kAzPersLFq+6t2o+7//YbEdN1etTeq9vPIZP6LfsBY/wwLd4cvLlMML7brddEcC+L1XjIyct+YcT2vJs/Jcb4/P4Nr4yvDYnriZP161W5mHkSl9IM83F21Q1W7Oiao4t3j41Xb4eUiY0d7WCBf87aoWzKb7x+d0bXxrOGxeuuq9krVfsr8k3op/SAP28PCuuE/xoy1G3V43+nlInPxDt2tHhbI73tr1C2ZzffnZnBdxLnnNsNk5eKT8/8KC1/55vxVVin9IA+x2D3WUhj/UhfGllBQipd7WBzH9qi3Rt2S0Xx//4yui0OGysqsqcPuesh7rVcp/SAfz4Tmr/IW20fBlm2U5/seFsc3vC3qlszm+1MzuC7izZsthsxk4u32A2FhzVbOD0OU0g/yEe8af9wyrmLhvNdLRYEeDv28e3zcW6NuyWi+3zqj6+Jjw2ayAfZC+PMhovjp4ss6XN4OC0865jDQSukHebkvjH8AL7ZvwsK+k1CiWdz1Wknb6a1Rt2Q0378/o+viEcMn3eJXY99W7aWwsE/eqBMZDLRS+kE+4lZsv7aMp5NhYV0clGhTWH69fSxQ4lfecQ3wug6Pvy00f2PjISR1Sy7zfTz/30O3yyp+DAsPLjKBuGn2vQkh2PeBVko/yMPzCWPpHS8TA5g/RvfxnuWd29eD5RXqlvzn+8Mj5/W9tzjPT2y5F5al9IP5eS0heN/yMlG4eId26drPeIdq1g//fNdw/T3u7SGT+T7uZjT6Ayb2KM7Mp4UUlqX0g/l4PaE49vv2DMGukdy8d8bH395w/f0cLK8gn/n+lZFzumr85ueTQgrLUvrB7L2UUByf8TIxEGeXjPt9czj+wYZr8IS3hkzm+9FvYWI74G0z0PSDnOxNKI4vV+0OLxUDsHRLqg/ndA6WV5D7fL8//H0Nv4e6DTT9WOHF9HyGYyd+FftGxmM//rrRby3jJv7M7j/EBAPx9pIJfR4/ld60vCLuKjPLr6dlsvl+NUbXSL8mWgw0/ZjcgSXnmFMgxyBe3L4mx5+33BDa9zmOzfY5DMln9bh/ak7Hb1pe8YFMLj6TS5nvn1zmw51vIA00/ZjQy8ucZw6BHIN4dI/U3HZ3aHvII7YL4oEBemiOx27anWCXTC4+k0uZ70d/zORNkWKg6cdkxm0p1udA3h2W/wGBnPYHfiakbcL+oHiAmbm34TqMy6BmsbxCJqtbVmvHMucSC+QnQrc/rIPCsph+pPwYRR8DeVwQL7aXej5O4rrKmwmv/yeiAWaqaXnFSZlcdCaXNN+fCe0PfMeHX+Mad8+2GGj6sYy4/vV8ZoGcEsRnM/iUfDSk3T0WXjBblxquxd0yuehMLmW+3x4m/6noeLPmVF0wbxYBBpp+/BnIFzIJ5N0J55lDEG9LmFBi+1wswEzdF5p3kVkjk4vN5JLm+xMrKJBHW/yQFh8Mv0skGGhD70cOgZwSxF+EhZ/V7LuTiSFlv1WYrUMN1+IpmVx0Jpcy329JvPmS2v6ob9Q8IhoMtCH3Y2OPA3lPwnmdq9rtGYyPbYnB9KNIgJlrWl6xRyYXm8klzfdvTbE4Hm1fh4U9+zHQBtmPPgZyShB/mVEQv5cYRu+IBJippuUVcU/fef36mEw236eK3zr82mGBvNjij/isERcKyyH2o0+BnPLzy19lFMRrJgiwhxv+Rnxo719h4Svf7+q/93vd4v99tR6D79UT2XrRAkkON1yLH8nkYjO5pPn+1RkUx4vtm+BhPoXlQPvRh0B+qsAgTt33+LeRfxcfcIk/HHBxBUEWC+fTwRoyaNO0vGKfTC42k0ua7+Oa8Li922f1+3Cznku6KpLjMsBtYkNhOcR+zDOQU4I4roe6o7Axvtg+XvJvXqza9SkFWgxN28bB3z0Q+re8Qiab76dhbZ378RvFN+sC+vcpzSk3FMkG2hD7sRjIKXctpxnIpQbxmglCKW6vc09Y+Bpr2p/641PJ/xI38BdvJnxYlcmK41Lm+/iLkDvDwlK81d6AiXeSN4kQA21oBfKsA3lfSFv7tCHD8f34BIFzrB4nXa4h+1DkwP9cabhOnpbJxWay+f7PYjkuzzi3ivnk2+AnrA20ARbIi4F8qeNA3pd4EeYaxG+G1e1DeSAsPLi3fiTYNtfhFp8s/mHCv31S7MDY5RV9nfRlsvm+Cw+GhR92cdPFQNOPngRyShCfzzyIT68gcOLPUW+Z8DhxndmVCY5xUPQwcEcaro1PZXLRmWy+b7ZrBTdc+vqNi4GmH9kG8tMJfy8+mHJn5uN7kqeJ45qw1ew6Ee8yfzTB8XaIHwas6QPlMzK56Ew237fPI0cnLJBv+tBkoA31gpl2IA8liG8Pkz0VvHVKxz2eeMzvw8JyDRiaB0Pz8opctiuTyeb7Lu0Kkz0Tc9iwMNCGfMFMI5BT9gS+UB8rd5M8oLdrysf+IvG4B0QQA/R2w/VwRiYXncnm+8ncV9+8SZlLYp/XGhoG2pAvmNUE8rMJ/+5iQUG8N6TvUzxtcQ3zrYRj/yCCGKCrDdfDczK56Ew2309u2wRF8jOGhoE29Atm8woC+bmQ9pV/SUH8XGKoPNvR8Q8nHn+nGGJAmpZXxJ1jcl1HKZPN913aUV8fbePllKFhoLlgFgI5ZdeE5wccxG8lFqhd9XtjYqidEEMMSNPyis9ksuLYfN/o1YQx86uhYaC5YCYL5LZ2qdAgTnlYrutx8WnCOfwkhhiQpuUV+2Vy8Zlsvl+dlB+q2Wp4GGgumD8DeSX7Ji4N4lJ/rjKlQD7b8TnsS3wfthb6+ubcPPAyff8MzcsrStmhQSab77vyZML42W14GGgumL8G8tUVBPHlwoM4pYD7pONz2Jj4XuxVICuQB+CdOX1QlcnqllK0rXV/1vAw0FwwqwvkH+p/U7I+FMgh8X05pEBWIA/AtYbX+gWZPIhMNt+vXtta5HcMDwPNBbN8IF9PCOJrAwnid3tSIH+ccB4fKJAVyIXbEZqXV5S63lYmm++nbXtL348bHgaaC+bvUrc1y3W/0S5ej09ncB7vJJzHxwpkBfJAP7CeHXgGDSmTzffT8ZMC2UBzwaRL2XB+aIH8VMJrcKYn782ZDF9fBTKT+LHhdX5RJiuSzfdT678C2UBzwSyR8lOlQwzkJxL6f2EG57FHgaxAHrhxyytKfChNJpvv55W97xseBpoLZsHTUygESg3klB0kfu5JoX5GFFGwpuUV52SyItl8P7EDY/r+suFhoLlg0oI4Phmd8iR1qYF8q6Xff8zgHB5LeP1PiyIK1vSg2gGZrEg2309s3DcU+wwPA23oF0xqEG8O6RvXlxjI/0no9x0dn8POhHP4SBRRqEfGjPu7ZLIi2Xw/1QL5CcPDQBvyBZPy62yje2qm/gRqaYGcsoPEzh4UyB6soFTvNYz5L2XyIDPZfL9643ZH8UMzBtpgL5iUIL4Slt9Tc4iBvDuhv11/JZWyxMK6MUp1vfAxL5PN97N2JAx3O1sDzQWzrJRtyy6H8RvOx/92KQwnkNdU7feWvh7r+BxSHtLbJYoo0LjlFVtk8iAz2Xy/eqdCOfvpG2j60YsgHmogn2npZ9dP0u9NeK03iiIKdLRhvH+tOFYkm+9X7HIYzk+2G2j6seoCK14wk6w9GlIgt23YH+8wr+nw+C+2HP+SGKJQTcsrXsm8XzLZfD8vm8Ow9hQ30PSjUcqPTFxa4YWxcSCBvD60b/fW5ZO/J1qO/a4YokDjllfcnXG/ZLL5fp5ebujz5yLHQBvSBdNlEA8tkI+G+e0i8UXLsf8phihQ0zV3XnEsk833K/Z9Q58fETkG2lAumFkE8ZACeXtL325W7bYOjhv/5riHBC+KIAoUx/1PDWP+VcWxTDbfr0jTrkxfiBwDbSgXTMrWZJfCdB/sGkIgn27p29MdHPPRlmM+K4Io0Lhxv7WgwkQmm+9n+aFzubvHce3xvSLHQBtCP+YRxEMJ5Pta+tXFV7/vBg/nMTzHQjnLK2Sy+X6c+IzLw6H7nYgONfT1NXHTndOhjMKyhH7srj8NjuvH9x1fiKUH8vGWfu2e4rHWVu3nMcd6TPxQoHHLK3KbzGWy+b7J/qpdGznurbp4n/ZD3w839POMuOnWpVBGgZx7P/oQxEsD+WKhgRz7diOM/8WrdVM61ktjjnNC9FCocT+tvk1xLJMLmO9T9sC+ULUHp3CsuxvmrPhtzO3ipjvrEwLgj9DNw0v68addCed/Mcz2xyRKDuRdLX16fwrH2BCa94D9rh6zUKJjYwqGnDJCJpvvm3ye8D4stoOrOM5dVbvaMIf4camO7U98gx/Vj7kG8bwuho31sUsM5EMtfXp+lX//ZMPfvV6HHpRo3PKKNwoqjmXysOf7nycokGM7Gybf3eShsPyd43P1DRg6FG/NX0l8c/+jH514MozfAqwPnxQ31nd+SgzkYy19OrDCv/vamOJ4m+ihYI+NuZ5yeNJeJqtbUpyfsEBe3Er0xcQ+vtnwIS0+Q7NGzHRrU/0pZJI39/3QvyUKOffjiQyCeAiBfKSlT6fCwk97plhXj6+mr2PvFj0U7kTId79vmaxuWe1NkJR2uf739y05t3X1h7P3wsL66dF/E7+V2SteurOhfgPigPl1hW/sD2FhPU28S7BWPzoN4guhX2uMUgP5mQyvjb31p/umPt2qx9vOhrCNBfRL9bhq+pU+a44pXbw2mr56PlRAcSyTzfeL1qygWF9Ji3eR3wmWVEzdjrDwle7NeoLv4s27Vf/96x1+uimlH0vFrxpvZBTEqYEcHybIdX1t7NvRkPbwR3zvPqvalw2f9pe+jw+LIgYi5+UVMlndMql41/dYR+cY55W3g28dO7NzBp9uZvEptZR+pAZyX4O4LZB/rNqWAq6bGEhH6v6sZPzEu1Cfhv4/2ArT1rS84nIm5y+T1S0rEZdK/Du0fwPR1uId8rikb1+wzhj+/4GtGyNBnMNXKXeGvz6kUEpxPOqBqr1QtQ/CwgMf8a7Db/UdiFt1oMW1lXFj+LfCwtPvgg1kskwenpj9cTlIfMDuo/r9+HnJfHGrnj/iPPJNPW8cqwvi+7x80BzIuQTxaCDHIL7H2wjIZJkMME1bQ56L8DfU5w4gk2Uy/M//AdvyF2Gt//LXAAABaXRFWHRNYXRoTUwAPG1hdGggeG1sbnM9Imh0dHA6Ly93d3cudzMub3JnLzE5OTgvTWF0aC9NYXRoTUwiPjxtc3R5bGUgbWF0aHNpemU9IjE2cHgiPjxtZnJhYz48bXJvdz48bW4+MTE8L21uPjxtbz4mI3hENzs8L21vPjxtbj40PC9tbj48bW8+JiN4QTA7PC9tbz48bW8+LTwvbW8+PG1uPjc8L21uPjxtbz4mI3hENzs8L21vPjxtbj4xMDwvbW4+PG1vPiYjeEEwOzwvbW8+PC9tcm93Pjxtcm93Pjxtbj4xMTwvbW4+PG1vPiYjeEQ3OzwvbW8+PG1uPjY8L21uPjxtbz4mI3hBMDs8L21vPjxtbz4tPC9tbz48bW8+JiN4QTA7PC9tbz48bW4+NzwvbW4+PG1vPiYjeEQ3OzwvbW8+PG1uPjE1PC9tbj48L21yb3c+PC9tZnJhYz48L21zdHlsZT48L21hdGg+vsX4ogAAAABJRU5ErkJggg==\&quot;,\&quot;slideId\&quot;:260,\&quot;accessibleText\&quot;:\&quot;fraction numerator 11 cross times 4 space minus 7 cross times 10 space over denominator 11 cross times 6 space minus space 7 cross times 15 end fraction\&quot;,\&quot;imageHeight\&quot;:24.972972972972972},{\&quot;mathml\&quot;:\&quot;&lt;math style=\\\&quot;font-family:stix;font-size:16px;\\\&quot; xmlns=\\\&quot;http://www.w3.org/1998/Math/MathML\\\&quot;&gt;&lt;mstyle mathsize=\\\&quot;16px\\\&quot;&gt;&lt;mfrac&gt;&lt;mrow&gt;&lt;mn&gt;11&lt;/mn&gt;&lt;mo&gt;&amp;#xD7;&lt;/mo&gt;&lt;mn&gt;4&lt;/mn&gt;&lt;mo&gt;&amp;#xA0;&lt;/mo&gt;&lt;mo&gt;-&lt;/mo&gt;&lt;mo&gt;&amp;#xA0;&lt;/mo&gt;&lt;mn&gt;7&lt;/mn&gt;&lt;mo&gt;&amp;#xD7;&lt;/mo&gt;&lt;mn&gt;10&lt;/mn&gt;&lt;/mrow&gt;&lt;mrow&gt;&lt;mn&gt;11&lt;/mn&gt;&lt;mo&gt;&amp;#xD7;&lt;/mo&gt;&lt;mn&gt;6&lt;/mn&gt;&lt;mo&gt;&amp;#xA0;&lt;/mo&gt;&lt;mo&gt;-&lt;/mo&gt;&lt;mo&gt;&amp;#xA0;&lt;/mo&gt;&lt;mn&gt;7&lt;/mn&gt;&lt;mo&gt;&amp;#xD7;&lt;/mo&gt;&lt;mn&gt;15&lt;/mn&gt;&lt;/mrow&gt;&lt;/mfrac&gt;&lt;/mstyle&gt;&lt;/math&gt;\&quot;,\&quot;base64Image\&quot;:\&quot;iVBORw0KGgoAAAANSUhEUgAAAsgAAADnCAYAAAADzqC8AAAACXBIWXMAAA7EAAAOxAGVKw4bAAAABGJhU0UAAACNUy1tAwAAHxlJREFUeNrt3QHkXfX/P/C3zMwkJpPJRGaSr0TylUlikmRmTCZJRpJJviL5yszEJEkyJvOVzEiSmcTXZJJEZjKZMZnJTEySTOL7P+//53x+fbp9zj3vez/33Hve7/N48Ob303efc973vs/z/br3vs/7hFCuTVU7XLVj+gHJzlTtfyMNAPM9mbutager9ms9uf+iH5DkpVWKYwUygPl+pXvr+eJE1b6t2s9Vu1m136v2W9WuV+2Tqr1ZtZ1Vu8VbvFi3Vu31+o1aObn/oh/Q6p462BTIlOa+hnG9yCbPyW2+j0X8q1W7OMV4/6lqb1Rti7d8vjZW7d9Vu5F5EJXSD/ITP92fHxNukLOjPSyQr3pb1C0ZzfevrlLEr2zxv/03LH2bfHPM/+63+gOBb5Q7tqFqr9SfTHL+pF5KP8jXGy1jD3J1a8uEvaj2nrdG3ZLBfL99zJcn1+q+3LHKv4u/2rw15to7V7W7DYfZW1+1f9VvTs4/ZZXSD/L2UMLYg1y93MPiOLZHvTXqlp7P94/X57Ha+Z0KSzcUtolF8DcNfyN+e/6woTEb6+qwuxbyXutVSj/IX/x27QcFMgX7vofF8XVvi7ql5/P9U1X7o+HcPpjwb8VvzT8PzUsufFhcg7hW5UBYWrOV880QpfSDchxPHHuQo4dDP789ft9bo27p8Xy/e8x5nV3DlzHfjenrA4bM5APshapdqV/E+Gnmyzpc4tqWrzIpLEvpB2XZPUFYQ45O9rRA3umtUbf0dL6PS+6adjOKW9DduYa/HXdK+r3hb/9Ytc2GT7rln8biXZEvNbx4x0P/C8tS+kE54hj8KSiQKdcdYfWfiGOBEn/yjj/rbujw+NtD87pLd/CrW/o438dzHbcU5NUZHOPwmL//ueGTLm6afW9CCPa9sCylH5TjdPj7HpUKZEqbP0bvuJ/nN7f/DpZXqFvymu9PjzmfazP6QBmXWozbLu55Q6ibT2y5F5al9IN+e2FkXB1vCUYFMrmJ39CuXPsZf77dOudzaFpv+bi3hx7O9/tazufgDI91ZMxx4i8stxses/NpIYVlKf2gv7aFv64vu1x/olcgU5JdI7l575yPf09ofpiC5RX0bb7fEMbfTBiXKt05w+Pd1dL3Y4bH7HxSSGFZSj/opzgxfzMSeg/V/02BTEnOrBi7+xZw/IMN19Fxbw09nO9fazmXMx0c82xLQb7dEFFYKpBZ1KR9eMV/UyBTim0rxu2HCzoHyyvIZb6P+zRfbzmXFzo47oFgK0SF5UD6sT/kubg+/hT7+gCukQdHxlK8w/oWBTIFeiv8eVPRItYyNi2v+DXMd3mFTDbfp3gutN8weGcHx93Wcsy4Hdwd4kyBnHs/Vn4SzCmQd4U/92Q8VPD1sbFql0Ym6tGfrxTIlOKzesw+taDjNy2v+GCO5yCTzfepvmw5j8sdHvtKy7GH8EFJYVlwP14OeW7TEoN4dI/UNwu9Po6F9p/LFMiU5KEFHrtpd4JdMlkm92y+3xravz3u8oPdiZZjXxJlCuRc+zFuYX+fA3l3aH7G/NuFXRtPjPTvs4b/nQIZ1u7ehusn7hwzj+UVMlndMom2dcCxPdvh8Z9POP6DYkWBnFs/UgZ2HwN5XBAvt5cKuS7iU5FW3nwR/+87FMjQmablFSdkskzu4Xx/KmHM7Ojw+I8mHP+wWFEg59aPTVU7l1kgpwRx3M5mQyHXxeg+m7vH/G8VyLB2Fxuun90yWSb3bL6Pv2jcbDmHP0K3v3ysTxiv34oVBXKO/YiBfD6TQN6dcJ4lBfHonclt+68qkGFt7mu4dmIRsk4mDz6T+zbfP5Tw+v84h9fh54Qi/VbxokDOsR85BHJKEH8RlnZ7KMHd9VhZ7tsPCQGjQIa1OdRw7ZyUyYPP5D7O9y8mvAen5vA6nE44j13iRYGcaz829ziQ9ySc19nCPqF+NdK/h2YQUsB4Tcsr9sjkwWdyH+f7E2GxO1gs+zBYh6ywLLwffQzklCD+srAgfm3KYFEgw/SallfEPX3Xy+RBZ3Jf5/uvE96Lg3N4HY4knMcnIkaBnHs/+hTIexPO46vCgvj+8NcbXuINO6k3WCiQYXqHG66bj2TyoDO5z/P9zYT34+k5vA7PJJzHVRGjQC6hH30I5KcGGMTxW6qVP/HGfVe3T/DvFcgwvablFftk8mAzuc/z/caE92Nea39TflXoejcNA00/BhHIKUEcf1q6rbBr4J2RPh6Y8N8rkGE6D4T+La+Qyeb7cR5JLJAfn8Pr8ETiudwjahTIJfRjOZAvzDmQhxrEO0f6+PkUf0OBDNN5o+Ga+VgmK457Ot+n7CIS28NzeB36VKwbaPpRZCDvSzjON2FpC6SSxP5cW9HHn0Lz0/IUyDB7l8Pi1m/KZHXLNJ5OLErnseTltsRz2StqFMglFcjLgXyx40BOCeJvCw3ij8JsntilQIbJjVte0dcHXMhk8/3+xKJ0HkuENiSey7PiRoFcWoHcdSCnBPG5QoN49FuA/6zhbymQYXJNW1R9KpMHmcm5zPdvJxal87gxbn3iudgLWYFcZIHcVSCn/EwUb0y5vcAxvzX89RGdKU/LUyDDbDUtr3hGJg8uk3Oa799PLErnJeVcjhoyCuRSC+RZB/LQg/iLMPnT8hTIMDsPhublFblsVyaTFci5FMjvGzIK5JIL5FkFcsrG4ufrY5XolTD7n54UyDCZtxquldMyeXCZrEBWIBto+rHwQH424d9dKDiI/xGWvqFaOenMYp2YAhkmc6XhWnlOJg8qkxXICmQDTT9massUgfxcwv/++4KDON7M8N2KvsZHhW6f0d9WIEO6puUV8Ylfud58JpOHM98fUyAbaArk/gfy5cRAFsR//0n3wAz/tgIZpr8Wl9tnMllxnMF8/16GBfJ7howCeUgF8iSB3NYuFh7Eo08b+nzGf1+BDOmallfsl8mDyeSc5/vnMyyQDxoyCuShFcjLgfzDGoP4joLH96aRCflGB/0daoH8flh7IdDntj4wa/8MzcsrStmhQSaXPd8/06P8SN0H2YNCFMiDLJCXA/nKFEF8aQBBfGKkz3s6OIYCWYFMmqaHLJyRyYPJ5Nzn+z2J7+XGObwOGxPPxaOmFciDLZCnCeQf6n9Tsr0jff6go+MokBXIpLna8Fq/IJMHkcklzPePJ76f2+fwOmxOPJfHDRkF8pAL5OVAvpZwsVwdQBDH/t0YmXxuUyArkBXIC7MjNC+v2FxwDsnksub7TYn58dgcXodHE8/lbkNGgTz0Avm5kD75P1f4a3FmpL87OjyWAlmBTLt3wjCWV8jk8uf7PxLezyfn8Do8mXAe8VxvMWQUyEMukFM2nB9KIL800s8jHR9PgaxApt2PDa/zizJZkZzZfH8h4b18ag6vw96E87hiuCgsh1wgp95VO5RAPh3yLMieUCArkAs1bnlFiTelyeSy5/uTCe/jPD747U84j48NF4XlUAvkp2dQCJQWyApk6Jem5RVnZbIiOcP5/mDCeziPp9elfElxyHBRWA6xQE4J4nhzWsqd1CUFsgIZ+qXpRrUDhfVTJg9jvk9Z+3uyB6/DvNZCG2j6kWUQbwnpG9eXEsgKZOiPR8aM+TtlsiI5w/n+1oT37twcXodvQ/sNehsNF4XlkArkfWHyPTVTH4FaQiArkKE/3m0Y71/K5MFkconz/Xct53BzDudwswdFuoGmH1kF8eWw+p6aQwlkBTL0R9PyipdlsiI54/n+7bDY/YfvTjj+EUNFYTmUAvmphAviUhi/4Xz8bxcF8lwLchiqccsrtspkmZzxfP9Iwnu2p8Pjp2zx9pChorAcQoE8iyAWyApkmKejDdfE14pjmZz5fB8fvvFTy3m81eHx32k59o+GicJyCAVyyifFGMST7CcqkBXI0LWm5RWvZN4vmWy+j95tOY8utzH8eoHFuYGmQO6FPQmBeTFMt9n+ZoGsQIaOjPsJ+q6M+yWTzffL7g/tu0h08cChW0P7467vFUEKy5IL5C6DWCArkKFLTcsrcr6zXiab70edazmX3R0cs215z5fiR2FZcoE8jyAWyApk6MK49ZmvKo5lckHz/bMt5/LBAvq/RwQpLEstkHcnBvHmGR5TICuQYVYeHXM9bMuwPzLZfD/uw+DVMefyW5jtMovbq/Z7yzhEYVlkPxYRxAJZgQyzdCyUs7xCJpvv27zQcj4vzPBYr7Qca5/4mZ1ThRSWJfQjBnHbwvvvOwpigaxAhlkYt7zitQyLY5lsvk8Z8+dD99/qrqvalTHH+Ub8zNbFUEaBnHs/+hDEKwP5gkBWIMMUdo65FrYrjmVyofP9/S3jZRbvzbhvj+OyCztXzNDGhAD4o/50pB/d2ZVw/hfmFMQCWYEMa9G0vOJ8Rn2Qyeb7abw85pyuh6X1w9PaUhf+TX//ZdEzW/sTLrbYHtWPhQbxd3MO4pWB/J1AViBDonHLK14vqDiWyeb7Jv8Zc06n1nBdfTHm7x4XPbMVN5q+nDjQ/qsfnXgyjL8bdZFBvDKQzyuSFciQ4LGQ94MLZLK6ZRY+GnNex6b4eyfH/L2Pxc5sxX0azyYOsuX2XujfEoWc+/FEBkEskBXIMInjoXk5Qt/JZHXLLL3bUtRuSuzz5y39YwY21Z+O4wv664SDbLn9ULWD9bcE6/Wj0yA+35MgnjSQn1EgK5AZpFiI/NxwDRwqoDiWyeb7Se0bc03EpUhxV5etq/y7u+tzbvq3cS3y0yJnejuqdq1qN6p2c8qB1dZu1n8/HmevfiSLPzVezyiIUwM5bj9zpwJZgcwg5by8QiarW7oSb677ILTvuvFF3X5p+d+eHOg8O1M7Oxpc8/6UWko/UgO5r0HcFsg/NnwSViDDMDQtr7iUyfnLZHVLl+6p2tGEArjpaXxx7fI/xAxDsX0kkGPIbcrgvONWNecUx4BMlslMJC5Fir+2vBGWnggYP0DG5SM36xb/78v1fztS/29v8bIx5EDOJYhHAzkG8d3eRkAmy2SAWdqWWRAv21SfO4BMlskAAAAAAAAAAAAAAAAAAAAAAAAAAAAAAAAAAAAAAAAAAAAAAAAAAAAAAAAAAAAAAAAAAAAAAAAAAAAAAAAAAAAAAAAAAAAAAAAAAAAAAAAAAAAAAAAAAAAAAAAAAAAAAAAAAAAAAAAAAAAU6X+apmmapmmalmlTIGuapmmapmmaAlnTNE3TNE3TFMiapmmapmmapkDWNE3TNE3TNAWypmmapmmapvWpQAYAAAAAAAAAAAAAAAAAAAAAAAAAAAAAAAAAAAAAAAAAAAAAAAAAAAAAAAAAAAAAAAAAAAAAAAAAAAAAAAAAAAAAAAAAAAAAAAAAAAAAAAAAAAAAAAAAAAAAAAAAAAAAAAAAAAAAAAAAAAAAAAAAAAAAAAAAAAAAAAAAYFjWV22LlwGAGflH1bZ5Gbq1qWqHq3ZMP2Bqt1Ttgao9VbUjVTtZtfNVu1m1/9X/PwDm+7W6s2pX1Tvdua1qB6v2az2B/6IfkOyOqu2tA+qrqv1ej7+V7Y+qfVe1D6u220sGYL5fg81V21+163X/7zckZuvWqr1etZ9HJvNf9APG+mdY+nb4wirF8HK7VhfNsSDe6CUjI/eNGdeLavKcHOf7c3O4Nr4yLGYnTtb/rtqNzIOolH6Qh7uqdqhqV8YEVfz2+P2q7fBykbGjPSyQr3pb1C2ZzfePzunaeNbwWLsNVXulaj9l/km9lH6Qh3vC0rrhP8aMtet1eN/u5SJz8Ru6mz0skN/z1qhbMpvvz87huohzzy2GyfTinfP/Cks/+eb8U1Yp/SAPsdg91lIY/1IXxpZQUIqXe1gcx/aot0bdktF8f/+crotDhsp01tVhdy3kvdarlH6Qj2dC8095y+2jYMs2yvN9D4vj694WdUtm8/3JOVwX8cubrYbMZOLX7QfC0pqtnG+GKKUf5CN+a/xxy7iKhfNeLxUFejj089vj97016paM5vttc7ouPjZsJhtgL4Q/byKKny6+rMPlrbB0p2MOA62UfpCX+8L4G/Bi+yYs7TsJJZrHt17TtJ3eGnVLRvP9e3O6Lh4xfNIt/zT2bdVeCkv75I06nsFAK6Uf5CNuxfZry3g6EZbWxUGJ7girr7ePBUr8yTuuAd7Q4fG3h+ZfbNyEpG7JZb6P5/976HZZxY9h6cZFJhA3zb43IQT7PtBK6Qd5eD5hLL3tZWIA88foPt7z/Ob238HyCnVL/vP94ZHz+t5bnOcnttwLy1L6weK8lhC8b3qZKFz8hnbl2s/4DdW8b/75ruH6e9zbQybzfdzNaPQBJvYozsynhRSWpfSDxfh3QnHs+fYMwa6R3Lx3zse/p+H6+zlYXkE+8/0rI+d0xfjNzyeFFJal9IP5eymhOD7tZWIgzqwY9/sWcPyDDdfgcW8Nmcz3o7/CxHbA22ag6Qc52ZtQHF+q2m1eKgZg5ZZUHy7oHCyvIPf5fn/4+xp+N3UbaPox5cX0fIZjJ/4U+3rGYz8+3ei3lnETH7P7DzHBQLy1YkJfxKPSm5ZXxF1l5vnztEw236/F6Brp10SLgaYfkzuw4hxzCuQYxMvb1+T4eMtNoX2f49hsn8OQfFaP+6cWdPym5RUfyOTiM7mU+f7JVT7c+QXSQNOPCb28ynnmEMgxiEf3SM1td4e2mzxiOy8eGKCHFnjspt0Jdsnk4jO5lPl+9GEmb4gUA00/JjNuS7E+B/LusPoDBHLaH/iZkLYJ+4PiAebm3obrMC6DmsfyCpmsblmrHaucSyyQnwjdPlgHhWUx/Uh5GEUfA3lcEC+3l3o+TuK6yhsJr/8nogHmqml5xQmZXHQmlzTfnw7tN3zHm1/jGnf3thho+rGKuP71XGaBnBLEZzL4lHw0pH17LLxgvi42XIu7ZXLRmVzKfH9PmPxR0fHLmpN1wbxFBBho+vFnIJ/PJJB3J5xnDkG8PWFCie1zsQBzdV9o3kVmnUwuNpNLmu+PT1Egj7b4IS3eGH6nSDDQht6PHAI5JYi/CEuP1ey7E4khZb9VmK9DDdfiSZlcdCaXMt9vTfzyJbX9UX9R84hoMNCG3I/NPQ7kPQnndbZqt2YwPrYnBtOPIgHmrml5xR6ZXGwmlzTfvznD4ni0fR2W9uzHQBtkP/oYyClB/GVGQfxuYhi9LRJgrpqWV8Q9fRf19DGZbL5PFX91+LXDAnm5xYf4rBMXCssh9qNPgZzy+OWvMgridRME2MMNfyPetPevsPST73f13/u9bvH/vlKPwXfriWyjaIEkhxuuxY9kcrGZXNJ8/+ociuPl9k1wM5/CcqD96EMgP1VgEKfue/zbyL+LN7jEBwdcmCLIYuF8KlhDBm2allfsk8nFZnJJ831cEx63d/usfh9u1HNJV0VyXAa4XWwoLIfYj0UGckoQx/VQtxU2xpfbxyv+zYtVuzajQIuhads4+LsHQv+WV8hk8/0srK9zP/6i+EZdQP8+oznluiLZQBtiP5YDOeVby1kGcqlBvG6CUIrb69wdln7GmvWn/nhX8r/EDfzFGwkfVmWy4riU+T4+EXJnWFqKt9YvYOI3yXeIEANtaAXyvAN5X0hb+7Qpw/H9+ASBc6weJ12uIftQ5MD/udxwnTwtk4vNZPP9n8VyXJ5xdg3zybfBI6wNtAEWyMuBfLHjQN6XeBHmGsRvhLXtQ3kgLN24t3Ek2LbU4RbvLP5hwr99QuzA2OUVfZ30ZbL5vgsPhqUHu/jSxUDTj54EckoQn8s8iE9NETjxcdRbJzxOXGd2eYJjHBQ9DNyRhmvjU5lcdCab75vtmuILl77+4mKg6Ue2gfx0wt+LN6bcnvn4nuRu4rgmbC27TsRvmT+a4Hg7xA8D1vSB8hmZXHQmm+/b55GjExbIN3xoMtCGesHMOpCHEsS3hsnuCt42o+O+n3jM78PScg0YmgdD8/KKXLYrk8nm+y7tCpPdE3PYsDDQhnzBzCKQU/YEPl8fK3eT3KC3a8bH/iLxuAdEEAP0VsP1cFomF53J5vvJ3Fd/eZMyl8Q+rzc0DLQhXzBrCeRnE/7dhYKCeG9I36d41uIa5psJx/5BBDFAVxquh+dkctGZbL6f3PYJiuRnDA0DbegXzJYpAvm5kPaTf0lB/FxiqDzb0fEPJx5/pxhiQJqWV8SdY3JdRymTzfdd2lFfH23j5aShYaC5YJYCOWXXhOcHHMRvJhaoXfV7c2KoHRdDDEjT8orPZLLi2Hzf6NWEMfOroWGguWAmC+S2drHQIE65Wa7rcfFpwjn8JIYYkKblFftlcvGZbL5fm5QH1WwzPAw0F8yfgTzNvokrg7jUx1WmFMhnOj6HfYnvw7ZCX9+cmxteZu+foXl5RSk7NMhk831XnkwYP7sNDwPNBfPXQL4yRRBfKjyIUwq4Tzo+h82J78VeBbICeQDeXtAHVZmsbilF21r3Zw0PA80Fs7ZA/qH+NyXrQ4EcEt+XQwpkBfIAXG14rV+QyYPIZPP92rWtRX7b8DDQXDCrB/K1hCC+OpAgfqcnBfLHCefxgQJZgVy4HaF5eUWp621lsvl+1u5p6fv7hoeB5oL5u9RtzXLdb7SL1+PTOZzH2wnn8bECWYE80A+sZwaeQUPKZPP9bPykQDbQXDDpUjacH1ogP5XwGpzuyXtzOsPXV4HMJH5seJ1flMmKZPP9zPqvQDbQXDArpDyqdIiB/ERC/8/P4Tz2KJAVyAM3bnlFiTelyWTz/aKy9z3Dw0BzwSx5egaFQKmBnLKDxM89KdRPiyIK1rS84qxMViSb7yd2YEzfXzY8DDQXTFoQxzujU+6kLjWQb7b0+485nMNjCa//KVFEwZpuVDsgkxXJ5vuJjfuFYp/hYaAN/YJJDeItIX3j+hID+b8J/b6t43PYmXAOH4kiCvXImHF/p0xWJJvvZ1ogP2F4GGhDvmBSns42uqdm6iNQSwvklB0kdvagQHZjBaV6t2HMfymTB5nJ5vu1G7c7igfNGGiDvWBSgvhyWH1PzSEG8u6E/nb9k1TKEgvrxijVtcLHvEw238/bkTDc7WwNNBfMqlK2LbsUxm84H//bxTCcQF5Xtd9b+nqs43NIuUlvlyiiQOOWV2yVyYPMZPP92p0M5eynb6DpRy+CeKiBfLqln13fSb834bXeLIoo0NGG8f614liRbL6f2qUwnEe2G2j6seYCK14wk6w9GlIgt23YH79hXtfh8V9sOf5FMUShmpZXvJJ5v2Sy+X5RtoRh7SluoOlHo5SHTFyc8sLYPJBA3hjat3vr8s7f4y3HfkcMUaBxyyvuyrhfMtl8v0gvN/T5c5FjoA3pgukyiIcWyEfD4naR+KLl2P8UQxSo6Zo7pziWyeb7qX3f0OdHRI6BNpQLZh5BPKRAvqelbzeqdksHx41/c9xNghdEEAWK4/6nhjH/quJYJpvvp9K0K9MXIsdAG8oFk7I12cUw2xu7hhDIp1r69nQHx3y05ZjPiiAKNG7cbyuoMJHJ5vt5fuhc7dvjuPb4XpFjoA2hH4sI4qEE8n0t/erip993gpvzGJ5joZzlFTLZfD9OvMfl4dD9TkSHGvr6mrjpzqlQRmFZQj92158Gx/Xj+44vxNID+f2Wfu2e4bHWV+3nMcd6TPxQoHHLK3KbzGWy+b7J/qpdHTnuzbp4n/VN3w839PO0uOnWxVBGgZx7P/oQxCsD+UKhgRz7dj2Mf+LVhhkd66UxxzkueijUuEerb1ccy+QC5vuUPbDPV+3BGRzrroY5K/4ac6u46c7GhAD4I3Rz85J+/GlXwvlfCPN9mETJgbyrpU/vzeAYm0LzHrDf1WMWSnRsTMGQU0bIZPN9k88T3ofldnANx7mzalca5hAPl+rY/sQ3+FH9WGgQL+pi2Fwfu8RAPtTSp+fX+PdPNPzda3XoQYnGLa94vaDiWCYPe77/eYICObYzYfLdTR4Kq39zfLb+AoYOxa/mLye+uf/Vj048GcZvAdaHT4qb629+SgzkYy19OjDl331tTHG8XfRQsMfGXE853Gkvk9UtKc5NWCAvbyX6YmIf32j4kBbvoVknZrp1R/0pZJI3973QvyUKOffjiQyCeAiBfKSlTyfD0qM9U2yox1fTz7F3iR4Kdzzku9+3TFa3rPVLkJR2qf739604tw31h7N3w9L66dF/E3+V2SteurOpfgPigPl1yjf2h7C0niZ+S7BePzoN4vOhX2uMUgP5mQyvjb31p/umPt2sx9vOhrCNBfRL9bhqekqfNceULl4bTT89HyqgOJbJ5vtl66Yo1qdp8Vvkt4MlFTO3Iyz9pHujnuC7ePNu1n//Woefbkrpx0rxp8brGQVxaiDHmwlyXV8b+3Y0pN38Ed+7z6r2ZcOn/ZXv48OiiIHIeXmFTFa3TCp+63uso3OM88pbwa+Ondk5h0838/iUWko/UgO5r0HcFsg/Vm1rAddNDKQjdX+mGT/xW6hPQ/9vbIVZa1pecSmT85fJ6pZpxKUS/wntv0C0tfgNeVzSty9YZwz//4at6yNBnMNPKbeHv96kUEpxPOqBqr1QtQ/C0g0f8VuH3+pvIG7WgRbXVsaN4d8MS3e/CzaQyTJ5eGL2x+Ug8Qa7j+r34+cV88XNev6I88g39bxxrC6I7/PyQXMg5xLEo4Ecg/hubyMgk2UywCxtC3kuwt9UnzuATJbJ8H/+H8lhF2HvbXC9AAABaXRFWHRNYXRoTUwAPG1hdGggeG1sbnM9Imh0dHA6Ly93d3cudzMub3JnLzE5OTgvTWF0aC9NYXRoTUwiPjxtc3R5bGUgbWF0aHNpemU9IjE2cHgiPjxtZnJhYz48bXJvdz48bW4+MTE8L21uPjxtbz4mI3hENzs8L21vPjxtbj40PC9tbj48bW8+JiN4QTA7PC9tbz48bW8+LTwvbW8+PG1vPiYjeEEwOzwvbW8+PG1uPjc8L21uPjxtbz4mI3hENzs8L21vPjxtbj4xMDwvbW4+PC9tcm93Pjxtcm93Pjxtbj4xMTwvbW4+PG1vPiYjeEQ3OzwvbW8+PG1uPjY8L21uPjxtbz4mI3hBMDs8L21vPjxtbz4tPC9tbz48bW8+JiN4QTA7PC9tbz48bW4+NzwvbW4+PG1vPiYjeEQ3OzwvbW8+PG1uPjE1PC9tbj48L21yb3c+PC9tZnJhYz48L21zdHlsZT48L21hdGg+/An0LwAAAABJRU5ErkJggg==\&quot;,\&quot;slideId\&quot;:260,\&quot;accessibleText\&quot;:\&quot;fraction numerator 11 cross times 4 space minus space 7 cross times 10 over denominator 11 cross times 6 space minus space 7 cross times 15 end fraction\&quot;,\&quot;imageHeight\&quot;:24.972972972972972},{\&quot;mathml\&quot;:\&quot;&lt;math style=\\\&quot;font-family:stix;font-size:16px;\\\&quot; xmlns=\\\&quot;http://www.w3.org/1998/Math/MathML\\\&quot;&gt;&lt;mstyle mathsize=\\\&quot;16px\\\&quot;&gt;&lt;mi&gt;i&lt;/mi&gt;&lt;mi&gt;f&lt;/mi&gt;&lt;mo&gt;&amp;#xA0;&lt;/mo&gt;&lt;mfrac&gt;&lt;mi&gt;a&lt;/mi&gt;&lt;mi&gt;b&lt;/mi&gt;&lt;/mfrac&gt;&lt;mo&gt;=&lt;/mo&gt;&lt;mfrac&gt;&lt;mi&gt;c&lt;/mi&gt;&lt;mi&gt;d&lt;/mi&gt;&lt;/mfrac&gt;&lt;mo&gt;&amp;#xA0;&lt;/mo&gt;&lt;mi&gt;t&lt;/mi&gt;&lt;mi&gt;h&lt;/mi&gt;&lt;mi&gt;e&lt;/mi&gt;&lt;mi&gt;n&lt;/mi&gt;&lt;mo&gt;&amp;#xA0;&lt;/mo&gt;&lt;mfrac&gt;&lt;mrow&gt;&lt;mi&gt;&amp;#x3BB;&lt;/mi&gt;&lt;mi&gt;a&lt;/mi&gt;&lt;mo&gt;+&lt;/mo&gt;&lt;mi&gt;&amp;#x3BC;&lt;/mi&gt;&lt;mi&gt;c&lt;/mi&gt;&lt;/mrow&gt;&lt;mrow&gt;&lt;mi&gt;&amp;#x3BB;&lt;/mi&gt;&lt;mi&gt;b&lt;/mi&gt;&lt;mo&gt;+&lt;/mo&gt;&lt;mi&gt;&amp;#x3BC;&lt;/mi&gt;&lt;mi&gt;d&lt;/mi&gt;&lt;/mrow&gt;&lt;/mfrac&gt;&lt;mo&gt;=&lt;/mo&gt;&lt;mfrac&gt;&lt;mi&gt;a&lt;/mi&gt;&lt;mi&gt;b&lt;/mi&gt;&lt;/mfrac&gt;&lt;mo&gt;=&lt;/mo&gt;&lt;mfrac&gt;&lt;mi&gt;c&lt;/mi&gt;&lt;mi&gt;d&lt;/mi&gt;&lt;/mfrac&gt;&lt;mo&gt;&amp;#xA0;&lt;/mo&gt;&lt;/mstyle&gt;&lt;/math&gt;\&quot;,\&quot;base64Image\&quot;:\&quot;iVBORw0KGgoAAAANSUhEUgAABbUAAAD5CAYAAAAQntj8AAAACXBIWXMAAA7EAAAOxAGVKw4bAAAABGJhU0UAAACNUy1tAwAARktJREFUeNrt3Q/k1df/OPAjySQjSZKJmckkkZmZJJIkSSTJzEQyM5NIJpOMmZmZjEmSTCTJJGOSmZmRJDOJJDOTyCRJ4vu753df99Pt7t5zXvfe1/3/eHB89ul97+u87nm9zn29ns97XueEAAAAtPNerVyulce18qRWrtTKJs0CAAAAAMA4WVYrV2vl/zqUw5oIAAAAAIBxsLRW7obOCe1GeV9TAQAAAAAwSnNCeoR2c3lQKws1GQAAAAAAo/JpKJfQNg0JAAAAAAAj9UqoLwbZTVL7jmYDAAAAAGAUjoXnyepntXK0VhaH+pQk74TO05Ks0XQAAAAAAAxTTF4/DfUk9cNaWdfmNQtq5c/w36T2h5oPAAAAAIBhOhSeJ6nXJ163Ifw3qX1K8wEAAAAAMEw3Qj1B/VmJ194OLya1f9R8AAAAAAAMy4pQT07frZV5JV7/XXgxqf1AEwIAAAAAMCz7Qz05/UHJ1+8OLya1H2tCAAAAAACGJU4fEkdbzyv5+k3hxaT2U00IAAAAAMCw7KqVdV28flGQ1J50c2vlWIeyQ/MAAAAAANMkJkSbk9pPNMnEmddyDJvLMc0DAAAAAEwbc2pPNkltAAAAAGCmNCdBH2qOiSOpDQAAAADMFEntySapDQAAAADMlOYk6H3NMXEktQEAAACAmTEnvJgE/VOTTBxJbQAAAABgZrwUXkyCXtQkE0dSGwAAAACYGS+HF5OgFzTJxJHUBgAAAABmxpvhxSToWU0ycSS1AQAAAICZsSm8mAQ9rUkmjqQ2AAAAADAzdoUXk6Dfjel+rq6Vg6E+kvxmrTyulafF/96olW9r5a0273ujVt4L9eRuTNj/UCt3i/dtmpJjKKk9GdbVyoYOZfUI92tF0UdOhvqc+veb+teTWnkQ6tMSHamVlQ4jAAAAAKMUF4mMCeLmJOihMdq/RbXySa3cDp2Ttq0lJr0XNm3jQuK1y6fkOEpq9ycmdTd3KFX98LEwc94eH/Jnfr1WPq+VO130rUb5OYw2CQ8AwAgZbQTdB5xGEQFUK95PtCasdo/BfsVk9ufF93zzvj2rlXO1srNWltXKnOL1r9TKgeLaEF/3a63MLf72OLRPzF2fouMoqd2fs4n2+72iOnaGdKJ4+5A+69u18mOb+v8pzpW4H0ua+lY8t7YU8UlrX9zr1EHcLm4HcTvMBqONoDtGEQEMzpYw2uRaJ/uKgKfdSNZlmffG5PZfxes/rZU1ievEF1N0LCW1+/Mw0X5fVVTH6UQdz1ru9wfhtQ5xREzSxR+y5mTev6TDvr/n9EHcLm5H3C5uh+m+KBptBOUZRQQwWItr5V6He4rNI9qnpbVyuc3+xCT12i62s654X0yMf5QIojZO0fGU1O7dqkywvaWiev5J1HFtwJ9xf6iPjmu9R/ok5JPZzQmLdvv+OOR/bAJxu7gdcbu4HSaQ0UZQnlFEAMNxMXFPsW4E+xMTzO2S7L+EegK+W9eL99/v8BmfhvLJvEkgqd27D0N6BPW8CupYGdKJ80Hdx8cEXbsfimJfe6fLbe0XhyBuF7eDuB1mg9FG0H2wZBQRwHAC91SCbf6Q96fT/c1Pob6QZS9OZD7jxSk7ppLavTuXaLvfKqrj4zCc0eDN4qPcd0P70XOv97C9K4n9/8NphLhd3I64XdwO08FoIyjPKCKA4Xk9dH4kulGGeU/xZeg8v+JLfWz3YOYzfjxlx1VSu3ePhnDvkHoyIt7Hzx1ALNJunvD4b2t6vFd7lvgMT5xGiNvF7Yjbxe0w+Yw2gvKMIgIYnhhIX8vcUzwe4v4c67AP8dHVfhfN+zTzOVdN2bGV1O7NmjD4EdQxYf00UceVij/T1kR9vX6eXWP0vQHidhC3AwNgtBGUZxQRwHB9HvIr0N8f8T3Tv7XyagXb/3YMPuMwSWr3JjVFQFXzaW/K9LnDFX6ezYl7oc/72O67mc9wyamEuF3cjrhd3A6Ty2gjKM8oIoDhWhvyCe3GCLVBS80vvK2iOk4l6jgzhcdXUrs35xPt9mtFdXyZ6XNrK6rnndB5aqE4JUI/Ux4szyQg3nIqIW4XtyNuF7fDZDLaCMozighguGKQfjeUS2qfH8I1oFPdJyus50Kinnen8BhLandvTkjPL1/VnJ7XM4F7FfPrLg+d5/CN91xVJNLajUB9MqX9CXG7uB3E7TATjDaC8owiAhi+7zPBw19N/316gPvxWmj/+GpjTsaFFdZ1J/F5l03hMZbU7t5bYfDzaS8Jg/8RaV5IJ86/qfg+7njxnXK4uPcCcbu4HXG7uB0mkNFG0N3FyygigOHKPeIZk78Hmv7/dwPajzkhnXir8nt6biJYujWlx1lSu3v7Q3o+7bkV1LEz0/8+qqCOY4ntPwr1uUtB3C5uB3E78D9GG0F3wbZRRADD9UqtPAjppNq68OLj0gcHtC+pRSp/q7iudYm6vpvSYy2p3b0fwuDn0z6T6X8r+9z++sz2jzrMIG4HcTvQzGgj6I5RRADDdyWkE16NZOfpMNiRZKsz+1H1Y6YfJeraPuRjsCGUm8t8GsrxCbuXf5L4LJ9XUMf80HlxrSrm142Jh9uJ7ce6F/saRNwubgdxO9DMaCMozygigOE7FPLTjiwoXnuu6d93DGBfUgmFiwOo73yivoVDPg6S2uNpbRj8fNr7MnX0O7/uJ5ntn/A1COJ2ELcDzWZ5tBF0yygigNHcqzzL3K+sb3r9pVBtMq/ZB5n9WFNxfakRuNdHcCwktcdTKiFc1XzaNzLt9X4f244/zjzMbP9tX4W4ForbQdwONJvl0UZQZdBoFBFA9V6qlZuZ795vW97THMRsrHBf4vQL/yT248oAPv/GRH1fj+B4SGqPp0uJz/FLBdtfV6K9Xhng/dVtX4UgbgdxO9Bs1kcbQTeMIgIYvmOZ79274fm0Iw2Pmv7+ToX7ciCzLxsG8PmPJ+rbOoLjIak9fuL9dWqu6yoer87NZ3+7z/2/l9n+V74KEbeL20HcDjQYbQTdMYoIYLg2h3zicVOb9zVPVfJyRfsSp29IJd4GsWhWrPPf0HlKiXkjOCaS2uNnXQ99pBtvlWirk31sf2uJ7W/0dYi4XdwO4nagwWgjKM8oIoDhWlzie/dEh+C/+TUvVbQ/ezL7cmAAbbArUd+vIzouktrj53BIzxna73zal0u0VT/z657NbPtpcR8G4nZxO4jbAaONoEtGEQEM18XMd+5fof0o7NaFtOZWtD+/hvRCfEsG0AY/J+r8YsqP/7zEZz+me7zgxzC4EZxrQ7kfAHqdXzc3dcqgRqGCuF3cjrgdmFBGG0F3jCICGJ59obdpR6LWKUuq8HpmXy4PoA1WZ+rcMuXngKR2OXPDYOfTvlZsJ/UDSz/z664P07VgJ4jbQdwODJjRRlCeUUQAw/NarTwOvc/fuyNUn9T+NLM/HwygHU5n7tXmTvl5IKldTm46mH5Go71fbONBSC/Y2s9j3IdCPqn9rsOMuF3cDuJ2IDLaCLpjFBHA8IKRa5nv279DevHH90L1Se2rmX16Zcj3arMwUk5Su5wjYTCj0RaE5wvTxR9tbg7oPv5MiXuszQ4z4nZxO4jbgchoI+iOUUQAw/FZ6D/B1Xqf06+XM/tzewDtkHt09ssZOBcktctJLeLYT8Lry/B8apGVA7yP/61En3/VYUbcLm4HcTsQGW0E3TGKCGDwyixId7LEdk6EapPa2zP7dLridlhdoh22zsD5IKmdF5NLzxLt9GmP213VtI03Qzqx1u9j3A9LnO8vOdSI28XtIG4HjDaC7hlFBDD4+5O7me/ZOBXCohLb+j5Um9Q+mtmvPRW3RW76lZjEnD8D54Skdt6mzLmyoYdtxulKboQXH9G+EapPnDc8K3GPBeJ2cTuI2wGjjaAHRhEBDNb3Fd4vXAjVJsTOZ/ZrU4Xt8FGxzXu18m+H+m7MyDkhqZ2Xmq6n1/m0G6Oy4+KQ8Uek3MjNdX1+BkltELeDuB0oxWgjEHABjJOdJb5jv+9ie5cq/n6+ntm3hRW1w2tNwdgHifq+m5HzQlI77+dEG/3Uw/bebLrnacw5+kmijseh94UoG564xwJxO4jbgTKMNgIXR4BxEecDfZD5fo33EYu62GbrNCZlFrWKI9ROhXpSr9WjzP7NqaAdYgK3kTyP+7EjUd+OGTk3JLXTqp5PO051cCf8d4HJ1Jy+Fyr4HP+WuMeyMB3idnE7iNsBo42gB0YRAQzGlRLfr9u63Oa/PdzbfBs6z7OYuwZU4WSxrVu1sqC4P+pU37LMthZMybkhqZ22OXNebulye41pe+KPOMuLf1ueqeODxPaWFedz7keYyyW+A1Y63Ijbxe0gbgeMNoLuGUUEUL0DJb5bz/Sw3cehu8XyFhT3R3c7/H3QwdH+YjsxEFtV/FunhfnuZbYVH0f/O9TnQZ50ktppn2fOy+VdbOtQ0/s+bHNudiorEseusVhX7kep0yX62PYBtN+CYh+/CuZXRdwubkfcDkwEo42ge0YRAVQrJm9zj4h2O+1Ip3udnZnXNxJ6Jzr8/XFmPxf10Q7N84nvLf5tfqKus4ltNRYVi/u7ZgrOEUnttF8z5+WCHs7B1nm4U3N2/5XYZuPev8z0JO+XuMf6uuK2W9D02a44lRC3i9sRtwOTwWgj6J5RRADVid9nNwf4vdpNAjQ+vt2Y03trh9f8Faqd5qEh1ve02Ma3Lf/eqa4DHba1qWlb26fkPJHUTrdN7kehtSW203zexH6wpOlv8zN1nOqwzX0dttfJqyW+C+5U2Haxz//atN1FAcTt4nbE7eJ2mAhGG0H3jCICqM6xEt+pZ/vYfmsiLpUQO1G8Jj6u2ulR7txiXd/0eV253FL3Z4m6NrfZ1rqm+7vDU3SeSGp3trVEHzqU2Ub8MaZ5JOiWLuvY1Wab63tMGvxe4vNsrqDdYpL9WniedH/D1zHidnE74nZxO0wOo42ge0YRAVRjU4nv016nHUklAt5r87o9oVxi+pPM/sZ5T5eU3Le5RTDVeG9MsL3c8ppUEr318e44GrexwNepKTtXJLU7+6pEP4qjJhd3eP+hltcebfOa3Jzdr7W8fnV4/tRDt+fi7hKf58/Q3zyobxVt0ki+rQ0gbhe3I24Xt8NEMdoIemMUEUB/YoLtXonv0p191nOnzTbjvUWcFiEmxWJi+Ggot+BdtLrEPv8c8vOJvlMrfzS952Zon3RMJTKa77G2N90zXQ7Tt/CRpHZnV0uck41zbFNx3swp7lNa33uxx5ih2cqmvn0r9Da37h8lPs/xHtsr/jDVeIIjjk7f6OsYcbu4HXG7uB0mj9FG0BujiAD6c6HE9+j5Cuo5F8ol/LqZ6uRaKDfy58NaWd70vvjf79bKLy2vvR46j6JNLQ4W74+2heeLezXuv6ZxgS5J7fZyc113U1Lnzt0SCYF4zxN/LPq3+Ld4H9/rnLprSn6us23ijU62Ffdm/9e0f+t9FSNuF7cjbhe3w2Qy2gh6ZxQRQG/2lfj+LLuwXM6BUD6pF79vXyuxzQ2hmiRi4z5nYaKubrb1Z+icHJ90ktrtbavoPLyZOXee9rDNfke+7SlZTxwVfrRIIjTHDPHzxCkZ4ojT1ic2YpJ+la9ixO3idsTt4naYbEYbQW+MIgLo3mshv+BVLLsrqm95KJ+E29/Fdo+H/hOJn5eo50nJbd0I05vQjiS12/umgvPwaolz53GX23y/os+3L1T3A1KjXJjyvoK4XdwO4naYGUYbQe+MIgIob07JoPxCxfWeKlFnt49Mx+/ySz3eL8URQ2+XrKfMXJA/Z+6/poGkdnvXO7TJ9ZLnYpxioEwi6ljJ7cUR3bsq/ozrQvu58bstfw1g30DcLm5H3C5uhxEz2gh6ZxQRQDlHwvCmHWm2MLw4mqaXe5hO4oJYZadmiMnsOIJ1Thfb/yixvWdF4DVnBs4dSe3/WpBok09D+secOPfne132oaslzu/VAzz++0N+bu9O+/VhMC0C4nZxO+J2cTtMJaONoD9GEQGMt/g46Ve18k8RrN8tkgNVjKyJSfiDtfJTqD9+Grcfp2uIicM4EjYmvtf0sf2Pa+VW03bjvdeXtfLqDB0/Se3/2p5ok3XF/f3nTed8PDfjwqnvF+3ZS7wQz8Vfi/PwSXGOnyn2ZVjeKvrUuaJfPCr25Unx39eLfYr7+oavPsTt4nYQt8NsMNoI+gu4jSICgMFcYyW1X9RpSpCn7qdB3C5uB3E7zCKjjaB/RhEBQLUBqKT2i250aI9LThcQt4vbQdwOAADAaM1rCjJby9cz2B7xkf9OSf6DThcAAABglBZpAgBa7Aidk9rvaB4AAABgWOJIxM2h/nhbfMwtLkASExT7NQ0ATY6H9gntOHLdPLcAACO2vla+qJUfa+VBcZMWF0OI89pcq5WTtbLFjRsAEyYmr+NIujjS7rNaORvSC5Vs0WQANLnZ4XpxUdMAAIxGTFDHlXbvhPKrj94V8AMwxuIK2d+H5wv5dLPCdvwx1+raADQsSVwzDmkeAGBWvBnqI6EfF+WHWlk9on2Jq462jjq4XSsf1MrS4jXzips1N3EATIqLobtEdnO5rPkAaLIzcc1Yq3kAgFmwrcPN0LPiZmmY9hb1Nu/H6Vp5qc1r5yZu5NY5rACMsfhEUvzxOE6v9TTkk9oHNRkATU4G82kDADNsYUg/Ah1vilYMaV8Ot6n/ROL1+xP7fcmhBWBCbA/5pPabmgmAJreC+bQBgBn2QYlA+sQQ9uPjNvVeDen5Q28n9vmxQwvABEldhx9oHgCavB7Mpw0AzLhTIZ/Uvj/gfdgY2k998kYfCQBJbQAmxbzMNe2MJgKgyb7ENeMdzQMAzIIzodwCVYOyuFbutanv6xLvTY3U/sGhBWBCbMhcg9/TRAA0uRw6D+wxnzYAMBO+CfmE9l8DrP9Cm/rigllLSrz349B5HvA3HFoAJsSBzHV4mSYCoBDXRHrW4XpxTvMAALNiY8gntb8cUN1bO9T3XRfb+KrlvX/XynqHFYAJciFxDb6peQBokpp6ZK/mAQBmyW8hPUp70QDqjI/FdZo+ZHWX21peKztqZXNILywJAOMmXg+fJK7D32giAJpcTVwzlmoeAGCWxHmtf25zUxRvmJYPqM5OIwxuOBwAzJC1If201DZNBEDhzcT14ormAQBm1du18n6t7KmVdQOsJ45Ku9vhZuygwwDAGIrXxThNyNqKt/tp6JygiHOmztP0ABQuJq4Z72oeAIDB2pW4GXtV8wAwZl6plX+L69S+irf9czDqDoC8dYnrxZ+aBwBg8H7tcDP2h6YBYMzMabluraxw23EdiGehc5LisOYHoBCvCac6lFWaBwBgsFYmgvevNA8AY+a7puvUvYq3vS2k59N+W/MDAADA6H2VCN43ax4AxsiBluvUqYq3/3XimvhI8wMAAMDoxUe4/+kQvD8N9cewAWAcfNDmWrWz4jquh85J7TMOAQAAAIzehkTw/ovmAWBM7O9wrVpUYR2LQnrqkb0OAwAAAIzed4ng/UvNA8AY6DRN1rWK69kZ0kntVxwKAAAAGL37ieB9m+YBYIQW1srFxHXqi4rrO5mo67bDAQAAAKO3LqRHpC3WRACMyNu1cidzndpYcZ13E3V965AAAADA6H2VCN7vaR4ARmBB5vrUvJjxnArrfS1Tn6eXAAAAIGNpEUAfrJUztfJnrayvuI7UCLhzDgEAQ7S4uOalpsVqLj9UXP+eRF3PamVeD9tcHeoJ+t9r5XGtPKmVh7VyqVb2hWqT8v1YViu7Qn36lR9r5UGxr0+L/f6ruC/4MAz2Ka74w8L2Wvm8Vs4XbbWgy228UStHa+VK8f7GZ/i1Vg6HahcWBQAAmOkgfnOtvF8rJ2rlp1p51CGgXlhhvWsyyYJPHRoAhnANjAnIq8V17v8qLEe63JcziW393OW23irek9vHG6H+I/ao2v5ArVzvsl1jsvuTPuuOPxCsb7r3uVJst7WuX7vY5spQ/7Egt//3iuMDAABACatCfT7O07VyIdRHXj/pIoj8rYu67lacGMiV5Q4vAF16JdQTjIO6NnU7XcjDxLYOl9zGy6GepO1mP2Nie5gjtl+tle9CfQRza+I+jtZujGSOiec9iXb5rmR9i4tjEX8sP9vlPcrBEtufWyufhe5+FIkj0ZfoggAAAHnv9hmcHy1Zz9Iw3IT2I4cWgB7sGvD16Y0u9mV1Zltvl9hGHP3b64/K+4bQ3jFZHadCaU3+3g71haM7+Sj0vlDnjj6P4YoS9zy/97jtL3RBAACAvDgKK84LGUdxvVkrm0I90f1TyeBrXcl6dobhJrUvOLQADEBqbu2vK65rf6KuxyXevzt09/RVa/lxwG0Zk8vtRsWfC/k5q5ck9vts5r0x0X+6eN3FWvm3iza5ldn2ytDfSP8/dDEAAID+XMkEXjGgrvLR5NzouOMOCYQNYbg/EI2ynHe4GTOrMufslorru5io60zmvQdbXv93qCfJlxV/f7m4rqY+z8MBtWOs+/sOdR7rYjtV7vfrmfZulC8T24jJ8gfhxdHmH4Tn85PHEd43Qn5ucAAQj4hH0E/0E+jDycyJe6bi+r7N1LfTIQEXRxih1JQXcfqMuRXWFX80fpqob2/ivZ+G/05pMb/N617K9MGnA2jDmDy+GfpPaIcB7Pe8TJvH8k6H98an3ZpHfB/tcD68FSS1ARCPiEfQT/QTGKjzmRN3b8X1/Ros/Aguji6OTOZ18cqQ+/qrHd53uOk1caqU9Zl6hrk+xdrw4kjmfqYNWxb6m5qlk9TCnPc7vCcm6u81tVlqxP6cMJrR8QAgHhGPoJ/oJ8yM+5kT95UK64pB3rMeAklwcXRxhGGI16nHifP104rrO5qo63aH9+xpec3yEp8p1Qd/r/DzbEq0X5xHekGX20ut1XFtQPciJ9q8Z3F4vhBnHKn9dp9tfk9XA0A8Ih5BP9FPoHevh/4WSurW25n6zjok4OIII7Q2VLNwclm/hO7WmNjc9PfroZ5szVme+UynKvosMaHdaVqPJ8U9R7fOJfb7mx73Mzc1yLaW189rOk6Pi3MkZ2mmjr91NQDEI+IR9BP9BHr3ceak/abi+vZm6vvYIQEXRxihT8LwFk6O81+nRgy3JldXhufTZvwZyiW0o+2ZPrings/ydkiPcD/QwzaXZdpnbY/7+mlIz9PdOkd289ojm0vWsTnT5v/oagCIR8Qj6Cf6CfTucuak3Vpxfd9n6lvrkICLI4zpdbHqc3VbSC9I2TxVx8JQn2ok/u1OrSzpop5jmT64ps/PEUeCp6Yyu97jdr8ZwDajK6H8E2PNU71088P7h8FCkQCIR8Qj6Cf6CQzESyE9AqrdaKV+3czUN8dh6dn/KUMp6CfK9PaTuaHz9BmDeJoolbT9teW1l8LztSderfDa+7jPzxBHm/8Rqk+ar8zco2zoY39T23236bWrQj35HP/9dJf1nA7Dnd7N96miKIr7LFw/Ff1EP1Fmpp/kHkf+qeL65mfqu6Lf6vQ6PfqJfjJCmzKfa2XF9aWSwUeaXncoPB+9vb7LOnJzO5/r8zOczGz/+x62GeewvhG6W8ixinuf2L4Lm+5ZGj8GxOP0Upf13AjDnd7N96miKIr7LFw/Ff1EP1Fmpp+cyHy4AxXXtyVT35f6rU6v06Of6Ccj9HniM92vuK4lodyClG+F5yOLP+ihnvfD4Nay2JHZdtzv13rY7qnENq/2kGBudjyx7Z/bvO5R6H6By/kl+sgW36eKoiiKeEQ8ougn6Cf6SW/+yXy4VRXXdzgMd/5unV7R6dFP9JNu/J74TGcqrmtnyC9IGefUbsyjfbbHes5kjtUbPW53YYn7iF7a7EhIT9mxpM92v1Uiwd881/m7PdSxLdMug5jezfepoiiK+yxcPxX9RD9RZqKfvJn5YPcGUOf5TJ0L9VudXqdHP9FPRiQmkFNzLb9XcX2pOZcbU4I0RgvHxPbLPdbzIFHPP33s/zclzoNu59L+LLGtPypIaL+W2d84V/ni4h6onx8ycm3zk+9TRVEURTwiHlH0E/QT/aQ3n2Y+2KkB1PlvmO4Fk3R6nR79RJncfpJbZ+KViutLjXLeF56vpB4T7W/1WMeazGc62eN2V2R+AIjlty6291ImyX+h+NGhX3sTdVwvXnOu+P9/18qiHuu5GYY7vZvvU0VRFPdZuH4q+ol+osxMP/k988F2VlzfK5n6TuuzAIzQscQ16nbFdb2euSbGp6n+Kv77aB/1HMjUs63H7eaevIplTxeJ904LZsb5rD+ssN3PJfb3aHhxSpiNPdaxtETbrNTdAAAAurcw5Bd2qnoqkNxiUu85LACMUGp07fGK60qNGL4Tnk9f8Wfob+7lH0N6Xud5PWxzRcgnbeO2c4s5xlHQX4fOI77j6OzlFbZ5nKP8UWKfN4f6YqDxv7/to57cwpz3dDUAAIDe7MoEXFcHUOfXYTALVQFAv5ZkrlHbK64vNWK4edTym33UEZPhTxP1XOpxu9+GfFI79fRVnLf6y1BfDLPTtCVrB3CM1yb2N0418n14/qNCP1Od5BbmPKW7AQAADCbgOjqAOq8k6nvskAAwQjvDcJ9eehTyieF+R4dvymx/Xw/bnBc6J6ObS+vUHbH93s/cC8Qk+9oBHuMjibrvNv33pj7r+TcMd3o3AACAmZB7/DaWdQOoMzVa7JzDAsAIpRYpvFZxXW+GfFI4JkYX9VnPV5k6lvWwzfdK7PvfxWvjNCVxPuyfQucpRuJc5THZvHwIx/iXEvt+bsDHdhA/kAAAAMyE9ZmAK47AmlNxnWsydX7isAAwQv8krlFfVFzXwZBPrh6soJ7rie3/1uM2L5TY97jA5d2QnuLsSHFvMCxxOpFnIT8PeL/J9UOZOn7X1QAAAHrzZRjsKKV2cosmbXRYABiR1zPXqC0V1/djpr6YYH+pzzoWheqT5rmnrtqVJ7Xyc60cC/V5yV8e0THeXmJfv6ygnsth+NO7AQAAzIQ/MgHX3gHUmXqsO46cmuuwwH9sCN0ljya5nHe4GaG9IT16t8prVG7xxqpGae/M1PFaD9tcF8pNm/JxrWwL9R8L5ozJMT4R8qO0l1RwbHOjwdfpbgCIR8Qj6Cf6CXRvWYmT9JUB1HsjeBQXXBxdHBlPZxPn5uWK69oY8lOAVTGa+VSijus9bvPjEn35uzE9xncy+32sgjq2huFP7wYA4hHxCPqJfsJM2Jc5QW8NoM55IT1y6VuHBVwcHW5G6GHi3DxccV2fZfpCVdfE1BzhR3rc5pkSfXn7GB7f10vs94oK6vk6U8dZXQ0A8Yh4BP1EP4He5BZ4OjaAOjdNYAAMLo4ujsyGNzPn5tsV1/dbpr4qFk9ckanjzR63+3MYTnK4ah9k9vlKRfWMYno3ABCPiEfQT/QTpl6ZeTy3DaDeA5k6lzo04OLocDMi+8PwpotYENJPLt2oqJ4PE3Xc62O7/5boy+O4Rsb5zD6/X0EdS8NopncDAPGIeAT9RD9h6uVGTFe9GFbDuUSdfzss4OLo4sgIXRziebk90w8+qaie1FNZp/vY7pMSfXnczMnsd/zbSxXUszsMf3o3ABCPiEfQT/QTZsJXmZPz8oDqTc3r+b3DAi6OLo6MSEx4pp5g+rDi+r7N9IPXh/CZdvWx7Wdh8pLa6zP7W9V9SG6+8W90NwDEI+IR9BP9BHpzNXNyHsy8f3OtvNZlnUsydX7gsAAwIrmE5xuJ975cK5dqZWMX9d1M1HW9os+0NvOZlmXeHxPvb3X42ySO1M4tzFnVtGv/9FnPnuLYAQAA0CQ+WpsbYbU68f6YzI5zad7ust7co9ZvOjQAjMiR0Pvc040pPsou7Jibc/lIRZ/pcKKOu5n3Hixe91uHv5eZU3vJgI7VolrZ2sP7fg+Dn3ZtQehverfGjyv/hmqmQgEAAJgaWzIB1z+ZYO3P0Ntjy5+H9DyWcxwaAEbk59DbtBSHitd81kVduTmXq/qR93KPn2lz07W50zQoF0M+qb19AMcpjpi/U2x/XRfvezmzr2eHdI+Vmt5tea3cL163V5cEAAB40ZFMwHU88d5LxWvO9VDvpUSdPzosAIxIHDmbeoJpd4f3NZK/8cfeeV3Ul5pz+V5Fnyk3n3anKb9W1srD4jX7Etv/MuST2icqPk5bm/btSuhuZPXOzL7urmgf92fqOdzhfXHQwB+h2gQ7AADAVDkXepvr8XhTwL2oh3pT828edVgAGJFNofu5pxvJ35gMX9Vlfak5l09V9Jlyc4Svb/OeOC3KX6Hcoom57Tem2lha0edpng/7WqiPvO7GycR+xmO4sKL9zC0S2Wne9cbI99s9fDYAAICZcCcTcM1v856vmv6+oYc6V2bq3OKwADAiqbmn/23z+pio/bv4+/4u61qRuR7urOgzHcrU0zqyPCZ1rxV/iyOGF5So427IJ7bP9Pk54g8KvzRt70atLO5hO6kfEq5UeC5d7bLdo++Kvz0O3f9AAgAAMDOeZAKuZvHx5eNNf/usxzpT84fGEVJzHRYARiQ1P3RrwjMmtG8Wf7vYQ10fhuGMGM49ldW8jkV8+uq34t8f1MqrJev4OOST2rF80uNniNOfNC9IGRd67CWhnfsh4eMKz6XHXbR79G2ofgoUAACAqfQslBsltjY8H7UVy0991HkiUd9vDgkAI5RKRDYWS4zJyB3h+YjfOE1ELwnoc0O6HuaeynqveF2cRuRW02dd20UdsU1uhHKJ7TitStmpy9a33H/E8kMoN3q8nY8y+/Zqhe2eu8c6WLwuPsHWvDjpF7ohAABA2sOSAWhzuR76m+Mx9Tju5w4JACOyuIdr4v3QWyI0JoFTCfTPKvxcz3r4XFt7qOe1UB/dXWb7j2rlm1Cfcqw5QR2n5IiJ7JjwbU2SPwvPE8G9upDYpz8rPp/+7aHdLQwJAADQZ3DXrtwMvT3u2zA3E1xvdEgAGJG3urwmxgTumz3W9XbobRHBXnTzA3Zc0HFbn234IHSfzM2VOFq73zmm5xSfr1MdVY+QPtflZ7wUTMEGAABQyrtdBFtxcabFfda3PrH9x+G/80sCwLDMDfl5kBslLoz4Rh91fRLSieUqr4cnS36me6G7KUc6WR7qc15XkcyO06G8V1E7bMjUta7i82ljF5/zVJDQBgAA6MqlTKAVA/zDFQXYqUWxzjgUAIzYhyGfgIxrQ/S7iOPlxPYvVvyZYpL5XuYznQ79/3DdKiajb4buE9kxqR+fJNsaqk3ufx7S06EMwneZzxpH0e/V7QAAAHoP4n8N9QT2kyLIisnu/aH8Yk5lnE0EdrsdBgDGQJzn+WJxLYzXxJjwjE8rxXmuV0zoZ3qlVo6H+hzgzZ/p6BA+U5yiJf44fr5W/mq614glzjt9o/jb0aLtp23E8q5QXwjycdNnjotdfhz6W6MEAACAIYmPa3calbVA8wAAAAAAMC7io9qdRmn/oHkAAAAAABgn24KpR0iLc6cu1gwwNvRHAABA3A7i9pnWaYGmOGfpXM0zcxfBlaH+Q8eRUF8kNC4m9izUFzMDht8nV9fKjlr5MtTnN35UfEdv1DwAACBuF7eDuH1W/RzaJ7W/0TRTaV7R2eIFcF+oL1DWWCTsWeg8av+spoOBmF8r64s+uaepT97K9MlFmg4AAMTt4nYQt8+iuYnGf0PzTJ3ziY6WK/s0H1Rqb+bilyo3NB8AAIjbxe0gbp9VnebTvqxpptLRWvmzVh7UyuMuO6MfOaBaW2rlWtEfn3TZH49pPgAAELeL20HcPquOd2j4dZpmJsR5f+LjE7czHfG+poKBm9d0wcxdHLdpLgAAELeL20HcPqtfjPfbNPpvmmbm7Mt0xDOaCIZmVaY/xkefFmgmAAAQt4vbQdw+6Rb00FgbOzT8O5pz5uzOdMa9mgiG5qVMf/xdEwEAgLhd3A7i9kkWE9B/NjVaXAl3V8n3nm3T6Oc06Uw6kumMKzQRDM38TH/8QhMBAIC4XdwO4vZJFRcA6LRowJbMe5eG/67e+bBWlmnWmXQu0RH/1jwwVOszF8ctmggAAMTt4nYQt0+qHxKNdyXz3i/avGePJp1Z/ybOpVOaB4bqg5Cel2uuJgIAAHG7uB3E7ZPqcaIBHyTeF0djP2l5/XnNObNWhPSvSzs1EQzV2UR//EXzAACAuF3cDuL2SZZKan+feF/rIyvXgxU5Z1lqBeX469JCTQRD9TDRJ49qHgAAELeL20HcPsl+SjTgmyW/CG/XyhJNOdNS83Jd1TwwVG+G9AiMjZoIAADE7eJ2ELdPsg2JBmw3d8v7bb74JLRn25yQHvH/mSaCofok0R+fFn0WAAAQt4vbQdw+0Y52aMRvauWloiHXhfqc2c1/P178ndm2NqR/XVqviWCoriT640+aB2Dskw6LNQNMPP0YcTsgbh+Sd2vln8yXXKP85guPJkcS58rj4NclGKa4tsGzRJ88rImAGfBerVwu7kOeFEHDpjHbx3h/tLJWthX3Umdq5WbxHX7PIYSJEfvy6lrZUStfhvpAsEfBo+OI2wFx+1DNK4KAeFN9tykQiBOXx18JvqiVNZqJFr8kOuJ5zQNDtT2kf5R8SxMBU2xZqE+NNy4BQry3jsmumLiOa9IcL+6N/soEMmcdShgr80N9UFfsy3ua+vKtTF9epOkQtwPidhjfG7zUjdwHmgiG6kSiPz7SPMAUWxrqgzJyTxy+P6T9OR/KPQHZruxzOGEs7M3EOqlyQ/MhbgfE7TC+cr8urdBEMFR/J/rjGc0DTKn4yPTVUC7R9KBWFg5hn+KaNX8W9T0O3SXD3nBIYSxsqZVrRT9+0mU/Pqb5ELcD4nYYX8cTHfGu5oGhWhHGY3QiwLB9GrpLNo1insKYeI/TF9zO7Nt9hxPGVpxSqJHozn3PbNNciNsBcTuMr1uJjnhS88BQ7c9cHJdpImAKvRK6H0F5Z4T7uy+zb0bnwPhblenHcZqHBZoJcTsgbofx9GqmI27XRDBUPyb6403NA0ypY+HFRFKc9mNxqI+Mfid0npZkVIuf787cP+11SGHsvZTpx79rIsTtgLgdxteekB6d8LImgqGZWytPE33yG00ETKHFTd99D2tlXZvXxNGSf7b5XvxwRPt8JJjXFCbd/Ew//kITIW4HxO0wvs4mOuJvmgeGalsmuNqqiYApdKjpe2594nUb2nwvnhrRPp9LfFf/7ZDCRFifue/aookQtwPidhhfDxMd8WjJbSwK9Unwv6+V67XyKNR/tXpabP+nWvmqVtZqbmZEHHW4M9TntrtcK/+G+lyxjT5xJdQXOFvY8r5jif4Y3ztX0wJT6EbxPfdZide2LtD444j2+d/E9/UphxQmwgchPfLVfRfidhC3i9thTL0V0r8urcu8Pz5aezqkH7toN7fQTk3PFJpT3CReKQKhMv3hXqgvUtSQWvzlsiYGplBj5fi7tTKvxOu/a/lufDDCfe5U3OfAZEiNfP1F8yBudz1D3C5uh/H1SaIjPi46eztxUZUvuvgCaFcuBKuJMx1ifzhQK/+0Oc/jwmYf18rqpv4Ubyq/bnrNnVBP5LyW6TMHNTUwhRorx39Q8vW729yvDNu+kB7dudBhhYlQxchXELeDuF3cDiNwJdERz3V4T1x1+Y8+Loqtc3+5QDLJ3gv1uVNbz+3fa+WdzHub5+Hak0mSxLJGcwNTKE4f8iCUG6UdbQr/fcRz2FLzaV91SGEivJm579qoiRC3i9sRt4vbYTzFOX5Sv9jua/Oet2vlfkUXxuZffmHSLK+Vn0P7kRL7utjOl003oxcS/eSBJgem1K6Qf2y62aIw2qT2nOK7vtP39WcOaen70GMdyg7NwxCkRr4+DZ1HvoK4HcTt4nYYsdxqra+3vD7+etX6iF78xfjdWlnW9LrFRTDyUxcXyF0OBxMknvOP2pzH8ZffVV1ua2nx3ochPcfdGc0O8L/gvvn78cmQ61+buadZ7xCVMi/Rhsc0D0OQGvn6k+ZB3C5uR9wubofx9U2iI95pee3qlgvjjVBfrKLMl0iZi+Mth4MJEBMpxzucw3eLC10vbpXoI7s1P8D/jHJO7SOht3lNeZGkNqMUp1FIjXw9rIkQt4vbEbeL22F83Ux0xBNNr4sdvnki/a+7DNgOlbxAGtnEOIuPu/8SOq+E/Gof275Yon8sdQgA/qf5+/HhkOv+JfFdfd6hKU1Sm1HanrnveksTIW4XtyNuF7fDeFqa6YjbmgKO30N6vq6ceCG9W6Lzf+OwMMb95c/QeVRevwtB5C6OfzgEAC8YVVJ7fkiP7vzAoSlNUptROpE4/x5pHsTt4nbE7eJ2GF+px4tisNZY2fjb8OIqr706WuLieNlhYUwvjHcS5+3OCur4MdM3vnYYAF7Q/B15f4j15kZ3rnBoSpPUZpT+DuZDRdwubkfcLm6HiXQm0RF/KV6zNVQ3r9yWEhfHhw4LYyYunnJrCBetB5m+scWhAPifOS3fkX8Ose7jie/quw5NVyS1GZUVmfuu9zUR4nZxO+J2cTuMr1RnPFJ8Kdwv/v/ZCupbVOLi+NRhYYzEUQ9XE+drXHRlbkV1Pcn0i7kOB8D/vNTyPXlxiHWnAqaTDk1XJLUZlf2ZmGSZJkLcLm5H3C5uh/G0JnORertWzoXnqxsvqKDOOS6OTJgfMufqGxXVMz/TL35yKABe8HLL9+SFIdX7aub7ertD0xVJbUYl9fj4Tc2DuF3cjrhd3A7j60CiI8bJ87eF53N0ramw3tzF8bFDw5g4nDlXD1dY1+ZMXQccDoAXvNnyPXl2SPXuCel5TV92aLoiqc0oxFF0T4MF8BC3i9sRt4vbYSKlRifER3gbC6d8VmGdZX7xNRcl42Bd5jy9Gap9rGhPpr7VDgnACza1fE+eHlK9ZxPf1b85LF2T1GYUtmXuu7ZqIsTt4nbE7eJ2GE+50QmNOYJuF8FGVRaUuDied3gYsYW18lfmPN1ccZ2nE3Xdd0gA/mNXy3fld0Oq92Hi+/poyW3EuUrjInTf18r1WnlU3Jc9LbYfH139qlbWzsBxlNSenKTBhg5llAF8nEd4Z6jPZX+5Vv4t4phGX7oS6iP0Fra871gwHyridnE74nZxO0yk3CMTjbKh4no3lqjzW4eHETueOUevDKDOm4n6vndIAF7wUpvvzUNDqPetzPVhXeb9K4pg6GnJ+7DGCKOdU3wsJbX7s6K4r29XNlWYNEido8eH/JnjCNL3i/uxZyX70b1aWdW0jdRir5edVojbxe2I28XtML6+KnGRujSAet8tUe8Oh4cReqfEObqm4jqXZOrb5bAAvKDdKMvdQ6j3k5CeW3ROh/fFJPwXoXwCrl2JC2EumMJjKandn9R0OL9XVMfOMB6Lo8Z+FOcq/afNPlytlY9DfdR4ox/GhP/XTa+5U5xvr2U+z0GnFeJ2cTvidnE7jK/rJb4A3hhAvSdL1LvU4WGM+8YgVjPOzcu1yGEB+J8tYXSJtSuJ7+pzHd7zaq38EXpPZrfO2T1tiW1J7f6kpsP5qqI6Uo9axx9qFg7hc74Xns8b3Jq4fyfz3ub5s+M9174hJ0FA3A7idqAiuV+XYjkzoLpvZeq97vAwQrtL9I11A6j3h0R91xwWgP+J8+feC8OZM7FVnNc0NdJ6X5v3vB3q8yv+X4XlwpQdU0nt3q3KnCtbKqrnnxHepyyvlZ9D+ycj9nWxnS/D8x+fLiQ+zwOnFeJ2cTvidnE7jK+dJb4AVgyg3tdL1PuJw8MI3RzBzdv8kJ5b9QuHBeB/Lg45eGm2LXONeL3l9XH0aOso2jjSOz7SvazpdTFRHx/h/imUT2xP0+Otktq9+zCkR1BXsWjcysy5OMj7lNhXHrWpM47YXtXltpYW732Yue8647RC3C5uR9wubofxdSbzBfDjgOr9pMTFcbnDw4hsK3F+fjCAenOPMG1waAD+v9yUAfMHXP83ibrvtLw2zuvbnNC+EeqLTOaUmcM0lltTdFwltXt3LqSnqqnCx2E4o8GbxaciOi3+dTf0PuXBrRJ9a7fTCnG7uB1xu7gdxtc/YfiPaYQioBvFRRnK+DlzfsZfZV8eQL2/ht4WHQOYJa8X34mp7+lBf1+mRgWdaHrd0pZ7ra+73LdDoVxie/2UHFtJ7d49CoMfMXYxc280t+LPFOcj/aVDfXHqoVcH9FnMEYy4XdyOuF3cDmMu9wjhzQHV+3YYzZxHUMZrYTRzmK7O1HneoQH4/0HCtcz35eMB78PSTP3bitfFBO3vIT3PdpnPe7fEdembKTm+ktq9WRMGP4J6bkg/an1lAP3sz0Qf73cBx1xS+w+nFeJ2cTvidnE7jK/cI4T7B1Tv95l6f3doGKFPw2geRz0dhv/YFMCk+bzEd/T9Ae9DalqQOHfxguJ13zb9+54+6jta4jNfnpLjK6ndm4/C4OfT3pQ5Bw9X+HliQvtOoq6dFdTxY+bzfO20QtwubkfcLm6H8fVD5gZ4yQDqfKXY9iw8Qstkyo0AjOfvworrXF6iX6xwaIAZtzaUm4rjpwHvR2pe01+K12wN1SX7tpT4zA+n5BhLavfmfKLdfq2oji8z5+DaiuqJi6Wm5ruuKtn8IAx/fnAQt4O4HahAfJz16QgCwq8zXwAXHRpGaEmJxMG1AdR7IlPnbYcGmHExKCkzDccwHvtMJcOOhHpS7n7x/89WUN+iEp/56ZQcZ0nt3u7pU3PMVzWf9vUw+PlD41MOVxP1xLl9q5q3+0kY7vzgIG4HcTtQkQ2ZzrhnAHW+krkgxxviVx0aRmhHiYvjiYrrjL/k5n7tPe7QADMu9wj0X03/fXqA+5GbuzjOP3qu+O842nRBRQkNSW1J7U7eCoMfcZxLHlT1Q9IPmXP8jYrqmR9G+7QHiNtB3A704bOQfkxj0QDqzM099LHDwojlRiQMYl6uiyXq3ObQADNsV+Y7Ms69e6Dp/383wH05kAnytzXdS62psN7cdeLxlBxrSe3u7c/c01cx4nhn5vz7qII6Dofhzdm9OVPXAacV4nZxO+J2cTuMr9Sjfb8MoL53Mp3/ikPCGDhf4kK1ocL6tpeor6oFngAmURwtlpv7dl14cVHGgwPcn9TicjHY+bv4788qrLPMSO27U3K8JbW7lxrdXNV82mcy59/KPre/LrP9m6Ha6UD2ZOpb7bRC3C5uR9wubofx9HKmM35acX0xGPsjUd+9MJjFLaBbN0tcrKoaDRHnh/2nRH0/OyzADLuS+Y5sJDqbR5W9O6B9iUm11OPYjTl6b1cc1CwIo59HfEMoN5/5NJRJenR4TkjPDf15BXXMz5z39yu4H/orc0w2V9xupwf4eUDcDuJ2YIByjxBuqLi+1OOE8desdxwSxsSjEherORXV1Zhz9fGQb1YBJsWhkJ92ZEHLd2osOwa0P7kpCwZ1H7WxRJ3fDvhYSGqPp7Vh8PNp78vUcabP7R8Pwx8VmkqGfO+rF3G7uB1xu7gdxtfJzMVqToV1rQnpyfR3OxyMkaclLo5V+KDYVnyc8EamvrUOCzCDVof8Yjzrm15/KVSbyGvnqxLXiEsDqPfdEvXuGPDxkNQeT5+Ewc+nnbtPeb+Pbb9T4nisqbjNcote7vL1i7hd3I64XdwO4+vvREe8WmE98XGpW4m6DjoUjJlcAqWKi+O64iL8tEja5Bb+yt2sxhEVZ4P5u4Dp8VLIP1baOjL5dtPfNg5ov66XuEa8MeSkRqMsHfAxkdQeT5fCYOfaXVeivV4ZYJ/6aQBtlptPe5GvYMTt4nbE7eJ2GE8rMp3xVIV1XUjUc8ShYAzlHinqN3EQkx2NBc/iY/W5R9l/yGzv/TC4RWIARuVYyC+KuKDlPc2PoQ7i8ejc6M4qpmHo5Fam3utDOCaS2uNnTkiPVDtaQR25Oe1v97Ht3SWOxboBtFtqYc1rvn4Rt4vbEbeL22F8fZjpjB9VVM+RRB2fOAyMqTKj8Lb3uO2Vob64SvPFbH+mrgOJ7TXmWI0X21ccOmBKlJm3elOb9zWP2Hl5APu1s8R+rRhAva+XqHcY91WS2uNnXQ/9pBtvlWirk31sP/c0xiB+rMktevmFr2DE7eJ2xO3idhhf5zOdcVsFdaQWlHnfIWCMfV/i4nihh+3G+bXuh+erhjd+NT4Tys8X2+zt8HxU4laHDZgSi5uCiE7lRJv3zW95zUsD2Lfc9/WPA2qTT0pcl5YP4dhIao+f1IJuMXHb73zalweYMNhWYtsfDKDNclOPbPA1jLhd3I64XdwO4yk+pvi4x85Y1nsdtnu/gm3DoO0tGfB2s2hR/FW3MYLwWXhxAYlfM/W0C0jjfF6NR6E+d8iAKXIx8534V2g/Cnt1ie/Ofv0Thj9NQpRblOjHKTsH5iU+6zFd5AU/JtrqSp/bXlvyfmhhj9v/ObPdp2EwT1yk7rvKzIcK4nYQt4vbYUTK3KAu6WP7Bzps87fgMQsmw5JQbtGJuGjLq5ltrSrO/dSq4Q8z9bQGV+80XRjPOFzAFNkXept2JGqdsqRqKzP7dXNAbfJ2GM2cw6MkqV1ODJ4HOZ/2tWI7qeRzr9ODvBYGM7ouJ7fI13mnFeJ2cTvidnE7jK8yv2Yt6GG78T2n22wrfsl8Gox6YLKcDOV+9X1YnN8rWgK1+Ghru4WVPm5T19NMHZ8X/SeOVoqrjj8p/j0+EvySQwVMifjdmRuRlpq7d0cYbFL748y+7R9Qu+Qerf19Cs8FSe1yctPBbOxj243FrB6E9KKtX/W4/U9L3GPtHkCbnQ7Dn+4ExO0gbhe3Q0V2lejwb/ZwU32nzXbihPpvaHIm0LKQ/yW227K3Q13PethWfNx4vsMETIkYAFwL+VE2qakIWh+hrtoPiX2L3+NLBlDnKyWuEdP4eLikdjmphd2eht4TUzHh1ZhqJyZ5U4s5bumxjlx/j+f9worba3mJ/rTCaYW4HcTt4nYY70Dhl9D9AkztxEeifgrtH8HdoamZcDsquijGOelSo6X+7XJ7p4p+DDAtPivx3bc5s43WkZ9VisnB1OicnwbULl9n2uTiFN+rSmrnpRZxvNzHdr8Mz6cWSU27E4P7XuauX1Kiv18bQHudyNR52ymFuB3E7eJ2mIwL5BeZAO1c0aHntdyExhEZ8bGKWx1uQHcHjywxPeIIiSd9XBjjyL6lmTrKPjIVV0ze55AAU6bMnKEnS2ynNWFVpdw0D3sG0C6vZO7T4lQtr07pOSGpnReTyakRY5/2uN1V4cURoKlpQnpdiLJM8uFExe21IuRH2B13WiFuB3G7uB0mx+JaORTyjwCmSnw8MY4kWqM5mVJvhPbzbP1fJtAru3BXnMvrQWZ7cd675Q4FMGXidCJ3S9xnLCqxrda5p6uUGkn+rOT+dSs39+/HU3xeSGrnbcqcHxt62GZMbt0ILyZ4b4TqE+e5JxAGMZ/2xRJ1bnNaIW4Hcbu4HSZTDMi2h/qvuXFl1rjya3y84klR4oig+8VNYXyM4r1g3i1my+paOVr0gea+EX+JvV4kVPb1eBF7vehXD4ttxv+9FOoLTLgoAtMqtwhiLFtLbutCGFxS+2pi/34ZQLu8UyIAm2aS2nmpH1p6nU+7MSr7QREXvJ45D9f1uO/nS/T7DRW21fYS9T0LHhFH3A7idnE7AACQsTPkE03fd7G9S2EwSe2XM/v4acXtEpORfyTquxcGsyjlOJHUzvs5VDvHe5xqpDE9x7vFv30S0tPf9Dptwc0Sfb+qpx/iYpP/lKjvZ6cUAAAAAClxvujc45sxedtNYqt1GpMyC9jFkTxxtM2bidfkku8bKm6bwyE9mvSdGTg/JLXTqp5PO/5wcyf8d4HJ1BMKF/rY/0chn2Suap7fc+F5En6YP04BAAAAMGXKzHfY7fy2rSvSLyzxnm+L16YWXEwtChQTi1UusrUmpJOVu2fk/JDUTtuc6TtbutxeY+qemGxuPDq9PFPHB4ntLQv1hel2dPj70xL9vwofFNuKyfkbmfrWOq0AAAAA6ORAyCe0zvSw3daRmLkR1AtCPYl3N/O6vxP7ebXCdomjZW8l6jo4Q+eIpHba55n+082cnoea3vdh07/vz9SxInHsfgvpH6aehcEnteN830+LsjpTV5mpVOITFGeDebcBAAAAZs6qkE9odTvtSMOTlu3szLy+kcw7kXjNisy+nqqwbS4k6jkyY+eJpHbar5nzckHJ7TRPrdM6D3dqzu6/Etv8LuSnJ8lNBRLL0j7aJy6I15jeKPbz3Mj2HzLbez8MblFYAAAAAMbYS6HcAnHbe9x+N8nPODVJI+m1NfG6DzP7+lFFbXMkUccnM3iuSGqn2yb3w1CZqTQ2hefTgMS+0Lz46PxMHZ1+zNnXYXutrg/we2BlqP8w1pyEzo06P5DY3samz/SKr3EAAACA2RKTkblE1tk+tt+ahLuTeO2J4jVxHu7UtAPnQ7XzfrezL7H992f0XJHU7mxriX50KLONOOd285MNW7qsY1ebba4P5RPS35f4DL0sRBmT+ffD8yc+GqO9z2TqWt9he2+H54tabvUVDgAAADBb4qjQXBKr12lHGtpNafBem9ftafr7N4ntzQn5aRLW99ku73XY7v0Ktj3JJLU7+6pEX4rzwC/u8P5DLa892uY1uTm7X2t5fZyzuvHkQ5kpefaW+AyxrOmiXeJo7MYPW/F/m0er56Zrmdtme82f6XNf4QAAAACzJSbXGtMBpMrOPuu5E9ovABdHQsekVZxn+Ggot9hdtLbEPi/pY387LZgZF9mb9WkOJLU7uxrKJYTjVD/xx6Q5Rdnc5r0XO9SRe0KhWfN0H7dCufm8Y78ps1hkTM6/mtnWqvB8YcpG2d3ymoeZelqf1ngnPE9onwkAAAAAzJzUAoiNcr6Ces6Fcsm+slOdlBlNuqCH/YzvOd1mWzHJ92lIT4cyKyS128vNdd1NuZY4f+9m3hsT5PGHoviD0b/Fv8XE8etdfJaTJffzYdEvmn+AiiPF4xMXV9q8/uM2dT3N1PF50e9erpWD4fnULJdDfS0AAAAAAGZIar7oRsktKlfWgVA+oReTVq9ltrerxHbe7HIfN4T2I8rjgnZvOF3+R1K7vW2hmoR2HMW9OFHP0x62ubnLz7Is5EdQd1v2dqirlx8Cfgz1HxEAAAAAmCExaZybk7rdVAG9Wh7KJ6z2l9heTKz+ktnOiZL7Fqcy+Sm0Ty7ucKq0bXtJ7f/6JvSf+I1TkCzO1PO4y232uqDpjlBNMjvOQb8xUc+/XW7vVHEOAgAAADBD4qP8cXqDXPLoQsX1ngrlElZlxcTWFyE9cjVOe7IxvJgEiyPPt4T6tAa3QvupH3YHU42k2l1S+7+ud2iT66FcsjZO81NmypxjJbcX+8WuPj9TfP+T0HtC+4daWZqpo+xUJ49C/ekSAAAAAGbQkTC8aUeaLayVP0N67txexJGth0K5RH2n8k+tfF0ra5weWZLa/7Ug0SZxzunUDzpxwcX3uuxHuQUp/6iV1RV9tjj1zpUu+1N8/bqS238tPF/4sVOJ89wv1/UAAAAAGIW42NtXoZ5EjiNA46J3x2tlVUXbX1Qr20M9QX6mVn4L9ekNnhQlTt0Qp0O4GOqJxphMNF92dyS1/2t7ok1icnducU42zvs4X3V8iuD90NtUGnF7cdHFX4tzOm7z7+Kc3z6gzxiT5EeLvtPcp+II6jga/ftQH0ndS/L59aI/Pmxqn0uhvjCkZDYAAAAA0BdJ7f/qNCVInALENDYAAAAAACMkqf1fNzq0xyWnCwAAAADAaMWk9pMO5esZbI84x3WnJP9BpwsAAAAAAONkR+ic1H5H8wAAAAAAME7iQqftEtpx5Lr5tAEAAAAAGCs3Q/uk9kVNAwAAAADAOFkSOk89ckjzAAAAAAAwTnaGzknttZoHAAAAAIBxcjKYTxsAAAAAgAlxK5hPGwAAAACACfB6MJ82AAAAAAATYl/onNR+R/MAAAAAADBOLof2Ce3HwXzaAAAAAACMkYW18iy0T2qf0zwAAAAAAIyT1NQjezUPAAAAAADj5GronNReqnkAAAAAABgXb4bOCe0rmgcAAAAAgHFyMXROar+reQAAAAAAGBfrQueE9p+aBwAAAACAcXK4Vk51KKs0DwAwif4faX6CRzUBAyoAAAIndEVYdE1hdGhNTAA8bWF0aCB4bWxucz0iaHR0cDovL3d3dy53My5vcmcvMTk5OC9NYXRoL01hdGhNTCI+PG1zdHlsZSBtYXRoc2l6ZT0iMTZweCI+PG1pPmk8L21pPjxtaT5mPC9taT48bW8+JiN4QTA7PC9tbz48bWZyYWM+PG1pPmE8L21pPjxtaT5iPC9taT48L21mcmFjPjxtbz49PC9tbz48bWZyYWM+PG1pPmM8L21pPjxtaT5kPC9taT48L21mcmFjPjxtbz4mI3hBMDs8L21vPjxtaT50PC9taT48bWk+aDwvbWk+PG1pPmU8L21pPjxtaT5uPC9taT48bW8+JiN4QTA7PC9tbz48bWZyYWM+PG1yb3c+PG1pPiYjeDNCQjs8L21pPjxtaT5hPC9taT48bW8+KzwvbW8+PG1pPiYjeDNCQzs8L21pPjxtaT5jPC9taT48L21yb3c+PG1yb3c+PG1pPiYjeDNCQjs8L21pPjxtaT5iPC9taT48bW8+KzwvbW8+PG1pPiYjeDNCQzs8L21pPjxtaT5kPC9taT48L21yb3c+PC9tZnJhYz48bW8+PTwvbW8+PG1mcmFjPjxtaT5hPC9taT48bWk+YjwvbWk+PC9tZnJhYz48bW8+PTwvbW8+PG1mcmFjPjxtaT5jPC9taT48bWk+ZDwvbWk+PC9tZnJhYz48bW8+JiN4QTA7PC9tbz48L21zdHlsZT48L21hdGg+cDx+uQAAAABJRU5ErkJggg==\&quot;,\&quot;slideId\&quot;:260,\&quot;accessibleText\&quot;:\&quot;i f space a over b equals c over d space t h e n space fraction numerator lambda a plus mu c over denominator lambda b plus mu d end fraction equals a over b equals c over d space\&quot;,\&quot;imageHeight\&quot;:26.91891891891892},{\&quot;mathml\&quot;:\&quot;&lt;math style=\\\&quot;font-family:stix;font-size:16px;\\\&quot; xmlns=\\\&quot;http://www.w3.org/1998/Math/MathML\\\&quot;&gt;&lt;mstyle mathsize=\\\&quot;16px\\\&quot;&gt;&lt;mfrac&gt;&lt;mrow&gt;&lt;mn&gt;2&lt;/mn&gt;&lt;mi&gt;x&lt;/mi&gt;&lt;mo&gt;-&lt;/mo&gt;&lt;mn&gt;3&lt;/mn&gt;&lt;/mrow&gt;&lt;mrow&gt;&lt;mi&gt;x&lt;/mi&gt;&lt;mo&gt;+&lt;/mo&gt;&lt;mn&gt;4&lt;/mn&gt;&lt;/mrow&gt;&lt;/mfrac&gt;&lt;mo&gt;=&lt;/mo&gt;&lt;mfrac&gt;&lt;mn&gt;7&lt;/mn&gt;&lt;mn&gt;9&lt;/mn&gt;&lt;/mfrac&gt;&lt;/mstyle&gt;&lt;/math&gt;\&quot;,\&quot;base64Image\&quot;:\&quot;iVBORw0KGgoAAAANSUhEUgAAAfkAAADnCAYAAAAdHS+7AAAACXBIWXMAAA7EAAAOxAGVKw4bAAAABGJhU0UAAACMJCpdlQAAGE1JREFUeNrt3Q+kFtn/wPGPJEkiK0kSSZJckSRZiStJckVyJUmsrJVkWSu5klgryUqsXEkSSa4kkZUkiZUkSVxJVhJXkiuJfvP5ztzfM3eaOefM88w8c2bm/eKw393nPvN8P2dmPnPOnD8i9bM2KIeCcjkod4MyEZTJoHwJyuegfArKeFCuB+VUUIaCMkuAdpsZlO1B+TO6Nl5F18rn6NrRa+htUMaCcpbrBkA/LQ7K8aC8Ccq3LsqX6Ma2iVCiZVYF5XyUzLu5bi4GZYAwogYGuswPZZaPVIvZvKg1/qXAoD8IyhpCixY8GF8p8Lq5EJQfCCs8ds7DJP+Gasm2qYeWu618DcoIIUZDaVf7h5JuWGsJLzw0V7rrrSq7nKVq0u2PEnHZFXAjKLMJNxrkdym/+3EDYYZnDnuY4LVspmq+93OfK+G2hIOSgLo73qdrRge7LiXc8MhzDxP8O6rlezsqqoyLhB4NfTjWHrGb0X/XFnh8xLz+88qg7I6ugU85rplHhBye+NHTVvx5qma65RJ2BaYF62VQTkr4rnFhUGYkblQ6gnhnUP6ScGpQNxWynypATW3MSO46aHVxju+ZI+FYFdd3m7sJPTxQ5ADTIssgVTPdo5QgPesyUDpo76Hk74Jk9DDqRgccvU5pZa/s4Tt19slbh2vmX8KPii2U9PFbOotK39PrO/Eyx12tMOSTGVRPx8GUIP1VQJD0eydzJPpTVAVq5i/5vouwiJuL9o65dN8vpwpQoZHE+fi2zy3oo0JXvZV2Eb5PBOhEgd+/IXqqcknyk1HLCKiDVSVeN+pXh2tmD9WAiujDbHya9X9BWdLn3/A047rYSvV0JKf8XCnhGNpl4zol7wBVgpq4LuXOx9XxLrb59rRYUJX4QO2P0UNvP63MuCY+CF31mU9ir0psSY84JvlrVAtqIP4u8E6Jx7louV4uUxWoyD+x83C4guNn5ZRRqib9SUzLlhKPpa2S18Jaw2iG09LpoixzwOhey/VyhapABZbHzsFLFf0GuuodxLsbx/pwvCOOrXl234LPtAfsfZ9uKNtpycNDp6Qz0K6KWVFZXfWfhK76/6erzE1tPPNVepvy42qBuL2bZylC+Gwq8V7tw7EGLdfKn1QHKnBLql2rIaurnoXVYoYqCswjhyS/jeqBx3Tcii7+tMiDJL+T6kBFqtxDIWsZ3R1US8fpWGBW9vG4oyR5IHevQdZ+8/MJEVpmlWRPwaarPuaedDaI6aefHJI8AyeAkGng3VXCgxbK6qpnfErChaCMS7kj6tPsckjyq6ke4H/OGa6TAcKDFnqRcT0MERo/DFkSvA7Mo8sFMN/QWAQHbTSQcT3opk5sWV6TJP+cEAH/s1ayd4Vk+We00XFhvQjv7RT2lgdcXE65Pt4FZRmhQUtl9Wwxy8QjthW8ypp3qa8AdAtcHbShS+fqcr46GlNHKOuypEt7/P5N0dPkRPSdejPWGQxsn4uiWvF6Tq0hNGiprK56vd+ygJpHToh5SlCRew/PjJ7wNPnatu3sdt1+3U/5luF7n0m5+ymjeeamtFi0i55tZUHuYJaJ965I+Ut0/ijhfPw8e9lrOdpFa+udw/ceptqRw82U64J38Gi7rK76YULjl+eGZLipx+/W6Xnjkj7y0iXJv85xLF3t6YPj9zJ/Ey60x2dMpu/PvYuwAJmDUOmq98xcQyJ8XMD374sqXW+UvwRlvXSm4+mxTzgk5PUOx9EVAidy9BCQ5GGzRL5f8lnHjfxGKx6Qk8LW5LVgGllfxEIGOsjNNlfyqiUhj1j+foG4bZkbLz9T9TDQ8+Oj4fyZiJI9LRa01XjGtbGH0PjlQkZFPerjb1hjSch3DH+rvQJ3E59dGv177QEYzeihYOAd0ui69E9zPCzq4NAthA0tY+qq597qkZmG1sq6Pv+Wl4Yb6WfJXnHvlNi74LUr/4yE3Ui/C12t+P46OBCUJ5KvNyi52h2terTFHxnXwRih8cu+jIoareC3nLXcRNPmIm+N/fcbVCe6aI3ow1+esRym8kDCV0dA02V11e8lNH55KOmLe1SxWIxt1b3klIwF0pkq94zWOXLQVvvLghJ7smhvAFvNosnWSXZXPfdhj2zMqKjtFf2eeZab54XE56fmLeuCOiuoTuSgr3U+RueO61TOPIUuSzTZqYzz/iah8cuDlEr6u+Lf9ELcpvPFXzMcoCpRgFnRw+I2Cbscdb+GVz0kerot0VRZM5n2Exp/DGUk0aoHDl0S83a3OkBqkXTeod6iKlEyfW9/WszT6dLKW2GUMZpnneH+zGsqT8xJaaG8l943gymCbaOcQel00+tNdzHViT7R10kno5uZa6I/QtjQMFld9TS4PK4kvWlt9uS3rRb7fPmpf/6FqkRF5+i4Y5J/TrjQMFld9bw29cTGGlSOywY2jz2O8XkpZ9S2L4W54OHsE9c59asJFxpivWR31bN9twfmpzyFHffwd4453Dh93r+bJN8Oup3xW6HLHu1xOuMc/4fQ+Jk8z3v6O4+JfWUxn5Hk22PQIV7sq42meJNxjh8kNP4lTp9vPNssN80dJHmSvEduWOL1jBChAbLWVdGuelZ5rNj2RKX4vvzrLDGPYP6JJE+Sr8HNL77vAlB3Z4Suei/pHN/4/N7bYt/21QemQU0XSfIkec/YFs2ZQYhQc/8JW3Z7R+e9xwcG3Zf6LM5hSpRPSfIkec+MEjM0mKmrfiHhqYa+I4nP5dWNaOq0ccBuy01zHlUMj+whyaPBsrrq7xGaauhUuXh3t/5z3eYwHpR6D75Du2wVuuvRXFlTRVmQrALaWo9vPPNC6jfycYnY1wk/TVXDI4uFgXdopk2Gc5tlxftMuwTjy77qwjeLavj/44HY3ws/oLrh2cM1U+jQRH9lnNf3CU1/aXdgfL7uf1GLuG7i8/lN0+imdqQDfDDHcK5eITyosayu+sOEpr+uxIL/TsJ9setmXSyxa3e9bUe6rVQ7PGHqrmdZW9SVqat+CeHpn/iULd1nfaCmLaGXsf8fw1HvxBfDSTZC1cMTplUa1xMe1NS5jHP6IaHpn/i2sR/7eENZFLW0ixo1HJ9nHF+b/rbh5nmb6ocnsnqd3hAa1FhWV/2vhKY/RmJB1+1Zf+zjsa9Gx11bwHcNyfRBSvEFe0yb1XwWpibBD5cyztGThAY1ZeqqX0p4ync4FnDt0t7Sx2PvkuJWntPVkt5H3/dJvh9LsFnM7+U3cirA0xbPV26GqLGsrvrHhKZ8+6W6hWGWSfjeX497qIDvi0/525vy32eK+b08g5pQtaztZs8TGtTUjFjjK1l+Izzl2pkI+HAfjx1fKlcT7/wCeyMuGz53z5Dkrzkea7mErzdmcwqhYHdTzksdH7OI0KCmTD2oywlPeXQEb3zueD+3XB2Q6Wvh9zr3d7WE79T1u3RUvWld/ZOGE27S4Vi6SNDUMr9DnEYoUNZytiz3iTr7W+iqr+TJalL61009I3pi041ixuT7hWkGe/hubU0/l87gOduUP9P0pG8Of3/OobcAzaEDUP+IblT6CqispTe1J+t1yvl4kypAjZm66n8nPOXYIPa13PtZXvX4/+di7LsOOnx+pphXvzONDRiWzlQmdq5rNj1Prkn6ALjrQVlV8PFuZlwbP1AVqLFBw712BeEpnrZSJ8Sv/cSPZbRqtOtypeX/z9HY91zNEYf7kn8d+7Wx3o/NnEqNd8xy3mqy/1OK2fb1Ysr361LSy6gG1FxWV/0TQlM87S5/51mCT5sj+bNMHwGvXfFp4wWOJFo8eVrWpyy/aX1K7KamNTFXuR2eO56/+rlNXR5Dz9kbKd/5Upguh/ozddUfIzzFWhy1DHxL8HcSv3Oj4bO6za2ujKRT/OJr6+urh9UFdiFN7bg31R27M/ZwdJdTqTXy9njdkHyLOen4lDeSPsNjPuFHA2wxXC+rCE9x4lPVfCu7E7/1Qhffsa3LJ8y8N3Hej7bL9S7PaR0x/Ft0g4t35es/6yuoExnXoz6EDxN2NMiosF1y6TQpPfU0wU/I98vIXs75HXt6iM3pHMfRljzvR9tla5+uAz23dGzJHEKOBtF7+4eMc/444SkuyI88TfBazqT85iOOf/ulgFaPvsL45HAsfRc/wOnUSsdKPP/11c8+CUfxA01DV30fzPI4wWtJe4+uc94fiv19eVGb5wxbjqWj8FlpjBb94wLOdx07ou/bD0i4xwLQZFld9S8JDWZGLXqdyqZT1j5HN0gdpHdIipmyFKcj6ceiY3yO3Yx3UBWI0emcug6DTne7JeGo4U/ROTNV9H9rz48OwtPBofr+XQdusnQnAAAAAAAAAAAAAAAAAAAAAAAAAAAAAAAAAAAAAAAAAAAAAAAAAAAAAAAAAAAAAAAAAAAAAAAAAAAAAAAAAAAAAAAAAAAAAAAAAAAAAAAAAAAAAAAAAAAAAAAAAAAAAAAAAAAA0C+DQfnWknKd6gYAkORJ8gAAkORJ8gAAkORJ8gAAkORJ8gAAkORJ8gAAkOSpbkz5RqFQKBUWkEMoJV4LBJZCoZDkQQ4hyVMoFApJHuQQkjyFQqGQ5EnyFJI8hULhxgaSPIUKolAo3NhAkudaAAAAAAAAAAAAAAAAAAAAAAAAAAAAANAG7EIHAABJniQPAABJniQPAABJniQPAABJniQPAABJniQPAABJHgAAAAAAAAAAAAAAAAAAAAAAAAAAAAAAAAAAAAAAAAAAAAAAAAAAAAAAAAAAAAAAAAAAAAAAAAAAAAAAAAAAAAAAAAAAAAAAAAAAAAAAAAAAAAAAAAAAAAAAAAAAoDz/BOVbogAAgJo7lJLgSfKA2aygDAXlTFDGgvI2KJNB+RKUz0H5GJTHQbkSlCNBWUfIAPTbyujGRJIH3GiyvhQl8285y+ugHA/KAsIIoGwzgvLEcEMC0LE8KLcM18sHCV973QnKRFC+Gj47GSX72YQVQFlOWlodAEJHMlru+pC8LyhzU/5mqjvf9GAwHpT1hBdA0TaIvWsRaDttaV/LuD4O5bzeXmZ8j7b4DxBqAEXRVscrkjxgvU7uZ1wbO7r4vvlBuWe43o4RcgBFGBW3QUJAW80yJOTjPT44PDVcc0cIPYBeDIn7SGCgrS5mXBPaAzazx+/WAXyThutuF+EH0A2dtvOeJA8YHTBcE78UdIzfDcf4GD0IAEAuNxM3E1vCB9pmmaGVraPr5xZ0HH0d8NZw7T2iKgDkcTBxExlNSfokefAgnH09XCv4WMcs1x/v5wE4Sb4DHI9aJCR5oONHy/VQ9DS3RWJeMEcX1/mBakHd6SCWsxmFASi901XtHsn0ObkbHFotJHm0zT3L9VDGe/K7lmOeoFpQd7MMJ/hZwtOzEcNNgyQPhFZaroVPJR33sMNx51I9IMkjzbpEPP+NWvYkeWC6PyzXwvWSjrta7LNcDlE9IMkjaY5MX0ZTWwQrEp8hyQOhl5Zr4XyJx560HPsx1QOSPJL+TsTyYMpnSPJAOG3O1preW+LxbzkcfwXVBJI8pmxLxPFWxudI8oDIsEOSHerjAznT6UCSRyZd1e5dLIb6zwtJ8kCmsw5JdmuJx9/rcPybVBNI8lBjOVogJHkgHFRnS7KDJR5/u8PxP8v0QbMASb6F9sv3q9oJSR4welpxkl8pbntJDFBVIMm3lw4e+ijTd8uyza8lyQPhzJMqk/wsxyS/m6oCSb69HiRit8Hhb0jyQNgVXuU7efXV4Tccp6qqp+9MNkm4yphuZvBGwjmQunvRnaAs7fH79buvBGUi+k4dVHVa6r2+MUm+d8ltK12XwiTJA26t6B0e9CZcpKqqoWuv74ySr62iXLpQ0+joaNNcymdBmU2Sb6U1iVbAY3EfoEOSB8IGky3BDpf8GyYcfsMYVdVfumPRqNhXK0qWozmPs1amT4nKKodJ8q2jsXsRi5eei3kWzSDJA2738LI3ivnP4Tfcoar6Q3dGG5f0KQ4uSf51jmPpe9UPjt97mSTfOmcS8fol59+T5IHwnmy7v14p+TfccfgN76iq/tgnYffOWHRTXS+d7tG50ROfrbLWOxxnpWMXDkm+nQYTsbrdxXeQ5AGRGw7316ceJPn3VFV/6CC3mZbPXLVU1ojl7xc4Pl3Gy88k+daYH5S3iYt/IUke6MoFh/vrV4f7fi9c1q//QFX5Y410/25FewXuJj67NPr32gMwKum7FDHwrj2SD5HdrqtNkgdE9jg2pMpcv/6m0JKvHdPWhaYlCk+JvQteu/L1faxO09PpU3NrHCeSfG83pAsl3liANnBdca7M7WZdkjzv5D1j2/RgTcrfbI399xstiRNJ3t0SmT4Qs9spmSR5YLpxhyQ7IeWtH++S5O9RTX7ZKfnmXcZ3D3tW89Y5Sb4cdyX/qnYkecDupGNrfn9Jx7/tcOwbVJNf5lkq7ELGDVcX1FnRojiR5N38KsXP2yXJA6Gljkn+RUnHfyvNnUHVaC8MFfY49rl9sX9/oGUxIsnbrZbpq3I9kWK6DUnyQMdlqWYmk+uYgDNUkX8uiX1KxiLpzIe/1cIYkeTt8YlvhamDNovq6SHJAx3LxG1RM+1tXV7gca+KW5LfSxX5Z6/Yty+cutHqNqGLSfIk+YRT0tuqdiR5wN1Rx4Sr46bmF3C838R9LZQtVI9/Vot9vnwZN2+SfDNskt5XtSPJA/n845h0H0o4YLobuqjaRcm34NksqsZPLpsfPPbwdw/mPAHrXM57GH9tJcRXPdRXOgsLPgZJHkhPwC8c7x26nXiebWj1lcCpRF5w2YDsJdXirzGHClxDkifJJyQHAe0s4RgkeSCdjpV6nuMeog01HZA3IJ1BsTOiB/PtQTkWlAcZf7dL2Eu+1o7VMMGQ5Ku1q08XOEkeyKa9abekvPvOHxJ2wY9I9fvZowfbLJW3w9PfTZKvrgUR331QV7WbR5IHKnNQ8u0Iait63a2Kff+/Dn/zA9XgL31S+2qovJ9I8iT5mOSgn40lHoskD7i36rXF/abLe4wudnMmkdzVEoe/fUD4/fdE6veuhSTff4fk++68MpHkgfx0OWl9DXtdwgF6OojuS9SYm4xa/ToTRtdJ0ff0aw3f5TKF7ggh9995QwU+JcmT5B2Trq9lG5c40JWnYt/HfiFh8t9uS0XOa3FsmCdPkgfa2iPg8v4eNXBQ6jn4jiRPkifJA+VwWSt/E2Hynw6s+GipyNMkeZI8SR5oDd317qvlunpCmOrhgTB6kiRPkgfQcc7hutpJmPwXXwjH9NQ2tSMdSZ4kT5IHmm2FQyv+EWHy37pYRWp3vW1Huq0keTao8eyhAkDxbjg8OK8jTH6bI+GGAvElCXUd4y+GSh0hyZPkSfJAo213SPDnCJP/RiV9DvZtQ8XebmmsSPIkeaAN5op9xTzdeXIeofLbUKzCngVlduy/mTar+Syd3YtI8iR5kjzQLLYpc/p6dyNh8puuTPQ+qrBPEg6wiNtsqeQ2VjBJniQPNN1+sXfTHyJM/rsTq7C9Kf9dR9Cb3su3cY1ikjxJHmgyHUQ3abnWRgmT/w7HKuyy4XP3DBV9zfFYyyUcqDebJA+SPOAtXQztreU6u0GY/LdawnfqWmE6qn6u4bMnDZU96ZgUp3a1GyLJgyQPeGlBUMbFvjb9TELlN21NP5fO4LkBy+e3WSrd9vfnHHoLSPIgyQPV0fFZLyzXl25FO4NQ+e9irNIOOnxen9pMqx2ZBl8MR5/RaRhNmWZBkifJA02yLCivLNfWccJUrfkSrkC30vK5o7FKu5rj++9L/nXs10pn8MbmBsWaJE+SB5pC783vxfxKdhdhqtbPMn0EvHbF/5TyuSOxz7zK2bI+Zbm5rk98XgfaTQ3eONmweJPkSfJAE/wq5l5a7b5fRZiqtdFSQVqJuvf7ldi/13XpV+c8zqDYVz2aOhl0J6J30b+/28CYk+RJ8kCdLY7uzaZrSVc+nUOoqndB+rMDlw62mMh5HO0t+IEkD5I84AW9j/8m4cJnWdfQeNSogydsyw4my54ejnU6x3G0Jb+soTEnyZPkgbrZI+bpcZr4R6L7GzxyxDHp6jv74R6PtdjyBDhV9F38QINjTpInyQN1oNOldczWSzHvQaINuEWEy99KfCj29+U/FnS8Ycux7rfgZCHJk+QBX2mXvHa367KzpqVpdTMyHbM1n5D5b2bUon8QVao+mengOl2X/pAU3/2iI+nHomNMHUuXt93RkniT5AH4RAc9H5BwgLWpt/VxUE4EZQ0hA0jyAPy2RTrLk6dtA6utdR2cvVvojgdI8gBqZb103qvrRmK6mukvUfJnAB3QQ5L/nFHOEB4AfaKvanmnnuH/ANGogYfroYdiAAAA/HRFWHRNYXRoTUwAPG1hdGggeG1sbnM9Imh0dHA6Ly93d3cudzMub3JnLzE5OTgvTWF0aC9NYXRoTUwiPjxtc3R5bGUgbWF0aHNpemU9IjE2cHgiPjxtZnJhYz48bXJvdz48bW4+MjwvbW4+PG1pPng8L21pPjxtbz4tPC9tbz48bW4+MzwvbW4+PC9tcm93Pjxtcm93PjxtaT54PC9taT48bW8+KzwvbW8+PG1uPjQ8L21uPjwvbXJvdz48L21mcmFjPjxtbz49PC9tbz48bWZyYWM+PG1uPjc8L21uPjxtbj45PC9tbj48L21mcmFjPjwvbXN0eWxlPjwvbWF0aD5mXtYtAAAAAElFTkSuQmCC\&quot;,\&quot;slideId\&quot;:274,\&quot;accessibleText\&quot;:\&quot;fraction numerator 2 x minus 3 over denominator x plus 4 end fraction equals 7 over 9\&quot;,\&quot;imageHeight\&quot;:24.972972972972972},{\&quot;mathml\&quot;:\&quot;&lt;math style=\\\&quot;font-family:stix;font-size:16px;\\\&quot; xmlns=\\\&quot;http://www.w3.org/1998/Math/MathML\\\&quot;&gt;&lt;mstyle mathsize=\\\&quot;16px\\\&quot;&gt;&lt;mfrac&gt;&lt;mn&gt;7&lt;/mn&gt;&lt;mn&gt;9&lt;/mn&gt;&lt;/mfrac&gt;&lt;mo&gt;=&lt;/mo&gt;&lt;mfrac&gt;&lt;mrow&gt;&lt;mfenced&gt;&lt;mrow&gt;&lt;mn&gt;2&lt;/mn&gt;&lt;mi&gt;x&lt;/mi&gt;&lt;mo&gt;-&lt;/mo&gt;&lt;mn&gt;3&lt;/mn&gt;&lt;/mrow&gt;&lt;/mfenced&gt;&lt;mo&gt;-&lt;/mo&gt;&lt;mfenced&gt;&lt;mrow&gt;&lt;mi&gt;x&lt;/mi&gt;&lt;mo&gt;+&lt;/mo&gt;&lt;mn&gt;4&lt;/mn&gt;&lt;/mrow&gt;&lt;/mfenced&gt;&lt;/mrow&gt;&lt;mrow&gt;&lt;mfenced&gt;&lt;mrow&gt;&lt;mn&gt;2&lt;/mn&gt;&lt;mi&gt;x&lt;/mi&gt;&lt;mo&gt;-&lt;/mo&gt;&lt;mn&gt;3&lt;/mn&gt;&lt;/mrow&gt;&lt;/mfenced&gt;&lt;mo&gt;-&lt;/mo&gt;&lt;mn&gt;2&lt;/mn&gt;&lt;mfenced&gt;&lt;mrow&gt;&lt;mi&gt;x&lt;/mi&gt;&lt;mo&gt;+&lt;/mo&gt;&lt;mn&gt;4&lt;/mn&gt;&lt;/mrow&gt;&lt;/mfenced&gt;&lt;/mrow&gt;&lt;/mfrac&gt;&lt;/mstyle&gt;&lt;/math&gt;\&quot;,\&quot;base64Image\&quot;:\&quot;iVBORw0KGgoAAAANSUhEUgAABFsAAAD2CAYAAAAJbYgrAAAACXBIWXMAAA7EAAAOxAGVKw4bAAAABGJhU0UAAACNUy1tAwAANHNJREFUeNrt3Q/kVef/APBHkklGksxMTDKZRGYmM5EkSWImycyYmclkzM8kScxXZr4yJkm+EplJZsbMzFdmfM3MzIwkmcnIZJKM/e7Tva3zud3z597Pvec8557Xi4d9v9U95zznOef9nPd5zvOEADBdj/bKbtUAJGCl+xGIy1CjL3vl76EingGwaHt75bdeudsrT7b4ODb3ysFeOdcrX/XKzV65PTiuO73yZ69c6ZVPeuVEr+zplWVOPx23tFd29cq/BtfG1cG1cmdw7dwe3B8u9srJmq6bi4OO7qVeedwpQlwGZuhgeDjRMq1ki3jGomzMaZxNlltOC1Syqlc+zlw7Mau/smXHEAPX0V65PuH94u7gAfMFzYGO2dArp0I/qTLJdXN20AeYhbcz2/qjV/Y5XYjLwAw8FfovFWaVbBHPWJQPQ3rJlutOC5Ta1is3MtdNHA2ytEX7H4dXnxg89E3r3nG5VzZpGsy5mKA8P8Xr5szgAXHadoT+y5Psdh5x+hCXgSlZ0ivfF8Q38YxGrQiTvRGbdTnp1ECh4y2/ZuIolOszun/81StHNBHmVPwE6I8wm5ccm2ewv5uGHj5/6JUnnEbEZWAG192ski3iGRN5K6SXaIllq1MDI8W3z8MTgL3fsmN4ZZAQmfV9JH5b660D8+T/wuw/4X1uBvsdO6PXMtuJndUtTifiMrAIz1WIa+IZjfopwUTLDacFRooT7F0dul5OtOwY3qj5fvJ5MISb+XC0pmsmTkq9dgb7/9hQBzWOqrW6A+IyMIkVI669OpIt4hmVPR/SHNVyyqmBhzwbFg5dbOO1sruhe8pZzYeWy0tSxhFinw7+PL7hy64wFP87Thr40uAa+HOMa+bbGXZQfx3alokGEZeBcZ2uGM9mRTyj1DQn15tm2ebUwALxs7pbQ9fJJy07hnUjjuF++SX0v7mNc1GsCf3JzrIPjHHFlbiE5r9DtbcYo8ormhEttSUnyRLfno+zBOXy0J/LqOo8bS/N6HhiAuj3mrYF4jLMnz1j9P9mSTwj15owes6EuJLHW4MgMsu5DtaH/OHLS5we+EecSHb4jfS3oX1zkXw74nr/MUyWXI118k0Y/9OIVZoTLROHSV8bcf0/tYjfjBP8/VbhmvnfDI9ry4g+yC6nG3EZKLF6RIKjqWSLeEauI0ON4rdQ74iSd4NPiKBMHKI8/OYsDlle07LjeH3EtR5HqSyZwu/eHiPg+o6etvn3iBg5jRcSG0K1z4rW1XhfiNfyZqcccRko8OnQ9VeWeGminyuedVzsqGWXXI3fm9W9bNUPORfEDqcH7lkbHv4WPGbOn2/ZcSwfEQiPTfH34zwVN0O1ZEsMfis0LVpiwwyvm+jtCtfM/hkf4/DnzPHFz2NOPeIyUCGpEedt+TQ0n2wRz1ggO0nlrUGHrk5P5VwMfwSfEEG0MvTnMRm+Ro628FiGl6o9P4NtbA3Vl5J+VfOiJT7JtNuTM/j9ZYO42+SE9fFeNzzBYPwcwwpiiMtAVhxpmR3NfCX0X6ClkmwRz/jHl6HZWZOP5FwMp50auOfSiOvjuxYex/AouqthdiNLjoRqyZaPNS9aIDuv2Rcz3M7ZkuvlXA3HumvEdj/QBBCXaZH4QH0yp7yoeqbSn8zO/RdfsD03+LNUki3iGfesy5z8/zS0Dz4hgnzvhNErj2xo4bEML/W8fYbbim/pr4XyZMstTYwWeD88+Mx3lhM7Hyi5Xs7XdLwXR2x7u2aAuExLLCu4j55UPYs2/EIt+1ltSskW8Yx7E0Te/46siZU58j4hihP1+YSIrtsYRn8O09asePYziIs1bO9QqDa6ZZmmRsJiLLw/z9GsX0LsCs2PbInWjbj3xUTTo5oD4jItINkyO8+Eh1fKyz4zppZsEc867rPQ7BrgeUP9zzo1eMC6txTyqERkG5csjkNq74YHbwCfqmGbq0O1uVu2am4k7H4C5EIN29pWcq38q8bj/mjE9j/SHBCXaQHJltmIiyz8MnTtrR/6O6klW8Qz/vnGrQk/5VwIu50WOi4vEXm8pcezJzSTTP02lCdbdmpuJCzOa7Q31LOKQVmyZW+Nx70+Zx+e0SQQl0mcZEs9SYvXR/ydFJMt4hmN2BDyl2P1CRFdFpdevzPi2ogjQ9a09JjezxzHUzVu93SQbIGqij4jiveflTXvz+fBJKSIy7SPZMv07Ryqx89y/l6KyRbxjEbkvSE4p2rouLNzeG18PTiGz2ve7muhPNliMm7oK5og90ID+7M/Z1/2O1WIyyRMsmW64mfhNzJ1GP87L8mZarJFPKN2P+c0uj2qhg7bMKdJgTO9ciXUPwP7i6E82fK0Zgf3fFhwnWxs6IHl7oh9ifcSI2ARl0mVZMt0XRzjWTHVZIt4Rq025lwAcYjmUtVDh50PVuiapj0lQfcv9Qr/yHsJciqhTvb98prThbhMoiRbpueVofo7XfL3U022iGfU6mhOYzuvauiwJwuCg2tjMmXJlp9UEdyzOecaiSs/rGhwv14t2C8Ql0mRZMv0rr9bmbq7WiEepZxsEc+oTd7bs72qhg47URAcXlY9E9lbEnQtMw9950ZcHzcGnd1UH3Z9doy4TIokW6bj8lDdVVlBN+Vki3hGLfI+Ibo7uDlBF8XP534vuAk/qYomcqAk6L40o+3GoeUvhP5E4B/3yvXQX2kt3ue+6JW1i/z9+NvxrerNwW/Gh+K44tMqp5wJjBrVEtvUpkT277ec6/drpw5xeebEs/FJtize/w3V27GK/y7lZIt4Ri2OhXRWOoBUFI3A+F31TP1+cz/B+8iUO+Z7B53GP0uCfZWhsKPE2fc/K/jdH6d8TMy/2A6HR5vGIc3rEtrHCwVtfr1TiLg8deLZ4ki2LE5M9P8VFi6RXHV+pNSTLeIZM5f3CdE+VUOHfVJw8/1Y9UzsfEG9TmvJzudDf8K226F85aNseXfM7cTRBzcq/O5bTjtj+HTEdbEisX18t6C9H3cKEZenRjyTbEmh7rLPirfHTEKknmwRz5ipvAn4fEJEly0No5eDu1/eU0UT+6mgXl9Y5G/HZaWvhNGrqlXpnF4bY1vxO+U/Kv7uOaedCuIb4+zKCL8O2nSKiia6vupUIi4vmngm2ZKKD4bq680x/33qyRbxjJk6Hry5h2G7QzPzisy7FQV1+t0Ufv/lQWf84qAz8Gx4MMw1bvtYhY7ksxW281Tof8te9Q2jZAtlnuiVb4faTZyH4Z2Q3qiW6PGSNv+MU4q4LJ5JtrTetqG6+nyC30g92SKeMVNXchrWflVDh/275Mb7vCqaSNH39tOY9T1O3re05O9cKDm3R0r+/erQf2M4znDuN5x6CsT2caug/dwcJF1SG236V8E+H3VaEZfFM8mWVlsZFk4eG+dFWjOHyRbxjJkp+oTIhI502fclgcEndpM5k1Of39a4D5tKzu0XBf82vlX8aujvrh38//EN4ukwesSO+ymj7OqVH8Z4yInDmbcntP9XCvb1f04v4rJ4JtnSasPJvElfirUh2SKeMRPv5TSqi6qGDosBuSjDfUcVTSS+oct7e1/3EM1fSs5v3gz7J0L5UOo4JDt+3xw/xYzLJK5w6hm6Dl6t8OBYVE4l8mB5sWAf/wqSjIjL4plkS1vtH6qjM4v4rTYkW8QzZiIvi3dA1dBh20qCwnVVNJGXc+rzdAP7crLkHG8a8W92ZP78ktPJmDYPHlrGmRuhqFwO/U8AmnS2ZB93Oe2Iy+JZIiRbqotziGUnTJ50KfH72pBsEc+YumdC/idE3sTSZa+W3HA9aE/mmxF1GZeZXNXAvuwtOcfDy96vDg+WxPzRPZIx7ye/TCnBMlzi6JiVDR7be2Fx80WAuCyeSbak56uh+nlukb/XhmSLeMbUnchpTJ+qGjquLLt9QRWNbUtI603BoyXn+ExOR+HPXlnvdDKGODz/1qDtVF2ydZzS5Ge/L5fsm1UNEZfFM8mWdnl7qG6OTeE325BsEc+YurzZx19RNXTcpTE7LpS7PKIeP2p4n34O1ZahzgbgV51KptTpjw85O0P/s934IHk1TJ5waerT3xeDTzsQl1MgnlW770q2FHs69L9wyI6eXDKF321DskU8Y6ryPiGKEwCtVD10XNkyiB+qorHsyen8NT3B539C8WRocSLTx8KDOTY+cyqZsTivy/uheBnoUSUuzdnE5H27Svbrryl11EFcFs8WS7KlvH6yq+PFkZjTGvnUhmSLeMZU5X1C5GECyof6v6+KKlseHn5j/3voLy/ZtAMl53lbpoMQH34fdzqpSfws4HgoXn1luBxqYD93VNivdU4n4rJ4lkgyQbKl+rPhm1P87TYkW8QzpirvDYEh8nTdkgo3W9fJ5ME7PjxuTWTfni45z1/MqNMB47TRK6FasuWnBvZva4X92uE0Ii6LZwmQbMn3wlB9fD7l329DskU8Y2qeDfnDo1apHjpueYWb7cuqqZItLegQ365wvr9LuI5PhdmscpNKWeYyuheXv69YX0/XvG+PVdinvXNwDlxn4nIbtDWebZvz6ytbTiVY/3H6iOxL+Pip2ZoOJlu6Es+owfs5DehLVQP3gk6qk1G2rR6HR9AdTXA/L1Y435s8BHoIbFjs+P4W0vuUaEWFfdov2eI6E5fFM8mWZJMt52pIKLQh2dKVeEYNruc0oNdVDYTndepm0uk7leh+Hm5hx8hDYDdVeSCpe/nbKp3TeVjh0HUmLrdBW+OZZEtzhlfgOTuj7cxLssWKvZTaEvI/IVqteqBS0NepG6/DdyHhfd1Zcq53ewj0EJiQsuVvf6x5f6p83jEPc2m4zsTlNmhrPJNsaUZ2dapY4mIGj3Y42dKVeMaMfRB8QgRFqkyQpVOXb3jpvEuJ7298yCha8eU1D4EeAhOypaS+7jRw/ZSdw2OSLa4zcVk8k2xJLtny5dC+bZnhttqQbOlKPGPGfs1pPG+oGrhng07dxDaH/pKS2dnsl7Zgv4smHz2b+L57COyeqyV1tqTGfXkkGNniOhOXxTPJlrYlWw4O7dd7M95eG5ItXYlnzFDRJ0RrVA/cU+WbTasePGxtWDiB538HgavtD1I/eAj0EJiY0wnVmTlbXGfisngm2dK+ZMunLa2/neIZKcv7hOhrVQP/WBpktscV53u6kqmfbwZBqy1eKjnfjzrFJGR/y5ItVm9AXBbPUlD0mcjJjtWFZIt4xgzkLRv5pqqBBf4qudmeVEX/iEtyZoctx/9e1bJjeD20e5JcumVHSOczoipL8u51yhCXxTPJFsmWxJMt4hmL8kJBw3lc9cACN0puth+ponviW4DLmXr5ObRvVbMnwsJ5ZkaV951qEvJ4SGeC3CpL8u5wyhCXxTPJFsmWxJMt4hmL8u+cRvNfVQNjB6Ezquhep+WLTJ1cC/1lBNvmcoXgetnpJiFFQ53rXvp5e4XrZ51Thrgsnkm2SLYknmwRz1iUvE+I3lI18JCzJTfbCx2vn/iZwqVMfcRVzp5o4XEcDgsnCs873/HPlrosSMTygrZ6vuZ92VVyr/wr1PtZE+JyV4lnki2SLeIZDSn6hOgJ1QMPOVhyw/2s4/VzPlMXcWj3+hYewzOZDmkcdn0gGDpKOxR9RnSo5n15seS6ueF0IS6LZ5ItndeGpZ/FMyb2YU6j+UbVwEg7S264v3a4brLLSt7slY0tPIY4MuCXzHHsC/23FXcLzvkRlwUtuD89W/O+vFxyr/zE6UJcFs8SIdnSnDYkW8QzJpb3CdHbqgZyOy9FN9w7Ha2XE5k6uFXjg12cC+ZAmN7wzdOZ4ziV+f8/Lzjnn7ssSETeW+vrDezL0WAyTsTlJoln1Um2NKcNyRbxjIkUfUK0VvVArp9KbrrLOlYfRzLHfjv0Z22vy4XBdjdP4bf2hIWTiT6S+bPDJR153+qSgv/ktNHjDexL2TwaLzpdiMszI56NR7KlOW1ItohnTCTvE6LvVA0U+qjkpru1Q3XxVua449Dk7TVu+/43tD9M4bfW9Mrvg9/7Mzw818zWknO+xWVBAkaNVo3zNTTxAuViyTXzmNOFuDwT4tn4JFua04Zki3jG2JZkbsTD5R3VA4X2ltx0X+pIPbwydNy7a9z2k6E/L0zc7sEp/F52qeoDI/48rtBQ9J37IZcFDduW0zZPNbQ/VwuulytOF+LyzIhn45NsaU4bki3iGWMrympbJxyKPVLSUXmvgx3bfTVue/UguN0fTbNykb+XHZ1zruDvfV1wzj+uuK14fz0SFg7phmn4akS7jPMnNfHGLb7QKVpi9kOnC3F5JsSzyUi2NCf1ZIt4xkTyhlv6hAgWHxzmfVbynUOB57Uatx1XOLqS2fb5Rf7e06H/jXr8rbhqw4qCv3u84JzfrtiZ+37w9/e4hJiiHTnt8s2G9mddSed5u1OGuDx14tnkJFvSvG5TSLaIZ4yt6BOi/1M9UEnRMnC/z/Fxbx10xOoabrxkEOjiEPD4zezw24Vti/jt+Dbu/qSKsYNatlR12fKiZf/+/jxZ51w+nRAnio5v0+PLjTiU//EZbSeO7Lo2oj1+2uCxF33ScSuYUBpxedrEs8WRbGlO6skW8YyxbStoNOtVD1QSl5osGrL8+Bwe83ODwPJ3IuXqIo8nO7v86xX+fvzOvWgoadHcMfvCgyV4H3X5zLXYTj4OoyeqjW/XN9TQUY3XxqoG66DorfkpTQRxeerEM8kWyRbxjETkfUL0vaqBsZwO3ZmML77luplQoiWWwyP2M77lj59UPFVyPO9mfufCGPXw34L9uZzzb+Ky1PdHA2112cy9wyXtNj7g/CtMZynaUctR/hr6E0in2nl+ThNBXK5EPJNskWxJe//EMx5S9AnRYdUDY9lccAM+M0fHGT/juZFYoiWW4eVs3wgL32rGIdWj5pM5FBaOABjnzdyJkn16dkTd3V+O97hLphN+qth+4997YcJtxDZ7acRv/hKaWeZ5uJ9xJ3ipg7i8GOKZZItkS/PJFvGMsW0vaMwbVA+M7Zuc6+m3OTm+OOz61wQTLV8M7eeWgr/7c6+8HfpLU58PC7+1fXrM+thWsl/XMvfSvZkk1Vculc4YdwTYpcEDYlXx7fz1MHoFkZUJHH/RtfiK5oG4vKhrSDyTbJFsEc9IWN7wyh9VDUxkd8GNeFPLjy27xHJqZXg4+JkJfmPnBHWyZIKH6abnz6Ben0zYpuNqgO+E/kuRZUMPAfFTgmM512NMhu5L6PiP5hzf9WAiQcTlKsQzyRbJljSSLeIZY99U/8hpNEdVD0zsh5zrqs3DbFcVHFfT5eaIIHduzN/Yv4i6eX+M7cQ3gU+6RDplR03XQWxbca6G5S25Hx7UNBCXKxHPJFskW9JItohnjMUnRDAbe0J+5ruNYiLj20QTLbF8MGKfD1X8t/Eb+MWOAoifVv1ZYVtxyPpGl0cnHZ5h+49D+OMSt0sTPO6NIf9tuLeAiMvViGeSLZItzSdbxDPGlvcJ0S+qBhYtLzmxa846HSmUUd+lPxLyv9PPfn/+/JTqaF/JtuIqD4+5LDotjnD5bgrtPc7FEOdjebVX1iR+zB/kHMNezQFxuTLxTLJFsqX5ZIt4BpCQTSH/LTT1iG/64xvBuGRlXJryzuBBNU6mezBMZ6ndrLhSw8XBNu5kHop3OxVkxGVbXw/9ZZo/C/0VAf8ctJn7Jf7v+OY4TpYbJ708NujQrWvRcT4aRr8h/1ITQFwWzxIn2YJ4BpC4U6Ha8okA8+bIiHtf7KyaswhxmdRJtiCeASQuTip7Y8QN+mtVA8yx1WH0W8A3VA3iMi0g2YJ4BtACeUtO+rQEmFejRg98qloQl2mJmGy5k1M+UD3imWoBSPtGHWcvX6FqgDmzJYyevHOVqkFcBsQzAKZpea/8EAxFBebbisEDa/Y+FyfztOQ54jIgngEwE3ESrd9HdOy2qRpgTpwL87HcPeIyIJ6JZwAt8kKv3B26cceJ+taoGqDl3hjRMX1VtSAuA+IZAHV4acQN/JteWapqgJba2it/Dd3X3lYtiMuAeAZAnV4f0bE7r1qAFtrQKzeH7meHVAviMiCeAdCE10Z07I6rFqBF1vbKb8FQa8RlQDwDICH7gqGKQDs90Su/hoWrNOxWLYjLgHgGQArit6HDQxbfUi1A4h3T65l7VnwbuFm1IC4D4hkAKVnfKz8PdezeUS1AgjaEhUOtv+6V1aoFcRkQzwBI0YpeOTvUsTuhWoCExGVys2/8j6oSxGVAPAOgDV4auvnH1RCWqRagYQd65e7gvnRt0FEFcRkQzwBojTWDzlwMArd6ZZ0qARq0pFd+GtyTPgz9N/4gLgPiGQCtFCfp26UagARs65UtqgFxWVwG8QwAAAAAAAAAAAAAAAAAAAAAAAAAAAAAAAAAAAAAAAAAAAAAAAAAAAAAAAAAAAAAAAAAAAAAAAAAAAAAAAAAAAAAAAAAAADoom298ndHyidONwAAADBrki0AAAAAUyTZAgAAADBFki0AAAAAUyTZAgAAADBFki0AAAAAUyTZAgAAAAn7W5lawbWgKIqiKIqiKIqieJZXsZItuBYURVEURVEURVE8y3vAlGzBtaAoiqIoiqIoiqJItjhBSLYoiqIoiqIoiqIoki2KZItki6IoiqIoiqIoiuJZ3gOmZAuuBUVRFEVRFEVRFMWzPAAAAAAAAAAAAAAAAAAAAAAAAAAAAAAAAAAAAAAAAIxpW+jOeuefON0AAADArEm2AAAAAEyRZAsAAADAFEm2AAAAAEyRZAsAAADAFEm2AAAAAEyRZAsAAAAAAAAAAAAAAAAAAAAAAAAAAAAAAAAAAAAAAAAAAAAAAAAAAAAAAAAAAAAAAAAAAAAAAAAAAAAAAAAAAAAAAAAAAAAAAAAAAAAAAAAAAAAAAAAAAAAAAAAAAAAAAAAAAAAAAAAAAAAAAAAAAAAAAAAAAAAAAAAAAAAAAAAAAAAAAAAAAAAAAADM1qO9sls1AAlY6X4E+hfA2L7slb+HirjMVCzrlT298kGvXOyV33rldq/c7ZU7vXKrV77rlfO9cqhXnlFlcM/ewfUSr5UnW3wcm3vlYK+c65WveuXm0D3gz1650iuf9MqJwf1imdNPxy3tlV298q/BtXF1cK3cGVw7twf3hxhXT9Z03VwcdBAv9crjThFzoKvxaV76F9AGB8PDiZZpJVvE5Q6LSZP/DG7kf49ZrvXK0V5ZrRrpoFW98nHmeojZ8JUtO4bHB9fw9Qmu/78H943YuX1Bc6BjNvTKqcGD3iTXzdle2TijfXs7s60/emWf00ULdTk+zUP/AtrkqdBP4M4q2SIud9C6XvmsIEj9Mbi5fxH6bxD+Kvi7twcB8RHVSkds65UbmWsgvm1b2qL9j8OST4TJkqx55XKvbNI06MAD4PkpXjdnBg9W07Yj9EekZrcjRiM+6V8ACy3ple8L7h/iMmM7lBPEYkN7uVdWjPg39z8zKkrQxCGcz6pe5tzxoXZ/smX7H9/yTfqmsKzEpOwRTYQ5FWPgHzO4buL1uHkG+7tp6KHth155wmlEfNK/AHKvu1klW8TlDojZs49zGtLBMX7nuV75pSCYvaqqmUPx7fPwxFnvt+wYXgnFo9SmVS4F2Xrmy//N+Jq5NYit0xY7cdcy24mdvC1OJ+KT/gVwL+6W3TPEZSqJo1X+m9OIJpkdOX47+nVBwzysypkjcWK6q0Nt/ETLjuGNGjqx2fJ5MPSZ+XC0pmsmfrK7dgb7/9hQx+5OsCoC4lMq8Wke+hfQ1mfjqw0kW8TlObSsIDFydJGN9IeCxnlI1TMH4qdxN4ba9qmWHcPumjuy98tZzYc5fQiMb+A/Hfz5c2Hhyifxv+Nkey8NroE/x7hmvp1hx+7XoW2ZoA/xSf8Cuup0xXvFrIjLc+RsTuOJ2bzFZvbjRLu3Cxroi6qfFtsaFk5mFcsnLTuGdSOO4X6JnwPGb1XjXBRrQn+SsOwDY1xxJS49+e9QLfs/qryiGdFSW3KSLPGt8zhLNy4P/bkiqq5c9NKMjicmgH6vaVsgPs1//wLaas8Y94lZEpfnwKsFjefNKW2j6Fv2W4NgCm0TJ+obfiMd3zq3bS6Sb0dclz+G/ooHk9TJN2H8TyNWaU60TBy5eW3E9f/UIn4zToz3W4Vr5n8zPK6YQBqeF2OX0434pH8BHbF6RIKjqWSLuNxy8TvQvFEnd8PoVYcmsaykA/mtU0HLxKG9w2+c4lDfNS07jtdHXI/xLeCSKfzu7TECle/PaZt/h4eH9i+Zwu9uCNU+K1pX430hXsubnXLEJ/0L6IBPh66/ssRLE/dDcbmljSlbPp7ytg6XNFTzt9AWa8PD31DHjPPzLTuO5SMCyLEp/n6cp+Jmxc5sDBorNC1aYsMMr5vo7QrXzP4ZH+P5oe3FFyaPOfWIT/oXMMeGkxqnS56X/65x38Tllnm+pOFMe3nmx0Lxkn1/BJ8SkL64ytaoZc2PtvBYhj/vOz+DbWwN1ZfqtCQ8bfFJpt2enMHvLxvExKLrZdaTZMZ73fDEfHEUqhXEEJ/0L2AeDc8zeiX0E62pJFvE5Zb5OtQ/RPmrkm0ec1pI3KUR7fa7Fh5HHIZ9PSycDHtWb+6OVOzMfqx50QLrM232ixlu52zJ9XKuhmPdNWK7H2gCiE/6F9QuPlCfzCkWG5nOfSc7R1RMxD43+LNUki3icos8VdJo/pzRdt+qsF2fEpCqd8LolUc2tPBYhpfS3D7DbcW39NcqdGZvaWK0wPuD9hrfLs1yNOaBkuvlfE3He3HEtrdrBohP+hfUallB+zypehZtOPGaHQCQUrJFXG6J90oazayWlnu6QkA76PSQoI1h9HDjtmaTs59BXKxhe4dCtbeHyzQ1EhbffN2fR2LHjLe1KzQ/siVaN+LeFxNNj2oOiE/6F9RGsmV2ngkPr/iXnYg7tWSLuNwCv4TmvgUvmwHekElSfMD6MYweidXGeYbiUNS74cGbs6dq2ObqUO3b+K2aGwm7nwC5UMO2tpVcK/+q8bg/GrH9jzQHxCf9C2oj2TIby4eei+O1t37o76SWbBGXE/dkhYByYIbb/6zC9tc7TSQk75vu4y09nj2ZYzhb43a/rXDt79TcSFj8zHVvqGf2/7Jky94aj3t9zj48o0kgPulfUAvJlnqSFq+P+DspJlvE5YTtqxBQ9tTYqC0DTcqe6JU7I9pofPO2pqXH9H7mOJ6qcbung2QLVFX0GVG8/6yseX8+D0aiIj7pX9AUyZbp2zlUj5/l/L0Uky3icsJOVggos/wW/UCF7X/qNJGIvBVBzrX4mO6vRPZ5zdt9reF7D7RJUay80MD+7M/Zl/1OFeKT/gUzJ9kyXfHzwRuZOoz/nZfkTDXZIi4n6pMKAWXbDLe/q8L2Y6Z/iVNFwzbMaVLgTK9cCfXPXP5ihWv/ac0O7vmw4DrZ2FBH/+6IfbkiXiM+6V9Qyz1YsmV6hlf0KfqqI9Vki7icqB9Cs8mWp0K1Wd83OlU07HzIX6LcTWx8e0qu+b/UK/zj51D/BPbjdk7vl9ecLsQn/Qtm/mAt2TIdrwzV3+mSv59qskVcTtSfodlky7JQLdnyklNFg4omkj6vembSmf1JFcE9m3OukbhiwooG9+vVgv0C8Un/gmaenyRbxrv+bmXq7mqFuJpyskVcTtCd0Py8CVWW2DvqVNGgEwVt82XVM5G9Jdf8WVUE95wbcX3cGHQSm+6kNjGxPsxTfNK/YBKSLdNxeajunqvwb1JOtojLCaoyqmT3jPehyugaD140ZWmv/F7QNp9URRMpmxx7VqPZ4pDsF0J/ic2Pe+V6r9wO/e9cv+iVtYv8/fjb8W3kzcFvxofiuKLGKqecCYwa1RLb1KZE9u+3nOv3a6cO8Un/QlyWbEnY/w3V27GK/y7lZIu4nKC7FRId+2a8Dzcr7MNFp4qGFL3h+l31TOxYKF7K9pEpbmvp4DzGzlZZcrfKENJR4qz1nxX87o9TPibmX2yHw3O1xKHA6xLaxwsFbX69U4j4pH8hLku2JCi+sMh+WRGXSK46P1LqyRZxOTG3KyQ6js14H36tsA9fOFU0pGjFro9Vz8TOF9TrtJa6fD70Jzqrcp/LlnfH3E4cfXCjwu++5bQzhk9HXBcrEtvHdwva+3GnEPFJ/0JclmxJsO6yLzJuj5mESD3ZIi4n5lqFG9GsJ+j6osI+3HCqaEB881I0+us9VTSxnwrq9YVF/nZctvNKGL2MfJVO3bUxthW/7/2j4u+ec9qpIL5pza4o8OugTaeoaCLRq04l4pP+hbgs2ZKYD4bq680x/33qyRZxOTGXKtyIfkgg2eJzDZqwO1glaxZWFNTpd1P4/ZcHndiLgyD6bHgwPDRu+1iFe86zFbYTl66v8hmkZAtVPdEr3w61mzh/wTshvVEt0eMlbf4ZpxTxSf9CXJZsScS2obr6fILfSD3ZIi4n5kyFG1H8pm3pDPfhswr78IdTRQP+XdIun1dFEyn6Tn0as6WvqnDPulBybo+U/PvVodrIwGx5w6mnQGwftwraz81B0mVZYvtdtKKglQQRn/QvxGXJlhSsDAsnj40v8tfMYbJFXE7M/oo3o1kuF/VpMLKFNH1f0i6XqaKJ5CV5v61xHzaFyeeJim/jvhr6u2sH/39883Y6jH4jaoJcRtkV+iNIqz4cxGHA2xPa/ysF+/o/pxfxSf9CXJZsScCFKT3btiHZIi4n5KmKnbtTDSdbzNlCE4GsKDN8RxVNJL7Zynt7X/fQxl9Kzm/ezPQnQvkQ5Hhvjd8Fx0kO4/KCK5x6hq6DVys8cJXF5RQeyC6G4pGxkoyIT/oX4rJkS5OGBxecmeFzawrE5cRcqdCpuxmqL4k1i2SLtcGp27aSNnldFU3k5Zz6PN3AvpwsOcebRvybHZk/v+R0MqbNg87+OHMKFJXLoT90vklnS/Zxl9OO+KR/IS5LtjQkzoWWnTB50qXE25RsEZcTc7xip+6VGW3/8wrb9lBD3V7VJmfimzB65NqqBvZlb8k53jf091eHB0tJ/hiMVmG8+8kvU0qwDJc4OmZlg8f2XljcPAvQtfikfyEuS7bU56uh+nlukb/XhmSLuJyYtRU7dD/PaPu/Bat4kJ6yrPAFVTS2LSGtDPujJef4TE6A/bNX1judjCHGsFuDtlN1qdNxysUGj+3lkn372OlHfNK/EJclWxrw9lDdHJvCb7Yh2SIuJ9oRbGLW7qpzxnzgFFGzsmXRz6iisV0eUY8fNbxPP4dqy3xmA9erTiVT6izHh4OdvXJg8AB2dREJlwMNHceLwScRiE/6F+KyZEtang795cazo0CnMSVGG5It4nKCngzV3rbFzPG6KW73Qki7E0l3lS0f+KEqGsuenE5T0xN8/ieUL3v/WHgwx8ZnTiUzFud1eT8ULwM9qsRRok1MererZL/+CrOb8w3aGJ/0L8RlyZbZ1092lb/4jDutkU9tSLaIy4l6t2KHLn4TOY3vw98ZoxO53emhZmXJx/dVUWXLw8Nv7ONy7msT2LcDJed5Wyawxoffx51OahKH0x8PxauWDJdDDeznjgr7tc7pRHzSvxCXJVtqcmKoTt6c4m+3IdkiLifsy4odujiJ2KQrIMSJxs6G8d7YLXNqqNGSCm3SpySTB7348Lg1kX17uuQ8fzGjYA3jtNEqqwbG8lMD+7e1wn7tcBoRn/QvxGXJlhq8MFQfn0/599uQbBGXExYTIT9X7NTF7712j/HbTw6C2u2wcJb3su384rRQs+UV2uXLqqmSLS3oSN6ucL6/S7iOT4XZrHKTSpFs78fm7yvW19M179tjFfZp7xycA9eZ+KR/IS6X2Tbn94lsOZVg/ccvL7Kf6cVPzdZ0MNnSlbjcWvEE/TTGxRZvdnHi3I3hwfdfSwaNO34zdjiMnngs/rsXK/z+WaeEBm7W5hGaftCL5WiC+3mxwvne5CHQQ2DDYkytsnpf3Z8SraiwT/slW1xn4pP+RQfismRLs87VkFBoQ7KlK3G59UHosxleoO8NAvuRCn93n9NBzZ7XGZpJZ+lUovt5uIUdCg+B3VSlI1/3srFVOnWvSLa4zsQn/YsOxGXJluYMv8Cf1cv6eUm2vOI2k4bXw4PZvqdRYgPdkPn9/1X4N6ucBhIMljpD43WULiS8rztLzvXuxOvaQ2C3lC0b+2PN+1Pls4h5mIPCdSY+6V+Iy5ItaSZbHht6Xo2TXj/a4WRLV+Ly3IijXOIIlOsTXoxx2PMHQ0mW6IkK//ay6qcBVSaW0hnKN7zk3KXE9zc+ZBSt+PKah0APgQnZUlJfdxq4fsrO4THJFteZ+KR/0YG4LNnSjOEFXrbMcFttSLZ0JS7PpedC/43AJ6E/kW6cwOru4IYY/ztmFeOsz/8J/XlcNhf8VpWlnw+pchqwQWdoYvGavxUWzgK/tAX7XTT5aOrzRnkI7J6rJXW2pMZ9eSQY2eI6E5/0L8RlyZZmHAwPT1UxS21ItnQlLlPih5JGEBM4a1QTDajyraPVAh62NiycwPO/gxt+2x+kfvAQ6CEwMacTqjNztrjOxCf9C3FZsqUpn7a0/naKy8zSc6Ha/C7QhKVBRnhcq3vlSqZ+vhnc7NvipZLz/ahTTEL2tyzZYtUDxCf9C3F5eoo+EznZsbqQbBGXGeFchUbwgmqiQX+VtM+TqugfcV6n7HDf+N9tm9j69dDuSXLplh0hnc+Iqixlu9cpQ3zSvxCXJVskW2pJtojLHbe2QqD5XjXRsBslbfQjVXRPzJ5fztRLnMtpdcuOIU7WfavkfL/vVJOQx0M6E+RWWcp2h1OG+KR/IS5Ltki21JJsEZc77sMg20b7b95nVNG9YP9Fpk6uhf7ye21zucI9ycpopPYQmcrSz9srXD/rnDLEJ/0LcVmyRbKllmSLuNxh60P5qJZvVRMJOFvSTi90vH7iZwqXMvXxa+i/iWqbw2HhpNxFE3YvdVmQiOUFbfV8zfuyK5RPdr/EKUN80r8QlyVbJFtqSbaIyx12qULje0Y1kYCDJe30s47Xz/lMXcQh0etbeAzPZDpycbjygWDIJe1Q9BnRoZr35cWS6+aG04X4pH8hLku2zIk2LP0sLndUWZYtlg9VE4nYWdJWf+1w3WSXY7zZKxtbeAxxZMAvmePYF/pZ/rsF5/yIy4IW3J+erXlfXi65V37idCE+6V+Iy1Ml2dKcNiRbxOUOit+XXy858fF7WsurklLQL2qvdzpaLycydXCrxge7+K39gTC9YY+nM8dxKvP/f15wzj93WZCIvLe91xvYl6PBJJaIT+PEJ/0LcXmxJFua04Zki7jcQWVLPcchg1tUE4n5qaTdLutYfRzJHPvt0J/tvC4XBtvdPIXf2hMWTib6SObPDpd0gH3jSgr+k9NGjzewL2XzT7zodCE+6V+Iy1Ml2dKcNiRbxOWOeSWUfz50UDWRoI9K2u3WDtXFW5njjkN6t9e47fvfnv4whd9a0yu/D37vz/Dwt/xbS865pDAp+C2MfmmxtoF9uVhyzTzmdCE+6V+Iy1Ml2dKcNiRbxOUOiRNd3S454adVE4naW9J2X+pIPQwnTHfXuO0nQ/+7+2klZbNLgR4Y8edLQ/H34YdcFjRsW07bPNXQ/lwtuF6uOF2IT/oX4vLUSbY0pw3JFnG5I+Iye7+VNMhLqomEPVIS4N/rQB0Mdwj31bjt1YOgcP9t5cpF/l727ee5gr/3dcE5/7jittaF/rD2R1xGTNlXI9plnJ+iiTdVcfh+0dKsJr1HfNK/EJenT7KlOaknW8TljsgGobwSG+tSVUWLb6rzPpv3zqEb9ms1bnvj0D3k/CJ/7+nQ/7Y7/lZc7WBFwd89XnDOb1fsBH0/+Pt7XEJM0Y6cdvlmQ/uzriTOb3fKEJ/0L8RlyRbJFnGZ6YnfXv5ccqLj5H4mmqQNipZP+32Oj3trWPgJ4KyH6S4ZBIg4dPpieDgrv20Rvx3fYt2fjPBOKF8KtGxZzrJ//2Eof0vH/IgTcca30HEOhjgE/vEZbSe+Ob8WRr+4aErRpxC3xHnEJ/0LcVmyRbJFXGZ64verV0sa4VHVRIvEJRqLhvo+PofH/Nzghvx3IuXqIo8nOyv76xX+/tJQPASz6Nv8feHBEryWsp9vsZ18HEZPVBvfSm+ooYMXr41VDdZB0dvmU5oI4pP+hbgs2SLZIi4zHfFNw++heJifpaZoo9OhO5PYxbdDNxPqyMZyeMR+xrf88ZOKp0qO593M71wYox7+W7A/l3P+zebw4G3rVpfN3Dtc0m7jg8G/wnSWcB21jOOvof+CI9VO53OaCB2NT13tX4jLki2SLWnvn7jcYm+H4oxz/Kxog2qipTYXtO0zc3SccZj0jcQ6srEML2f7Rlj4NjAORR71vf6hsPDt4zhvtE6U7NOzI+ru/oTgx10ynfBTxfYb/94LE24jttlLI37zl9DMMs9ZcSjynZxj/l7zoKPxqav9C3FZskWypflki7g8h+IQx69KGl0csrRcVdFy3+S079/m6Fr+NcGO7BdD+7klFCd1Y+I3Lv15Piz8RvXpMetjW8l+xbkz7ieQ92YeAr5yqXTGuG/YLw0erKqKb7Wvh9Erb6xM4PiLrsVXNA86GJ+62r8QlyVbJFvSSLaIy3MkZs7e6ZU/Q/E63ttUFXNid0Fb39TyY6uyelhTZXgY9ZkJfmPnhPe4cR+mm54/g3p9MmGb/m4QP7eHhZ8Yxf+OQ/CP5VyP8WFzX0LHfzTn+K4HE/DRzfjU1f6FuCzZItmSRrJFXJ4T+0sCX0zAHAnT+U4dUvJDTptv8/DUVQXH1XS5OSI4nBvzN/Yvom7eH2M78Q3aky6RTtlR03UQ21ac42B5S+6HBzUNOhqfutq/EJclWyRb0ki2iMstFpdoi99j/lLQuO4MboKPqS7m1J6QnzFuo9hR/DbRjmwsH4zY50MV/238dnyxowDi0PU/K2wrDvXe6PLopMMzbP9x6HtcGnZpgse9MeS/Rfb2jK7Gp672L8RlyRbJluaTLeJySwNd/AwozpR+u6BR/Rj632OuVGV0QF7nb9ecBesUyqjvuWPi95tQ/t3281Oqo30l24qrI0gwd1sc4fLdFNp7nMMgzsfyaq+sSfyYP8g5hr2aAx2OT13tX4jLki2SLc0nW8Tlltgw6OjFSayKMsexYxm/K9+kyuiYTSH/LTT1iG/645u0uNRjTATfGTyoxskKD4bpf8IYVzi4ONjGncxD8W6ngoy43Onrob9M82e98vsgjt7JlPi/4xvXS4M4e2zQEVrXouN8NKd/8KUmAJ3tX4jL9ZJsQVxume0hf6mouKRzHL0SJ8CKk4F5i0vXnQrVlh0EmDdHwui52sxZBPoX1EOyBXG5ZZ4ND+Zd+Tr038y9GR5eLQHoT9p3Y8SN7WtVA8yx1WH027M3VA3oX1AbyRbE5ZaJw//MuQLV5S3V6NMSYF6Neuv+qWoB/QtqFZMtd3LKB6pHXFYtwLze4OKs3ytUDTBntoTRk16uUjWgfwGIywDTtDyMXtPeEE5gnqwYPOhl73NxEkxLnoP+BSAuA8xEnHzq9xEdom2qBpgT58J8LHcP+heAuAzQIi/0yt2hG16c4G6NqgFa7o0RHbpXVQvoXwDiMkAdXhpx4/sm9CefBmijrb3y19B97W3VAvoXgLgMUKfXR3SIzqsWoIU29MrNofvZIdUC+heAuAzQhNdGdIiOqxagRdb2ym/BEGXQvwDEZYCE7AuG+AHt9ESv/BoWrm6wW7WA/gUgLgOkIH5TOTzU7y3VAiTeobueuWfFt2ibVQvoXwDiMkBK1vfKz0MdondUC5CgDWHhEOWve2W1agH9C0BcBkjRil45O9QhOqFagITE5WWzb8qPqhLQvwDEZYA2eGnophlXEVimWoCGHeiVu4P70rVBBw/QvwDEZYDWWDPoBMWb561eWadKgAYt6ZWfBvekD0P/TTmgfwGIywCtFCe326UagARs65UtqgH0LwBxeR79P7Ct5ePzYvWvAAAB4HRFWHRNYXRoTUwAPG1hdGggeG1sbnM9Imh0dHA6Ly93d3cudzMub3JnLzE5OTgvTWF0aC9NYXRoTUwiPjxtc3R5bGUgbWF0aHNpemU9IjE2cHgiPjxtZnJhYz48bW4+NzwvbW4+PG1uPjk8L21uPjwvbWZyYWM+PG1vPj08L21vPjxtZnJhYz48bXJvdz48bWZlbmNlZD48bXJvdz48bW4+MjwvbW4+PG1pPng8L21pPjxtbz4tPC9tbz48bW4+MzwvbW4+PC9tcm93PjwvbWZlbmNlZD48bW8+LTwvbW8+PG1mZW5jZWQ+PG1yb3c+PG1pPng8L21pPjxtbz4rPC9tbz48bW4+NDwvbW4+PC9tcm93PjwvbWZlbmNlZD48L21yb3c+PG1yb3c+PG1mZW5jZWQ+PG1yb3c+PG1uPjI8L21uPjxtaT54PC9taT48bW8+LTwvbW8+PG1uPjM8L21uPjwvbXJvdz48L21mZW5jZWQ+PG1vPi08L21vPjxtbj4yPC9tbj48bWZlbmNlZD48bXJvdz48bWk+eDwvbWk+PG1vPis8L21vPjxtbj40PC9tbj48L21yb3c+PC9tZmVuY2VkPjwvbXJvdz48L21mcmFjPjwvbXN0eWxlPjwvbWF0aD7Toh7eAAAAAElFTkSuQmCC\&quot;,\&quot;slideId\&quot;:274,\&quot;accessibleText\&quot;:\&quot;7 over 9 equals fraction numerator open parentheses 2 x minus 3 close parentheses minus open parentheses x plus 4 close parentheses over denominator open parentheses 2 x minus 3 close parentheses minus 2 open parentheses x plus 4 close parentheses end fraction\&quot;,\&quot;imageHeight\&quot;:26.594594594594593},{\&quot;mathml\&quot;:\&quot;&lt;math style=\\\&quot;font-family:stix;font-size:16px;\\\&quot; xmlns=\\\&quot;http://www.w3.org/1998/Math/MathML\\\&quot;&gt;&lt;mstyle mathsize=\\\&quot;16px\\\&quot;&gt;&lt;mfrac&gt;&lt;mrow&gt;&lt;mn&gt;23&lt;/mn&gt;&lt;mo&gt;&amp;#xD7;&lt;/mo&gt;&lt;mn&gt;4&lt;/mn&gt;&lt;mo&gt;-&lt;/mo&gt;&lt;mn&gt;7&lt;/mn&gt;&lt;mo&gt;&amp;#xD7;&lt;/mo&gt;&lt;mn&gt;10&lt;/mn&gt;&lt;/mrow&gt;&lt;mrow&gt;&lt;mn&gt;23&lt;/mn&gt;&lt;mo&gt;&amp;#xD7;&lt;/mo&gt;&lt;mn&gt;6&lt;/mn&gt;&lt;mo&gt;-&lt;/mo&gt;&lt;mn&gt;7&lt;/mn&gt;&lt;mo&gt;&amp;#xD7;&lt;/mo&gt;&lt;mn&gt;15&lt;/mn&gt;&lt;/mrow&gt;&lt;/mfrac&gt;&lt;/mstyle&gt;&lt;/math&gt;\&quot;,\&quot;base64Image\&quot;:\&quot;iVBORw0KGgoAAAANSUhEUgAAApYAAADnCAYAAACkExZHAAAACXBIWXMAAA7EAAAOxAGVKw4bAAAABGJhU0UAAACNUy1tAwAAKIBJREFUeNrtnQ+kFtkbxx+5ruSKK1eSRK4kyZKsJIkkyXVdkiRJrCRZa8laSRJJspJIkqxckiTXipUkSaxcSXJJkiSRtZIk9jfP78610/SemTPvO3PmnJnPh4dW2zvnzJz5zvf8e44IAMB/3I7i31QAAPjMYBTHojjPrYBuWBXFwSiuRHEnivdRfIzicxSfovgQxfMorkdxKorRKPo9rEdfFFujOBmX9UVc9k9xXbROb6K4EcVZj+sBzeFgB1OJsQQAX5kbxZH426la9Y/n5V2e8C9/RfF36pv/NvYD6gs2RjGLR1wdC6M4GsUrw4cvLz7HD2u9Jw3rQtyYuqnH5ShW0iSgZJbFwoaxhBlWdqm3VcY/PBaIGIjicGzMfG8fan4PRfGsi/b+LorjUSzgkZf7QE7FhqosYbofxXc1mePxEutxKYp5NBEoAe0VT2a0NWgn5zw0lq94LK1mThS/yvRMZQgdj0MdzG8y9O/+lOnRy6zBpo+xkWYEs0fWS/cjlHnxRaaHz10xmtO4ehHZVTQV6JHjOe0M2jki1M2sStVxlkfTSmZH8bNMj+CFMKK9NKOz/iauy/wO/05nCU5lvHuPolhCc+iOPbH5q1qkbsYNtkp+keqnhtbQZKBL1li0MWgfP3poKjU28Ghahe4r+Ck2Y6Esldgcl8PkOQYtfkPN40PDb+ho7TqaRjH2OxaqWzK9kaYKjjqqgza0xTQd6GJU6gXGEjrw1ENT+ZbH0hr64s7NGwlrDe52MQ+KXS74W7Njf2KaGqeTZclITYJ1uYK6mAyyNrqJ+O/XyNc7vfXPy+LGqWX6UKAOD2k+UJCLlm0L2sU68XO08gKPpvHoGsID0v0yuDqN5WhGue720Pl/nFFXlsLlMCzm4eMpmV4Hpg9uvny9gFXNmO60HovijOUITKfYU2Jd1hoMpa6dWFjgd3Shsq4FtV3rtJ1mBCWIIMay3ZS5ybDM2MijabSh3BfFy8T38l7cmdDv5n3PjaUOEpmyanwo+N1Po4NNpg3Mr6MYovmY6bSe4EmXYqIbfx5I8enkMnZZDyRejuRo4rIeflN3sdtMCfxFMwILVIjeCcYSvmW+dJ7K0w+7Tk3q9FuV69KXZugzO2Kby9PEN+ygwSzZzLDUYSyHcr7Ph0q4xjHJXs4HHdjX4WadKUFI9mX0IjrFqRLqcka+nb4pQxCXi93U+DDNCXKYkG9zpWEsQTki3+5gdTlS+KswDd7WdrfcotPjo7GcyCjPm5I6YjpglZVZ5gea0NfM6fBhO1bi768Rc86rTgtiB3o0f1XVQ/nZog47aVJQoBN3MUcYMZbtQTvAybVtOs22yHEZTOvJNvN4QPI3lbk2ljtyylNmWsMTUv2Ma2NIp+MZr+AaOn1jm75obw/XuS7V5lvrl/x8mPTswcSwfD2C/zzuSGEsQRlJfaCXO77+MjEnkWYaHJQbHhnL2ZK9yUg9x8ISr7c4p+6ck27oIb+Q3kYMszhiaSyvdfn7ybVBf1Z4zy7nlP8KzQoM79rDlOjN5D/FWIJyO/HMd9RwfZNGX+TRQMx1j4xlXo7q2xVc826OkV1KE/k2vdCmCq+lo30vpbo1Gqflv+mjKoekd+WUf5xmBRYf7eQyDYwlDCee9+81lYFpcAjFWGqezbc5ZdlXwXUPCDOWhRrJDQfX+0nsRi37C/6ujga9cySCW8W/EUtdPhDi4mHt2BxuwXu2Wr7NHjALYwkJTsl/mw3qWKtlmgb/IG6nwdEyjKUNeyx8xMIKrjucc01NSzS/zULWJ//lZvoivaXjsWVI7NZaFs1oP2P2rjqow8acsp90/ByTPaiQBHkk0f6ONvg9081xU6kPdXq6BGMJf0i9uXBN0+CXHZYBLcNY2nIvpxzPK7x23sxrGzoYRkZrEo+HFsZyS8Hf1HWhmqB9gQfGcszhvex0nnAIgjzSoYNxsqHv2XnJn57BWIKypsZrm3b7jqBlaJlnxnKR1HOa3wxXcq491WYRO524EcscXtcmyeoWj+9b1lS49loHHZUja+Gyz4I8KuZR69MNe8e2pOr3h+H/w1hCnSwXc/o3F9PgaBnGsgh56xw1dld4/R8srr+6rWIys7vJddZ4m4fi82LxrM07Vz26hz4KcpYQz8TBhrxfuuwjubhc/zwfYwkeYpoGd7FeHC3DWBblpkWbWVvh9TdYXP9YW8XkkkyvQ9jk+LrbLB7KCo/v27mMcq90VAYdFX0UmCDbCLGmh5jdkPcrne9tNOP/xVhCnTwztLtRtAwt88xY6gj6p5wyfJFqR9r7heOdvezp1dkoqhJh12kGVJAnAxHkUYtyNkmI0zsW8/IAYiyhLlYa2px+vPvQstZrmW/Gco3F/X/t4D7kHZSiPmYAefHnxXzqcdlXiXmxbh2NKARBthHiOzK9e7oJLInFtcihAxhLqIuj4kc+XrQMY2nDfotncNPBfZiwKMcI8uKOMalvN1evdNoN9jY2E3Ux5LEgj1mU627Denb3U/Wz2emLsYS6MM3AjNVQFrQMY9nNN7gOD/G7sM7SK/JOrtnuablXGUzldx6UzUdBthHiew0T4l+6FBaMJdSBaRpcs1v011QmtAxjmcUDi2dxxMF9OGFRjutIjDuOSXa6Hh/Xpgx06Nnr9PewR2X0SZBtNmjdb5gQawcjuaBfNyTYrhXGWIJPWny15nKhZRhLE58snsdOB/dhl0U5XiEx7hgXv45D7ObDf8VTIfFBkLe3UIj7Ux0Pzf+3tIf2hbEEF5imwXegZa3VMp+N5RyxOxLaxdpGm1Fs3zciN4qnGQ9ivWdl1dHTZNqY13EP1mfqFGQbIdapjLkNa9O/pep4oMeOC8YSqsa0EbHOaXC0DGOZxXpLY+kiD/YWy7IsQ2qqZyDjATzyrKx6bFT6+Ekd2j4UQA9VBfmJY0FuqxCnj/js5sABjCW45rihrV1DyzCVnhpLm135Gusc3AefTG7ryRo+HvWonPvl65Qx6XgfG8x+j++1S0HeYXEdNemDDWvPWp83iTq+E/PpOhhL8InnUt/6NLQMY9kNOy3NnIuBn7mWZdmG1FTPpYwX1Qf0HPDHlg1mJkfhJo/vtwrys4oF2UaI/2qoEF8tqXOEsQSXZE2D+5rYGy3DWO61/C67GPCZbVmW3chNtfSJeRRwdc3l0gY7KfaGstOpO76OXlYpyDZC/KihQpzuPV/q4bcwluASU6qUG56XGy1rt7E8bfk9drFhpt+yLOSyrJjdhht/sabyaK9dN12878FQpncHDrVIkG2mJdSsz2tgW9b1t8kjvWxO18FYgi+YpsF3BVB2tKy9xvKC5bfYFTZlOUeTqZZOiU3f1vCy6ujkVElmspP4+NqjLVOQ2y7Ed6T46ToYS/CB1WKeBg8lbQ5ahrEMxVheoMlUx1rDTd9aQ1muxI3/g9glWy0aPk8nlSHINolhJ8Xf0dte+VnKn+rAWIIrThna2ERg9UDLMJYYy5Zzv8MNP+9R+XS9hCa03hKLjZ41+qIHc+nzlFIvgrzb4t89abAQr4hHdpIfnTLW82AswRUvDW1sT4B1QcswlhjLltIp99Qj8TtVzwy6DvO0ZKce6hSagma2x/Va0IUg77H4/582WIi1vSYzBnySYqfrYCyhbkzT4HpCSKibUtCy9hjL8xhLUPQIpvTIn+b6WxxYPTRn1XH5+izovPgpAEF+binICPG3U4gHSvxtjCXU0YZn4o/A64WWtcNYng3QWJ6lyVQvZGrMNgRcnxWWAjYjTk0R5Lx41nAhTp+ycKvk38dYggtM0+B7G1A3tKz5xvKHAI3lEZpMuaxtqIDp7kDbnJcrAhHkXtaTqhDPb3A7Hkx9kN9XUF8fjeUFqSZzgi/RL+3iezFPgzdlxzNa1mxjucujd9s2jyUJ0iv8GGscbVD9VHzeSPjT4UlBftmFEE+1QIivpOo8VsE1MJYYy6oxJZe+3bB6omXNNZZjls9yjoP7MMeyLBzpWCI3pPkLWDdaNKqrDRbkF/G/aTLbUnW+XNF1MJYYy6p5ZbgP+xpYV7SsmcZys+XzXOrgPgxZlmUzTaYcDgdsropyU/LTVYQmyDYjsa9aIMRav/epj89cjCXGMkBMeYS/SHPXE6JlzTOWg5bv9iYH92GDZVmW0GR6Z2vqpt5sqWAnU9KExB6x/zDvafizvZ2q79oKr4WxxFhWyW/SjmlwtKzZxlLELjOLi4NXtlqUQ8s6iybTG6vk63yPunO2rwX1zlssHkrDskkY3BZBPpiq54mKr4exxFhWyWvDPdjf0PqiZc01lk8snuV2B/dhm0U5XtJcekPzUianHe6J3wnCy+RiAz5gtrvt2iLIExKmWdqCscRYpsiaBm/iZhW0rNnGctziObroMO21KMc1mkv36BqdZP6wB1EMtKj+OwP/gO2U3j/STRNkjCU0BdM0+N0WajHmMnxjecTiGbrYLGzT8T5Kc+kOXUybzOmof57XsnuQt1PN56lwGyHWqX6bHZZNEmSMJTQF0waWAw2rJ1rWDmNps7Zx3IP74GqtZ+PQUcn7wokFCyXMzTu2QrxA7BMPN0WQMZbQBNZntJWFLTSVbdSyphnLAYtn98jBffhL8jfuzKG5FEOnd/+UrxeptjVlQ1ZD9zXd0A4pntvN9si0JggyxhKawBlDO7nXoDqiZe0ylspjqT8byycPzG2j0KndZP5G3XG4qMX3IysD/7iH5bUR4ueGjkJbBBljCU3ANA3+Y4tMZdu1rInG8rTUmz9yicX1T9BUipHclfVW3GS595msqXDfjnTcbvFCTEn26LP+3TME2amRBShK1jR4EwYC0LL2Gsv1Fs9srMLr26QaWkNTsSe5E0pPJVnJLfn/KJGpcX3fMCFGkDGWEAbnDG3pAaYSLQvcWOqs6buccpyq8Pq/5Vz7Nc3EnlOpxuPKNOmLv0v83V1typv2yqMy2vSwVIjnF3wuCDLGEvzENA3+c+D1QsswlsqZnHJUmU7rQY2mtlEkc0d9jGKdw2tfja+7ytN787uhcR33pHxjFoL5TLpLljyEIGMswTuypgoXB1wvtAxjOcN3kr8ru4oc0gOSf6zkciQonx8TN+yzuDngPd07fRzYyMAXTwS8SiFGkDGW4CemafCQd6qiZRjLNI9yyjJawTXzlmHcQ37y2ZO6aSMOr607r97H1z3o6f3ZKPVl/vdBiBFkjCX4Rdb6s0OYSrSsQcYy70z4yzXUfwwJKvYy73B47eQxkTpKOujpPbpjeLHqzuk5ainEQyU/MwQZYwn1siGjHQ0HWB+0DGOZ1Yl6lVEWXbZX5nT4vNiPZLVDyEB3OifXEfzg8Nor5ev8YuOe3iPTUY51H5VWhxAjyBhL8IPz0pxpcLQMY5nHvpzy7CvxWj/nXGsH8pPd4/0o7nIxzop70rp24YZ8uzB2Y4Hf0k1FJ2Jx1d3aVR1bpiOonc6cnfBAiPMWFj+Vao/eRJAxllAPWdPgvwRoKtEy/7jpmbHUNj8p1Y8i9kn2OfMPkR8za+KG4ctJIi8KPPRr0nkTjfawyt6lNWEo67yWC3FSkJ8gyBhLcMrGjDYU0kEWaJm/5Bntf2oo03c57aWMZ5M1WvlZ2AluRKeg34tfR9Qdtiz7YclPPXBSyllvcVk6J0RdUuOzG7EQ4ieOhBhBxlhCPZimwScDqgNa5i9zLJ6N/n0dOad/zCjT2x4HfRZI9oDbj0hPZ4bjm+/b2ce2KXueWv6e/n/ru7xHc6XzNMCU1JtayEaIHzsW4qQgP0aQMZZQOVnT4IcDqQNa5jd7Lb+zG2oq36WMMt3s4b26k/G7F5Gezug6xNcemso/C9Sh6EirNrIiCdd1/Wen3Wc6/V7njvWtkr1LrU4hTgryJOYSYwmVsknCTtiMlvmNJgZ/XsG3u2yuZpTrfBe/N57xe9eQHfOLYttYXMf2AvW43uU1dKfkoViUk9Pk+mfd9X3McH/UiNe9A2xLAEKMIGMswQ0XxTxt7Dtomd9oftC7Bb+tZ6W+Y5jP5JjBQcs638qpH3RgntgN7dcR7ws2ys2OyqXLBX6V6bUmvgvxpCdCXFSQd2EsMZZQCNXKvw1t52gDTCVa5h41X1tjA/VBut98e6TDwI0LdmS8E7pkRLMkLOrw75bEZTb9W11ruRPJMQvRQ09NpcZvXdTpcIXl0TUWmuW/z5Pnt1yy18T6JsS2gqzpHBa28H3EWEIvhDwNjpb5wVqZPp5YB3U+VfQd/RT/vl5nm4M66aaby5K/i/1OHHkZccZb+n2ypt9jU6mxost66cjloxKurw1Mh8x1sfL8wATZVyHOE+TXhh4kxhIgG9M0+FQg5UfL6mej42+8y9HcZVGck+5SKWpO7/M9eBJoENqQ9sW9lT9keuj7Q9xjmokPcc/pZtwT0fWUeoxlSMeeLU0JsorcYADlnpfqALTZVAIAWgbVozO1Orp/XKb3ZUylfIH++Xn8dyfi/3cWtw3aLMihCHFakOvOAQoAaBlaBgCQYDgwIZ5hUMIaIQYAtAwtAwAAAAAAAAAAAAAAAAAAAAAAAAAAAAAAAAAAAAAAAAAAAAAAAAAAAAAAAAAAAAAAAAAAAAAAAAAAAAAAAAAAAAAAAAAAAAAAAAAAAAAAAAAAAAAAAAAAAAAAAAAAAAAAAAAAAAAAAAAAAAAAAAAAAAAAAAAAAAAAAAAAAAAAAAAAAAAAAAAAAAAAAAAAAAAAAAAAAAAAAAAAAAAAAAAAAAAAAAAAAAAAAAAAAAAAAAAAAAAAAAAAAAAAAAAAAAAAAAAAgBbyL0EQBEEQBNG6wFgSBEEQBEEQGEuCIAiCIAgCY0kQBEEQBEFgLDGWBEEQBEEQBMaSIAiCIAiCCMlY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8+iPYgG3AQCgdlZEMcxtAADfmRXFqii2R3EiivEoJqP4FMW/8X8DANTJYBTHojjf0vovjOJVi+vfM/qROxjFlSjuRPE+io9RfI4/dh+ieB7F9ShORTEq0yMrvtEXxdYoTsZlfRGX/VNcF63TmyhuRHHW43pAs5gfxbZYoO7HbfHfVHyJ4nEUv8ftEgCgDuZGcST+dqo2/dOy+g9FsTeKt3H9v6NJFHPjR2NH/m8X8Tk2b+s9qMvyKC7IfyM+RetxOYqVNAkoke9lejTySUbbexObTTWSc7hlrWBll3pbZfzDY4GIgSgOR/F3IO3jkYN34z7Nwr43csowatLLza/D1as5Hi+xHpeimEcTgS5ZHHfWXuZ0ZLQTtJbb1UrOeWgsX/FYWo12an+V6ZnKUDoeGxy9G7tpHvmsl+5HKPNCp/KOOKzLaIeeVVkiu4qmAgVYFndwvmS0q7exeNNxafeIUDezKlXHWR5NK5kdxc9RvJPwRrTvOngvVLNn0Uyy2ZPz4SsrbsYNtkp+keqnhtbQZCAHNYnnc96rf2JDyVQ3/Oihqfw3Hv2B9qD7Cn6S6aU4IS6V+M7Re3GUppLNfsdCdUumN9JUwVFHddBpgcU0HTCwS8xTRzNxVUgdBP/x1ENT+ZbH0hr64s7NGwl7De64g/dCBwsW0WTMjNQkWJcdGmRtBBPx36+Rr3d66591qnJ7XKYPBerwkOYDKXSU8ppFp2QbtwoSrBM/Rysv8Ggaj07nHpDul8H5ZCyHHb0X12g22Q/hH8ONm4riuEyvVZwvX68lUDOmO63Hojgj02l7unk4e0qsy1qDodSNSAsL/I5OSepaUNu1TttpRhCjO3pfWnRGFnKroIZRlm5iI4+m0YZyX0Kz9Ht5L+5M6HfzfoDG8qyj92I9zcfMww437EmXYqI3+oEUn04uY7PCQIcPutZtWQ+/qes0bKYE/qIZQdwByxvtviLkRYVvmS+d1+Hqh12nJnWNY5Xr0pdm6DObE5rL08Q3TPNUD3X4fy4GZCy1/GVms+k0UPVapjc0gYF9HW7cmRKERH/3Y4GHdaqEupyRb6dvyhDE5WI3Nc6RTu3mB4s2cprbBAaOyLf5S12OFP4qTIO3td0tt+j0hGIsj6XK9ZRH7Bad7k2nEDhW4u+vkfyNCzOhJnSgR/NXVT0k7p3k1WEnTaq12GQgOMltAgPaAU6ubdMREdebAh4b2u1mHg9I/qYyH4ylepp0ekFyTNb8Mazi7GGdvrFNX7S3h+tcl2rzrfVLfj5Mevbt5FeLts05spDFSOoDvdzx9ZcZ2u3fwjQ4THMjAGOZHgB6Sfutt4esG28GKrrWEal2h1VybdCfFd6zy5K/dg7axUGLdj3BbYIcbifay44arm/S6Is8Goi57rmxTHsajQM8tvp6yBqbKrxWv+Tvku2lYZ6W/6aPqjyxZFdO+cdpVq1im0Wb1qwKc7lVkEEyNcrvNZWBaXAI3VjulW/XKLNJssZGcsPB9X4Su1HLog1BeynvHIngVvFvxFJfph8C7dgcDvj90WwBeZvTNFXVCqQGcjiV+BDWcZSnaRr8g7idRkTLMJa9kF4D+gvS4hbNrD+zHf+L9JaOx5YhsVtrWfTYsBmzd9VBHTaKX5szDiSuHZIgjyTaX4jHYQ2K3Qg86SjAhj+k3ly4pmnwyw7LgJZhLHtha4dOETNFjhmtSTweWnyMtxT8TV0XqgnaXRyJl2csxxzey07nCYcgyCMdOhih7Za+YdGOJ5EZKMCaGq9t2u07gpY1XsuaYizTSdyPIynuOZ14AMscXtcmyeoWj+9b1lS49loHHZUjK7WNz4I8KuZR61DyO+4SuyUdq5EZCIDlYk7/5mIaHC3DWPZKp9P2jsdeYjavuDvuxjf/luPr2iSQ9nmxeJapuOrRPfRRkLOEeCYOev7e6Po3m7ys15EYCATTNLiL9eJoGcayDCYkfwOlborTNbysea+QS1E8l2p3gnfCZhetzw/+XEa5Vzoqg46KPgpMkG2E+HYAvctzYjdaiXhBKDwztOFRtKzRWtYUY7lMih/JqIMD47HRXIAEhM+o5J/B6XMyU5MIu06MroI8GYggj1qUMwQhXip2m89u8ZpDIKwUczaDPrSssVrWJGNps7wuL7RzoxstFyIJzTSWPp/puUrMw+wDNZQnBEG2EeI7Mn0Ml+9csRQp8v5BKBwVP/LxomUYy25YJPan+tnEl3hgYD3SEBZjOQ/2ssdl72Qs3kaxpMYyDXksyGMW5bpbkykvylJLYXrNKw4BYZqBGauhLGgZxrIoJ0s0lel4INO5iiEA8nbUbve03KsMptKHhuejINsI8b2AhPiMpRid5hWHQDBNg2t2i7pOK0HLMJa26Cj3hwqN5Uzo4QV9yIXfHJPsdD0+rk0Z6NCz1+nvYY/K6JMg22zQuh+QEPcVELB1ht/QzTx68pROMT6Of+9zHPrnl7Fon4k/ZHOQCqhJi6/WXC60DGNpwyEHpnImNP82m3w8Zlz8Og7RhokO5fRRSHwQ5O0NFGLbvJUfU/9OO0ma+PlJF0KmhvOmsNYHqsM0Db4DLWusljXJWI7G3+Y/4ufwXvKP2O0ldJnTUmTDT55mPDjfPqJqDG6kGtY2z+9vnYJsI8S6biW0Y7auWwrPtcS/2S/T5z6XIWgqmqQvgjJZJf5Ng6NlGMsy6I/1Umd+jsfG83NJWvwWc+kfA5K93d8ndLdZ+vjJVzI9/O57D1UF2WaUrExBbqoQ9xUQJU1XsUTsji3tZrfiT0gIlMRxi84RWoapDNFYdkJTGOpxzGdK6PDrANN8JMQfshZBj3pUzv3xC5KVXPWQRz37ugV5h9itURkMsM1uLiA453PaTRnxOzICJfDc0L52omWN1bI2G8u0yVS/cbcHHf5LOCrSGy5lvKg+oOeAPy7QuF6I+5OLigrys4oFeYflSxiqEB+X3vKhHZDpDT1zUsK2IBa3U3E7KvLbV5AS6IGsaXBfP5ZoGcayClbLdEJ7OvmB0pcxmrO65nLpsU6T0n3vRU/d8XX0skpBthHiR4EL8c0u2oMe+7io4HXGMkaROsURJAW65IShTd3wvNxoGcayKka66OD7OsLfKnYbHszFGnvtv8n0tHZZGyyGWiTIOy1+T836vMDbbZFdhrp2p5cNaDqqebXA9dYiK9AFpg7MrgDKjpZhLKtiTjwoUPTM8UGaRX08kM47rFy/rDo6OSXVrH+b9LiRlSnIbRHiASm2W7CsvKYXLK+pGRZmIS1QgNVingYPJW0OWoaxrJIRKbZW/hjNoh7WGh7I1hrKciVuNJqU+lMF5tLn6aQyBNkmp+Ok+Dt6W4QiG3dGSr72HcvrHkBeoACnDO1oIrB6oGUYyypZGQ8W2Giw1rmfpuGe+9J5B60vaKPQ3FRbYrHR88q7WW8RwpRSL4K82+LfPWmQEG8T+2UQZbPIsuPzAnmBArw0tKM9AdYFLcNYVsnSAuZyF03DLaPSeRF0CA5f12GeluIpZHStnc+pCBZ0Ich7xG5qtklCvMfyee+u6PrHLK+/EZkBC0zT4JrBINR1YmgZxrJK1sbvR157GadpuGOOfDvy9y6KxYHVQxPhHrdsYDPhezJrFWSbXcg/tFiIT1o+66rqPWTZ5i4iNWCBaRr8j8DrhZZhLKvE5kzyDzSN+oRMP5IbAq7PCrFPCfO0QYKcF88aKsQ2m2iqFtIbFmV4h9SABaZp8L0NqBtahrGsEpsE/cM0j+pZ21AB092BtjkvQzjfWQW5l/WkKsRNPd7KxljerrgMOyyfw3ANdQ852rbY/nsxT4M3ZcczWoaxrIqtFu1nlOZRLYMdesdHG1Q/FR+b80ZDOdt5QcZoRlZMNVyIbczV9YrLMGT5LLZhLDGWGZyuqWOElmEsm0LeWt7dNI9qSU/fXWhgHTdaiNXVBgvyi/jfNBkfjKVYPpejNdQdYxkOrwz3YV8D64qWYSyrIG+t5WmaR3UcDthcFSXvuL8nAQqyzUjsq5YI8W+eGMtrFuW4jLHEWBow5RHWafCmridEyzCWZbNM8o92hgpIr0O42VLBnolPgdXHNr1OqHnvqrgfLhLin7YoxzWMJcayYAfpdsvf3TZpGcayHN5hLN2ySr7O93grir4W1DtvsXgoR+7ZJAxumyBvt7gHE548m7LLgbFsDq8N92B/Q+uLlmEs66g/xrJkNC9lctrhnvidILxMLjbgA2ZztFkbBXmLRf0nHZRjDGOJseySrGnwJm5WQcswllWSpYtnaR7loWt0kvnDHkQx0KL67wz8A5ZX/jYLss2O7L89MbgTSBF0wDQNfreFWoy5xFj2yoGMuv9I8yiHQfk6p6P+eV7L7sFmCXcq3EaIdarfZodlUwU577zuLw7KsMni/t9EjqADpg0sB1poKtuuZRjL3skaEd9B8+gdHZW8L5xYsFDC3LxjK8QLxD7xcBMF+U+Les+tuAxNS20Fblif0V4WttBUtl3LMJbVGsstNI/e6E99cF9Ke1M2DEh46YZsTnNJ53azPTKtaYJssyN7owfGkoXjkOaMoa3ca1Ad0TKMpUuysg2QYL8HdGo3mb9RdxwuavH9mJPR0MYDFeLnho5CGwV51KK+VU+B2EyFs74H0rxpeFtByzCWrjnR0npXznjiZr6NYmnL70fWVLhvRzrapM+ZkuzRZ/27Z9IeQdaUWZ9z6nq+4jLYbN4ZQZogQdY0eBMGAtAyjGXd/qfKPMKtIrnV/n0UK7klmR/97xsmxG0V5Imcela9w3abxb0e4lWEBOcM7eQBphJzibHsmilpz9GoTjiVajyuTJO++Lpg1tfd1abFvK88KqONMdEXZn7B59IWQc5LuKwjmlUeBrA/5/rPkCdIYZoG/znweqFlGMu6WCDtyglbOUcSN/FjFOscXvtqfN1Vnt6b3w2N7bgn5bNJrv2syxdjqCWCrOto89IOVbkjMC8J/29IFCTImgZfHHC90DKMZZ38aKjzLSSnt5upIzObauidPg5sZOCLJwJepRC3TZDPSX27su/kXPt7Achvq48wlWgZxrJrnhrqvB7JKUZ6a73LDQJLZHodp173oKf3Z6P4m/rFhRC3SZCX5dRN22oVyzVmSfbmoSfIFKTayztDWzmEqUTLMJZdYcoOcgfJ6e1ldplVPnlMpH5UBz29R3cML9YCT1+CtBAPlfzMmi7IN3PqtrOCa27IueZupAos28twgz7oaBnG0mVnrdNopc5MLkdy7NkS37SZG/iDw2uvlK/zi417eo9MRznWfVRaHULcFkFemVOvKqYafxM27YA956U50+BoGcYyC137vk6qz4hx1FDXX5CbYj3ej+IuF+OsuCetKSRupAxt0VNNtJGdiMVVd2tXdWyZjqB2OnN2wgMh/pLz4j+t+EVsuiBfyKnXaInX0hOu/s641ibkClJa+q4hH0G0zE/yZm1cGMu9Mp11JX18spresjdRrjPUcwK5sWdN3DD+9SReWJZbU71ck85D1drYyh6unjCUdV7LhTgpyE8aKshat7eSfdLH7JKudTDjOheRK0iRdfRnSAdZoGX+kme0qzaWNjlMJ6NYXcK1Fhu0Xkf/B5AbO3Sa771HplLjsGXZD+f8jorUyXgEqFcud/h9PdZySY3PbsRCiJ+I2yTaTRbkkZw6nS3hGjoqbspFqFkS5iBZkOJ8xoc2pHcLLfOTORbPRv++ypzTtwr4hyM9XEdnO18atJfDKCwZzhmFqStsU/Y8tfw9/f+6TQ0wVzpPA0xJvamFbIS4rpdhKL52EwX5aE6del2XfMXwu2+kuiUeEC5Z0+CHA6kDWuY3ey2/sxsqLMPfBT3EbSmeLWCNwQ/dFX83EnuHfqRee2gq/yxQh6IjrWoQiyRc1+H3V9L5fNA6G9pWyT/Huu4e1lA8YtJEQT6fU6duN3L9kmEqlyJZ0IFNGe0whJ2raJnf6NTv8wq+3UV51IWXUH+w37KOxw2dG11b34fM2L8oz8U/U/lvbOZsud7lNbSRHopFOTlNrn/WXd/HDPdHjfiOmp/dlgCEuA2CfCKnTprVwDb9lK7NPCvm6b/FSBYYuCjh5jlFy/xGR/zuFvy2qo5VMSX+Sw+eYir+9ysTZZsdd2rOSOf9JToLsA15sWee2A3t1xFFk01vdlQuHR7/Vepf32YjxJPi11oQW0HeFeC7tE2yR80/xUK70dCu1XjqRp0XYk64z5pKMKFtyjRFeLQBphItc89gbLhUtz5I95tvj3QYuOmFvi5Mbjeho5anhanvwkL00FNT2e3Zx4crLI8mQt8t/gyFL5fsNbG+CbGtIOti6VDXD2rdzond4nZ9dn9EcU+yszDovVqHXEEOIU+Do2V+sFaml9q8jzvCVXxHP8W//6bHUUAdZTxfURlVj08Js0Nd0e+xqdRY0WW9dOTyUUmNS9dP6mLl+YEJsq9CnCfIurxgUQPeLRWkE9L9umUdvdF8rhuQKbDENA0+FUj50bL62ej4G1/GaK5OaV+S/BHvvNARWV2ytENYRwkZ6LnO+2Q6NZCODL2LG8+nRHyIe04340al6yn1GMuQjj1bmhJkFbkQhu7npToATTGVaVYl2uGfcW/9Y6oN6ho4XSOs6bBGEDZoKWgZdItqpk7b68abq/Hz+Dv1vf8Y6+/DWG/Px0ZyJbcPwCzIoQhxWpDrzgEKAGgZWgYAkGBYwlxkPChhjRADAFqGloHX/A+OmLOqVSvybAAAAS10RVh0TWF0aE1MADxtYXRoIHhtbG5zPSJodHRwOi8vd3d3LnczLm9yZy8xOTk4L01hdGgvTWF0aE1MIj48bXN0eWxlIG1hdGhzaXplPSIxNnB4Ij48bWZyYWM+PG1yb3c+PG1uPjIzPC9tbj48bW8+JiN4RDc7PC9tbz48bW4+NDwvbW4+PG1vPi08L21vPjxtbj43PC9tbj48bW8+JiN4RDc7PC9tbz48bW4+MTA8L21uPjwvbXJvdz48bXJvdz48bW4+MjM8L21uPjxtbz4mI3hENzs8L21vPjxtbj42PC9tbj48bW8+LTwvbW8+PG1uPjc8L21uPjxtbz4mI3hENzs8L21vPjxtbj4xNTwvbW4+PC9tcm93PjwvbWZyYWM+PC9tc3R5bGU+PC9tYXRoPu1k8WYAAAAASUVORK5CYII=\&quot;,\&quot;slideId\&quot;:260,\&quot;accessibleText\&quot;:\&quot;fraction numerator 23 cross times 4 minus 7 cross times 10 over denominator 23 cross times 6 minus 7 cross times 15 end fraction\&quot;,\&quot;imageHeight\&quot;:24.972972972972972},{\&quot;mathml\&quot;:\&quot;&lt;math style=\\\&quot;font-family:stix;font-size:16px;\\\&quot; xmlns=\\\&quot;http://www.w3.org/1998/Math/MathML\\\&quot;&gt;&lt;mstyle mathsize=\\\&quot;16px\\\&quot;&gt;&lt;mo&gt;=&lt;/mo&gt;&lt;mfrac&gt;&lt;mn&gt;22&lt;/mn&gt;&lt;mn&gt;33&lt;/mn&gt;&lt;/mfrac&gt;&lt;mo&gt;=&lt;/mo&gt;&lt;mfrac&gt;&lt;mrow&gt;&lt;mn&gt;2&lt;/mn&gt;&lt;mo&gt;&amp;#xD7;&lt;/mo&gt;&lt;mn&gt;11&lt;/mn&gt;&lt;/mrow&gt;&lt;mrow&gt;&lt;mn&gt;3&lt;/mn&gt;&lt;mo&gt;&amp;#xD7;&lt;/mo&gt;&lt;mn&gt;11&lt;/mn&gt;&lt;/mrow&gt;&lt;/mfrac&gt;&lt;mo&gt;=&lt;/mo&gt;&lt;mfrac&gt;&lt;mn&gt;2&lt;/mn&gt;&lt;mn&gt;3&lt;/mn&gt;&lt;/mfrac&gt;&lt;/mstyle&gt;&lt;/math&gt;\&quot;,\&quot;base64Image\&quot;:\&quot;iVBORw0KGgoAAAANSUhEUgAAA0QAAADnCAYAAAA+eZbzAAAACXBIWXMAAA7EAAAOxAGVKw4bAAAABGJhU0UAAACNUy1tAwAAFNpJREFUeNrt3QHE1WffB/BLkiRxS5JMTGYyM/J6zDwmMpPkFkmSSczMzGQ8ZpLJeMzMY+ZlMpNXYh7JzGvMY2YyMUlySyTJZEbmlkmi97rec86z03nOuc91zn3Ouf//6//58KOp3aef+//rd33Pfc7/hAAAMBtzsU7F+lwfANTBzlhvxzob6/tY92L9EethrAex7se6Get8rI9jzcdaow8w09BjQ6yT7WvscaxFfYB9AVW1NdYHse60/7EftR62h+NlfYCZpvHWxzoR6/ee62pRH2BfQNVsaCf8h2MOQb+6GOsFfYCZpnHWxXo/tJ5V7nctLeoD7AuokpeX8WzAsHoUWi8v0AeYacq3Nta7sX4bch0t6gPsC6iKo+0L9vGU6+v2gtEHmGnKk947cDzW3czrZ1EfYF9AFbw5gyHorm9jrdYHmGmKkb7/74wQIKoaJErpA+wLGMG+GQ9Cp87oA8w0tbcq1lth/JfaLOoD7AtYSdvb/4j3u1hvxPowtG6fuLm9LDrSSwl2xNof69NYt8YciKP6ADNNbYPQG7Fuhz/fI/BjrNOh9absizUJEqX0AfYFjOlSnwv0WqzdY3yt9Ga8n0YchnS3no36ADNN7Sy0v+c/h9ZnlGzq82e+qEGQKKUPsC9gDG/0uTg/7XkWYNyv+8cIA/GxPsBMUzvpjlE7hvyZzTUIEqX0AfYFjCh9nkLvLURPTfDrvxgGf1ZDb6XBWd/wPsBMU6qFQoJEKX2AfQFt7/VckOem8Bi7Qv4tHI81vA8w05TqQiFBopQ+wL6A0PpxaPdddG5NMZ2fzByGfza4DzDTlOx8IUGilD6wL+wLCP95i8VXpvhY6U4kt8N0XntdSh9gphGI9AH2BazQP+oXZvB4xzOfIVjT0D7ATC9PernF6zU9mJwQiAQisC+cnZit9MnAD8Ofn7Xw7Awec1PIex3prgb2AWZ6ed7qerw6haJ9Xd+3DwQifYB9AbMzH1bmU4IvZQzDngb2AWZ6fO/0ecw6hKJ9fQ4IHwlE+gD7Ambjk66L79kZPu4XEx6GUvoAMz2e95Z43CqHovkw+NnSTwQifYB9AdP3Q/vC+3bGj/t6xjC82sA+wExP57GrGIqWCkOdelsg0gfYFzBdX8a6GaZ7V5F+DmQMw3MN7APM9OjmYl2uWSjKCUP/irVWINIH2BdQpvkhg5AOCqv0AWZ6hFB0pSahaD7j71lqGBKIAGcnyByGBX2AmS4wFOWEoe9jrSv4WhGIwL5wdoJo/5BhOKMPMNNj2FThULQ/4++VXtO/vvBrRSAC+8LZCaIjQ4bhoD7ATBcUinLC0I8NCEMCEeDsBG2nlhiE9CFha/UBZrqQUJTzBuKLDQlDAhHg7ARt55YYhrP6ADNdSCg6KAwJRICzE/SzsMQwvKwPMNMFhKKcMPRTrA0Nu1YEIrAvnJ1ovPVLDMJlfYCZnkIoujbjUCQMCUQCETg7wUBLvbl4Xh9gpmseig5lPM6l0LpNeBMJRGBfODvReF8ucUDQB5jpaYai61MORTlh6OcGhyGBCOwLZycab3V7SfQbhv/SB5jpGoeinDB0ueFhSCAC+8LZicZ7bcAgfKEPMNM1DkWHM75eurnDRpeMQAT2hbMTzfZTn0H4tYaHhFL6gKbOwiRDkTAkEAlE4OwEWV4asDT26gPMdE1D0ZGQF4Y2uVwEIrAvnJ3gYp9B+FwfYKZrGopey/j/rglDAhHg7ATJfOj/5uI1+gAzvcK2jBGKjmb8+QVhSCACnJ0gWRfrVs8g/BZrmz7ATFcoFN3MDEXCkCAhEIGzE4zk455BeBRrlz7ATNc0FA2r68KQQCQQgbMTdPR7E90xfYCZrnAourXMMLTZZSIQCUTg7ARJ+vDB2z2D8IE+wEzXIBTdHiMM3RCGBCKBCJydoNuFnkE4rQ8w04WGolvt/weBSCACZyf4fyd6BuErfYCZrmEoupsRhu4IQwKRQATOTtBtb88gfK0PMNM1lHM3uU4ddZkIRAIRODtBsrO9BDqD8G2s1foAM10zOR+6KhQJRAIR2BfwhHRP+e6Xl/wYa60+wEzXzJEw/l3mhCKBSCDCvnB2oqHSZ250f37HT7HW6wPMdM0cDsv/HCKhSCASiLAvoGHSrRWvdA1C+vVGfYCZLjAMpbvJ5dx9TigSiAQi7AtoiPQMwMVQ/09oL6UPMAvTDUNbQv6HtwpFAhHYF1C4NbG+6xqE26Get54tpQ8wC+M5FEb/nKH065tCkUAkEGFfODvRXKtC61aKnUH4JdZT+gAzXWAYujlg0QtFApFAhH3h7ESDnesahF9jPaMPMNM1czAjzNwISz/rmX7vulAkEAlE2BfQLKe7BuFerOf1AWa6gWFIKBKIBCLsC2igj3v+sf/LjB43HTjSZ4Os0geY6WU6kBmGNo/Yj1AkEAlE2BfOThTuZNcg/BHrrzN87K/aj7tTH2Cml2F/Rmi5PmIY6tgkFAlEAhH2hbMT5XqnaxAexnplho/deTb3qj7ATFc0DAlFApFAhH3h7ETBjvb8I79vho/9dGi9RjU97tv6ADNd4TAkFAlEAhH2hbMTBeo9RBya4WOnQ8XNrmck5vQBZnoM85lhaNOEexWKBCKwL5ydqLk9sR51DcLrM3zs58OTn+9xTh9gpmsShoQigUggwr5wdqIAu0LrTXOdi/H4lB8v3Tlke2jdCvdCzxCm2t3wPsBMjxeGHg05tC5MKQwJRYN9XUiQKKUPsC+gjxfb/5A/rkjdangfYKbrGYa6Q9E1oejfhgXERX2AfeHsxEpKP6a8V6FBSHWiwX2AmR7dvowwdG1GYUgoetK6jO9N+v1V+gD7wtmJlZB+XPlrxQYh1baG9gFmejph6OqMw1B3KLra8FB0LPMa2aUPsC+cnZi1rbF+qeAgfNfQPsBMj25vaN2NqIphqDsUXWloKFofnnyjdF3/zSylD3B2gp4FfbOCg5DqYAP7ADM9uj01CENNDkXp851+GPFa+SxU7yVnpfQBzk7QZWPIewnHStS9EZZIKX2AmZ5OGLpSkTA0aig6UuNrMX1uyN52ILgfxn9D9clYr8Raow+wL2DS0oV2qaKDkOofDesDzPR4doSlX/tetTCUG4puh9ZLWeripVh32weZB1O6hh60v356nAP6APsClmtNhQch1XMN6wPM9ORDUVXD0LBQlF7P/1TNrr/dM76ejugD7AsA4E/P9ISiFDTmavD3Ti9buVzzMAQAAFQoFNUlDPWGohSGnvZtBAAAxrW9ZmGoY679dwcAAAAAAAAAAAAAAAAAAAAAAAAAAAAAAAAAAAAAAAAAAAAAAAAAAAAAAAAAAAAAAAAAAAAAAAAAAAAAAAAAAAAAAAAAAAAAAAAAAAAAAAAAAAAAAAAAAAAAAAAAAAAAAAAAAAAAAOpnd6zHDanzvt2YaTMNgH0BhgHMtJkGsC/sCzAMYKbNNIB9YV9gGAwDmGkzDWBf2BcYBsMAZtpMA9gX9gWGwTCAmTbTAPaFfYFhMAxgps00gH1hXwCjeKxUT2GmlVLKvrAvlFkwDMpQY6aVUsq+sC+UWTAMylBjppVSyr6wL5RZMAzKUGOmlVLKvrAvlFkwDMpQY6aVUgr7QpkFw6AMNWZaKWVfYF+YBQAAAAAAAAAAAAAAAAAAAAAAAAAAAAAg0+7QnHuZn/ftxkybaQDsCzAMYKbNNIB9YV+AYQAzbaYB7Av7AsNgGMBMm2kA+8K+wDAYBjDTZhrAvrAvMAyGAcy0mQawL+wLDINhADNtpgHsC/sCAAAAAAAAAAAAAAAAAAAAAAAAAAAAAAAAAAAAAAAAAAAAAAAAAAAAAAAAAAAAAAAAAAAAAAAAAAAAAAAAAAAAAAAAAAAAAAAAAAAAAAAAAAAAAAAAAAAAAAAAAAAAAAAAAAAAAAAAaJC5WKdifa4PAOpgday9sT6KdT7WrVj3Yz2I9TDWH7HuxroQ67NY87HW6APMNPTYEOtk+3p7HGtRH2BfQJXtiHW6fdE/HrHSkJyJ9bw+wEzTeOtjnYj1e891tagPsC+girbGOjfGAAyqL2Nt1AeYaRpnXaz3Y90bcC0t6gPsC6ia9KPO3yc4CJ26E2unPsBM0whrY70b67ch19GiPsC+gCp5bwpD0LswXtQHmGmKld47cDy03lOQew3pA+wLqIQPpjwInUovN9imDzDTFCW98fqdEQJEVYNEKX2AfQEjenPAhfso1jft30+pvvuuIenXz8Y6GFpvnLs/wkBc0geYaYqwKtZbofWSmHGfNdYH2Bewol4aMAQfh9Yb63KlN5ymW5Dm3o3koD7ATFPrIPRGrNtd19iPoXVXqnStXaxJkCilD7AvYEzru5ZAd3J/dhlf84WQ91KDn/UBZpraWuj6vr8da1OfP/NFDYJEKX2AfQFj+rTnAk3PiK2awNdN967P+fHpdn2AmaaWTravi6VsrkGQKKUPsC9gzAu2+8I8NeGv/27GMBzWB5hpirZQSJAopQ+wL6DL+a6L8rMpfP30hrth97I/rQ8w0xTtQiFBopQ+wL6Atme6Lsjvpvg4Z4YMw1l9gJmmMQevOgeJUvoA+wLaPmlfjL/E2jjFxzkyZBjO6QPMNAKRPsC+gFlKb5j7rX0xvjrlx9o7xWcHSukDzPTyHIv1eg2/b/tinRCIBCKwL2D2OhfoVzN4rN1DhuEjfYCZXoa3uh67TqEohaGH7b/3BwKRPsC+gNlK953fH2tLBYZhvz7ATI/pnT6PX4dQlMLQowYdDAQisC+cnfBMxIBKz47O6QPM9BjeW+LvUeVQNN8nDHXqE4FIH2BfQHmWekPdV/oAMz2G18Pwz7eoYihaKgx16m2BSB9gX0BZ/nuJYXheH2Cmx5CeVbxcs1CUE4b+FWutQKQPsC+gLNdDGR/GVUofUMospFB0pSahaD7j71lqGBKIwL5wdqLRdg4YhBuh9aY+fYCZLj0U5YSh72OtK/i6EYjAvnB2orHO9hmEX2M9rQ8w0xOyqcKhaH/G3+uHBhwOBCKwL5yd8MxA1yC8oA8w0w0IRTlh6MfQjGdKBSKwL5ydaJy04HtfN5p+RLpdH2CmGxCKDmT8PS6G5rxsRCAC+8LZicb5pmcQztZ08ZfSBzRlFqoQig4KQwIR2BfOTjRXukPSha4h+CW0ninVB5jpJoSinDD0U6wNDbuOBCKwL6ARnop1qWc53In1t5o9M1BKH9DkWUih6NqMQ5EwJBAJRNgXzk402JvtRTBoSdxrD8UafYCZLjAUHcp4nHRYmGvo9SQQgX3h7ESx9sa6mnEQ6NStWK/oA8z0DEPR9SmHopww9HODw5BABPaFsxPFWR3rWMh7jf6gOl2BZwpK6QPMwsqFopwwdLnhYUggAvvC2YlipHvK/yO0fvT5eAJ1sX1Q0QeY6TqGosMZXy8dGja61AQisC+cnai39EzAjQkNQL/Dwpw+wEzXLBQJQwKRQIR94exEg5xt/yN/P9aDKQzEBX2Ama5RKDqSueg9+ykQgX3h7ETB0ms/n4m1p304OBNab5YbdyCO6APMdA1C0WsZ/981YUggAvvC2YnmSq8x/SQsffvFfnU3tD7QSx9gpmdhyxih6GjGn18QhgQisC+cnSBJHzz4YaxHIwzEcX2AmZ5xKLqZGYqEIUFCIAJnJxjLc5kHjs5hQh9gpqsYiobVdWFIIBKIwNkJBkl3Wcq9X/1z+gAzvQKhaDmvf09haLPLQiASiMDZCZaSDgt3Q/1/ZFpKH2AW/jMU3R4jDN0QhgQigQicnSDX7oxh+EofYKZrEoputf8fBCKBCJydINvXYfjtavUBZnolQ1HOM5l3hCGBSCACZycYx0tDhuGBPsBMr6Ccu8l16qhvv0AkEIGzE4xj2JuXV+kDzPQKyPnQVaFIIBKIwL6AZftiyDCs0QeY6Rk7Esa/y5xQJBAJRODsBCM5XMgwHDbUUMQsDPv7C0WChEAE9gVM1KuhjB+XltIHNHkWcsJQeolHzt3nhCKBSCACZyfIsjWU8Ya6UvqAps5CbhjaEvI/vFUoEogAZycYan0o45aLpfQBTZyFQ2H0zxlKv74pFAlEAhE4O8FyrVtiGM7pA8x0BcLQzdD/c4aEIoFIIAJnJ1i2pX5celwfYKan6GBGmLkRlv7Q1fR714UigUggAmcnGNeeJYbhL/oAM13hMCQUCUQCETg7wbIN+ryPO/oAMz0lBzLD0OYRvqZQJBAJRODsBGP5nwHD8KE+wExPwf6M0HJ9xDDUsUkoEogEInB2glHd7TMIj2Jt0weY6RqFIaFIIBKIwNkJRrZ7wBI5rQ8w0zUMQ0KRQCQQgbMTjOT7AQtkiz7ATE/QfGYY2jTBxxSKBCKBCJydYEmvDlggb+kDzHTNw5BQJBAJRODsRE39NdbfY30eWnf+2Dqlx5mLdbvPIHyjDzDTEw5Dj4YcWhemFIaEosG+LiRIlNIH2BcQrY71z9D/jW3pGbAdE368b/o81q1YG/UBZrqgMNQdiq4JRf82LCAu6gPsC5i1E0P+UU9D8VGsNRN4rDN9vv4vsZ7WB5jpCdmXEYauzSgMCUVPWpfxvUm/v0ofYF/ALC1kLOnOs6kvj/kYG0L/lxekDz/cpg8w0zMMQ1dnHIa6Q9HVhoeiY5nX5i59gH0Bs3Qvcxg6lS7qnSN8/YOh9anDvV8n/Yh2Th9gpidkb6yHFQ1D3aHoSkND0fpYNzOvye/0AfYFzNL5EYehU5dj/S3WK+HJH6WmX6c7iJwasDTSj0cP6QPM9ATtqUEYanIoSp/v9MOI1+NnoXovOSulD3B2gh6vjjkMo9avsd4Prdde6wPM9CzD0JWKhKFRQ9GRGl+H6dnfve1AcH/Mayy92fpkn0OXPsC+gIk7McUhSB++9Vpo3clEH2CmJ21He9nWJQzlhqJ0a9qtNbrmXop1N7RegvNgStfeg/bXT49zQB9gX8A0niW4PIGLP91qNL02NL3pdLM+wEyvYCiqahgaForSy0qeqtn1tjvM5pnmaf/0rJQ+wL6AZXg21huhdXvE/431W2i9TOBBV6X/Ts9spTfXnQut14ruj7VdH2CmV8gzPaEoBY06vGl3Y89BpI5hCLAvnJ0AoEKhqC5hqDcU+UwOAABgWbaHet7OdS54hhWgUv4Psvc5KzQYeJwAAAE3dEVYdE1hdGhNTAA8bWF0aCB4bWxucz0iaHR0cDovL3d3dy53My5vcmcvMTk5OC9NYXRoL01hdGhNTCI+PG1zdHlsZSBtYXRoc2l6ZT0iMTZweCI+PG1vPj08L21vPjxtZnJhYz48bW4+MjI8L21uPjxtbj4zMzwvbW4+PC9tZnJhYz48bW8+PTwvbW8+PG1mcmFjPjxtcm93Pjxtbj4yPC9tbj48bW8+JiN4RDc7PC9tbz48bW4+MTE8L21uPjwvbXJvdz48bXJvdz48bW4+MzwvbW4+PG1vPiYjeEQ3OzwvbW8+PG1uPjExPC9tbj48L21yb3c+PC9tZnJhYz48bW8+PTwvbW8+PG1mcmFjPjxtbj4yPC9tbj48bW4+MzwvbW4+PC9tZnJhYz48L21zdHlsZT48L21hdGg+9RcciAAAAABJRU5ErkJggg==\&quot;,\&quot;slideId\&quot;:260,\&quot;accessibleText\&quot;:\&quot;equals 22 over 33 equals fraction numerator 2 cross times 11 over denominator 3 cross times 11 end fraction equals 2 over 3\&quot;,\&quot;imageHeight\&quot;:24.972972972972972},{\&quot;mathml\&quot;:\&quot;&lt;math style=\\\&quot;font-family:stix;font-size:16px;\\\&quot; xmlns=\\\&quot;http://www.w3.org/1998/Math/MathML\\\&quot;&gt;&lt;mstyle mathsize=\\\&quot;16px\\\&quot;&gt;&lt;mfrac&gt;&lt;mrow&gt;&lt;mn&gt;2&lt;/mn&gt;&lt;mi&gt;x&lt;/mi&gt;&lt;mo&gt;-&lt;/mo&gt;&lt;mn&gt;3&lt;/mn&gt;&lt;/mrow&gt;&lt;mrow&gt;&lt;mi&gt;x&lt;/mi&gt;&lt;mo&gt;+&lt;/mo&gt;&lt;mn&gt;4&lt;/mn&gt;&lt;/mrow&gt;&lt;/mfrac&gt;&lt;mo&gt;=&lt;/mo&gt;&lt;mfrac&gt;&lt;mrow&gt;&lt;mi&gt;x&lt;/mi&gt;&lt;mo&gt;+&lt;/mo&gt;&lt;mn&gt;2&lt;/mn&gt;&lt;/mrow&gt;&lt;mrow&gt;&lt;mn&gt;3&lt;/mn&gt;&lt;mi&gt;x&lt;/mi&gt;&lt;mo&gt;-&lt;/mo&gt;&lt;mn&gt;6&lt;/mn&gt;&lt;/mrow&gt;&lt;/mfrac&gt;&lt;/mstyle&gt;&lt;/math&gt;\&quot;,\&quot;base64Image\&quot;:\&quot;iVBORw0KGgoAAAANSUhEUgAAAscAAADnCAYAAADyxfsxAAAACXBIWXMAAA7EAAAOxAGVKw4bAAAABGJhU0UAAACMJCpdlQAAHIFJREFUeNrt3Q/kVefjB/BHkkliJplMTJJJRiaTmZFJZhJJJjNjZiaTMTOTmZhJZmYkSSaRJMmM+cpMJn4mk0zMZCYTmSQfGfudZ/d8fE63e8+f+7nn3HPveb142Pfb7Z7bc57zPO9zznOeE8L02ZyU/Uk5lZRLSbmTlPtJeZCUuaTcS8pvSTmXlMNJ2ZmUZQG6bWlSXknK5+mx8Xt6rMylx048hm4l5XxSvnLcAMhFtNuapHySlD+S8u8I5UHaKF5UlXTMM0k5lnaQoxw3J5OySTUCyEW0w8r0LOfBiDt/ULmclGdVLR3oOE+P8bg5kZQnVCuAXMTkvLiIM6Ki8k9SDqpiZlS8ZfZ3DcdNPB43q14AuYjmvZHuqH9rLheS8pjqZoZ8WPMxczcpz6tmALmI5rzTwM7Plu9C72ElmHafNHTMxIc91qpuALmI+r3acAOYLydVPTPaecYrDRfTP49XfLNPKMf/3pCUPekxcK/CMXNFlQPIRdRrXejdsh20k24k5VDozaVcnZQlfQN8fCJ/V1K+DL0lqkZpCG/YBUyprUNCcXxoY02F71keenPOyq5ssUfVA8hF1OfKgB1zLSnbRviuOGn9p1D9VrGn8Zk2K5JyMzx6VXfDIr4zPrV8q8Qx83+qH0Auoh5vD9gpX/adCY36vfcrNITDdgVT5su+NnxsDMdNSK86lJlmsc4uAJCLGK94K/d23874dIzf/3x69lOmEcQGs8IuYUo8U+NxE71f4ph5zW4AkIsYr/6lp07XsI2XQvklUN60S5gS5zLt9qsavj/OWytaL/mY3QAgFzE+8fZAdkHr32s8QzlYshGctVuYAuszbfb7GrdzsuB4OWVXACNYmp7UDyq75SK5qMv6lyh5ucZtxatgN0O5lxxA2x1J2+ufod4HJvYVHC+n7QpgxDF5WL/yVYfrRS7iodvC5xvY3oGSZ0nL7BpafmVhfj7a9pq39Upw5RgQjuUiGhFvqTwIC2uybmhgm6tCuTk2L9k9tNh8YD3TwLa2FRwrn9sdgHAsFzEeO8Nk3sRypUQj2GH30GJx/llc3P3JFoTjXXYHIBzLRYzHkUylb2hwu8c1Aigtb1pFvMLxuCoChGO5iPH4Ia3w7xre7lslGsF2uwf+k/dA3hnVAwjHchHjcyIpv4V6n8QcZHeJRrDR7oH/fJ1znGxSPYBwLBcx/XYWNIA4MX2JaoL//Bq8/AMQjuUiOt0Irqsi+M/mIcfIjeB1ooBwLBcxM3YVNIKTqgj+c2rA8fFXUp5WNYBwLBcxO4re+LWnpu3GWxIvht7rGuOrGOPrIe+H3hP/8fW/axf5/fG749vK7qTfGUNMfPL1CbucEWweEoyfVTWgfxeO5SJmy6chf2mqx8a4raXpGVns1O4VNL5R35++Oinf5nzvtTH/m5h9sR32zzWOUynWqRrQvwvHchGz53So/1W4L4TeuoH3Q7nXMs6XjypuZ3N6BaHoe9+z26ng4oDjwhxj0L8Lx3IRM+p6TiN4cZHfHZdD+W3A986V7DxvVtjW80n5u+T3atyUEa8OnM+0mz/TNg3o34VjuYgZtSKnAfw8hu9/PfRuQcSA8W5StoSF5U/itj8t0dFtKbGd+OacOxWuWAjHFHkqPPoK0Thv8oPgqjHo34VjuYiZlfdE5s4xfH98OGJpwWfOFHR0Bwv+/qr0CkSV23nv2PXkiO3jbk77uZOG5GWqig7TvwvHchEz6cSQBnClwd/wbEFH933O341XKS71fXZt+v/HKxLHh5z5mUzPIK8k5ZcKg3B8qOhl1Qb6d+FYLmI2xDP+YVfHnmv4t9zI6RTmwvA30RwOxbfS4i25L0JvOaEPg1viPHocvJmUq6Ha1an+t+O5igz6d+FYLmLKvT6kARyfwG/5qiB8DFpLdnvmzy/YnVS0OR1Uq8xlzCuXQ+8WMKB/F47lIqbUT2HwSw0msYh60dto9vZ9flVYWNLnWnA1mPLiVeIbYwrE/SVefX5cFYP+XTiWi5g+W4ccgK9M6PesLOg8T/R9fn7d2bjQ/Hq7kwri7dm7adspu+RUlXJeFYP+XTiWi5g+lwc0gKMT/k2/hnLLp2Rve7xpVzKmQSkOwjtC77WhJ0PvYbtRA/I+VQr6d+FYLmJ67BzSOU36gaJvcjqGf0JvovyTYWGO6Ld2JTWL85KPhPxl3QaVW8GKKKB/F47lIqbC8vDoFbHbobc8zqTtKwgc28LC7bYYVtbYnTQk3hY+lA7iZQPyAdUG+nfhWC6i/Q4POGN/qSW/bWMoXg9z/r/ftSuZUBv9rWQ4vq66QP8uHMtFtNugyeZtm9N1v0ToaPPrG4+FelZBaEtxi6n31HLZNZE3qi6Y+v5924z36/1rtstFdEZcXqr/FZyftPB3ni9x8D4rHAvHE7Y69OYVm1oBs9+/C8dyER3plNp6AHw85QeucNwdZQbMM6oJpr5/F47lIjrQIbV5wN5RcOC+KhwLxy1yoaC+rqkimPr+XTiWi5gxr/Q1gLa/hjOGr7wVAd4SjoXjFtlaUF9zqgimvn8XjuUiZkhcozW7Put3obeWZNvlPex0UjgWjlum6GUhS1QRTHX/LhzLRcyIuD5f9oGhH8P0vJQgL2D+IhwLxy1zXJ3BTPfvwrFcxAxYFR5ei/WnpKyYot+/p+DgXWkX0yKvCcegfx8D6xzLRdQkLk2SvW0V//uJKfs3vB2m+6E8umV7MK0C9O/CsVxEK8WzoMuZBvBrerY0TZ4KD88HGlSO2NW0yJrggTzQvwvHchGtPKiyr9+MC1s/OYX/jsuheE7UZbublnW+lnID/btwLBfRIvG2bXa91T/TM/Rpk113MG+5n/hnni6lLZbntNXTqgf078KxXETzTmcawF9JWT+F/4bnMh1mvO22r+Dqwna7nZbIm1bh9dGgfxeO5SIall0W505SNk3hvyFeebuR+XfsTc/6HuR0FAfteloi761fW1QPHad/F47lIhp1ONMA7jY4ED+ZnvmP6yn87Dqx2TUWv8vpKL6z+2mJYVfB/lA1oH8XjuUimnMw0wDuJ+WFBrd9Jt3u5jF8187w8MNL2QW5Pw75qwBohLTBN0Pa6CFVQ8fp34VjuYjGvJdpAPHW1MsNbnt3GN+bjFYn5Xb6fffCo3OCXgr589K2agq0wK0w+KGitaqGDtO/C8dyEY15I0xuwfSnQ2/+Ttzu/jF8X3aJlX0D/nxpyJ+X5mEnJm3Ya2WPqRo6Tv8uHMtFNGJXXwPY2+C2s69ejB3a42M8yzuV87kfcjqLsyW3tS70brd4hzrjdmlAu4zz3KylSZfp34VjuYhGxCfis2tDvtXgtjeFh99Jvti1WzeG3pyy+F3xKea895sfyuks7pfsbOZfG7lTM2KMhr02+l1VQ4fp34VjuYhGvJR2FE3dblqSno3vScr58OiC7dsW8d3x7P56WHjoYlOJxp83L63o739d4uoFsyM+gPFZUo6G3q3cNTVtJ14huDmgPV60C+gw/btwLBfRiOdD8bvomyy/L/LfczLzXW+X+PzSkP82pbw5PnvDwpJaKzWlmRbbydkw+MG4c0l5Zszbuzjk2HjCrqDD9O/CsVxE7eJZ850WNYBYPh7wO+NVtHiLeUPBv+ejzPecqVAPP+b8nstD/s7mzFnlS5rSzPu4oN3GAfjzdPAZZwDIvpr0abuBGaR/F47louq5iJrEy/d/tawBxNK/PNU74eEnjuMttUHzfg70nWVVOdM/XPCbtgyou/nltaw12w3XS7bf+LkXR9xGbLMXBnznjWDZNmaT/l04louq5yJqsia9EtW2BvB93+/cmvPZX5PyfugtqZJ9x3m8FbKxYn1sK/hdce7n/G3zXZmD55Km1BlVryRcCNUWa4/zzP4Ig5+o94Qys0j/LhzLRdVzETXJLg3StrKn77eeGOE7doxQJ0tGCD/mf3bLuRHb9M9J+SD0Foxf1jdIxVvJnw45HmMnvVe1M8P078KxXFQ9F1GDeLD/0tIGcCc8+jrPUxW/47VF1M2RCtuJVxbM/+yW7Q0dB7FtxbmVy1U5M07/LhzLRdVzEWMWK/hKSxtALF8M+M0HSv7dB2O4yhZvqdwrsa04F22T5tRJH9fY/uMt3NdD7+l66AL9u3AsF1XPRTR4ULShDJpHFte0/CkUzxd7YUx1tLdgW/GpZ28m67Z4BfnnMbT3OHcyzid+MymrVSsdpH8XjuWi6rkI/rM0vcIQl9yJS+vMpcEiTlLfH8azdFZWfHL5fLqNuUyIedWuICMuOxXXWY3Lrn2blNvplam5TLmXXomKD+fFh4ri/OL4wM861Qf6d+EYAACEYwAAEI4BAKBN4XhuSPHwFwAAAAAAAAAAAAAAAAAAAAAAAAAAAAAAAAAAAAAAAAAAAAAAAAAAAAAAAAAAAAAAAAAAAAAAAAAAAAAAAAAAAAAAAAAAAAAAAAAAAAAAAAAAAAAAADXalpR/O1LO2d0AAAjHwjEAAMKxcAwAgHAsHAMAIBwLxwAACMfCMQAAwrFwDNCEfxVFUSZYMIYoiqK0agxRsYqiCMcYQxRFMYbo2BRFEY4xhiiKYgzRsSmKIhxjDFEUxRiiY1MURTjGGKIoijFEx6YoinCMMURRFGMIAAAAAAAAAAAAAAAAAAAAAAAAAACMZlvozrqf5+xuAACEY+EYAADhWDgGAEA4Fo4BABCOhWMAAIRj4RgAAOFYOAYAAAAAAAAAAAAAAAAAAAAAAAAAAAAAAAAAAAAAAAAAAAAAAAAAAAAAAAAAAAAAAAAAAAAAAAAAAAAAAAAAAAAAAAAAAAAAAAAAAAAAAAAAAAAAAAAAoE2WJeVJ1QAsxv+S8m9fAYC2WpKUzUnZk5TPknI6KVeTMpeOYadVETCq/QOCsXAM+ZYm5ZWkfJ6Uc0n5PSn30oH5QVLuJ+VWUs4n5auk7Ay9q1nAaFYnZXdSjiblcnqc9Y9b/yTll6R8kx5zAJVtSAdx4RjKeSYpx8LC1akqJQ7mJ5OySTVCKVtC76rwtZzj6lYamGMYXq7KgMWIt6Su5nQ4wII1oXeb9t8xlRNJeUK1wiPWJuWTpNwsONGMJ6lbVRcwTocKBm+gJ16R+nuMwXi+/BF6cyaB3p3MeAL6T84x81dSPnJiCdTh+RIDNxDChzWE4my5mx6P0FUx6B4tCMV301Bs2gRQixWh9/CQcAz5Pqk5GM+XO6F3Kxm6Zl/a/vOOjzPBsmxAzY6XHLChy94ZclzEq1sX0z+PV3yzK1DE/463huPSUvHBu3sVAvIVVU6HxKvFZ0ucNO5WVUDddlYYrKGrtg4JxYdD78G8suIt4IOh/MoWe1Q9HRBXa7lZ4mRxjaoC6rYqKbeFY8i1YsDAHQfqDYv4zmdDb7mpomPu/1Q/My5eoCm6o3IqWBMcaMjFvg6oKChDF33ZdxzE5aKWjOF7nwnlplmsswuYUW+VaP9HVBPQlLf7OqDjA8KycEzXPdN3DHw65u9/v0Q4eM1uYAaVWfXlc9UENCVeicq+Be+30Lt1LBzDw85l2v9XNXx/vFVctF7yMbuBGfNRiWB8VDXBgqXpIDSoeEp18eLt4Cvh4YeK5tdUFY5hwfpM2/++xu2cDMXzLWFW7C8RjC+qJnjYspwD5ivVs2gHw/DbxMIxLDiStvs/Q71v39pXcNydtiuYEbtLBOMbSVmpqkA4bspz4dEn4ZcIx/CIeFzMP6C6veZtvRJcOWb2xRVa7he09bjE4UZVBcJxU5anZ+TzdRmfkl/f9xnhGB4OrGca2Na24KEkZtvjoXgd41jeV1UgHDfpaF9dvj3gM8Ix9MQHVHeFZl5RWxSOd9kdTLnzJYLxVdUEwnGTdvTV47dDPiccQ/PyplU8CL2rbjCtiubUz5fnVBUIx02Jb8H7K1OH8b9XC8cwFeHhjOphisUHWe+UCMbnVBUIx03qv521M+ezwjE07+ucY26T6mFG23a2eAgPhOPGvBEefQteEI6hVX4NXv7B7IkPfP9TIhh/p6pAOG7K00m5m6m730PvISPhGNpjcxi+1usK1cMUOxXKXTXerqpAOG7K5b66e77E3xGOYfIB4q/05Bam1fqSwfhPVdVNcSH5F0PvrWRnk/JH6C2CHZ9Ajq8jXbvI74/fHd+edCf9ztipxrc6PTHFdSYcL96HYfhb8IRjaIfNQ4Lxs8YpptyXJcPxEVXVHUtDb13K2BncK2gYZW51DxJXG/g253uvJeUx4biT4sCanef1c3j4LXjCMUxe7Pf75xrHqRTrjFPMQAYqalPz5YUh3xEf0DuQts9f0u97kJb43/GFIufSEB7b8XLV3l5xJx8Pxa9H7C8fjXC14a8S3/uecNw5y/oG3NgW11f4+8IxNKP/WDsVmpljbJyibmXXNb7f9/ceS9vDtYptc3498Auhd5eCltidlN/C4HeEl9mpNytsK84b/bvk954Sjjvni776eneRA7ZwDOMVA0B2ecU/0zHEOMWsOFdy35/N/J13knJrhFA8qMTnbSwN1wKvp2ct59MwsiUs3MaOVwI+LbEzt5TYzoZQbjFt4bib+l9BO8ryOMIx1OeppFzpO6bi/N4PQv1XjY1TNGFp2s7K7Pv3Q+/B0ytjCsXZEqcWHrA7JuuJtEHkOVOwIw8W/P1V6Zl7lcbxjnDcGY/3nXXfDsPfgiccQ/Nif3w359i6k4bkZcYpptj2Cvv+aMExMY7yjV3Sbs8W7MDvc/5uPLu/1PfZten/H8/kjw/4vvgQlgfyuqN/UNs54vcIxzBer4TeA0VlB/P48NvLximm1KEw+pXeeLcz3tWI8+KX97WtJ9Nx7XB6jFT5bncnWu5Gzs6bC8NXFDhcYifHW1lxvmmcwxOX8ZrmxeOF42pe66ujE4v4LuEYFi9eoX0zKVfD6Fe8joX6riIbp6jLhRHaenzF9FMVtxNXqPitwjYO2jXt9VXBzhu0tmX2FsWFjtSTcFxe7FCyD76MuuSScAyLtzkNf1Xm3BY9WLTKOMUUqbIKSpwKuJjVJeLV5TMVtrfV7mmnXQU7bm/f52OnOL8UzrUOnWULx+VdCtXfgiccw3jFq8Q3Qj1zJuPV58eNU0yBFRXadWwz41rT+1jJbV4P5df8p0ErC3bciSFBJS54vb5D9SQcl/N+GO0teMIxjFecRnA37avLLo1WpZw3TjEFqjyM9+qYt32p5HbftZva6decnfZz5nOvZ/7/NztWR8JxsbiGY3a5nKtjOiMWjmF8/VgMiztC76UIJ0P1B4myZZ9xipbbHcpPFxq3p0qemP5uN7XTNyH/ac34IEd8KnN+ztq3HR1UhOP8+sk+/T4XxnfFRjiGesV5yUdC9SWs4vzMplZ2ME4xijdKtuXXa9r+pyW3v82uap99JXbafECJneca4Vg47nM41HebSDiGZsTpC4fSsFk2IDf1UgPjFKP4vGQ7rush01Ulj6fjdlX7bAzF60h2fW6McDzci2Hxb8ETjqFdY0LZJamuG6dosTIPxt2t+TecL/EbbttV7VRmqZOfW/i7t4V632TTpnKshfUfn1jPvn0q3tJcPeZtCMfQvPj2urJrIm80To0tqE1zWTaldf6/mn/D3pL1t0630z5lzmyeFY6F4z6n+n7jrhq2IRzDZMQT3VuhPVMrpnWcEo7bXefnav4Nq0rW325dTvt8PIXBTDierP6ngE/WtB3hGNrdx54xTgnHwnGumyV+xye6m/bZEZpd/084nu5wnH0qfH4pmpXCMcykotfvXjNOCcctDcdftCQcny3xO07qatonNuq8JyrfEo6F44z/heZegSkcw2RtLTgG54xTwnFLw3GZpdyaeKHNkRK/46yupp2uTuEZjXDcvP19v+uzmrcnHMPkFb0spKlX4E7jOCUcT86eEr/7YgO/4/WW/A7GfOD+IhwLxyXDalvLDoc4jOx4S4LRNI5TwvHk7Cjxu6828Dt2CcfTq+gMa2WH68Y6x8IxdNlrLQlGximqKLNSxN8tCenCcUu9Hab7YQfhWDgWjqEe20M7plUYp6hqrqDN/NPAb3i5xBh1wa5qn6dC7y0xeTvuiHAsHAvH0ElrwuQfyDNOMYrvS4wPdd9xaNOSiFRwucSOuywcC8fCMXTSijD5pdyMU4yizEoR21oQjo/ZVe2SXVg9b5mc+GdLhWPhWDiGzlmec2ydNk7RYjtLjA97a/4NZaZVvGdXtcdzmY4m3q7aV7DztgvHnQ/HbQvjQP3yplXU/fpo4xSLEU+WHhS0maM1/4YyD+SZL9+iKwE3+s6clhQ0ooPCsXAsHEPn5A3uW4xTTPk48kPN299dIhyvspvaIbtuZXauy3c5O+874Vg4Fo6hc4Zdrf3DOMUUKHoJRzzZqnM6zjsF2//VLmqH7Byc+DDFY5k/+zjkP5W8pIP1JRwLx9Bl3ww5/g4Zp5gCy0Pxkm51PpdS9BKdL+yiyVudlNvpDrmXlPV9f/5SwU7cKhwLx8IxdMqtMPjht7XGKabE12Fyq0VcKtj2Frtn8rJr/u0b8OdFk9cPdLDOhGPhGLpq2wTChHGKcdtQMJbcCfXccSiaI3/Nrpm89zI75FTO537I2ZFnS25rXeg9GPGYcIxwDFNr0FWvuGrEk8YppsyFgvHktRq2WXSX43W7ZbI2hoU5N/Hp3xU5nz2UsyPvlwyTV9PP7xSOEY5hKg17bfS7ximm0KaC8eTnGrb5RfAgXmvFs+LrYeFhhU0Fny9ak6/o739d4qxfOEY4hupeSMpnobc2a5xysKam7TyelJsDjrmLximm2LGCdjPOE6WYHf7O2dbLdsdknczsjLdLfD7O58p7C9H+nL+7Nyws8bNyRupPOBaOYdJiv3w2DH4w7lxSnmng2Ps9KU8Yp5hicT3hv3LazW9hfNNs9uds57hdUd9ZfbzltaHgcx9ldsaZCt//Y6j+/vrNoXc7K37mpRmqa+FYOIZJ+7jgWIhB8fO0vxpnUJ0vfyblaeMUM+DVgmNpHON6bPu3hnz/L6G3vBxjFheUzj79GG9FvTXgcwf6zvirnCEfDtWWHlmXaQiHZqy+hWPhGCbteih+y9b8ePDiiNuIY8Sgh5bi/N+qy7YZp2izTwrazluL/P5TQ743tr81qn/8tob8yd3vp2dFp8PDTxZvrLidbQUNJ85Fm7+Ntyss3Ka4NIN1LhwLxzBpd0qG4/kSQ+7mCt+/J/SmGQxa+eFx4xQz6GhB+xn1wdMPc4LxetVejxMVO8hR3/yyZITOuM75aMKxcCwc02XnRuj755/A/yD0Hv5Z1tevxSkPn4bePMtB0yj2GqeYcZ8VtJd4Ald22cLH0kwwbD3jtaq7PqcqdgSLWbfvSIXtxDPyp2e0zoVj4RgmbfuI4bhqiX15nAO8mDmRximmye6Ck6y5dKzfFga/KCSG5/3pidewF+aYY1yzAyU7gQeLOOufF+fF3CuxrXirYNMM17lwLBxDGxQ9lLeYEqcaxBcSLDVO0UFxFYu4vN8/ofjB13iS9W3oPRB6N+ezcR3tF1RtM+Jl+59C8Tyrce2QvQXb+jHU96Yk4RjhGB4WryD/PIYwHAf1OJ/4zaSsNk7Bf+LUhzjV4s8Rj6t4wnc+WAllIpamZ+ZxqZq4JM1c2tHF99HvD+NZyidrS7qz72a2FTvVVztS38Ix0DZxebS4HnBcdi1exbodeldQ5zIl/u94xTQ+nBfnTsb5xfHBtHXGKSi0OXOMxXZ7J9OW54+vOJc4Pg/wedrWlqo2ukI4BgAA4RgAAB4Nx3NDyheqBwCYRv8PztRU37lrbLIAAAFIdEVYdE1hdGhNTAA8bWF0aCB4bWxucz0iaHR0cDovL3d3dy53My5vcmcvMTk5OC9NYXRoL01hdGhNTCI+PG1zdHlsZSBtYXRoc2l6ZT0iMTZweCI+PG1mcmFjPjxtcm93Pjxtbj4yPC9tbj48bWk+eDwvbWk+PG1vPi08L21vPjxtbj4zPC9tbj48L21yb3c+PG1yb3c+PG1pPng8L21pPjxtbz4rPC9tbz48bW4+NDwvbW4+PC9tcm93PjwvbWZyYWM+PG1vPj08L21vPjxtZnJhYz48bXJvdz48bWk+eDwvbWk+PG1vPis8L21vPjxtbj4yPC9tbj48L21yb3c+PG1yb3c+PG1uPjM8L21uPjxtaT54PC9taT48bW8+LTwvbW8+PG1uPjY8L21uPjwvbXJvdz48L21mcmFjPjwvbXN0eWxlPjwvbWF0aD6ine5QAAAAAElFTkSuQmCC\&quot;,\&quot;slideId\&quot;:274,\&quot;accessibleText\&quot;:\&quot;fraction numerator 2 x minus 3 over denominator x plus 4 end fraction equals fraction numerator x plus 2 over denominator 3 x minus 6 end fraction\&quot;,\&quot;imageHeight\&quot;:24.972972972972972},{\&quot;mathml\&quot;:\&quot;&lt;math style=\\\&quot;font-family:stix;font-size:16px;\\\&quot; xmlns=\\\&quot;http://www.w3.org/1998/Math/MathML\\\&quot;&gt;&lt;mstyle mathsize=\\\&quot;16px\\\&quot;&gt;&lt;mfrac&gt;&lt;mrow&gt;&lt;mn&gt;7&lt;/mn&gt;&lt;mo&gt;&amp;#xD7;&lt;/mo&gt;&lt;mn&gt;4&lt;/mn&gt;&lt;mo&gt;+&lt;/mo&gt;&lt;mn&gt;5&lt;/mn&gt;&lt;mo&gt;&amp;#xD7;&lt;/mo&gt;&lt;mn&gt;6&lt;/mn&gt;&lt;/mrow&gt;&lt;mrow&gt;&lt;mn&gt;9&lt;/mn&gt;&lt;mo&gt;&amp;#xD7;&lt;/mo&gt;&lt;mn&gt;4&lt;/mn&gt;&lt;mo&gt;+&lt;/mo&gt;&lt;mn&gt;11&lt;/mn&gt;&lt;mo&gt;&amp;#xD7;&lt;/mo&gt;&lt;mn&gt;6&lt;/mn&gt;&lt;/mrow&gt;&lt;/mfrac&gt;&lt;mo&gt;=&lt;/mo&gt;&lt;mfrac&gt;&lt;mn&gt;58&lt;/mn&gt;&lt;mn&gt;102&lt;/mn&gt;&lt;/mfrac&gt;&lt;mo&gt;&amp;#xA0;&lt;/mo&gt;&lt;mo&gt;=&lt;/mo&gt;&lt;mo&gt;&amp;#xA0;&lt;/mo&gt;&lt;mfrac&gt;&lt;mn&gt;29&lt;/mn&gt;&lt;mn&gt;51&lt;/mn&gt;&lt;/mfrac&gt;&lt;mo&gt;&amp;#xA0;&lt;/mo&gt;&lt;mi&gt;a&lt;/mi&gt;&lt;mi&gt;n&lt;/mi&gt;&lt;mi&gt;d&lt;/mi&gt;&lt;mo&gt;&amp;#xA0;&lt;/mo&gt;&lt;mfrac&gt;&lt;mrow&gt;&lt;mn&gt;7&lt;/mn&gt;&lt;mo&gt;&amp;#xD7;&lt;/mo&gt;&lt;mn&gt;10&lt;/mn&gt;&lt;mo&gt;+&lt;/mo&gt;&lt;mn&gt;5&lt;/mn&gt;&lt;mo&gt;&amp;#xD7;&lt;/mo&gt;&lt;mn&gt;15&lt;/mn&gt;&lt;/mrow&gt;&lt;mrow&gt;&lt;mn&gt;9&lt;/mn&gt;&lt;mo&gt;&amp;#xD7;&lt;/mo&gt;&lt;mn&gt;10&lt;/mn&gt;&lt;mo&gt;+&lt;/mo&gt;&lt;mn&gt;11&lt;/mn&gt;&lt;mo&gt;&amp;#xD7;&lt;/mo&gt;&lt;mn&gt;15&lt;/mn&gt;&lt;/mrow&gt;&lt;/mfrac&gt;&lt;mo&gt;=&lt;/mo&gt;&lt;mfrac&gt;&lt;mn&gt;145&lt;/mn&gt;&lt;mn&gt;255&lt;/mn&gt;&lt;/mfrac&gt;&lt;mo&gt;&amp;#xA0;&lt;/mo&gt;&lt;mo&gt;=&lt;/mo&gt;&lt;mo&gt;&amp;#xA0;&lt;/mo&gt;&lt;mfrac&gt;&lt;mn&gt;29&lt;/mn&gt;&lt;mn&gt;51&lt;/mn&gt;&lt;/mfrac&gt;&lt;/mstyle&gt;&lt;/math&gt;\&quot;,\&quot;base64Image\&quot;:\&quot;iVBORw0KGgoAAAANSUhEUgAABeMAAACGCAYAAABe4JHnAAAACXBIWXMAAA7EAAAOxAGVKw4bAAAABGJhU0UAAABSRUGiRgAAMnNJREFUeNrtnQ+kVdn3wJcnSRJPnmQ8kZEkiSTJSIzkycgjSZJEkiQjkiTJkJGRkchIMp5IRjISyciTRJIkiTGSJJEkTxLf31nuvr933r773Hv+7PP/82H5fud19z7n7L3W3muts8/eIgAdRgP5FMj/AvmL5sid4UCW0AwA2BsAAEDNmEcT4DtBpe2C/kOvslCV3BB6DACN564ZbEnG58/3gdwP5AeaIjWrA9kZyB9GX98ah2GIpgGP9qZ6djqQG4G8D+SLkc+BPAzkXCBraWJIwEggBwO5bsYt1advgUwF8sSMaT96vJ6OieOBTATy0lznixkvJwM5G8gqugUAYrIpkEeB/J1D3XMC2RPItUBem7Hqqxmv9HqHA5lPFxCrtMwu6D/0qgy9qkJuCD0mNiI2KoBbIWP3JazYiM9Bq+1IxsfnaEr9fEzTJULteVcgV82A+T8ToP1l/j5KE2FvHu1Nnb6HofIvjO6pM3ApkNvGSej++z+BLKV7oA+aZDptxq04Ovs8kPUZr7k1kP9C4+VNo7+XjM6Gr6d+GCuPgNgBotgQyINQW/lODh2Qzkvvbv2TZqy6YoLx7t81WD5EdxCrtMQu6D/0Ki+96kceuSH0GIiNKsioldTwIe/Q7diogn0WkvFpmCWdt3dpdHQbzReLxYFcsAZpbfMjgSygebC3HOzt11C5p4GsifjdIums3gsnCH6km8DBQpmZTEoih1Ne83yojrtGX13z/z+WDv9EdwGxA4RYF8g9R3v5Sg7Nlc7XZ2Efz7UKciyQD6Hf3TCBPBCrNNEu6D/0Kk+96kceuSH0GIiNKspJ8b+y5Tz6HZtJR/uRjI/HgZT6+ZKmizVpn5KZSfhvZryYS/NgbznZ28VQOf0sNM4qycuhMvrVxkq6CkLoXpfPMvo0BxJec8LS41l9fjtkgjwCHyB2gDD6ifadPu3lIzk02wp6P0r/r8xWy/TXkSo36SZilQbaBf2HXpWZjM8jN4QeA7FRBdEHfZ2DQ70RHY/FzxHtRzI+Hi9T6OYnEh0DWeoYoHWbkOU0DfaWo71tt8rG1TddmfdGZq6mB+hy3XL+dsvMlRiqP1ukc/7A5wg9/pZAH49bZeOcaaBO8btQGd03cTVdB8QOrURfKGuS+5V0toj51RoffCaHJlIE10esMr/QZcQqDbML+g+9KisZn1duCD0GYqMKMhZ6wCvGEZ6dop5DoXreo9+xWGaUStvrtpCMT8oO01avaAqv6DYfHyx9VP1kH1fsLW97+9dyDJJgr9LcTJeB0YOuThyJ8Xt1RCcjnM5bMYO6cJkkL4bsAOxlSn8MgNih3hyU3hcTO8V/cmiXVZ/O70Mxyg2Z34bLrqHbiFUaYhf0H3qVt15FkVduCD0GYqOK0j186XDGesId9Ac6HotHMv3JxRUhGZ+U7h5XB2kKb+iBGl8dzscsmgZ7y9ne1lp692fC8mNW+Yt0GUjn0CnVh9MJyuhqkIcRTuegQ4Tsg4dOJbjuXMf4e4IuBGIHkM4KMZ/JIV1g8d6q73iC8ieEA/6IVZpnF/QfFKFXUeSVG0KPgdiognQPX7qSsZ5FVgNxgN5gjpm2umb+u0rJ+H3S2bezK1Wk+0bvvXB4lC/GpPcwNj3AhpWZUIS97bZ0L+m8ZM9D1+m21rPe6MKTFGWXivtwyj19yqx2/H4s4XVvWOU/MMcBsQMYX8xncuh4ioDaHiPt8luIVYhVam4X9B/krVdR5JUbQo+B2Kii6Gf9us/u/Iz1HLYaZyhDXdrJawt49k3iPr23CFYYRdY9kBZ4HnB98Jd1L1Wke8r5qZKu3zQ91c+Lp6x+V/0cYc6CguztXMYxcL5V/gbd1nq6hwGv9zQXDlq9+7vj90mdxUOOOvbRlUDs0PrYwWdyyLXn/4sU9dh7EN8jViFWqbFdVK3/oDyKTsbnmRtCj4HYqKLoHkFbPdRzP9QwlzIORO+MU56n86BOg+7H9aoE50Ed4KemrcZDfycZH5/udhb6yUoZyeKm6emw9O79yZ7bULS92Xu+T0my5MxGybbNDTQPTRj+k6G8a8/Qq31+/9Khw0kZc1zzNl0JxA6tjh0Un8mhjY66Lqeo50/JtrqeWIVYpUp2UaX+g3IpMhmfZ24IPQZio4YzKn4SeCtl5mm5eTkPm43T0L3Oa/MMRXHKXHfC+jvJ+PjclJmnKusb399McJj3IaNN1NMJxwB3k6ENCrY31+S+J0H5vVbZQ3Qdvolk2zZhg0MnJxIEbu9SXHOuox4Noji3A4gd2hs7RI0xaZND5xx17U5Rz25HPUcKag9iFezCt11Upf+gfIpMxueZG0KPgdio4YRPuP0k6T8zVeV4I737Afl0HmynQWWywMFInSP9BOmtTH+C5HPAbYODu0zcB0d05ZuZaFQvF+Y0iDVJTzdEtOMKhjYo2N5c11JbG45Z/q51X9/Rfa1mkWT/JHe+xP8Uc73jt89SXveLo65NdCkQO7QydugX1KZNDj0RP19DlrlajVgFu/BtF1XpPyifopLxeeaG0GMgNmoBDyT9gXs2S3J0HlxOw/0CnQYd1J9L9NsokvHxuDxgYrEnGX1T973ne2iSnj52tNsdhjUoyd6eROjjoDffP1hlztJ14AGXw7kr4rdbxP0yKQ0fElwXgNihubGDHUf4SA7NEvcBbMMp6hp21DNVUHsQq2AXPu2iav0H5VJEMj7v3BB6DMRGDWex1SA/VdR5qILTcEb678lIMn4woxEBxCDRvt9fAye3aD3dGNFeO5lnoCR7+ymiztt97ED3QAyfeaCfZA7RfeCBHxy6uCzit1sdv/2Y8rp3HHVdoDuA2KF1sUMeyaH1EYmYtLj8hKXEKsQqNbOLKvYflEcRyfg8c0PoMRAbtYAjocb47DEB8n2E87AmpdPw1apLV+TML7Cd1sj0m6D5OQy4bXFw15mJ8JZ0km9fEk4wvlfL1l1Pb0QEZHNCAbMeqqmHfHwy/zZl2l4P6tgryU/DhvpQlr39GVHfM0eAr1vRPA395je6DTxiO5FP+/x2TPwluP521MWBxEDs0K7YIa/k0HaPwbGYsnZ9WwtoD2IV7MKnXVS1/6AZelV0bgg9BmKjFvBIBm/cn5alEc7D6po5DZqsfCGD92MkGZ+OJSawuOroa5ecQU//Xy9d7aV7x+medRck3ht1fdaDzEutoQh7U92cjKhPXwYdCk3w3QPK1NFk3zjwzWlL/w7GCKxsSfPJr+tF6VW6A4gdWhM75JkcOuSo50WG+3omfg6DJVYhVinTLqrcf9AsvSorN4QeA7FRw5Iyea+CWCozT4NP4jyMRTgNwwW30znpf7BBXgNuWxzcMHNNkPF6wOSyEz2V8Yi2eWC1n66If2uep19y/ppwonXbyNPe5snMPYVt6V7zi3EK5tIdkAP3Qzr3Xvp/CTQUMUZu9zAHk4wHYod2xQ55Jocuit8k0y1HfeeJVYhVamYXVe8/aI5eVSE3hB4DsVHNCX9mqgmRvBJxaZwHl9PwsASnobunkq7aHLSXHsl4vxPoKYlOHn82AWGb9fR36Z/oPOC4j1lm8HwaUe6KQFsd1jzsTcfMuwOcxAlzfQDfjFq69nOMMg8idBSHE4DYwcdc6yM55DrU72aG+3J9On6ZWIVYpWZ2UYf+g/rrVdVyQ+gxEBvVlEcFNkQS58HlNDwuwWnQAfZfc/2NMX5PMt4/ekDRG4lO4rVZT/+W5AdldtG3nJciyu9gnmotedjbLDO/9EvIu/aSB8jKSUvH4uxrfUzch2El/Yz/ppST3AIgdig3dhiUNPGRHHKdy5Il5nB9Ol7E4gxiFezCp13Upf+gvnpV5dwQegzERjXie6shxgu4ZhznYUuFnIYLkuyUX5Lx+bAokP/EfXjEohbr6SdHm7yVwYn4MK5Vy6/E32FsgL0pmpB/Lv0T8rpyYzvND56Yb8btru7G3Vd3xOiirZ+nEl7/laOO03QLEDs0Pnboh6/k0IT4TcaXtVqNWAW78GkXdeo/qKdeVT03hB4DsVFNOB5qhK9S3F7R/ZwHl9PwRDqHURbNj+b6OqDFTW6SjM9Xb1yDwO4W6+k3D4PiUnEnRscF2oxPe9NPI7vbIj132JUtJ2h+8MCvIZ06krDsCXGvAInrtO6O0G1eNgGxQ7Njh0H4Sg5dkfyT8ayMJ1apm13Urf+gXnpVl9wQegzERjXgscw8uLHoyc7lPFTFadC3Rt3DMDZkcI5JxvvlaMHBQpX1dHbEgDaWoq7bwv5dkI+9bQ7koyk7KZ3VWPp2/Yb0T8ifpfkhAytl+mXljRTlh4y+2nr5boDTqQcgneyj12voGiB2aGzskNZ3S5Mccm0zmGXPeNen45eIVYhVamYXdew/qIde1S03hB4DsVGFsVfDbivhHpZL/xWST03Spgy6A+e5lOV8DbhbpX/Cqgip0sCtk+p7j8FHnfU0Khm/MEVde8W93Q3gxGaxtz2hcrrH8DzHv3/qY1vH6AJIgTp9z0PJh3kp69EXR64Di9SRvSidVYcrTFA2bv72IeQ7TEnv6hG2/wJih+bGDkUmh34Vv8lL1xlE54lViFVqZhd17T+ovl5VJTeEHgOxUQOwPzOdXdJ9RDkPz0t0GsbMPbw0ilvmgIuD28tF6V3p0UY9jUrGpxlcV0TUNUug7aS1t/ALHl0ZH7VP4WjEpM5KYkhLdx7WfQkXZqxLx9mz4t4SzCWPjQO6TvyuWgUgdqi2T1Z0cmiXo56HGe7LdX5Q3C0NiFWIVapiF3XuP6iuXlUpN4QeA7FRA3gSaoTrJd7HTxEdGXUifN7o25635h7WZVB0kvH5MW7d35sW6mkX1z2lScYPRdS1mLmr9aSxtx+sMocH/F5f+kxEjD8P6QJIwEGZ/mRyicd6dSzUTyzvSOdrDh0vv5r/r4HdLzLzxdFZhy7vp3uA2KHRPlncINZHcuiniOdPywdHfVuJVYhVamYXde4/qKZeVS03hB4DsVHNWWY1ws4SnemvfRyrMpyHohzKvTi4qVlu3d+jFuppF9cWH8s81vUD81frSWpv+mLnhcz8/Czu6snLETa2jm6AGGwJjckrS7yPIRPwhHVY55AFdBEQOzTaJysqOaSMivsgtbR8yeBPEqsQq1TFLuraf1Bdvapabgg9BmKjmnPSaoQ5JSmG7TToZ3TvSnYe6jzg2jTxUCQx+lrU5y1V1dMuroNXN6es642QjIfs9jZm/T7J6kmdqF1b1vxKN8AAdKyaMlL2uDUuHJoFxA5t9Mni4DPp6Eqgz/Z0T1MFtQexCnbh2y7q1n9Qbb2qc24IPSY2IjaqIE9LNsoxh9PQPVhmacnOA8n4+k2sV1qop13+cOhW2gPV7jjqms88hiOb0N5snTyd8HrLKxaQQfVZJZ1zCfTzyM0VuJ9HDh1eTjcBsUPjfbI0c2qWOe6W+FlE4drH9VZB7UGsgl34tos69R9UX6/qnBtCj4mNiI0qhv2Z6a4KOdNdynQeSMZXnxHruQ61UE+7bHfo1vGUdb2V3lOxW3m6NWSyNzs5kGYrg3+sOt7TDdDHp+mOwzsqcD/bHGPyZboJiB1a4ZOlSY5kSToed9S13ZMvebSg9iBWwS5820Vd+g/qoVd1zg2hx8RGxEYVw/7MdF6B197scBqeiPuE9zq9zQ9T5iEdbXFwt1jPtaLFeqqHytiHNV1LWddHq55nzGWQwt5eWb9P4wSctOr4RDeAg0Uyvb3WwQrcj/pTr6X3RRJ7xQOxA7FDF59JxxWOui6kqOe8+Dt/iFiFWKVsu6hD/0F79KrM3BB6TGxEbFQxnpc0GCVxGurkPFRpwG2Lg3sm9Ewv0FO5K9lXEesKeDup/zvzGaSwtyeWHu1Occ0dVh2v6Qaw0DH5pdGPkxnq0RWhGz3d0yVH0LeFrgJiB2KHEL6TQ0+tuh6mqMP+fLzIQ/6IVbCLPOyiyv0H7dKrMnND6DGxEbFRhbD34t1TYWe6Ls5DlQbcNji4mjQOr7w9gJ46D8RYm7AO1+oqDm+FNPZmjzt/pLjutgqNo1A9hmX6pU+Wl4aLzDi9xMM97RF/W4YBEDs0N3bwnRw6LL1bDI4kKL/IcT8HCmwPYhXsIg+7qGr/Qfv0qqzcEHpMbERsVDFOWc7acEHO9BeH05Dk04Q6JeRJxufLPkuP0NPOZPtSsn2mvF9695wESGNvP1u69DjFdQ9KOXvXQvWZE8g9oxcTGeqZG8ikdA6uziM58htdBcQOxA4OfCeH5prnCteX5NN0O5n/1twjsQqxSp3toor9B+3Uq7JyQ+gxsRGxUcV4EWqMWzVxpsPOwxupfkKeZHx/dIWV7k152QQA3yUou1A6W7Dos3wWf/tZNkFPd1rX1MFvUYLyk1b5Mea1RlCGvY047Cmprd7IoMvQXGYFcjtjMKWBmX5+2d3aYTzjPY059P0YXQXEDsQOEcwT/8mho1Z9L1L2bxl7zBKrYBe+7aKK/QfNGW+TkjY3hB4DsVGDWGk1yL6cr7fJ0QmPJdtm/XVIyJOMj0ZXU32S3qTxaems7u6HvvGbDJXZhJ72cFvSHeS6VjjduomUaW8nrOsmSeDoZ3Hh8wt+pSvBcN0RVGWRNzFsoR9HpPeg4a10ExA74JP1YYtjLHrsod4HVp27YpTZZ5WZJFYhVqm5XVSx/6A88hpv884NocdAbNQwTsvMz0zzPMFWjX7Ks9NQVefBx4DbFgd3rI/h66c1CyPKLZDpT28+BvIjeupEVyT/J8m299AVA89Cv//HTOJQf8q2t1vWNX+JUUb18ZF1n7PoSgi46NnZVDmV8l6+c+i3Hpr4Pd0ExA74ZAnnxq4sz1ivzumvrOdb3Of3y6xkz6s+fgGxCrFKXeyiav0H5ZLXeJt3bgg9BmKjhhH+DPFujtfZ4HAaNLnic4/JJRHOQxU+wSEZH8086d3XMiw6aRw3/TtkjPdoqMwDjwbdVD3V7TyeWtfUU6xdBzt9LzNXUunWIHMZKhtD2famSfQJ65rXJfpAmDUy88XQTfMMAGdzcDa/DUhUuZgvna8+Pofq0c+A99NFQOyAT9YHnWM3yswt2Fyr0fZKtoS4+oBPrDo3OH6n9xLeN/yJlLcdHLEKduHTLqrUf1AORY23eeaG0GMgNmoQq6yGzrNxRixH0LfTEOU83JBsn1SUOeC2xcFV1kvv6u1Bojq0DT2Nja5s17ea4U9a9TM1fVt5ychtmd4KpOuQQPOogr3pHnT/Wtd4YMbKP8z/hl8gvUIfIcSmHJzNpPsq6lZev1uOph6afUR4YQTEDvhk0Yxb40ZcUZ9NV62nOUhVy/wiMw9Oux/y/+6H/q5+4hkp9sBWYhXsIm+7qEr/QbGUMd7mmRtCj4HYCDI5Dw9ychq6jBrnQRWHrQzq4eCKcfA0Qfen0ZPPJiD4Yv6/fn6pK2oPSecTSvQ0HfqmUvcDvWYm8ynTxlPmudU52CrVeIkFzbc3dRwuSGcfw0+he9DVHffMv22mu6Ai6KHYV2V69agGa7oyWFd/rKJ5APDJatCeeuiffpH2ITTnvjN/OyzuryaJVYhVmmAXVek/APQYiI2gFCdwuIDrjAqJ+Lo5uOgpAABUmWOBnDdB0BrhpSUAPhkQq2AXAABAbERsBDAAPbRjb0gAAAAAAACIVQAAAAAAAAAAAAAAAAAAAAAAAAAAANqMnskyFsjPNAUAAAAAAAAAAAAAQDZ0T0zdG1MPp9JDz29K5wDq8B7XC2kmAAAAAAAAAAAAAID0HAnkRiCPAvkmM5PwKq9pIgAAAAAAAAAAAAAAf2yQ3mT8FZoFAAAAAAAAAAAAAMAf86Q3Gb+DZgEAAAAAAAAAAAAA8McP0puM/45mAQAAAAAAAAAAAADwx2GZmYj/lyYBAAAAAAAAAAAAAPDLTZmZjL9EkwAAAAAAAAAAAAAA+GMokK8yMxk/TrMAAAAAAAAAAAAAAPhjg/TuF7+AZgEAAAAAAAAAAAAA8MdJmZmIf0KTAAAAAAAAAAAAAAD45R+ZmYz/lSYBAAAAAAAAAAAAAPDHrEC+ycxk/CaaBQAAAAAAAAAAAADAH2MyMxGvB7kO0SwAAAAAAAAAAAAA4JPlgfwSyP1ApqSTjH4XyMVAvjO/+TmQm4G8Mr9ZEbPe7YFckM42MBcifjc7kMOBPAjki6l/MpBtnp5vdSDnAnlq6laZCGTY/PsZmZmM/xuVAAAAAAAAAAAAAABfaEL9lnQS0G8COSTTyfeFgZyVTlJ+ofn3brL6P0ddywLZEcgf0kmkf5GZCW6VLY5yawP51/HbruzJ+Hz/9Kn7tvndA+vvh1ENAAAAAAAAAAAAAMiKbsFyWqb3Sb8ayLyI3+pq+AmZmay+7PidJvLvBvJJ3IlvXW0/yyqzQ3r3arflRcpnPG3V/Ug6K+1nG+muhl/luIflqAgAAAAAAAAAtI2t0j9JU4RcpRsAPYYGMRLIvZBunBvw++0OfRq0fcwGR5nr1m92mr/r1jg/SOcFwQ5xJ/GTMGw9n8qhiN/ekekvA7ryDhUBAAB8SnxKQI8BAACYqJmoAT1GjyELi6SzxUwSvRhz6NOCGOXsbWr2Oup0vQiwr/UxwfPpi4anVvmtfX6/13G9K6gJAADgU+JTAnoMAADARM1EDegxegxp0UT1q5BOPAtkTgr9fRqjzEKHDi40/6Z7y+tWNr85ys12lPsz5vMNS28ifv+AMq5V/9tRFQAAwKfEpwT0GOrB/xAEQZAeafNETf83Sx9xONH/uurjXOnsmd69ru6RvjJm2V3WPZ+PUcZOcj80f9d96V8G8ldEuXWONloV43q6xY29Nc1EjHK7Jd2qf2wEQRAEITZi3sMXJTZC/yugjzQcgiBINSZ4XtIi6CP6jz5OYx/A+luCshck/rYvXa5aZU6E7uOZRB8Wu9Mqdy/mPZ6zyr0JZH6Mcietco+xEQRBEARflHkPfQT0n2Q8giAIEzwTLoI+ov/oYxrsVeqfJdnq7zsyc0X9vBhl3lnX1FX4euir7iO/vE+5yxFJ/H5scrTr1pjPZr80OIONIAiCIPiizHvoI6D/JOMRBEGY4JlwEfQR/Ucfk6L7qL+3rvlLgvKzAvkaKvskRplV0rtKfcTcx8EBZV9YZdcN+L1uv/PaKjOZ4PmeWGU3YSMIgiAIvijzHvoI6D/6CAAAAACQlN8sB1cT6wsTlB+zyv8eo8zPVpmLgVyXzgr7fnxnlZuKca2TDid+Xcxn08Nrv4XK6ar9IVQGAAAAAAAAAAAAAJIwKjNXtcc91DTMJUm+/cttq4zWoVvjfDeg3B5JdrDWsKk3XOZBgmezDw+7icoAAAAAAAAAAAAAQFJ0Oxp71fiPCcrPlt5k96BDUe1tbbrb1ByJcT17//Z9A35/wvF8exI8n70//QFUBgAAAAAAAAAAAACSoNutvJWZyeb3Ces4YJV/GqPMZulNkD+XeNu/fLDKLRnw+1fSuwXP7JjPpi8N7BcNy1AbAAAAAAAAAGgz9jYCZchVugHQY6gZGx06cCVBeU2e24epXoxR7jfHdbfFKGcf+vrfgN+vdVzneoLn25fwegAAAPiU+JSAHgMAADBRM1EDeoweQw+uLWp2JSi/T9Il1Z9aZf6NeT370NdLA37vOrg1yTYzzxJeDwAAAJ8SnxLQYwAAACZqJmpAj9Fj6OGmQwfWxSyrB6O+C+SLVX7RgHILHdc8FvOa9qGv4wN+/5fjWhtjXmubo+xWVAYAAPAp8SkBPQYAAGCiZqIG9Bg9hqS8d+jArJhl/wjkH6uONzHKbXdc87sY5exDX7/J4INi3ziuNSfGtfQ3/1nlvsUsCwAAgE+JTwnoMQAAAAAAwAy+OoKOuMGRHmy6ySp7zfHbEeu/r1plJmNe077WfcdvVnl6vnPSe/DrPdQFAAAAAAAAAAAAANLgSlYPDSizPJBP0tlbfqdV9pD1272BHLX+9s4qczjmvR6zyp22/v1H6bwgGBnwfIP4ydzjn1a5U9bvZktnG5wR1AgAAAAAAAAAAAAA+vFBepPVK/r8flQ6W790DzK1E9abQr/dIr0Hnq5yXG805r1et8ptDv3bYvMs+60yHx3XW97nGrpfvr5o0K10bljlfrR+q4n4y6gQAAAAAAAAAAAAAAzCTnCr/BLx27XSScTrtjLdfeUfW2Vnm79r4vqG9O4//7P1+ycJ7vW1uPe2XxDIc/MscZ7vt4j6dUW8JuInzH+/k+i99HW//GeBzEOFAAAAAAAAAAAAAGAQO8R9WJVuLdM9HHWZdPZQ1wNMNXk+HCo/ZZUbl07C/W4gcx3Xuy39t5rpxzer7BJzb08DeSnuw1x3RTzfcekcxqpb8uhLhmvm749C921vcbPcPLsm69+Z6wMAAAAAAAAAAAAAxMJe3R4luiJ+gVX2m+N3t8S9YlxXltsJ7rUJ7vNTxH31S4wPJXg+TeqPDHi27vVWojYAAAAAAAAAAAAAkIRF0llZHpWk1qS0rmB3HeyqK+g/yfSq+f19rrNZepPaSbjkuLe3MjgxPjrg+VSuSO8LBFcSX59xMSoDAAAAAAAAAAAAAGnQLVt06xZNNk8Z0WT0GalO8llXres2N1+kk8g/LzNXsg96Pn1x8MA8m9bxn3QS/Ksjyuhhrv+a3+tXAfqiYQhVAQAAAAAAAAAAAAAAAAAAAAAAAAAAAAAAAAAAAAAAAAAAAAAAAAAAAAAAAAAAAAAAAAAAAAAAAAAAAAAAAAAAAAAAAAAAAAAAAAAAAAAAAAAAAAAAAAAAAAAAAAAAAAAAAAAAAAAAAAAAAAAAAAAAqCmjgXwK5H+B/EVzeGFew68H0GZ7A6gLw4Eswd4AgDEAiFXovxr5GoAvij4CsVHBDAUyHshEIC8DmQrki3SSxZOBnA1kFTrklbvSScSTjM/OpkAeBfJ3Q6/XRlYHsjOQP4x9vDXj0RBN02h7mxPInkCuBfLazENfTd/r9Q4HMt/TtUYCORjIdaNfeq1vZv57YnTvR7obEvJ9IPcD+YH5BhoOsQNzLhCr0H/N8DWgWbFD0fqBPgKxUUq2BvKfdJLC6oDdDOSSkX9kOmGsckt44+WDg1a7koxPx4ZAHoTa8e+GXa9N6JvNXYFcNQ5Ndzz6y/x9lCZqvL0dCOR9qP5JMw9dMQ5u9++aJDiUMflw2ujX/2LI80DW0/2t5GhMHbHlMfMNNBxiB+ZcIFah/+rva0D1Y4ei9QN9BGKjgjgfehhdqb3I8ZsllmOtTtlP6GFqtD0/C8n4LKwL5J7DyP9uyPXaxOJALljOja40OBLIApqnFfY2N5AbVv+73pyPBfIh9LsbxjlOwkIryZBEDqMKrWKW0cU0urKN+QYaDLEDcy4Qq9B/9fY1oB6xQ9H6gT4CsVFBTIQe5JFp3CiGzMNicNmZdCgSyfh46OfOd/oY+d81v17bBvNTMjMJr5/5nTSBIrTD3mZbCZuPgSzt83vdvmgq9PubCa6le9U9S+lAdOUAatEaDqTUkZfMN9BgiB2Yc4FYhf6rr68BySg7dihaP9BHIDYqgOPWg6yNORi9C5X5Ypw0iM/PEYpEMr4/K00A8Eo6n8/+aumib4Ms+nptY6nDsXkRyHKapnX2NpHCYT1ilfkl5rWuW0mk3TJzRaeu+NsSyDnp/Xop/MIIPW0HL1M4m7r6d1uF7Q2A2IE5t6g5l34kVqH/quNrQDrKjh2K1g/0EYiNCphswg/xNEFZO5msHTIbvYzFMhOE6P6Mt4VkfBJ0j/2N1t925miQRV+vTeihNh+sdlR7mEfTtM7edln16YQb54DeIfPbcNk1A8psDv32SIxrqKM9GeFU3EJFGs+OkE42bX4DIHZgzs17zqUfiVXov2r5GpCcsmOHovUDfQRiowKwD1Y6laCsbh9hH1xxAt2MxSOZ/kT3ipCMz8pwwQY5LDi4WdnqGD+0DWfRNK2zN3358t6q73iC8ick2aEwj83vTie4hq52eRjhVHMYYbPp7g16sCXzGwCxA3OuzzkXiFXov+r7GlDt2KFo/UAfgdgoZ1Y7HmIsYR03rPIfhAN9BnHMtNU1899VSsbvk85hXF2pC7MLNsjZgoObBR1nvlntd09YHddWezue0Uld6ii/JeK3682/P0lxn0sdequyB5VoLN2VUO9L9G2Yb4DYgTm3rnMusQqxCnZYD18Doik7dihaP9BHIDYqgN8dD5G0QQ856tiX8n50sFpbwHNvkpn7exXJCjMg6z5HC8zfqpSM/8u6Fxyk8q/XNLvQz5mnrLZTexhhbmulvekn76+l98yApNj71t2L+N1F8+/rPY2RKn+gEo3lniRf+YvDCU2G2IE5N8mcS6xCrIId1sPXgGjKjh2K1g/0EYiNCsB2pKZS1DHmaIjbKerRJLUm5D7kPJnrJK57tb8qYTJXB/ipaaPx0N9JxuPgtsUuhqV3r1GVzcxrtcKn/m901HU5RT1/SryVfm+ks8VCWlx71F1FJRrJWtO/uqXGSEPsDYDYoV6xQ93nXGIVYhXssB6+BkRTZuxQtH6gj0BsVNIDvEtRz1xHPdo5SfZ9XikzT8TNazLfbCbx7nV0ZchogW1+ylx3wvo7yXgc3LbYxYSj3W4yr9UOn/p/zlHX7hT17HbUYx+wNCrZP6ff4LjOBCrRSG6G+ljHSF0J8pt0zruYV1N7AyB2qFfsUOc5l1iFWAU7rI+vAW7Kjh2K1g/0EYiNCmC94wGepazri6OuTQkHuTfSu3+kz8l8s+M+JwtUGnVWdHuatzK9PU0XkvE4uG2wC5cjorKCea0RCZm0+v9E/HwpEWelpa6kyvpJ3Xxhm5o2sCxivOrKN+OA/hzIQhxOaAnEDsXGDnWfc4lViFWww/r4GuCmzNihaP1AH4HYqCC2OB7gTcq6Pjjq2pWwjiU5TuauSfx+gZO4KstziX6rSjIeB7cNdvHY0WZ3mNdqiS/9nyXuQ42GU9TlOlV9Kodnn+9hvoPqc3mAw2k7n7rC6XscTmg4xA7lrAxs85xLrEKs0jQ7rKqvAfmRNnYoWj/QRyA2Koitjgf4mLKuO466LlRkMq/CJH5G+u/JSDIeB7fpdrExYqDeybxWS3zp//qIyTstriTDUs/P/oPjGstQiUYxGqFLg0TH1P04nNBgiB2Yc4uec4lViFWaZodV9TUgP9LEDkXrB/oIxEYFMubRIfvbUdefKev6PmIyX5NyEv9q1fVAOm8ni2KNTK8cirouyXgc3KbbxY2I8WaO+ffFgZyUzuE4n8y/6QorPaRJD7jZG/otNMfetntM7Igpa9e3Nedk1FPUoXGsM/p8y4xBXxI6nmdxOKGhEDsw5xY95xKrEKs0zQ6r6mtAfqSJHYrWD/QRiI0KZE1EQ6X5lMCVaLua4d6WRkzmq2s2iWvy8IUM3o+RZDwObpPtYo7jmiq6p5ien3BB4r1p1Wc9yFzYKHs75KjnRYb7eiZ+Dqbrx2mrfnSyHeiqv+3Gt/kaY7w6g8MJDYTYgTm36DmXWIVYpWl2WFVfA/LDV+xQtH6gj0BslBND4k6AbffgFGV1qLuT+buUk/lYxCQ+XHAbn5N4B3SQjMfBbbJdjEcMyHrt16H/1hXxb83z9EvOX5POvqdQf3u76NmObjnqO+/52e+H6n4vfLHRRuZKJ6n1eoDTubNi9gZA7FD92IE5l1iFWKXZdlhVXwPyI4/YoWj9QB+B2MgzDxwPMVERhzrtZO6axB+WMIl39wbTzzgG7W1HMh4Ht8l28XufAVkH7AOO+5hlgvunEeWuMOc1wt5cB8HczHBfrm0PLnt87lGr7p9RhdbbwSmJfnn4WTqrRnA4oUkQOzDnFjXnEqsQqzTRDqvqa0A+5B07FK0f6CMQG3nimLg32U/6GdjNHJ2xJJO5axJ/XMIkrsn3f831N8b4Pcl4HNwm28XfEYPxbRn8okpX4V2KKL+D+a729vano54s459r2wOfL25Ohup9ZvQTQA+oexMxTk1UyN4AiB2qGzsw5xKrEKu0ww6r6mtAPhQVOxStH+gjEBtlZEQ6byfsBzmVsJ5XjjpOFzyZb6nQJH7BXP9CzN+TjMfBbbJdfHK0lW5HMy9BHXcddbwSkqF1t7cJz4mBvFZaikk0fZDpAwtXowYQYlEg/4n7cMtFOJzQIIgdmHOLmHOJVYhVhlvef0X7GuCfomOHovUDfQRio4ycEPcKl7iDxW5xv/HY7vk++03mrkn8iXQOhyyaH831VfHiJhtJxuPgNtkuvnkI2pdGjDPjzHO1trcrBSQGfK3S+zVU5xFUACLGKVeScndF7A2A2KGasQNzLrEKsUp77LCqvgb4p4zYoWj9QB+B2CgDurJ00vEw7wY41XrwxEmJ3gt6TYGTeVUmcX372T20YEMG55hkPA5uU+xidsT4MJairttSzgosyE//XVsQZdm/1rXtwSUPz7tSpl8q3aD7oQ9HxX9yimQ8EDs0N3ZgziVWIVZplx1W1dcAv5QZOxStH+gjEBtlQD8Dcx3IpAPIRem8tV4hnQTzuPlb95Obc4FMSe/qmLy2j1jumMzDogc+jpTUjldCbZKmnK9k/Fbpf4pxEVL0ANxmB7fKdhGVjF+Yoq694t7uBuobkPzq2Y5c5xOcz/ismjx6HgoS59H9MMA23ou/ZFfjHE5oDMQOzLlZ5lxiFWKVttphVX0N8EfZsUPR+oE+ArGRhwc6K9En39ry2DjY68TvKossk/nzEifxMXMPL80AnASS8Ti4TbWLqGR8GqdkRURds5jjahuQ7HLU8zDDfbnOFsj6GVx3fNb9jRfS9RCDi9K70g+HE5o6FxA7MOemmXOJVYhV2mqHVfU1wB9ViB2K1g/0EYiNPLBYOp+Q3pHOwYvqYH81/18f8BeZ+RnpWUdD7M/5Hn+KcPyjTmjPG10d9Nbcw7oMAzbJeBzcJtlFF9c9pUnGD0XUtZj5rbYByU8R+pqWD476tmao76BMb72whG6HmIxbOvgGhxMaDrEDc27SOZdYhVilrXZYVV8D/FCV2KFo/UAfgdioYIZMQ4YbQZ3vPPd6+0l695crezIvyqHci4OLg1sju+jyyXE/yzzW9QPzW20DklFxHwKYli8edW1LyHZW0uWQgOWWDj7C4QQgdmDOJVYhVsEOK+xrQHaqFDsUrR/oIxAbFcx4wY6N68R1/aztXcmTedWS8VngUKT6DQBVtYsuroNXN6es642QjG+avbmC+dme7mkq5T39YMpOoV+QgjnCvogAxA7MucQqxCrYYX18DchG1WKHovUDfQRio4J55GiE5Tlda8wxiXcPella8mROMh4Ht6wBoMp20eUPR1ttS1nXHUdd85nfam1vt8TPCxbXHsS3UtSzKpCP0vmMejNdDR7s40qF7A2A2KFaPlLb51xiFWKVNtphFX0NSE8VY4ei9QN9BGKjAtnmaIDLJUziXcqczEnG4+CWMQBU3S66bHe01fGUdb216lGnZ4j5rdb2dtxR13ZPenY0YR3LQvayg26GlIxYengIhxOA2IE5l1iFWAU7rLCvAemoauxQtH6gj0BsVBB6+OJr6+HfSz77PW52TOJPxH3iep3erofxfYArDm7zHdw62YUecGwf1nQtZV0frXqeMbfV3t5WOOq6kKKe85Jtv/hFMr0N0kG6GDKwxdLDFTicAMQOzLnEKsQq2GGFfQ1ITpVjh6L1A30EYqOCuOR4+C0lT+J1msxtSMbj4DbdLu46AvCk6Ap4O6n/O3NbI+ztqVXXwxR12FsfJDkYRm3npSl3MsNz6ErBjahH6zkT0sMXDUwAABA7MOdmmXOJVYhVsMPq+RqQjKrHDkXrB/oIxEYFsEf8bTnhexKvy2RuQzIeB7fpduE6sG1twjpcq7k4XLMZ9nZYercfGklQfpHjfg7ELDtsbCjry51Fxp6WoB6tRl8avkqhhzicQOxA7NCGOZdYhVgFO6ymrwHxqXrsULR+oI9AbFTS5PpbTtf54pjEk3zKWqeEPMl4HNym24UOwi8l22fR+6V3z0lohr3NNXoYri/J5552YuGtucdB6Mnu90yZiYz3PymdA4ah3eyzxuemJQAAiB2Yc9POucQqxCrYYXV9DYhHHWKHovUDfQRio5wZc0yuxyo6iYcn8zdS/YQ8yfjszCvYIIu+XhPsYqd1TQ3OFyUoP2mVH2Nua5S9HbXqS/IJ24sUSYVZgdzOeO/qCOjnpd1P/sdRjdqzXDp7Ieuhkppw+i5B2YXS2YJLdeGz+Ns/uej5BoDYoVqxQxPmXGIVYhXssNq+BlQndihaP9BHIDaqMEesB/0UyNYcrrPJMYk/lmyHO9UhIU8yPjtbHAb5uCHXa5Jd3JZ0B7mutcpdZl5spL09sOrcFaPMPqvMZMxrXXc8QxZRexpCNWrNsPFv7JeGp2P07RyZfmH41YzbdZ3fAIgdqhU7NGHOJVYhVsEOq+1rQDVih6L1A30EYqOKom89bknvIT/f5zSJT3mexKs6mduQjM/OrYhJbnnNr9c0u9D9Iv+zrnl0QBl98/ks9Pt/zOAOzbM3fXv+ytLHxX1+v8xyEF6ZOgZx0bMzrXIKtag9Y336914f3Vog058sfwzkx5rPbwDEDtWKHeo+5xKrEKtgh9X3NaAasUPR+oE+ArFRxZgfyAnpfErQfTD9vGB/Ttfb4JjEH0nnTYwvlkRM5lX4lIZkfDr0bZyePn5D+r9x3uspWCj6ek21C92a5ql1zUviPthJg/fwyi1t+7nMi422N9WPJ1adGxy/03sJ7yn6ROJte3Q2B2f624AEBtSDedK7j3JY1Jk8bsbNITM+HQ2VeSD+Eo5FzzcAxA7Vih2aMucSqxCrYIfV9TUgHkXGDkXrB/oIxEYVQbeC+N1ypPXQxSOmI/JixHIEfU/iUZP5DanGtgIk45MxbuloXNHPY3RFz+yKX68NdqEr23U1wBervfQt5yUjt42jEh5Yofn2JqbMLzLz0L/7Id24H/q76tCZmNfZlIMzzf7dzWK99H69M0h0bN5WY3sDIHaojo/UpDmXWIVYBTuspq8B8SkjdihaP9BHIDYqCT1U8apMr3bQm74rndUtqwq8j+5k/iCnSbzLqJnMdQCchW3V0sFtE023C11Jp/uPXjOD/JQJ9KbMc+uLqq3CXtxt1n89KEb3aPxgdOOLma+um38boZnAMzre6OFaf5px6HNI9/T/6+f3E4Ecks4n9ABtg9iBOZdYBbBDfA1ojn6gj4B+lMAx6ZyOq427RspNeo3kPImHJ3MS8Ti4dXJysQsAAAAgdsBHIlYhViFWAQAAAGgQerjC3pAAAAAAAAAQqwAAAEBr+T+P+vNErYYdWgAAAy90RVh0TWF0aE1MADxtYXRoIHhtbG5zPSJodHRwOi8vd3d3LnczLm9yZy8xOTk4L01hdGgvTWF0aE1MIj48bXN0eWxlIG1hdGhzaXplPSIxNnB4Ij48bWZyYWM+PG1yb3c+PG1uPjc8L21uPjxtbz4mI3hENzs8L21vPjxtbj40PC9tbj48bW8+KzwvbW8+PG1uPjU8L21uPjxtbz4mI3hENzs8L21vPjxtbj42PC9tbj48L21yb3c+PG1yb3c+PG1uPjk8L21uPjxtbz4mI3hENzs8L21vPjxtbj40PC9tbj48bW8+KzwvbW8+PG1uPjExPC9tbj48bW8+JiN4RDc7PC9tbz48bW4+NjwvbW4+PC9tcm93PjwvbWZyYWM+PG1vPj08L21vPjxtZnJhYz48bW4+NTg8L21uPjxtbj4xMDI8L21uPjwvbWZyYWM+PG1vPiYjeEEwOzwvbW8+PG1vPj08L21vPjxtbz4mI3hBMDs8L21vPjxtZnJhYz48bW4+Mjk8L21uPjxtbj41MTwvbW4+PC9tZnJhYz48bW8+JiN4QTA7PC9tbz48bWk+YTwvbWk+PG1pPm48L21pPjxtaT5kPC9taT48bW8+JiN4QTA7PC9tbz48bWZyYWM+PG1yb3c+PG1uPjc8L21uPjxtbz4mI3hENzs8L21vPjxtbj4xMDwvbW4+PG1vPis8L21vPjxtbj41PC9tbj48bW8+JiN4RDc7PC9tbz48bW4+MTU8L21uPjwvbXJvdz48bXJvdz48bW4+OTwvbW4+PG1vPiYjeEQ3OzwvbW8+PG1uPjEwPC9tbj48bW8+KzwvbW8+PG1uPjExPC9tbj48bW8+JiN4RDc7PC9tbz48bW4+MTU8L21uPjwvbXJvdz48L21mcmFjPjxtbz49PC9tbz48bWZyYWM+PG1uPjE0NTwvbW4+PG1uPjI1NTwvbW4+PC9tZnJhYz48bW8+JiN4QTA7PC9tbz48bW8+PTwvbW8+PG1vPiYjeEEwOzwvbW8+PG1mcmFjPjxtbj4yOTwvbW4+PG1uPjUxPC9tbj48L21mcmFjPjwvbXN0eWxlPjwvbWF0aD6ZCqhZAAAAAElFTkSuQmCC\&quot;,\&quot;slideId\&quot;:259,\&quot;accessibleText\&quot;:\&quot;fraction numerator 7 cross times 4 plus 5 cross times 6 over denominator 9 cross times 4 plus 11 cross times 6 end fraction equals 58 over 102 space equals space 29 over 51 space a n d space fraction numerator 7 cross times 10 plus 5 cross times 15 over denominator 9 cross times 10 plus 11 cross times 15 end fraction equals 145 over 255 space equals space 29 over 51\&quot;,\&quot;imageHeight\&quot;:20.52252252252252},{\&quot;mathml\&quot;:\&quot;&lt;math style=\\\&quot;font-family:stix;font-size:16px;\\\&quot; xmlns=\\\&quot;http://www.w3.org/1998/Math/MathML\\\&quot;&gt;&lt;mstyle mathsize=\\\&quot;16px\\\&quot;&gt;&lt;mfrac&gt;&lt;mrow&gt;&lt;mn&gt;7&lt;/mn&gt;&lt;mo&gt;&amp;#xD7;&lt;/mo&gt;&lt;mn&gt;4&lt;/mn&gt;&lt;mo&gt;+&lt;/mo&gt;&lt;mn&gt;5&lt;/mn&gt;&lt;mo&gt;&amp;#xD7;&lt;/mo&gt;&lt;mn&gt;6&lt;/mn&gt;&lt;/mrow&gt;&lt;mrow&gt;&lt;mn&gt;9&lt;/mn&gt;&lt;mo&gt;&amp;#xD7;&lt;/mo&gt;&lt;mn&gt;4&lt;/mn&gt;&lt;mo&gt;+&lt;/mo&gt;&lt;mn&gt;11&lt;/mn&gt;&lt;mo&gt;&amp;#xD7;&lt;/mo&gt;&lt;mn&gt;6&lt;/mn&gt;&lt;/mrow&gt;&lt;/mfrac&gt;&lt;mo&gt;=&lt;/mo&gt;&lt;mfrac&gt;&lt;mn&gt;58&lt;/mn&gt;&lt;mn&gt;102&lt;/mn&gt;&lt;/mfrac&gt;&lt;mo&gt;=&lt;/mo&gt;&lt;mfrac&gt;&lt;mn&gt;29&lt;/mn&gt;&lt;mn&gt;51&lt;/mn&gt;&lt;/mfrac&gt;&lt;/mstyle&gt;&lt;/math&gt;\&quot;,\&quot;base64Image\&quot;:\&quot;iVBORw0KGgoAAAANSUhEUgAABIAAAADpCAYAAABcHEzbAAAACXBIWXMAAA7EAAAOxAGVKw4bAAAABGJhU0UAAACOyiQ8uQAAOl9JREFUeNrt3QGkFcsfwPGR60oSSZIkkiRJJEmSuJIkVyR5kkSSJIknT5JEniRP4kqeJJckSRJJ8iTx5EqSSJIkkSRJ4v33987e/zttZ3d+u2dnd3b2+2H8H//u2bN7Zn8z89vZGWMAAChuUVTmcRngyGBUZnIZANoLAACANrkTlX8SBajTrKi8jsoIlwJ9mBCVpVHZEpUTURmNylhUvsZxbpRLBNBeAAAAtMU+83PyhwQQ6jI9Kjuj8i6uh0u4JMhhRlQ2xwPB+1H51iO2fY/K46hcjMowlwygvchhVhxjzkblalSeR+Wz6SSVv8X/+zEqf5tOgvlAVJbxUwG5LY3HKJeicjcqH6Lypes+k/vuRXwfnozb80EPz2Mw/m6no3ItKm8T5/EpKo+IF820OGUQXWf5xM8CiwVxECIBhLweVRDD7nOZobDcdGb3PMmoS9LhGok7YZO4ZADtRQ6SWD5kOrMHi36/l1E5HJUpVAcglSRYj5rOjL4i95kkVSQhtNqDc5FEzkXT+0GUrbyKr8N0qoTfzhr/EkCv+VmQYYKlMwOkWVNRDNvOpUaKOXHn6JWlI3guKiu5XADtRcHEzxnLAE5mIciMwtumk4T6ZPmeMjvoINUC+IEkRk8WTJZkJYXrmEUua5HdtMSAO3HMkFlN3zP+7Ze4rzORKuKfyea/9QR8Kmf4aZDhuKX+AGnuVRC/ZEr/BC41EmTW4qilwyR157eoTONyAbQXBe2MB2q9Est/ms5swokZ44LNlkHgA8Mi9ICQ2TqvHcUG6SscqfBcDpjeSSx54L49jg1J46+IZcULedVtOVXFL/s9TP5IWcNPgxQrFPUH6GVJRfHrKJcaXSSZM2JJ/HyKEz+84gXQXhQlSZ3LKce5XCBpI9cg7fVUeTV1EdUELbbD0q6XVa4bt7No5LOvpBx7X87x2XOTnszaSZXxx1MPkz/v+FmQQrLPL0kAoaDRCuKXNHKzudSIbTOdadJZdabIwAwA7UWyf/RXCYO4Xp97O6O/PpeqghbaU/HY+FZUBhyNq9LixsYCnzfVZM+cPEzVqd8q4+fsn3P8NEhxXlmHgKR5FcWvK1xqmM6snyuWuiKJoc1cKoD2ogS3jLsZRjJITJsJ9Nz0fjUECNXGmsbHF0o+j8GMZM3RPuPF44zzOEAVqteo8TMBNMRPgx6Gc9QhIOlMRfFrNZe69WRnzVeWevLQdHYMAUB70a/fUj5/rMRrstCkv+5yiiqDlpDkcNpi6ZIMPR6PV2QR9gmJZIvcQ5ui8ofRvc3Qq+wo8VwumPRd/wZKuE5fMs6Dh181mZESyGXVcVkXSNbgcfm+4XyT/kSUxVORJFsJvjckgFC8/pS5O0OvafxvDLujoNPx+2ypL5fiziAA2ot+yStYaZu5bCr52oxknBOvgqENHvao/zI7rsjkBUkAP8gZP2ScXMYmETszjrG3pGt1yGSveziP6lS9I+bnxdyqnHmT9rSC17/Qy41EPbElg4BuxxL14ymXBA7sUnTeeFIO0F6U6axJ34K57AeqyzNi22mqDgK3u0e9/6OE+2y3yZ4tkywn+zze3IzjSfK7rFc6B+P8QtZMaFRIKmr3lnXyJKLqRUvT3g1cx88DS8CVdYBuGBJA0JFdlZLb4W7nsqBkhxSdtt+5TADtRYnkNY202T+3HR0z7QHcW6oPAo8Nybp/rMTPlx20bBtGdCd3+0nSZI2hyl7H8rDlXFgPqELdi1fJFKyFFR9/QUolkEaX17/QLfkO6Ys46JEAgtbBRN14RZxByX5TdNhGuEwA7UXJstZGvOjomFczjskrHQhV8iHPqINjyPIr2m3li26pvsrR56aZaTknGftPo3pV407Xhd9aw/GPpFSC8/w06CKdru53bSWArIj/vzYmgORJ35mUwmJq6XXotXHzbjMg9ik6aje4TADthQMnTPU76mbtxrqRaoQWxAZZJNnVzndHjNsdBO9ZPtdFEveu5ZjHqGLudW9tebGm78DrXygSBLsDRBsTQIMZ53uG6tJTcpG7t4bFd1GezYpOmuwKMoVLBdBeOJC1m6+rPv7vGcfcQjVCgJLbvq913Ne37SI6/gZPXgssn/nZ0TntVxx3MtXMrZNdDVsdU64WZPz4VU6zlYZ+V0OD0OEW1NNlifrxd6J+kAAiAaTxNHGdDgU6aCGWVW+JsS/aKGtzLOI2BGgvHMnqC111dMzjGcfcSjVCgLpfe7xWwfEOGN0soLwJ6hOWz3MVMxYpzmUf1cytm6beLH3a1LYLFX6HvV3HbdLASQZM41uTHg24jspCa8/Nj8nB+Tk6PSSAIDaYn5PMoc3EIJbVY6rRPaE7yG0I0F44lNUXcvU0fyTjmLyOjtAMdPVXZCmKBRUcc7rRrQW0JufnPrd8nsuduG0PzB5R1dxbUeOxn5p63xvuNQ2tCQOnjT2CQag7yiQ7F7tzdnpIAEHcT1yj44GdH7GsPtcUHbMxbkGA9sKx65Y4tMzBMbNeO2MpB4Sme6H1KicrPFT0M9bn+Ly5is/b5vB8biqOP5/qFqaFJn07uype/8rapneX58EnLRN8KrA6sj5xfjdT/h0JIBJAWVb2uEbH4/o1MYDzI5bVZ5vRTc1exm0I0F44NmqJQ6cdHHMs43gTqU4IzKmu+r2gwuOeN+UmgLYqPm/Y4fmMKI7PlvCBSnv961IFx96lqHg+DpyyBkyhvTcpUx7fdZ2X/PeMlH9LAogEUBZb/ZBpsLJApqyf07Q1Wohl9ZF18z4orv9VbkGA9qICRy3f/UtGP6qIKRlxnFmPCNH4rlm3POzr5Zlxd6bkz8tL8/CMHVMD9cxUn3EcJ2s2PGrYwEkzYLpjwnnici1HvSABRAIozQKjm6HRXWRQPxp38Gd6fn7EsvqcVdYnFn4GaC+qsFHxfct8bWVHxnEOU50QoD+j8sK43fmrF80uo3n6GlcVnzfk8Hw2KI4vG2dMoMqFZXHGjz1Q4cBprCEDp2HF9wwp+ZPsVJy3/HsSQCSA0mimzdqKJFhkAd9ZHieBiGXVknfTNYsy3uIWBGgvKuwXfFN8x7J25/o7oy8/g+oEVNZ3+p4zWfK45gSQNtm+mJ8+LGnTVEcZOBUaMN01nd2yQiALk33qOreXUZlMAogEUAGzlYN0bfkeD+hXkwRqfSy7pKwzLIIK0F5U6aLiu8mOYMv7PE7WbCNm/wDV9p+e5vy8zzUngAaVcXQLP31Y0l7/2lTDd5nu8cBpk+J73VMkSJokufuGZpc6EkAkgHr5vcTOfLI8iMoSz86XWFaN+co68oZbEKC9qLi9WGL0r64VXZxeHji8NulJfADV9qHyvtr51dT/AEuTcD/KTx+OtNe/vsWDWgZO+gHTX4Elf5K7GR1T/h0JIBJAvTqomicc/ZaTprrXVollfvhDWTdOcRsCtBc1tBejyu8js63X5Pxsec3klklPdE2hOgGlsy2anHemjCY+bHR8TpqYe4GfPhzHUn7kywyc/k+z2Nf9wJI/8tSqOxv8yOjfZyUBRAIo6dcKOvPj5aHxa7FoYpk7AzkGiqtSPkMWajwQD9Iex5/3LS7y369MZ4FGSTRJ8mwStzNAe5GDrL/zLsd30u64OGDSF4+9EVifFGjC2Hl8AkXedROrXCssjWYX1Wv89OF4VlNFa8rAaUsLkz+DiXohW5XOz/H3JIBIACUNx/XiZny/fIjrlatO/ZucdZZY1sxYtk1ZH74k/k46Z/uj8qRA3ZKO2nXj59pTAO2Fn+3FmpzfSQZa0zI+T/6/eyl/+xtVCHAqa1bfpQKfp4lvxxyf0xvFd7jNTx+Gpca/1798GjhpBkwhTrE9nTjHvTn/ngQQCaA8101mYMjMiuNxh1/zJERT3pEECj6WXVXWhStdf7MnKm9LqmP3DdvKA7QXOjtN/sTUhh6fI2sxvjK9F55dRjUBnHuacd8WeTj0ShEPXG/MdFsZJxGA44rOsi8DJ82T2jIHTm1N/gyZ/rdNJgFEAqgfE+J6+EcJA3XpQPu0/S2xrDwDOQZ/sg207Gj40JQ/e0BelT3AbQvQXigcLvC9ZOAnr6nJ7MxTpvc270eMPw9ugZBNzrhXHxX8zOuKOPDYgwTQe37+MLxI+YF/8fC7Vjlw2mp0741PDaw+TE10oN4X7AyRACIBVGbnXl4HuNdHp/5vk/99bGKZ/9blqAMjprPAqsu1RC5yuwK0F46SQLIeWa9XNGTgOJefHqhM1kYawwU/80+je9jkctH6m4rv8JGfv/myXv+a6Ol3loHTM8cDJ82A6e8Akz/ickmBjAQQCSAXZGr7nUAG58Sy/h03xWfsyMxGebVVFoaelBhAzoxjn+wQ9DLnZ1/iNgVoLxQOmP4Szo9M+sL2ANxJS9Y87OMzf1He98MOz+uGYQZQK5wwzVzh2+XASTNgehRo8icZfP50GERIAKEfGwsMzH2c2Ugs68/1AnXgbFRm5zyOPO17keMYR7hFAdoLhW2meAJI1mqcyM8LVEpm4KTNJu5n/a0Fyvv+XM0JINYACkBah3ZbA767i4GTJvsqC7hOC7AuyIDoY9d5SmdpssMgQgII/ZoUD+bzdJg/eJjwIJYVl2dXIHm1dXWf9e1yjuOt5BYFaC8U1pnir6c+j8pyfl6gMttT7sXzDsflybg0ocYE0D2qQLMtM+mvfzVlC+AyB05tTv6Iu4lzXeE4iJAAQlk25uw8H/PwHIhl+U02+Xb3mVfScc8pj/nUYScNQFjthSzJ8MYUnw3ErEOgGg9S+hhl9Km0r7XvcHRutxTHvk4VaLaTKT/sjYadRxkDJ80U3LH4WCE66KDDQwKIBFCVFscNsKbh/GT83CmFWJZPngWgN5Z87LvK4+7l1gRoL5RmpAwuteWu8WvHSyA0K1PuvQ0lff4c5b3+zNH5aXZRZJ3Dhntlqs0q+jpw2q74uycm3OTPIvPjNsoyOCzjqTUJIBJAVZufo1Pv62uuxDK9zcrf+r6DY8srs18Vx37JbQnQXihtyPGdsl51XcHPCzhx3/TeYbRMl5T3+p6Sj6tdg+g01aC50l7/kp1Rmrog6MwCA6cdRjeNP9TkjyQsHned69e4U1QGEkAkgOqwMo5jtvt6lFjWeJpzlrLd0fGPKY8/xG0J0F5Y+g6nTe8lGYokgeTvfuHnBUo1bHpvpFH2DMG5RveA6bMp79V2oV3jcBtVobnSXv+62fDzkoGTZgGtXYbkT696UObrCiSASADV5Vdlw0ksa7bflZ0VV+c9XTl4PM8tCdBepJBXPv7uccz9UZkVldum+Gyg3/h5gVLIIvLJnQTfx/evC78p73GZ1V3GxI1fc8SVtVSH5kp7/WtnAOemHThp3q8MOfmzOnG+t0r+fBJAJIDq9ERxj8/z/ByIZdk0izF/cvwdrim+w3tuR4D2ogcZSH0wP8/eSa4nstMU3yXsBD8v0LfkA3N5+LPG8THvKO/xB3308WTh6gs5Y8og1aGZlpv0179C2eFKBk4v+xwwhbyQnmSLu5OAHxycr08JoKESBtFNKecIcf/aoLhWw8Sy4BNAdxx/h63K32EetyRAe9Flj+n96ta6lH/fz2wgdggDiuu18HMVEyamGd1yAFJem3ybXchrZpLU+mJ+3MnMdpznVIfmOlVTR7mOgdOrAg3lcxP+LgrJBcY2OTgGCSASQHWzNZzbiWXBJ4CuOv4O05W/xWZuR4D2Ipa2DIOmL1Z0NhDrdgD5Te3R/zpacf/vaY77XNYkkuSy7HQ4vqHPhLgvKInuw6b3QtaPjG5jjQtUieZ6nfKj7g7wXPMOnF7GfxOyzRXdzCSASADVzfZO8yliGQmgEmh+l6PcjgDtReRsCTFCdiG8l7NvIIvKLuJnBnK55kEfW5JQNx2OG+Q1UXmt64ji326lSjTTSpP++leo693IIOit0U2fC33AJOf3ITFInEICiARQoBYEdq2IZT867UkC6IrhqRlAe2GXNvPnQcHP0wzYussYPzOgdjhx/1yu+fvsNj+vGdZPkXHawq7P/1vxN9OoFmF1mO8EfM47ctwMOwL//ZMLiq10eCwSQCSAfPA+oGtFLMt/Pa5V8D1OKb7HFW5FoNXtRVq8+p4YhOW13uR7JWwnPzNglVwX7Lon30tmA0ni93XBMcLbOBeQjDmzFX97n2rRXG9SftQ9gZ7v9gI3R6gDp32m2p0hSACRAPLB1UCuFbHsZ1uM7gmXD7/NDW5FoLXthSy4+iXlc0dL+N5LjW4BVxZxBXT3U3dSVXZJHvDwe64wnVlKEreexTFGFpL/Hv/3h/i7X4zH+UszPkuzDfwBqkYzZb3+FeJCodv6GESHOHC6YZqZ0FhPAogEUB+y1ok5QyxrtPXGj1ceNpEAAmgvCiaWypqJvTBHEmgtPzXQ0xzz46v2f0VlYgvO+7ElZoSaK2iFtNe/7gV4rr+UMJAObeDU5gRQVQYDSDaEZm/Gb7KfWNZomh24PlbwPTSJKBJAQDvbi6y1hd6X/P1XxgM11iQDivUpXpgf1+aa3ILzXkEfJmxpi4fuDew8NQMmWfxYs3NLSAMnEkAkgNooa/bMVmJZ43019qdWrq1VXP/r3IpAK9uLExmfOergHDSvcrznpwZ+IGvrjJkfZw+3ZcHjS4qYsZoq0kyrM37UWS1M/syMy8sWDZxIAJEAokPfnLpFLNO5rTjvKY6/g+YV08vcikAr24unGZ950NF5jCli0mx+buBfMsvnfte9IevpTG/Jucsrb7ZZg+we2GB/pPyofwV0jltzDJjGyX+/aMnAiQQQCaA2ytopagaxrPE0O3ANeZAAYm0uoH3txURLXBh2dB4bFDFpAz838G+/vftB0qtE3yp0ZxWxYhPVpLnSXv/aH8j5aQZML1Ju6rYMnEgAkQBqo7Tp95+IZUEYVpyv61f9NK+A7edWBFrXXqyzxIV1Ds/Ftk30L/zcaLkJpvN69vg9ITtlt2lm3Hxjn/3zkGrSXFmvf4VQ0TVbAT832Rld+f+eGbZVLpNP28BXhQSQf0ZTfo8rxLIgyNas3yznOuL4O2gWgd7IrQi0rr3YbOqbnWh7sr+Tnxvc7/+/H97FCZE2ua7ouyyjmjRXWiPwIIBzK2PA1NaBk2skgEgA+eB5yu+xm1jWmvXNXO90uVlxradzKwKtay9sMzpdJoBsbcoRfm602Lmue+FDVBa37Pw1r4mepZo0W9rrXwcbfl6aTrc05nne2yYJVN2gLEQkgPwy06TvDOXT+j/Esv5st5yjzBAacHj8PZbjP+NWBFrZXtgSQC5fAVtNPxbo6aT58fXO5RXGGFlofkLN5y+LXtteEZW1kKZQVZorqwGY0+Dz2qQY2Dwr2GhPNySBykACiARQ3fan/Ba3iGVBxbJJxr4dvMu1xM5bjn2aWxFoZXthW6Ns2OH5TLEcews/OVroSNc98CUqqyo89uX4uEtrvga2bd8l6b2SqtJsaa9/PWrwObkcMLVt4OQSCSASQHVL2353NbEsuFhmW+/C5S5cdy3HXs6tCLSyvVhu6lscfpLl2Gv4ydEy3UlemRm8tsJjj8/0flzzNdih6A/uo6o0m0wxe5/y4/7a0HOqYsDUtoGTKySASADVKe3J611iWZCxbIHl3D4YN9OuJ5jsRaifcCsCrW0vbPHhksNzmm6yn/AP8LOjRZKJjyo3Zpgb90HqTq7Igs5fLH2l81SV5luT8QPPC6iBTg6YylxskyRQcSSASADVRTrdT1M6vQuJZcHGMtuOFi62PV5jOeZ2bkeg1e3F7Yz48M7heWXtTniPnx0tknzgtrXCY0vf64X5b9bR1Jqugez6/dbSX7lOVQnDiAnn9a86BkxtGji5QAKIBFCSTElfZdzviHQ05Tc4RCwLOpYttpyXi7bvtGHxZ4D2It1OS1xytdbGvoxj7qV6oSUkEfq9q+7vqrhP8qLr2KM1XYPpie/Rq8iYjVmBAch6/etQw85lOHHz9ipPHXcSSALlRwKIBFB3Bzi544As2nvVlL8476qMxo1YFn4sO2eqW3RV7vePGcdaawC0vb2QQVXWk3dXg8K0tckkZk2mmqEFZIZu9ytPByoYe8sbNrLA+rUe/b2hGq7BDEWf76Kpf2cylGQo44ee36Dz8GHA1D1wemJIAmmRACIBZOKG0HbPjJnOu8n9kp0N35neMz/q7vASy6oxPaUOjBd5CjaxpGNlPWHnPXqA9mLcbss5LSn5eAszjvUr1QwtsMJ0tnj/x5PysoZrMDc+btb3OkpVCctIRsPZFBsVA6YnFQ2YSAKRACIBVMytHA3kkT6OMysqr3p85uOKYwSxzI+24x/H96K8x5/2VF/q3CSaAID2okvWboFy3IklHut2xhiAJ/0Inbx69cGj5I+UwxVfA5n99D7j+8jMqM1UlbBkvf51uCHnoBkw1TWwmx4fmyQQCSASQHYfczaSd0z+na/kSU+vJ7n3TH0L7hHL6nXUck79rgNwKeVz38aDSwC0F8l4m/U0/kpJx/nNpO+EOJcqhsDNM9mzgOsqcyq8Bgct/U55JWwhVSU8azN+9Cb84BtM9raZPjzVl2OPkQQiAUQCyOpRgYZSOqp7FJ8t0/SPpzR0shZM3QvaEcvqNWI5p6ILoR7KSP7MNwBoL3qTBMwbk70LTz+vnx1M+Vx5FWYF1QuBm2W5v+oqtys8/7uW7yKxjhnKgTpv0l8x8N36BgyYSAKRACIB1P9gWVOex38v03nHp61PjBMrf5je73fL7EcfprUSy/xwwnJOsgDrTOVnTYzv47T2dY4BQHuRTeJNVqLrhcm/2LXMgrqc8nmv42sChEyz01VdZYvjc5d4J2t7fbbElSGqSbikEqRNofV9oSfNgGnMkwFT3oHTNhJAJIBaGpPkqeq9ChpYeap7ytT/yhexzD8ywMtaD+BrfH8Omd7rY8iATRZ8Tnt9gydqAO1FHpKYOm35jpIkkplNCzL6+2vj2PXFpL9WNo1qhcBJHX9s/Ez+fDBu1936xZL4kqTQkXh8goA1+fUv+X7vGjRg0g6cZKHBNq4JQQKIBFB3Z9f2Ok7RIk91Txq/Zl8Qy/w8t7PGvh7T9/i3uxmVv0z2LiJyrVbR7QBoLwqS3b80CS9JUr+O45K8TvLeEssexeMBIHSSXHnoafJHymlHMVKSw88tMUOS3DOpIu2Q9vrX84Z8/7SBk68DJtvASd5Fnd3SukgCiARQkkxD/9PYZ8fYijzRkFd3tpr61/khljWLDPxOmOLrBEjdvWY6O2wAoL0og2xrLzMJP/V5nheispqqgxYZ9Dj5I2VRSecpia6heJz/xWTvKCtrgU2laqBp5icGTmMNqcgyBfERyR8aIhJAVtIJl3UZZEHOy/F9I6+ufu0q0sDJ1Fl5snPVdJ4IbzXNWsuAWOa3pVHZHQ+absf17UtXHfwcd6ak/v1uOju6DXD7ArQXjsggTxI4B0xnp8F7KXFJZgDdjGOXLGa/yrC9OxAaeZC403QS2Fnr+0hMPGY6MwqBRhsfODVlwJQcOMmAie0224cEEIhlAAAAKEJe3/xq0l9TlwdTMjtSFpfmFS8EZ55p5hS2qfF3R/uQAAKxDAAAAEUsN/+t4yOzAMdn+q01LOYMAN4ZND9OS+8up7k8AAAAAFLIa6+s4QMAAAAAAAAAAAAAAAAAAAAAAAAAAAAAAAAAAAAAAAAAAAAAAAAAAAAAAAAAAAAAAAAAAAAAAAAAAAAAAAAAAAAAAAAAAAAAAAAAAAAAAAAAAAAAAAAAAAAAAAAAAAAAAAAAAAAAAAAAAAAAAAAAAAAAAAAAAAAAAAAAAAAAAAAAAAAAAAAAAAAAAAAAAAAAAAAAAAAAAAAAAAAAAAAAAAAAAAAAAAAAAAAAAAAAAAAAAAAAAAAAAAAAAAAAAAAAAAAAAAAAAAAAAAAAAIAADEXln5aUq/zcALGJ2AQAAACAQRaDLADEJmITAAAAAAZZDLIAEJuITQAAAAAYZDHIAkBsIjYBAAAAYJDFIAsAsYnYBAAAAIBBFoMsgNhEbAIAAAAABlkMsgBiE7EJ8M8/FAqFQqFQKBR1AX1fCoXYBGITpZH3NBeWQqFQKBQKhUEWgywKhdgEYhOFBBCFQqFQKBQKhUEWgywKhdgEYhOFBBCFQqFQKBQKHTIwyKJQiE0gNlFIAFEoFAqFQqHQIQODLAqF2ARiE4UEEIVCoVAoFAqDLDDIolCITcQmCvc0AAAAAAAAAAAAAAAAAAAAAAAAAAAAAAAAAAAAAAAAAAAAAAAAAAAAAAAAAAAAAAAAAADtMxSVf1pSrvJzA8QmYhMAAAAABlkMsgAQm4hNAAAAABhkMcgCQGwiNgEAAABgkMUgCwCxidgEAAAAgEEWgywAxCZiEwAAAAAGWQyyAGITsQkAAAAAGGQxyAKITcQmAAAAAAAAAAAAAAAAAAAAAAAAAAAAAAAAAAAAAAAAAAAAAAAAAAAAAAAAAAAAAAAAAAAAAAAAAAAAAAAAAAAAAAAAAAAAAAAAAAAAAAAAAAAAAAAAAAAAAAAAAAAAAAAAAAAAAAAAAAAAAAAAAAAAAAAAAAAAAAAAAAAAAAAAAAAAAAAAAAAAAAAAAAAAAAAAAAAAAAAAAAAAAAAAAAAAAAAAAAAAAAAAAAAAAAAAAAAAAAAAAAAAAAAAAAAAAAAAAAAAAAAAAAAAAAAAAOUajMpMLgMAAN5ZFJV5XAYAvrkTlX8SBSjD1Kgci8oI5wEUNiEqS6OyJSonojIalbGofI3j9SiXCLQXAOCVWVF57VFMI8bWRJ7UDUfldFSuReVtVL5E5VvckfsUlUdxZ+5AVJZxyeDYPvNz8ocEEPo1JSpHovI5rk+fOA9AbUZUNsedtPtxHyEZo79H5XFULsb9CoD2ohoL477Tpaj8HZWPcR/+W9ynfxeVq1H5PSpDppPA9cnSru9/NyofEmMR+R1exOdwMo4vg1RTQG16VHbGsUBi2hJibDstiztp31IG21nlVVSOxpUJKNOCuNEnAYSyTI7K4bhD3F2fPnEeQKblpjO750lGf0AeGo3EA7JJXDLQXlQ6gPo1Ks8K9OPfR+W4qfdVzVnxWOJ1ge//Tzx+kYTQaqotAvKo4P2Qp9wnxraPvPN3M6NSyA8ir9/cNp0M/PeMf/slDt4TuawogTyRGsuob0AeMhj9LY5jverTJ84D+MmcuF1/ZRl4nYvKSi4XaC9q8WuPAVSyLy/9eJkN9NXSjz9sqp0RJImrk6bYA+isAe0SqjEabo1xn/yRsp0Y2y4HUgLuWFwZJvf4m/FXxLKSRjItczmXF306bglYgIYkpA+azhPOrPr0ifMA/k9mX8qr3lkPfd7FHbhpXC7QXtRivkl/UPY2PpcZPf5ucZx0SUsGyayDuRV8f5mtU3TGj61I7DpClUaD3TPukz/SjleZ8KUvW3MDdyXlgu/L8TkrovI8I/Du5FKjoBWKoAVkkWT1gbgTrGkEP3EewL/JnBGTnfiROiaJH17xAu1FfdbF36PX97tuOoup2kiS52HKZ8iT+VUOv/8OS5wpq1w3vJmA5lliqpn9c5QY2w4yq+evlIu9scDnSQOTlaE8zCVHgTr60pAAQjEDUdmfo5HxtbEJ5TzQHNtM+nTs8XLZsKU7aC/qjrNbMpInF3J+liRHbpn0V8LWOPj+eyoa3I6XW/FvDTTFaAX3hcSQ2cTY8A1mJGv6yQDKgP1xxo94gEuPHM4rgwPQTaaw7jXFp5N/4jzQUjLr54qlXkliaDOXCrQXtcfZ4Yzvdc9BP17OdWmJ339jxcmfookxoC7zKronrhBj2+FCykWW2RYDJVTWLxk/JB1H9NuxIQGEtEZmt/lvkVp5oiGzHGVRWlnj4H5DGptQzgPNsthkL/AsRV4RmcWlAu1F7XF2RUZf+3Of96ms+5W2EPMbU85Ov/NM+mtrsqTE8bgfOMP8uC6JPMCWre03ReUPo5sl3qvs4BZAA5ypKAHkYsc8+rKe2ZlxkfeWdIxDlh9yHj8DMkjn4r0hAYR8nsb1QXY32ZfSSdXMKvvEeaBlhuNBY1Z9uhQPvgDai3rjrHzXrNcofi3hGMdM9mtU/eq13tCTqAwV+CwZvD7IOeCVmYwsWg/fx0Jl7ojX67UvSegeJMaGTxZ5S3tiIJVscknHGbQ0Tg/5KZDhRqK+2JJBgJBdPhZa/s2MBjQ2oZwHmmGXoi6d4jKB9sKbOHsj4/tI37uMhY5lPJC1nfyuPj57d4/Pk9k8/e5AtNtkv4GQLCe5DeCxZBL2KTEWLhqNst//O2z5QVkPCJqOwXlLvSUBhLyeBtLYhHIeqM8hRefrdy4TaC+8ibNbLd+nzO3OT5jyZ9DIjoHJh3rHSvzOK4x9Afvuha0nU8XhIblPkgnY7cRYFLHKcoHL3qpddgfJ2tbxo2H6JX6UXD/qRdw4kwBCma4F0tiEch6ox2+KAdIIlwm0F97EWZnZk7WQqvS5y1yja46D+JBMOo86uE5rjH5b+Z1UcXjoYKKeyjo6EwI9V/qyjt2zXGAX6/LctRzzGD8LYhLYHiY6Mivi/6+NCSBZjP1MSmEh9f5cDaSxCeU8UL19ioHRDS4T4FWctc3Yu1Px2EH6afNz9vO6E1iygLOrGThHTP27HwFFx0PJRO/egM+XvqxDCywX97Oj4+5XHJfpl+jVWHcnB9uYABrMON8zVBcaGxpNFLRZMSiSXXimcKkAb+KsPBR6Z/kuux0cd6/lmOdyfFZy2/e1jvtQtl0NaSfho+RmTW9N2Bsw0Jd16ITl4l51dNxFiuC7r6KbaVcDfzdpLA+3oH4uS9QJWTG+e6ojCSASQDQ2YZ0HMbkeS4x9kdSvcdsNwJ84u0PRn57l4LjzLMeUDWRmFLiW1yq4ZgeMbhYQuxvCJ8k1cQ4RY1HUc1NeBj8vW2fzkeNz73560aQBx0bz3/Z/RwOum5MS9VNmhSWnFJMAIgFEYxPOeRCT6zHV6J6IHyREAN7F2b8s3+OFw2Pb4oYmKT7QFT/l1bEFFVyz6Ua3FtAaqjk8scH8/KZM6LNxSQA5MlcR/LY5PP5NxfHnOzp2r1fQmjDg2Nij0Qp1J5YRY5/CTAKIBBCNTRjnQUyuj22hRSljhAfAuzg7W3HvXnB4/EvG/sqozXBF3zXpoeLaraeawxP3E3XzODGWBFBRti0j/4kDc1UD/Kq2hM9aLM/nAcewSX9icSqwurk+cX43U/4dCSASQDQ2zT8PYnJ9thndqxDLCA+Ad3F2r+LedblF9K4SYseprn+7oMLf77whAYRmWNmjbh6P6+dEYizyOqMIfutq7niWvduIprHyccCRNdCocs2kKsjU3O4FDeW/094jJwFEAojGptnnQUyuz7SofFBc/6uEBsDLOHtdcf+udHj8NYrj23b1Hd9N7JaHbc86qjk8YBvryEy7i6azhmJI6/SRAKrpwkoZcnj8DYrjy6KTE0o8pqx18KhhAw7NQEO2+AwlC5x8HWG4j6BIAggkgPw+D2Jyfc4a3ewfFn4G/IuzE+I+ctZ3+F5yHzpPf6R7844sf5rOOkVrK/79NLseEvtQtwVG1053F3mwMxonhGYSY5H0uOYEkLZSL3Yw4BhryIBjWPE9Q0r+JHezOG/59ySASADR2DT/PIjJ1ZtvdIug3iIsAF7G2RWK+/dNBdfho7EnoSZ7+PsNm3qTZ4CG5lVFW5GHbLKJw6yGnTsJIEc+15wAGlRW3C0tHXBoBhp3TWe3rBDMjW/m8XN7qeg0kAAiAURjE8Z5EJOrdcno2l9egQD8jLN7FPfv9Qquww3F99jYwATQU6o4aiaLvGse1GiLfJY81FlNjG23r6b+zp+mYrvaVne6xwOOTYrvdc/4+VSlqOQK9ytK6HiQAAIJoOacBzG5GvOVncU3hATA2zirSeJWsavWRdP/OkB12OTBtQOy/F5i8idZHkRlCTG2nTQVxHXWXjMLyWUQ9nHAoRlo/BVY8udQwc4CCSASQDQ2YZ0HMdm9P5Tt/ylCAuBtnH2guIePVHAdTphmLiRv24hmC1UcNZqqHCP3W05GZYAY2y7fFBVjq+PvoNmB5FqLBhyaRenuB5b8kQx090wweVdV+941CSASQDQ24Z0HMdmdgRydylUpnyELox4wnUUmH8ef9y0u8t+v4jooiSZJnk0itID2onSaWfy/eJBIkfLaw9/vWMb3lVg2kSqOGv1aQfJnvDw0fi4WTQLIkS+m/mmbbxTf4XZLBhxbWpj8kWTGs67zkzo5P8ffkwAiAURjE+Z5EJPrG6yNx+JuMhjaH5UnBTqXMpiStUhWE2JAe1GKScaPWfxCM0PSxwWVRzO+7yWqN2o2HI9xbsb9jA/KcXvR8ibn+Iu+bIO9UlSIUcff4bbiO7xrwYBDM9CQ6b5TAquDpxPnuDfn35MAIgFEYxPueRCTq68b4+VK19/IYrNvS+pkSkeWrZVBe9Gf1cafRdzXK7/LAs9+v6cZ35VkNXweA0gbKonX43GC6Jspp31+51kSiASQI9cVleGxBwmg9xUPODRPOMsccLQ1+TNk+t9umAQQCSAam7AbTWJyeQZydBRly1jZmfGhKf9Jo8wGOEC4Ae1FYcOmv9c4Q01GaU022VtmA00yIR5TyWvX/T6skZlAM4ixYftT2VFzuTjUTcV3+BjwgGOr0b2bOTWwujc1EaTeFww4JIBIANHYhN9oEpPLsS5HJ3Akricu1x24SMgB7UUhvyjvsSpeT52i/C6bPfrtsl5bG6Zqo+HJIKnD9/pom/82fqyBRQKo5gbEZTC8YfyaAdQ94HjmeMCxVXkTTg2w7l0uqY6RACIBRGPTjkaTmNy/46b4jB2ZoSmv6MqMgkmJzubMOIbLbiIvc342a22A9iK/ncr7a7CC6zBR+V22e/TbpT0Af0i1RkCWReWOae4DGhJAjixQVoJzNSeA3tV0fVwOODQDjUeBJn+Sicc/HdYfEkAgARROo0lM7o/mte9kORuV2TmPI0/XX+Q4xhFCD2gvcjmlvLeqWHh5UPldjnnyuw2Y9NmNy6jWCJAsBp/34UxVuwiSAKqJppP2wWEjokkA3QtswKGZeSULn04LsL7JQOJj13lKQJrssP6QAAIJoLAaTWJycXl2EJFXdPtZCFVmCV3OcbyVhB/QXqidU95XVdEmk32wPeX7nadKI2CT4nswTwJIxv91PvQiAeSQdkr4DkfHv6U49vWABhxtTv6Iu4lzXdHn55EAIgFEY9O+RpOYnN9kk28nkHkVD1RlR54JhCDQXgSbADrnye/2ICXmTaNKowU2mnzr+9U5c48EkENzlBXgmaPja1Yr92GNgDIGHNuUA43pgda1gw6CCgkgEkA0Nu1sNInJ+eRZAHpjyce+qzzuXkIQaC9IADm0MuW7baA6o0UWm07SU3PffjLVrCVGAqgGl5SVYE/Jx9WuQXQ6gAHHdsXfPQk4+bPI/Lj9sAyqynjaSwKIBBCNTXsbTWKy3mZle3vfwbHl1d+vimO/JASB9oIEkEP3Te8dD4G2mZ8jCbSNvmyY5io7Z59NedPCxWXPK14vMwsMOHYY3fT3UJM/krB43HWuX+PAUwYSQCSAaGza3WgSk3U05+xyp55jyuMPEYZAnLUaIQGU27DpvbD/IFUZLSUz4r4r7t1R+rLh+k0ZwOWJaBkLQv1q9NPR13o44NAsnr2L5M+/Thp30/xJAJEAorGh0SQm2/2ubG9dnfd0ZUeThVhBe2F3poEJoDr7J7IAbnIXpPemswwG0Gaa8fhn+rJhu6MM4g/66CTKImsXTL5VyH3MzmsHHJq1lUJO/qxOnO+tkj+fBBAJIBobGk1isp3mlRHX9eKa4ju8JwyBOGu1q4EJoCM1/lbJB5GSjF5DFQb+9URx/86r4XuRAKrINKObSi/ltcm3UOTcOAB3b0OreffwuecDjpd9DjRmBFyfZKbYK/PjdoJln69PCaChEgafTSnnAq2zJICanwQiJhdPAN1x/B22Kn+HeQYgzmbZZvx5gDpo6n291KbXws87qb7A/21Q3L/D9GXDJh3opzk6zPL+rCwOLSuKjy/qOyHuREuFOmx6L7omf6dZlPJCA67XqwIDjeeBJ39EcnHxTQ6OQQKIBBCNDY0mMbmcBNBVx99huvK32ExXDMTZTJuU99KkCq7DJI/v66k92oOjVF3gJ7YJIHUkcEkA1RAwbzocPJ4wnScGRxT/dmuAA46X8d+ELJncc5XIIwFEAojGhkaTmNyMBJBR/i4M0ECczbZOGdvmV3AdtInddTX8Rtda0ncB+mVbC+gUfdn22G06r+2UNWiUwfrCrs//W/E30xo04HhrdK/OhT7QmJmoNzK4mkICiAQQHXrOg5hcm9OeJICumObP/AXqjrNTjT+bqKxRfpe5Ff8+hxPHv0yVBVIt8LDfT1+2RtLIHIk7yUUGim/jjufCxOfOVvzt/QZdpx05rsmOwOtMcjHxlQ6PRQKIBBCNDY0mMbmc63Gtgu9xSvE9rtD1AnHWSrOr3oYKroNm/RD5rhMq/G2S3+k61RWwek8CCL2sMJ2Muvwg8q6gLOj8LQ7s8t8y60N2ebpoOusCLc34LM22cwcacl22FxhAhzrg2Gd+ft3PJRJAJIBobGg0icl2W4xulq4Pv80NAxBnbTQ792yp4Dpo1vN8VeHvsjS+9t27zw5QXYG+YhoJIJTisbE/LWjCgpzanRjaMuC4YZqZ0FhPAogEEAmgIBCTe1uvOP+xCr6HZvFaEkAgztqNKu6lPRVch53Gn1l9c8yPr/7+FZWJVFVAJWutwDP0ZdGvFYF0AH8pYSAd2oCjzQmgqgx6FqDp0HMexGT/aRZq/VjB99AkokgAgThrp9lIpYqHNZoF5qtY2F1i3IuuYz6IymSqKaC2N+Me3k9fFv26pGgsVgcw0JDFjzU7noQ04CABRAKIDj3nQUz201djn3nr2lrF9We9DhBn7TRr74x6cB2qWItI1isdMz/OZpxGFQVyyZpBXceu3CSAAjLH2BeuG/P8HLQDjZlxedmiAQcJIBJAdOg5D2Kyn24rznuK4++geVWW3XpAnLWbrLiXHlVwHWw7+kqff5Lj63C/63iyRul0qidQagKojnESCaCAnFU0WJs8/v5bcww0xsl/v2jJgIMEEAkgOvScBzHZT5oduIY8SACdIxSBOKtiW0/zawXfwTaz0GUSSvpD3YntV4lYD0Ava7fQOtblJQEUiPnGPvvnYcMHGi9SGp+2DDhIAJEAokPPeRCT/TSsOF/X07w1r4DtJxSBOKuiSerOdXj8uYrju9oNVraVv951nDdRmU21BAo74VmfkQRQIK4rGoplnn53zRa6z032kwf5/56Zdu9EUzaftoGvCgkgGhsaTWJyEbIV8jfLuY44/g6aRaA3EopAnFVZbeqdVa/ZAn6Fo2N374L2znQeMgMo556qYxe/NvZlg6dZrO5swAONtg44XCMBRAKIxqZ9jSYx2V3MvOf4+JoBI+t3gDirI7Ng3lu+x0mHxz9tOfYbR8ft3nnsQ1QWUx2Bvj1PuY9305dFEbJA22vLjyjv7U7x8LtrOqtyw+R5N5IkUHWDmRCRAKKxaXOjSUzuz3bLOcoMoQGHx99jOf4zwhCIs7n8YepL6j4w1SefTiau8fKKrrO0E7JI7gSqPgI006Qv4j6jpu9EAqjhbNu+S+Va6eH33qQYEDwreGNMNySBykACiAQQjU17Gk1icv9kNx7boq0u10Q7bzn2acIQiLO5LFH0sQcdHHeysa/rubDkYx7p+uwvUVlV4e99OT7uUqo+ArQ/5R6+RYxFETsUHep9LRtotG3A4RIJIBJANDbtaDSJyeWx7cbpcheuu5ZjLycMgTib2yPLdxl2cEzbq7h/ORygykzFtRVe3/GZp4+p9gjU05T7eDUxFnnJgs5fLD/e+ZYONNo24HCFBBAJIBqb8BtNYnK5FljOTdbUcPGawwSTvQj1E0IQaC8Ksb3aeaGG8y9z8enkw+QqF4qfG8dEXx9YA/1K2yH0LjEWeclWjG8tP9z1Bt0EyYFGmYtUkgQqjgQQCSAam7AbTWKyG7ZdOX9xcMw1lmNuJwSB9qIQSa5mrbX5xZT7Gtg0k53MLXMtr+QDgK0VXldpC16Y/2YdTaXaIzASO3rN/pHXOxfW/N1IADVMd8BMKzJwH/Dse9cx0GjTgMMFEkAkgGhswj0PYrI7iy3n9cjBMU8bFn8G7YUruy3fp8ydfA5ajlVWkma9+XGdoV0Vx8juscwoVR4VkvX6Vhn3u2IeTbmHDxFjkccMRaf5ovFvFf1hY1/M7qnjG5EkUH4kgEgAlck2K+IT50FMDigmnzPVrRsicetjxrHWEn5Ae9EX6VePGfdJVnl4+yrjOA9LOo7MGOxeRuJABddvnumsbXStR/szRJVHBXaan2fzfY2TIWVv0LDKpE/SIMZCTd6TfWn5sY4y0LAOOJ4YkkAkgEgA1cE22P/EeRCTA4rJcm7vMs5Jnn5PLOlY+0yz1gIEmhhnl1hiZxlxKmv2j7wmVcZrIyvi6/ePJ+Ul1R0V2KKoi5LkXVbCseaktP8y+3cyMRZakql/b7LfP97s4ffeqBhoPKlooEESiAQQCaD6TFLEAvn/J3AexOSAYvJGyzmVEVNk3Yy0NQEfx3UWoL0ox/6M7yQDvml9fPZMS2JmfwnfX169+uBR8kfKYao8KnArR5080sdxZpnes/geV9y3akOfPGgHLT+SZPAWevi9NQONum6G6fGxSQKRACIBVI2dykZ3DedBTA4sJh+1nFO/625cSvnct3FHFKC9KNefpvwNWGSgdde4ncknr2C98yz5I2UOVR4V+JizXt4x+Xc/XZFyj90zfi1yHkqfPEizLI2BFFljwMenextM9g4GPmRC5dhjJIFIAJEAck6mu74wusbmNudBTA4wJo9Yzmlvwc89lJH8mU/oAe2FM5czvtdIgc8bzfi8KyWNKd54mPy5TZVHRR4VqJ8yW26PMm4dN70fsslY3aeNmULpkwdHngL8GpXPJnvtAF8XTFvfgIEGSSASQCSAqiFPT+7lbHDPGP+mnTb5PIjJfjhhOScZAM5UftbEuH6lvcLHE3XQXrj3hyVpM1V5zrcc9zs0uwfXVbZQ7VGRQ33U0+fx3y/uijfSDm+I40CvVzdl6RbflmcJpU8enF8sQVqSQkfiQWpTkz9jxp93IPMMOLaRACIBRIhSmRo3imdMdiLbtiikxLq1Nca7EM6DmOwX6Qxmrb/xNa5vQykdLkkQ7TPpG0L4OisYCDXOypbsaa+WvI8HjbN7/N3c+Dun/e2neEzQL1mT6LHxM/nzgYElKjRQIPlRpMgsoFPGn1e+QumTB0cyiDK97LmlU3jK6J8O1kXWInrXoIGGdsAhi3m1cS0FEkAkgDRWms4rJx/iWOWiQf0af/5b4+6JSijnQUz2m5zbWaNbgFF+u5tR+ctkLw4r12oVoQi0F7XEWembXzD2HXXuxsW2A9doSfFNkisPPU3+SDnN7YAaxtwjjuqz3NcnTf0zcEOMscGQoCxP+GRRty8mezeWg8avhaOKDjh8HWjYBhzyzvTsltZTEkAkgDSGKu40buM8iMkB3DfSSTxhiq/LITO7rhkWaQTthS8zBReYTnK3yBbrX+KB6aKK+jM+lEXcDqiJvMr1p7HPkLYVmVEjCVuZCejLOj8hx9hGkk74zriiZE3BkkWqjkVlSYPPdX5iwDHWkCTWNPPjImFtTv60FQkghIiY7LelUdltOrMIZNHFD/GA8GtcpM8gD4SuRuV309nRbYBqDXhJHvLKqxLH43v2eXwPd9/PL+L/70T8b3kVCqietKMb4nv1ctzf+Nh1r36N22Jpkx/G96wkaiXhs5jLhyxrTfoUrO9xp06ykLIQ2syAznt8wNGUgUZywCEDjblU39YhAYRQEZMBAAAAx5ab/96Xk8Wn5AmfbPnahoWU5jVsoDFuavzd0T4kgEBMJiYDAAAAhQw0tMMNtJEkgL6mFBYsBAAAAABP/Q/loW1XuhmVJAAAAYl0RVh0TWF0aE1MADxtYXRoIHhtbG5zPSJodHRwOi8vd3d3LnczLm9yZy8xOTk4L01hdGgvTWF0aE1MIj48bXN0eWxlIG1hdGhzaXplPSIxNnB4Ij48bWZyYWM+PG1yb3c+PG1uPjc8L21uPjxtbz4mI3hENzs8L21vPjxtbj40PC9tbj48bW8+KzwvbW8+PG1uPjU8L21uPjxtbz4mI3hENzs8L21vPjxtbj42PC9tbj48L21yb3c+PG1yb3c+PG1uPjk8L21uPjxtbz4mI3hENzs8L21vPjxtbj40PC9tbj48bW8+KzwvbW8+PG1uPjExPC9tbj48bW8+JiN4RDc7PC9tbz48bW4+NjwvbW4+PC9tcm93PjwvbWZyYWM+PG1vPj08L21vPjxtZnJhYz48bW4+NTg8L21uPjxtbj4xMDI8L21uPjwvbWZyYWM+PG1vPj08L21vPjxtZnJhYz48bW4+Mjk8L21uPjxtbj41MTwvbW4+PC9tZnJhYz48L21zdHlsZT48L21hdGg+ja5IZwAAAABJRU5ErkJggg==\&quot;,\&quot;slideId\&quot;:260,\&quot;accessibleText\&quot;:\&quot;fraction numerator 7 cross times 4 plus 5 cross times 6 over denominator 9 cross times 4 plus 11 cross times 6 end fraction equals 58 over 102 equals 29 over 51\&quot;,\&quot;imageHeight\&quot;:25.18918918918919},{\&quot;mathml\&quot;:\&quot;&lt;math style=\\\&quot;font-family:stix;font-size:16px;\\\&quot; xmlns=\\\&quot;http://www.w3.org/1998/Math/MathML\\\&quot;&gt;&lt;mstyle mathsize=\\\&quot;16px\\\&quot;&gt;&lt;mfrac&gt;&lt;mrow&gt;&lt;mn&gt;7&lt;/mn&gt;&lt;mo&gt;&amp;#xD7;&lt;/mo&gt;&lt;mn&gt;10&lt;/mn&gt;&lt;mo&gt;+&lt;/mo&gt;&lt;mn&gt;5&lt;/mn&gt;&lt;mo&gt;&amp;#xD7;&lt;/mo&gt;&lt;mn&gt;15&lt;/mn&gt;&lt;/mrow&gt;&lt;mrow&gt;&lt;mn&gt;9&lt;/mn&gt;&lt;mo&gt;&amp;#xD7;&lt;/mo&gt;&lt;mn&gt;10&lt;/mn&gt;&lt;mo&gt;+&lt;/mo&gt;&lt;mn&gt;11&lt;/mn&gt;&lt;mo&gt;&amp;#xD7;&lt;/mo&gt;&lt;mn&gt;15&lt;/mn&gt;&lt;/mrow&gt;&lt;/mfrac&gt;&lt;mo&gt;=&lt;/mo&gt;&lt;mfrac&gt;&lt;mn&gt;145&lt;/mn&gt;&lt;mn&gt;255&lt;/mn&gt;&lt;/mfrac&gt;&lt;mo&gt;=&lt;/mo&gt;&lt;mfrac&gt;&lt;mn&gt;29&lt;/mn&gt;&lt;mn&gt;51&lt;/mn&gt;&lt;/mfrac&gt;&lt;mspace linebreak=\\\&quot;newline\\\&quot;/&gt;&lt;/mstyle&gt;&lt;/math&gt;\&quot;,\&quot;base64Image\&quot;:\&quot;iVBORw0KGgoAAAANSUhEUgAABOQAAADpCAYAAACEEOjRAAAACXBIWXMAAA7EAAAOxAGVKw4bAAAABGJhU0UAAADFKyqkoQAANqNJREFUeNrt3QHkXeX/OPDHzGQmJjOTiZmZJJF8TTJjkmQmMpPMjCRJEslXZhL5SpKJmXxNZiTJJCPJJBmZJJMxSTIzJl+ZmS/97/P/nP2+n93de89z7+eec5/nnNeLh2ife86553m/z/O87znPCQEAeGDQtvoaQIwAyH8A0F/rB+2tQTvmq4DG3Ttov4s35GQxAvJGkq8H7e+hJv8BAEW7e9AOD9pf1eDmP5nv7/2D9vKgnRy0Hwbtz0G7MWg3B+36oF0ZtM8G7V+DtnvQVjnFZGTDoB2q+mmMt4d8JRSek8UIyBtNezncWYzrYkFO/qM0Dy+bl30zaNeq+djNan4Wc9Klam727qDtHbQ1GR7Hmmrf3h+0zwft8tBxxJx6ftBODdqrg/aIU1+OB8dcQBbZ/uO0MLBu0N4MSwWt3PtHHGi+Pmi/zNDfrw7a24O2ySlnCudbyMXf+ZopNCeLEZA32rK9mhjnVJCT/+izeAfnkbB0F+csfTsWuWKBbmcGxxILax9X+zTtcfxWfQ8bdIm8fRjyK8j97rT02tpB+2dY+gWjhILt6yMGmstb/H9fhaW75W5M+HfXq0GrO+aos6ulXHzAV02BOVmMgLzRljhm+3FCjpD/oD3xBol4l9vNMN/C8yLuBI3rM35ZM7/8uppjxjz735o5ZizM3aWL5GddTYFgUe2oU9NLMUm8FpbuGCvhDsptEwZhl6tj2Tji7x6sLhbjYi/+qrlFd2CCsy3k4StBcVhOLisnixGQN9r2ds1xyn/Qjng32+8N9fdY7Drc4rHER05HFRXjvPNAVcMZduuR1klFvPho7j90lby8EvIrxsW2y6nplTVV4rkcynmk+YlqP0bt3+mwtGhxnVh0OzfmM+IvHY/pGozwUEt5+IivWk4OZS4zIUZA3mjDjoTjlP+geQfD5DvE5tXiHK/Ju8ziZ386ZtsvT5mbLobxxcVDukw+LoT8inFXnJbeWB2WisKXQ1lrDO6bkPRPzJB4z4TxtxcrTjPsVAt5OPbvzb5qObnQibUYAXmjafEOlV9DfgU5+Y++ebHlWsWZKu81kVO+HbPNPTN8Xrw5ZNLdsm/qOov3WMjz7rjjTk3nxVvcXwqz31a8yEHc3gn7dXYFCfinCcf6sC5DZWtLefhTX7WcXOjEWoyAvNGGjxKPU/6D5uxZUL3ixJyPY00YXzxbyd2ok+aYsb2qCy3WqZBnQW63U9PpwdsLYemNL7d+YYu/BMQibFxT7bvMB3Hx9t9xb9GKr8y+dwWfHd/QNW4B0j+Ct+Ow5GhLeXinr1pOLiAnixGQNxZh7xS5Qv6DZmwN45cPio9rvl3F6sZw+3qHsfh1/6A9PWgfhLQ7XUe1g3M8lhNjthH3bfUcvqfrE47jGV1pMTaG0Y/cxYtovO08PibX5PPR28L4dbMsENpdtx6Rjm8bjc/BjyoypfziuIhBXNzXSY9jvD6HbbwVJt8eTb/FPjjPt0aNegQlFn9f81XLyQXkZDEC8sai8szVkF9BTv6jb0atw/1zmO3mnlhk/n7KmIh1i3vmcByHJmzjpTl9V2/U5OKtulP7Doc73wjZ5p1p/wweV+1rv7u/5t9szHQQ98WE/YnxM48Cdryt+M8J23leF+q14YLtBV8JPc7JYgTkjUUYHg/WFefkP5i/F0bEWrzbbdUcPvd6SC/KvbvC7W2ZsL2bYfTbVGexJky+seScLtWu2FGXr/cQf+1oe2HOcc8yP+H0EOpfNtL2IG5/zf7M8zXY74Tmf4mhPGvDncXaA74WepqTxQjIGzkUAeKdgF+ExRfk5D/6NiYeLoS/NcfP31HNuVIKcrGYtpKi2aT8Me+1Gt+sORbrybVoz9DF8P6Wt799TCeIFxKPqxJ9ntEgLt75NmnB4ngL/71z3N59Ncd+TPfopdeG+sFv8iU9zcliBOSNRRheh+lSNRHPoSAn/9Enw49fnmpgG7vC6OW9RrVDM27jsYY+d5xNNccUazFu/GjJ18u++P0L2P7hMZ3gI6eGymcZDeLeqNmXrxvY5qRXVMdEuq3gcxsXJj06pllUdLThu5rnuaYElJaTxQjIG4vIMeeGxmI7qv+36IKc/Eefx8TxpQfrGtrW4dDsW4fP1nxuE+u6fVOzzbd0seYtfx32xwvaB4+rUsogLhaPrtTsywsNbPelmm2WvNbimgnHdVTXH2l4sdfL1fcIJtZiBOSN5h2eMGlddEFO/qNP9gz198cbnrP8FppZD3N7zWf+1dAxvZKw3XW6WbPeXZasF3FL4vYJJ7/NW6vjxev5QpPQmwZxrQ3iDiYk4Xsb2O7Wmm3GRT43FnpuFeSmN7wOzxsdPEY5WU4WIyBv5OiRof3+YWjOsuiCnPxHX/PK5y1s79WQdpfctEXwd2o+77OGjueBhGN5WTdr1pfVF71vQdsfd+vniRb3YfndRyVNAOPE79brzI8YxLXi25r9uNTgtut+kSm1CKAgN52nwp0/XtzdsWOUk+VkMQLyRo7i4vEXh/LL8LIhiyzIyX/0yepl46742Pj2Fra5IaStJbdrys+9GBb3NFTdW2TP62rN27HAbY9749KelrY/6jbNEiaAe0Ykg38ZxDVqc0LybbKQfLJm2xcLPbcKctP5bug7ertjxycny8liBOSNXB0L9cuULLIgJ//RJ3vDYm7mOZcwJ3xyis/bkvB5zzV4PF8mbH+b7tZN94fxrwtu43HVSYvzP5958hlXmX/PIK4xdeu4Nf1K+ecTtv9IgedWQS7doyO+o7eri/5dHTg+OVlOFiPQXaUX5J4c2t8vx/y7RRXk5D/65r1lfX17i9v9KMy3ILc/4fP2Nng8xxK2/6ru1k3jHlc92cK2U4obOU4AJ038uvycdw6DuNMJfebRBre/K2H7Jb4JR0EuXd0gP94lGV/OE9dfe6CwY5OT5WQxAt1WckEuPqa2/KVe8b83zpiH5D+Yj1tvJT2T4Zh1mpdTHp3z503ruYTtf6G7ddMvof0K8C3rw9Lz0CVNAFMmfl+Hbv4KtuhBXLxj80bNPvw3NHtn55qE/vpDgedWQS7N9pC2iOzydm3QTlWD702ZH5+cLCeLEei2kgtyn08xV1lEQU7+o4/+HZbW73685e0+kxBf0xS9P0v4vN0NHs9TCdu/Edp94SYteHDCyV7d4gTwx0ImgHsT9rOrE78cBnE7Er7/P1r4Hv4M9UXB0l5NrSCXJuX2+LoWC16vhWbeBCwny8mLnlj3IUZA3mjfwaH9/Kjm3y+iICf/QT5jwGlv0vgpLLYgl1rQf9Cp75YjY070KRPAmSZ+34SlNz8ZxDXjxYRzcLqF7+GLhP3YU9i5VZCrtzmkvdEptcXPirf378zwWOVkOVmMgLyRiy3Vft3ax19D/Q+fbRfk5D/Iaxx4YcrP+ysstiC3JjE37HPqu2Xc46pPL2BfNmQ8AXw6Yb/OhvLuiiptEHcyLPYNq7d8HLq3jpyCXL1/zXGgPdy+H7SHMjteOVlOFiMgb+Rg+K2lOxL+pu2CnPwHeY0Fp50T3giLXUMuSinqH3Hqu2Pc46o3q8m5CWD6xO/bHkz8chjEfZ9wLg638D28k7AfnxV2bhXkJot3jKX8crbS9m5ob7kAOVlOFiPQP6UV5Ibf/J36g2ebBTn5D9pX9xKEae8kS4nBpp+ASskjJ5z67nhrzEn+xATw/6QsFvldTyZ+OQziUn65eDaDC0Bsvxd2bhXkJnu9hYH2rXYu5LWws5wsJ4sRkDcWId4VtvyOkbi+WuqaUG0W5OQ/yKeWcesGo2nXD76ZEH/7Gz6mawn78LlT3x2/LKijlTIB3Gfil9Ugbm3I45eLKOUOnabf9jpvCnKT7a0G919WcR8vmNcbHHDHl5Nsy+j45WQ5WYyAvNH2uGT5XOX6lDHfZkFO/oP2nZoQIydn+LyUmG16SaI/EvbhK6e+Gx4O+T2umtMEMGXiFx+fvNsgrrVB3M7EQcoTLXwPTybuy/aCzq2C3OzfW3yleizSvl0Nxm+G+Qy4rwRFOTm5/Il1n2IE5I35eX9ov16a8u8X8ZZV+Q/ac2FCfMzyMpTfEuKu6RdffpUY+3TA22NO8KeZ7WecAP7c8gTQxC/PQVzKGxVje6yF7yGn4uA8B40KcvMR74yMb2H6YNAuh5X/Cr5RTpaTC59Y9ylGQN5Yud1D+3Rmhs/IoSAn/0Ez1k2Ii/MzfubphJj7qeHjSinIXXX6u+FSWNz6WzlPAPeHtLUb1hvEtT6IezZxcNLG42p3J+7LMwWdWwW55gbesZh8dgUD7h/C9OtgyMlycs4Fua7HCMgbs4v5/PLQ5HOWolOuBTn5D1Zu0vJBe2f8zH+HtCWJmnyxypcJ+/Cn01++SY+r5prQ4wTwl4YngCkTvx96PPFb9CDuUOLApI1Hru9K3JcDBZ1bBbnmPTJoX8844P5YTpaTC5xY9zlGQN6YzSdzmlyXUJCT/2A244pn51bwmak3f+xt8Li+CO6Q64V3Qplv7GhyApgy8Tvf84nfogdx7yUmyTZepLAmcV/eKujcKsi1J7545NcZBty53cEsJ5tYixGQN+ZpeEL87wYntvIflGl1ladGxcEjK/jc7YmxdrzBY0spyFlDrgPGPa76XAH73sQEMKUaHhcyv0fXWegg7nhikmxLyr58WNC5VZBr19qqf0wz2I5vbcutACUnm1iLEZA35mFzWHoU69Z+xKLUSpYhKbUgJ//BZAfGxMBHDdZJhmOtqRtAUgpyZ3WBsj0Sxj+uuq6QY5jnBNDEr5xBXIkFueMFnVsFucXYE8b/ylfKXZdysom1GAF5Y6W+GdqPHQ1PbOU/KNP3YfRdY/MYG76dGGsHGzq2MwnbPq0LlO3dMSf2i8KOYx4TwOcSJ34bdJssBnEKcs1SkFucB6uBREqf+k9oZ51EOVlOFiMgb7TltTD/wlIXCnLyH9zu0TF9/6k5ff59ibH2S0PHl/Lm5ZO6Qdl+C+1WeXOdAB5I+LufTfyyGsQpyDVLQW6xtk0x4M51eQE52cRajIC8Ma0HwtKTOst/eJnH42BdKcjJf/A/343o88fmvI2TibH24py3m7qG3fu6QbnGPa4aX99b6poDm2aYAB5M+PcXTPyyG8QdCwpyTVKQW7xHq3xc169OyclkOrEWIyBvTDv2+GnZtm+EpeLTPHSpICf/wdLbTUe94Gved4VuqXJRXaz9NWhb57jdT4Kie+eNe1z1y8KPK04AUxZgfN7Er+hB3NFQXkGupEKWglweXk8cAMjJ5DaxFiMgb6x0bvLSHD+7awU5+Y8+iy86GX778NWw9IhpE/6ZONeLT2+sbym2b7XHdYdyjXtc9VAHji11ApjyPLiJX56DuOdDeQW5wwWdWwW5fPyc0Le2Zn4McnL/JtZiBOSNaewc2u6ZOX9+Fwty8h99NVy8j3eL7mp4m18njlW/X8FYNb6I4sSUY2PrRBbqH2H846pdeVtdnAD+usKJ30ZdJdtB3HMhnyS1JnFfDsxhW7vnUNQopR0XYv/fUwnf1V45mdDfglxXYgT6mjfiHSXLbxS41kC+72pBTv6jb0a9yKGNG4ruCWnLsMT2e1h6K3Kq+FhsLDJeD7e/KbZuOxd1h3K9N+akft2x49wUxt8JWNe5TfzyHsQ9nXgu17bwPaxN3Jdn5rAtBbl+qhsAHCjkOOTk7k+sxQjIG9MaXjT96Qa20dWCnPxHn6wfMY480vI49sIU49e4pl182UN8O/Ktl9Osqsa0sZj+Zhj9Yorz1byx7vNP6BLl+n3MSX2hg8c67QTw1+pvyHsQ90Ti+dzWwvewIXFfnpjDthTk+qluLYn35GRCvwtyXYoR6FPeeKalCWaXC3LyH33xeQZzhVgU/LLB+c87Yenpq8MJ/3a/LlGmR8P4x1W7ujZPnMxdDmm3l5r4lTGIWx/yWehyV+K+bJnDthTk+ml7x74rObmbE2sxAvLGtNeCa+H2H2DubmhbXS7IyX/0wZtD/fqTBe/PC0P5a6Ut5qj7l33+Dwl/c49uUab3Qz8eV13u4BTBcFAXKWbyl/K696da+B5S1u+I+7pqDttSkOuvqx36ruTkbuZkMQLyxjSGF0l/tMFtdbkgJ//RdcNzrdOZ7Fe8QSTeyfb7jHOdy1Vt5v6hz92c8Lff6Rbl+mPMSX2xo8d7YIbgMAEsY/KX8mapfS18DynP+P82p20pyIm30r8rObm7OVmMgLyR6uVw52NaTep6QU7+o6servLQ8jcwr85wP3eEpbv4YizGdR3jCxpuhqWbMuJ/X6v2/eOq7vLwhM+qeww9tld1jTJNely1iwtmp76J0wSwzMnfqYTz2Eah+VDCfnw6p20pyPXX8Qnf1VE5maAg14UYgb7kjboCWa7tSfkPWnNfuH2Jk28H7a4eHPdPof7JKy87K9S4x1XPdvBYn53DRdcEMO/JX8pil20UdY4n7MeRws7tGgO77Lw04Zy8IicTFORKjxHoU95QkJP/YJK4tv2lZf34+0Fb14Pj3hHS1pujUOMW0X6pY8eZMvGLC8emvOnPBDDfyV/K2m2nMvge2lrLbp4U5PIz6e6y3N+yJCf3IyeLEZA3UinIyX8wTlyb7cdlfTj+d19eYHAyIQ/t1EXKtHPCSb23Q8eZOvHbVLVfTQCLnfytSzh351v4HureghNvK15b2LlVkCtrsP1kxvstJ/cnJ4sRkDdSKcjJfzBufvfdsv4b12Pb0JNjvy/Uv7TwR12kXB+MOanfdugY908x8bsl/vclE8BiJ391z9jfaGEfboTFFwXnTUEuP5PeTJrrOhJycv9yshgBeSOFgpz8B6PmH1+F21+Kt6lHx/9hQg56Wjcp17jHVbuyrkDKxO/SmKA2ASx38vdewnnb0uD2tyRs/50Cz62CXH7eKazIIif3MyeLEZA3UijIyX+w3KpBO72s7/4xaJt7dPzbQv3dced0k3JNely1Cx19X8IF9GKYXGGP/+8XE8DiJn87w2J/SXgmYfs7Cjy3CnL5GfdW4U8z3Fc5ub85WYyAvJGjugKg/Af59OErYalA1SenE8a8j+gm5Rp3++P3HTi2eUz8TADLHcTFX1Ou1uzHuw1u//2abf9R6LlVkMvPxTHn4wU5WU7u2cS69BgBeaN9XS/IyX+U7PiyPntt0B7s2fGnvKjwQ92kbOMeV32t8ONKuTspXqCmWTvBBLC8QdwHNftxtsFtfx8WVwxskoJcXjaF8S8MyWltGDlZThYjIG/kqMsFOfmPkr07lG/+0WLcxJehrFrw8ceXWPxek5/iWnp36yrlmvRI330FH9fTCRO0X2a8EG0wASxqEPdQqH/L6ZqGEmjds/73F3puFeTy8sqYc3FGTpaTezixLjVGQN5YnC4X5OQ/SnV4WX+9PmiPtbjtT6rtPrzg7+Bkwjz2UV2lbOMeVz1f8DE1OfEzASxzEHe+Zl/2NrDNukfzSn6DsYJcXi6MORc75WQ5uYcT6xJjBOSNxepyQU7+o0TLC8k3B+3xFrd964mOnxb8HRxMGNe+rKuUbdL6Wq8XekxtTPxMAMsbxB2o2ZcTCzj+kl9LrSCXj71jzsM3crKc3NOJdWkxAvLG4nW1ICf/UaLhQtSeFre9JSytU7foYld8QcP1mrz0ka5Svl0TTvDWDl10hid+G+a4TRPAMgZxsfg86fn7mPDm+djqPWHp15xJ/bBkCnJ5iP161C/f8fb1HB6HlpPlZDEC8kYJuliQk/8o0fAPuftb3HYcQ14K/7srb/2CvoPNYfwa/7faaV2lG46F7jyuuoiJnwlgWYO4F2r2Z55vmnqtZlv7Cz+3CnKTrQ1L61xsaHg7R8acgzfkZDk585wsRkDeyEmbBTn5D0Z7Mty+/vbzLW47vrn10rJtn1rQd7BhaD9GtZivVusu5Zv0uGppiXpvqF88/0LDFz4TwDudzmwQF/v8j6H5u9ZigvxtwnbOdeDcKsiNdijceSfmjWpC8+Sct/XYhIu0nCwn55qTxQjIGzlqoyAn/8F48cm95Y9ovtrCvDA+ERjX/P58xLh19wK+g40JY9ePw+Lf/Mqc7J5worcVdBw5TPyWTwB/NgH8P3UJZRGDuIdq+ss8zs2ku+Pi7c9deExAQe5O+xJiPxaEH5nDtuIbsK+E0Xc3r5OT5eRMc7IYAXkjV00X5OQ/GG9HlUv+zqT9uoDvYEu13Un7dURX6ZZjEy4GpdiTMPH7uaWJnwng7dYmnJv4/xdR4X9lwj7FAcw9K/jsTTUXlFc6cn4V5O50ZooL/eEVbOfeMPoOzJ9aznVyspwsRkDeWNRYbt6aLsjJfzBafFT0WsinGBfbmy1/B/HuwKth8lrnz+gq3TLpcdU3CzmGlInfoi4+G6pt93kCeCgx4e1a0P79O8x/kcwYV9+EfrwJR0HuTn9OebH/Okz/ZtH4C+KoX73PhsUtPCsny8liBOSN0jVdkJP/4E5bx/TZRbf7WvwOXqsZP8e7lL2EpYMen3DSSzjhT4XJb7DM4ZeguO0fezoBjLfDXwppCe+rBe7nJxP269gMn3dqwud92rFzrCB3p/MzXPDjL4IvJsbU22Mu2MfD4hd2lZPlZDEC8kbJmi7IyX9wu3g35x8hv2LcVy0e/zc1+xLjd62u0k0fhfGPEuXuyQImfn2eAMZf885OmfhiAWdRjzt8ECYX0dYnHvOZnhWoFOTu9MYKLv4Xq79/cFks3BWWCl2xj456DDre5ZzD7etyspwsRqBbShvLzUPTBTn5D24fj10K+RXjYtvX8LHHGH590P6asA/xu9mtm3RX7ATjbpvOfaHAlInfjyGvNRJSJ4DPFdyn1leDgqM1yaVu8cy4ZsbjVbGnTfsnxMTVahC0ecTfban2edzfxgHSsx3NIwpyd1o9wwRmlhZ/AX8v5PH4iZwsJ4sR6IbSx3Ir1XRBTv6DJXGt7p9CnsW4a6HZHxbivHBSIfKvKoeu0U26reTHVeP+XSlo4pc6AYyLr95bUB96dNAuV0nrRkMJ8Ub1+XE7bfzCF1/GcCLUv0nsm6rVvQnoVGHndFoKcqPFX6yPNRQTsc+9G9pd10JOlpPnnZP7FiMgb7Q3lsu5ICf/wVKx61ymxbjY3m9obhAfPb9Ykyvfq+aj9MC4x1UvFrL/4yaAuU786iaA8dn5zYX1od0tJ8c271TZPmgfhtlevX29Gmg90IM8oiA3WXysJL445OYK+378pSwWd+NdnLmuASMny8liBMrT5bHcLNooyMl/9N2akG8x7u85zuFWVTn2o2p+OG57cbmw+FIHd7RSnG1DE8AfC+nI8Rbd84VP/PoiJtJ4N2lcJPezsFSwjgOfG1WL/32p+n/vVP92VY++HwW5NHGA/FTVjz6p4v/PZf3oRnWhjncQnKv607FqcP2gnCwni5HOxAiA/AfdFX+gjm+mPhUmP/Yf4/ytQXvIV0bpbk0AS5n4DU8A48Rvi9NIoRTkkJMBAOizeFPGuMf+45qO8S64eEdsfFmER1LpnK2hzFs811f7DqVSkENOBgCgz/4R/rcOXHxxS1yT/KVQ5sttACjEmnD7IxXL2/u+HgAAoOPio+fWgAMAAAAAAAAAAAAAAAAAAAAAAAAAAAAAAAAAAAAAAAAAAAAAAAAAAAAAAAAAAAAAAAAAAAAAAAAAAAAAAAAAAAAAAAAAAAAAAAAAAAAAAAAAAAAAAAAAAAAAAAAAAAAAAAAAAAAAAAAAAAAAAAAAAAAAAAAAAAAAAAAAAAAAAAAAAAAAAAAAAAAAAAAAAAAAAAAAAACgg3YP2t89aZ853SA3yU0AAACY9Jr0AnITAAAAJr0mvYDcJDcBAABg0mvSC3KT3AQAAIBJr0kvIDfJTQAAAJj0mvSC3CQ3AQAAYNJr0gvITXITXfe3pmmapmmaphXaMBfRNLkJuUkrMqZ9sZqmaZqmaZoBMia9miY3ITdpCnKapmmapmmaZtJr0qtpchNyk6Ygp2mapmmapmkmvZiLaJrcJDdpYlpH0zRN0zRN0wyQMenVNLkJuUlTkNM0TdM0TdM0k17MRTS5CblJE9MAAAAAAAAAAAAAAAAAAAAAAAAAAAAAAAAAAAAAAAAAAAAAAADAOLsH7e+etM+cbpCb5CYAAABMek16AbkJAAAAk16TXkBukpsAAAAw6TXpBblJbgIAAMCk16QXkJvkJgAAAEx6TXpBbpKbAAAAMOk16QXkJrkJAAAAAAAAAAAAAAAAAAAAAAAAAAAAAAAAAAAAAAAAAAAAAAAAAAAAAAAAAAAAAAAAAAAAAAAAAAAAAAAAAAAAAAAAAAAAAAAAAAAAAAAAAAAAAAAAAAAAAAAAAAAAAAAAAAAAAAAAAAAAAAAAAAAAAAAAAAAAAAAAAAAAAAAAAAAAAAAAAAAAAAAAAAAAAAAAAAAAAErxwKBt9TWAmHYcIBYARlk/aG8N2jFfBfQubsQ/+lYz7h2038UWiGnHAWLBuClfawZt76C9P2ifD9rlQbs+aDcH7cag/WfQzg/aqUF7ddAe8ZUxJ3cP2uFB+2vQ/q76Ws7uH7SXB+3koP0waH9WMXKzipkrg/bZoP1r0HYP2iqnGHHT+eNA38rNhkE7VF2T4vE/pEuQuYeXja++GbRrQ3ORGMuXqjHWu9W8ZY2YdhwgFoybShYLax9XF7u/p2y/DdqRqjPBtNYN2pthqaC1vF/lGPwxQb0+aL/MECdXB+3tQdvklNOzuOnDcaBvrdT5Ga4r07bvdAsydW81l/h9xr4d5y+xQLdTTDsOEAvG5CWJzyh/OaFTxBPy9aB9FZZ+ofrvhH97vbqY3uVrJcHaQftn1a9G9afcgv/1EQlqOFZinMS75W7UxElMdu6Yow9x0/XjQN+ah10tDPJjO6B7kJn4Q2e8y+1mmO+E9iEx7ThALBiT5+7VMRfAH6vOsG7E39x6pHVSES/eRv4PXy9jxILta2HpjrFJCSmX4N9WxcSofbxcHcvGEX/3YDXIHFeci7+ybNEd6GjcdP040Lfm6WwLg/z4KIwfgshJvJvt94b6e7yB4LCYdhwgFozJcx20fjrmC395is/ZMWgXJ1wID/mqWSYWc2MR+HJiUsoh+J+o9mPU/p0OS4td1olFt3NjPiP+EvGYrkHH4qbLx4G+NW8PhXZ+dT+iq5CRg2HyUzfzaqdD+0/udCWm5SboZiwYky9YvOvt2zFf9p4ZPi8WJCZVjN/0lffe6kF7ZYqgzyX4900YLJ6Y8rPiYPBMGP8I6y7dhI7ETVePAzHSlFMtDPLjtWyzLkMmXmxpcnurnanyhZiWm6DPsWBMnoFYDR1XPFtJRTYW+X6acBJf9dX3Urzl9qUw++MIiwz+vRP262wDcRKP9WFdhsLjpovHgRhp0taWChKf6jZkYk9otxg36w+pfY9puQm6EwvG5Bk5MeZL/jWs/Jej2FmvTziRz/j6ezVZeiEsvX33VsU/3pV5PCytqfZd5sG/Y0Jfjq9/vncFn709jF+4+I/gTcXipty46dpxIEbacLSlgf5O3YdMJrbjlgGJS+DEN9HHH0Q3htvXUYo3FNw/aE8P2gfVvGWWODgopuUm6FEsGJNn5tCEL/mlOW3jjZoTudVp6IUL1TmPbxt9eUyR6aNMgz/u66TbeF+fwzbeCpMfq0DclBY3XTwOxEgb15t5vlly1OMv8Yee13QdMjFqPd2fB233DJ8VJ6/fTxkTcd3ee8S03AQ9iQVj8ozEReXH3fETO9m6OW1nTU0x45xT0QvxrVb31/ybjZkG/xcT9if27XksDBzj7c8J23leFxI3hcVNF48DMdK04R9nLjjFdNgLI2Ix3u22ag6fe32KCfC7Ylpugp7EgjF5RiYVGeb9vPKbNSfUenLcciGz4N9fsz+H57itd8LifsFF3DgOxMhirQ13/jBzwKmjo2J/vzrU39+a4+fvqMZOKQW5WLxbJ6blJhALxuRteazmCz405+1tCpNfY/6nYgOVzzMK/njn26SFLmOfvneO27uv5tiP6R4UEDeOA31rNq8N7VNc32WVU0dHDS9pc6qBbeyqmX80OffpUkzLTdC/WDAmb9jZmi+4iXXdvqnZ5ltOCwOfZRT8b9Tsy9ctx2YcVG4r+NzGl8QcHdO84KU7ceM40LemFwf0wz8AveS00VHD/T2+kGFdQ9s6HBbzNsOuxLTcBP2MBWPyBm2v+XL/ami7ryRsd53TY9KUSfDH4tGVmn15oYHtvlSzzeMFn9s1E47rqK7vouniT4/71vBLti5XORO6aM9Qf3+84bHHb6H99ZC6EtNyE/QzFozJG/ROzZf7WUPbfSDhYvhyS8FU4gL5cfDypklTa8F/MKG/3tvAdrfWbDO+cGVjoedWQc5Fs8vH4dqib63E8Fotb0hr9CQeP29he6+GtLvk1ohpuQnEQqfmFlm6GBZ3B07dG4/ON3zsy+8+KmniFCdMt16vfETwt+Lbmv241OC2637JLXXyrCDnotnV43Bt0bdW4qlw5xMDd0trdNTqZXknLsWxvYVtbghpa8ntEtNyE4iFTs0tsrMl4WL0XIPb/zJh+02tkTXqkdkSJk57Rgwi/iX4G7U5oZ+eaHD7J2u2fbHQc6sg56LZxeNwbdG3Vuq7oX15W0qjw/a2NJYadi5hbPekmJabQCx0am6Rnf0JF6O9DW7/WML2X21gu5MW58954rQ3jP9F7z3B35iXEvppk6+4fj5h+48UeG4V5Fw0u3Ycri1iZKUeHbEvb1eFgbukNjrovWV9fXuL2/0otFOQ60pMy03Q71hQkGvI0YSL0RMNbv+5hO1/sYDiRo4Tp0kTpjbX3Otj8J9O6DOPNrj9XQnbL/GtxApyLppdOg7XFjEyD1+E+juiPw5LaxQ+INXRAbfeJn8mw5z9hJiWm0AsdGpuUdwXG9vuBrf/VML2b4Sl1wrPy/qwtDZdSROnlAnT16GbVflFB/+qqg9O2of/zrmPDluT0F9/KPDcKsi5aHbpOFxbxMhKbQ9pC80vb9cG7VQ18N8k9VGgf4eldXgfb3m7zyTE1wNiWm4CsdCpuUV2fgqLLcilduoHG5g4/VjIxGlvwn52dcKUQ/DvSPj+/2jhe/gz1BcF1xV2bhXkXDS7dhyuLWJkJVIeoatrsSj8Wmjmrd/QJXU5cB4/tnYlpuUmEAsKcg35Kyy2ILcmsePu6+nEKWXC9M2grVVYaMyLCefgdAvfwxcJ+7GnsHOrIOei2cXjcG3Rt2axOaS99TG1xc+KjwDulA5hpjx4QUzLTSAWOje3yM6NsNg15EJixz7S0LY3ZDxxejphv+K6G+s63kcXHfwnw2LfsHrLx6F768gpyLlodvU4XFv0rWn9a46D/OH2/aA9JC3CVLnwhJiWm0AsdG5ukZ2UDtL0XTcpd+k1WfDIceKUMmH6tgcTphyC//uEc3G4he/hnYT9+Kywc6sg56LZ5eNwbdG3Uq1PHAuttL07aKulR/j/6l4st09My00gFjo3t8jOzYSOsb/hfbiWsA+f92jilLLI7Hc9mTDlEPwpd5E+m8HAMbbfCzu3CnIuml0/DtcWfSvF6y0M8m+1c8EC6xC9NSFO4vzoLjEtN4FY6NzcIjvXw+Ifg/sjYR++6snEaZ8JU1bBvzbkcRdplHJnS9Nve503BTkXzT4ch2uLvlUnrmUV1wn9sjoP1xLHZ7O2OO7aJk3Sc6cmxMhJMS03gVjo5NwiO78ldIhTDe/DVwn7cKUHE6eUCVN8fPJuhYXWgn9nYtJ8ooXv4cnEfdle0LlVkHPR7MtxuLboW7PmyAfC0g8yb1cTgZQnG1LaFRNfeu7ChPjYKablJhALnRyTZ+d0Qmf4qeF9SCnIXW154vRzyxMnE6Y8gz/lTYSxPdbC95BTcXCeFzEFORfNvlz8XVv0rXmId0HvHrQPBu1yWPkv8BulS3po3YS4OC+m5SYQC50ek2fl3yHtMbgmFxf8MmEf/uzwxGl/SHuWfL3CQuvB/2xismzjMa+7E/flmYLOrYKci2bfLv6uLfrWvAf98YejsysY7P8QVrZWFpRo0jIge8W04wCx0PkxeTZSCw5NXpy+CHndIbd84vRLwxOn/YlBuL7HfXSRwX8oMT7WtPA93JW4LwcKOrcKci6afbz4u7boW014ZNC+nnGw/7GUSc+MuyHhnJh2HCAWejMmz8L2xE5wvMF9SCnIXVnQ99PkxCllwnS+5xOmRQf/e4nx0caLFNYk7stbBZ1bBTkXzb5e/F1b9K2mxJcM/TrDYP/ZAP2wuorvUXHwiJh2HCAWejVuysKlhA5wrcGiQ0pB7mzHJk4pdybGBcDv0T0XGvzHExNkW1L25cOCzq2CnItmny/+ri36VlPWVteCaQb6cZy3XregBw6MiYGPxLTjALHQy3HTwr2d2AkONrT9MwnbPt2hiZMJUznBX2JB7nhB51ZBzkWz7xd/1xZ9q0l7wvg7gUq/wxpm9X0Y/STOPWLacYBY6PW4aWHuS+wAvzS0/ZS3j5zsyMTpucQJ0wbdMovgV5BrloKci6aLv2uLvtWsB6tiQ8r14z+hnTVRYVEeHdP3nxLTjgPEgnHTIp1M7AQvznm7qWvYvd+BidOBhL/72YQpq+BXkGuWgpyLpou/a4u+1bxtUwz2n9M16LDvRvT5Y2LacYBYMG5atC2DdiOhA/w1aFvnuN1PCkzCm2aYOB1M+PcXTJiyC/5jQUGuSQpyLpou/q4t+lY74p1B/03oL6d0DTpqbxj9gps1YtpxgFgwbsrBPxMn/PGX9nksKPh6SH9e+vEMJ04pL8N43oSp6OA/GsoryJVUyFKQc9F08Xdt0bfakzLu+kvXoIPiAurDbzW8GpaW7RHTjgPEgnFTNr5OnPR/v4JBflw09USY7q0iOf56lTpxSlmbz4Qpz+B/PpRXkDtc0LlVkHPRdPF3bdG32vVzQt/ZqnvQMe8O9fF4F8ouMe04QCwYN+XmnpD2yExsv4elN4Ok2lJdEK+H299qVLedi5lPnH5d4YRpo26XbfA/F/IpGK9J3JcDc9jW7jkUA0ppx8WN43BtcW3pUd96KqH/7NU96JBRL3I4JKYdB4gF46acJwIXphj4x/UX4sse4htCVlWfsaqaDMQO9WYYvYhq/LtnEj7/RAHf128zTJgumjBlH/xPJ57LtS18D2sT9+WZOWxLQU7cOA7XFteW7qr74fWA7kFHrB+RR4+IaccBYsG4qYQL2JcNToLfCUt3/BxO+Lf7Ozhx+rX6G/IO/icSz+e2Fr6HDYn78sQctqUgJ24ch2uLa0t31a1R857uQUd83pNrfldiWm6CfGNBQW5BXhi0a3Oc/H4xaPcv+/wfEv7mnoImTpdD2qO+JkxlBP/6kM9LR3Yl7suWOWxLQU7cOA7XFteW7tre07xIv7w51K8/EdOOA8SCcVOJYlHicDXYn2XCGycS74fbC3HR5oS//a6g7+ngFN/JQd2qmOBPef30Uy18DynrCcR9XTWHbSnIiRvH4dri2tJtV0166bDhMdPpHhxzV2JaboI8Y8GYPBM7wtIvTvGExGeb4wsablaFgPjf8W66M4P2cVhaV+7hCZ+V8lrfVwv5Xg7MUAgwcSoj+FPedLOvhe8hZb3F3+a0LQU5ceM4XFtcW/p7/Ca9lOzhKn5v9ec4L1nd85x23HGAmDZuYthPof5unxIWpk59E6eJU5nBfyrhPL7YwvdwKGE/Pp3TthTkxI3jcG1xbem24xOO/ajuQaHuC7c/4v/toN3Vk2PvSkzLTZBnLCjIdcyOkLbeXO6enUNBwMQp7+BPefFIG0Wd4wn7Udqbw9YYdLlouvi7tuhbC/HShGN/RfegQPHlV5eW9ePvB21dj46/KzEtN0GesaAg1zEnEyYTOzswYYpvvEt5Q56JU77Bn7J226kMvoe21rKbJwU5F00Xf9cWfWsxJt2BuV/3oDBxvesfl/Xh+N/39Ow76EpMy02QZywoyHVIvJ28bqH8HzsyYdpUtV9NnIoN/nUJ5+58C99D3RuJY0ytLezcKsi5aLr4u7boW/kN9J/UPShIHKd9t6z/xjWuN5i8FxvTchPkGQsKch3yYcIE4umM93//FBOmW+J/XzJxKjb469Y7vNHCPtwIiy8KzpuCnIumi79ri761GJPe3rtR96CgccRX4faXW23q6XfRlZiWmyDPWFCQ64htof7uuHOFT5gujRkMmDiVG/zvJZy3LQ1uf0vC9t8pdCCtIOei6eLv2qJvte8dA2oKt2rQTi/ru38M2uYefx9diWm5CfKMBQW5jjidMGl4JNN935ew7xfD5F/m4v/7xcSpuODfGRZ7V+czCdvfUeC5VZBz0XTxd23RtxZj3BvEP9U1KLAPXwlLP/r7PsqPabkJ8owFBbkOSFkc/8MOT5hMnMoN/vgr7NWa/Xi3we2/X7PtPwo9twpyLpp9v/i7tuhbi3JxzHG/oGtQgOVvnr82aA/6SjoT03IT5BkLCnKFiwuu/l5zEuO6D3dnuO8pdyfFgJnmWW4Tp/KC/4Oa/Tjb4La/D4srBjZJQc5Fs88Xf9cWfWtRNoXxLweyRhO5e3coTv/RYtzERdZXiWnHAT2MBQW5wp0M9W+IfDTD/X46YWLzy4yBscHEqajgfyihD69pYLvrQv26i/cXem4V5Fw0+3rxd23RtxbplTHHfEbqJHOHl/XX64P2WIvb/qTa7sNi2nFAD2NBQa5gBxMmBi/3bMJk4lRm8J+v2Ze9DWyz7pG2bws+twpyLpp9vPi7tuhbi3ZhzDHvlDopZIJ6c9Aeb3Hbt+5o/klMOw7oaSwoyBUqvqDhes3J+6inEyYTp/KC/0DNvpxYwPE/XfC5VZBz0ezbxd+1Rd9atL1jjvcbaZOMDf+4v6fFbcc33V8L+d5A0JWYlpsg71hQkCtQfPX45ZoTd7qgIBieMG2Y4zZNnMoI/rhuyKS1EGPxeZ6Prd4Tln4FntQPS6Yg56LZp4u/a4u+tWjxGjbqV/e4LML9AfI0/EPG/ha3HXPopfC/u/LWi2nHAT2NBQW5wiy/gI1rXwzaahMmE6fCgv+Fmv2Z55tvXqvZ1v7Cz62CnItmX47DtUXfmmRtWFoLa0PD2zky5ljfkDLJ1JPh9nV0n29x2w8OzWVO9TCm5SYQC10bk/fCxoTB/8chv7cU7Q31i+dfaDgQTZzudDqz4I/99sfQ/F1rsVj924TtnOvAuVWQ60/c9Pk4XFv0rXEOhTvvur5RDXqfnPO2HgvjfxyFHO0Kty9782oL47utYWnt3s9H5O3dPYppuQnEQlfnFp0X11n4teZkHTFhqp04/Wzi9H9+yTD4H6rpL/M4N5PujouPTXThFn4FuX7FTR+Pw7VF3xpnX8K5iD/+PDKHbd03aFdGfH58UdE66ZIM7ahi8O9M2q89imm5CcRCl+cWnRZ/yboaJq+v9UyG+70nYcL0c0sTJhOn261NODfx/y/ibstXJuxTTKj3rOCzN9UMRF/pyPlVkOtf3PTpOFxb9K1JzkxRDDi8gu3cG0bfbf1Ty30PUsVHRa+FfIpxsb3Zo5iWm0AsdHVu0Wmv1ZykWFHN8Y6elAnTooJhQ7XtPk+cDiUmwV0L2r9/h/m/sCQmsm9CWW8lnpWCXD/jpg/H4dqib9X5c8qCwNdh+rfvxruMRv3ifjbktzg9RFvH9NlFt/t6FNNyE4iFrs4tOunemuJBbMfDUlU1N0+FyW+wzKEyHbf9Y08nTvH23EuJwf/VAvfzkwn7dWyGzzs14fM+7dg5VpDrb9x0+ThcW8RIivMzFAXiXUMvJh7j22F0UTiOyVYHyHNO8UfIrxj3Vc9iWm4CsdDFuUXnxLt4Xh+0vyackHjidme6/08WMGHq88Qp/rpwdsoEeDQs7jbZD8LkItr6xGM+07MClYJcv+Omi8fh2iJGUr2xggLBxervH1y2b3eFpWJwvB6NWvIgLinyTIA8bZhiwtd229ezmJabQCx0bW7ROc/WXDRjke5wNdkutRj3Y8hr/YLUidNzBfer9VWSOhomF3rrFt2Nfe/xBfS//WH8rc1Xq6S8ecTfban2edzf/qeKuS5SkBM3XToO1xYxMo3VMwxyZ2nx1/f3gsfAyFdcc/enkGcx7toUE8uuxLTcBP2Oha7MLTonVnTj7ZcXJ3zxN6rOtCnzY4lr2V0paMKUOnGKi0HeW1CfenTQLleDnRsNJbgb1efH7bTxi0Ps+ydC/Rtovqla3RvEThV2ThXkxE2f49+1RYzMMrY61tA+xuvLuyFt7StYlFjsOpdpMS6293sa03IT9CcWujgm79RFMj5yGheRvx4mvyUuvtShpF84xk2ccp0w1U2c4pobmwvrX7tbHlS1eYfH9kH7MKHgNu5txDHxP9CDHKMg19+46Wr8u7aIkVnER1riS4JurnBf4i/Z8YeceMe2tZgofRyQQ3ug5zEtN0H3Y6HLc/IixcnEoaqjTLpFMS5y+NagPVTwsW4bmjjFyUgJRcV7wu2LTJY4YeqLWNSOt+rGRTs/C0t3mMa4ulG1+N+Xqv/3TvVv+/TMvYIcXeTawqzi4Pyp6prxSXU+/lx2zYgt/mgTf2U+V107jlUD+wd9fSCmHQeIBcr0eBh/i2J8rjneBRerwnFh000dOu5bE6dSJkzDE6c4Ydqi+1IoBTm6yrUFAABI8o/wv+d74+KFcR2sl0I/FuLbGspcUHR9te9QKgU5XFtcWwAAoNdWB2+5AdoVC3I3xrT3fT0AAAA06f8B1tNCWdVamrMAAAGrdEVYdE1hdGhNTAA8bWF0aCB4bWxucz0iaHR0cDovL3d3dy53My5vcmcvMTk5OC9NYXRoL01hdGhNTCI+PG1zdHlsZSBtYXRoc2l6ZT0iMTZweCI+PG1mcmFjPjxtcm93Pjxtbj43PC9tbj48bW8+JiN4RDc7PC9tbz48bW4+MTA8L21uPjxtbz4rPC9tbz48bW4+NTwvbW4+PG1vPiYjeEQ3OzwvbW8+PG1uPjE1PC9tbj48L21yb3c+PG1yb3c+PG1uPjk8L21uPjxtbz4mI3hENzs8L21vPjxtbj4xMDwvbW4+PG1vPis8L21vPjxtbj4xMTwvbW4+PG1vPiYjeEQ3OzwvbW8+PG1uPjE1PC9tbj48L21yb3c+PC9tZnJhYz48bW8+PTwvbW8+PG1mcmFjPjxtbj4xNDU8L21uPjxtbj4yNTU8L21uPjwvbWZyYWM+PG1vPj08L21vPjxtZnJhYz48bW4+Mjk8L21uPjxtbj41MTwvbW4+PC9tZnJhYz48bXNwYWNlIGxpbmVicmVhaz0ibmV3bGluZSIvPjwvbXN0eWxlPjwvbWF0aD5Yr2ZbAAAAAElFTkSuQmCC\&quot;,\&quot;slideId\&quot;:260,\&quot;accessibleText\&quot;:\&quot;fraction numerator 7 cross times 10 plus 5 cross times 15 over denominator 9 cross times 10 plus 11 cross times 15 end fraction equals 145 over 255 equals 29 over 51\\n\&quot;,\&quot;imageHeight\&quot;:25.18918918918919},{\&quot;mathml\&quot;:\&quot;&lt;math style=\\\&quot;font-family:stix;font-size:16px;\\\&quot; xmlns=\\\&quot;http://www.w3.org/1998/Math/MathML\\\&quot;&gt;&lt;mstyle mathsize=\\\&quot;16px\\\&quot;&gt;&lt;mfrac&gt;&lt;mrow&gt;&lt;msub&gt;&lt;mi&gt;&amp;#x3BB;&lt;/mi&gt;&lt;mn&gt;1&lt;/mn&gt;&lt;/msub&gt;&lt;mi&gt;a&lt;/mi&gt;&lt;mo&gt;+&lt;/mo&gt;&lt;msub&gt;&lt;mi&gt;&amp;#x3BB;&lt;/mi&gt;&lt;mn&gt;2&lt;/mn&gt;&lt;/msub&gt;&lt;mi&gt;b&lt;/mi&gt;&lt;/mrow&gt;&lt;mrow&gt;&lt;msub&gt;&lt;mi&gt;&amp;#x3BC;&lt;/mi&gt;&lt;mn&gt;1&lt;/mn&gt;&lt;/msub&gt;&lt;mi&gt;a&lt;/mi&gt;&lt;mo&gt;+&lt;/mo&gt;&lt;msub&gt;&lt;mi&gt;&amp;#x3BC;&lt;/mi&gt;&lt;mn&gt;2&lt;/mn&gt;&lt;/msub&gt;&lt;mi&gt;b&lt;/mi&gt;&lt;/mrow&gt;&lt;/mfrac&gt;&lt;mo&gt;=&lt;/mo&gt;&lt;mfrac&gt;&lt;mrow&gt;&lt;msub&gt;&lt;mi&gt;&amp;#x3BB;&lt;/mi&gt;&lt;mn&gt;1&lt;/mn&gt;&lt;/msub&gt;&lt;mi&gt;c&lt;/mi&gt;&lt;mo&gt;+&lt;/mo&gt;&lt;msub&gt;&lt;mi&gt;&amp;#x3BB;&lt;/mi&gt;&lt;mn&gt;2&lt;/mn&gt;&lt;/msub&gt;&lt;mi&gt;d&lt;/mi&gt;&lt;/mrow&gt;&lt;mrow&gt;&lt;msub&gt;&lt;mi&gt;&amp;#x3BC;&lt;/mi&gt;&lt;mn&gt;1&lt;/mn&gt;&lt;/msub&gt;&lt;mi&gt;c&lt;/mi&gt;&lt;mo&gt;+&lt;/mo&gt;&lt;msub&gt;&lt;mi&gt;&amp;#x3BC;&lt;/mi&gt;&lt;mn&gt;2&lt;/mn&gt;&lt;/msub&gt;&lt;mi&gt;d&lt;/mi&gt;&lt;/mrow&gt;&lt;/mfrac&gt;&lt;/mstyle&gt;&lt;/math&gt;\&quot;,\&quot;base64Image\&quot;:\&quot;iVBORw0KGgoAAAANSUhEUgAABBcAAAEyCAYAAACh5TgTAAAACXBIWXMAAA7EAAAOxAGVKw4bAAAABGJhU0UAAACxfEIRhAAAOBdJREFUeNrt3Q/kldf/APAjmUwimSQTM0kmkZmZJCaTJJFMJhOT+ZpJzCSTjCSTyZhMJokkmcyYJJkZSTKTmMzMJCaZjyS+v+d8P8/n97ndz73nPPfe597P/fN6cXz36/f5PE+9n3ve5/2ce57zhAAAg7egaC8JAwBAR9RPQ2Bv0a4WbapoT4p2rWjvCAvIBXJBX8VJhNeKtqNoR4p2vmh3i/asaA+EB+Q4QJ+nbQ21vmi7inaiaJeK9m/R/lu0LcIzP1YW7WZ5EVq1w0IEcoFc0JMXysEvTiDsL9rpcgD8s5xEaBfzC0IHchygz0+wF4u2uayh9jXUUPcyNdQyoRu8FUX7I3FRZtr7QgVygVzQlUsV4tqu7Rc+kOMAfX4CfZCZPEi1O8I3eHEZyc2KF+ifoi0VMpAL5IKOHS3ab2XspjocHNcKH8hxgD4/gbYV7VZ5jZ50WD+dEr7B+6zDi2TpEMgFckE9RU9c3vd7Js4PhQrkOECf539eaJhwyF3THcI1WC+HzmeA7gsbyAVyQW32Z+J8XohAjgP0eZ6zLnM946MUi4VpsE41XYC4bDe+siN+o/ZWaL+UaIPQgVwgF9RiT2Zw/ECIQI4D9HmesyhTP/0iRIMVO9jTMviPi7apxc/E2Z7fWlys/wgfyAVyQS2OZAbHNUIEchygz/OcFzP103EhGqxPG4K/OfFzb7e4WN8KH8gFckEtLiYGxr+EB+Q4QJ9njs2ZyYVtQjRYd8rAf17hZ5s3HPtB+EAukAtq8SgxMCpyQI4D9Hnm+jCk91tYKESDs6YMfHzv6wsVfv7rMPd1LYBcIBfUE/92bbcQgRwH6PPMcSFRP90QnsE6UAb+w4o/37zh2JQQglwgF/Qs9aaIOOvundsgxwH6PHM9TtRQR4VnsOKSnzgz90LFn3+n6YI9FUKQC+SCnqX2W7gpPCDHAfo8c7we0is/twjRYL0bWu+c2s4yHY8hEp+hOtWm7RIeuWBExNdhTSUGxs+FCOQ41DXCo88zx6FE/fS0rLEY8qTXeNGeCAnz6IVEQjklPHLBiNgY0rPum4UI5DjUNcKjzzPHtUSf+VF4RoPnkTAIIxfU50jicxzjatYd5DjUNeoafZ7nLQ7T+1K16zOHhWj0Ot5j4cAgLBfIBT25kfgcXxIekONQ16hr9Hnm2BnSKz/fECIdDwzCcsEkeTGkZ90/FCKQ41DXqGv0eeb4JtFf/hWe0ex4D4UDg7BcIBd0LTfrvkaIQI5DXaOu0eeZ469EfzkvPKNhQdOF+01IMAjLBXJB104nPsN/CA/Icahr1DX6PHOsCekvZ94XotGwqOnCXRESDMJygVzQtXuJz/AZ4QE5DnWNukafZ44DmcmFlUI0GpY0XbjLQoJBWC6QC7rySmZg3ClEIMehrlHX6PPM8UOir9wVntHxetPFuyAkGITlArmgK/sSn99nZaEDyHGoa9Q1+jyzFhbtaaKvfClEo+Odpot3VkgwCMsFckFXLiQ+vz8LD8hxqGvUNfo8c+wI6ZWf24VodLzbdPG+FpK+W1+0T8obkbjMZypMz9bF/71TtK9C6/e4ri3a3nIwignyuzC9QdxUmUANwsgF8+tx4vN7tOIxloXpTYvOFe12mH710tOyxeP/WLQvirZRuEGOG3Jryrol7jcTn3d/2FDzPCnaP2F6qfqRor1mcgF9fuS9VLTdZZ+/WrRHZV+fqWGuFe1w0ZY2/d6pRD+Jv7tQaEfDovLmtvECfiosfRFvGA4V7feQnplrXr7V2PkuJ352lUEYuWBevZHpz5sqFOFnQ3pZYKtnEHcLPchxQ2R10Y4V7X4HuWymXQ/TX8CYXECfHx3xrRzvlxMHzyr29QdFW9dwjNRm2FeFeHS0miXaIyy1TyrEQXYqzH3++mJ5Y7Cy7JjRy0U7GKZn9+PP/RRmZ+um2nS62wZh5IJ5dyjx2Z1q6OOtCqDjHQzIrVqceFzsEoAcN4/eDK03ZPu7jH/c0HZ5Qy6M4/22ML1is7k++kBdgz4/9BaV9yx/t4j1zaJ9HKYnC2f6fPwS5WTDz9wv+8ermRrnE6EeDduC3cz7bX+YXvLXHOPTIf86lTjJ8Gf5858VbUOi0x03CCMXzLtric/uxTa/E98u8WsPkwrNezqYYAA5btDijUGrlZV3y5u5BZnfX97m+uxV16DPD63YP/9qEeNfivZW5ncb91fYV94vpeqbDcI9/OLzMA/aXMCtwtOzFWF6CU9zbONkQSfPSW8qfy9OUHyU6HRbTC4gF8yruLootfJgf4vfid/yPaxpYsFrtkCOmw/xvfRPwtyVB4cqTCrMWB3ar/gah/faq2v0+XESH8O+3qa/7u/gOCfC7Jcvqce+/xHy0XAldP9cMGlb2iS1G2XC69Tt8vfb3YQ87WAANwgjF/RHbpfj1U0/H2f1mzd/jCsf3msqpmPO2BWmN3GsOsHwrssBclyfxUc+W32J8iDkv7VsNUExzisz1TX6/LiINcq/LeIaVzCs6/BYK8rffRzSe02dF/bhl1t68qIQda3d6oJ4Y7Coy2N+k7leV8YshgZhuWAUfZmI4/2mn13fNLEQnzd+o+KgXmVy4Z7LAXJcH8Uc9kdovbfC6i6Ol3qk7Fd1Dfr8vIurM0+3iekf5URBN+5VqGnskzHkYtKfylzEBcLUlROh/c7Hi3o47ieZ6/WxyQXkgnl3NxHHbxp+bkV4fuOjkx3G+dOKEwybXRLkODmuD+LqzFav3I1/1s1z0XEFROqRsifqGvT5eRX76I3Q/o0Pr/Rw7CsV6pkVLsHwih3qVuYCTglTV9q9mzXecCzt8difZa7ZujGLpUFYLhg1KzKx3NHw2f4lpPdhqHLt/qgwGH/psiDHyXE12x7aL1/e1uUx352A66Su0edHub75LRHPXjdazE0u/OoSDLdjFQrSh8LUsXYrFh6F3mbzZnw1YdfLICwXjJrU4wrxG7nFLfryvh7Od7TC9fNOaOQ4Oa5OW0P7FQbH+pQ/Y/teXYM+P28TC/cT8dxdwzl+yFyzky7D8NoYqi2l/VGoOvJxyH9b2atvw2RtcmIQlgtGzflEHG+UP7O94c8O93i+bRWu32OXBTlOjqtJ3KCx3XLzuOl0L0vNV4X0YxFvjEH81DX6/KiJm0nfG8BN/z+Za7bNpRhOcVn+HxU73iXhqmxrIo5najxP6vUs75lcQC6Yd6nB8Ug5SM+87eVCDedbVuH6PXVZkOPkuBqsCu3fVhUnBep4NLPV3lJPxqjGUdfo86Mkrra8mYhj3IR6YU3nepKpYxa6HMPpXKaz/dnw32eFq5JXQ+sNjWZ2S15a47lSS5JWjmFsDcJywSjZkInpm2H6Hc4zb3FYXMM5F5hcADluQOPx7TCYvV3i6ojT5TU8XE5qqGvQ5wfvu0xtsbam87wYrDQZSbmNcuKN68GG//trIatU2KcG2zpn2uOMXbvlguP6ujmDsFwwSg6G9OZRO8LsN3wbajxvbnLBxlXIcXJcr04l4hnfdb9MiNQ1+vxYOZyJ6eEaz7U1c66DLsfweTnkn2XZFJ7fZOwTYctKbRrzc83n2pQ417gmSYOwXDBKUpsRxV2Q/yr/+/Maz1ll5cIfLg1ynBzXg82ZeB4VInWNPj9WNmXiGd+AV+djCvsy51vvkgyfa5mLNpPQzobxfoa/TuszMa1746GPEufaOeB/+9uh2jNt49BOywVyQQVxkH0a0u9nj//7e1lc1mVx8GwpyHH9vRn+PaSXRr80Bv9OdY0+z7T4OPefmZhurfmcZ4M3e4yUT0N+qdDMs78XG/58l9AlpR6HuNKH811KnG/pgP/tBmG5gOdtrfh5ervm826pcM6vXB7UO3Jclw5lYvrNmPw71TX6PNNOZ2J6rQ/nvJs43zmXZLjEb9efZT4kmxt+/vvglR9VfJiJ6YaazxeXPrfbRfW2QdggLBfMuy8qfJb68Y729yqcVxGFekeO60b84uJxyG9Ua3JBXaPPj4e3Knx+6r7HWZ4537suy/BYlJkJavWNVuPSty1C2FLc0fTvMNgZvdS3kyfnIQYGYbmA592u8Fla24fznqlw3hUuD+odOa4LuVULv4/Rv1Vdo8+Tr2X68daG3H4LNosdIqdCfpOv5leh/dvw/39LCFs6GAa77DmE9BKl7QZhg7BcMK+WV/gcne/Tue9lznvb5UG9I8d1Ia6YfJCJ6xcmF9Q1+vzY2FPhs7OpD+dNve7ylssyPKo8//tOi99rXF60RBjnWJgZbO/16ZyP2pwvXq8X5iEOBmG5gFm7K8R4TR/Ou7rCeQ+5PKh35LgubK8Q13H69lddo89PutxKkH58WRFXg6c2wz7usgyHl0J+tvmbNhe48WcWCeUcuaU7/XgPa+rdvT8ZhA3CcsG8O5+J8Q99Ou+hCp/fVS4P6h05rgsXMnGNNwQLTC6oa/T5sbCjwufmw3m4r3rbpRkOVzIXKr5epNWMXfOrFRcK5Rw/JeIaZ0SX9+Gc18Pkzuh5H7RcMAr+DoNfRhjdmadJDZDjxtuCkP42sV/7S00CdY0+P4yuh/xkYj9We6Tuq6bCeE1gjqz9obulQlHzMiOel1uCfLUP51yfOee473ZrEJYLht1rmRjf7dN53wzz82wkyHHjb3OYnDcOqGv0+Un3aoW4Xp6He5xLLs1wfDimMhfqTOL3d+l4SZ+FwS8XOhvSKyXGfebVICwXDLuPM3E+0Kfznsuc9xeXBjlOjuvSpxVuNt4TJnWNPj8R9zex7RnwPU6/7qvoQFw2citzkf4K6SUte3W8pJuZ+L5c8/lyKyV+moCYG4TlgmGX2uW4X49KvRw6e7c3yHFyXCdy+8jEtlWY1DX6/FjIxTbWG0trPueqCnXMGpdmfn1ew0DwmY7X1pIw+Hc95zZTOmEQRi6Y94In9Vzyj30678nM9b3i0iDHyXE9+LlCjF8RJnWNPj/yqrxKux+vg/xmHu6r6MDGCh+MM11caGbtzMT3bM3nW1/hmm43CCMXzKvc7uL7+nDOlzMTGlOKfuQ4Oa5HjyvE2W776hp9fvTtqhDfb2o+Z1yRkFu1YE+XeRS/Uf8jc4HiTubLKhzrnI7X1tEB30RUWaL0okEYuWBefZ7po8v6cM7cM4ofuyzIcXJcj3KFv5ipa/T58XAyDH6/hSsVzrnDpZk/50J933Bf1vHauhS62522Gx+Vx4zv8X3U5nx3DMIGYblg3qX2YbnRh/O9FbwaDjlOjjO5oK7R5/X5wdzfxPZ2jefbWeF8z8p+wjzYXeECnevgeN/reG3dzsS5ro1O4m64M8sRP0yc72uDsEFYLphXuX1YPqv5fHF/h18T54uTkctdFuQ4Oa4GT0wuqGv0+Ylwt0Kc61qFGe+V/q5wvusuy/yIz93+k7k4Dzr8QDQvParymsO4N8C3RXt9zOP9bybWC2oacGYmMWJMU89B7TIIG4TlgqEufN6u+XyHQ3qW/y1dATlOjqvJowo3AAt9NNU1+vzY39/UdY8TXQyze0MN8ssZKroW6n9epXkwqfJt/FdhMnYNzs3i1+FMeax7RVscplcntDvfysyxFhuE5QK5oK/OZG72F9R4rg0hvUx5j26AHCfH1ehqhZi/5qOprtHnR97TMJhVSjOrsePjpHcy59uoCwzewQofhPNdHLd5Jin3zVu8gY0zXn9MQMz73fEOlMeJkxjryj9r1/keZI4VN5eM7/tdbRCWC+SCvvkrEfObNZ4nPn5xL3GuT3QD5Dg5rmZnK8R9Zx/OG+McX4P5RRjft1Goa/T5YTKI/VU2lZMYseXehhevU+7LmbiS80KwL0Nt1lX4IHS6VGhG87fzuzM//2nozytK6rI61PcNfm4JTy/PIzUur/6g/LMXE+e6kDjWzobOucEgLBfIBX2xJhP3b2s81+XEeY4YEpHj5Lia653o/Qo3HCf7MLFwPYz/5rTqGn1+mExV6Osrejj+2jD7iEuM6dbMub6rmJtuBGoRZ3GrbLzR7WxyJ0luacOHZfuQxWlZ+XePCeq9mo75Zybm27o8bozdzJKkr5r+vN25DrY51jsNx9o5Jp95g7BcUOVGP357H5/lu1cOlE/LQiJujvpTmH6E4d0ai+//ZOL+UU3nOZI4xyFDInKceqcP9U70SoXY36/xfEvLXD1z3GVj/NlW1+jzw1TX3O5jzF8rJ4MaJwMOZM51MHG8LeXPxGvzsmGyHqcqfAAu9HD8Zx0MHN+UPxOfYVowJPFZWHbGxueq6hpsc69q+bKLYzZ+M3C1KY6fJ861tcWxNoXZ2cfDBmG5YAJywZaGYrRqi4NznMRb2ed8UMf7mfcnjv++4RA5Tr3Tp3pnxi8VrsHWGs4T33Jzq+GmYe2Yf7bVNfr8MNU1VV73ebmL48Z9Ex6G2dUmM6sfzmfOtbnN8d4Ms5tPbg/U4p0KF7/bpUIzWi2N2dvi5/b1eFPdDzvLRNH8969rsD2Uif2/ofpr4GJRcLLhd+OguqSDm5fFLTrwzOsrvx2zz71BWC5otrQsMP7bQ/u3vHnvxoKQX0a4ucd/4942x31Yw7FBjlPvVLGnwnX4LfT21og3wuz+NVNhMjZyU9fo88NU13xQ8fidPGp9oGEy51lTv85NnrTKJ3GfhpmVJMcMkfV4KcwuK0m13T2ep9VgNVV+WBeWN7VHm/7/a+Y5NhsyH9S6Btv1odp7WXPLk+Lr4hrfVX+3vL7NUo9hLGgqMmYS5tUwfq+GMgjLBY1WhGrLJqu2r7v4O2yscNzlPfwb221mFTc5swwQOU690+96p9GvFa7F6S6PfajhBiQu994yIZ9xdY0+P0x1zfJQbVPHOAmYe2vGurJWSb3N6nHo7LWXbzVMLJwP1OZyhYt+qYbzXOzwA3xhHmMSl/+cqfB3rHOwvRWqPYMYn8de1fB7q8q/x42mn73dZmIhhPSrL+PqhB1N//5bYXxeP2kQlgvaFSC/1zgAd/s5qjLL301fjL/Taof2OOh/FoZnOTbIceNf7zROaDyrGJ8lFY8Z65ffGn433mxM0oosdY0+P2x1zZmKx31c1iONky6vhunVHq1eH/pxi3PlXn15rKx3Yj75pOF+KH6BuihQi/0VLvY/obdvymYc7OCD+6T8QA3aovKDPVXx71nnYPt2jR0/dpLUO3Y7OdZviUkKg7BcMC654GqofwBOLY1s590Kx3u9i9zS6luVOCG5NoAcp96Zn8mFEJ5fJp5bth6/+Y2ruxY23UDFTa8/b5Hn4mv+1k3Y51xdo88PW12zMuRXFHTaPmhzrmddHOuHMP0WPWrwasVBZU9N51vVwYU+MA/xiJuYxWU5cVnM5nJmK8bo3gAH29M1dLgqzws9qXisO2M8sWAQlgtmfNzivDfLP38jPP+u40VlcXug/Jkq/4a4adOyDj6TNzLHq/rqqvj3/LHF78clkrsMgchx6p15rHc6vQnstF0e8/pFXaPPj0pdE8qao45+HfeGSj3i9KjD433bFAt6EAeSKsvwL9d83m8rXuhBi88QxWVRrb7F2z3AwTbOxn/fZYeLzy6+WfE8VXZpjns8LDUIywVjngviNxaNM+rx27FOdgreHKo9z3i0w8/l8ZBe3nexHGBfaPq3xG/wjrW5SbhVFlIegUC9o96Z73qnWXwr1f0abj7inlLvTvDnXV2jzw9jXRPKfvmkh779XZh9K0Q7VR/B6GXjbdo4Ega3VKhRvFn9LfT2rXs/LMv8nQc92B4O+eeGGicV3u/whuGjxPGelQljEm5ADMJywRfh+Q2FVnVxjLifQW5S8GEXfSp+6/ZpxSKpXfs7TL89ZkMA9Y56Z/jqneYxOX57+kfo7guWuCfVwgn/vKtr9PlhrmvipOa1Dvt2/PlNFY//apjdoLFdO9tlTBhiS8oP/t/lDFYcROLjAMP8XNx8DLYx6cXNRuKy5sdlrKbKRHGpnIDo5YYhLo2613DcODCfCPndWg3CjEsuWBxmZ9Hj/67v4VhxWWFuOeGmHo4fbwh2lsVJXMocd0x+VP69Z/pwHOivhOlvRvYG+ymAemc06p1W3ijrnItlrfJvQ76L/327zIUfy3XqGn1+5Oqa+Pc6WtYsj1r07XNhemVBN5MAq8s6aObe6XE5UfKJSQUMthiE6afGFTyf1HC8uMNxajOhg0IOqHdQ16CuAYOtwdYgzHi5HmbfiFLXY0Cp5/2+FXJAvYO6BnUNGGwNtuM5CD9p004Kz1hb0tCPd9R43NQrZS8KO6DeQV2DugYMtgZbGB87yz58u+bjxm8KnhmEAfUOoK4BDLYw/k6WfXhvH47dbrfoc8IOqHcAdQ0YbA22MD5i340z7v145ep3bfLFcWEH1DuAugYMtgZboIpLbfLFLqEB1DuAugYMtgZboIorbfLFSqEB1DuAugYMtgZboIpfWuSK28ICqHcAdQ1gsAWqetIiVxwQFkC9A6hrAIMtUMWyFnniadFeEhpAvQOoawCDLVDFzhZ54kthAdQ7gLoGMNgCVZ0Oc2f3bXgEqHcAdQ1gsAUqie+WftCUI44IC6DeAdQ1gMEWqGp7U364X7RFwgKodwB1DWCwBaq63pQfNgkJoN4B1DWAwRao6s2m3HBCSAD1DqCuAQy2QCduNeSFn4u2UEgA9Q6grgEMtkBVHzTkhLjx0XIhAdQ7gLoGMNgCVb1ctMdlPpgq2utCAqh3AHUNYLAFqoqvaPq5IR9sFxJAvQOoawCDLdCJLxpywV7hANQ7gLoGMNgCndjTkAcOCAeg3gHUNYDBFujEW2H6OcSYA44IB6DeAdQ1gMEW6MSaoj0s+/8p4QDUO4C6BjDYAp1YWbS/yr5/VjgA9Q6grgEMtkAn4jue75f9/jvhANQ7gLoGMNgCnVhWtDtln79atIVCAqh3AHUNYLAFqlpStF/K/v5T0RYLCaDeAdQ1gMEWqGpR0a6Xff120ZYKCaDeAdQ1gMEWqCouEfyh7OfxmcSXaj7++aJtFmZAvQOoa8Bga7CF8XW57ONxF+WVNR97X3ns1cIMqHcAdQ0YbA22MJ7Olf37QR8GyteKNlW0G8IMqHcAdQ0YbA22MJ6+Lvv2o6JtqPnYa4v2d3n8fUINqHcAdQ1MlgUGW5gIJ8p+HWfgN9Z0zBeKtqlox4v2pOH4i4QbUO8A6hqYLMsTg+1e4YGx8Fmin9fdvhZuQL0DqGtg8uxOdKYTwgMj76MBDsCxvSnkgHoHUNfA5Lme6Ex3hQdG2t4BD8C/Cjmg3gHUNTB5jlfoVF+F6ecUgdGyc8ADcGwHhB1Q7wDqGhhvcUnPlqLtKNqxot3voGPFnz1Rdup4jLhpymIhhaG1tWhPBzwAPyvaS0IPqHcAdQ2Mr2V96HCnhBWG1o9h8LP7l4UdUO8A6hoAAAAAAAAAAAAAAAAAAAAAAAAAAAAAAAAAAAAAAAAAAAAAAAAAAAAAAAAAAAAAAAAAAAAAAAAAAAAAAAAAAAAAAAAAAAAAAAAAAAAAAAAAAAAAAAAAAAAAAAAAAAAAAAAAAAAAAAAAAAAAAAAAAACgz94u2n8npF1yuQEAAMDkgskFAAAAMLlgcgEAAABMLphcAAAAAEwuAAAAACYXTC4AAACAyQWTCwBAN/6raZqmaVq2od7RNE3TNHWNwVbTNE3TTC6YXNA0TdM0zWCraZqmaSYXUO9omqZpmskFTdM0TTMIY3JB0zRN00wuaJqmaZpBGJMLmqZpmqauMdhqmqZpmskFkwuapmmapq4BAAAAAAAAAAAAAAAAAAAAAAAAAAAAAAAAAAAAAABgHr0dJucd25dcbgAAADC5YHIBAAAATC6YXAAAAACTCyYXAAAAAJMLAAAAgMkFkwsAAABgcsHkAgAAAAAAAAAAAAAAAAAAAAAAAAAAAAAAAAAAAAAAAAAAAAAAAAAAAAAAAAAAAAAAAAAAAAAAAAAAAAAAAAAAAAAAAAAAAAAAAAAAAAAAAAAAAAAAAAAAAAAAAAAAAAAAAAAAAAAAAAAAAAAAAAAAAAAAAAAAAAAAAAAAAADAqFlQtJeEAQCgI+onACZSnER4rWg7inakaOeLdrdoz4r2QHgAANrWUOuLtqtoJ4p2qWj/Fu2/RdsiPACMoxfKwS9OIOwv2ulyAPwzTE8i/LdNuyB0AMAEe7Fom8saal9DDXUvU0MtEzoAxs2lxMCXa/uFDwCYQB9kJg9S7Y7wATCOjhbtt6L9U7SpDgfHtcIHAEygbUW7VdZPTzqsn04JHwCTID4fGJf3/Z4ZGB8KFQDA/8RHTGcmHHKTCzuEC4BJsj8zMJ4XIgCA56zL1E/xUYrFwgTAJNmTGRw/ECIAgOcsytRPvwgRAJPmSGZwXCNEAADPeTFTPx0XIgAmzcXEwPiX8AAAzLE5pCcXtgkRAJPmUWJg/FZ4AADm+DCk91tYKEQATJI1IT3rvluIAADmuJCon24IDwCTJvWmiDjrvlSIAADmeJyooY4KDwCTJrXfwk3hAQCY4/WQXvm5RYiARvE5qVNt2i7hYQwsKNpUYmD8XIgA1DXAHIcS9dPTssYC+H8vJJLGKeFhDGwM6Vn3zUIEoK4B5riW6E8/Cg9gEGbSHEl8xuOKBrPuAOoa4HmLw/S+VO3602EhAgzCTJobic/4JeEBUNcAc+wM6ZWfbwgRYBBmkrwY0rPuHwoRgLoGmOObRF/6V3gAgzCTJjfrvkaIANQ1wBx/JfrSeeEBDMJMmtOJz/cfwgOgrgHmWBPSX868L0SAQZhJcy/x+T4jPADqGmCOA5nJhZVCBBiEmSSvZAbGnUIEoK4B5vgh0Y/uCg9gEGbS7Et8tuMmj0uECEBdAzxnYdGeJvrRl0IEGISZNBcSn+2fhQdAXQPMsSOkV35uF6Lhtqlob7dp64WnFjGOn5Q3G3Epz1SYnpGL/3unaF+F1u9qXVu0veVgdLZo34XpTeDi771jEEaeGGqPE5/toxWPsSxMb1p0rmi3w/Srl56WLR7/x6J9UbSNwg3y2BBYU9YtcU+ZK0V72FDzPCnaP0W7XLQjRXvN5ALywVh7qWi7y3xwtWiPyjwwU8NcK9rhoi1t+r1TiT4Uf3eh0HafoLe2aXXdWC4N6Zmh0y5D1+JNwaGi/Z6JcWO70NTBLid+dpVBGHliaL2RidmmCtf1bEgvC2z1DOJuoUcek8cGbHXRjhXtfgf5aqZdH8MbOXWNfDDJFoTpL0XixMGzinngQdHWNRwjtRn2VSHuXmpJ7S81nWN3sOFYPyYV4iA7FeY+Y32xjPnKsvNFLxftYJie3Y8/91OYnZGbanNdbhuEkSeG2qFEvKYa+n+zRUU73sGA3KrFScnFLgHymDzWZ2+G1puu/V2O3zGmyxvyXRzvt4XpFZvN9dEH6hrkg5G2qLyf+btFPG8W7eMwPZG4oGES6WTDz9wv+86rmWvziVB3L7Wk9ouaznE2pDccW+oydGR/mF7y12oGNPfKlDjJ8Gf5858VbUPi2hw3CCNPDLVriZhdbPM78e0Sv/YwqdC8p4MJBuQxeawfYvHfamVlXD21J7SfPJ2xvM112KuuQT4YSbHv/tVmMuitzO827q+wr7yXStU3G4S7O+sygd1W03n+TpzjlstQ2YowvUynOYZxsqCTZ6E3lb8XJyg+SlybLSYXkCeG1sKQXnmwv8XvxG8AH9Y0sdC4ggHkMXmsTvHd809a3IwdqjCpMGN1aL+qaxzeXa+ukQ8mRXxE+3qbvry/g+OcCLNfvqQeCf9HyLv3n5CeUXuhhnO8lunAx12GSuKN/oMW8bsRpjcy6dTt8vfb3Wg87WAANwjLE/LE4OV2OV7d9PNxVr/5m5q48uG9pkI75pNdYXoTx6oTDO+6HMhj8lgN4iOfrb5EeRDy30y2mqAY52uhrpEPJkGsUf5tEb+/wvP7J1SxovzdxyG919R5Ye/exdD/V5h9HAYzOzjO2q0uiMX/oi6P+U3mulwZsxgahOWJcfNlIl73m352fdPEQnwW+Y2Kg3qVyYV7LgfymDzWo5in/git91ZY3cXxUo+N/aqukQ/kg6EWV2eebhO7P8qJgm7cq1DT7BH+7v0b+j+jdiV4zUcvToT2Ox8v6uG4n2Q61scmF5AnhtrdRMy+afi5FeH5pZlxY6NOViV9WnGCYbNLgjwmj3Uprs5s9Qx8/LNunn2OKyBSj409UdfIB/LB0Ir990Zo/8aHV/p0XWbaCpegOxtC/2fUFob0spNrLkNSu/evxpuKXjeB+Sxz/deNWSwNwvLEOFmRuS47Gj73v4T0Pgw5cSLijwqD8ZcuC/KYPNaF7YnYdXtt3s1c8yl1jXwgHwxtffNbot/2utFibnLhV5ege6mN/Op63uidzAU87DK01W7FwqPQ24zdjK8S1+XhGMbTICxPjJP3MtdlcYt+vq+H8x2tMLngndDIY/JYp7aG9isMjvUpR8b2vbpGPpAPhnJi4X4ibrtrOMcPmWtz0mXo3qVEYH/q8w3yTNvoMrSUek5rR03n+DZM1kYmBmF5YpycT8TrRvkz22ssZLZVmFx47LIgj8ljHYgbNE61iVfcdLqXTaVXhfRjEW+MQfzUNfLBOImbSd8bwE3/P8FeGH2xIJHQ63ze6HZIL0lb4FLMsTURszM1nif1Cpb3TC4gTwy11OB4pBykZ94Ec6GG8y2rMLnw1GVBHpPHOrj5b/e2qjgpUMejma32lnoyRjWOukY+GBdxteXNRMziJtR17VHxJNgLoy/eGMCszfLMOS65DHO8GlpvaDSzW/LSGs+VWna0cgxjaxCWJ8ZF7nnRN8PsTtj3wuwjEr0WZCYXkMfksbrG49TNV537t8TVEXHH+XNhegXXKnWNfCAfDJ3vMrXF2prO82Lm2vzoUnQv9e7fZzXN2uzOXMCPXIY5xXtqsK1zpn1haL9ccFxfKWcQlifGxcGQ/kZkR8M12lDjeXOTC1MuDfKYPFbBqUSs4i7+y4RIXSMfTIzDYXD7U2zNnOugy9G91AxRXc8bnc9cwNdchuccC/1/5+6MTYlzfW0QRp4YaqnNiOIuyH+V//15jeessnLhD5cGeUwey9icidVRIVLXyAcTY1MmVndDvY8p7Mucb71L0n2RmHre5FgN54jLTlKvYHnoMjxnfebDXvfGQ6mdcncO+N/+doWblnFpp+UJeaJHuddbzVyz30M9O17PWFzh822pJ/KYPJa7Gf49pJc/vzQG/051jXwgH+TFR73/zHy+ttZ8zrOuTX9sDP1/3mh/5hznXYbnpB6HuNKH86V2yl064H+7QViekCeq21rxs/Z2zefdUuGcX7k8yGPyWMKhTKy+GZN/p7pGPpAP8k5nYnWtD+e8mzjfOZekP8m9rueN7mQ+MO+7DP/vw0ysNtR8vtTM7W2DsEFYnhhqX1T4nPXj/e3vVTjvLpcHeUweayN+cfE45DejNbmgrpEPxt9bFT5bdd//5DbafNdl6d73If9+9F5sqvCBedll+J+4fOrvMNhZu9Q3kCfnIQYGYXlCnqjudoW4re3Dec9UOO8Klwd5TB7r4sZu5lGucaGukQ/kg95qmX68tSG334KNZLsUv7VOPQtUx0Y61yZoAOnVwTDYpc0hpJchbTcIG4TliaG1vMJnrF9LLu9lznvb5UEek8cS1+JBJlZfmFxQ18gHE2FPhc/Vpj6cN7WZ5y2XpXu5WbV3ejz+GxU+MGdchv9ZmBls7/XpnI9C+yVhL8xDHAzC8oQ8Uc3uCnFb04fzrq5w3kMuD/KYPNbG9gqx2mJyQV0jH0yEu2HwX1bkNto87rJ0L/Uu0aeh9+eNrlboXDtdhv/JLc/px7tW3w39fwWPQXj0B2F5YjjlXm/1Q5/Oe6jC9Vrl8iCPyWNtXMjEKV6PBSYX1DXywdjbUSFOH87DPdfbLk33Uu9H7/X5/o0VE9FSl+F/fgrpjWWW9+Gc18Pkztp5H7Q8Mer+DoNfRhjlNqj6waVBHpPH2sgtR+/X/lKTQF0jH4ya6yE/0bhkwPdcU2G8JjcHKvd+9F6fN7pVHif1wfFc7rTcMuOrfTjn+tD/V/AYhOUJeaI/Xsv037t9Ou+bYX6ejQR5bDxsDuO1KaC6Rj6QD7rzaoVccHke7n8uuTTdyy3T6uV5t/fLY/xTJrRJ2LCnF5+FwS8JOhv6/woeg7A8IU/0x8eZ63KgT+c9lznvLy4N8pg8lvBphRuK94RJXSMfTPy9T2x7Bnz/0697rolxJPTnebfFYXa5brxAqY06trkM/3MzDPZVNbmVEj9NQMwNwvLEKEvtctyvx6heLo+dyh2bXRrkMXksIbdXTGxbhUldIx+MvVuZPBDrjbofHVlVoY5Z49J0L7XZSC/L8E+E2SU/r4XJ/na8iiVh8K+qyW2mdMIgjDwxtHLPLP/Yp/OezOSNKy4N8pg8lvFzhcmFV4RJXSMfjLUqr9Lux+sgv5mHe66JsTAzc/NZl8dd13CM10N6yYsNe6btzHzQz9Z8vvUVOvR2gzDyxNDKLenc14dzvpyZ0JhyQ4A8Jo9V8LhCDbJImNQ18sFY21UhD3xT8znXhPyqBfu99OCdUP8rOOK3aXeaLs6dPnTgcXN0wDcKVZYhvWgQRp4YWp9n+u+yPpwz94zixy4L8pg8VkGuuP+vEKlr5IOxdzIMfr+FKxXOucOl6U9x2u3zRjOzdP+UxW3uuX47ik+7lInTOzWe66PymA+K9qjN+e4YhA3C8sRQS+3RcqMP53sreG0c8pg8ZnJBXSMfyAeDuffpdqKnnZ0Vzves7EN0KfV6lG6e1329YcCY2eX3UPAO0Spuh8G8Bze+8mVmOeKHifN9bRA2CMsTQyu3R0vd34jE+P+aOF+cqFzusiCPyWMVPTG5oK6RDybe3Qp5oK5VmPE+6u8K57vusnSv7ueNYrF7P8zdCCX17dpll+H//Zv5sNeRhF5omMT4NqSfddplEDYIyxNDa3cY3Ex/dDikZ/nfckmQx+SxDjyqUOTb/FJdIx9M9r1PXfc/0cWGiZ1BfjkzUbZmgtvp61Eul78XPyiryj9bFbp/h+jKot2boJvc3Cx+Hc6Ux4pxja/K+TpxvpWZYy02CMsT8sS8OZO52a/zG5ENmUJsj26CPCaPdehqhZuK13x01TXywVh7GgazgmlmpXac8LmTOd9GXaR7xzLBXdXBsT5t+L3/NPz5gdDdO0RjYpx5TdGkbKrR7841cy3iJMa68s/adbAHmWPFzSX/CtPPkxmE5Ql5YvD+SsTrZo3nWVIWOe3O9Ykugjwmj3UhtzlsbDv7cN7FZby/COP7Ngp1jXwwKgax98qmchIjttyb8qo8rhJXcl4I9mVo6adMgKt+M924PLf5OaXUM01/Jo458436sC8bWh3q+wY/t0ynl2eOGq/RB+WfvZg414XEsXY2dMANBmF5Qp4YuDWZa/Jtjee6nDjPEd0DeUy906X3K9xUnOzDxMLMdRrnDWjVNfLBqJiqkAdW9HD8tWF6g83/lhNBuVUr31XMWzd0o9aJJzdbVGVZyDthdklLvHiNG3q9mDlHuwJ4f5vjDZNlZYKO/773ajrmn6HeZVoztjdco6+a/rzduQ5WuN47x6gvGITliV5u9OO39/FZvnvlQBn/rXGF0OOyiImPMLxbY2H+n8w1+aim8xxJnOOQYRR5TL3Tg1cq3FTcr/F8SxtuKu+H/ryqV10jH6hrOnM79G8FU3ys6kHTZEBuRcnBxPG2NFyflw2trW84cxfz08wxtoXn9wnY1uE53m1xzM2hv8vherWw7HCNGxHVNdjmXsfyZRfHbPxmID7f2LjUJ/Uanq0tjrUpzM4wHjYIyxMTnie2hPy3H61ebxUn+Fb2OVfUsZRyf+L47xtCkcfUOzX4pcK12VrDeeKN2q2GG4O1E3ADra6RD0ahrjlX4RzdrOKIE0QPw+yj3jOrH85nzrW5zfHeDLObT243rLb2RYWLGZ/pfanN73/a9LNHW/xM7pmmV5t+fn2YXbry7RDGLHb2+y3+HXUNtocy8fo3VJ/JjEXByYbfjYPqkg5uUBa36KSPh/jaGITliUGJ335d6HDwbdWX93d5/jhBmFtGuLnHf+PeNsd9WMOxQR5T78zYU+Ha/BZ6e2vEG2F2j5qpMBmbtalr5INRqWs+qHj8Th7DjqsTZlaOPGvq87nJk1a5pvH6HDOktnez4sWM7x99pyxoY9va4nevtDlH7tu1Ro1LV+6F4XoTwYbMh7GuwXZ9qPbu1Vxs4ivhfm26hq2SZOoxjAVNRcbMzczVMH6vhjIIyxNVrQjV3slctX3dxd9hY4Xj9rKc8mCbY8YNpiwDRB5T79Tt1wrX5nSXxz7UcJMRv2neMiGfeXWNfDAqdc3yUG1Txzjh80rmWOvC7GaY7d5m9Th09trLtxomFs4bTtt7seKFrNJuJTrCHyG/1G1hOdM1s+wuXvRheQNBXOJzpkIM6hxsb4VqzyDGZ64bd7NdVf49bjT97O3QfvY19erLOHO6o+nffyuMz+snDcLyRKdiP/q9xgG4289YlVn+bvpp/J1Wu7fHz8Bnod5XW4I8pt5pnNCoco3iN6tLKh4z1i+/NfxujPUkrbpS18gHo1TXnKl43MdlPdL4po24CiS+we5ai5//uMW5cq++PFbWOzHXfNJwrxS/XF0USCbdOj48dxM3rlUuYL+erevVovLDO1Xx71znYPt2jZ07doSliXN1cqzfMtfaICxPjHueuBrqH4Bn2t4O/h7vVjje613knVZLoONk5doA8ph6p3+TC6G8Oahy/vgNb1yGvjE8v4oyXpv43PvnLXJZvNFbN2Gfe3WNfDBKdc3KkF9R0Gn7oM25uplc+qGcmCLhyxou2s0KN5tTHR5zGDYJi3+HuPQmLn3ZXM5exVmxewMcbE/XcH2qPBP0pOKx7ozxxIJBWJ6o4uM2/7b452+E5991vKgsfA+E6ssv4zcXyzr4vN7IHO+biseKf88f2xROuwyVyGPqnQFNLkT7+3CDc3nM6xd1jXwwDnVNKGuOOvp83Bsq9fjTow6P921TLGij3Ws/blcMdHyWqMqy21MVjxdn+N4dgrh8Xf7bWn1Tt3uAg22cjf++y04Vn118s+J5quzSHPd4WGoQlicmOE/E5wEbZ9TjN2ed7BS8OVR7nvFoh5/Z4yH97cjFcoB9oenfsq2cfGx1AxGXee4JHoFAHlPvDH5yIYpvpbpfww3Gn0MSZ3WNfKCuqS7G4kkP/f67MPtWiHaqPoLRy8bbE2dxIpCflTM0qc00OlnmsrTCDFe8GV4/JLFZlvm3DHqwPRyqL62KcXy/w5uCjxLHe1YmhUm4yTAIyxMpXzT921Z1Gc/chOHDLvpb/Pbk01Btr5Z27e8w/WaZDQHkMfXO/NQ7zWNy/IY099x6uxjHPakWTvhnX10jH4xqXRMnPK912O/jz2+qePy4OuufzPHOdhmTibUzEcxNZUI+VhacT8qZrYvljWs3y0Li8eISm7j78FR5zJlleDtHLHbzMdjG2cW4ociP5bV4UsYxxvBSOQHRy01BvDb3Go4bk92JkN+R1SAsT0xCnlgcZmfRn/RYCCyqUGxs6uH4y8pYHSvjFndMflT+vWf6dxzor5RF1N5gPwXkMfXO8NQ7rbxR1jkXy1rl34acFv/7dhnfj+UzdY18MFZ1Tfx7HS1rlkct+v25ML2yoJtJgNVlHfS44Vp/X95vmVToQrulOk+DpbCjMthiEJYnBqNxdc8nNRwv7nCc2kzooO4I8ph6B3WNfKCuYVTcaXPxvxcag61B2CAsTzzneph9W0pdxUfqeb9vdUeQx9Q7qGvkA3UNoyD1HN0nwmOwneBB+EmbdlKemNg8saTh372jxuOmXjd7UXcEeUy9g7pGPlDXMApSr/l4S3gMtiBP/L+Z5zNv13zc+E3BM4MwyGPqHZAP1DWMstNtLvyT4PlDgy3IE41Olv/uvX049m9tYnzOxw/kMfUOyAfqGkZBu3eSXhEagy3IE8+J/fpinwqP79rE+LiPH8hj6h2QD9Q1DLvlicHiU+Ex2II8MTCX2sR4l9CAPKbeAflAXcOw253oXBuFx2AL8sTAXGkT45VCA/KYegfkA3UNw67da0I8f2iwBXlisH5pEePbwgLymHoH5AN1DaPgXvC8kcEW5Ilh8KRFjA8IC8hj6h2QD9Q1DLvVwfNGBluQJ4bBshbxfVq0l4QG5DH1DsgH6hqG3f7g/a4GW5AnhsHOFvH9UlhAHlPvgHygrmEUXG3TsaaC540MtiBPDFLz+7bj7L4Nj0AeU++AfKCuYegtLdqzNp3rovAYbEGeGJhYzDxoiu8RYQF5TL0D8oG6hlGQWhL0gfAYbEGeGJjtTbG9X7RFwgLymHoH5AN1DaPgZqJzrRAegy3IEwNzvSm2m4QE5DH1DsgH6hpGweuJjnVNeAy2IE8MzJtNsT0hJCCPqXdAPlDXMCquGCAMtiBPDIVbDXH9uWgLhQTkMfUOyAfqGkbBpkTH+k14DLYgTwzMBw1xjRsfLRcSkMfUOyAfqGsYFYeL9m2btk54DLYgTwzEy0V7HGZff/W6kIA8pt4B+UBdAwZbgy1QVXxF088NuWK7kADqHUBdAxhsgU580ZAn9goHoN4B1DWAwRboxJ6GHHFAOAD1DqCuAQy2QCfeCtPPIcb8cEQ4APUOoK4BDLZAJ9YU7WGZG04JB6DeAdQ1gMEW6MTKov1V5oWzwgGodwB1DWCwBToR3/F8v8wJ3wkHoN4B1DWAwRboxLKi3SnzwdWiLRQSQL0DqGsAgy1Q1ZKi/VLmgp+KtlhIAPUOoK4BDLZAVYuKdr3MA7eLtlRIAPUOoK4BDLZAVXGJ4A9lDojPJL5U8/HPF22zMAPqHUBdAwZbYHxdLvt/3EV5Zc3H3lcee7UwA+odQF0DBltgPJ0r+/6DPgyUrxVtqmg3hBlQ7wDqGjDYAuPp67LfPyrahpqPvbZof5fH3yfUgHoHUNfA+FlgsIWJd6Ls83EGfmNNx3yhaJuKdrxoTxqOv0i4AfUOoK6B8bM8MdjuFR4Ye58lckDd7WvhBtQ7gLoGxtPuRIc5ITww1j4a4AAc25tCDqh3AHUNjKfriQ5zV3hgbO0d8AD8q5AD6h1AXQPj6XiFjvNVmH5OERgfOwc8AMd2QNgB9Q6groHRF5ftbCnajqIdK9r9DjpP/NkTZceNx4gboywWUhhJW4v2dMAD8LOivST0gHoHUNfAaFvWh051SlhhJP0YBj+7f1nYAfUOoK6hE/8H5wKrmyOrGgUAAAJsdEVYdE1hdGhNTAA8bWF0aCB4bWxucz0iaHR0cDovL3d3dy53My5vcmcvMTk5OC9NYXRoL01hdGhNTCI+PG1zdHlsZSBtYXRoc2l6ZT0iMTZweCI+PG1mcmFjPjxtcm93Pjxtc3ViPjxtaT4mI3gzQkI7PC9taT48bW4+MTwvbW4+PC9tc3ViPjxtaT5hPC9taT48bW8+KzwvbW8+PG1zdWI+PG1pPiYjeDNCQjs8L21pPjxtbj4yPC9tbj48L21zdWI+PG1pPmI8L21pPjwvbXJvdz48bXJvdz48bXN1Yj48bWk+JiN4M0JDOzwvbWk+PG1uPjE8L21uPjwvbXN1Yj48bWk+YTwvbWk+PG1vPis8L21vPjxtc3ViPjxtaT4mI3gzQkM7PC9taT48bW4+MjwvbW4+PC9tc3ViPjxtaT5iPC9taT48L21yb3c+PC9tZnJhYz48bW8+PTwvbW8+PG1mcmFjPjxtcm93Pjxtc3ViPjxtaT4mI3gzQkI7PC9taT48bW4+MTwvbW4+PC9tc3ViPjxtaT5jPC9taT48bW8+KzwvbW8+PG1zdWI+PG1pPiYjeDNCQjs8L21pPjxtbj4yPC9tbj48L21zdWI+PG1pPmQ8L21pPjwvbXJvdz48bXJvdz48bXN1Yj48bWk+JiN4M0JDOzwvbWk+PG1uPjE8L21uPjwvbXN1Yj48bWk+YzwvbWk+PG1vPis8L21vPjxtc3ViPjxtaT4mI3gzQkM7PC9taT48bW4+MjwvbW4+PC9tc3ViPjxtaT5kPC9taT48L21yb3c+PC9tZnJhYz48L21zdHlsZT48L21hdGg+Gu34WgAAAABJRU5ErkJggg==\&quot;,\&quot;slideId\&quot;:260,\&quot;accessibleText\&quot;:\&quot;fraction numerator lambda subscript 1 a plus lambda subscript 2 b over denominator mu subscript 1 a plus mu subscript 2 b end fraction equals fraction numerator lambda subscript 1 c plus lambda subscript 2 d over denominator mu subscript 1 c plus mu subscript 2 d end fraction\&quot;,\&quot;imageHeight\&quot;:33.08108108108108},{\&quot;mathml\&quot;:\&quot;&lt;math style=\\\&quot;font-family:stix;font-size:16px;\\\&quot; xmlns=\\\&quot;http://www.w3.org/1998/Math/MathML\\\&quot;&gt;&lt;mstyle mathsize=\\\&quot;16px\\\&quot;&gt;&lt;mi&gt;i&lt;/mi&gt;&lt;mi&gt;f&lt;/mi&gt;&lt;mo&gt;&amp;#xA0;&lt;/mo&gt;&lt;mfrac&gt;&lt;mi&gt;a&lt;/mi&gt;&lt;mi&gt;b&lt;/mi&gt;&lt;/mfrac&gt;&lt;mo&gt;=&lt;/mo&gt;&lt;mfrac&gt;&lt;mi&gt;c&lt;/mi&gt;&lt;mi&gt;d&lt;/mi&gt;&lt;/mfrac&gt;&lt;mo&gt;&amp;#xA0;&lt;/mo&gt;&lt;mi&gt;t&lt;/mi&gt;&lt;mi&gt;h&lt;/mi&gt;&lt;mi&gt;e&lt;/mi&gt;&lt;mi&gt;n&lt;/mi&gt;&lt;/mstyle&gt;&lt;/math&gt;\&quot;,\&quot;base64Image\&quot;:\&quot;iVBORw0KGgoAAAANSUhEUgAAAnoAAAC8CAYAAADvhAOMAAAACXBIWXMAAA7EAAAOxAGVKw4bAAAABGJhU0UAAABzCSiyGAAAIx1JREFUeNrt3QGEFd37wPHHykoSayVJIkmSRJIkiSRJViRJkshKXkkkSZJIXkkSSZJkyUqSRLKSJJIkSSR5JYlkJUn8/vP871w73e6c58zMmblzd78fjt/P2945956Zuee5Z855jgjQHZZE5VBUbkTlTVR+ROVX/L8vo3IhKsvbvG5hVHZG5XxUrkXldlQ+xK9bT7NiHFsQX/tXonInKl8S983PqHyNyq2oHI/KIpoLAFC1/qgcicq7qPzPs2gg2Jc4xi3H386hiTHOzI/Kqai8z3DPNMvD+AcVAAClB3in4tGHZEf0OyrDUdkalVlR6Yn/fnZUDsYjFvp3j6MyKf63Hymd2guaGePIiqjca3Odf5LGaPbmqMxI3DO9UdkojdHw1ntsD80JACjLoDQeKbV2WJfi4M5FA77/4r8/FpWljtGL0zQ1xoF50n7UWqc3bE8EdmlmpNwfO2laAEBIM6PyoE2Ho4HbqgzHWR2/ToPFfxyB3jqaHF3ugDTm2rWOyB3xCPCa5qfcHz88flgBAOBFg67PbTqbR1GZnuN4L+LXf0npxH5l6AiBuulP+VGk99DKHMEio94AgNKkjbrdj8rknMe8LO5J53dodnQpXSzxQdrPxZuf43gjjvvkFc0NACjiX0lf/Te5wHEPGYHefpoeXUhHvkfbXM/635bmOJ6ODP523Cc/aXIAQF7nUzoXnUTeV/DYx4xAbzHNjy6zSRpTDtpdzxtzHnObcZ/8oNkBAHmkjeR9i8rcAMe/4Oi8vtD86DIbJH3k7VSB4+4wAr27ND0AIKv9jo5lIFAdVx11DHEK0EV0cYUrF2SRRUVzxP3odjnNDwDIYoOjU7kSsB7Xbhg7OA3oEhqIpa0c1wAtxBSEdvNZf3KfAACy0sSuoymdlq4Y7AtYl2v7J3KDoRvozhUvHNfxuYB16aihJiS/HpWjwtaAAICMeoxOK+TogW59lvY46i2nAl3ivON++S6NFbMAANTCKUen9SRwXasddV3kVKALrBH3IokTNBEAoC6WGJ1W6Anfrm3PNnM6UHP6yPad4xrWFCvTaSYAQF24HtmWsUPFTUd9fZwO1NwR44fRZZoIAFAXe41Oa2ng+nQu4E9JT0UB1Jn+EBk17pkVNBMAoA6mSGM1bVqHNVJCnesc9Z3llKDmrNG8dzQRAKAuDhqd1toS6rzkqG8TpwQ1pqPRn4175gzNBACog0lGp/W2pDq/SXpy2V5OC2pskxHkaVlHMwEA6mC30WEdLKFO1wbtjzklqLkbxj2jq217aCYAQB08dnRYOro2o4Q6HzrqPM0pQY31xIGcK9AboZkAAHUw3+iwHpRQp5WrbyOnBTVmJUjWcolmAgDUwTGjw9pbQp3XxD2COInTgho77BHo7aCZAAB18MzosGYHrs8aQWR+HupuyCPQ20AzAQA6bZpUnwfMmsT+L6cFNffEI9CbSzMBADpts9FZXQtcnzU3j/x56AajHtfxZJoJANBpJ4zOanfg+p4b9en8vCmcFtTcb49ADwCAjrtpdFbrA9b1T3xMTcyclij5JacEBHoAAITxwuis+gLVM0/GHnftddR3kVOCLvCTQA8A0A2+G51ViMz+vYmA8mpUtjjq28IpQRf45hHokSIIANBx1shECFdkbL/cqdIYtUurb5ZxrKmcMtTAA49AbxHNBADotLIfPx2Ij6MB5eL4v71MqeuzcSxdGPJRGnn4gE665nHvbC6hXv2ho6ldzgiregEAHn4YnVV/gWNvTRxnT/zfpjjquuE4VjMNjL7fpZw2dNguj0DvbAlBXnN/aPbRBQB4+U/K2XNWc+E1N32/0PLf0+o6mHKs9YljbeaUoQbmegR67wPWp4uiHieO288pAAD4sNKrnMtxzORoh85lSi7oOCnZtoxaLWOjjkc5XaiRp1LNNmgzZCz/5NeoLKTpAQC+jhgd1fe4o/GhqwzPJl6rndO0DIFl60KLVTKWkuUqpwo1s90j0HstxVbfLpfGvNTmtIVVNDsAIAufLckeir3adWVUXiVe8yYq09v8netRcXLkb7OMjeQ9EFJVoJ5eedw/lwr8CGsmZtbFTOtobgBAHta2ZM15QfuiMifxOv3/O6LyqOVvX6QEeSLudC46ajcgY+lYmqOCpFRBXS0Vv10ydKHRNM9j6j3wOvFaHdVeQ1MDAPJa69FR+RYdfXPtppHlWK8dASNQF7s9r2dNH6R7S+vj1+QItV7juujpZPyDKvmaDzKWlggAgNwuBQjyTnnU89PzWC8J8tBFBgP+WGqWW9wDAIBQdIThbs4OSecprfCsx2elos4J7OOUoMvoCvH3AQI8nce6jeYEAJRBU5j8yhDgaSqVLPvh/uM4ns51OiFh9tcFOkH3ddbdYD7k/MG0T1h4BAAomaZTORSV+9KYCK6PW3UFrKZ5uBkHg0V2p9gvjX1vm8fVDu5faSShBcaL5fG9Mhxf79/ja/5n/P910dJQfD+QGw8AAAAAAAAAxgu2vAMAABgHdJ6nbp2nj/T10X4zyfwBmgbjkSYJPR2Ve9LY41HntuhCAZ3fool0NbGu5p9i8j4AoNsCOt1RaIs0cihqUm3XIp6NNBnGCw3adGVmljQFH7gJAAA1piuqr8vYIrcsK7J1gIPV2MhtmTRGzH7E5bY09j/tBF2l9qblAn8Xlb1RmZn4FXQ45WY4zOkEANTQHSm24xCQy4Ck5zPbWvF72SN/7xl5LSqT2/ztJMcNsZrTCgCoMX1ypQMqOjXJJ2/pIZoMeejOA67hY50Pt6Ci93K0Tf2XHX9/wPG+73JqAQBdYrNHoLeMZkIeez0urssVvI/9bep9Ju75CO8c7/kHpxYA0EVc/fBXmgd5XfUI9L6U/B7WSfvHxgsL3BQEegCAbtFr9GlDNBHyGhK/SaBlmR6Vz23qO+vxWteI3m1OLQCgS6w1+uCdNBHyOucR5P1XYv23pP0S8hker90v6fMK2TMSANAtDhr98CyaCHmt8wj0/i2p7k0p9V3McIwzLa/9KI0EywAAdItbjj74Dc2Dop6IezSvjP31dFl52qPXrPn75kgjq7huF0MySQBAN9H+8KejHz5HE6EonSf3UNqvep1TUp2DKRf0S04HAGACWSXup2oDNBFCWRGVXVHZLeUmHNZfL2l7+ZEQEgBQR9ov3ooDs5COOYI8zUDRS9Oj22xzXNRzaR4AQM3Mjsq3uJ8aDHzsh44+cYSmRzd6nHJBv6JpAAA109PSby0KeGydV/7bEegdpfnRbRY5LugzNA8AoGYuJvqpz4GPPSDu+XkraH50mzOOC3oDzQMAqJHW/HZXAx//rKNP/E7zo9vo8PenlAtakySTGgUAUBft9oLfGriOF8K2ZxhHXFu8PKJ5AAA1cSClrwqZV7Zf3I9t93Aa0G0uSvW7bwAAkEXaFKPngevZagR6szkV6DZfhISQAIB66ovKHUc/dTpwfVccdb3jdKDbrDZ+uUyniQAAHaKrW98b/dS6wHV+cNR1gVOCbuNabfuZ5gEAdMBUo39KLhjsCVjvPGHbM1RoZnxR6fZjusrndVTWBK7D9UtpmFMAAKjQ9LjP++IR5Gm5Hbj+3RJ+27MlcdD6NCo/ovIzKqNRuSuN3Tx6atL2s6SxQ5Y+ur4Xla/xe/0Vv+//4rhgn5T7tE+D7c1RORWVm3FbTc14jIVROSGNHUxGE59BE2xrsuv+TlzYmqtO97O9HJX70sjT0+4i6wtY71LjBjrGdw4AoII+UDvlZ+LejSJPOZ7xvQw5jvUw47GWi3sbtWZ5KY2BnU61veYkfJGxXTUAPFKwbg2a1yRin5H4uK11Pc5wzEVxAG29/8/x+QlusTSe71+TxgbMr1M+VFp5kqGuD4FvFqvM4bsKAJDR7LjTLatvyvqodVSKb3s2LQ5csrxPDfaqHNnT/es148avNsGsjur1J4Kx3Y52uZghoByIB5BuZIxRDnkcX/P9nsz4Q0FHLGeEbtgdBS/YE571zKw4yCNLOAAgj20l908LM7yXJVJ827PlBQZaBitobw3gzrQJiHQ18WrH6/6R/IththQ8hws8Yp6nOY8desX2/0frU+Nof1lU1sfB333PN7Tas56tUm2gd4vvKgBACVxz9c4GruuAo64fHq/fLtme0rWWeyW3pQZc7UZPh8WeAzfD8b5veAS/1+K/0zQ53zK0yVvj2Iuk2Ijwqyov5hHjzfyQsMO61q+oS3y/AM5dY8ZbucnpRs0sNq7ZjYHrc+Xqs7Y9O9Ty9x/jwHFW/O/T4n7V9XlGS2pHrft6Sp3nMxwn5Pueb7S3z6YNGkB+lT9HJXV7vOZ8Rx0JfCn2XMPKXDHeTOi99S4Y9W3lOwYg0AM6yPW4UB89htyHXQdSfkm+bc+Oyd+PA6e0+bvJYqeKCU0DqjcBgjwp4X33Gm2uZWXKa/WpaHJk8ETK9bC8ToHeTal2b73HwuIKgECPQA/15eoXRyq+1+emvO5o4m/0MbOVAq3K+e6rWka8iky5miXFHmuncS1++eIIXj8n2myjEcB3YhS1LStnUMi99XrEvTLlC98vAIEe0EE9cQBRVfqvE5J927PdLX8zx+Mzue7BpwE/z3pH++m8tKx56Vxz/58XOMeuWORym9fo6t3mYhcd0VtRsM0r2xhivhSbjJjVCqO+G3zHAAR6QAetkjCLE309kmxz1jck/v2F+CUQnmN8pqsBg7y0R6I/45gjq2HH+z6X831aj1VbU+P0Js7Tj/gasVhZSD5WdUHvN97IucD17THq2893DECgB3TQEaluceIUY2SpNeDQlZ7NR46vxX+XiM3GPbg70ECOayT0YI5jzjLaZ1XO93pM3PP+WufcJdcybPCsY4PR5p+quqAfGG9kU+D6rhv1reI7BiDQAzroQYXX6oC4F30kH3Pq7lTv4n/TLUSzJNw9b9yDSwt+Dh0xdE0De5HzuOdKOKZyZRtpfbK4O+dg1D6pwWKMyUak3C6qLeqNVLdB9ETzP0olBdwnlPF7n0wS92rM0E+dXIFM6/Zbze21NKCaG7Dv/VHwM+io5KsSAslFRoyytqRR1B2Jv10sY/kJr2Ws55pUOzWuLWso937g+qYY9Y0I6MDowMB9wn3SOeuNz7UocH2uACm5V+7hxCjfmox1WHPFhgt+BitF2/Ucx9Q5ca48dJdLin1+xyOnzZilGSC/igfHsrDy6J2r4oK29sM7GLi+jZI/OSHowOjAwH3CfVK2U1JdVogZ4rfoY3liBGpvjnp2SXlz460txvR9z8tx3KuOYz7LEXQluZJHP2zzd5pGJesikike98jGKi7oT8abWBy4vqNS7XxAOjAKHRi4T7hPsnDtWxp68wBX2pDmog+do9ecl5c3K8WQhNuTN6nPI47I02bHxf24c0bBdn/rEfQm507uyFHHgNgJqieVfTEvk+rzu1iJmfvog+jA6MDAfcJ90iFTxT13a2fg+lxzuIZbRpU02JuWs56vUs7Kz3Me10HWuXknxb03bNEgb57Yyamny1hS5KGS2uZ+FRf0Makmp07SN+nwpEQ6MAqBHvcJhfskhTVvfXbg+lyjYYMytvJeg8/lOetYanymKzmPu8AIirU8yXC8yUbge0uyJ1pux5XirbmKt5m3T/Pc9ees541UOzUu8/B0GfvNzjbquyYAAHSOKwXJu8B1WZsV6FO3/2RsL9W8Dkq2xMC+rCd0WXLzLZX0RSk6P25fwHZ3JV8+IX8+Tl+Xs46ZHm2zqOyLuU/syZOhH6NaEzZ38h0DAOgg1yjMpcB1uUaWNEde89GfJkUuMpfrnrjnifXmOOYCj0BGj20tmNDRsrOSPjKoo3hzArZ5Txw4pr1nTXDczAV4oUA91uKXSrY+22a8iWcl1HlWypkMCgBAUdYK2M2B63ONLCVHt5YVqMPKCXg353EveAR6rqd0Og9Os2yk7aKhj3zL2DzBtbWdPqa9ngi0izwmtha/XK3igrbexIkS6nRlof7BdwwAoINcK2DLeMr13SNYKjqKaOUEHMxxzF5xb3OW9thT22+XEQvclXJ3x3Kt5v2Q+P/rC9bzTaqdGveXHo8LbHUJdbp+VQzzHQMA6CDXQoDngeuysl78Lw4W+gvWc8aoY1aOY+70eO8f47/VR7w6v+6+pD+efRcHYHMqOMePPN77cMnntowfDX9ZY7yJ0Bs2K2vVzxG+YwAAHeRaAXs6cF2HPAKOQwHqeSFhVsQm3fJ477qI5IO4p4cdl+L762Zhpc5pzissGnAeNup4WsWH/bfkaLYda2LiOr5jAAAdYq2ADb2DwT2jPg06Jxeso7+EQNJ6Oteu6D6xutuErmjWeY7TOnSON3u81xC7cz2Q6qfG/cXaeHhPCXW6hsQ1wp7E9wzwl7UycXKu3eR0o4P2SHU7GFgLJEKN5m016sizLdlq8XvkrLtLDMQBdE9NzrG15auekxkBzq01ari67A86y+MkzS6hXtfGvk/5jgEI9Djd6KAbjmvzQeC61ok9fSrEqJdrr9gXOY+53+NevljTc/zeeN/nA9SxSaqfGveXQeNNlLE7Ra8R4V7gOwYg0ON0o4NGHdfm0cB1nTTuhVB9omvO4fGcxxzyuJc31/D8zvd43wsC1GOlkbtRxYe1JlGeL6HO9V14UQAEegR6mBisVZIrAtf3RMLuDduOldA4b26+hxUFTKHtNd7zSKB6OjE17g8+8wIGSqjX2n5lJt8zAIEepxsdckCqe9Rmrfx8GaiefVLOrgzfPO7lOs65t7Zr2xWgDp9tz2aX/UGtkbVfJZ0gV/bvj3zHAAR6BHrooDsVXpfWys9QqcZcT++K7Cv/0+Nerpse433rv00OUM92qX5q3F+sxIkPSqrXNU/gOt8xAIEegR46GAS4nnTtC1yftXXY/Ao+07YCx/4t3RfoWbmDQ8Uh1vzFc1V82GdSbDm3bvabdTm2tXfgXr5nAAA1DQJce7DryljdsitLHtg3En4lbKtVUmw3DA1Gl6f8WzeO6FmLX0JNWftUsJ7dUnD7t8kekfgSx+s1wNNn8+8y1msNUy/jewYA0CGuvU+tuWzNx6O+iyesOVzHA32mo+Lez9WluWNH2q4ZPnP0ZpR0rjQB9KYcr3sq5U9ZmyrFpsY1f3B8kwKPkTeKnYXb9QFeS74h31Pifi7ew/cMAKBDXKtIXY/0mttcncxQlzWHK9TAx4Ocn2lDom9Oe4R8RzqTXkVHVpt58LIkHJ4m1aQ7sWIs19Q43XLtiwRYlXvceBOXHK+9K/m3RrvrqPMe3zEAgA6xdjHYbgREOgDSm6E+1xyuz4E+kzU/L2261CIZyyU46Di+tYWqlsuBz9OmxHsbkWwjcNbuINsDvccDRj1puRh1IO1VqKBzWPI9O76UuAj7c9Trep5/gu8ZAECHWJkoZjkCIg0QF2eszzWH62qgz2TNOVzT5jX6SPk/8VuYYB2/+ZgyVNq05Py655J9x5Ar4t5+tS/Q+7QWYqTN42yOkL6TALuhWFt/TGnzmuQq3bU56lwk1W4SDQCAL9dctm8pAdHH+N8PZKzLSmC8NdBnOmzU0zoC2RcHUPpvOrI01aOODx7B3lDBz6FB9iP5M7/g9BzHcQXXIwGvpWcZ211dlLFcjYtDvAlrpUySDv1eSvzbyZx1bjci6Ul8zwAAOuROhiBAg7zmitk7OeraJ9WMLFlP75Lz4vUpXXOXjq9RmetZh89+t0VyAg7Kn4s+nuYM8qzgen/Aa+lHhnZXyTQ7oR4fmytum78mViWiey33C9R52VHfE75jAAAd5OqcmwsStIPeImMjQ+9yBmXDFfWH1tO7nfHf6SPYt4nPmiWth7bJS89g76r4T/ta0xJ/aLktfqOM7fxjvLe5AdvdirGa6ev0SWdyAdDpkBf0qGRPYKo5fYo8M3YNZZ7iOwYA0CHTc/SJX3IGBz1GUHky4Of6neNz5UlZoinXvnoe/7s0kgVvbAnaeuPg7lCbwPG32Ll9La7dQV4Hvp6+5Wj3G6Ev6lsZ38AbyTdU2mStZlrH9wwAoEOWZ+wTNajJm/5kheSbqJ9HlkEdXTQxULANv0r4XXJ0VK/onDVr9fHpwNfTcMbPeFdKmL62I8MbeFQwyBNxr8wJvUk0AABZByOseVXJJMMLC9R1xAi2QvaHVzw/k2bSWBWgPs0B9zRQgKePkncGagdr+8jVga+ndRk+51UpcY3CXaNyveiPBrroXBNPh/iOAQB02D7xywlXdKGEK4HxncCfaU4cxLk+0zUpPpjTSgO0NzmCOw109YnjpsABr2uzhu8lXU8Xjc+qo617qrqwH8dB3c+4Yg0Adal4f8B6bkj5CQoBAChiYxxsjcZ9ogYB+lRL580t6NLPNFsamTO+tHymExV8Jn28rQNGN6WRm68Za2jReWwv4387Ebf9eMu+obuHPUx8bv3MuqBEV/hOG283zwdH9D6V7xYAAIDu1Cfpo3m3aR4AAIDuNSA8toWbzsWYTjMAtcH9CMBb2iRInQPBbhgTL6BbFAf/x6WxEEcn7Grqnc80D9CRe3KJNJIA6wb1Ol/qu5D2CkAGD1MCvXM0zbjUG3ccGszp1jWXZGwiriuX4g2aDiiF7l2+Jr4ndyfuybfGPdlP0wGwuBIlL6R5xp2bkj9n0iDNBwS1R/LtjNDcNB4ATGnz8x7QNOOSLpHXrWQ0O7pv8lECf6Acmq7ieXw//sx4P56n+QD4uCTVZKFGPen8H31k9E7sPSMBlKs3EfxZgd4AzQXAp5P/0uYL5AlNM+EMGp0Ku6MA1Vls3I/6uJf8psAEMzXHjZ+219tKmnPC2W50LHtoIqAyk4378SlNBEwcGpS9TnwB6MrJbZ6vbbft2TBNOiEdNzqWBTQRUJkpxv14miYCJgadHJ82oX6j8dqZ8vdqL82bN4tmnZCGHZ3KR5oHqNQaI9DbSBMBE8NtxxfBiPHa021es5smnbC+Oa6lqzQPUKm94p6fRyJ7YIJwpcf46nidjtq1LuW/SXNOWAuM0YOtNBFQqRuO+/ERzQMQ6Gm57nhd62O6F8IKrols0Bg96KOJgEqNOu7JEzQPMHHcd3wZLPPs1DV/2gyackJzzc97RvMAlVom7hF29rcFJpC1ji+DdnM4drXpxAnyJjbNpegaGT5JEwGVOuK4H3/F9yyACeREyhfCOWnkYtIvBd3lonWP00vxv2NiW2WMHqyhiYBKjTjux/s0DzAx7YjKJ/HbH/EJnTcSXPnzfjB6AFRK50r/dtyTR2kiYOLSPRJ3SmOrqg9xJ60ra0fjX4GaTmUpzYQWjxydCiuxgWptNn6oL6eJAAC+phijB3tpIqBSlx3343eaBwAQcvSAbc+Aan103I9DNA8AIItLjk7lA80DVMpKXL6LJgIAZPHW0alcoXmASh0wAj32IQcAeJtrdCqbaSKgUvcc9+MbmgcAkMVucW97No0mAiqjCe5/Oe7JczQRACAL16bpT2geoFID4h5h30QTAQCyCLFper80Johfj8oLaaR/+BWXZv7GM9LYfQOYCKZHZas05rg+iMo3aeQzbd4TuuuFJj3ua3ndeXFvezaJpgUA+FpujB6sNl6vqwOviftRU7s5RltpeoxDPfEPHg3ifnveD5+jsjhxDNfCqAc0MQAgC9em6a5tz3Rv5NMZOrN25ZY0tnkCup3eDwel/faTz6KyPypLEveT/kA6m/ib99LY0Wiecc8coqkBAFm4Nk0fTnmNrtJ9VSDAa50DSLCHbqbbTbZLbvw0KiuN1ybn4+miqEHjfmHrSgCAN53r4xqRG2zzmhVR+RIoyEuO7AHdZk5UHkr7kfDBDMf5N/HD6pbjPvlKkwMAsrBW981v+XsdnWhduKEjgjvkzwSuOgl9izQWYPgGe9s4Hegies1/b3Md68je4ozHmhm/Vu8t11xXtj0DAGRyztGpvG/52yUtQd5LaSzk8OkQfQK9t5wOdAEdBU/bLvBDHLTl8dbjHtlO8wMAsnjj6FQut4w4JCeZ6yTyngz1HPYM9tZwSlBjmkLokaSvnJ1b4Nh3PO6PmZwCAICvmUanMhD/na4EfCrueXsWDQo/eHRkZPxHne+X15K+Or3oIgkr0HvFKQAAZOF6pKoLNJorYS/In6sC8zrhEeiRIwx1DfLeO67bEDkh7xn3xllOAwAgiyFHp/Io/ptNif92tGB9Gz0CvVFOC2pGFxa9rSAA+2rcGxs5FQCAUB3L8biDa6ZRuRGgvn6PQO8XpwU1oqPazxzXqy5ICrUd2U9h2zMAQCBLjYBLc+UNy9hq2BAJjXsI9NBlbhvX6sJA9Uwx7ov7nAoAQBYHxb3tWTO/3m8Jm4nfCvR+cGpQE0eNa/VowLo2GHUd5HQAALJwTfzW1X/N7ZxOBqzTZ0TvA6cGNbDauE41LVHIR6m7jfqWcEoAAL60g3Jl32/OFXonjdQqoUz1CPRucnrQYX1R+c+4TjcErvOao64vnBIAQBbWY6JmWRu43nUedV7g9KDDLhnX6EgJdboSl1/nlAAAsjjjEXDdLaFen63QtnB60EErPa7RpYHrnCHsAQ0ACOiFR2e2sIR6rwhbPKG7740yVr9a8/P6OS0AgFCjB1qGSqrb2rT9BacHHbTd495YXUK9rhQuzzktAIAstnp0ZgtKqHe+R71HOD3ooDcd+CGi+fNcC6NOc1oAAFkMGZ3ZvZLqPeIR6M3h9KBDBjyuz70l1Gs9tl3LqQEAZPFJqn80pV52KMAEfDwUe8eWaSXU+1jcycN7ODUAAF+LxE4CW4YV0pm5T4CPeR7X560S6l0i5JQEAAS03+hYDpRU73Wj3qecGnTQMY9Ab3sJ9V6T6h8VAwDGMdfqPt3TdkYJdc6Oj+3q0NZwatBBz43rU6/fvsB1zvG4LxZwagAAvnSuj2t13/2S6j1rdGZ3ODXoIJ90Q2WkOLls1PmOUwMAyGKt0bHsLqHO2UZwqZPN53Jq0EFbPAK9y4Hr1JE6azTvEqcGAJDFSXE/mioj+741B2k/pwUdZo04lzE/745HnQOcGgBAFs8cncqjEuqz9gwd4ZSgBm56BF0hc9lt9qhPf3j1cmoAAL6mGR3LscD16XzAV476Pks5Cz+ArKzdMELuNasLOj551PeQ0wIAyMLa9ix09v2jxmjFSk4JauK7R+AVKmnxsIzNTa3yhxcAYJy7YgReIbPvLxX3RPPtnA7UyC+PQC+EvfGxdAqFtUvMKk4LACCLj45O5VnAevQR8VtHXYc4FagZa/VriEBvdRxQarF2w/DZ9kxHzG8I8/gAANJI5eDqWK4GrOuWo57jnArUkPUYVcvMAsdfGJWv8XEOR2WDUddt43i7pLwFVACALrTP6Fj+CVTPcUcdRzgNqKkXHoHe5pzH1r2lP7cEZgeMug46jrcu/hsNHGdz6gAAykofESJf16Dj+Ls4Bagxax9mLbdyHFfn2X2RsVXmzVHBIcm3HeAKGVs4sonTBgBQOtfHejRVdJ/ZnSnH/SLsYYv62+MR6GlZmuGYOmrXnPv3W/5cXPHYqGdSm+PpvL7m499TnDIAQHJUwerAiuSzO5hyzCfCoyV0hxnityBDFzRZ2/Utjq991yrzUcmWymVlIsgb4nQBALKOVkzNcVx9TbvtzbTDPCZh07UAZbsifqN6o/H1vSDx2nnS2Cd6RPy2+LPSuZyK7x9dwa6r1H/G//1BVCZzqgAASds8Oq9lGY+pyZXfS/tt1BbS5OhCs8Qeacta9qTU9TvHse5FZQqnCQDQqjcOwFydyGXPY+lj4PttXq9bSG2hqdHltgQK8HRu6jpHPd8yHu+qkC8PAGAEe6fF/choOO6ckh2Kzl3aKI1HSe2SID+XxvwjHtNivNAR8J8FgjzNgWfl3PN9TKwrbAc5JQAAX9OlkbD1eYGOTDdkPyvZViAC3USnH4xkvC/071d7Hl/n9H01jqfzX+dwKgAAefVLIwmsjtbpSj5dKfgtHs3QoilZ9BHUHWk8OtopzL/DxKIpTU7E90Dy3tCRNk2yrPn3BnMGZPPj+2o0Pqb+711pLL4gwAMmgP8D5eRyIAGBFRgAAAEKdEVYdE1hdGhNTAA8bWF0aCB4bWxucz0iaHR0cDovL3d3dy53My5vcmcvMTk5OC9NYXRoL01hdGhNTCI+PG1zdHlsZSBtYXRoc2l6ZT0iMTZweCI+PG1pPmk8L21pPjxtaT5mPC9taT48bW8+JiN4QTA7PC9tbz48bWZyYWM+PG1pPmE8L21pPjxtaT5iPC9taT48L21mcmFjPjxtbz49PC9tbz48bWZyYWM+PG1pPmM8L21pPjxtaT5kPC9taT48L21mcmFjPjxtbz4mI3hBMDs8L21vPjxtaT50PC9taT48bWk+aDwvbWk+PG1pPmU8L21pPjxtaT5uPC9taT48L21zdHlsZT48L21hdGg+sPg9SwAAAABJRU5ErkJggg==\&quot;,\&quot;slideId\&quot;:260,\&quot;accessibleText\&quot;:\&quot;i f space a over b equals c over d space t h e n\&quot;,\&quot;imageHeight\&quot;:20.324324324324323},{\&quot;mathml\&quot;:\&quot;&lt;math style=\\\&quot;font-family:stix;font-size:16px;\\\&quot; xmlns=\\\&quot;http://www.w3.org/1998/Math/MathML\\\&quot;&gt;&lt;mstyle mathsize=\\\&quot;16px\\\&quot;&gt;&lt;mfrac&gt;&lt;mrow&gt;&lt;mfenced&gt;&lt;mrow&gt;&lt;mn&gt;2&lt;/mn&gt;&lt;mi&gt;x&lt;/mi&gt;&lt;mo&gt;-&lt;/mo&gt;&lt;mn&gt;3&lt;/mn&gt;&lt;/mrow&gt;&lt;/mfenced&gt;&lt;mo&gt;-&lt;/mo&gt;&lt;mfenced&gt;&lt;mrow&gt;&lt;mi&gt;x&lt;/mi&gt;&lt;mo&gt;+&lt;/mo&gt;&lt;mn&gt;4&lt;/mn&gt;&lt;/mrow&gt;&lt;/mfenced&gt;&lt;/mrow&gt;&lt;mrow&gt;&lt;mfenced&gt;&lt;mrow&gt;&lt;mn&gt;2&lt;/mn&gt;&lt;mi&gt;x&lt;/mi&gt;&lt;mo&gt;-&lt;/mo&gt;&lt;mn&gt;3&lt;/mn&gt;&lt;/mrow&gt;&lt;/mfenced&gt;&lt;mo&gt;-&lt;/mo&gt;&lt;mn&gt;2&lt;/mn&gt;&lt;mfenced&gt;&lt;mrow&gt;&lt;mi&gt;x&lt;/mi&gt;&lt;mo&gt;-&lt;/mo&gt;&lt;mn&gt;4&lt;/mn&gt;&lt;/mrow&gt;&lt;/mfenced&gt;&lt;/mrow&gt;&lt;/mfrac&gt;&lt;mo&gt;=&lt;/mo&gt;&lt;mfrac&gt;&lt;mrow&gt;&lt;mn&gt;7&lt;/mn&gt;&lt;mo&gt;-&lt;/mo&gt;&lt;mn&gt;9&lt;/mn&gt;&lt;/mrow&gt;&lt;mrow&gt;&lt;mn&gt;7&lt;/mn&gt;&lt;mo&gt;-&lt;/mo&gt;&lt;mn&gt;2&lt;/mn&gt;&lt;mo&gt;&amp;#xD7;&lt;/mo&gt;&lt;mn&gt;9&lt;/mn&gt;&lt;/mrow&gt;&lt;/mfrac&gt;&lt;mo&gt;=&lt;/mo&gt;&lt;mfrac&gt;&lt;mn&gt;2&lt;/mn&gt;&lt;mn&gt;11&lt;/mn&gt;&lt;/mfrac&gt;&lt;/mstyle&gt;&lt;/math&gt;\&quot;,\&quot;base64Image\&quot;:\&quot;iVBORw0KGgoAAAANSUhEUgAABgYAAADoCAYAAAAkN1/5AAAACXBIWXMAAA7EAAAOxAGVKw4bAAAABGJhU0UAAACGxP+0iwAAPuNJREFUeNrt3Q/k1df/OPAjySRjkskkksl8TGRmPmYiM5PJmGQyiclkkpGZZCbyNZPJmMxkEplMMiOZyWTMTGZmZCYzHyOTJIn9Xud373vd9+2+/tz7vq//jwfH5/ttdV+ve8553ed5nefrdU4IAADAPKxJyl9J+Wek7FYtAAAA3fB8Ut5t0fkuG57z0aScS8q1pNxKyp2k3E3K7aT8Lynnk3IiKS8nZaVmpgPWJuW1pJxKyuWk/D3W728k5cukfDzs9w+VeC77k3JQkyD+QaddCIuTAvNKDIghAHTRpqS8kZTTSflhwv1anLuIcxhHkrJVdQETmPOkMquHAWvhRm91w893Q1I+TMrNCTepeSVePGeS8pRmp4W2JeWrGfv9R8NrZ96/HXeHx/guKY9rIsQ/6Jx9KbFl9xyuPzEEqMM3M4ynyygXNEWnxEm8vUn5foa+8GdS3kvKo6oRes+cJ5XaHgYZpn+GnW5bg891VVI+SMq9OQ3EvkjKY7oALbAxKV/Poc/HIHF4zuf23MhvSMxc79NciH/QqfhzK5STGBBDgLp+1/5pSPlCc3TGC0n5NeX+61IYPIgS3/aOE3ZXMuY04hPA8S2CFaoUesecJ5VanpTjIx0m3pRtbvD5xnP7rYTBWFxy5UXdgQaLr4PdmnO/vzgMOvMSM9rXRj7/7Jw/H/oc/6Au8cnH7zJiybz2GBBDgCq9H5qTGDigOVovLtl6ckLbXg+DZHfaBH9c7iMuNfR7St/4KXiTDvrEnCeVihmj0dfb4mtrmxp8vvEpzpuh3EHZ67oFDXSgxD7/bZjv3gNrxn5XrgbZacQ/aLPDOXFknpsPiyFAFeLDAX+F5iQG/M6125rhPdV4u8alXx8p+BnxfuzTlP4R50CeV83QeeY8qdTT4f4r27H8EQavUzbVM2HwOl0VA7NXdQ8aZG8Fff6zOZ9zHABfDp7ERvyDttsS8l9j3j3nY4ohQNleDc1JClzRHK0W98n5MaVdZ3n46mhIXwrW077QXeY8qdRLYx0u3nA1+fW0R8PiSZyyS7wBflo3oQG2pvTRuKRQXJtyZxhMaC4b/v1lwwmVOGiMm1Zdm6LfvzDnc181HBCPvrr2X02K+AetESc0fikQP3aXcGwxBChTUzYdjuUtzdFaK8Zi1egk/oYlfO7pkL7vgFgI3WPOk0qNPx0RX1Np+i7VaQO3mJl/JwwmQcfXoH14+Odvhtk2a/012OiH5gWHeL2+HQZrURa1p2CQ+aGE7xCTFD+Pnb/BLOIftMOJgmOm3SUdXwwByrApNCcpEMsGTdJaaUv/HJ9D/Eu7f/vf8D4R6A5znlRmdyj/KeF52zfhnONN4tYpP2d9RuBOK4d0GWr0+Vh/vJSUtTN+1rpQbAObLSV8j3VjA9v41KclIRD/oNm2TTFe2l3ieYghwLxN2nQ47mdycPjbt7Kk406auPlBc7TWKxlxcR5vo+7P+PyLqh86w5wnlXm5hZ0gZsTGN4U6E5aW1XouFH9FJx57ua5DDcYnZD6aw2fGJYfyNrI5UtL3eTYsXqM6XoM2WUP8g2aKTyr+OXK9xKeY/gj1JAbEEGCexjcdjku+7KnguGvC5P1a3tYkrY2TaXMK80r2xCVirwcbiEKXmfOkMs8NBz2jHeB8C877yNg5fz6nz12fc4NrUw7qNrqB1fE5fu6hnP5+rsTvNH7sq+HB1+FA/IP6nR25Xv4Og6f260wMiCHAvLwWFq+x/HxFx90XynuynOodDdU8aPVexnHiG3QPawpoNXOeVCKuWTiegYodZHXDz3vF2Hn/FOb7WueTSblT4CI5owtRsRdK7H9xEuVuyF5nrkyXx453WnMj/jFHT4TBuvjj5ZiqKezVlJuFuhMDYggw79+RKp+4nrSM0FXN0UpxHHkrIyZuneOx8vbDeFdzQGuZ86QSK4edq43rKu8Ni5/mKGM92cMFLpKbuhEVuzRys/BQCZ//ZY39PT4VNZ6Y8Bos4h/z8mJIf02WfPHNgBsj9XZ25L81ITEghgBLMTrJ+lmFx300mNTtkrcy4mGct1g25+P9knPvtlKTQCuZ86QSn4T2ZoNGn6r4oKRjxAxdkbW3HtWVqMi6cH+907JeLT4Zsl9JLdv4q7e3g9eoEf+YD4mB+Y29xt+uaUJiQAwBluKD4e/G76HaJVjSlhF6QpO00k8Z8bCMzaQ/zpmreEOTQOvH3eY8KcVLExo7Tja2YbO20acq/g7lLvtwrMBF4glTqrLwBMrhEo+xN6Ovf1fBd4zLGd0YO+4VTY/4xxxIDMzuQM7YpymJATEEmMXy4X1lHfd2k5YR+lWTtFLe0j5lPISyM+eY32sWaB1znpTukaT8OaGxj7bk/HeNnPPhko/1dIGL5CVdiorExMBXodyd4Xdn9PWq1ms+MuHY+zQ/4h9LJDEwm/jU6ugapCcm/J2mJAbEEGBWcZmGQxUfM20Zofc0Ryvtz5k3+LCEY+YlI2LZoGmgVcx5UroPw+SnJdvyesjpcP/18LJf81wW8jfk2KFL0SF7Mvr6norOYU14cJ3o+ASoTWHpe/xjaSQGZhsHXR2pq7iW8aT9bZqUGBBDgLZIW0Zoi6pppTM58wavlRSn7+UcV3Ic2sWcJ6XalBI4TrXoO/w+POfjFR3vh5yLZLtuRYekrVMZJ1mqnFQ5PeEcjmseeh7/WBqJgemNvl4cr5+0yaomJQbEEKAtJi0jdE21tNbPOfMGO0s67rWc457VNNAq5jwp1bmUhn6uJee/cuScN1V0zC9yLpJtuhU9+I34uOLz2D7hHOKk1EZNRE/jH0snMTCd/47VU9arzE1LDIghQNOtTfnN/D9V01p5T+6X9dRt3nyFcQ60hzlPSvVkSiP/r0XfIa6tvjUpr1d4zLxXAlfoWnREfI3s1oQ+Hv/ssRrOZdIrbZ9qJnoa/1g6iYHi4ia+v4fim883LTEghgBN92bKb+bTqqaVHgr563SXlRg4VeDYltODdjDnSS2N/YmqmfkiMalEl2wNzVqX8vMw+YnP9ZoK8Y8ZSAwU90lYnBzO27iwaYkBMQRoum8m/EZdVy2ttT7kT86XtZTQRwWO/aImAqa8Vzbn2THrQvqrbS+rnkxnMy6SM6qHDjkfmjVxmrYh2weaCvGPGUgMFLMjTJ8cbmJiQAwBmiptGSF7obTXtpA/Of9aScd+vcCxX9VEQApznj1xJKOhH1E9mc5n1N2eEo4XJ7Hi0wTxdfdLSbkZBhu/xv89toTP3ZyUk2HwJMrC58XXDj05R/TUhP79Rc3ntDnluotPr67UZIh/YsiUJAbyrQmDJ4MW6uZCwX/XxMSAGAI0VdoyQs+qmtbaGvIn54+WdOzdNR4baL+q5zypyW8pjfyrqsl1PaXu4hOo81qrLw4Cjw/bY95BPa4T/EnIfjXImoP9FidIfg71bjac5k5Kv31dsyH+iSFTkhjId2GsbR8t+O+amBgQQ4Cm+iZYrqFrNhYYg50q6dg7Cxzb8plAmirmPKnZfzMCxGnVk2lZSF+C4sISP/uZpHyYlD8LBPLRcneKG/X4murVAp95UFP32rmRvnA7KXsbdG4XU/rst5qNnsc/MWR6EgPZxpfemWaTxKYmBsQQoGnSlhE6oWpabWWB8dJXJR37lQLH/kwTAROUOedJg7yfESDeUj2Zns6ouxeW+Nm3hxfg5TCY3Hl1eBO+KylXcgL7oYKDzt9DsYmijzV1L8Ud70c3mol98fGGnWPWk8obNCE9jn9iyPQkBtLFJx1vjtTJp1P++6YmBsQQoGnSlhHaqmpa717OeOlWScfdUWCsZp1wYJIy5zxpkKyn/XaonpkGblfndAEuT/lvK5LyU0a7Xc757LhGcJElJWxG1F/xieHx15jjk8eHw2DpkKbIWjPTmy70Of6JIdOTGEg3mkz6bYY40NTEgBgCNM1lcaiX486FsqmE40oMALMqc86ThlidEyCeVEWZLqTU284Kjv1qRrvFpxEeSvl38VWghQnf+ETpG8M/Wzu8CR5fduLb4X+nP+JyETcy+lf8b4ca0i+2Z5znRU2J+CeGTEFiYLLDY/XxzAyf0dTEgBgCNEnaMkInVU0nnA75E/T7SjiuxAAwqzrnPKlI3npzJoTTPRwGazGP19mPFR1/ecrxF8r2lH93Ityf0Hluwn+P6x/uD4PX6+Pmeys0dW88P+y/RZ8C/iUM1mivU9ZGXndD+hPT0Pf4J4Y8SGLgQZvD4qUPjs74OU1NDIghQJOkPZlpuYZu2FPg/upSCcctkhiwxwAwru45TypyPFS/xl1X7Eupt6cqPIdzGe333oS/v9MAkzFx0m5vmC4hMF4O13j+y3LOTT9H/BNDipIYWCy+NfLL2E3ArBPlTU0MiCFAk0xaRuhm8LBeV6wteG+1fs7HLZIYsKcgMK4Jc55U4EJGcPhV9WT6IdT/muf+jPY7N/Z31yXl7+F/O6L5eu/ZpHwUBhOg/8yh1PmUSdZ3OKypEf/EkIIkBhYbTZ7dScoTS/ispiYGxBCgKR5L+R06pWo65esC91Xvz/mYrxQ4pvkBYFwT5jypwM2M4HBe9aR6dkJ9xZveRyo+jy2h+BOvCxsHfq35eu9cmE8yoOxBbFE/Z5zT55ob8U8MKUhi4L5tY3VwYImf1+TEgBgCNMGBlN+hl1RNp+wscE8Vl+6Y51sDRwscc5emAUY0Zc6Tkq3ICQ5nVVGqb0MzXjePr5XeyWjDjcO/987w/49Pez6m+Xov7iUQ1/6OGwjHtwbiWuBxM6z4BPWNsLTkwIs1fJ+sJ79/19yIf2JIQRIDA4+ExRP581jvuMmJATEEaOr95e1gGaEu+qnAPdWXczrWypwYXOc9HNCumGSJzQ56Kic4eG1xsu0T6up4jefzVUYbxtcG/xPubxy4R/NRcAAZ16L8NEy/1NBvofrNRj/POJ97bqgQ/8SQgiQGBs6OfPeYLJ5HMqjJiQExBKjbupTfoNOqppOeK3hf9fYcjvVZwWM9qlmAoabNeVJxY1s7Kluc8Lw2Vk+Xa75pPJbRhvFp8IVNZS9pPmYQN588mJT/heLJgf0Vn2PegPcJzYj4J4YUIDEQwqtj333nnD63yYkBMQSo28GU358dqqazThS8r9o34+evDoOlMYsc45bmAIaaOOdJiXblBIgTqugB4+vzxRvdurPrO0L2+oQL/7tR87EEcWmJ0wUHlz9XfG6f5JzPds2H+CeGFND3xEB8YnV0Obkzc/zsJicGxBCgbt+mxODlqqaz4uTb5YL3VvGBlYeniOVxzmL0re87OZ9vb0lgQRPnPCnRnpwA8aEqWuTp8GBmfUsDzuvhAoOJdzUfc3Ko4AB2c4XndDLnXF7RbIh/nYghRZ+ua2NZ1YD6vTRyPtfDfDcXa3JiQAwB6pS2jJD9/rovxtkfC44T4j5P74fBGt+jy7bGJWDjgw1vDeP4vfDgwy5f5Hz2EU0BhObOeVKiN3MCxF5V9K94w/7bWP281KDzu5bRjvHm/qGG1WeXJnMu9PB6OBqqWROzqLzJwt0trGPXiPgnhkx/rUsMzO7A2Plsm/PnNzkx0MUYArRH2jJCu4xFe3G/FpMDl0r4zjeHfSi+dXI35+9udRlC7zV9zpOaboQkBu4b35ju9YadX9YSLwcbWJ8Gmu2X9+rr537LXCMNvkbEv3bGEImBcmwKi5cZKGNzsTYnBoyHgTJdCZOXEao7KW8sWq34VvbtOX3fuHfO2uHnvpjzd+MxrR0ONH3OEzdCtXorNP9Vu9cz2vHjBp6vgWb7PZlTL9crPJd3cs7lYAvr1zUi/okh07ebxMD04mTA1bB4j5gyJqOanBjoYgwB2iFtGaEvjEV7eb8WJ/PjckG3ZviOcT+kmNh/fOwz85bLO+MyhN5rw5wnJkZqs32sTj5o6HluyWjHcw08XwPNbvgqZG9aWpU3ctroUAvr1jUi/okh07ebxMD0RpeGi+sSP1nScZqcGOhiDAHa4WBo7hJmxqL1icv/vDQc98Rzj5P+C2/2xf+NywR9FwaT+nH51mfD5Kf+45/9nVM3O1yG0GttmfOkJHlrLL/V8/rZMgy6C/VxqsHnuiwsXgZgfMOQpjHQ7IZdOXVT1Wup7wdLCblGxL8+xBCJgfn7qyX1c0cMATrouzD54ZombEhvLNp+O3Pq5UawjBD0WZvmPCnJazmB4kSP62Z9Uv4MzX7qflzW09tPNOxcDTS74eGcullR0XnkTRa+1sK6dY2If2JI9dLW4f2rw99ZYqCbMQRox/3mpN+cL41F3a/NyTc59XLUZQi9jkFtm/OkBK/kBIqPelova5JybaQeLobB63xNdyWjLffo7pTk94x+V9V181HOb9kuzYT4J4YUIDHQz8SAGALU4S33bZRoc05si8sHrldN0EttnfOkwhvghfJJD+tkdVi8Cd+3SVnZ4oHlQjmtu1OS8xmDzarkbar1kmZC/BNDltAvJAa6nRgQQ4A6fJ8yfn5E1TAHZ3Ji20lVBL3U1jlPSrIxJ1h81rP6iGs5jq7z+GNLBmb/CelrQy+U67o7JTmd0uf+rvAcPs3p/1s1E+KfGFKAxEA/EwNiCFC1tGWELqka5jS2y4prd4djYaBf2jrnSYniRjP3MgLG5z2qi4fC4jX4fguD12uaLq7hPprt+yOjPdfq8pTgVKh/fdS8J2JWaCbEPzGkAImBfiYGxBCgamlv6u1TNczBxZy49n+qCHqnrXOeVOBaRsC42JM6iBNEX45NjDzWknN/f+S8j4T0SdpYXtHdKUFanzte4Tl8EeqZTEL8azsxZLE+JgaqkpV02l3zuYkhQNXSlhF6VNWwRC+F7KRAjMerVBP0SpvnPKnA5xlB40ZP6uDsyHf+X1Ieb8l5Pzdy3l8P/2xXRnt+rLtT8vVT15rMlzL6/RVNhPgnhhQkMVCeJicGxBCgShtSfm++UTUsUVwS5HrITgy8qJqgd9o650lF3g7ZO9V33eiGc3FN9KdKPt68dvoeDfrxwn40Z6AZy1XdnRJ8GyY/YVnlrvY3Mvr9KU2E+CeGFCQxUJ4mJwbEEKBKacsIvaFqWKLTITspcFwVQe+0dc6TCm3NCR6rO/zdR5dQuJ2UZyu6KOcxuTKa8dte8OY7TnQ9pMszR/GVtEmbln5S8XlkrRW/RzMh/okhBUkMlKfJiQExBKjS9ym/N5Z1YCn25Ixr4xtwJuygX9o850mFYnC4mxFAXujo9z4SFk92VPFK3bYwn+UYXg3ZWf+sTfS26/LM0dMp/WxLheewKmcQ/KRmQvwTQwqSGChPUxMDYghQpbQ38y6rGpYgPgF8OyOWxU1G7V8B/dLmOU9qcD4jiLzawe/7xth33FnBMdeM3BQv5dWddWHw+k/8nPi0yaSs/96M9jxW8DibXBYUcGxCH7tQ8Tm8kNHfTeYh/okh05AYKE9TEwNiCFClQym/N2+pGma0PgyWhUyLZfG/bVBN0CttnvOkJvsyAslHHfuuu8e+3+sVHDMuvXA5zGeN5q+Hn3MzI8A/kdGeRTa12lVh3dBeyycMQu8N+1+Vdmb099OaCfFPDJmCxEB5mpoYEEOAKqUtI7Re1TCDtUn5PSOO/RlsMgp90/Y5T2ryWEYwudCh77lj7LsdqihYXx455v4lfNboEya7cv7u3yntGZfNWJbx7zaGwYRRnPBd7dIgw6SN0w7XcB7HMn6/XtZMiH9iyBQkBsrT1MSAGAJUZWPKb80PqoYZxLdAs5ICvwYJJ+ibts95UrNvUgLK7Y58v+fD4rWkj5V4rJVhsA5zXLv5Vlg8obJqxs+Ma7kvbI73aYG//3nGIGFbyr9ZEe4/xeJmuN3ik8BxgqustZHjj//NMP2TxGU4l9LP7wz7NPQ9/okhxUkMlKepiQExBKjKOym/N4dUDVPakhNXLyXlEdUEvdL2OU8aIGsX+yda/t2eCdmb8VRVPkk5v3jhLM84/zgJ+2e4n/lfWeA77884jw9S/s2nw/9+xuXQWnFTqYvhwQmtd8P8nt6NTwuPT6TGDa3W1PSd055sPqU70JP4J4bMj8RAeZqaGBBDgKr8kPJ7Y6kXphHf+rw1wzgN6K6mz3nSEvGpqJspjdvmteY3J+VGAy6Qf4YX66iY0bse7mfW4mTK+CRUnOj9Jdx/eq3oE+BbQvZmeuNZvIUdy+P5eLqgvb7PaPd4HeydwzHOhAdfU11b0/fdkPF9/6s70PH4J4bMn8RAeZqYGBBDgKqkLSP0o6qhoDj2Oplzr/eSaoLeafKcJy30fkrjnm3p99kUHtwcta4yvgFHXNc6LdMfl3CIyzDESdw/R/58z5Tf/2bG+ZxPysNhMIFzPNzfONaNcHs9VrAvfjn8u7MMRs+GB19TXVPjd97jJouexj8xpBwSA+VpYmJADAGqkraM0GFVQwHxYZDfcsZla1UT9E6T5zxpqXXh/hrE4+usLmvhd/mjIRdILAfGzu+1Kf/9xzPUweklniPtsmaKto4Tiu+F4pP6cU3xX8PitdebsB7qmdC8ZSkQ/6oghpRDYqA8TUwMiCFAVdKWEXpC1ZAhTvqdz4ifcfPhHaoJenv/2uQ5T1rs45RGbtNraXGy81qDLpC4xMPDY+d4eIp//9WM9fB8sBZY3/w6Q9+MEyM7w2BJhYUJ0Lheedys9ODYjUycOD05DEJ1i+c4aR29X3UDehD/xJBySAyUp2mJATEEqMrjKb99v6gaUmwZ3qPdS+k78Qnht8NgOUygf9ow50mLbUgJQOdacv5xWYOrDbpAYvlswnluDcUndB5aQn0UqYuzun1nPBvK2XQmTujENwzWNei7vpxyrrt0A3oQ/8SQckgMlKdpiQExBKhK2jJC76kaRqxOyhtJuZIRL+MDW/uChAD0WVvmPGm5D8PkDNCaFpz7iw27QGJ5NuVcv8j5dyfnEPTjRpNZ60Qf09075z9J+XoO/fanpHyQlOca+j2/nHDO32l+ehT/xJDqxhASA0vXtMSAGAJU5ceU377NqqbXlg3nCWLi6JuQ/nZATAa8Gyw7BWTfrzRxzpMWixmoSbtav6tq5u7NMHgqID7lfWc4+RBfG5znbt5xEBGfeL05PEa8Of80DCZ86K749PPrSTkVBk8Nx2v61rAPLJS/w2DZhPPDv3dgGGhWNfy7bXKDhfgnhlQ40JYY6BYxBIA6fRQmJwLin/00vC+LS73aUBiA2uydEKjiJOIqVQPU7FTw9gviH/MnMSCGAEAVcSg+cHFx+H/H5YFeCJYIAqBhLgdvDQDN8p8wedkjA2nEP5ZKYkAMAYCyLVMFALRBXIpkfG3hO8M/B6jDt2O/SXEJFWtuIv4xD3GD9b0Tym5VI4YAAAD0ze7w4JNVX6oWoAb7QzM2rUT8A8QQAACAzjs54UZqr2oBKvR4GGyePPo79L5qQfwDxBAAAIByxHVXx1+9vjW8yQIo20NJ+XHsN+gL1YL4B4ghAAAA5VqTlGvhwc3aVqkaoGRnx357LiZluWpB/APEEAAAgPKtT8ofwRNXQHXeG/vN+ToMnv4E8Q8QQwAAACqyMTw4OfKBagFKsG/st+arYEIH8Q8QQwAAAGqxLim/jd1sva1agDl6bew35lRSlqkWxD9ADAEAAKhPXHP5ythN1wHVAszB3rHflsOqBPEPEEMAAACaIb6OfWrs5uuQagGW4ODI78mNpLyoShD/ADEEAACgeeKTWbdHbsTeVyXADI6N/I7EJ7LXqRLEP0AMAQAAaK7Hk/L9yA3ZmaSsUC1AAfHp67PD3457STmiShD/ADEEAACgPd5Kyq2k/DS8UQPI80hS/krK1aRsUR2If4AYAgAA0D6PJWWDagCmECdzlqkGxD9ADAEAAAAAAAAAAAAAAAAAAAAAAAAAAAAAAAAAAAAAAAAAAAAAAAAAAAAAAAAAAAAAAAAAAAAAAAAAAAAAAAAAAAAAAAAAAAAAAAAAAAAAAAAAAAAAAAAAAAAAAAAAAAAAAAAAAAAAAAAAAAAAAEp3Iin/dLRs07wAiKFiKAAAALCYSQ0AEEPFUAAAAOgRkxoAIIaKoQAAANAjJjUAQAwVQwEAAKBHTGoAgBgqhtI6/yiKoiiKoiiKonS0mNRo/qSGfqooiiKGiqFiqFLD9ahiFUVRFEVRFEVxE4WH1RRFURQxVAxVJAYURVEURVEURVHcRGFSQ1EURQxFDFUkBhRFURRFURRFUUxq4J5UURRFDEUMVSQGFEVRFEVRFEVRTGrgnlRRFEUMRQxVJAYURVEURVEURVFMauCeVFEURQxFDFVcjwAAAAAAAAAAAAAAAAAAAAAAAAAAAAAAAAAAAAAAAAAAAAAAAAAAAAAAAAAAAAAAAAAAAA84kZR/Olq2aV4AxFAxFAAAAFjMpAYAiKFiKAAAAPSISQ0AEEPFUAAAAOgRkxoAIIaKoQAAANAjJjUAQAwVQwEAAKBHTGoAgBgqhgIAAAAAAAAAAAAAAAAAAAAAAAAAAAAAAAAAAAAAAAAAAAAAAAAAAAAAAAAAAAAAAAAAAAAAAAAAAAAAAAAAAAAAAAAAAAAAAAAAAAAAAAAAAAAAAAAAAAAAAAAAAAAAAAAAAAAAAAAAAAAAAAAAAAAAAAAAAAAAAAAAAAAAAAAAAAAAAAAAAAAAAAAAAAAAAAAAAAAAAAAAAAAAAAAAAAAAAAAAAAAAAAAAQEusScpfSflnpOxWLQAAdMTDSXnEubNUzyfl3Rad77LhOR9NyrmkXEvKraTcScrdpNxOyv+Scj4pJ5LyclJWamY6YG1SXkvKqaRcTsrfY/3+RlK+TMrHw37/UInnsj8pBzUJYoPYDQ11ISxOCswrMSD+ARjT0SybkvJGUk4n5YcJ98nXhn3pSFK2qi468jt5IAwegrno3JnV6uEP58LN0uqGn++GpHyYlJsTbvTySgwIZ5LylGanhbYl5asZ+/1Hw2tn3r8dd4fH+C4pj2sixAaxGxpkX8o1v3sO15/4ByF8M0PMLaNc0BTGdO73eytOLu5Nyvcz9Jc/k/JeUh5VjbTQzqT8OtKfLzp3ZrE9DLLs/wwD77YGn+uqpHyQlHtzGkB+kZTHdAFaYGNSvp5Dn48D5cNzPrfnRn5D7gwnYUBsELuhCbHzVignMSD+weAa+6ch5QvNYUznfr+XXgiLJxdH73svhcFDNPEt+5gsupLRt+LbBPEtghWqlBb4bxg8mDLejy86d6axPCnHRxoh3thsbvD5xnP7rYRBZFxy5UXdgQZ7OWNiY9ZycTjwnpf4VM+1kc8/O+fPB7GhnbEb6rIs5aZj3nsMiH/02fuhOYmBA5rDmM79fq/EpXJPTmjv62GQqE+b4I9LTcWlhn5P6S8/BW8B0lxxqazzIXuex7lTSMyaj75m9eewkZoqPgk5y2uE05TXdQsa6ECJff7bMN+9B9aM/a5cDZ7QQWzoc+yGOh3Oubbnufmw+EcfxUT1X6E5iQHXnDGd+/3+WDO8lx1v47jkbtENTON98KcpfSX2xedVMw0S95iMS0PnvU110blTxNPh/mvPsfwRBq+BNtUzYfBaVxUDyld1DxpkbwV9/rM5n3MciF0OnmZGbOh77IY6bSlw87F7zscU/+ibV0NzkgJXNIcxnfv93oh7/PyY8jswy0NvR0P6ErzeNKFu8S3Ud6f4jbzo3Mnz0lijxJuWJr8m9ejYREjZ5d5w8gXqtjWlj8YlheIaiXGjljgpuGz495cNJyXi4CVunnRtin7/QgkB4EpY/PrufzUpYkNvYjfUKU4K/FLgut5dwrHFP/qkKZsOx/KW5jCmc7/fCyvG4uzoJP6GJXzu6ZC+74A4Th3i/E5cPeLPMP2S0c6dVONPdcTXo55q6YAzZojfCYNJ0PF1XB8e/vmbYbbNWn8NNpyheQPkeL2+HQZrIha1p+BA+4cSvkNMUvw8dv4GVYgN/YjdUKcTBa/p3SUdX/yjDzaF5iQFYtmgSYzp3O/3QtrSP8fnELvT7pv/N7w/h6q8HO5vqB2XqvxoOL69Hpo/ud7mc++83aH8p4Tnbd+Ec443Wlun/Jz1GQEkrRzSZajR52P98VIYrMs2i3Wh2CZeW0r4HuvGBljxyUnLKiA2dDt2Q522TXE97y7xPMQ/um7SpsNxb42Dw+twZUnHnTQJ/IPmMKZzv98Lr2S05zzepN0fTFhSr7is2ndh8AZMnEwf30su7q3xR2jm5Hqbz70XXm5hIIxPBYxvZnUmLC2z/1wo/ppiPPZyXYcGTGp8NIfPjEsO5W3mdaSk7/NsWLzOc7wGbQ6H2NDN2A11ik/7jb6y/E3ODcjuks9H/KOrxjcdjpMAeyo47powee+QtzWJMZ37/V7E+LS2nVdyMC5/kvVUs82rKdsnSfm/kP1Q6JHQzMn1Np975z03HKyNVvb5Fpz3eIf5fE6fuz7kZ6lsTESdRjdSOj7Hzz2U09/Plfidxo99NTz4SjCIDe2P3VCnsyPXy99h8NR+nYkB8Y+uei0sXq/9+YqOuy+U96QwxnQ029FQzQNu72UcJ77997CmoGbbQ3sn19t87q0V11ocz8LHILm64ee9Yuy8fwrzfR31yaTcKTBQOKMLUbEXSux/cSLibshea7NMl8eOd1pzIzZ0KnZDncb34liY7Kk7MSD+0UWjfbrKJ2gnLSN0VXMY07nf77w4Br6V0Y5b53isvP1T3tUc1GxraO/kepvPvZVWDgNsG9cm3hsWP4VSxpqshwsMFG7qRlTs0shNzkMlfP6XNfb3+DTXeGLC65iIDd2J3VCX+GbAjZHr5ezIf2tCYkD8o0tGJ80+q/C4jwaTdMZ07vf76q2MNoz9Z9mcj/dLTp9ZqUmo0bOhvZPrbT73VvoktDcjPvo0yAclHSM+pVBk/UG7z1PlxMbCOq1lvRJ9MmS/Glm28VdAbwevfyM2dCV2QxN+G8bfrmlCYkD8o0s+GPbh30O1S2qkLSP0hCYxpmvB/X6b9jJY0cBz+imj/crYfPzjnD7zhkuYGkkMUMhLEyo4Tja2YcOz0adB/g7lLp1wrMBAwVOaVGXhSYjDJR5jb0Zf/66C7xiXM7oxdtwrmh6xofWxG+pyIOfabEpiQPyjC5YPY3Ad90iTlhH6VZMY07Xgfn9HUv4M7UgG7w+Dp+XXNOic8pb2KeMBmp05x/zeZUyNJAbI9cgw8IxX8NGWnP+ukXM+XPKxni4wUHhJl6IiMTHwVSj3iZLdGX29qjWPJ+1Ev0/z0/PY0PbYDXWITwqPriF9YsLfaUpiQPyjK+KSL4cqPmbaMkLvaQ5juobf749OMMe3F5qcHHhz5FxjcmBtQ85rf077fVjCMTcV6DcbXMrURGKAXB+GyU8ctmVJnNPh/ivWZb+euizkb0q0Q5eiQ/Zk9PU9FZ3DmvDgWsvxKUobq9Ln2ND22A1Vi9fp1bFJjEl78zQpMSD+wWzSlhHaomqM6Rp8v79rwrGamhx4c8K5/haakRw4k9N+r5XUb+7lHFdin7pIDJBpU8oP2KkWfYffh+d8vKLj/ZDTMbfrVnRI2nqJdyuemDg94RyOax56Ghu6ELuhaqPLQ8TrJ22CsEmJAfEPZjNpGaFrqsWYrsH3+1kPYzUtOXAg41xjW9W9pOXPOe23s6TjXss57lmXMjWRGCDTuZTKfa4l579y5Jw3VXTML3I65jbdih78Rnxc8Xlsn3AOcWJnoyaih7Gh7bEbqvbfsWslaymKpiUGxD+YztqU6/f/VI0xXYPv94/nHLMpyYEDOef5e6j/rYG8J/d31NRv/nI5UxOJAVI9mRF02iKurb41Ka9XeMy8V9NW6Fp0RHwl8taEPh7/7LEazmXSa72faiZ6Fhu6ELuhSqvC/adNY/ku5+83LTEg/sF03ky5fp9WNcZ0Db/fb3py4GDITwrU/bbAQyF/rf+yEgOnChzbUoDUQWKAqQPeJ6pm5oGCiRm6ZGto1vqIn4fJT02u11T0KDaI3TCdT8LixHbe5n9NSwyIfzCdbyZcL9dVCy25329qciAvKRCvscca0HbrQ/7kfFlLCX1U4NgvuryogcQAE60L6a9Yvax6Mp3N6JRnVA8dcj40a/IxbSO5DzQVPYkNYjdMZ0eYPrHdxMSA+AfFpC0jZF8O2nS/37TkwKGQnxRY15C22xbyJ+dfK+nYrxc49qsuL2ogMcBERzIq9hHVk+l8Rt3tKeF4McjGrHZ8ZfxSUm6Gwcav8X+PLeFzNyfl5DCQL3xefP3N02dET03o31/UfE6bU667+AToSk1GD2JD32K3+MdSrBlOnixcIxcK/rsmJgbEPygmbRmhZ1UNDb7fn6QpyYG3c87jj9CcpEC0NeRPzh8t6di7azw2ZJEYYKLfUir1V1WT63pK3cWnOFfPsfMfH7bHvINLXGv3k5xBhrXv+i1OMvwc6t1sOM2dlH77umajB7GhD7Fb/GNeLoy17aMF/10TEwPiHxTzTbDUK+0Y0xVxItSbHGhbUiDaWGD8eKqkY+8scGxLf1LX/ZXEAIv8N6NST6ueTMtC+jIOF5b42c8k5cOk/FkgoIyWu1Pc7MbXa68W+MyDmrrXzo30hdtJ2dugc7uY0me/1Wx0NDb0IXaLf8zb+NI702w02NTEgPgH+b/zk66RE6qGho3pplFXcuCdkJ8UaOKblisLjPW+KunYrxQ49mcuMWogMcAD3s+o1LdUT6anM+ruhSV+9u3hIOTycILk1eGN7K6kXMm5GA4VHCz/XnCy5WNN3UvLw+LNti6Heja3ypL1tO8GTUgHY0MfYrf4xzzFpwVvjrTpp1P++6YmBsQ/yJa2jNBWVUPDxnTTytvUdt7JgSJJgY0NbsN7Oed/q6Tj7igwzrQnJXWQGOABWU/M7VA9Mw04r85pELI85b+tSMpPGe12Oeez4zq7RZZlsClOf8Wnbsdfv45P7x4Og+U3miJr7UZP+tLF2NCH2C3+MU+jyaTfZohhTU0MiH+Q7fKEa+Mv1UIDx3Sz+DhUkxw4nHOceH+4seFtWOQN0U0lHFdigKaSGGCR1TmV+qQqynQhpd52VnDsVzPaLWbFH0r5d/F1yIUJ3/hU5hvDP1s7vJEcX7rh2+F/pz/ikgs3MvpX/G+HGtIvtgsK9DA29D12i3/MOqHxzAyf0dTEgPgH6dKWETqpamjR/X6espMDh0MzNjxeqtMhf4J+XwnHlRigqSQGWCRv3TM3xOkeDoP1jMfr7MeKjr885fgLZXvKvzsxMiny3IT/Htfh2x8Gr6jHDexWaOreeH7Yf4s+SftLGKxzXqesDaXuhvSnjqHNsaHvsVv8o4jNYfHyAUdn/JymJgbEP0iX9pT3C6qGFt3vF1FWcqArSYFoT4H72kslHLdIYsAeA9RBYoBFjofq11rrin0p9fZUhedwLqP93pvw93caGDMmTnztDdMlBMbL4RrPf1nOuenndDE2iN3iH9niWyO/hMWTOLNOlDc1MSD+QbpJywjdDB56o333+0XMOzlwpMDnbWpRO64teE87782TiyQG7GVFHSQGWORCRoX+qnoy/RDqfz11f0b7nRv7u+uS8vfwvx3RfIJBGGxcdSvMnhBoytMOWd/hsKamg7FB7Bb/yDaaPLuTlCeW8FlNTQyIfzDZYynXxClVQwvv94uaV3Lg3QKf80QL2/LrAvez78/5mK8UOKZxKXWQGGCRmxkVel71TNUZ443jIxWfx5ZQ/KnRhc33vtZ8vXcuzCcZUPZgqqifM87pc81NB2OD2C3+kW7bWH84sMTPa3JiQPyDBx1IuSZeUjW08H5/Gp+EpSUHiiQF/tPS9txZ4F42Lhs1z7cGjhY45i6XGg35fZMY6KkVORV6VhWl+jY045Xt+DrsnYw23Dj8e+8M///4xORjmq/34l4Ccf3suIHwR8NBZNyUKT6FfCMsLTnwYg3fJ+vp6d81Nx2LDWK3+Ee6R8Liifx5rBnc5MSA+AfFYvHtYBkh2nm/P61ZkwPvFfh3T7a8TX8qcC/75ZyOtTJn/FDnvTNIDPCvp3Iq1OuWk22fUFfHazyfrzLaML6+FrP6C5vv7dF8FBzIxDURPw3TLzX0W6h+w87PM87nnhtBOhYbxG7xj3RnR/pATHTPIxnU5MSA+AeLrUu5Hk6rGlp8vz+tT8N0yYG8pMBfof1Jgei5gvezb8/hWJ8VPNajLjdqIDFAZsBrw/p5dYoTntfG6ulyzTdexzLaMD4NvrCp7CXNxwziBo4HhwPIosmB/RWfY97A6wnNSIdig9gt/jHZq2N9YOecPrfJiQHxDxY7mHIt7FA1tPh+fxanQrHkQN5yNzHJ/mSH2vdEwfvZfTN+/uowWNazyDFuudyoicQA/9qVU6EnVNEDxgNnvFmsO8ubtdv93ZH/3aj5WIK4PMPpgoOcnys+t7xXZrdrPjoUG8Ru8Y8HrQuLl8I7M8fPbnJiQPyDxb5NiQfLVQ0tvt+fVV7y+HbITwps6Vj7xsTP5YL3tPFhm4enGIfEvjP6tv2dnM+3pyd1kRjgX3tyKvRDVbTI0+HBDG8TAuXDBYLau5qPOTlUcCC1ucJzOplzLq9oNjoUG8Ru8Y8HXRpp8+thvptDNjkxIP7BfWnLCNk3j7bf7y9F0Qe7JiUFnupoO8cxwo8F6yHuUfV+GOwvMbpcblx6N+4P8NZwDHIvPPigzhc5n33EJUdNJAb415s5FbpXFf1rVRisnT5aPy816PyuZbRjvEF+qGH1+U+HyoUeXg9HQzVrMxaV90ro7hbWsWtEbBC7xT/XdjEHxs5r25w/v8mJgS7GP5hV2jJCu/zuG9N14H5/KaZNDsSkwNMd/72IyYFLJVwjN4e/OfEtpbs5f3ern21qIjFA4ZsJiYH7xjd3e71Fwf5gA+vTALn98l7B/NxvmWukB9dIHbFB7Bb/XNv3bQqLX9UvY3PINicGjOXpkyth8jJCdSeI/e4b0zV9vDT+hPzTPfrdiG/D357T9RGXblo7/NwXQ/4yTssC1ENiADcTU3orNP+Vr9cz2vFjEyMGyCV4Mqderld4Lu/knMvBFtava0RsELvFP9d2tnhDfTUs3t+mjAnAJicGuhj/YBZpywh94XffmK4j9/vz8FOBNt7Zw9+POJkflwu6NcM18VcYPJTw+Nhn5i31dyZAfSQGMLkwhe1jdfJBQ89zS0Y7njMxYoBckq9C9safVXkjp40OtbBuXSNig9gt/rm2s40uaxfX9n2ypOM0OTHQxfgHszgYmruclt99Y7omOFqwjWPM29DT35G4/M9Lw7F27Otx0n/hrcT4v3GZoO/CYFI/LpsbJygnPfUf/+zvnHre4WebGkkM8K+8dYrf6nn9bBn++C/Ux6kGn+uykL7r/S0TIwbIJdmVUzdVvR75frCUkGukP7FB7Bb/XNsDf7Wknu6If1C678Lkh1RW+d03puvI/f5SvDdlO/c5OTAPO0P+Hg6WEaJOEgP867WcCj3R47pZn5Q/Q7OfOhyX9fT2EyZGDJBL8HBO3ayo6DzynqB+rYV16xoRG8Ru8c+1nU1ioJvxD2aJzZP6/5d+943pOna/P4t3Z2xryYHZfZNTt0dVETWTGOBfr+RU6Ec9rZc1Sbk21rGWt+C8r2S05R7dnZL8ntHvqrpuPsr5LdulmehQbBC7xT8GJAbEP4je8vtPT+73pzVrUkByYHabc+o0Ln24XjVRM4kB/pW3U/onPayT1WHxRnbfJmVliwfEC+W07k5JzmcMeqqSt7nTS5qJDsUGsVv8Y0BiQPyD6PuUcegjqoYO3e9PKy8pEJdQemY4TpIcmJ8zOfV5UhXRABID/GtjToV+1rP6iGtQjq5P+WNLBpT/CenrKy+U67o7JUkbTP5d4Tl8mtP/t2omOhQbxG7xjwGJAfEP0pYRuqRq6ND9/rSO5MSGeJ/2TIH7OcmB6celWfV4dziOh7pJDPCvuOHJvYwK/bxHdfFQWLwW3G9h8Iph08U13K+OBe209lyry1OCU6H+dV3znsxYoZnoUGwQu8U/BiQGxD9Ie2tsn6qhI/f70zocpksKLJAcWLqLOXX4f6qIhpAYYJFrKvT/T7J8ORb0HmvJub8/ct7xyYBTGe35iu5OCdL63PEKz+GLUM+EDGKD2C3+0X1ZSafdNZ+b+EffpS0j9KiqoSP3+9MokhR4OuPffxYkB2b1UoG6W6WaaAiJARb5PKNCb/SkDs6OfOf/JeXxlpz3cyPn/fXwz3ZltOfHujslXz91rWt8KaPfX9FEdDA29D12i39UqcmJAfGPPtuQ0ve/UTV05H5/Gu+EpSUFFpwKkgPTistRXc+ptxdVEw0iMcAib4fsHdO77uRYsHyq5OMtLyH4xMHNozkD5Fiu6u6U4Nsw+SnF5RWew42Mfn9KE9HB2NDn2C3+UbUmJwbEP/osbRmhN1QNHbjfn0ZeUiDGiqen+DzJgenkLcN0XBXRMBIDLLI1p1JXd/i7jy5DcHvYwaoYmMxjgmL0qYftBW9g42TRQ7o8cxRfy5208ecnFZ9H1nrrezQTHYwNfY7d4h9Va3JiQPyjz75P6fuPqRo6cL9f1NthvkmBBZ8EyYEi9uTUU3x7b7lqomEkBlgk/kjdzajUFzr6vY+MTRhU8WrXtjCfJQ1eDdnZ56yN6Lbr8szR0yn9bEuF57AqJzA8qZnoYGzoa+wW/6hDUxMD4h99lvaW2GVVQwfu94sqKymwQHIgW3z75HZG/cQNru13QhNJDPCA8xmV+moHv+8bY99xZwXHXDNyY7mU1xfXhcErkPFz4lMyk7LPezPa81jB42xyWVDAsQl97ELF5/BCRn//SxPR4djQt9gt/lGXpiYGxD/67FBK339L1dDy+/2lXgOjSYF5nMfHQXJgkvVhsKRlWr38L3ijguaSGOAB+zIq9aOOfdfdY9/v9QqOGZcvuBzms87x18PPuZkRaJ7IaM8im3HtqrBuaK/lEwZD94b9r0o7M/r7ac1Eh2NDn2K3+EedmpoYEP/os7RlhNarGmO6lt/vF1FVUmCB5MBia5Pye0Z9/Bm6ucE13SExwAMey6jUCx36njvGvtuhioLG5ZFj7p/TAGBXzt/9O6U949ITyzL+3cYwmHSJE76rXRpkmLTh2+EazuNYxu/Xy5qJDseGvsRu8Y+6NTUxIP7RVxtT+v0PqsaYruX3+7Peg5WZFFggOTAQ32DNSgr8GiQoab5tob2T620+98b7JqVSb3fk+z0fFq/HfKzEY60Mg7WM4/rHt8YmJVbN+JlxbcCFDeY+LfD3P8+4ULal/JsV4f7TN24o2y0OyuI6mmWtLxwHwDfD9E/jluFcSj+/M+zT0OXY0PXYLf7RBE1NDIh/9NU7KX3/kKoxpmvxmK6IgyE/KVDmXm99Tw5syRkTXErKIy5FWmB7zrX8tXPvp6zd1J9o+Xd7JmRvClNV+STl/OLgIWun+jgJ+2e4n4FeWeA77884jw9S/s2nw/9+xuXQWnFzo4vhwXWG3w3zewI2PnE7PhkZN1ZaU9N3Tns6+JTuQMtjQx9it/hHGzQ1MSD+0Vc/pPR9S3cY07V5TJfnQMhPCmyuoK77mhyIb6zemmGMCU20L+c6/su591N8suhmSsW2ea3dzcMg+U8DyjNj5xafarge7j9dcGbCRE6c6P0l3H8CrOgT4FtyLpTxJxmODP9bPB9Z7vb6PmewuHcOxzgTHnxdcm1N33dDxvf9r+5AS2NDH2K3+EebNDExIP7RV2nLCP2oaozpWj6my/JmyJ8I21xhnfcpORDHjSdz7rFfchnSMl/lXMP3Gnxf1OZzb4X3Uyr2bEu/z6aQvVN8lWV8E6K4NnRaxjkugxCXMoiTuH+O/PmeKb//zYzzOZ+Uh4cXzPGRC8jNZHs9VrAvfjn8u7MMis6GB1+XXFPjd97j5pCOxYY+xG7xj7ZpYmJA/KOv0pYROqxqjOk6MKabpGlJgQUfhe4nB+KDLL/ljCnXugxpmc0Ff9MOOfd+Whfur+M7vlbpshZ+lz8aMkiI5cDY+b025b//eIY6OL3Ec6Rd1kzR1nFS7r1QfFI/rsv9a1i8fnkTfmzPhOYt7YDYUPXvbttit/hH2zQxMSD+0Vdpywg9oWqM6TowphtXJCnwZI1tcCJ0MzkQE07nM75X3Hx4h0uQFopL7l0v+Jt2O6Tvz+bcOy7ttbA2vR4VJzuvNWiQEJdJeHjsHA9P8e+/mrEeng/NWA+R6vw6Q9+Mkws7h4O2hUnEuOZ33PDz4NgNWJx8PDkciNdteZi8luivugEtjg19iN3iH23TtMSA+EefJzQmXYe/qBpjug6N6RbsD81OCiz4MOQnB9a3pF9tGd4b30v5LvHtlLfDYClPaIv427RjeM9zd4bft/PD+aJ1zr0/NqT8EJ5ryfnHpQGuNmiQEMtnE85z6xSTIg8toT6K1MVZ3b4zng3lbLwVB3TvNewH9eWUc92lG9Di2NCH2C3+0TZNSwyIf/RV2jJC76kaY7oOjekWvJdxvDhB/WSD2uR4xrnGpXgebXB/Wp2UN5JyJeM7xAfl4oanEgK0aewa97+4M+ffuni/+ffwN+i4c++2SVnfmJ1Z04Jzf7Fhg4RYnk051y9y/t3JOQSfOGDIWmv5mO7eOf9Jytdz6Lc/JeWDpDzX0O/55YRz/k7z04HY0IfYLf7RtpurJiUGxD/66seU63CzqjGm69iYbsGk5EDTkgILJiUH4pI7TVuDf9mwvWKi8ZuQ/nZATAa8GyxTRjtV8bt3yrl3W8zC35hQee+qmrmL6wbG7HR8yjtmxOIrgfH1tWfmeIwYzM4NJ0juDG9wP23ogIL5iU8Qvz780ftqeE3fGvaBhRIzpnHpgfPDv3dgONhe1fDvtsmNIbQ+dot/IP4BkG00OdDUpMCCD8LiN86btnxH3DB5UiIg/tlPw/vhuOyIDYUBEnsn/GDGScRVqgao2ang6V8Qu0H8E/8Aui8mB2JSoA1Pr8fkQBOTAgsxND4scnH4f8flgV4IlggCSHU5eGsAaJb/hMnLHhnQgdgN4h8AXdSmp9ibuqfAMt0IYDpxKZLx9XnvDP8coA7fjv0mxWVIrP0IYjeIfwAAAHO0Ozz4dNKXqgWowf7QjI0fQewGxD8AAKDzTk64GdmrWoAKPR4GmyeP/g69r1pA7AbxDwAAoBxx7dLx15dvDW9UAMr2UFJ+HPsN+kK1gNgN4h8AAEC51iTlWnhww7NVqgYo2dmx356LSVmuWkDsBvEPAACgfOuT8kfw1BJQnffGfnO+DoMnKAGxG8Q/AACAimwMD04wfKBagBLsG/ut+SqYFAGxG8Q/AACAWqxLym9jNyxvqxZgjl4b+405lZRlqgXEbhD/AAAA6hPXLb4yduNyQLUAc7B37LflsCoBsRvEPwAAgGaIrzSfGruBOaRagCU4OPJ7ciMpL6oSELtB/AMAAGie+HTT7ZGbmfdVCTCDYyO/I/Gp5nWqBMRuEP8AAACa6/GkfD9yU3MmKStUC1BAfIL57PC3415SjqgSELtB/AMAAGiPt5JyKyk/DW92API8kpS/knI1KVtUB4jdIP4BAAC0z2NJ2aAagCnECZFlqgHEbhD/AACArvt/7j5IZs7isTIAAAJpdEVYdE1hdGhNTAA8bWF0aCB4bWxucz0iaHR0cDovL3d3dy53My5vcmcvMTk5OC9NYXRoL01hdGhNTCI+PG1zdHlsZSBtYXRoc2l6ZT0iMTZweCI+PG1mcmFjPjxtcm93PjxtZmVuY2VkPjxtcm93Pjxtbj4yPC9tbj48bWk+eDwvbWk+PG1vPi08L21vPjxtbj4zPC9tbj48L21yb3c+PC9tZmVuY2VkPjxtbz4tPC9tbz48bWZlbmNlZD48bXJvdz48bWk+eDwvbWk+PG1vPis8L21vPjxtbj40PC9tbj48L21yb3c+PC9tZmVuY2VkPjwvbXJvdz48bXJvdz48bWZlbmNlZD48bXJvdz48bW4+MjwvbW4+PG1pPng8L21pPjxtbz4tPC9tbz48bW4+MzwvbW4+PC9tcm93PjwvbWZlbmNlZD48bW8+LTwvbW8+PG1uPjI8L21uPjxtZmVuY2VkPjxtcm93PjxtaT54PC9taT48bW8+LTwvbW8+PG1uPjQ8L21uPjwvbXJvdz48L21mZW5jZWQ+PC9tcm93PjwvbWZyYWM+PG1vPj08L21vPjxtZnJhYz48bXJvdz48bW4+NzwvbW4+PG1vPi08L21vPjxtbj45PC9tbj48L21yb3c+PG1yb3c+PG1uPjc8L21uPjxtbz4tPC9tbz48bW4+MjwvbW4+PG1vPiYjeEQ3OzwvbW8+PG1uPjk8L21uPjwvbXJvdz48L21mcmFjPjxtbz49PC9tbz48bWZyYWM+PG1uPjI8L21uPjxtbj4xMTwvbW4+PC9tZnJhYz48L21zdHlsZT48L21hdGg+f1TnhAAAAABJRU5ErkJggg==\&quot;,\&quot;slideId\&quot;:274,\&quot;accessibleText\&quot;:\&quot;fraction numerator open parentheses 2 x minus 3 close parentheses minus open parentheses x plus 4 close parentheses over denominator open parentheses 2 x minus 3 close parentheses minus 2 open parentheses x minus 4 close parentheses end fraction equals fraction numerator 7 minus 9 over denominator 7 minus 2 cross times 9 end fraction equals 2 over 11\&quot;,\&quot;imageHeight\&quot;:26.254513430206956},{\&quot;mathml\&quot;:\&quot;&lt;math style=\\\&quot;font-family:stix;font-size:16px;\\\&quot; xmlns=\\\&quot;http://www.w3.org/1998/Math/MathML\\\&quot;&gt;&lt;mstyle mathsize=\\\&quot;16px\\\&quot;&gt;&lt;mfrac&gt;&lt;mrow&gt;&lt;mi&gt;x&lt;/mi&gt;&lt;mo&gt;-&lt;/mo&gt;&lt;mn&gt;7&lt;/mn&gt;&lt;/mrow&gt;&lt;mrow&gt;&lt;mo&gt;-&lt;/mo&gt;&lt;mn&gt;11&lt;/mn&gt;&lt;/mrow&gt;&lt;/mfrac&gt;&lt;mo&gt;=&lt;/mo&gt;&lt;mfrac&gt;&lt;mn&gt;2&lt;/mn&gt;&lt;mn&gt;11&lt;/mn&gt;&lt;/mfrac&gt;&lt;/mstyle&gt;&lt;/math&gt;\&quot;,\&quot;base64Image\&quot;:\&quot;iVBORw0KGgoAAAANSUhEUgAAAfkAAADjCAYAAACGjG2tAAAACXBIWXMAAA7EAAAOxAGVKw4bAAAABGJhU0UAAACMJCpdlQAADdZJREFUeNrt3X/kV9cfB/AjySSRSWZmTGaSRJLJJJLJJDHJZDImM0nG12Q+MvH9I5mZMUlmEpkkM5GZJImvmUkSyWSS+Mhkkuh7js/7o9t773vv+8e97x/3/XjwYtanz+2ce5/3vN/n3ntuCAAwHtbF2h/rVKxfY83G+ifWk1iPYz2KdTvW2VhHY+2ItUi3Ae3WxHo2ZvW33cIUejXW4Vh3+8zNk9agv0lXAvO+HcNB/q7dwhRZ2vo2/qTCDF2JtVbXwnRbEuam/sZtkP/GrmFKbBrgm3tZPY01o4theh0YwwE+1Wa7himwtzUQ152n87Fe0t0wfW6M4QB/325hCnwy5FxdiLVQt8P0eGdMv8Uft2touO0jytb3uh6mx+kxHeS32DU02Mow9/RIp2P/VqwjYe5xuBWxFmT+Xno8blWsnbG+jnWnz3zttQug+dIJpNO1wHRHbrpOn66J13kN782cE9Bs24kNmuZah+P+ep8fbtNNe1d7HORTxl62G6DZZtqCf2/I36APBVP1TJ99HY75ryv4YJt+7z89DPRH7QpornRCyT6y81es14b8b/gj5+Tzrt1DQy2O9aDteP+ywt//dutbejeDfPpAsMQugWbK3vSTrg2uGvL238o58TwMpupprs/bjvfTNWwjXWbr9pG8j+wSaKZfMkHfPYLtz+ScdE7YNTRU++zZnRq/Sc90Ocj/aLdA86zMhPyHEf0bTNUzbdofmdta47bSXfh/Bu+HgKl0NDy/0W4Ud9jmTdU/Cqbqaa6zmWP93BC2d7DLb/PeWgcN83Mr3LtGtP28qUSLdNBUaZW5+RfPPG190K3b8tDdtXnLR0MDvT3Cbecto7vdbqGhdozow+y1Lgb5bXYPUJVVIf9xHlP1NNWxzLH+1hC3e8IgDwxT3lT9KV1Dg10Kz18QM0wfdzHIu9kVqMzNnBPNDl1Dg52MdTvUe0d9J+93McivtnuAKqzJOck8Dl5/CXXYUTLApxvzXCYDKnE450RzWtfASAb5G7oIqEreVP1OXQO12Bm8W37ipKmV9GrBdANTWpIwLZOY7kxOz2BejPX6gL9/U+ub1Wzrd94Pc3eGei0hg8ibqk/HmMU4oB57Sgb5XbpoPCxsfSJLg++jkp3W73rI6d3iPxf83vSu45fsCvr0Zc5xdUbXwNBzN/8B2zl9xN4Jc8859vKO4FSHetzOutY39rLfe8AuoU95U/W7dQ3U5nTB+dxjqyOUHnu4HTrfhdzNIP9nD9tKK5897PL3Oijox7pgqh5G4UbB+XyT7hmdD1snwPQSg09jbQjPH3NIU/FfdjEgb+hiO2nlpdkeZggM8vTjSPCaSxi2JQXn8t90z2ilm9zKnhs+UzIgz5T8/eWhu1cRZusTu4Y+3M45nj7QNVCbojvrLT41AdaWDMgXC/5umhX4te1nX2/9/zQDcCLnk5+bNOhV0VS94wnqczIne9d0zeS4VTDIPw75KxkdDeVT8Gkq/6swN6X6eejvjn34b87xeU7XQG3STPDfOdlbr3smxzcl3+bXdvg772b+/LwupGZ5U/V7dA3U5sOc3J3QNZOlbDWj9seT0nX4+Uflrvt2Ts3Wh/ypesce1Odqh9ylc79FzSbM0pJB/mTbz//U+v9pQZ03dR81O5pzXP6ka6A2G3Ny956umUw3Q3ePSWSnbz7SbQxB3tMbe3UN1OZKh8x9p1sm1w+h+DWC6QaMV8Lz5+F/1mUMwfqCY3KZ7oFa7Mj5smfRqQlW9gKCLeH5NH262/JVXcYQ5E3V+5AJ9Vgc5t5dks3bgzD4S8sYsdWh/Hn5+f/+VHcxJHlT9S4VwXA+WKdZs826pRm6eYHNOC9jeDz0tvLepNW0TZVtCPlT9e7uhept9IG62c51MdCsNcgb5IfkWE4//CKqULl0j0v7zNlh3dIsX5QMMsfH/N9vkG+Wuzn9sE9UofYvecd1SfNsKxlkthvkDfJDkveMbpqqXy6qUOsXvDO6pJkWtU6ieYPMxwZ5g/yQfBVM1cMwvNeWMcuUN9zvBYPM9wZ5g/yQ/BW8phjqlt7umH0BzYVQ/npyJlzRQPmHQd4gPwRFU/UrRBQqkZ57v5fJ1+Xgtc1TYVfJQLNUF1GzvKn6S7oGKpHua8m+2TG9iMbLnqbEvjDZN98x+e7lHHsWYYLBpUflspdl039bd2JKvBZevD7TqY7pJmq0qeDYs5QyDCZ9W8++eOZm8LTKVLkSyq8LX9FN1OjrnOPusq6BgaR7erLLk6eFb17RLdMj+5xk0WN082+kgzrkTdUf0DXQtwVh7tG4+Tylp1de0y3TY31mYE/T9WVvpHtXl1GDoql6JyTo3+lMlu7HelOXTI/0WsFbmQNgd+tT35OCE+6MbqMG3+Ycb1d1DfQt+2jxbKw1umS6nAid1yq+UDDIX9Bt1CBvqv4zXQN9yb42Ns3SbhjSdtO1/j2tL4yM0I7MAXA9vLgQQtHLah7beVSsaKr+dd0DPZvJZCi9RvydIW77TGu76+yG0Ukrhz1o7YhH4d/XaDaH4uvyG3UhFcqbqv9N10DPDmQylC69bh3itt8Pk7FCauNlH6XY0+HPF4bi6/IHdSEVWZD5wNle/9E90JO9YXQLmL0R5q77p+3utyvG41PeqYKfu1QwyP/Y5bZWhrlpI2sik6do1mil7oGu7WzLz+4hbju7VG76grjM7hiN1WHumnraEemu+qL1io8UnHz/6WJbafGF+eUTd+h6cnwXTNXDoLaFF9c4GearwdeEF9fCP213jEb6Nn0jPL95bk0XB03Rdfmyv/9tF7MFTLeiqfrPdQ90ZXPri9ewLqem3KZZtvRCs3Ph3wuobbFLRuP7zE7Y18XPLwzFq98VXXPZ3fqZu8Gb68i3peD4smAHlHs7lL9zZJh1xy6pVrrukVage6vk5w5ldsKZHn7/5dD7OvbrMp8qN9tFFMibqv9d10CpNJs6O0YDfKov7JbqfBJevAM+TcV3ug5zsO1TVi/frI+W7ND2xRXSFM78oiZH7CIKFE3VO1FAsXSuvT9mA7x1LSq0saCT0+sD0yph6dGJ7JrFaUpndY/b2VKyQ9ObjFa1fnZn5qD71S6ixNaC42qV7oFc6bXLf43hAH/RrqnOyT52wLY+v231Oh2UZgtetosocSLn+LmuayBX9lG1catddk91TvXY+R8MsK1jPWwnfZN/w+6hiw+PD3OOocO6BzpKX57+GNMBfjZY7rxSB7vs+HTNftAFEdLU0KMutpWuxXvDEd0wVQ+9fzC+NqYDfKqv7KJqpWfer4by6+VVvZRgd8m20l34r9gtdClvqv6WroGOFo3xAJ9qtV1UvYWtb/TpUbb0yFpa4CbdXJduftjfOiiqlO6kP9faxvy20vK22+0KAAAAAAAAAAAAAAAAAAAAAAAAAAAAAAAAAAAAAAAAAAAAAAAAAAAAAAAAAAAAAAAAAAAAAAAAAAAAAAAAAAAAAAAAgAmzJdazKamzdjcABnmDPAAY5A3yAGCQN8gDgEHeIA8ABnmDPAAY5O1umuaZUmoiC+deJdMONKWcEDDIK4O8Usogj0FeGeSVUgZ5nHuVQV4pZZDHuVcZ5JVSBnmDvJJpAAAAAAAAAAAAAAAAAABgIN5CBwAGeYM8ABjkDfIAYJA3yAOAQd4gDwAGeYM8ABjkAQAAAAAAAAAAAAAAAAAAAAAAAAAAAAAAAAAAAAAAAAAAAAAAAAAAAAAAAAAAAAAAAAAAAAAAAAAAAAAAAIAmWBbry1jfaQfIvHZAMyyNNRPrUaxnsf7WDpB57YDJtiTWF7EetgLybEKD0pR2gKzIPAxscaxDsWbbAjJpQWlKO0BWZB4G9lKsz2I9yAnIpASlKe0AWZF5GNiiWAdj3SsJyLgHpSntAFmReRjYwlgHegjIuAalKe0AWZF5GNiCWJ/GuttjQMYtKE1pB8iKzEMlAdkX68/WAf801uVYx2MdjXVlQoLSlHaArMg8VOZG60D/X6z9sZZ3+JkTExCUprQDZEXmoTJpUYhVJT+zYgKC0pR2gKzIPIzsU/OkB+WGwIPMyzy86FxDgnJO4EHmZR5edLYhQTkr8CDzMg8CDzIv8yDwAg8yrx0g8NoBsqIdICjaAbKiHSAoAg+yIvMg8AIPMi/zIPAg8zIPAi/wIPPaAQKvHSAr2gGCoh0gK9oBgiLwICsyDwIv8CDzMg8CDzIv8yDwAg8yrx0g8NoBsqIdICjaAbKiHSAoAg+yIvMg8AIPMi/zIPAg8zIPAi/wIPPaAQKvHSAr2gGCoh0gK9oBgiLwICsyDwIv8CDzMg8CDzIv81TkeMmOmPRaJPDaATKvHQZ5g7ygaAfIinYY5A3ygiLwICsyb5A3yAuKwIPMy7xB3iAv8GCQl3kM8gZ5gQeDvHZgkBd47QCZ1w4QFO0AWdEOEBSBB1mReRAUgQeZl3kQeJB5mQeBF3iQee0AgdcOkHntAEHRDpAV7QBBEXiQFZkHQRF4kHmZB4EHmZd5EHiBB5nXDhB47QCZ1w4QFO0AWdEOGJrzDQnKeYEHmZd5eNHNhgTlpsCDzMs8PLc41tOSoKQ/X6AdIPPaAZPlo5KQzNdm7QCZ1w6YHEti3e4yKBe1A2ReO2AyrIh1qcuQzNc3YfymvprSDpAVmYeBLIv1XuuAf9RjSObrTqyZWFtjLdIOkHntgNHYGOterNlYj/sMRlk9bv3+tJ33tQNkXjtgOLbUFI682qMdIPPaUY3/A3seSMedvH05AAAA6nRFWHRNYXRoTUwAPG1hdGggeG1sbnM9Imh0dHA6Ly93d3cudzMub3JnLzE5OTgvTWF0aC9NYXRoTUwiPjxtc3R5bGUgbWF0aHNpemU9IjE2cHgiPjxtZnJhYz48bXJvdz48bWk+eDwvbWk+PG1vPi08L21vPjxtbj43PC9tbj48L21yb3c+PG1yb3c+PG1vPi08L21vPjxtbj4xMTwvbW4+PC9tcm93PjwvbWZyYWM+PG1vPj08L21vPjxtZnJhYz48bW4+MjwvbW4+PG1uPjExPC9tbj48L21mcmFjPjwvbXN0eWxlPjwvbWF0aD4jYkdqAAAAAElFTkSuQmCC\&quot;,\&quot;slideId\&quot;:274,\&quot;accessibleText\&quot;:\&quot;fraction numerator x minus 7 over denominator negative 11 end fraction equals 2 over 11\&quot;,\&quot;imageHeight\&quot;:24.54054054054054},{\&quot;mathml\&quot;:\&quot;&lt;math style=\\\&quot;font-family:stix;font-size:16px;\\\&quot; xmlns=\\\&quot;http://www.w3.org/1998/Math/MathML\\\&quot;&gt;&lt;mstyle mathsize=\\\&quot;16px\\\&quot;&gt;&lt;mfrac&gt;&lt;mrow&gt;&lt;mfenced&gt;&lt;mrow&gt;&lt;mn&gt;2&lt;/mn&gt;&lt;mi&gt;x&lt;/mi&gt;&lt;mo&gt;-&lt;/mo&gt;&lt;mn&gt;3&lt;/mn&gt;&lt;/mrow&gt;&lt;/mfenced&gt;&lt;mo&gt;-&lt;/mo&gt;&lt;mfenced&gt;&lt;mrow&gt;&lt;mi&gt;x&lt;/mi&gt;&lt;mo&gt;+&lt;/mo&gt;&lt;mn&gt;4&lt;/mn&gt;&lt;/mrow&gt;&lt;/mfenced&gt;&lt;/mrow&gt;&lt;mrow&gt;&lt;mfenced&gt;&lt;mrow&gt;&lt;mn&gt;2&lt;/mn&gt;&lt;mi&gt;x&lt;/mi&gt;&lt;mo&gt;-&lt;/mo&gt;&lt;mn&gt;3&lt;/mn&gt;&lt;/mrow&gt;&lt;/mfenced&gt;&lt;mo&gt;-&lt;/mo&gt;&lt;mn&gt;2&lt;/mn&gt;&lt;mfenced&gt;&lt;mrow&gt;&lt;mi&gt;x&lt;/mi&gt;&lt;mo&gt;+&lt;/mo&gt;&lt;mn&gt;4&lt;/mn&gt;&lt;/mrow&gt;&lt;/mfenced&gt;&lt;/mrow&gt;&lt;/mfrac&gt;&lt;mo&gt;=&lt;/mo&gt;&lt;mfrac&gt;&lt;mrow&gt;&lt;mn&gt;7&lt;/mn&gt;&lt;mo&gt;-&lt;/mo&gt;&lt;mn&gt;9&lt;/mn&gt;&lt;/mrow&gt;&lt;mrow&gt;&lt;mn&gt;7&lt;/mn&gt;&lt;mo&gt;-&lt;/mo&gt;&lt;mn&gt;2&lt;/mn&gt;&lt;mo&gt;&amp;#xD7;&lt;/mo&gt;&lt;mn&gt;9&lt;/mn&gt;&lt;/mrow&gt;&lt;/mfrac&gt;&lt;mo&gt;=&lt;/mo&gt;&lt;mfrac&gt;&lt;mn&gt;2&lt;/mn&gt;&lt;mn&gt;11&lt;/mn&gt;&lt;/mfrac&gt;&lt;/mstyle&gt;&lt;/math&gt;\&quot;,\&quot;base64Image\&quot;:\&quot;iVBORw0KGgoAAAANSUhEUgAABgYAAADoCAYAAAAkN1/5AAAACXBIWXMAAA7EAAAOxAGVKw4bAAAABGJhU0UAAACGxP+0iwAAP6FJREFUeNrt3Q/kX9X/OPBjZjKJzGQyYyaTj4xJ8pGMSTKZyEwmMzKZzMQkM8mYr2QykUkmMyaTmcRMMplIMklikiQfkczMZPS75/d+vdvr/drr/nm93q97X+fe+3hwfL7ftb3ueZ1z7+t57nnee04IAADALKzNyh9Z+Weo7NEsAAAA3fBMVt5qUX1XDOp8LCvns3I9Kzezcjsrf2flVlb+l5ULWTmZlReyslo30wHrsvJyVk5n5UpW/ho57//MymdZ+WBw3t9XY10OZOWQLkH8g067GJYmBWaVGBBDAOiizVl5NStnsvLtmPu1OHcR5zCOZmWb5gLGMOdJY9YMAtbijd6axOu7MSvvZeXGmJvUshIvnrNZeVy300Lbs/L5lOf9+4NrZ9a/HX8PjvF1Vh7RRYh/0Dn7c2LLnhlcf2IIMA9fTjGerqNc1BWdEifx9mXlmynOhd+z8nZWHtKM0HvmPGnUjrCQYfpncNJtT7iu92fl3azcmdFA7NOsPOwUoAU2ZeWLGZzzMUgcmXHdnh76DYmZ6/26C/EPOhV/boZ6EgNiCDCv37V/Eimf6o7OeDYrP+Xcf10OCw+ixLe944Td1YI5jfgEcHyLYJUmhd4x50mjVmblxNAJE2/KtiRc31i3n2sYjMUlV55zOpCw+DrYzRmf95cGQWdWYkb7+tDnn5vx50Of4x/MS3zy8euCWDKrPQbEEKBJ74R0EgMHdUfrxSVbT43p21/DQrI7b4I/LvcRlxr6Jefc+D54kw76xJwnjYoZo+HX2+Jra5sTrm98ivNGqHdQ9orTggQdrPGc/yrMdu+BtSO/K9eC7DTiH7TZkZI4MsvNh8UQoAnx4YA/QjqJAb9z7bZ2cE812q9x6dcHK35GvB/7KOf8iHMgz2hm6DxznjTqiXD3le1YfgsLr1Om6smw8DpdEwOzl5weJGRfA+f8xzOucxwAXwmexEb8g7bbGspfY94z42OKIUDdXgrpJAWu6o5Wi/vkfJfTr9M8fHUs5C8F62lf6C5znjTq+ZETLt5wpfx62kNh6SRO3SXeAD/hNCEB23LO0bikUFybcldYmNBcMfj7KwYTKnHQGDetuj7Bef/sjOt+/2BAPPzq2n91KeIftEac0PixQvzYU8OxxRCgTqlsOhzL67qjtVaNxKrhSfyNy/jcMyF/3wGxELrHnCeNGn06Ir6mkvou1XkDt5iZfzMsTIKOrkH7wODPXwvTbdb6U7DRD+kFh3i9vhEW1qKsam/FIPNtDd8hJil+GKm/wSziH7TDyYpjpj01HV8MAeqwOaSTFIhloy5prbylf07MIP7l3b/9b3CfCHSHOU8asyfU/5TwrO0fU+d4k7htws/ZUBC488phpwxz9MnI+Xg5K+um/Kz1odoGNltr+B7rRwa28alPS0Ig/kHatk8wXtpTYz3EEGDWxm06HPczOTT47Vtd03HHTdx8qzta68WCuDiLt1EPFHz+Jc0PnWHOk8a80MKTIGbERjeFOhuWl9V6OlR/RScee6VThzkYnZB5fwafGZccKtvI5mhN3+epsHSN6ngN2mQN8Q/SFJ9U/H3oeolPMf0W5pMYEEOAWRrddDgu+bK3geOuDeP3a3lDl7Q2TubNKcwq2ROXiP012EAUusycJ415ejDoGT4BLrSg3kdH6vzJjD53Q8kNrk05mLfhDaxOzPBzD5ec7+dr/E6jx74W7n0dDsQ/mL9zQ9fLX2Hhqf15JgbEEGBWXg5L11h+pqHj7g/1PVlO846FZh60ervgOPENugd0BbSaOU8aEdcsHM1AxRNkTeL1XjVS7+/DbF/rfCwrtytcJGedQjTs2RrPvziJ8ncoXmeuTldGjndGdyP+MUOPhoV18UfLcU1T2Us5NwvzTgyIIcCsf0eafOJ63DJC13RHK8Vx5M2CmLhthscq2w/jLd0BrWXOk0asHpxcbVxXeV9Y+jRHHevJHqlwkdxwGtGwy0M3C/fV8PmfzfF8j09FjSYmvAaL+MesPBfyX5OlXHwz4M+hdjs39N9SSAyIIcByDE+yftzgcR8KJnW75PWCeBjnLVbM+Hg/lty7rdYl0ErmPGnEh6G92aDhpyrerekYMUNXZe2th5xKNGR9uLveaV2vFp8Kxa+k1m301dtbwWvUiH/MhsTA7MZeo2/XpJAYEEOA5Xh38LvxS2h2CZa8ZYQe1SWt9H1BPKxjM+kPSuYqXtUl0PpxtzlPavH8mM6Ok41t2Kxt+KmKv0K9yz4cr3CReMKUpiw+gXKkxmPsKzjXv27gO8bljP4cOe5VXY/4xwxIDEzvYMnYJ5XEgBgCTGPl4L5yHvd245YR+kmXtFLZ0j51PISyq+SY3+gWaB1zntTuwaz8Pqazj7Wk/ruH6nyk5mM9UeEied4pRUNiYuDzUO/O8HsKzvWm1ms+OubY+3U/4h/LJDEwnfjU6vAapCfH/J1UEgNiCDCtuEzD4YaPmbeM0Nu6o5UOlMwbvFfDMcuSEbFs1DXQKuY8qd17YfzTkm15PeRMuPt6eN2vea4I5Rty7HRK0SF7C871vQ3VYW24d53o+ASoTWHpe/xjeSQGphsHXRtqq7iW8bj9bVJKDIghQFvkLSO0VdO00tmSeYOXa4rTd0qOKzkO7WLOk1ptzgkcp1v0HX4Z1PlEQ8f7tuQi2eG0okPy1qmMkyxNTqqcGVOHE7qHnsc/lkdiYHLDrxfH6ydvsiqlxIAYArTFuGWErmuW1vqhZN5gV03HvV5y3HO6BlrFnCe1Op/T0U+3pP6rh+q8uaFjflpykWx3WtGD34gPGq7HjjF1iJNSm3QRPY1/LJ/EwGT+O9JORa8yp5YYEEOA1K3L+c38P03TWmVP7tf11G3ZfIVxDrSHOU9q9VhOJ/+vRd8hrq2+LSuvNHjMslcCVzm16Ij4GtnNMed4/LOH51CXca+0faSb6Gn8Y/kkBqqLm/j+EqpvPp9aYkAMAVL3Ws5v5hOappXuC+XrdNeVGDhd4diW04N2MOfJXDr7Q00z9UViUoku2RbSWpfykzD+ic8NugrxjylIDFT3YViaHC7buDC1xIAYAqTuyzG/Ub9qltbaEMon5+taSuj9Csd+ThcBE94rm/PsmPUh/9W2FzRPoXMFF8lZzUOHXAhpTZzmbcj2rq5C/GMKEgPV7AyTJ4dTTAyIIUCq8pYRshdKe20P5ZPzL9d07FcqHPslXQTkMOfZE0cLOvpBzVPoQkHb7a3heHESKz5NEF93v5yVG2Fh49f4v8eX8blbsnIqLDyJsvh58bVDT84RPT7m/P50znXaknPdxadXV+syxD8xZEISA+XWhoUngxbb5mLFf5diYkAMAVKVt4zQU5qmtbaF8sn5YzUde88cjw20X9NznszJzzmd/JOmKfVrTtvFJ1BntVZfHASeGPTHrIN6XCf4w1D8apA1B/stTpD8EOa72XCe2znn7Su6DfFPDJmQxEC5iyN9+1DFf5diYkAMAVL1ZbBcQ9dsqjAGO13TsXdVOLblM4E8Tcx5Mmf/LQgQZzRPoRUhfwmKi8v87Cez8l5Wfq8QyIfL3xPcqMfXVK9V+MxDurrXzg+dC7eysi+hul3KOWe/0m30PP6JIZOTGCg2uvTOJJskppoYEEOA1OQtI3RS07Ta6grjpc9rOvaLFY79sS4CxqhzzpOEvFMQIF7XPIWeKGi7Z5f52bcGF+CVsDC589LgJnx3Vq6WBPbDFQedv4RqE0Uf6OpeijveD280E8/FRxKrY9GTyht1IT2Of2LI5CQG8sUnHW8MtclHE/77VBMDYgiQmrxlhLZpmta7UzJeulnTcXdWGKtZJxwYp845TxJS9LTfTs0z1cDt2owuwJU5/21VVr4v6LcrJZ8d1wiusqSEzYj6Kz4xPPoac3zy+EhYWDokFUVrZnrThT7HPzFkchID+YaTST9PEQdSTQyIIUBqrohDvRx3LpbNNRxXYgCYVp1zniRiTUmAeEwTFbqY0267Gjj2SwX9Fp9GuC/n38VXgRYnfOMTpa8O/mzd4CZ4dNmJrwb/nf6Iy0X8WXB+xf92OJHzYkdBPS/pSsQ/MWQCEgPjHRlpjyen+IxUEwNiCJCSvGWETmmaTjgTyifo99dwXIkBYFrznPOkIWXrzZkQzvdAWFiLebTNvmvo+Ctzjr9YduT8u5Ph7oTO02P+e1z/8EBYeL0+br63Slf3xjOD87fqU8A/hoU12uepaCOvv0P+E9PQ9/gnhtxLYuBeW8LSpQ+OTfk5qSYGxBAgJXlPZlquoRv2Vri/ulzDcaskBuwxAIya95wnDTkRml/jriv257Tb4w3W4XxB/7095u/vMsBkRJy02xcmSwiMliNzrP+Kkro5zxH/xJCqJAaWim+N/DhyEzDtRHmqiQExBEjJuGWEbgQP63XFuor3VhtmfNwqiQF7CgKjUpjzpAEXC4LDT5qn0Ldh/q95Hijov/Mjf3d9Vv4a/Lejuq/3nsrK+2FhAvSfGZR5PmVS9B2O6GrEPzGkIomBpYaTZ7ez8ugyPivVxIAYAqTi4ZzfodOaplO+qHBf9c6Mj/lihWOaHwBGpTDnSQNuFASHC5on11Nj2ive9D7YcD22hupPvC5uHPiF7uu982E2yYC6B7FV/VBQp090N+KfGFKRxMBd20fa4OAyPy/lxIAYAqTgYM7v0POaplN2Vbinikt3zPKtgWMVjrlb1wBDUpnzpGarSoLDOU2U66uQxuvm8bXS2wV9uGnw994c/P/xac+HdV/vxb0E4trfcQPh+NZAXAs8boYVn6D+MywvOfDcHL5P0ZPfv+huxD8xpCKJgQUPhqUT+bNY7zjlxIAYAqR6f3krWEaoi76vcE/12YyOtbokBs/zHg5oV0yyxGYHPV4SHLy2ON6OMW11Yo71+bygD+Nrg/8JdzcO3Kv7qDiAjGtRfhQmX2ro59D8ZqOfFNTnjhsqxD8xpCKJgQXnhr57TBbPIhmUcmJADAHmbX3Ob9AZTdNJT1e8r3pjBsf6uOKxHtItwEBqc5403NnWjioWJzyvj7TTlTnfNB4v6MP4NPjiprKXdR9TiJtPHsrK/0L15MCBhutYNuB9VDci/okhFUgMhPDSyHffNaPPTTkxIIYA83Yo5/dnp6bprJMV76v2T/n5a8LC0phVjnFTdwADKc55UqPdJQHipCa6x+j6fPFGd97Z9Z2heH3Cxf/dpPtYhri0xJmKg8sfGq7bhyX12aH7EP/EkAr6nhiIT6wOLyd3doafnXJiQAwB5u2rnBi8UtN0Vpx8u1Lx3io+sPLABLE8zlkMv/V9u+Tz7S0JLEpxzpMa7S0JEO9poiWeCPdm1rcmUK8HKgwm3tJ9zMjhigPYLQ3W6VRJXV7UbYh/nYghVZ+ua2O5P4H2vTxUn1/DbDcXSzkxIIYA85S3jJD9/rovxtnvKo4T4j5P74SFNb6Hl22NS8DGBxteH8TxO+Heh10+Lfnso7oCCOnOeVKj10oCxD5N9K94w/7zSPs8n1D9rhf0Y7y5vy+x9uzSZM7FHl4Px0Iza2JWVTZZuKeFbewaEf/EkMmvdYmB6R0cqc/2GX9+yomBLsYQoD3ylhHabSzai/u1mBy4XMN3vjE4h+JbJ3+X/N1tLkPovdTnPJnTjZDEwF2jG9O9klj9ipZ4OZRgexpotl/Zq6+f+C1zjSR8jYh/7YwhEgP12ByWLjNQx+ZibU4MGA8Ddboaxi8jNO+kvLFos+Jb2bdm9H3j3jnrBp/7XMnfjce0djiQ+pwnboTm6vWQ/qt2rxT04wcJ1tdAs/0eK2mXXxusy5sldTnUwvZ1jYh/Ysjk/SYxMLk4GXAtLN0jpo7JqJQTA12MIUA75C0j9KmxaC/v1+Jkflwu6OYU3zHuhxQT+4+MfGbZcnlnXYbQe22Y88TEyNzsGGmTdxOt59aCfjyfYH0NNLvh81C8aWlTXi3po8MtbFvXiPgnhkzebxIDkxteGi6uS/xYTcdJOTHQxRgCtMOhkO4SZsai8xOX/3l+MO6JdY+T/otv9sX/jcsEfR0WJvXj8q1PhfFP/cc/+6ukbXa6DKHX2jLnSU3K1lh+vefts3UQdBfb43TCdV0Rli4DMLphSGoMNLthd0nbNPVa6jvBUkKuEfGvDzFEYmD2/mhJ+9wWQ4AO+jqMf7gmhQ3pjUXbb1dJu/wZLCMEfdamOU9q8nJJoDjZ47bZkJXfQ9pP3Y8qenr70cTqaqDZDQ+UtM2qhupRNln4cgvb1jUi/okhzctbh/ePDn9niYFuxhCgHfeb435zPjMWdb82I1+WtMsxlyH0Oga1bc6TGrxYEije72m7rM3K9aF2uBQWXudL3dWCvtzrdKcmvxScd01dN++X/Jbt1k2If2JIBRID/UwMiCHAPLzuvo0abSmJbXH5wA2aCXqprXOeNHgDvFg+7GGbrAlLN+H7KiurWzywXCxnnO7U5ELBYLMpZZtqPa+bEP/EkGWcFxID3U4MiCHAPHyTM35+UNMwA2dLYtspTQS91NY5T2qyqSRYfNyz9ohrOQ6v8/hdSwZm/wn5a0Mvll+d7tTkTM4591eDdfio5PzfppsQ/8SQCiQG+pkYEEOApuUtI3RZ0zCjsV1RXPt7MBYG+qWtc57UKG40c6cgYHzSo7a4Lyxdg+/nsPB6TeriGu7D2b7fCvpznVOeGpwO818fteyJmFW6CfFPDKlAYqCfiQExBGha3pt6+zUNM3CpJK79nyaC3mnrnCcNuF4QMC71pA3iBNFnIxMjD7ek7u8M1ftoyJ+kjeVFpzs1yDvnTjRYh0/DfCaTEP/aTgxZqo+JgaYUJZ32zLluYgjQtLxlhB7SNCzT86E4KRDj8f2aCXqlzXOeNOCTgqDxZ0/a4NzQd/5fVh5pSb2fHqr3F4M/213Qnx843an5+pnXmsyXC877q7oI8U8MqUhioD4pJwbEEKBJG3N+b77UNCxTXBLk11CcGHhOM0HvtHXOk4a8EYp3qu+64Q3n4proj9d8vFnt9D0c9OOF/VDJQDOWa053avBVGP+EZZO72v9ZcN6f1kWIf2JIRRID9Uk5MSCGAE3KW0boVU3DMp0JxUmBE5oIeqetc540aFtJ8FjT4e8+vITCraw81dBFOYvJleGM346KN99xous+pzwzFF9JG7dp6YcN16Norfi9ugnxTwypSGKgPiknBsQQoEnf5PzeWNaB5dhbMq6Nb8CZsIN+afOcJw2KweHvggDybEe/99GwdLKjiVfqtofZLMfwUijO+hdtorfDKc8MPZFznm1tsA73lwyCH9NNiH9iSEUSA/VJNTEghgBNynsz74qmYRniE8C3CmJZ3GTU/hXQL22e82QOLhQEkZc6+H1fHfmOuxo45tqhm+LlvLqzPiy8/hM/Jz5tMi7rv6+gP49XPM5mlwUVHB9zjl1suA7PFpzvJvMQ/8SQSUgM1CfVxIAYAjTpcM7vzeuahiltCAvLQubFsvjfNmom6JU2z3kyJ/sLAsn7Hfuue0a+3ysNHDMuvXAlzGaN5i8Gn3OjIMA/WtCfVTa12t1g29BeK8cMQu8Mzr8m7So438/oJsQ/MWQCEgP1STUxIIYATcpbRmiDpmEK67LyS0Ec+z3YZBT6pu1znszJwwXB5GKHvufOke92uKFgfWXomAeW8VnDT5jsLvm7f+X0Z1w2Y0XBv9sUFiaM4oTvGpcGBcZtnHZkDvU4XvD79YJuQvwTQyYgMVCfVBMDYgjQlE05vzXfahqmEN8CLUoK/BQknKBv2j7nyZx9mRNQbnXk+z0Tlq4lfbzGY60OC+swx7Wbb4alEyr3T/mZcS33xc3xPqrw9z8pGCRsz/k3q8Ldp1jcDLdbfBI4TnDVtTZy/PG/ESZ/krgO53PO89uDcxr6Hv/EkOokBuqTamJADAGa8mbO781hTcOEtpbE1ctZeVAzQa+0fc6TBBTtYv9oy7/bk6F4M56myoc59YsXzsqC+sdJ2N/D3cz/6grf+UBBPd7N+TcfDf77WZdDa8VNpS6Feye03gqze3o3Pi08OpEaN7RaO6fvnPdk82mnAz2Jf2LI7EgM1CfVxIAYAjTl25zfG0u9MIn41ufNKcZpQHelPudJS8Snom7kdG6b15rfkpU/E7hA/hlcrMNiRu/XcDezFidTRieh4kTvj+Hu02tVnwDfGoo30xvN4i3uWB7r4+mC9vqmoN/jdbBvBsc4G+59TXXdnL7vxoLv+1+nAx2Pf2LI7EkM1CfFxIAYAjQlbxmh7zQNFcWx16mSe73nNRP0TspznrTQOzmde66l32dzuHdz1HmV0Q044rrWeZn+uIRDXIYhTuL+PvTneyf8/jcK6nMhKw+EhQmcE+HuxrFuhNvr4Yrn4meDvzvNYPRcuPc11bVz/M573WTR0/gnhtRDYqA+KSYGxBCgKXnLCB3RNFQQHwb5uWRctk4zQe+kPOdJS60Pd9cgHl1ndUULv8tviVwgsRwcqd/LE/77D6ZogzPLrCPtsnaCvo4Tim+H6pP6cU3xn8LStddTWA/1bEhvWQrEvyaIIfWQGKhPiokBMQRoSt4yQo9qGgrESb8LBfEzbj68UzNBb+9fU57zpMU+yOnkNr2WFic7ryd0gcQlHh4YqeORCf7951O2wzPBWmB989MU52acGNkVFpZUWJwAjeuVx81KD43cyMSJ01ODIDRvsY7j1tH7yWlAD+KfGFIPiYH6pJYYEEOApjyS89v3o6Yhx9bBPdqdnHMnPiH8RlhYDhPonzbMedJiG3MC0PmW1D8ua3AtoQsklo/H1HNbqD6hc98y2qNKW5xz2nfGU6GeTWfihE58w2B9Qt/1hZy67nYa0IP4J4bUQ2KgPqklBsQQoCl5ywi9rWkYsiYrr2blakG8jA9s7Q8SAtBnbZnzpOXeC+MzQGtbUPfnErtAYnkqp66flvy7UzMI+nGjyaJ1oo873TvnP1n5Ygbn7fdZeTcrTyf6PT8bU+evdT89in9iSHNjCImB5UstMSCGAE35Lue3b4um6bUVg3mCmDj6MuS/HRCTAW8Fy04BxfcrKc550mIxAzVuV+u3NM3MvRYWngqIT3nfHkw+xNcGZ7mbdxxExCdebwyOEW/OPwoLEz50V3z6+ZWsnA4LTw3Ha/rm4BxYLH+FhWUTLgz+3sFBoLk/8e+22Q0W4p8Y0uBAW2KgW8QQAObp/TA+ERD/7PvBfVlc6tWGwgDMzb4xgSpOIt6vaYA5Ox28/YL4x+xJDIghANBEHIoPXFwa/N9xeaBngyWCAEjMleCtASAt/wnjlz0ykEb8Y7kkBsQQAKjbCk0AQBvEpUhG1xa+PfhzgHn4auQ3KS6hYs1NxD9mIW6wvm9M2aNpxBAAAIC+2RPufbLqM80CzMGBkMamlYh/gBgCAADQeafG3Ejt0yxAgx4JC5snD/8OvaNZEP8AMQQAAKAecd3V0Vevbw5usgDqdl9Wvhv5DfpUsyD+AWIIAABAvdZm5Xq4d7O2+zUNULNzI789l7KyUrMg/gFiCAAAQP02ZOW34IkroDlvj/zmfBEWnv4E8Q8QQwAAABqyKdw7OfKuZgFqsH/kt+bzYEIH8Q8QQwAAAOZifVZ+HrnZekOzADP08shvzOmsrNAsiH+AGAIAADA/cc3lqyM3XQc1CzAD+0Z+W45oEsQ/QAwBAABIQ3wd+/TIzddhzQIsw6Gh35M/s/KcJkH8A8QQAACA9MQns24N3Yi9o0mAKRwf+h2JT2Sv1ySIf4AYAgAAkK5HsvLN0A3Z2ays0ixABfHp63OD3447WTmqSRD/ADEEAACgPV7Pys2sfD+4UQMo82BW/sjKtaxs1RyIf4AYAgAA0D4PZ2WjZgAmECdzVmgGxD9ADAEAAAAAAAAAAAAAAAAAAAAAAAAAAAAAAAAAAAAAAAAAAAAAAAAAAAAAAAAAAAAAAAAAAAAAAAAAAAAAAAAAAAAAAAAAAAAAAAAAAAAAAAAAAAAAAAAAAAAAAAAAAAAAAAAAAAAAAAAAAAAAAGp3Miv/dLRs170AiKFiKAAAALCUSQ0AEEPFUAAAAOgRkxoAIIaKoQAAANAjJjUAQAwVQwEAAKBHTGoAgBgqhtI6/yiKoiiKoiiKonS0mNRIf1LDeaooiiKGiqFiqDKH61HDKoqiKIqiKIriJgoPqymKoihiqBiqSAwoiqIoiqIoiqK4icKkhqIoihiKGKpIDCiKoiiKoiiKopjUwD2poiiKGIoYqkgMKIqiKIqiKIqimNTAPamiKIoYihiqSAwoiqIoiqIoiqKY1MA9qaIoihiKGKq4HgEAAAAAAAAAAAAAAAAAAAAAAAAAAAAAAAAAAAAAAAAAAAAAAAAAAAAAAAAAAAAAAAAAAO5xMiv/dLRs170AiKFiKAAAALCUSQ0AEEPFUAAAAOgRkxoAIIaKoQAAANAjJjUAQAwVQwEAAKBHTGoAgBgqhgIAAECPmNQAADFUDAUAAAAAAAAAAAAAAAAAAAAAAAAAAAAAAAAAAAAAAAAAAAAAAAAAAAAAAAAAAAAAAAAAAAAAAAAAAAAAAAAAAAAAAAAAAAAAAAAAAAAAAAAAAAAAAAAAAAAAAAAAAAAAAAAAAAAAAAAAAAAAAAAAAAAAAAAAAAAAAAAAAAAAAAAAAAAAAAAAAAAAAAAAAAAAAAAAAAAAAAAAAAAAAAAAAAAAAAAAAAAAAAAAgJZYm5U/svLPUNmjWQAA6IgHsvKgurNcz2TlrRbVd8Wgzseycj4r17NyMyu3s/J3Vm5l5X9ZuZCVk1l5ISurdTMdsC4rL2fldFauZOWvkfP+z6x8lpUPBuf9fTXW5UBWDukSxAaxGxJ1MSxNCswqMSD+ARjTkZbNWXk1K2ey8u2Y++Trg3PpaFa2aS468jt5MCw8BHNJ3ZnWmsEP5+LN0prE67sxK+9l5caYG72yEgPC2aw8rttpoe1Z+XzK8/79wbUz69+OvwfH+Dorj+gixAaxGxKyP+ea3zOD60/8gxC+nCLm1lEu6gpjOvf7vRUnF/dl5Zspzpffs/J2Vh7SjLTQrqz8NHQ+X1J3prEjLGTZ/xkE3u0J1/X+rLyblTszGkB+mpWHnQK0wKasfDGDcz4OlI/MuG5PD/2G3B5MwoDYIHZDCrHzZqgnMSD+wcI19k8i5VPdYUznfr+Xng1LJxeH73svh4WHaOJb9jFZdLXg3IpvE8S3CFZpUlrgv2HhwZTR8/iSujOJlVk5MdQJ8cZmS8L1jXX7uYZBZFxy5TmnAwl7oWBiY9pyaTDwnpX4VM/1oc8/N+PPB7GhnbEb5mVFzk3HrPcYEP/os3dCOomBg7rDmM79fq/EpXJPjenvX8NCoj5vgj8uNRWXGvol53z5PngLkHTFpbIuhOJ5HnWnkpg1H37N6vdBJ6UqPgk5zWuEk5RXnBYk6GCN5/xXYbZ7D6wd+V25Fjyhg9jQ59gN83Sk5Nqe5ebD4h99FBPVf4R0EgOuOWM69/v9sXZwLzvax3HJ3aobmMb74I9yzpV4Lj6jmUlI3GMyLg1d9jbVJXWniifC3deeY/ktLLwGmqonw8JrXU0MKF9yepCQfQ2c8x/PuM5xIHYleJoZsaHvsRvmaWuFm489Mz6m+EffvBTSSQpc1R3GdO73eyPu8fNdzu/ANA+9HQv5S/B604R5i2+hvjXBb+QldafM8yOdEm9aUn5N6qGRiZC6y53B5AvM27acczQuKRTXSIwbtcRJwRWDv79iMCkRBy9x86TrE5z3z9YQAK6Gpa/v/leXIjb0JnbDPMVJgR8rXNd7aji2+EefpLLpcCyv6w5jOvf7vbBqJM4OT+JvXMbnngn5+w6I48xDnN+Jq0f8HiZfMlrdyTX6VEd8Perxlg44Y4b4zbAwCTq6jusDgz9/LUy3WetPwYYzpDdAjtfrG2FhTcSq9lYcaH9bw3eISYofRupvUIXY0I/YDfN0suI1vaem44t/9MHmkE5SIJaNusSYzv1+L+Qt/XNiBrE77775f4P7c2jKC+Huhtpxqcr3B+PbX0P6k+ttrnvn7Qn1PyU8a/vH1DneaG2b8HM2FASQvHLYKcMcfTJyPl4OC+uyTWN9qLaJ19Yavsf6kQFWfHLSsgqIDd2O3TBP2ye4nvfUWA/xj64bt+lw3Fvj0OA6XF3TccdNAn+rO4zp3O/3wosF/TmLN2kPBBOWzFdcVu3rsPAGTJxMH91LLu6t8VtIc3K9zXXvhRdaGAjjUwGjm1mdDcvL7D8dqr+mGI+90qlDApMa78/gM+OSQ2WbeR2t6fs8FZau8xyvQZvDITZ0M3bDPMWn/YZfWf6y5AZkT831Ef/oqtFNh+MkwN4Gjrs2jN875A1dYkznfr8XMT6vb2eVHIzLnxQ91Wzzaur2YVb+LxQ/FHo0pDm53ua6d97Tg8HacGNfaEG9R0+YT2b0uRtCeZbKxkTM0/BGSidm+LmHS8738zV+p9FjXwv3vhIMYkP7YzfM07mh6+WvsPDU/jwTA+IfXfVyWLpe+zMNHXd/qO9JYYzpSNux0MwDbm8XHCe+/feArmDOdoT2Tq63ue6tFddaHM3CxyC5JvF6rxqp9/dhtq+jPpaV2xUGCmedQjTs2RrPvzgR8XcoXmuzTldGjndGdyM2dCp2M71Hw8Irt6PluKapbHQvjsXJnnknBsQ/umj4nG7yCdpxywhd0x3GdO73Oy+OgW8W9OO2GR6rbP+Ut3QHc7YttHdyvc11b6XVgwDbxrWJ94WlT6HUsSbrkQoDhRtOIxp2eegm574aPv+zOZ7v8Wmu0cSE1zERG7oTu5necyF/mQPKxTcD/hxqt3ND/y2FxID4R5cMT5p93OBxHwom6Yzp3O/31esFfRjPnxUzPt6PJefMal3CHD0V2ju53ua6t9KHob0Z8eGnQd6t6RjxKYUq6w/afZ4mJzYW12mt65XoU6H41ci6jb4Ceit4/RuxoSuxm+lJDMzut2H07ZoUEgPiH13y7uAc/iU0u6RG3jJCj+oSY7oW3O+3aS+DVQnW6fuC/qtj8/EPSs6ZV13CzJHEAJU8P6aB42RjGzY8G34a5K9Q79IJxysMFDylSVMWn4Q4UuMx9hWc61838B3jckZ/jhz3qq5HbGh97GZ5JAamd7Dk2kwlMSD+0QUrBzF4HvdI45YR+kmXGNO14H5/Z1Z+D+1IBh8IC0/Lr02oTmVL+9TxAM2ukmN+4zJmjiQGKPXgIPCMNvCxltR/91Cdj9R8rCcqDBSed0rRkJgY+DzU+0TJnoJzvak1j8ftRL9f99Pz2ND22M3ySAxMJz4pPLyG9MkxfyeVxID4R1fEJV8ON3zMvGWE3tYdxnSJ3+8PTzDHtxdSTg68NlTXmBxYl0i9DpT033s1HHNzhfNmo0uZOZEYoNR7YfwTh21ZEudMuPuKdd2vp64I5ZsS7XRK0SF7C871vQ3VYW24d63l+BSljVXpc2xoe+xmeSQGprtOr41MYozbmyelxID4B9PJW0Zoq6Yxpkv4fn/3mGOlmhx4bUxdfw5pJAfOlvTfyzWdN3dKjiuxz7xIDFBoc84P2OkWfYdfBnU+0dDxvi05MXc4reiQvPUS/254YuLMmDqc0D30NDZ0IXazPBIDkxteHiJeP3kThCklBsQ/mM64ZYSuaxZjuoTv94sexkotOXCwoK6xr+a9pOUPJf23q6bjXi857jmXMnMiMUCh8zmN+3RL6r96qM6bGzrmpyUn5nanFT34jfig4XrsGFOHOLGzSRfRw9jQ9tjN8kkMTOa/I+1UtBRFaokB8Q8msy7n+v0/TWNMl/D9/omSY6aSHDhYUs9fwvzfGih7cn/nnM4bYzTmRWKAXI8VBJ22iGurb8vKKw0es+zVtFVOLToivhJ5c8w5Hv/s4TnUZdxrvR/pJnoWG7oQu1k+iYHq7g93nzaN5euSv59aYkD8g8m8lnP9PqFpjOkSv99PPTlwKJQnBeb9tsB9oXyt/7oSA6crHNtSgMyDxAATB7wPNc3UAwUTM3TJtpDW+oifhPFPTW7QVfQoNojdRBID1X0Ylia2yzb/Sy0xIP7BZL4cc738qlloyf1+qsmBsqRAvMYeTqDvNoTyyfm6lhJ6v8Kxn3N5MQcSA4y1PuS/YvWC5il0ruCkPKt56JALIa3Jx7yN5N7VVfQkNojdLJIYqGZnmDyxnWJiQPyDavKWEbIvB226308tOXA4lCcF1ifSd9tD+eT8yzUd+5UKx37J5cUcSAww1tGChn1Q8xS6UNB2e2s4XgyyMasdXxm/nJUbYWHj1/i/x5fxuVuycmoQyBc/L77+5ukzosfHnN+fzrlOW3Kuu/gE6GpdRg9iQ99it/iXT2Kg3NrB5Mli21ys+O9STAyIf1BN3jJCT2kaEr7fHyeV5MAbJfX4LaSTFIi2hfLJ+WM1HXvPHI8NRSQGGOvnnEb9SdOU+jWn7eJTnGtmePKfGPTHrINLXGv3w5JBhrXv+i1OMvwQ5rvZcJ7bOeftK7qNHsSGPsRu8a8aiYFyF0f69qGK/y7FxID4B9V8GSz1SjvGdFWcDPNNDrQtKRBtqjB+PF3TsXdVOLalP5nX/ZXEAEv8t6BRz2ieQitC/jIOF5f52U9m5b2s/F4hoAyXvye42Y2v116r8JmHdHWvnR86F25lZV9CdbuUc85+pdvoaGzoQ+wW/yYnMVBsdOmdSTYaTDUxIP5B+e/8uGvkpKYhsTHdJOaVHHgzlCcFUnzTcnWFsd7nNR37xQrH/tglxhxIDHCPdwoa9XXNU+iJgrZ7dpmffWswCLkymCB5aXAjuzsrV0suhsMVB8u/VJxs+UBX99LKsHSzrSthPptbFSl62nejLqSDsaEPsVv8m5zEQL74tOCNoTb5aMJ/n2piQPyDYnnLCG3TNCQ2pptU2aa2s04OVEkKbEq4D++U1P9mTcfdWWGcaU9K5kFigHsUPTG3U/NMNeC8NqNByMqc/7YqK98X9NuVks+O6+xWWZbBpjj9FZ+6HX39Oj69eyQsLL+RiqK1G73pQhdjQx9it/g3OYmBfMPJpJ+niGGpJgbEPyh2xW8iLRnTTeOD0Exy4EjJceL94abE+7DKG6KbaziuxACpkhhgiTUljfqYJip0MafddjVw7JcK+i1mxe/L+XfxdcjFCd/4VOargz9bN7iRHF264avBf6c/4pILfxacX/G/HU7kvNghKNDD2ND32C3+3UtioNqExpNTfEaqiQHxD/LlLSN0StPQovv9MnUnB46ENDY8Xq4zoXyCfn8Nx5UYIFUSAyxRtu6ZCeF8D4SF9YxH2+y7ho6/Muf4i2VHzr87OTQp8vSY/x7X4TsQFl5RjxvYrdLVvfHM4Pyt+iTtj2FhnfN5KtpQ6u+Q/9QxtDk29D12i3/3khi415awdPmAY1N+TqqJAfEP8uU95f2spqFF9/tV1JUc6EpSINpb4b72cg3HrZIYsMcA8yAxwBInQvNrrXXF/px2e7zBOpwv6L+3x/z9XQbGjIgTX/vCZAmB0XJkjvVfUVI35zldjA1it/g3SmJgqfjWyI8jkzjTTpSnmhgQ/yDfuGWEbgQPvdG++/0qZp0cOFrh8za3qB/XVbynnfXmyVUSA/ZyZB4kBljiYkGD/qR5Cn0b5v966oGC/js/8nfXZ+WvwX87qvsEg7CwcdXNMH1CIJWnHYq+wxFdTQdjg9gt/o2SGFhqOHl2OyuPLuOzUk0MiH8w3sM518RpTUML7/ermlVy4K0Kn/NoC/vyiwr3s+/M+JgvVjimeRnmQWKAJW4UNOgFzTPRyRhvHB9suB5bQ/WnRhc33/tC9/Xe+TCbZEDdg6mqfiio0ye6mw7GBrFb/BslMXDX9pE2OLjMz0s5MSD+wb0O5lwTz2saWni/P4kPw/KSA1WSAv9paX/uqnAvG5eNmuVbA8cqHHO3S41Eft8kBnpqVUmDntNEub4KabyyHV+HvV3Qh5sGf+/Nwf8fn5h8WPf1XtxLIK6fHTcQfn8wiIybMsWnkP8My0sOPDeH71P09PQvupuOxQaxW/wbR2JgwYNh6UT+LNYMTjkxIP5BtVh8K1hGiHbe709q2uTA2xX+3WMt79PvK9zLfjajY60uGT/M894ZJAb41+MlDep1y/F2jGmrE3Osz+cFfRhfX4tZ/cXN9/bqPioOZOKaiB+FyZca+jk0v2HnJwX1ueNGkI7FBrFb/BtHYmDBuaHvHhPds0gGpZwYEP9gqfU518MZTUOL7/cn9VGYLDlQlhSIY4nHOtCvT1e8n31jBsf6uOKxHnK5MQcSAxQGvDasnzdPccLz+kg7XZnzjdfxgj6MT4Mvbip7WfcxhbiB46HBALJqcuBAw3UsG3g9qhvpUGwQu8W/cSQGQnhp5LvvmtHnppwYEP9gqUM518JOTUOL7/encTpUSw6ULXcTk+yPdah/T1a8n90/5eevCQvLelY5xk2XG3MiMcC/dpc06ElNdI/RwBlvFued5S3a7f7vof/dpPtYhrg8w5mKg5wfGq5b2SuzO3QfHYoNYrf4N07fEwPrw9Kl8M7O8LNTTgyIf7DUVznxYKWmocX3+9MqSx7fCuVJga0d69+Y+LlS8Z42PmzzwATjkHjuDL9tf7vk8+3pybxIDPCvvSUN+p4mWuKJcG+GN4VA+UCFoPaW7mNGDlccSG1psE6nSuryom6jQ7FB7G5n/Kv6hFoby/0JtO/lofr8Gma7OWTKiQHxD+7KW0bIvnm0/X5/Oao+2DUuKfB4R/s5jhG+q9gOcY+qd8LC/hLDy+XGpXfjQxmvD8Ygd8K9D+p8WvLZR11yzInEAP96raRB92mif8Wb3p9H2uf5hOp3vaAf4w3yfYm1Z5cmRC728Ho4FppZm7Gqsgm3PS1sY9eI2CB2dyv+SQzU5+BIfbbP+PNTTgx0Mf7BtPKWEdptTGdM14H7/eWYNDkQkwJPdPz3IiYHLtdwjdwY/ObEt5T+Lvm72/xsMycSA1S+mZAYuGt0c7dXWhTsDyXYngbI7Vf2CuYnfstcIz24RuYRG8TudsY/iYF6bA5LX9WvY3PINicGjOXpk6th/DJC804QG9MZ06U+Xhp9Qv6JHv1uxLfhb83o+ohLN60bfO5zoXwZpxUB5kNiADcTE3o9pP/K1ysF/fhBgvU1QG6/x0ra5dcG6/JmSV0OtbB9XSNig9jdrfgnMTB78Yb6Wli6v00dE4ApJwa6GP9gGnnLCH1qTGdM15H7/Vn4vkIf7+rh70eczI/LBd2c4pqIeznFhxIeGfnMsqX+zgaYH4kBTC5MYMdIm7ybaD23FvTj+QTra4DcDZ+H4o0/m/JqSR8dbmHbukbEBrG7W/FPYmD2hpe1i2v7PlbTcVJODHQx/sE0DoV0l9MypjOmS8Gxin0cY97Gnv6OxOV/nh+M2eK5Hif9F99KjP8blwn6OixM6sdlc+ME5bin/uOf/VXSzjv9bDNHEgP8q2yd4td73j5bBz/+i+1xOuG6rgj5u97fTLC+BsjdsLukbZp6PfKdYCkh10h/YoPY3c74JzEwe3+0pH1ui39Qu6/D+IdUUtgc3ZjOmG7e3p6wn/ucHJiFXaF8DwfLCDFPEgP86+WSBj3Z47bZkJXfQ9pP3Y8qenr70cTqaoDcDQ+UtM2qRCbcXm5h27pGxAaxu5vxry55a9n+0eHvLDHQzfgH08Tmcef/Z8Z0xnQdu9+fxltT9rXkwPS+LGnbY5qIOZMY4F8vljTo+z1tl7VZuT5yYq1sQb2vFvTlXqc7Nfml4Lxr6rp5v+S3bLduokOxQewW/8aRGOhnYkD8g3vXh3f/Q1fv9yc1bVJAcmB6W0raNC59uEEzMWcSA5TeRC6WD3vYJmvC0o3svsrK6hYPiBfLGac7NblQMOhpStnmTs/rJjoUG8Ru8W+S80JioNuJAfEPQvgmZxz6oKahQ/f7kypLCsQllJ4cjJMkB2bnbEl7ntJEJEBigH9tKmnQj3vWHnENyuH1Kb9ryYDyPyF/feXF8qvTnZrkDSb/arAOH5Wc/9t0Ex2KDWK3+DeOxEA/EwPiH32Xt4zQZU1Dh+73J3W0JDbE+7QnK9zPSQ5MPi4tase/B+N4mDeJAf4VNzy5U9Cgn/SoLe4LS9eC+zksvGKYuriG+7WRoJ3Xn+uc8tTgdJj/uq5lT2as0k10KDaI3eLfOBID/UwMiH/0Xd5bY/s1DR2535/UkTBZUmCR5MDyXSppw//TRCRCYoAlrmvQ/z/J8tlI0Hu4JXV/Z6je8cmA0wX9+aLTnRrknXMnGqzDp2E+EzKIDWK3+JeKPiYGmlKUdNoz57qJf/Rd3jJCD2kaOnK/P4kqSYEnCv79x0FyYFrPV2i7+zUTiZAYYIlPChr0z560wbmh7/y/rDzSkno/PVTvLwZ/trugPz9wulPz9TOvdY0vF5z3V3URHYwNfY/d4t+9JAbqk3JiQPyjzzbmnPtfaho6cr8/iTfD8pICi04HyYFJxeWofi1pt+c0EwmRGGCJN0Lxjuldd2okWD5e8/FW1hB84uDmoZIBcizXnO7U4Ksw/inFlQ3W4c+C8/60LqKDsaHPsVv8G09ioD4pJwbEP/osbxmhVzUNHbjfn0RZUiDGiicm+DzJgcmULcN0QhORGIkBlthW0qhrOvzdh5chuDU4wZoYmMxigmL4qYcdFW9g42TRfU55Zii+ljtu488PG65H0Xrre3UTHYwNfY7d4t94EgP1STkxIP7RZ9/knPsPaxo6cL9f1RthtkmBRR8GyYEq9pa0U3x7b6VmIjESAywRf6T+LmjUZzv6vY+OTBg08WrX9jCbJQ1eCsXZ56KN6HY45ZmhJ3LOs60N1uH+ksDwmG6ig7Ghr7Fb/MsnMVCfVBMD4h99lveW2BVNQwfu96uqKymwSHKgWHz75FZB+8QNru13QookBrjHhYJGfamD3/fVke+4q4Fjrh26sVzO64vrw8IrkPFz4lMy47LP+wr683jF42x2WVDB8THn2MWG6/BswfluQowux4a+xW7xr5jEQH1STQyIf/TZ4Zxz/3VNQ8vv95d7DQwnBWZRjw+C5MA4G8LCkpZ57fK/4I0K0iUxwD32FzTq+x37rntGvt8rDRwzLl9wJcxmneMvBp9zoyDQPFrQn1U249rdYNvQXivHDIbuDM6/Ju0qON/P6CY6HBv6FLvFv3ISA/VJNTEg/tFnecsIbdA0xnQtv9+voqmkwCLJgaXWZeWXgvb4PXRzg2u6Q2KAezxc0KgXO/Q9d458t8MNBY0rQ8c8MKMBwO6Sv/tXTn/GpSdWFPy7TYNJlzjhu8alQYFxG74dmUM9jhf8fr2gm+hwbOhL7Bb/qpEYqE+qiQHxj77alHPef6tpjOlafr8/7T1YnUmBRZIDC+IbrEVJgZ+CBCXp2x7aO7ne5ron78ucRr3Vke/3TFi6HvPxGo+1OiysZRzXP745Milx/5SfGdcGXNxg7qMKf/+Tggtle86/WRXuPn3jhrLd4qAsThLVtb5wHADfCJM/jVuH8znn+e3BOQ1djg1dj93iX3USA/VJNTEg/tFXb+ac+4c1jTFdi8d0VRwK5UmBOvd663tyYGvJmOByVh50KdICO0qu5S/UvZ+KdlN/tOXf7clQvClMU+XDnPrFwUPRTvVxEvb3cDcDvbrCdz5QUI93c/7NR4P/ftbl0Fpxc6NL4d5JobfC7J6AjU/cjk5Gxo2V1s7pO+c9HXza6UDLY0MfYrf4NzsSA/VJNTEg/tFX3+ac+5buMKZr85iuzMFQnhTY0kBb9zU5EN9YvTnFGBNStL/kOv5D3fspPll0I6dh27zW/JZBkPwngfLkSN3iUw2/hrtPF5wdM5ETJ3p/DHefAKv6BPjWkgtl9EmGo4P/Fusjy91e35QMFvfN4Bhnw72vS66b0/fdWPB9/+t0oKWxoQ+xW/ybPYmB+qSYGBD/6Ku8ZYS+0zTGdC0f0xV5LZRPhG1psM37lByI48ZTJffYz7sMaZnPS67hOwnfF7W57q3wTk7Dnmvp99kcineKb7KMbkIU14bOyzjHZRDiUgZxEvf3oT/fO+H3v1FQnwtZeWBwwZwYuoDcTLbXwxXPxc8Gf3eaQdG5cO/rkmvn+J33ujmkY7GhD7Fb/KuHxEB9UkwMiH/0Vd4yQkc0jTFdB8Z046SWFFj0fuh+ciA+yPJzyZhyncuQltlS8TftsLr30/pwdx3f0bVKV7Twu/yWyCAhloMj9Xt5wn//wRRtcGaZdaRd1k7Q13FS7u1QfVI/rsv9U1i6fnkKP7ZnQ3pLOyA2NP2727bYLf7VQ2KgPikmBsQ/+ipvGaFHNY0xXQfGdKOqJAUem2MfnAzdTA7EhNOFgu8VNx/e6RKkheKSe79W/E27FfL3Z1P3jst7LaxNr0fFyc7rCQ0S4jIJD4zU8cgE//7zKdvhmZDGeog056cpzs04ubBrMGhbnESMa37HDT8PjdyAxcnHU4OB+LytDOPXEv3JaUCLY0MfYrf4Vw+JgfqklhgQ/+jzhMa46/BHTWNM16Ex3aIDIe2kwKL3QnlyYENLzqutg3vjOznfJb6d8kZYWMoT2iL+Nu0c3PP8PcXv24XBfNF6de+PjTk/hOdbUv+4NMC1hAYJsXw8pp7bJpgUuW8Z7VGlLc457TvjqVDPxltxQPd2Yj+oL+TUdbfTgBbHhj7EbvGvHhID9UktMSD+0Vd5ywi9rWmM6To0plv0dsHx4gT1Ywn1yYmCusaleB5K+Hxak5VXs3K14DvEB+XihqcSArRp7Br3v7g949+6eL/51+A36IS6d9u4rG/MzqxtQd2fS2yQEMtTOXX9tOTfnZpB8IkDhqK1lo873TvnP1n5Ygbn7fdZeTcrTyf6PT8bU+evdT8diA19iN3iX3PnuMTAbG5QUkoMiH/01Xc51+EWTWNM17Ex3aJxyYHUkgKLxiUH4pI7qa3Bv2LQXzHR+GXIfzsgJgPeCpYpo52a+N07re7dFrPwf45pvLc0zczFdQNjdjo+5X17cAMfX197cobHiMHs/GCC5PbgBvejRAcUzE58gviVwY/e54Nr+ubgHFgsMWMalx64MPh7BweD7fsT/26b3RhC62O3+NfMRInEQLeIfwD9MpwcSDUpsOjdsPSN89SW74gbJo9LBMQ/+35wPxyXHbGhMEBm35gfzDiJeL+mAebsdPD2C4jdDJMYEP8A6KaYHIhJgTY8vR6TAykmBRZjaHxY5NLg/47LAz0bLBEEkOtK8NYAkJb/hPHLHhnQgdjdZxID4h8A3dWmp9hT3VNghdMIYDJxKZLR9XlvD/4cYB6+GvlNisuQWPsRxO6+i0/m7RtT9mga8Q8AAGAae8K9Tyd9plmAOTgQ0tj4EcRuQPwDAAA679SYm5F9mgVo0CNhYfPk4d+hdzQLiN0g/gEAANQjrl06+vryzcGNCkDd7svKdyO/QZ9qFhC7QfwDAACo19qsXA/3bnh2v6YBanZu5LfnUlZWahYQu0H8AwAAqN+GrPwWPLUENOftkd+cL8LCE5SA2A3iHwAAQEM2hXsnGN7VLEAN9o/81nweTIqA2A3iHwAAwFysz8rPIzcsb2gWYIZeHvmNOZ2VFZoFxG4Q/wAAAOYnrlt8deTG5aBmAWZg38hvyxFNAmI3iH8AAABpiK80nx65gTmsWYBlODT0e/JnVp7TJCB2g/gHAACQnvh0062hm5l3NAkwheNDvyPxqeb1mgTEbhD/AAAA0vVIVr4Zuqk5m5VVmgWoID7BfG7w23EnK0c1CYjdIP4BAAC0x+tZuZmV7wc3OwBlHszKH1m5lpWtmgPEbhD/AAAA2ufhrGzUDMAE4oTICs0AYjeIfwAAQNf9P5yAiOqsBotWAAACaXRFWHRNYXRoTUwAPG1hdGggeG1sbnM9Imh0dHA6Ly93d3cudzMub3JnLzE5OTgvTWF0aC9NYXRoTUwiPjxtc3R5bGUgbWF0aHNpemU9IjE2cHgiPjxtZnJhYz48bXJvdz48bWZlbmNlZD48bXJvdz48bW4+MjwvbW4+PG1pPng8L21pPjxtbz4tPC9tbz48bW4+MzwvbW4+PC9tcm93PjwvbWZlbmNlZD48bW8+LTwvbW8+PG1mZW5jZWQ+PG1yb3c+PG1pPng8L21pPjxtbz4rPC9tbz48bW4+NDwvbW4+PC9tcm93PjwvbWZlbmNlZD48L21yb3c+PG1yb3c+PG1mZW5jZWQ+PG1yb3c+PG1uPjI8L21uPjxtaT54PC9taT48bW8+LTwvbW8+PG1uPjM8L21uPjwvbXJvdz48L21mZW5jZWQ+PG1vPi08L21vPjxtbj4yPC9tbj48bWZlbmNlZD48bXJvdz48bWk+eDwvbWk+PG1vPis8L21vPjxtbj40PC9tbj48L21yb3c+PC9tZmVuY2VkPjwvbXJvdz48L21mcmFjPjxtbz49PC9tbz48bWZyYWM+PG1yb3c+PG1uPjc8L21uPjxtbz4tPC9tbz48bW4+OTwvbW4+PC9tcm93Pjxtcm93Pjxtbj43PC9tbj48bW8+LTwvbW8+PG1uPjI8L21uPjxtbz4mI3hENzs8L21vPjxtbj45PC9tbj48L21yb3c+PC9tZnJhYz48bW8+PTwvbW8+PG1mcmFjPjxtbj4yPC9tbj48bW4+MTE8L21uPjwvbWZyYWM+PC9tc3R5bGU+PC9tYXRoPnLaPlAAAAAASUVORK5CYII=\&quot;,\&quot;slideId\&quot;:274,\&quot;accessibleText\&quot;:\&quot;fraction numerator open parentheses 2 x minus 3 close parentheses minus open parentheses x plus 4 close parentheses over denominator open parentheses 2 x minus 3 close parentheses minus 2 open parentheses x plus 4 close parentheses end fraction equals fraction numerator 7 minus 9 over denominator 7 minus 2 cross times 9 end fraction equals 2 over 11\&quot;,\&quot;imageHeight\&quot;:26.254513430206956},{\&quot;mathml\&quot;:\&quot;&lt;math style=\\\&quot;font-family:stix;font-size:16px;\\\&quot; xmlns=\\\&quot;http://www.w3.org/1998/Math/MathML\\\&quot;&gt;&lt;mstyle mathsize=\\\&quot;16px\\\&quot;&gt;&lt;mn&gt;7&lt;/mn&gt;&lt;mo&gt;-&lt;/mo&gt;&lt;mi&gt;x&lt;/mi&gt;&lt;mo&gt;=&lt;/mo&gt;&lt;mn&gt;2&lt;/mn&gt;&lt;mo&gt;&amp;#xA0;&lt;/mo&gt;&lt;mi&gt;s&lt;/mi&gt;&lt;mi&gt;o&lt;/mi&gt;&lt;mo&gt;&amp;#xA0;&lt;/mo&gt;&lt;mi&gt;x&lt;/mi&gt;&lt;mo&gt;=&lt;/mo&gt;&lt;mn&gt;5&lt;/mn&gt;&lt;/mstyle&gt;&lt;/math&gt;\&quot;,\&quot;base64Image\&quot;:\&quot;iVBORw0KGgoAAAANSUhEUgAAAqwAAABGCAYAAAAJgsb9AAAACXBIWXMAAA7EAAAOxAGVKw4bAAAABGJhU0UAAABFxpIngQAAEmFJREFUeNrtnQ9kV10Yxx+TSWYkkyTxmkxmxmQySSRJMiPJK5NIkiSRJJMZyUySmNfMKxl5TZJEMvOaiUySZCSZSWIymUn03ufd+dnd3T1/7p9z77n3fj8csrZ7/n/vuec853mIAAAAAAAAyJdWLzWjGQAAAAAAgIts99Kcl4bRFACAKtPhpYteeuilCS8teGnJSz+9tOylH1766KVxLw16qdtL9Wg2AACwSpOXznjpq5d+e6k97oPaxANcSovoXwCA4Rf7TfHVHkdrfooF7H40JQCg4sxksL6bSlLA+w4uWOcwbgAAChppZZf0Z8pC2o6mBQBUkAMZre964xawgVaOylxbsN7D2AEASNhP8XdUdemXl/rQxACAijGZwdqOTQLq4hbwkoOL1d9ipQ8AAEFOi0WlbQ164qWNaG4AQAVoz2htdzNJId87uFj9irEDAAjhfMZa9NxLG9DsAICSM5aBnvJGw464BdxHbu6u/oWxAwAIcCwnPfobTQ8AKDHNGWnpP66vqOOkgxg/AICAoC5K9GLWSwO04qJqK621j2KXVbu91OOlu176FFOTTqMLAAAl5V5Ga7vYnlhY2MPswPiWLNu1sg2pTfutXZIKLVACg1wAQCl5FaIV72J+3LJoTkcUWtalLegGAEDJYP+oaXpaCTMDmPfSlSSF7As89Atlu7N5nWAOAADQcy5EJ+6m8GHLz12KILyD6AoAQMnoD+jce9cKyELvdwnDq98dGZfhreSlcBjjBwAg2OSlbwGN6E/x+XtpZffUZMHKi9sGdAkAoET6+p1S8pFqC//lBbYL251x/i2SF8J3gjkAAGCVawGNGLOQB5s/mbrJOoMuAQCUhCsBffvs4hrspa+AJ3PIv0/yMhjB+AEACIInQXxhytYOZx9lcMsVAAAc1VdOF1wrpN99wYOcygBzAACAjqAbq0MW86oXuwu6BesiugUAUALO0Pp7TPWuFXLQV7g8br3KzAF+EMwBAACrjPv04XEG+V0ms13WenQNAKDgBINGXXOxkM9E4U7klL/s6A3OuQEANTi6VM3Vyi/xoWubJjKzZUXYaABAkTlK6zcMG10t7F6HVvW1dAxjCAAg6M7pY/aVwYL1CLoHAFBgpgKaNoAmWc9ukruLgTkAAKDGkE8fWjLMdwQLVgBAiekK0bQBoWsb0TyryMwBHqJpAAA+JoU2PM8437MGC1ZcDgUAFJWnGn3jUNd8IZ8vZbVWuaE+SBqoG2MIAOBj1Esfya5ngDCOGyxYW9E9AIAC0kLRQ6tyYJUxsYDdVpWGapM0xjKtXLAAAIC86SZ9XGyYLwEAioiJyZMuzdBKwIHtZW6om5LKj2EMAQAKsmB9jyYCABSQHWQe0c8k8bPYZGt/GRtLZg7Qg3EEAHCEHo1Iw/0eAKCI3E5xsRpM015qL0tDycwB2M8inHCDGnXia40v53EITA4btyTGyQsv7Uz4fH427+gviGd+pZXb6FvQ9EBwSiPMJ0pUV7ZHY7s0vmDxmlaieLGJ1i8x7/hno6LOmxXPqZ2ebc2hDnu8dE58SPBlkm8+zeB6sH/Jd2LeX/TSH9BQaGgF2Szmwm/LiQNTFd7Es19SuUcYR5WHB3ePEEHdhIobS55fpM8Uz+UXGtx5AJVW1T6wyzBOmsV8i3I8yL87IRZCx8TChS/E3aLVuwhZwXmPiMVpnJfqBJXrGBMaCnRczWCxWkuvqOCXs2TmACcxjirLPvHSWYo4Ga5HzKdD7ALonnsJXQLES182Rsrgfu8crUYQ86c58VJjDwh1voUQB5nhHdQvmvnzxnK5uUwXaMXlTjDvj+JDgyOQ1ft+v0P8/LukzLyz3FjgvoSGAlPYNv+p+OjgoAELMcZNlDTvpV1FbKgOgjkAWOW4eMGEeYswmQifI+S1V/Gygi9gEMZ7xRgp+q7cDUm9Hntpk+ZvGzSLeZuXZ3skmsEvxV7Se23YSusj+/h3BpugodDQilIvPlJ5jg2IBe3PlBatX4u4aB2QVOYfjJVK0ismxGOxY9Lpe+E0kPpItpY6DfJpEV+RppMLYgsaSO3KpcgcIbnXgyhHuaMkt11Lm+0kP4Z+SNGOttmGb1axaG0oUF9CQ4FNeCwd9NJd0p+smOy0bi1S5T9KKvInxkUlYeN8nVH2I80k6NP8fZPYRYgysc5bqOtBys5uKO80XoKxqfIQUOTgJnUKHT4dY0cmbBc67ctovIso29m7YmE+PoSGQkOhoaHawdo3maBer6kg9s0qcwAYaAMZ7ZoJ8EIzwSYCv7tT/Jx3FUYku2c2xiPEtljIdg9fFbxeRxX9Fud29yGyG672jqK8STc6Zqi8Jh/QUGioTdgjx8uYdXtQhElzi+Q2UwComFUM/mWS260NGuyatIiXIpulXCN7x4EQ2+LAO1aLkrrtKelC/HeCZ74NPCeNxQrb0T5XlPVsCnmobktPQkOhodBQLewl5FOM+jl/qi47hjqF9RjQcE8z+MOcFB/2/f8TB+oAsS0OvZJ6jZRgLr1R9FvcMLNXAoufpLCN6ZSinLdSaosjmnHcDA2FhkJDjT4u70es3wKp/Tnnyh6SmwM0EABqdBGHgi7R2Oaq5nrFlUsUENviME3ht1zL4BBd5b6mK+YzWyg9k4kGSfubHF/HyUs1ji9CQ6Gh0FBjeLd1MUId+12tyKCkwE+xFgMGNGoG/mjg95+Kn7PjbFdcaUBsi0GXpE5HSzKXVP12O8Fza5eikrq0UpkBfKX03U6p2uMRNBQaCg2NRBuZ+en9LRa3Trozld0wPE0AmPGBzNwM+Y9zzzhUfohtMQg7ih4u0TxS7bB+S7CTNi6eMZCgbLpjxWMZL+DfQUOhodDQyOyKsGh1ziRUZg7A4f02EwBmPCB1qEi+KMMh4Gq+Ap+hyUBEuiUv8jIFNZkgO8d0tdv8cV1andKUy1YwAlWeP6ChAMSii8zCPY+5VnCZOQAmA0jzhcZf37VjLD5q2I4mAxHgiwPB266847izZPW8pZlH/JJpi/Hc/eLlE+dvm0lt+7ZIduKRb9S0xU9oKACxuWqwYHXuo1BmDnAG/Qki0Ep6X4K1f19Ac4GEH9a8cDtQwnp2GrxE2AVSlpds/tWU56qlfHdo8l0uWd9DQ0HWvDPQG2e8cXQqvuJduHH7F5XbDqa+ZIN/yaDOM9AIEJGuin1QfzCYR1mFyz6nKcecRR07TNUyCYCGgqw5ajDenIkcOCQp4EtHyocFa7F4bFDndmgEiADb0QdPgW6WvM4XDPWjL4O2/0bZh/iscUKT98cS9j00FLj2gdzrSkHnJAU8hwUrFqwxuKGp71/QBpDwBV6FMcS6ME/53+LtJ/3uap3F/Aep/CGGoaEgb3S2rEMuFFLmz5DNAZocaUgsWIuFLjLNMWgDSPDyflShup8z1BDW60MW8ufdVZ2T8SuW22Bck/+dEvY7NBRkTUsRPpLukNvmAFiwFnNnSOUq4yy0ARgStK16UsE2eEvmDr5bM9514Rv6jZbr/0NThuMl7HNoKMiDb64vWGVHTucdakQsWIuHKhb639AFYEAHrd3d4+hKGyraDqZawna+aZ6MfdbkN2K57rsM6rytpP0ODQVZM+7yglVlDrAVC1YsWC312VvoAtDAflW/+MYMu1TaWOH2uEXmejKRUp77DfLaZ7neZzX5l1lLoKHApTF3L+/CycwBJtFvICG6m72NaCIggXcIP/rGyjRl62/URerJ3DSA0/UU8hzW5PElg3rrbsv3l7jPoaEga1SeSS7lXbgvkoLBGTFIiu6yCC4NgDD4ko//KJT/vQXN8j98PK67AOU/JUtqz6rzUDBsub5s/vFTU4bd0FAAUkMVZe1kngVTHfcg1BtIwg6DF+sQmgkE4F3UKd8YYb+ATWiWNehuj6flWN7EdtS2I3HdDuNraCgAmS1Yj+RZsLuSQv2LPgMJmTJ42U05WvaDVG57aVf9V/KRtz/kJF/22YapFMrNCH18ImYef5J+B9f2BbgnmjKUOcoZNBQamgenFXXN9V6TzBzgEgEQnxuBl1qeLzyIbTHEti6wOJkXO0xAzoRhH3+I+XzdRddpy/Vr0ujHPNkNVgANhYZWccEqu9y5mGehVOYAeFGAuOzxCSwP8FOayX4YYgux9RjzlekrrRxHAzW8+7xg2M9xbvLrdjdHLdevT5P/ZWgoNBQaalWL/emfPAt1P6evZlBeNnlpltYaaPMOiOrSRJ+D9YDYZot/J48XYG2YSsb0GvbzYIxnz1J+x/EbxIeLKhRsPTQUGgoNTR3ZvD+XZ6Fk5gBXCIB4jFC4g+Hnisn+HGJbabH1x4jn3aTOjPLdJnau8jxS7hS7GUnrPG3Qz3HuJeiiSx212DYXyI5dLjQUGooFq1oXnfPLrzIH2Il1F4hBt28MvaO1Dt5vKMbbMrlnhwaxzQb/ke8S2XdA7+eRyLcjx/rXHOIn9Ze616Cff8R4rs6dlK2dcN45VbnTegENhYZCQ61wycWPIpk5wAwBEB3+8vrmezEG7Q8PaCZ8F8S2cmLrF0ZeGB3KMO/j5EakoJopxKMUnvWK9Df6o6IbO7aijqlsVxdLuqkCDYWGusB7SR3351WgOt/ECKarWHuBGPhdEZ0K+X+d8+/LaMJKEXSbkqXz8z9o9aLSxZzboRazey6FZ+mO0JdjPHNJ80wb7CS1KUIvNBQaCqzQTXbDPMdC9aXWjD4DEfHvlD1U/N6kYtyZ3j5sFrsvG9HshaWH8ouc4g/3yi//zTm3xQyl55mlldIPofo5hwXrC0V+I9BQaCiwAm9khu2u8slMrpHkZLGhYQ4A4rwkl8X44ZuFqljvAwqxXTLIi+3aauE6u9H0heQIrfUpeTbDvNt8i1VOYw60x3KKbVFH6R9bjme8YL1Iap+vZVxkQUOBCvYasY/sR/uTBSK5lvcq+puLBQOFY6Pvi2yZ9BcwdOEkdX9/32AHArjLAVp7xGz7CJO1jneT+Db5Y1rvfP1gzu1RHyjPsxSeqZpfccy9dH5Q03Qrxb5HZUfen6ic4XmhoUAGu4ybo/VmPeOUfnjUfZLx9DTvRlAZQsNRN4jC3xTNP9sGUkdsUdkTnqRVW79GNH3h4FvsupjoWaZPDrRJF60/ektiFlCvqXMcfe+k9IMRhMGLUZlXAP75dmgoNLRCnDDQsDfiIy8pbDMe5u+YT9wb8m6IYUXlAWCbPo6a0qL5veu+sRPlhvO/FD0mNrsdqu3MHUAXFQ7e9TGNxpRVuuFAu4RdcOhP8DzV3YQkbqA+KJ6bhs9ufim+ljyfTTi2QUOhoRXjeQQtSxI0gj8Ew+zU35IDJxoqc4AbGCOV5zytPZLjo6owu7rLtHanKsrX+qBm8gUdqPORbi3AxQC6qHA0kzpaUV7JBbdIYbf6fyRYoA0p6tueoJxnFM9Neu+B7fNekjzQQdHMAKChIA2+R9QznkNRnfrvlWjzJOV/GfV/DikqvBtjpNJ0KcbGB7GTwq6H/DGG+Yi3NWI+Ot98n31jscc3oSbQRYWDv97nHVysuuJ0flRSvjg+WbeQfBf7Zgplfa1oz7guybjMU5JnDpF7jvChoSArZmLo2oL4YNLRID5cwkxL2C/0BlcaYURS0XcYH5VnNMYEiWP4XUfRj4c/iZcbKA5+91GuJVdCeqpu4Ee9IPWU7Do0l9m51dxlRd0VbhPzOvgstq88DA2Fhlacawn0bVb8fZvvo48v93EY5bsUfpeAT96Pu9QAXPDvFr/AQbF5GHFS/Jkgr6EI+fBL8g90T6HgF+NbRxerC+TOzt2spqy3DMrKbS2zd7ufcnk7FIvWz2QW4paPvm+H7O78FPVtKPC4h4aCtOBdzskM9PCXGEubXWsAmAMAFZcNBzi/WJI6euej4h8GeX0he7HKgb0P41fkbgjFOw61ld8H67LYUFim9UfJbOvqv+FfL3ZL7kjm0bzF3RL2YvBS0b5szsCXyfy2p03iZ3zcGIyctSTqsQMaCg0Fa+Bd0WFLOsi7rGwL7WyIY5k5wCzGBRCTY5r0tlFpubE5qcmLL1xsQ7cUDp1rpbxTqyPt1OAr0yVau5PKi5HTMXZY2ASD7SQ3ZVB+XoBOJdjVYXvKs1TsHVVoKMgC/uAYJXVYXpPEHzhjYtxsQLOCorNB7BJMiZ2PZfElxpdULlK6TsIZvs36WORRy4vDCx5DV4CSc1CM+dsGLys+snslXjjLIvG/34gXEM/Z9pzqsVMsPB+IBfZ3Xxlru8bTopz9Ym7Xl7hfoaHA5tjikxW+MMUnGTMh843H3ILQC7ZfHxYL1Mx22f8DnVqch1yYr04AAADidEVYdE1hdGhNTAA8bWF0aCB4bWxucz0iaHR0cDovL3d3dy53My5vcmcvMTk5OC9NYXRoL01hdGhNTCI+PG1zdHlsZSBtYXRoc2l6ZT0iMTZweCI+PG1uPjc8L21uPjxtbz4tPC9tbz48bWk+eDwvbWk+PG1vPj08L21vPjxtbj4yPC9tbj48bW8+JiN4QTA7PC9tbz48bWk+czwvbWk+PG1pPm88L21pPjxtbz4mI3hBMDs8L21vPjxtaT54PC9taT48bW8+PTwvbW8+PG1uPjU8L21uPjwvbXN0eWxlPjwvbWF0aD79EqtcAAAAAElFTkSuQmCC\&quot;,\&quot;slideId\&quot;:274,\&quot;accessibleText\&quot;:\&quot;7 minus x equals 2 space s o space x equals 5\&quot;,\&quot;imageHeight\&quot;:7.5675675675675675},{\&quot;mathml\&quot;:\&quot;&lt;math style=\\\&quot;font-family:stix;font-size:16px;\\\&quot; xmlns=\\\&quot;http://www.w3.org/1998/Math/MathML\\\&quot;&gt;&lt;mstyle mathsize=\\\&quot;16px\\\&quot;&gt;&lt;mfrac&gt;&lt;mrow&gt;&lt;mn&gt;2&lt;/mn&gt;&lt;mo&gt;&amp;#xD7;&lt;/mo&gt;&lt;mn&gt;4&lt;/mn&gt;&lt;mo&gt;+&lt;/mo&gt;&lt;mn&gt;3&lt;/mn&gt;&lt;mo&gt;&amp;#xD7;&lt;/mo&gt;&lt;mn&gt;6&lt;/mn&gt;&lt;/mrow&gt;&lt;mrow&gt;&lt;mn&gt;6&lt;/mn&gt;&lt;mo&gt;&amp;#xD7;&lt;/mo&gt;&lt;mn&gt;4&lt;/mn&gt;&lt;mo&gt;+&lt;/mo&gt;&lt;mn&gt;2&lt;/mn&gt;&lt;mo&gt;&amp;#xD7;&lt;/mo&gt;&lt;mn&gt;6&lt;/mn&gt;&lt;/mrow&gt;&lt;/mfrac&gt;&lt;mo&gt;=&lt;/mo&gt;&lt;mfrac&gt;&lt;mn&gt;26&lt;/mn&gt;&lt;mn&gt;36&lt;/mn&gt;&lt;/mfrac&gt;&lt;mo&gt;=&lt;/mo&gt;&lt;mfrac&gt;&lt;mn&gt;13&lt;/mn&gt;&lt;mn&gt;18&lt;/mn&gt;&lt;/mfrac&gt;&lt;/mstyle&gt;&lt;/math&gt;\&quot;,\&quot;base64Image\&quot;:\&quot;iVBORw0KGgoAAAANSUhEUgAABBwAAADpCAYAAACHiyS8AAAACXBIWXMAAA7EAAAOxAGVKw4bAAAABGJhU0UAAACOyiQ8uQAALudJREFUeNrt3Q/kVef/APBHkkwiSTIzJklmvmRm8jUjk2QSSSaZmJnJZHx9zWRmzGQyM5JMJpFJkq8xMzMzYyYzyUgyM4nMTJLY7zzfez6/3e733nue++ece/68Xjx+fX+re/7c5/087/O+5zwnBACAya3I2ganAcQ0AFCuL7L210ADaLplWduatX1ZezdrZ7N2OWt383HurFMEYhpqZk3W3s7aCaeCacRB8nDWzmTty6zdztqdrN3LB8s/s3Yta+ezdixru0OvYgtlOTyk2KDgQJHlWduVtffy8ep6Pn7dzcezOK79lrULWfvQWEZF1mdtb56kfZP3xcGx7X7WfszaJ3m/BDmjmIY6WJ21o3lsx779hxyQVA9n7a2s/TLiwq6o3cu/zGecSuZscz4oKDiQakvWToa/f02adCw7nbUnnEbm6KnQ+6XzpzF977f8giUmPQ85ZcgZxTTUyKqsvZm13wf6ed0KDnLAGopVqmNheDV22haru/9wapmDeFvi5TF9DQaT4LNzHMs+ztpap5UpPZpflN0oSG5iYrTN6ULOKKahhmKx7I3Qu3tpWJ+vS8FBDlhTsbL8yxy/mMFbx446xczonYJ+BkviL0i/lzCWxTFyq9PLBDbnSc/9Mf3qZp7ASWaQM9Y/ZxTTdNHKrL2etVsF8VuHgoMcsKZeLBg459Uu5h0WJvV0Qv+C6N8lj2N/5P0RxokXGicK5tY/8osSt1cjZ6x/ziim6aK4jsGR0HskKDVHkgPyP16pYNLob5+F3sIdkCo+J3ZdwYEEb1U0jsVbCR91uhnhQBh9u+lSOxe8Dg85Y1NyRjFN18S4e22CQkMdCg5ywJp6vuKJY6mdduqZwKnEfoVEeNTtuZfy/x6r0v2rDsc/x9tj9+Xj0p8TjGPfOeUMiL+AfpqQqOx1qpAzNiJnFNN0TVwv7dUw/SNTiyo4yAFramPeKYadxJ9D73n5+AzM+rzz9X85ccXPPVn7IKT98jysvegrIMHuCfoU3bVtxCQTFzR7eILPibfBxmeHU1cz3ufUk4urWN9ISFAedqqQMzYiZxTTdK3Q8HJfn4851Neht+hpzKW+qXHBQQ5YY98NOXHxdT7bp/isuHjQt2Hy21EspsM460Lx4jQKDqwakhTG8W3zDJ8ZV0lPuY3we6ef/EKr6JeRM8E7vZEzNiVnFNN0zZW+vOZwnoMPSrnjuOqCgxywxl4ectJi5XnZHD73zgQTyDFfBWNcGugvRcUHuumDgX5wcg5jWbQlpN1et9FX0GkvJfSR950m5IyNyRnFNF10NM97xllfw4KDHLCmHhpy4fb2HD8/Ph9zO6RNHnGiWeUrISHBOTWkAKHgwJYSx7Lo9YRx7AVfQ2elrIb9ntOEnLExOaOYhvGu1KjgIAdsUIJ0toRtPBvSX5l0yFfCgI3hwV89ruVJhoIDg873ff8flvD58XbZonc5n/Q1dNIbCfPbCacJOWNjckYxDcUu1KjgIAesqXiLSf+qo9dDedXio4mTx6e+Fgb6aP+zojEJWXrfbRcLDsvzQXRY6/qq2Jv6vvvPS9zO6VD8HC/dcjhhbrvkNCFnbEzOKKZh8ov8RRYc5IA1NvhKo+dK3FasChWt7rvo97VSP4NJR//tUV0sOKwYc7wfdryvvJ+fh19DuYuJHSjod2eFbafsTZjX4qr9q50q5IyNyBnFNDSv4CAHbEgnuVDB9o6EtIp1Vav8xlvxXmropP9mB/rnk+F/V39dpuCg4DBE7BdLzxXvKHlbu0L9qtvGssWIK1cXLXIXX6f1uHQDOWMjckYxDc0rOHQ9B6y1eGv2vfD3beqbK9jmupD2XN6zFezLq33ba1Ki/nzf9/ZWi/tnXJjq577vKK4Mu2ng7yg4KDgMTgDnKtjW9lCvBcSMZYuxJqT9Avu6dAM5YyNyRjENzSw4dDkHrL3dfSfndIXb/S5hMN9Z8j68NmSbTUjUnx8y+ba1Y58YOM6Xh/wdBQcFhyXxOeI9WdtQg8lmT4XHbSxbnKKFsmK7LNVAztiYnFFMQzMLDl3NARvh/b6Ts7nC7Z5acMFh3CuO6pyo7w6jK/1te//zzoHj+8+Iv6fgoOCwCONup4u/AK6paD+MZYtT9AznUntSuCBnbETOKKahuQWHLuaAjfFVfnI+q3i7LyUM6DsWuO06JurjEvSldrgl/TLeQnmz77jin9crOCg4NORi81xF+2AsW5y4GNXthPN/XqggZ2xEziimQcGhSTlgo3yctWuh3FWGh0lZ/besxXhi1emHhiXqKQn6F1lb2ZJ+OXhL4+4xf1fBQcFhET4a8x08UdE+GMvq+f1XMY+BnHG+sSamQcGhSTkgiUnnuI4ZE9JlJSfqlxuSqO9O2M82FRteHDi2UwV/X8FBwWERro44/ycr3g9jWfU2hbRF7D4TJtCInFFMg4JDE3NAZpw8rkjUkxP0L0PvbQ5t8Fg+KC0d2/XQWwRGwUHBoU62htHvZF+1gP0xllXrTEj7JXSHUIFG5IxiGhQcmpoDMsaego5Z1erH62qcqO9J2K+vWta5vxk4vqcT/o2Cg4JDHS444zojjy1wn4xl1diUeGHyqzCBRuSMYhoUHJqeAzJC0UrA+zqeqKck6F+3rNgwuNr+24n/TsFBwaFKW0dMNP+owb4Zy8r3QeLFyftCBRqRM4ppUHBoQw7IEG+H8a8TqfoZ3jol6imLI33TsmJDDNT+5yfjQnipz2MqOCg4VCXG3OBze/EWuo012kdjWXmWZ+3PxIuTf474jLjg3JGsnc3aj/nn3ctb/PONPHH7IC/WPCTsoLScUUyDgkObckAGnB3TKc90OFHf18Fiw4qBAL4Terc4plJwUHCoyqUhY1UdY9FYVo4DIe3C5M7Av4sXQ69l7afEfz94MXUxa88IP+SMc88ZxTQoOLQtB6TPlTGdcpGD8CIT9ZQE/dusrW5ZXzg+cIyvzjgAKDgwbzG57H9Va3yWd2/N99lYVn1CtdQ+7fs3r2TttykuSkYVaLySDznj/HJGMQ0KDm3MAQm9atCoDvlDTRL1lKr1PBP1rhYbtofZXzml4KDgUKZHsvbdwDn+JWv/CvWvbBvL5ifeen0v8SLi9dBbPOq7OV2UDL7+74iwRM44c84opkHBoc05YOeNW0RsdwcT9f0J24mdfU3L+kE8nv5fCW5lbb2Cg4JDjbwSHnxN62C7nU86KxQdWj+W7ZjgAuJEQb+ZR/tEeCJnnClnFNOg4ND2HLDTPh6TiNYtUb9acqKekqB/38JiQ3RuTomDgoOCw7ztCr3Fv1ITxetZe67mRQdj2WzeCdP/ehnv3IqPisVF5/oXjIsL427Ix75jeT+a5LPPCFXkjGIaFBzkgDxo+Zhq0ZMdS9RTEvQfWlpseGHgOD+e4bMUHBQc5jU2HQpp6x6MaidDfSvdxrLZXJyiP3wUerdjTiL+mnttgm0cFbrIGcU0KDjIAfnbwRFf0qka73MZifoLCZ8XO/3aFvaBOFn/Hh6sDM7yHJSCg4LDLOI7lePCpbfD/BYBW2csa91YdmeCPhAfFZtlIbv4i+m5Cba3TRgjZxTToOAgB6Tn2yFfzs0GJKPzTNS7XGyIvhw41qdn/DwFBwWHacRK9s+hnGdxY/yuMZa1ZixbNcF3H+ezeb2T+2TiNuMK/suENHJGMQ0KDnLArts24ovZ1ZD9n0eifiCxo7a1Ovb6wLG+PYfPVHBQcJjGmXwC/DNrd0uYcC4Yy1ozlk2yuNzzc972l4nbfVVII2cU06DgIAfsum/C8JV/m2SWRP1gwr/7qcXFhviu6XsDFyPzqOArOCg4zPO8bsrazvyC+nSYfNGv/nbAWNYKe0P6rZTz9khiMnRd+CJnFNOg4CAH7LLdYfgiYk1cXGPDFIn6iyHtFrq2Fhvi99y/4uvdPKjnQcFBwaFs8Rm/98Pkr0WLz/2uNJY13ouJ3/fBkrb/duL2twtV5IxiGhQc5IBd9NCQCtGtrD3a4GOKiXrKqsMvKTb817FQ3q2CCg4KDlVZHXqvUrs/wYRzxFjWeO8lftdlHfe6xD53SogiZxTToOAgB+yiwYvN+EU924LjSk3Ui9rVlhcbnhk43s/m/PkKDgoOVXt8gti/YixrvJSF3spOpi4k7MMtoYmcUUyDgoMcsGuGLfpzqEXHFxP1WZ7viQn6+hZ//3GV1ht9x3u7hOOtU8Fheyhnxds6tpMdH9viKump72t+3FjW+oLDFyXvw/7E72FjADmjmAYFBzlgRwxebMb2VguPc8OQ40xpP7e82BCdGTjmPSVsQ8FBwWFRYvz+FtpzS52xbPqLk/Ml78O6xO9ir7BEziimQcFBDtgVFzp0gTJpon49/zdtNrgK9OmStqPgoOCwSCnf+TljmYLDHKR8L28JSeSMYhoUHOSAXfBmB092TLpTKl2/dCBBj8d3e+CiZLWCg4JDS10Mxa+INJY11/GaXJx8mrAfp4UjckYxDQoOcsC22zVwoi925LhTX7P0V/532+yLgePdVuK2FBwUHBZtW8G5umssa/3YfqGC/Xg/YT8+FY7IGcU0KDjIAdtsa3jwPaXxjQTLO3DcB6e4YGtron544DjfLXl7Cg4KDnVQtODiMmNZY+1LOAeXavLdXBKKyBnFNCg4yAHbKr4juf823K+ztrIDx31ghou2Nibql0IzL6B3KjgoOMzgVMH5WmEsa6ydCcd/uYL92OPiBDmjmAYFBzlgV8XVdvvfSfpt1lZ14LhfmMOFW9sS9S4XHKqyYsxxfGg4quVYsMJY1uj5rejYf6/JRZKLE+SMYhoUHOSArRNfZdT/LtL457UuMP5/scSUVYjblKgrOCg4dNGO0Nzb6Yxlxe4WHPf9CvbhuYTzf1EoImcU06DgIAdsk1iR/qbvhF4NvcqxYsPfr4vbEIqf7WlToq7goODQRQ+HZi4YZCxL83nCca8ueR+8fgs5o5gGBQc5YKesGBiwb4RuvCJt/wQJ+pL452sdSdQVHBQcuppIN+2VSMaydCmryW+vwcWJtVWQM4ppUHCQA7ZCvDWk/72jv2btEcWG/7ZrIybRriTqCg4KDl300Jjv5KyxrPF2Jxzv/pL3IeX269eEInJGMQ0KDnLANjjbdyJvZm1TB4455TVKP4fxFfv4364Gr5mrssDRRgoO9TPudrojxrLGi6/qu1dwrCdK3oeUBeaeF4rIGcU0KDjIAZvuZN9JvJ21JxQbkhJ0RQcFBwWH9hqXOD5lLOvEWPNVydvfm3Cu1wlF5IxiGhQc5IBNdmyg81R1EmNiG98Rv4hVPlMmhJigr5/weBQdFBwUHNrjwIjv45ca7aOxbDYHC44x/lq6vMTtv1Kw/avCEDnjRDmjmAYFh67kgI1xtO8E3snaPyvc9rl8u1srPuY9CYn01QkT9CXrFB0UHBQcWuOTEd/HOzXZP2PZ7OIzmkWv0itzLZhTBds+LgyRM06UM4ppUHDoQg7YGK+FByu+z1W47aVf5X5sUYKu6KDgoODQLr+F4e9xf7TlxYaujWUfhcWtKP9lwbbdtomccfKcUUyDgkObc8DGeDEsbgGbx0Lvmb+43cMtS9AVHRQcFBzaYXuo7+vMjGXztbng2OJ8Vcajf8vC+AXuvHYLOeN0OaOYBgWHtuaAjTGYrO6vcNsxeV169VoclNdUtN2UVyVdDfNdyEfRQcFBwaG5vhwxuW5Y8H4Zy8pxseDYXihhm88WbPOgMETOOHXOKKZBwaFtOWBjxOfW7vedvJcq3PYT4cH3vFf1DtNFJOiKDgoOCg7NtWPE9/BqB4sNXRnLnig4rh9K2ObxYGE55Ixl5YxiGhQc2pQDNkasvN4J1b1DNN5atjH0Xtl2YWDSim17RQn6/YKAuRLKfUWRooOCg4LD7OLiZO+G3jvU48rBD5e0nfgL2o0h38GlGhQbjGXlOllwXLvnHO+/j9nWc0IeOePMOaOYhukV3SVUZcGh6zlgYzydd4y/atKudyRB70/Uf1J0UHBQcJhYfH3Zp2H4wj2x+r6lgr4Xx6u1HS82dGEsi8d2c8wxxV9bV85pW4fHbOeUKQA541xyRjEN0yv6gaGKgoMcsEHibWW3azRxxPZmycf8fEKC/lNFCbqig4KDgsP03izoCzHO38vP36xOD/n8X0Nv0bJFMZZVf77/KjkW4y8ov434/LgK/0OmAOSMc8sZxTRM7qGE3CP+92Ul70fXc8DGiLen3azZxBFbma8USUnQf6w4Qe9P1H9UdFBwUHBIdiVxTIl/75kpt7E6DL918Oew2NcfGcsW462CY5r1OfYzIz43XrA8HEDOOO+cUUzDZA4lxuazckAeziszdZs4Pi/xmHeF8a8kWmSC3p+oX1Z0UHBQcEgy6S9tcdLYOsHnx+eFfxnyOfEWvjULPG5j2WKdKDimaReP+veYC5NN0hbkjKXljGIa0qwKDy7Yuqhrui7ngI2xboLOUnXbV9Ix72xAgq7ooOCg4DCZ81OOM3EF8n+F3kJdKwbOc1yB+O0RY2RMuPcv+JiNZfXwbsExxVXzU1+RtTKP41GPxPgVBTlj+TmjmIbx1mftqwljNMZBWY9WdDEHbIy1Ie1W10W02yV1ypQE/XJNEvRJE/UDCg4KDh0ez3ZUNDbF24jfCIt/1tZYVi97w/hfWO7m8bl9xNwWL17iYnLXR/z7k8Hz3cgZq8wZxTQ8KP6Svyvv93+G6Rd2PTrkAl8O2FJxcPyuphNHbMdLOu4tYfxzh3VL0FMT9fhqli4+/6fgoODQ780Sx6Qvs3Yw9FZCrgNjWT2P7aOQtoBW/O7+k7Wvw/hV/uO5+qeUBTnjQnJGMU2XbQu9R35i4e1uSbF7N//8uJ29csBuXbTUoT2+gES9rgl6UaIeb+t5pKP9WMFBwWFQrHL/MIcxKCaM8dm8uCDS+poeq7GsnuIt0u+G6Z9zj3euXAjlL7IFckYxDaNsrziO53F3Y5dyQBpg00CiHpPfJiz6sXYgkLpcbJD4KTiMszlrL4fe64vir063Qu8WwLt9Lf7vWFWPiwfFZ3Ljs3p7Qm8FdmOZsWwetvb1w7hoVvwl585AH4zPccfnT+Mru+IbR/yCAmIakAPSoqJDUxL0wUTdO18VHBQcMJYBAEBNbQzNfJ3JmqAC11UKDhjLAAAAmLtYcLg7oh13egAAAAAAAAAAAAAAAAAAAAAAAAAAAAAAAAAAAAAAAAAAAAAAAAAAAAAAAAAAAAAAAAAAAAAAAAAAAAAAAAAAAAAAAAAAAAAAAAAAAAAAAAAAAAAAAAAAAAAAAAAAAAAAAAAAAAAAAAAAAAAAAAAAAAAAAAAAAAAAAAAAAAAAAACozvas/dWRdt7XjZgW0wAAgIsTFycgpsU0AAC4OHFxAmJaTAMAAC5OQEyLaQAAwMWJixMQ02IaAABcnLg4ATEtpgEAwMWJixMQ02IaFusvTdM0TdO0ChpyRk1MI6a1jsW0E6tpmqZpmosT5IyamBbTmpjW0TRN0zRNk8jg4kQT04hpTcFB0zRN0zTNxYmLE01MI6Y1BQdN0zRN0zQXJ8gZNTEtpjUxraNpmqZpmubiBBcnmphGTGtiGgAAAAAAAAAAAAAAAAAAAAAAAAAAAAAAAAAAAAAAAOpme+jOO9PP+7oR02IaAABwceLiBMS0mAYAABcnLk5ATItpAADAxQmIaTENAAC4OHFxAmJaTAMAgIsTFycgpsU0AAC4OHFxAmJaTAMAAAAAAAAAAAAAAAAAAAAAAAAAAAAAAAAAAAAAAAAAAAAAAAAAAAAAAAAAAAAAAAAAAAAAAAAAAAAAAAAAAAAAAAAAAAAAAAAAAAAAAAAAAAAAAAAAAAAAAAAAAAAAAAAAAAAAAAAAAAAAAAAAAAAAAAAAAAAAAAAAALTViqxtcBoAwDwJYhqASS3L2tas7cvau1k7m7XLWbubtb/y/w0pvsj7TH8DME8CYhqqtSZrb2fthFNB1dZnbW/e+b7J2r0hF4n3s/Zj1j7J2m6njASHh/QjBQeKbM37zpmsfZm121m7k49LMfH7M2vXsnY+a8fy8WiF04Z5EpItz9qurL2Xj6XX87H1bt6345j7W9YuZO3Dlo6zYpouWZ21o3mcx779R4339eE8Nj/Kx6efB8an+H9/z9r3oVcIPJK1J33F9fRU6FVwfxpxUfhXPtmcyAfZh5wyJrA5T1gUHEidXN7K2i9jxqNx7V4+KT3jVGKehJG2ZO1k+PtX+0nH2dNZe0JMQ2Osytqb+QV6fz+vW8EhFgD/HXp3Ff01ZbueH+tqX/tiPZon9TcKJpQ4GW1zupjSsoIBA5bESeFYGP7L0rQt/lL1D6cW8yT8v1jUPTvHcfbjrK0V01BbsVj2RujdJTqsz9el4BALDR8W5IHx7oZ4p9HneY73R8H4FIsrr+sC1ducTzT3x3w5N/OOudbpYkbvFAwEEMW7Eaa9o6GoxbHuqFOMeRL++0v97yWMs3H83iqmoVZW5hfbtwritw4Fh0MjxqZYfPg4H7tWjvi38c6N+NjFf8Yc47fBYq+ViAPoiYLB9o98sHXbGPPwdEKSAi8WjEvzahfHTFZgnqTt/l3yGPtHPu+LaVisuMZKXMvgtwlid5FFkXMj9uvcFEWCeFfrqMek4vl4XPcoz4Ew+jaaWb5UGCVWG68rOFDglQoKDf3ts9BbIA3Mk3TJWxWNsTGGHhXTsBAxv3ltgkLDogsO8Vrh6xH7dHjGz/08jL6T6TFdZb5iZffThMlhr1PFnJ1KHOTorucrLjYstdNOPeZJOmRUYTf+6n8p/+/xzoT+N0/EP8fHEPblY+afE4yx34lpqFRcL+3VMP2jqYsqOHw2Yn/emlMxY9SdDj/n/505iCsH30iYFB52qpiz3RMMcnTTxjB6oZ84EbyT96P1+UTanwTHldX3ZO2DkHYXzbD2oq8A8yQdsG1EoeHYhP06Pm4Q18JJfaPFPjENlRQaXu7r8zG24x0DJ/MY/6bGBYc3RuzL5TluY0sY/TjV+7rPfC74iqrRZ4L31TN/60Lx4jQKDnw3pC/ESvT2KT4rLjj5bZj8tl8Lg5knzZO02aohF99x7N08w2fG56NTbtf+XkxD6a70xdvhPAcflHLHcdUFh/hIw6ji5Z45b+tEGH2Hl0crZvBSQsdS1aEslwb6WlHxge55eUg/iHcrLJvD596ZoOhwzFdhnjRP0mIfDPTpk3MYZ6MtIe0Ri41iGkp1NI/HcdbXsODw0Yj9uDOnMarfU2OO+7guNJ2UFYjfc5qo6ELy1JAChIJDt8XbcgeLUG/P8fPjc8hFi4T1T2ye4TNPmidpoy0ljrPR6wlx9IKYhlq4UqOCQ1zYctTdDZ+XtM1RP37+pmtM7o2EAfeE00RJNoYHf12+ll/MKTgwLjE8W8I2ng3pr9k85CsxT5onaaHzfX36wxI+Pz6W8HtBLJ0U01ALF2pUcBi3ztsnFYyHi7wTq/EOJwy4l5wmShJvf+p/Jj9e7C29i7uLBYfleYI3rO3teD/pX0E5LvhY1h0GRxMLDp8KX/OkeZKW2RTK/8UwOh2K10sQ07B452tUcHg3VF+kHLeOxfO6R5q9CQNuXPV9tVNFRRd3/bdudrHgsGLM8X7Y4X4y+BrM50r+DopWKl/kq6AwT0JZ3s/79K+h3MVxDxTE1FkxDQoOA86G6u9weC/U7406jRJXCy5aJC0+J/N4g48x3vL8UkMvrt7sQB98MvzvytTLFBwUHAomvAsVbO9ISLvLoaoVy41l5kkoW5x/l55X3lHytnaFxdzhIKahuQWHcdcF50va5jtjtrlf9xhvTUj7Be/1Bh/jq33H0aREPSbo9/L9fqvFfTAuAPhz33cUV63eNMHAouDQHcv7YiI+crO5gm2uC2lrOTxrLGvtWNaFeRKGFQHOVbCt7aH6hRrFNLS34PBnSds8MWabe3WP8YoWAIntcoOP77Uhx9OERP35IRc5bV0deTCAX55wYFFw6I7+RYJOV7jd7xLGyZ3GstaOZW2fJ2FQXBcnvsd+Qw0KDnvENCg4DLhYsC9PlrDNcY9x7NA9Rit6bq7ML60K415xVOdEfXcY/Ytq297/vHPg+P4z4u8pOCg4hPD3M8Wxba5wu6cWXHAwlpknoa3GPVIR74xaI6ZBwWGCi//YjpewzctjtrdS9xguLgCU8p758w09vpcSjq2Oifq4BH2pHW5JH4y3qt/sO6745/UKDgoOY3yVH/9nNRxPdixw28Yy8yQ01bgCwDkxDQoOQ7xVsC93xlxTTGP1mJzG3VBjfBTSKrxNXSwnVsR/aFiinpKgfxHaU0UbvKVx95i/q+Cg4BB9nLVrodw3UwyTspJ5WWOlscw8CV3NR58Q06DgMMTzCXE8z0dvXxyznTd1jeE2hbRF0D5r+HHGRP1yQxL13Qn72aZiw2Dgnir4+woOCg51js84ni4zlrVqLOvKPAmLdnVEbJ0U06DgMCZHvpcQz/N6e8T3YfSbbNbrGsOdCWkV3jYsgNGERD0lQf8y9N7m0AaP5YPS0rFdD70FqhQcFByaWnC4Yixr3VjWpXkSFmXriLj6OSEvENPQ3YJD9ElCPMc3Vjw143bG3U3h7oYRNiUOuL+26JjX1ThR35OwX1+VMPEu0jcDx/d0wr9RcFBwWKSiOK3qjRnGMvMktMmwIkBcz+kxMQ0KDgX+kRjXcd2WaReBjT/2/BJG/4DCCB8kfjltextCHRP1lAT965YVGwZX23878d8pOCg4LFLRqub7jGWtGsu6Ok9ClbaOKDb8Q0yDgkOis4mxHfft2Qk/Oz4q+9mIz/s29BaSZIjloXdrScoX888RnxEX0jmSf8E/5p93L2/xzzfyDvlBnoTW6dbZOiXqKYvQfdOyYkNMIvqfn/whpD/3ruCg4LBIb4fxr22rej0CY5l5EposjgeDazfExyg2imlQcJhAXD/hZmJ8T/J2rOVjjvdSy67P5i713cN3Bv5dTKZfy9pPE3yh/cn4xaw9o+jw//Z1sNiwYiC5iH1s0wT/XsFBwWGRxlXQzxjLWjWWmSehfJeGjKOrxDQoOEzh2QnjM74lb+2Yz4v/7asR//YN3WD2jrLUPu37N69k7bcpBttRiWcdXjW0yEQ9JUFv4206xweO8dUZkxMFB6p0Zcx3sciE0lhmnoQmWRkefCV2XDNhr5gGBYcZHZowLuPYs2vI58R15W6E4YuDP6kLFIu3htxL/BJeD70Fe76b02A7+Pq4IzUpOqRUreeZqHe12LA9zP7KKQUHBYdFWTXme/jBWNaqscw8CeV5ZEi8xMXY/hXKu7tBTEM3Cg7Rm1PEZryDdUM+Br0fhr/28miek5NgxwQn/0R48LWFZbRPOpao70/YTpzk1rSs38Xj6f+V4FaY7n21Cg4KDosybkHE3TXZR2OZeRLq7JWCeLmdFx5WiGlQcKi46BDXYfl1yP8/Phb1mK99Mu+E6auy8RfpeAt8XEynfyGcZXlVKCbdx7J2fcLPPlOD8xIT9aslJ+opCfr3LSw2ROfmdIGm4KDgsCgfj7morhNjmXkS6ibesvzjBP09xsdzYhoUHGZwJMxWGPwhjF5AlgIXpzjhH4XeLXCTiL8GXptgG0dbnqjvT+zYbSw2vDBwnB/P8FkKDgoOi7A8jP7Fq47P8hnLzJNQh3EzPk99OUyf8J8M87nbQUxD9woO0YEZxp+47txKX/d07kxwouMt8LMshBYrwecm2N62libqLyR8XpyQ17awv8XJ+vfw4K8WszyjqeCg4LAIB0ec/1M13mdjmXkSFmFrnqjfDvNbbHGdmAYFhyntCNM/JhVf0/uUr3wyqyY4wfFdpvN6D/LJxG3GlT+XtSxR73KxIfpy4FifnvHzFBwUHBbh2xFjZN3j1lhmnoSqHMqT8zLWPIhjyxoxDQoOU4qF0F9nGIPcjTRhhSf1xD5f8oXnqPZqTc7VPBL1lNt4LofZK/d19frAsb49h89UcFBwqNq2Eed+V0P231hmnoQqnMkvNOLCa3dLKDpcENOg4DCDuFj9tzOMQV+G6Ra875y9If32tXl7JHECut6SRP1gwr/7qcXFhviu6XsDFyPzqOArOCg4VO2bMHwV8yYxlpknYVHz16as7Qy9wuXpMPniiv3tgJgGBYcpxR+KbobZCp/xkaundYHxXkw8mQdL2v7bidvfXqNztmGKRD3lPF9pcbEhJhj9q1HfzROOeVBwUHCo0u4wfEHEJr6H2VhmnoS6iLc3vx8mf646JvsrxTQoOEyYRx8fsp/3piw6xH/3gm4w2nuJJ7Ks5DF+7v2E7ddtIbaYqKesOvySYsN/HQvl3Sqo4KDgUJW48NfgL3G3svZog4/JWGaehDpZHXqvrLwf0pP9I2IaFBwSxZzt+yH7+FrWHs7a52H6ux3e0BWGS1nApuxOciFhH241OFEvaldbXmx4ZuB4P5vz5ys4KDhUZbBwFhPGZ1twXMYy8yTUzeMTjEtXxDQoOCR4Lvzv23Li3QmDa3AdCtO/xeJd3WG6QfeLkvdhf+IXuLGG5y8m6rM8exgT9DYvNhJXkL7Rd7y3SzjeOhUctodyVuOuYzvZsbFy2EKRh1p0fMYy8yTUTXzDzeXEvv+4mAYFhzFeCcMfhdgx4u/PcreDN1hMMeieL3kf1iV+eXtrnKjfmKIz/hzav7LpmYFj3lPCNhQcFByqLpzF9lYLj9NYZp6Euoljy29hvo9ViGnoVsHh2Ij9SrkumfZuhwO6Rb0G3ZCY5NY5wZ80Ub+e/5s2G1wF+nRJ21FwUHAo24UOHbuxzDwJdZMyt54T06DgMMRHc4it+HaZrybMk+MC+Y/rGj3HazLofpqwH6drfi5j0p1Shf+lAwl6PL7bAxclqxUcFBwa6M0Zktomx6+xzDwJdXIxFL+KV0yDgkO/UXc2fDvl5x2dMFe+rGv0pKw6fqGC/Xg/YT8+bcG5XGovtrxffTFwvNtK3JaCg4JDWXYNHPNF80LnxjLzJNTDtlD8a6KYBgWHojiPC35vmeFzd4bJHrE4pHuEsC/hRF2qYD8O1mQ/ytz/riTqh0O1q7UqOCg4lGHrwIQS366yvANzgrHMPAl1VbSw7TIxDQoOmceydmfEvpydU454M6Svc9V5O0M9bgfZ0+BB98AMF21tTNQvhWZeQO9UcFBwyMV3NPc/UvB11lZ2YD4wlpknoc5OFfT/FWIaFBwK9mded11vmaDo8FzXO0jKKrm/1yShq+Og+8IcLtzalqh3ueBQlRVjjuND897MY2L/u9/jc36rOnDcxjLzJDR9nFohpqHzBYfNY/bj1py3FYsX94O1WJLcLThJ9yvYh+cSvqy6PT+dkqDH2/9SViFuU6Ku4KDg0FTx9Zf973yPf14rie/sWGaehHrZEebzSIWYhvYWHN4dsx9nS9jevxLi+JYuEsLnCSdqdcn7MO9XHtUlQd+Qt+uhO4m6goOCQxPFuxi+6TuPV0PvVzDFhu6OZeZJqJeHw3wWjRTT0N6Cw5Ux+/F6Sdu8nBDLj3S9k6Sskru9BoNuXZ4Z3z9Bgr4k/vlaRxJ1BQcFh6ZZMZB83gjdeN2jscw8CU2yKszntZhiGtpZcFhZsB+7S9ruroRY3tX1TrI74STtL3kfUm4re60hCfq1ERcrXUnUFRwUHJok3oLb/373X0M3qtDGMvMkNM1DYX63SotpaF/Boeixqx0lbvuXgm2/0PVOEl/1dq/gJJ0oeR9SFs55fsHnKeU1Sj+H8b+Mxv92NXR7xfeqCxxtpOAwP2f7zl1cbXhTB47ZWGaehCYa90jFETENnS847A2Lu2vpo4JtH9JNii/avlpwB4ltkc9TzyNBV3RQcFBwqJeTfeftdtaeUGwwlpknobbGXaA/Jaah8wWHors3yyw4FOVXR3WTEA4WnKRYBV5e4vZfKdj+1QWem5QJISbo6yf4TEUHBQcFh8U6NjARPlXRdmPsHwiTraZuLDNP1n2ehCocGNH3fxHToOCQUHAo85GKZ1zTFYvPxRW9IqjMZ9xPFWz7+ILOy56ERPrqhAn6knWKDgoOCg4LcbTvfN3J2j8r3Pa5fLtbjWXmyZbMk1CVT0b0/XfENCg4hOK1WXaXuO3VBdvep5v0FD17UuZKuV8WbPupBZyPMhN0RQcFBwWHxXgtPPjr1XMVbnvpDoMfjWXmyZbMk1Cl34b0+/tZe1RMg4JDHjOLWoT1oYJtP6ub9GwuOFHxGecybgNeFsYv3PPTAs5FFQm6ooOCg4JDtV4Mi1uM67F8DI3bPWwsM0+2YJ6EKm0vqSAgpqE9BYeiuDpT4rbXjdluLIwu103+djFU/0qPZwu2ebDic5DyqqSrYb4L+Sg6KDgoOFR74b2/wm3H+F56jWScCNcYyxo9lpknoXpfjriI2SCmQcGhz+dj9uNmidsdt6jtV7rIg54o6DA/lLDN46E+C+YsIkFXdFBwUHAoV5wE7vedo5cqHlOvhenfFW8sM0/WbZ6Equ0Y0fdfFdOg4DDgUMG+bCtpu4fHbPNVXeR/nQzVLbgRL5x+H7OtKp+v3j1wUTKsXQnlvqJI0UHBQcFhvuKvSHfC9O9qn1S8nW9j6C0OdGHImLK9gmM2lpknoWxxsd13s3Yi9N4e8XBJ24l3hN0Y0u8viWmojaK7hKosOMRHF34bsy9l/fAzak2WGOurdJHhieLNMV9U/LVuZQXVoFMdKzb0n/+fFB0UHBQcZvZ0Psn9VZN23VjWmrGsi/MkLCXzn4bhzyjHXzm3VDDHx7F0rZiG2ij6geGPivfn5YL9+cect7dlzLb+pXuM9nzBFzWPi5o1YypQcRX3hyo81qIE/aeKEnRFBwUHBYf5iLfI3q5RsSG2N41lrRrLujRPwpI3C/p9HIPey+epWZ0e8vm/ht4ivGIa6uGhhNwj/vdlFe/XuLfAxFhbOcdtjVo34vICjrtx3iroPLM+B31mxOfGgfjhio4xJUH/seIEvT9R/1HRQcFBwWFi8ZGGmzUrNsT2qLGsdWNZF+ZJ6HclcbyLf++ZKbcR32c/7Bbtn0seR8U0TO5Q4phQ9WshY+5xfcz+fDqn7bwRRr/h5jHdI82Jgs4z7SIY/x4z4G6q6Nh2hfGvTllkgt4fLJcVHRQcFBySxYTt1xoWGz43lrV2LGvzPAmDJr1zLBYOtk7w+XH9m19GXBysEdNQK3Ftgms1yINGeawgJ7wYZltf4fUw+hGSp3WPybxb0IHi4hupryVamV8QjbrV99GKjmlnAxJ0RQcFBwWHyWMldeKruu0zlrV6LGvjPAnDnA/TjYHxTQ/xWebnwoOPW8Q/x7dQvD1i/I4XC/vFNNTO+tB73eMk40CMg6ofMdiQjz/j1mfZOcWxnxvxebFg+oTuMZ29YXxV+27eibaP6Ejxy46L5Iy6tSWuDlzVc2spCfrlmiTokybqBxQcFBw6OkatDWm37S+i3S5pgjWWmSehajsqGjfjY3FvLLjPi2l4ULzLaFfe7/8M0y+gfTT8b/GxTLHodzwUF0VfydrmEZ+xLN/neOx3wujHNNbqJrMnih+FtIVB4kTxn6x9HcavEh8Tz39WfBxbwvjnu+uWoKcm6vG1UV18/k/BQcEhTgLf1bTY8Fc+yRnLujGWtWWehHGKFo6cpcWF3g6G3tswxDQs1rbQe+QnFt7ulhTzd/PPj9vZW/LxxLdTfJW4T7/k8RwfBblVMAb8ELzOdu7irV/xVrNpn5OOv8jF99M/u8BjGJWo1zVBL0rU43fxSEf7o4KDgsOKGhcbYnvcWNa5sawN8ySMsyOMv005tcUL8/irYFx4br2YhlrZXnG+VNXdjU+G3h1Gs7w6Pd7hEd+k84xuUr64ENDL+Qn/PK9Q3ckrQ3fzLyM+nxaf+YuvSYorqdelar1pIFGPye+aBpzztQOTfJeLDV2l4ICxzDwJdbC5r3/HXwNv5X367kAfj79exgXa4toHcb2GPaH3RiExDSzKsrxgcCT03iDz1Yh4vpWPbzHm46Kx/wxed8kUiXpTEvTBRL3M91Gj4ICxzFgGAAAz2NiwBH3JmtDcXweYjYIDxjIAAADmLhYc7o5ox50eAABgyf8BTDeIxWlBmIkAAAGHdEVYdE1hdGhNTAA8bWF0aCB4bWxucz0iaHR0cDovL3d3dy53My5vcmcvMTk5OC9NYXRoL01hdGhNTCI+PG1zdHlsZSBtYXRoc2l6ZT0iMTZweCI+PG1mcmFjPjxtcm93Pjxtbj4yPC9tbj48bW8+JiN4RDc7PC9tbz48bW4+NDwvbW4+PG1vPis8L21vPjxtbj4zPC9tbj48bW8+JiN4RDc7PC9tbz48bW4+NjwvbW4+PC9tcm93Pjxtcm93Pjxtbj42PC9tbj48bW8+JiN4RDc7PC9tbz48bW4+NDwvbW4+PG1vPis8L21vPjxtbj4yPC9tbj48bW8+JiN4RDc7PC9tbz48bW4+NjwvbW4+PC9tcm93PjwvbWZyYWM+PG1vPj08L21vPjxtZnJhYz48bW4+MjY8L21uPjxtbj4zNjwvbW4+PC9tZnJhYz48bW8+PTwvbW8+PG1mcmFjPjxtbj4xMzwvbW4+PG1uPjE4PC9tbj48L21mcmFjPjwvbXN0eWxlPjwvbWF0aD7UFtCOAAAAAElFTkSuQmCC\&quot;,\&quot;slideId\&quot;:259,\&quot;accessibleText\&quot;:\&quot;fraction numerator 2 cross times 4 plus 3 cross times 6 over denominator 6 cross times 4 plus 2 cross times 6 end fraction equals 26 over 36 equals 13 over 18\&quot;,\&quot;imageHeight\&quot;:25.18918918918919},{\&quot;mathml\&quot;:\&quot;&lt;math style=\\\&quot;font-family:stix;font-size:16px;\\\&quot; xmlns=\\\&quot;http://www.w3.org/1998/Math/MathML\\\&quot;&gt;&lt;mstyle mathsize=\\\&quot;16px\\\&quot;&gt;&lt;mfrac&gt;&lt;mrow&gt;&lt;mn&gt;2&lt;/mn&gt;&lt;mo&gt;&amp;#xD7;&lt;/mo&gt;&lt;mn&gt;10&lt;/mn&gt;&lt;mo&gt;+&lt;/mo&gt;&lt;mn&gt;3&lt;/mn&gt;&lt;mo&gt;&amp;#xD7;&lt;/mo&gt;&lt;mn&gt;15&lt;/mn&gt;&lt;/mrow&gt;&lt;mrow&gt;&lt;mn&gt;6&lt;/mn&gt;&lt;mo&gt;&amp;#xD7;&lt;/mo&gt;&lt;mn&gt;10&lt;/mn&gt;&lt;mo&gt;+&lt;/mo&gt;&lt;mn&gt;2&lt;/mn&gt;&lt;mo&gt;&amp;#xD7;&lt;/mo&gt;&lt;mn&gt;15&lt;/mn&gt;&lt;/mrow&gt;&lt;/mfrac&gt;&lt;mo&gt;=&lt;/mo&gt;&lt;mfrac&gt;&lt;mn&gt;65&lt;/mn&gt;&lt;mn&gt;90&lt;/mn&gt;&lt;/mfrac&gt;&lt;mo&gt;=&lt;/mo&gt;&lt;mfrac&gt;&lt;mn&gt;13&lt;/mn&gt;&lt;mn&gt;18&lt;/mn&gt;&lt;/mfrac&gt;&lt;/mstyle&gt;&lt;/math&gt;\&quot;,\&quot;base64Image\&quot;:\&quot;iVBORw0KGgoAAAANSUhEUgAABIAAAADpCAYAAABcHEzbAAAACXBIWXMAAA7EAAAOxAGVKw4bAAAABGJhU0UAAACOyiQ8uQAAOiNJREFUeNrt3QGEFtv7wPEjWVmJlZUkkZUkiVxJklhJkhVJklxxJUlyyXUlSeRKciVWciVZkmTlilxJkshaSRJJkiSSK1mJ/vP837O/+/b2zpznfd85M+fMfD8c/n+/2868M+c8c84zZ84xBgAAADFbnpQhLgPw//qSMp82DQAA8jCQlBNJGeVSAAAxuWQLkvKaZxJqZkZSViVlR1JOJWUsKZNJmUrKN/v/06YBntOoAAn2B5NyJSl3kvIhKZ+T8sUG/U9JeZGU60k5nZQR03gTAPRqTlKO2TomnYt/Az/fZU1t5VFSPto28sW2mXe2nfyRlGHbmQI6NTMpW2w9kvr00raR5rr2Nik3knKOmIwax+S8DSZlr43l8vtXUiVQYfOSst0OIO/b58u3lvI1KY+Tctk+a2jTAM9p+rKRkkz4cdPIhn/ronyxN3M9lxJdmJ2Uo6aRQGmuVyEGMQm0R5LyrIt28j4pJ03806ZRDEkwXjD/vW3tNCZfSsoKLiMqHpPFRJd9l07KfaoFKmi1aczueZJR92VQNmoHZP20aYDnNH3ZuMlg9rRpn+XvJaCSUYeGdCR+N41ZZu3qUmhB7EibQNtc5H+7bRqzgbIC3WcbtJkRhHYkIT+WY0z+KylzuayoYEwWGwoYKErZQ/VARSwyjZe+rxwDLxm0raVNAzyn6ctWh8zWeW38BFWZInqMS4wUs5Lyq2nMiMmqR6EEsSWm8d172psx+S3z2vw7yVifzkgGyRuuxVQHNJE3rB89xGSJ9au4vKhITG52t4CBonwuQsIesVtqB2RfHXX995IHWrRpIO7nNH3ZQP3seADkVcZthQWEfMt52CZNNPUnhCC2yZ5HWv0eUPwNSfI8TPkbksFfR9VA4jfP8Vjq8RouMyKPyc1WmmJmChynqiBikswZdfT7/7WJn37aNMBzmr5s9ewvKLhOl1umsfAT6kvu/6EOglcoQWxHRofpUod/a5ZtC2mfhG2gmtTa8YLisSQcF3G5icmRxuRWYwW0GXkGLKTKIFK7TfqnItPlqglnbULaNBDvc5q+bKC2Fpz86XawjGqQ6bUHTPefGpYZxEYyzutul39TFmx7nPFbmdZYT/szOqk37f8ubzuad0OQ/1um8++w8fVTB+3qIZecmBxhTG41VFD/5RrVBhGaa+uuaxC1nTYN8JymL1tdQyb9U5bnprE7kQx655nvv4uVmyMreG9Lyp+msW1bNxXyZ25BrYLXPvPfAoPS+O+ZxoKCsibO/cCDmASozynnJMFpQQ9/WwJd2qLrb0xji1LUx9qUh+XpDuuZTNuXdde0uyzs4NITkyOKye2cK2iwyO6miM0Kk73A8/TgaUFg502bBs/pOJ/T9GUD1m4NEtn2cbiLvyXB84HpfLoWq3fXw1N7z2U3rIMpSY2LgQYxOdes6ZZHcjjGCZP9ySTqYXabTrrE6aU9/M2VRjdd+BGXn5gcSUxOi9N57l7aruMqCflfqTqIjLzIdb1Fv2K+fwtPmwZ4TtOXraB9bS6azOaZkcPf/dxBAD7NragFyd4uc/w38wIdbNzMOB8JRnksai7BMmt1/F+oQrXwZ8t9v2Dy2ZVkmdFNox3iFhCTI4jJ7bQm0Z9yi4H/7zu42vCZQM+dNg2e03E+p+nLBkqmU7VuGXcix78vn8t8MLoE0Gc7+AWM+S/bHUoQ2+k4n2M5HuuUYbZcnS3zGJPFr4p4vIvbgMBjclqfpjWBvodbh5rT7LzzR8DjFNo0EN9zmr5sRA+FMQ/HkB2MtNvK7+WWwLoRUBCTmT1ZC65J/c7ze/lFjt8+SvWotOtN9/qch7/fZ7JnmU2/pQFCjcnaDqFMPZ/BrUON/a7oe4fcp6BNA3E+p+nLBmpGy6BWFnD2NQPnmGH1fXQfOMoOYq63Z/94OOZdk51wWhLxvZ1pHwbtyvaa1/slTff5tsfjXDLudSCAUGOypk8j5QC3DTV2UNHvvhnROIU2DcTxnKYvG7DWbd83ejyWZOlcuw6EtosICGLTyYp3jnPZ5+G4B0x1s9p9Gb/rXM3r/Rnz365vPj/12+2oX2OEIAQak9PsNT+uy9bHbUNNbVf0uWWX3zkB/wbaNBDnc5q+bCSV5EYBxztsdLOAigru8mCJcUFdSdwdJYgVFsR+VtRZH9ulDjmOKTtizIv03pIAak/edk6vybbJ87G2mPDemhCTicm9aF374De6eagp2SXHtQmLbKW8PPDfQZsG4ntO170vG7SZ5r8tFeVzkqUFHHPQ6NYC2lDAuTTProhpwLG16b4dJ4gV4p7jPF54PLZr1lysg04SQNkPsqsFHGvYhLUgKDGZmJxnJ1B2B5ljgPoZMLoZ96FveU6bBuJ8Tte5Lxu8kaaLc6nA4z5UPJQ2ez6HQybOrbVloPG1RhU7hCC2UFFffbafK8Y9fTtGJIDakzXYtiVlfgAPzW0F/m5iMjG5V/dbzuUk3TzUlGsRWCmTEfwO2jQQ53O6rn3ZKJxpujhLCzzuRVNuAihrMd+QBxwjJn321BmCmDcHFPXV53akvyiO/1OE95YEUPmyps3KjJaBgs6DmExM7tXaNudy0vYlZtHUUSOu9TBi6TfQpoFqPaer3peNxvQOQ7cKPq5mQLupxGOHOODIGmhMl4MEMS/GFXVmrcfjb1Ac/0SE95YEUNgDhasFnQMxmZich5vGPVPysmmsMbWcpo+KkoVWPyhi6vUIfgttGqjWc7rKfdmo/GUaa5dsLPi4ml0JfAVzyQJORDbg0Aw0ZAvyKr4RKTuIySJmU45z+Gr/uzISJdPlUYT3lgRQ+c5n3IMVBZ0DMZmY3KulRjfjobnIIHnMDh7nEwpQg5heRB+bNg3wnK5jXxbKznOZA2oZcExGMuAYUZxnVQcaIQSxNYrr/6aA6/BR0WZmR3ZvSQCV71nK9b9Q8HkQk4nJvdB8Vu4qkoSUBXEXEBYQqSVGt8nKrQh+C20aIAEUW18WPXagnzLgUA807iSlnyDmzX7FPRgv4DrcVJzHVhJA6MAqkz6tvoxkIjGZmNyNhcpBr7Z8tQPk9YQIROaKso5vCvx30KYBEkCx9mWRYZspb0elZoMBDzi2Kc7rbg0qd9lBTNOhKqK+XjbVWweIBFB4g4V3SVlc4jkRk4nJnfojx4Fia3mQlJWECkRgibJOv4ngt9CmARJAMfdlkcK1Q8GOmg84NAONe6Yemc2yg9gDxb04VsB1OGWqsagjCaAwrEp5YIbQMSYmE5O1ZNbYJ4+DxelyOikzCRsI2J/Kuhz67oS0aYAEUBX6smjjhMnerq3otRNCGnBoFsi+b+ozra3sIDaluB+7CrgOmm1dX5MAgoLEjtbvpWWq7FBA50hMJiZrHClgoDhdHhoWlkWYZnaQNFmX8jdkUejDprGI8mP7977YIv/3K9v2JdEkCfF+2jTAc5q+LDoxllEpr9R4wLGDgUZQQaxf2YkoYu0dzQwE34unkwCqhpttYm6IMYWYTEx2GbH1+W97H2QXoM8eB4zy+cwSQggCs1tZfz+3/Dt52XooKU+6aAuSGJL1D9fTpgGe0/RlofE0o1KWuUhbmQMOzUBDPkeaQxArLIitN+EsqLhZeS5LSQAhhXT2b7R0fLcHfs7EZGJyt7FFZjRI4vykHUx+yWnA+I4BIyJrk9PlWtO/kQ0u3ubUJu4b/9vK06YBEkCx9mVhGtm5rC0bQxhwaN6G5DngYKARZhDT7PiTNaU6TyElo0gAxUd2VXlofvxk8IgJ/40JMZmYnAeZHTlsGp+w9DrwlQ7nPMIKAjCzg0SIbIm+uM2zIK+dtg7TpgGe0/Rl0U7WpywjNRxw7DS675QHCGKFB7Fdyo5DEUFnjvJcYsqCkwAqxn7bTtKu9Qf78OwjCURMrknHcobtb9ztYcD4yBS/XiHQalMHdXbU8SzIo1ymTQM8p+nLotVfGR3q0AYczzwPODQDjUc1HmiUHcT2KjsNRQSbWcpz2UMCCNYW01jMU9v5fZmUjYEngYjJdCzz9lNS/olssAtMO2m6n7FzKykHTGMWc39LMmW+Taicts+GTv72Fdo0wHOaviymzTTp2bufajbg0Aw0Jmo+0Cg7iJ1RBpsiFl7uU57LCRJAtY+xkricNN2/Bb1gwn2DQkymY+nL1i4GukXtAgmkGe+izp43jU8pOiGz9190cIxjtGmA5zR9WYg9KTfpYsDn7GPAofm0SCr9XKpMqUHsgjLIFEXbsSMBVD+rknLWNKbA5rWo5yAxmZhcowSQ6LcxtJO2Im1ugGqBknSyQ5ask7O+x/ZxtYPjraVNAzyn6cvigWm/+n7oneo8BxwMNEgA+UwAXSABVCvyhuS58bOWw2TAnWBiMh1Ln7aaztZKOUG1QAlmm852uhoquG8kO/7OoE0DPKfpy9bX2pQbsyWS889jwLFbWVHJVpIAIgEEjSu2DXxKypSHB+cNYjIxuYYJILHCDpo17eRfw1RzFK+TBaC35nzsO8rjHqBNAzyn6cvW133TfkeCmPQy4Nij+HdPGGiQACIBRAIoh+u6JCmbbYLjkuluHYTpspuYjBomgIxtR+8q0E5QTduN/jOIvC1UDtRe0qYBntP0ZetpxLRfTDPG7Pr8LgYcPxvdVFkGGmEFsVESQCSAKkS+rT5jOt8GWNaNCHlrXGIyHUufZPbyV0V9GaNqoGCaOOZzd9ATyuMP06YBntP0ZetFFmBrzdi9T8qiiH+TDDg0uyH8wkAj6iB2LsIEUEyJExJA5ZhjGlsHfzX6B+dhYjJqmgASRxR15hNVAwX7Qxm/fcWyQeVz5CJtGuA5TV+2Xk63XHy5URsq8Lu0Aw5XecZAI9gg9kuECaBjEd1bEkDlWt5BDHtKTEaNOpbtPFHUnSGqBwqk+Uzdd3u8oTiH97RpgOc0fdn6aLfw894K/T4ZcPTyPaIMNOZRTYINYruV97GITxn7THFTvYeNn5X4QywXat6+ZGerSeW1Wk5MRo0TQFsU9WeE6oHAEkD/eD6HncrYOkSbBnhO05etPtly7VXLRT9ewd85v83v1JTnDDSCD2LblPeyv4Dr0K88l+0kgEgAdUji0FtTnamzxGQ6lr641praQ/VAYAmg657PYbDAvgltGuA5XZe+bLRu1Gig1emA46X9Nwg7iGm3WF1SwHXQdrI2kQAiAeTpnl8lJqPmCSDXuiFnqB6oWQLIKGPtcdo0wHOavmy1Ha3hxZbBgybz+JqBRjRBbEA5eNxYwHXYoDyXxSSASAB1ady4t0QnJqPOCaClxBME5GwgCaBrivO4RJsGeE7Tl62u1m9qx2vyu7XbcX6z/y3iCGKa1eW3lNCu2hU51xkkgEgAdWmt41pNEZNR846leE88QUQx7kYB53FGcR7XaNMAz2n6stW0ylaq6Yt8Kykza/C793Qx8GTAEUcQ0+wSsaOA67BdcR6vcjoWCaD6ci2gPCOS30FMpmNZxu8nnqBIOxRx7WYg8fYmbRrgOU1ftnoWme+n299Lyqwa/G7tTlEMOOIMYmOK+7i/gOuw1xT3ho0EUH1dNOXveEdMJiaHLGvdlXNUDxRosyKmTRZwHpoNM27SpgGe0/Rlq0UWqH3RdGEfJGV2DX73rhwGoAw4wg5ixwJJImgWe4xtl70+Ol3RxbS+yM+fmEzHslcHMn77IaoHCu57u+LZxwLOQ5OIukmbBnhO05etDlkod9J8/7ZhLgOl/+0so9kdgQFHuEFMs/bOWADXoai1iPJEAig8rp3vQp42S0ymY1mErBlmO6keKNiUca8N6NtGRUwdp00DPKfpy1aDzPK533RBn5nGG4mq0w405tvy0jDgiDWIzVbcu4kCrsMjRSevP7J7SwIoPAtMnAvnEZPpWIYwWNxM9UDBbiti2RzP5xD71su0afCcpi+LDgZvzQ+eV6YeW+nu7GCgMU3+7xcMOKINYo9N+SvKu97yTUQaQ0gAhSUr4Rnq1pnEZDqWRcraeWke1QMF0+zANez5HDQJoAu0aYDnNH3ZuMnUqfGmi/kmKQtr8Ls1A40Xpn0ijAFHvEFM08Fa7PH4ixXHPxXhvSUBFJ5+U+6njsRkYnLoTtX0dyNMI4oY5vszJs0nYIdo0wDPafqycWveGeldUpbU4Ddrttt8brJnQcn/9owBR3RBbL3inm3zeHzNFvBrIry3JIDCkzVt9jAxGXQsU3eGvEbVQAlmJuWLo02Oej4HzSLQW2nTAM9p+rLxat6N6ENSVtTgN+cx0GDAEW8Qkxlv7x3ncdrj8c86jv0m0ntLAig8WR351cRk0LH8/3rV7nfvo2qgJDcdbfKu5+NrXlIN0qYBntP0ZeN0uqXyFHURpYO+25SzarfmwSYPj3kd/h4GHHEFsT9L7GA9MOUln3wiARSetMUwXwd0jsRkYnJZ5pv0RfhZKwRl2eNokzJDaKbH4+93HP8ZbRrgOU1fNk7Hmi7g56SsK/DYV+1xVxX8m7cpBgTPunxIDDLgiCqIrTTuXbj6PBx3tv3bWcdeFum9JQEUnssp9+NkIOdHTCYml+lQym++RehAiWS9C9dGET53s7roOPZZ2jTAc5q+bNydHnmTsLHAY0+/7X1coYEGA444g9iE41xGPBzT9anLvYjvLQmg8Lw17ZObiwI4N2IyMblsT1N+83pCB0p23pS3C9cdx7FX06YBntP0ZePSuj1ikQu5ye5HH+xxD1ZsoMGAI74g5ppmfamE378t4ntLAigswybc7XuJycTksqXttnSH0IEALHW0S+lL+1hGQf5m1iLUT2jTAM9p+rJxae107yzw2NIJn96iVx4uAyU/EFoHGoM5/1YGHOEHMenovM44l88m38/A5jo6Vs8iv7ckgMJyJ6V9zS/5vIjJxOSySexvN1NA3iguI3QgEOOOtrnLwzE3OI65hzYN8JymLxuPzeb7tUd+KfDYsrPYi6Zjj1V4oMGAI64gts9xPnnuGvGr41g7I7+3JIDCsSnlPhwo+byIycTkLLL2yTrjf4eh4ym/9TdCBwKywtE2Jzwc86zJ9yUVbRqo3tip7n3ZaEhG/3PThTvs+XiSiR8yjfVObpgfF70dLmig4Vps96nnhxIDjh+53mgVHcSkrk4a/7NyZMeOVxnHeViBe0sCKJt0gk8lZdQ0djRY4Ok4Ayl17WbJv5+YTExOs9f8OBtzynZ6N3toh98CbB9AOxdMcWsVyjP8Y8axNtKmgdqPnerel43GGlsxvgVSXtZkoNE84HjCgON/npnwstgrHfUlj3uTNftHPgurwhRlEkDtSfLvmmk/Nf26h3t/MyXuzq158oeYHGZM3qG4F5Kk/ymHY8mCke9M+5kUs+kuIkCDKXV2usjs+lk5HetgxnEu0qaBWo+d6MtGRKaPfggo+SPlqOffvFUx0HhS0ECDAcf3+hX3Rv73GSWc26GMc3rXY8CZb7KTsIcqcn9JALV3VFHn/zD5rDd1qc3ff2MaC/CXhZhMTM5yq4P+w7EejiNvKdu9TXxccN0Duomh3zw/X+Vt+9uUv//YxgraNFDfsVPd+7LRGDLZbw3KKj63bNMMNMp6MAzaY9d5wLFXWUc2lHR+f2Wc03iXf1MCctaWqhcrdH9JALX3VFnv5b/rdqvaOab9FOHnptxtMonJxGSXjx32If4xne8OtyalP3TXFLchBdCL44520eu6nldS/u5b0/knHrRpoHpjpzr3ZaMhwfpNgMmf2x5/8xaTvcNSCG8F5NiTNR1wyFTcFwHUE5erGec12sXfG8v4e9cqdo9JALXX6SxMefit6uDvy3T71yn1q8yOMDGZmKwx0UVfQtrUfuVvPGnaJyFlbZWZdBcRkVFHu+h2YdTfMpI/S2jTAGOnGvdlozHYQWUpuuzw9Js3RzDQqPOAQ97s3O2wrkjCYEZJ5/unI2kzoPzNt2qWECEB1N510128lE70EdNYeLOv5TrLzggnUmK9JP/L3lGOmExM7nXwqSnP7b9f0XRush7KFhvH2316+z4p2+kqIlKnHG1CXjppt0eeZdt12me5i2jTAM/pGvdlozHX6Ka0l1E+eKqUmoHGpAnre2DtgGN3xHVxwD6wJRh9Mt0vGH6sTdAoggSdtGnM720HZWGbf7fYnnPav5XOy66Kxh8SQO1tKijGynT4301nazWUlfwhJhOTp83sopPbTZEZA2cMbxIRv+0m+238lG3nwyn9bkkQHbTtud2/v9Djc4Q2DVRv7FS3vmw0JMg/DDT5I+Wsp9+9zGSvdRTaQEM74JCF7RZEVP/WmsZ04Q+28+GjDk3Zv//WFPO2RzpJl4x75f07trh22xuL7J6SAMrPUeMvtkrd22PCmfpOTCYmd0re8I96OkeJy6cN6wegWiRenTe6xWElHv+dlHuOforEv3U5nR9tGqje2KlOfdlKDL5CKMtLGHCEOtBwDThk2tvCyOrfcMH1qcg38UttR+vfLs7zs+0ELa95DKp7AkjI25MJk0/nVz5FlIUB5wX6W4nJxORuyGcfshj/lx7PRd6cSsJ9J51JVJwkQU6Z7tf9lLZ2w/hbQJY2DVTrOV2nviwisKRlwCGd+Bimhc5taUgxDjTqQmbZyZRKWYBQvoV9bjslU7bI//3C/m+n7H87o0bXhwSQjiQU95nG7DJ5K/u+pR5N1yV5WzNuO73yjfQ209jdkZhMTK46GeBtsbH2qr0fH1vaiCTX5a3mQxtzR+3gcAWXDzW1qunZctu2j88tz5Untr3Ids1bC0ym0KYB+rIx9mUR0YAjloFG64BDBhqLuY2IFAkgEJMBAAAAFGbIxLkg3IAhI4q4kQACMRkAAAAAgIqTBNBUSjnL5QEAAAAAAAAAAAAAAAAAAAAAAAAAAAAAAAAAAAAAAAAAAAAAAAAAAAAAAAAAAAAAAAAAAAAAAAAAAAAAAAAAAAAAAAAAAAAAAAAAAAAAAAAAAAAAAAAAAAAAAAAAAAAAAAAAAAAAAAAAAAAAAAAAAAAAAAAAAAAAAAAAAAAAAAAAAAAAAAAAAAAAAAAAAAAAAAAAAAAAAAAAAAAAAAAAAAAAAAAAAAAAAAAAAAAAAAAAAAAAAAAAAAAAAAAAAAAAAAAAAAAAAAAAAAAAAAAAAAAAoFfDSflWk3Kd2w3aNG0aAAAAABgsMlgEaNO0aQAAAABgsMhgEaBN06YBAAAAgMEig0WANk2bBgAAAAAGiwwWAdo0bRoAAAAAGCwyWARo07RpAAAAAGCwyGARoE0DVfKNQqFQKBQKhVK7AvrwFNo0aNOUmrVpLiyFQqFQKBQKHUswWKTQpkGbppAAolAoFAqFQqHQsQSDRQptGrRpCgkgCoVCoVAoFAqDRTBYpNCmQZumkACiUCgUCoVCoTBYBH14Cm0atGkKCSAKhUKhUCgUCoNF0Ien0KZp0xTaNAAAAAAAAAAAAAAAAAAAAAAAAAAAAAAAAAAAAAAAAAAAAAAAAAAAAAAAAAAAAAAAAAAAiNVwUr7VpFzndoM2TZsGAAAAAAaLDBYB2jRtGgAAAAAYLDJYBGjTtGkAAAAAYLDIYBGgTdOmAQAAAIDBIoNFgDZNmwYAAAAABosMFgHaNG0aAAAAABgsMlgEaNMAAAAAAAAAAAAAAAAAAAAAAAAAAAAAAAAAAAAAAAAAAAAAAAAAAAAAAAAAAAAAAAAAAAAAAAAAAAAAAAAAAAAAAAAAAAAAAAAAAAAAAAAAAAAAAAAAAAAAAAAAAAAAAAAAAAAAAAAAAAAAAAAAAAAAAAAAAAAAAAAAAAAAAAAAAAAAAAAAAAAAAAAAAAAAAAAAAAAAAAAAAAAAAAAAAAAAAAAAAAAAAAAAAAAAAAAAAAAAAAAAAAAAAAAAAAAAAAAAAAAAAAAAAAAAYtGXlPlcBgAAELjlSRniMgAAAKSbkZRVSdmRlFNJGUvKZFKmkvLN/v9Aq4GknEjKKJcCAIjJJVuQlNc8kwAAPKeB781LynZb+e4n5YtpJHqay9ekPE7K5aSMcMnQZE5SjiXlk60r/wZ+vsuScjApV5LyKCkfTSO5KfX+c1LeJeV6Uv5IyrBpJESBTq1qqmd3kvLB1q8vtr5Je3lh69ppG1f7uGyoYUzO22BS9tpYLr9/JVUCgeuzz4CzSbmRlLctzwtpwxOm8QL2cFJ+op8F8JwuyAKbJzhv2+1ze95TTTHqo23rscSo2lptGrN7npgfkz3TRR5Ao/ah1M8lQ4vZSTlqG31zvQkxiEmgPZKUZxn1Pa28T8pJw6eP0D0kj5vGrINvXZQv9uG6nkuJisdkYwe03zyX+1QLBEwGSZdN+xevrvLKPm8G6WcBPKdzJpNDfjONL4C6ff6+tL91Dre9XIvsw+KVYwByISlruVxIIcnA301jRkO7OhRaEDvSJtA2F/nfbptG5noq47/7bAMZb6rQruN7ustOfNbAlZkLqGJMFhuM/+SPlD1UDwRI1qX629Ev+cf2TaRdf3X0TaRvP4t+FsBzOofEzzlHf1Zm/zy2bfq+Pfdvjvb/K1WgeEtNY0pW1gPkna2Yc7lcSDHLNuD3joYeShBbYtIz12/tb5nX5t+tsIP5tE6KvLVeTHWAJbN1up3x4yoSs49xiVGRmNzsbgHJn3cMJBGgwymDK+mvSMJydpt/M/2JWFbSSD4pXk0/C+A53aW9pn0iV+LVXzYGpSWaJW5td8SoB4ZZfoWQZM6oI/Hzr0388IkX0vTZDstbZac7hCC2yaRnpMdNY9E1F+l8PEz5G5LBX0fVqL2fHfE1rzJuyn27C2JynlaaYmb/HKeqILCB4LWUunqwg7+zxjTW4Eh7abCXfhbAc7rD2HQ15byudpG0kWd82hIzcj2WUz382W3Sp5n1clNRHzOTcqiD4BXKYGNHxqD8UhdB8ZZJn6q8gWpSW/sLGsROl1u2TYKYHFtMbjVWQHuRZ8BCqgwCIW/H76XU1a1d/D1JrmTNojtKPwvgOd1jbDrY49+9bdJn5zLDL2cy6+eao5JJYmg7lwopZMr8AdP9Zy1lDjZGMs7rbg9B7HHGb11FlamdrQUnf7rtWIOYHFoCaKigtnKNaoNA9GUka3qZpZbVN5FymH4WwHPa4ZbxN4NW2nXaTKDnpv3nruiCfFP7ylHBZKrlAi4VUoLXvqY6JG93JCssi4LLt9r3Aw9iMi36s0lfsKyXei/raKUtiPbGhLMLB4oZwP6b8UA7aTvI88z364/IIEC2xt2WlD9NY3eEbjoJP3MLiMmRxOR2zhWUAGInPYTikknfIafXWZ1DGf0eKXm/7KWfBVTnOf17yrlM5niMZSZ9tuAZqk/vRmzwzapcV+wgBGjnqa0nskvDwZSH7cVAg5ica9Z0yyM5HOOEyf48B/XQbr0CecMx3MXfkkHqgw4HtjKDk8X6icmhx+S0OJ3nTnntPvuSgSK7jSAUezPq64GcjvGbo+0P0c8CeE63kE+w0hZh35bzsUYzntl8CtaDXxQViywbXGS3oWWO/2ZeoIONmxnnIx2WPBbQlamKWduc/kIVqrx9be67zOaZkcPf/dzBQPc0t4KYHHhM1gzunnKLUWGLM+L6F5Pf5w99Jjsx85B+FsBzusV5k77uVt67Z67O+N1nqULd+U1Rqf7gMiFHTwMLYjsd55PnNtqnDDMz6kp2SmzdxvNEjn9/jXEv3N/8gObbaYQak9PaT+vAbg+3DhWWlTDJe42qo44Y0Ot6QPSzgOo8p+XT07TZP7c9HfO9SU8eo0O/KwYKo1wm5OxGQEFM3jhlLbgm0wvzXPNqEe2ttlqT7WMejrHB6LeV38stQYAxOc2vLeck6yXM4NahotYVHL/nO54dH3tInNDPAqr1nM5ayP2yp2NezzjmENVD76BigHCTy4SCG3HRQcw1A+4fD8e86+gILYn43spbgXMppc47B85o6QDL4p2+ZuAcM+xyhHhjsqb95Ln+CRCiu4426WPAc8dxzG5nrNLPAqr1nM6aZXfB0zGz1kHaSvXQ2a4YHMhuNHO4VKhwEJNkxTvHuezzcNwDjmNeiPje9mX8rnM1rvOt275v9HwPXLs5hrazE4jJWVoXwn1r2JAC1bXU0R4/eTruIcVxO31xQT8LqN5zeswUPwPoj4xj7qB6uK007sVC5bu+5RH/RuksxrjQmwwSjxLECgtiPysGyQs8HHfIcUxZ3HFepPeWBJC7zt8o4HiHjW4WUFGDaGIyMbkXrWsf/EZXDhV2ytEer3s67nLFM+Mg/Syg9s/pmyXEp5MZx9xJ9cg2YHRvhmPeArU56x/TgGOr+W972+MEsULcc5zHC4/HdrXDWAedJIB+NLOpbcvU86UFHHPQ6NYC2kBMJiabsBNAW8yPsxCYnYwqe27Km73iekE8QT8LqP1zOisB5GuG4mjGMbdTPbK5FpCSMhnx72s3fTWGAcfWNoO1Ku+8FkIQW6hoC5c8Hv+KcX+CGSMSQD8aKahOtXqoqOObicnEZBN2Auh+y7mcpCuHClusiNu7PR7/b8Xxtevn0M8CqvmcHnecy08ejpn12dkmqke63Ub3ScBPkf6+rEXmQh5wjJj0N/VnCGLeHFC0BZ9bDP9S0bZIAuhHZ5quwdICj3vRlJsAIiYTk3u1ts25nLT1dhbdOlSQa7v0bzZG+TKqOL52S3j6WUA1n9NjjnM56+GYkxnHoz+QQrZu/KAIhNcj/X2aIB/igCNroNHt99YEMZ1xRZ1Z6/H4GxTHPxHhvSUB9KPp3UhuBRgXN5V4bGIyMdnlpnG/wZcFJ2WNqeUGiN+5EuO20Lws1u4QTD8LqOZz+rjjXORT0jzX2JqT0TebpGqkO290s39i7UDJ2kYTkQ04NAMN2RqzilnNsoOYbCk85TiHr/a/KyNRMl0ekQCqhL9MY52DjQUfV7Pbo6+YT0wmJvdqqdH1W5qLvOgaswmh+XT9UMG2KGXY4/G3KI4/pegf0c8Cqvuc3mqK/bwzazF51vJKscToFgO9FfnvlAHHZCQDjhHFeVZ1oBFCEFujuP5vCrgOHxWdo9mR3VsSQGElNMrsfBOTicm90HzC6CqShJRNLRYQDhCJxyUngLSJ1xX0s4DaPqelr/9F0cbz2p3rkUlPRrObX4orRhfMq7CAUgwDDs1A405S+gli3uxX3IPxAq7DTcV5bCUBBE+x5ikxmZgcaAJoodG9uNIW+Vvykms9YQGB+1RyAqhP2aZ20M8Cav2cvqxoWxLPVvd4nKzZRsz+SbFEGcjfVOg3DwY84NimOC9ZL6TqbyPKDmKapGgRuzVpgmds36eTAArHtgDqODGZmNyNP3JM/rSWB0lZSXhAoKZM+S9sNcnX4/SzgFo/p1ca/afZ3S62Li8RX5v0F3NI8afy5lRtZ5MQBxyagcY9U4+pqGUHsQeKe3GsgOtwylRvYXYSQOFwLea5o8BzISYTkzvp8GlmQfRaTidlJmECgdHUXd8zVjTtz5W8oZ8FVDsBJMaMLmbJuW3o8G/LEgW3TPqLnDlUifZmdtCJWpfyN2SB0MP2Bj+2f++LLfJ/v7IV8k/bmQ5pinxIAw7NYqz3TX2+Qy47iGnesO0KYIAu5TUJIHTpRMa9kBhe9Ho2xGRissaRApI/0+WhYbFohKXIdTXSaHYNvkE/C6h9AkjW33nXwTNXu4vqzIzfe9OwblfPQW96q7ZmMig4lJQnXXSm5MEl3/SG8p19CAOOHQw0ggpi/SaMN2xCMwPB90K9JICqK+vNzBViMjE50I7liO3g/W3vwwfbT/GVBJJP4JcQLhAITV33/cnSG8U53KafBdQ+ASQ2dPjMleTx3Iy/J//b3ZR/+zvVoPeKMl2uNf0bWbTtbU6dKum4hbCtfJkDDs1Ao47T2MoMYutNOIuib1aey1ISQOjC04x7UWaSnphMTO42tiy3A7qTNkGkmS2hKe9IAiEQrxT1dczzOdxWthn6WQDPabHXdP7iZUubv7MmJQZKf/YnqoDbzA46RrJF6mLTmAqd95s1yaofDiQJpJnRlOeAg4FGmEFsxPT2WWRVk1EkgKpltsneGpuYTEyOLQHUjry1lx2R5DP0Xl9eSYeU7WRRtnFFXX0cQALoPf0sgOd0k6NdPHclmT3f9lnPmPbbvB+zYwsobOrg4o/aSuPzO/vLNRtw7DS6tQcGCGKFB7FdyjpbxOcfc5Tnsp0EEDqUNe19JJBzJCYTk/NOBkndvttDX+WRKX5tLKDZX0b3ctXnAuZ/K87hI/0sgOd0DkkgWVO43WenkgxfzG3vzEnT/YwdWXH7gGlk5vtbOlfzbQdLds942eHfvhLAdZEBxzPPAw7NQONRjQcaZQcx7TTFIrLNs5TnsocEEHIaRDwM7DyJycRkH2Sq+D8m3hdWqC9t8sRnIv+m6W0GEP0soL7P6cOmt0kjE6aY2YGVNN7FBT+flIUdHkfeMr/o4BjHArg2PgccO5UVe4AgVloQO6Osq0UsCNinPJcTEd1bEkDlm2nSZ3WG+A01MZmOpS+yyGynL6uK2p0IaGepso5eKDkB9I5+FsBzOoV2I6p25axhJm7XOtkxQ76b72VBUJkldLWD462t6IBD89ZGFj6dS/UsNYhdUNbTomiTsySAoLUn5fpfDPicicl0LH3ptzG0kw6o7Dw2QLVASV4o66ivBIomAXSXfhbAczrDJtP9EjPPk7KaW96Z2aaznS+GCh5YPzVhbLeY54CDgQYJIJ8dkwsR3VsSQOV7kBLrQ48/xGQ6lj5t7bAzyowAlEW7jMPPno5/S3HscfpZAM9ph1Wm/fo+MX05FI1OFoDemvOx7yiPe6BCAw7NNLdJeyyQACIBBJ/Wplz7LZGcPzGZjqVPK0wjGaqJu/8adh5BORYp6+gzT8fX7Kh3hX4WwHNaQXbXfNBDEuiOYYdOle3KC3rfw7FlDaEpxbFfVmTAsUfx754w0CABRAKIBFBB7pv2Oz3GhJhMx9KnJR0kgXZTNVCSK8o6uj/n42rXIDpLPwvgOa2wpYNnbtZyNWuoAtl+NuWueH9CefzhgK7Z/C4GHJrr/JSBRnBBbJSOCQmgihox7Rc4jnEWAzGZjqVPMlPuq6K+jFE1UBLZ/ljzQlW2UB7K8bjaNT13088CeE47xgNn25znly6TQPLv2KAhwx/KC+mrEzyo7FiFtiCpDDg0C+/9wkAj6iB2LsKOSUyJExJA5ZCFblt3O5JtehdF/JuIyXQsfTqiHFwDZfld2UeQWY0DBbWJ6bKRfhbAczqF9D0ftTnHQ0lZkJTbpvvZQL9TFdrTTL30XUluKM7hfcQDDs132Qw0wgxiv0TYMYlpETQSQOU43XKtJQm/oQK/i5hMx9KnJ4q6M0T1QIn+Uca4Bz3EOFkM/1KHMbWPfhbAc7oNSQ5/MD/O3mldi3Kv6X6XsFNUh+4SQP94PoedyhsYYsdKBhwvexxosFhVuEFst+m9c1NEsiTvzzWHcxhEx1LqNpW73cLPeyv0+4jJdCx92aKoPyNUD5RortF9Divltelscxf5zExeHnw23+8YqdmimX4WwHO61X7T/tOtTSn/fS+zgUjadpEAuu75HAaVN297wAOOV11UxucMNIIPYtuU97K/gOvQX2A7IQFUTQNtYtXxCv5OYjIdS19cg2sGhggh/j3tIO5N2IGY7Ho3w/6NGTYWStLzqGm/YcCE0W0kc4l+FsBzusXplPPapvi33c4GYqOGwBJARtlZD3mg0umA46X9Nwg7iG1S3s8lBVwHbaJ0EwkgEkApbtTotxOTSQD54Fr35AzVAwGQZP/fHp+b8kmFzJY5pvhvd9LPAnhONzmfwzhfdhK/22HckoXyl1M1Gs4GkgC6Znp/ixDCgOOt0U27ZaARRxAbML0vcJiXDcpzWUwCiARQG0dbfvfVGvxmYjIJoLwtJZ4gIvvMj+tr9FJuJmVZ099/pPg3c+lnATynrbSZPw+6/HvHTGcxbJKq0aDZDeVGAedxRnEe1ypwLafLz1S9aIKYZpe6LQVcB836E3KuM0gAkQBy1J1xnm/EZBJAXXtPAggRGbCDpNddPiMliX62JfEjFir+7X36WQDPaUef7Gub+NKJzaazT8L2Uj2M2WF0GX/f9gRyHj7PnwFHnEFMs/PLjgKug+Zb+1c5HYsEUHWsankw3krKzBrEDWIyCaAyfj8JIIRsjWnMBpU6LOtZyYLOX+wATP7vD/YZcdk01gValfG3NNvAH6afBfCcNo1Zc59TzmUsp76uZlF6zcL0tbDZhDFdSrMIXKgJIO0OBgw44gxiY4r7uL+A67DXFDdLjgRQNSwy338CdS8ps2oQM4jJJIB8ylo78RzVAzXx2LhnymgX1a9jPwuo03M663zW5nSMZR0kgTbWvYJoFjz7GEgiKsQE0K4cBqAMOMIOYprvS4tIImgWbI9tR6c+BlJeY/sL8/331bNr8LuJySSAfDuQ8dsPUT1QA2ty7rPTzwKq+5zOWjvvfc7HkmSS5pPSS1SRxqrYriy+bxsVNyu0dSs0Aw3ZWUazEw0DjnCDmOab8LEArkNR38iTAAqfrPkwab6fxTm3Br+bmEwCqAhZM8x2Uj1QA1cUMXQ9/SyA57Rp7BpYZLvWfJ76nipizG3FhZrj+Rw0n5yEtGuNdqAx35aXDDiiDWKzFfduooDr4NptQxK1/SSAak/q6/2m6yjrPAyS/CEmkwAqJAG0meqBiltk3G/YO106gn4WUN3n9NOM8/jV0zEnFTFlYd0riWYHruEAEkChrNWxs4OBxjT5v18w4Ig2iLm+dZ8q4BxcM/UmIry3JIDyv57NCf1Xph7bmxOTSQAVKWt3uXlUD1TceUXc3EY/C+A5bRrrTmadx4in42pmFdZ+Nt+I4iL5ntas+QQshG/rNQONFymDLgYc8QYxTZJ0scfjL1Yc/xQJoFqTbWnHm67fG1OPtxvEZBJARTtV098NLDHu2T8P6WcBPKetTY7z2OTx2K8dx95V90oiWwJ/cVykUc/noFkEemvJ12mH0W0tl/XGXf63Zww4ogti642fN15amq1J15AAqrXmXVTe2Y561RGTSQCV3dbYHQh1Mq6IlT/RzwJ4Tivblc8vjFyzFfdSTRqr9WddpLslVxApZa5jkcdAgwFHvEFMZle8d5zHaY/HP+s49ptI7y0JoHw071zyISkrSP4Qk0kAefM85Xfvo2qgwjSfVJynnwXwnG7imqXtMwHk6iceo5oYs8dxkWSG0EyPx9/vOP6zEq+NJjklHcJOvv1nwBFfEPvTlJckfVBip4gEUNhOt7SF1QUdV2LYbttpJyYTk+uSAJpv0heHZf0fVJUs0uz6nELWnOt1wxj6WUC9EkA+PwFzzSqkP2caq9q7Fj/zubvFRcexz5Z0XbYpBgTPuuz4DTLgiCqIrTTu3SH6PHW8XN/cLyMBVEvHmq7X56SsK/DYV+1xVxGTick1SgAdSvnNtwhHqDDXtu/SR1lLPwvgOd3Ctc7wiMdjz3EcewfVpMH1rZzPXbjuOI69uoTr4XOgwYAjzsHGRAmBzDWF8V7E95YEUD4DUZmhubHAY0/PwHlMTCYm1ywBlLad7XpCEirqZ0U8PEg/C+A53cZqU94GT/2OY2+gmjQsdVwoWVvCx3T/GSZ7EeonFU3+MOCIb7Dh+lTyUgm/f1vE95YEUD4d8iIXyF9snwV5d/qJycTk0KW9ybxDSEJFyYLOnx3t/SL9LIDndJdj/Csejz1osmcTzqSa/Me1wr+PLdM2OI65J5BOXutAYzDnSsqAI/zBhgSyrO/gP5t8pyfPdQTOZ5HfWxJAvSdCdhZ4bIlT09umS70cICYTk2uSAJLY/zSlE8mnIaiihUl562jr4/SzAJ7TDrczzuOdx+Nm7TB+lyryvRWOCjPh4ZhnAwq8ZQw0GHDENdjY5zifPHeC+dVxrJ2R31sSQJ0/zJrXKfil4GfDi6ZjjxGTickBxGSZ4r3O+N8l9HjKb/2NsIQKGmyJ9+2K7B7s6w06/SygOs/pvY5zWevpuAczjnmAKvKjC6a4729lAPgx41hFrmsxYtyLwD313NFkwPGjcRNWAkjeTk0a/0lL6Vi9yjjOwwrcWxJAejJTsnkq/uEC6vmQaayNcKNNbBwu4DcTk4nJWR3K1lkCU7bTm/eGFesyBsBA1cxTxLzLxu8OkPSzgOqMnaSdZc0m9PVCMW19Yck7zKaKtO/wvsu4UfJWYFZOx8rKzl0s8DeHMNBovv5PGHD8zzMT3ucGKx31JY97k/VWSqYrV+GzAxJAOmtsPf8WSHlJTCYmlxiTdyjuhQwef8rhWItS+kMTdCBRQYttfM9qW8fpZwE8pzvkmtW3MufjLcs41hGqR7qtjhuVx+BM1o9IywjK7jL9Bf5W10DjSUEDDQYc3+tX3Bv532eUcG6HTPY3rXN7+NvzHQP+QxW5vySA3OTTqw8BJX+kHCUmE5NLjMm3Oqirx3o4zgLTfnbA44LrHlAEmWX63mSvvbOdfhbAc7pLWTt+y3N1Vo7HSlt3aLKkMWNUjjsqT6/rT1xJ+btvbccrlORPWZ29QXvsOg849hpdJ7+srfz+MvkvjjjDESQvVuj+kgDKNmSyZ2OWVRYRk4nJJcbkjx3W139M57vDrUlpe7Jw5AChCRXzqyPuymyCsmbD0M8CqjF2kj5U1gzDazkd53eTvpv5YqqHzqij8nS7iNJvGcmfJQX9ti0me+X/EN70ybEnazrgkOn1L5RB7HaJ53k147xGu/h7YwUERxJA4ZMk+JsAkz8+2xoxmZisMdFFvZWO337lbzyZMhiW9RHZNhZVe87ccbQdqff9JZ8n/SygGmOnxY6+7bjp7fPqtM86ZbbfGqpHZ045KpAE0vnKvzXLDuzSpvQvKug3bY5goFHnAYe8rb3bYQdf6lVZ0/r+dHQmBpS/+VbNEiIkgNLb/AsTXvJHyg5iMjG55Jj8Ww/197n99yuazk36JVtsHG/3SYh8FrPdANUhdV/Wwfhkstf7HA7onOlnAdUYO0nOYMIRezZ38dvTEsWv7TMfXZDOT9Y6FFO2Eg2nVCS52bLgc9rUryLfMGgGGpMmrG/8tQOO3RHXsQHbCT/n6JS4FqeVNR822uRCkWSr0LRPE97bQcfCNv9usT3ntH8rA5JdFY0rJIB+NNfoPjMqo3zw1FEgJhOTOzGzi05uN0VmAZ0xfPKFatllsl8wfLJtti/Ac6efBVRj7CQvXs46zkuSRDJzd2nK35hhz1l++2eTnhyeSzXpvcN73ugWlpJv5/9Oyj2TvciadKDXFfw7lpnsdTVCG2hoBxyyWOWCiOrTWtP45E8GlVOeOvBT9u/LcYp4gyuJzkvGvfL+HVtcOzuNRXZPSQD1Rh5mDwNN/nyzD2tiMjE5hJgsncdRT+cocfm0KW5GMlDEYEsGUs8dbfOM0c/oLwv9LNRZ1cZOsvvXXeU5vba5Bfl07b0jHzFhk0PIkXSK5LOwbtenkDe9N0x5C/dmDThCHWi4BhxyLxZGVo+GCx68FvkmXrLV5013W3d/tgOb5TWIJSSA9NcjhOKzThKTicndkGndfxn3DDJX+WQHgjLDgHV+UAUzbJu+aNLfjk8vvyDrZsQ2041+FuqoqmOnn0zja6B/TW/PcUkOr6ea+LcqKfvsBZeM3AcbWKds+WQfLteT8odp7PASSudqScuAYzKSB6BMZZuIfKBRpw6YZKBP2jbw3LaJ5vbxwv5vp+x/W6ftCUkAgZiMPEi/YouNtVft/fjYFGunbN9E+igPbcyVAaAkfFgbAFUhiXTZAWjMZH8OIu3jhGm8faefBSCk9iwJnMOmsVv43ZTcgswA+tvmH2RDqnW0a3Qz4IhloNE64JCBBlvaIVYkgEBMBoDebDTpn4PIZxLyIlZmyski/vO5XACAuhsycS7yOGDPHYgVCSAQkwGgN6vNf+tkyBvz6bfiZWyIAQAAALTVZ77/RKO5nOXyAADgJJ9AslsdAETk/wAuOAANk3LeTQAAAYt0RVh0TWF0aE1MADxtYXRoIHhtbG5zPSJodHRwOi8vd3d3LnczLm9yZy8xOTk4L01hdGgvTWF0aE1MIj48bXN0eWxlIG1hdGhzaXplPSIxNnB4Ij48bWZyYWM+PG1yb3c+PG1uPjI8L21uPjxtbz4mI3hENzs8L21vPjxtbj4xMDwvbW4+PG1vPis8L21vPjxtbj4zPC9tbj48bW8+JiN4RDc7PC9tbz48bW4+MTU8L21uPjwvbXJvdz48bXJvdz48bW4+NjwvbW4+PG1vPiYjeEQ3OzwvbW8+PG1uPjEwPC9tbj48bW8+KzwvbW8+PG1uPjI8L21uPjxtbz4mI3hENzs8L21vPjxtbj4xNTwvbW4+PC9tcm93PjwvbWZyYWM+PG1vPj08L21vPjxtZnJhYz48bW4+NjU8L21uPjxtbj45MDwvbW4+PC9tZnJhYz48bW8+PTwvbW8+PG1mcmFjPjxtbj4xMzwvbW4+PG1uPjE4PC9tbj48L21mcmFjPjwvbXN0eWxlPjwvbWF0aD61sMrjAAAAAElFTkSuQmCC\&quot;,\&quot;slideId\&quot;:259,\&quot;accessibleText\&quot;:\&quot;fraction numerator 2 cross times 10 plus 3 cross times 15 over denominator 6 cross times 10 plus 2 cross times 15 end fraction equals 65 over 90 equals 13 over 18\&quot;,\&quot;imageHeight\&quot;:25.18918918918919},{\&quot;mathml\&quot;:\&quot;&lt;math style=\\\&quot;font-family:stix;font-size:16px;\\\&quot; xmlns=\\\&quot;http://www.w3.org/1998/Math/MathML\\\&quot;&gt;&lt;mstyle mathsize=\\\&quot;16px\\\&quot;&gt;&lt;mfrac&gt;&lt;mrow&gt;&lt;mn&gt;7&lt;/mn&gt;&lt;mo&gt;&amp;#xD7;&lt;/mo&gt;&lt;mn mathvariant=\\\&quot;bold\\\&quot;&gt;10&lt;/mn&gt;&lt;mo&gt;+&lt;/mo&gt;&lt;mn&gt;5&lt;/mn&gt;&lt;mo&gt;&amp;#xD7;&lt;/mo&gt;&lt;mn mathvariant=\\\&quot;bold\\\&quot;&gt;15&lt;/mn&gt;&lt;/mrow&gt;&lt;mrow&gt;&lt;mn&gt;9&lt;/mn&gt;&lt;mo&gt;&amp;#xD7;&lt;/mo&gt;&lt;mn mathvariant=\\\&quot;bold\\\&quot;&gt;10&lt;/mn&gt;&lt;mo&gt;+&lt;/mo&gt;&lt;mn&gt;11&lt;/mn&gt;&lt;mo&gt;&amp;#xD7;&lt;/mo&gt;&lt;mn mathvariant=\\\&quot;bold\\\&quot;&gt;15&lt;/mn&gt;&lt;/mrow&gt;&lt;/mfrac&gt;&lt;mo&gt;=&lt;/mo&gt;&lt;mfrac&gt;&lt;mn&gt;145&lt;/mn&gt;&lt;mn&gt;255&lt;/mn&gt;&lt;/mfrac&gt;&lt;mo&gt;=&lt;/mo&gt;&lt;mfrac&gt;&lt;mn&gt;29&lt;/mn&gt;&lt;mn&gt;51&lt;/mn&gt;&lt;/mfrac&gt;&lt;mspace linebreak=\\\&quot;newline\\\&quot;/&gt;&lt;/mstyle&gt;&lt;/math&gt;\&quot;,\&quot;base64Image\&quot;:\&quot;iVBORw0KGgoAAAANSUhEUgAABPwAAADqCAYAAAA2/VtjAAAACXBIWXMAAA7EAAAOxAGVKw4bAAAABGJhU0UAAADGsiP1GwAAPANJREFUeNrt3QGkFtn7wPFHciVZkitJIsmVJFZWshLJSnJFciVXIklWEmutXElkJVlZcmUluSRJkkhWVhJJkuSSJEkiSXIl9j/P/53727e3d945Z945M+ec+X44fj9+v+7MvO85zznP886cEQEAAACqtztpE0mbw0cBAAAAoInmJW1D0mbwUQBeWJG0pXwMIIYXtiZpn5P2b9IeM54AsKYAAABNMjdpR5P2MU2K3iXtDB8LUKuFSXvJWAQxvLBlSXuTfibTjc8FKBZfYhw7tzriw7+sKQAAQCy+S9pYW5LY3j4EthjdlrTTSbuctOfpNU0l7Uv6n++T9kBaj3UdTtp64S4Y+GlQWo8gThcqVvGRIPIYXraZSdsl3xb7GE9A8fgSW0z5uUt8iLHgx5oCofk+HZ8Xkva3tH7E/CStu/Wn0pj0LM35TiRtOGkDHl7HQHpup5J2JWmvO67jQ1tuejBpq/nqw7EyYwKps33ga0Eb3cdIi17vA+4zA+kCRieCLwXHhU4YfyVtLV0CBTyoIHbf4WNGpDG8qjHEeALKiS8x5RJDaeLtU8GPNQWaTO9APSKtu1CL9G0tomkBcJ0H16KFu/Py33YiNu1F+jkM0iX89qf4V/B7ydeCxOyk/SatX0pCLhLvk9avJHmB/27SHhoGXF0EfU8XgaH1FcXuUT5qRBjDqxxDjCegnPgSS8FvRro2zIoTrCmA6uidxCekWHGsV05Xx52suj/m9R7npT+i6DYCN9M42+uGFf1BQgt/s+gi/tFfxabEv4Lfab6aRtNgcShpbyXsu0J1P6b7Oef9Kb3W9lu79fGuHUl7YnDdfxJcYeB2BXH7jfDYOeKK4VWPIcYTUF58iaXgdyznOllTANXQu/FeOurvWkwbq/Ba9JHcbkVL/XFhNK0RdZp+5LdXkVAfXf6BruKXA+JfsU/ber6aRhpIA9BrCf8x8J/Sc+p1zu9ygqJ+HuMG165vclxM90GGVRXF7SN81MTwiGJ4HWOI8QSUF19iKPitMbhO1hSAe7rP7pcK+v1VcXsjh/7tSxnH/tkyNk1KdvFyN13GH0/Ev2LfG76WxtE72g4UTBJ9XNhtN5wUNhj+vVOG42YlXQldTFQQt7W/L+KjJoZLnHv3VjGGGE9AufEl9IKf3mHzXPwr+LGmQNPsq3gNcCONey5iyj8Zx9xS4O/pSyh73e17mK5Tvx/Fz7v7xvlqGkNv1d8v5dwe7cvCbtjwfE9Y/t2/Df6m3jE4RLdCm6UVxe1LfNTE8EhieF1jiPEElBtfQi/4nTW8TtYUgDtbaqqHnCv5OvQO6aziXD9302oR8VGP6zhIF6rXhPhZ8NvAV9OIRdxeab3Zp/P7fyqtPRzfSXgLO729+ZPBub6S1mbTNhYZ/m39TOfRxZA6XVHcXsdHTQyPIIbXOYYYT0D3+KJ3e+ldKXpDgP5YekfiL/gNW8QL1hSAG0sle3smfZz1WDpW58vX+01qcW150rYm7Q8xu1O3W9tV4rWcyziGntvMEj6nXjnqNrpSPeZL90cOdRLV2+Z1Dz2Xz48vk+w7lNigNX7dHiXXl1uMFFzs+LCw09eRmz5usr/gMcYM//41uhjSPlnmW8S6PXKjxetDfNTE8AhieB1jqP0t7foCgktpggAQX1ox5ed0HHY6K/EW/AbF7oVHrCkAN+5J933Ti9ycpEXsu5ZjQusiZdzEsdtBTtrp15xYvJTuVL3OwsFrqfbOut+Ex3mb7ENbv/tdWr+CdNLCr8kdbb4s7K4ZnudrKV7Uni3md83soZs13tGOPvGEjwTE8L7GEOMJqCZHWZ7z/5kv8Rb8OteTecU/1hRA+fZ2GWt/SP83Ju21XBud6PN4S3ocTwv4c0r6vAak940v9+hS1dKO2r4fhv6aUvXGqFnPev/E19MIf6XfdV7QNNm3zoeF3YjFefb7yvXjUu2vQgiTFoffd/SJUT4WEMP7GkOMJ8AfeS8eDLHg11lk0DsZ835QZk0BlN/fOwvtR0v8+2vE/AYOLdb1U5TrFT/K3ivzcM61sJ9fhbZ0TIbLKz7+UEYneC88zouvXQkgWdRH3003lNbHFRb2ebzFFp/JGbpQYx2Sb/d2JL6CGF58DDGegLDiS2gFv859sJ6lib4PBT/WFGiSzsdTJxwcY710316tW9td8Bg/Ovq7WRbkXJPWergZpSK32j74kRqOn7UP2Vm+GnS4HECy+KvFOd4q6Zi3xbzAuCzwPqAbyZ7OaGwC213nXdxl7tEBxBbDTccQ4wkIK76EVPDTmHOvY/22Jv3f6i74saZAk9fQ+lKLOY6OZbo3e9E78fLyRRf76uU92XGULuZe++vUz9d0DjzOi1iSRS1GvbE4x70lHXe/xTFD3xdzoMe1nWaIdNW5Oe/r9HMEiOHFxhDjCQgvvoRU8BvrkRTXXfBjTYEm2dLR3zc6znFeOFofDeX8zY+OrumAwXHn0M3cOtEWrOu4pXKox5df5a3hOnntCTQIHWYx583CbpfYvW1pYUnHXSp2b3+cH3AfoOBnr3Nfo18jvEZiODG8yjEU+3gCYowvoRT8Vsu3bzxvz4nqLvg1YU0BdIsrVyo43kHDNZJtkT1vz/fLjq5nhcG1/Ew3c+t6+kFvr+n4WbeunqvwHNrvjgopYdRE8XN63kdYzHmxsPvH4vyelXzsFxbHDrnAQMHPzmb59seU7yK7RmI4MbzKMRT7eAJijS8hFPz05QCTHTGmcyuWOgt+TVhTANNmtq3T9LH6oQqOOShme/mtt/y7k1LfE2B5byF+QFdzb02Nx8761XxLRcfvdptpCAnjli7B4HcWc7Uu7BaJ3d19ZRe1L1gcezLgPkDBz86djs/oWGTXRwwnhlc9hmIeT0DM8SWEgt8Zyd/6pc6CX+xrCqDdsNRzM9I9gzXSJou/t8Tg7+10eD3XDY6/jO4Wp+WS/brpKh7n7fVyhT2eB5+syv9JksXaFnY2++hpGy35+Hssj7860D5Awc/c2owChS4SZkVwfcRwYngdYyjW8QTEHl98L/ht6jjf6xn/v7oKfrGvKYBOJ9v6+lCFxz0r5Rb8Rgz+3rDD6zljcPyDdLc4ZT3Oe6GCY5sUR3xMGHslik14Dt7nZPGq2BXc1pZ8/PWWxw/1rUgU/MzlJQV6p6e+rEn3v1sR2LURw4nhPoyhWMYT0IT44nPBTx/ja3/pm/73+QXjEmsKoBzTb7W94eEa1+blpqdL/nu2dhoc/xrdLU5PpfoK87S50npePKSE0SRRvCVx/8rma7Kod6ROWZzbFyn/LtYBsSv43Q+0D1DwMzNk2R+0vUvaRLpYX+D59RHDieE+jqFQxxPQhPjic8HvikUuVEfBL/Y1BdDNX9Lac31jxcfdZjC+bIrqJmuvDQ6vZ7PB8aek2he2ogIre3zZMytMGB8GkjAOG5xn7Imiz8niGstF0CtH5/Fe7IqOIb4GnYKfmbPSX7FiehPdQ1Le26SJ4cTwkAp+ZYyhkMYTEHt88bXgt6vjPM/m/P/rKPg1YU0B+CJvzWh748gjqbfgZ/qDwUq++rgcyfiiJ0gYCyWKf0vrzV5NX8zVtbDbZ7noueroPK5ZnseWAPsABb98i8TsDV82xWF9nGGdh9dKDCeGhzCGQhlPQMzxxceC35L0vKbP8bnk/xhbdcGvSWsKwAd568Ynln/vo9Rb8DN9Cm07X31csh7n3VrDuQx6nDBuNTiv2xLmnVoxJYs2b8h1+aan8xL/Pn4U/PL97qhQoe1u0lZ5dr3EcGJ4SGPI9/EExBpffCz4db71do3Bv6m64Ne0NQVQt7y1o20eabLt1E+Or8nkR4MjfPXxyHqc93OazJMwmieK/zQoUfQ5WbxrucAZc3Qexy3P43KAfYCCX296x9tHcV+oOCHVbb9ADCeGxziGfB5PQIzxxbeCX+eb5k1/hK2y4NfUNQVQp7yXXNjeCefDU18mceQcX308jmZ8yRdJGP/HZLPOOw1LFH1OFm1e2KFtR00TRGd7GWAfoODX2y8VFinuiV8bcRPDieGhjSGfxxMQW3zxqeCnd7W13/Gi+9uZ7slVZcGvyWsKwLdayfQNUrb7PX82GH8jjq/pncE5XOGrj8fTmjpaKAnjdhLFoJLF2QUWNa5+Rdkq9vuohPZGJAp+vQ2nycD1NE7oBPvJ4QJdX0CzzKPrJ4YTw/ul+0pdahtHD9Nx9FncJ7y+jScgpvjiS8FvoCMX+mQ57qss+DV9TQHUYaLHGLlQ4O+ZjFnX2zy9MjiHm3z1cfhe/Huc16eE0SRR1MdHv2Mx502yuK7AgsbVPgmbCpzLUGB9gIJf8c9thbSKwsfSxXtZBYw3QtGPGB5uDLcxJ42ze9JF92sHCa9v4wmIJb74ElNOdZzXfst/X8dbepu8pgCq9qTH+CjyspsXBuPO9YtTbxqOfUTgWMYXfMmz89SE8XHFCSOJYpjJ4rDYL2Z+dHQuPhUfXS4yKfiVQ+/u1Ldy/VFC4UJ/uZtPDCeGBxjD+7VcWvuyTkq5d7nMJ0QBpcYXH2LKho5zulHgb/hQ8GvamgKoypwe4+JBwb951WDMPXJ8XSYFv7d8/XF4JtXuaRZKwjgiZntbzGUx512yuKPAQsbVo3zfFTiXbYH1AQp+7hbqWry+3ccC/b7Y7ytCDCeGh17wa7fOIBkPdTwBoceXumOKxv/XHcltkaKWrwW/2NcUQBV6bc80XPBv/iVm2zy5fHHOdYNzeM/XH75ej/P6GtA1YXzqOGE0SRTvkyh6myzuLrCIcfX4+qwC5zIaWB+g4Ofe6qTdKrhAP08MJ4YHFsNdWC7lFP7O02WA0uJL3THlYknJewgFv1jXFIBrWcW5e338TdObU4YdXpfJmog7/CJwXMJ8I4vLhNEkUXxAouh1sniywALG1YsyBgqcy9HA+gAFv+roy2WeF+hTvt2xTQwnhtdFt0x4Jv0V/XbQbYBS4kudMaUz4f7LYeLMmgII08w0TnUbB6v7+LtDhmNt3OG1mRT82MMvAlmL3p0BnLuLhNGk2q4bz8+j63idLI4XWLy4ZHsufwbWByj4VWt22kds+pS+xc+3AhcxnBhel1lpbCpa8PNxPAEhxpe6YsoiaT2qNn0eWvTqZ2uXUAt+Ma0pABdGM8bAWYd1mM6x5uqmFJOC3226QNhWS/bjvHMCuYYyE0YSxXiSxdALfuOB9QEKfvXYItm/OoZy5ygxnBge0hgK+U5swMf4UldM+bvjPNY4TpxZUwBhuivd73orYy15zHCs7XJ0bTcMjn2VLhC2Exlf7LXArqOMhHGnYaI4SLcJIlmk4FctCn71WZkuPEzH34CH10AMJ4aHMoZCGE9ASPGljphySMovXMVQ8ItlTQGUZW1G399c0t9fbDjWnjq6PpM3d1+gG4TthVRbRfY1YRw1+HePSRSDShYp+FWLgl+9llks0H3droEYTgwPZQyFtv0J4HN8qTqmrJDWk0ztPwSV8bhcLAW/WNYUQBnudOnzZ0o+xgXDsbav5OOa7iF4im4QrqzHefX1z6HuybCgQMK4y+D//4REMbhk8YxQ8KsSBb/6rU3jd17fmiCGI4AY7vMYCmU8ASHElypjiq5VHrUde0paxa0yxFTwi2VNAfRjWLq/8K3su1qXpLEob6x9TNrSEo97USjqRy/rcd7rgV+XJowmG2DuIVGMOlksshm7S7bnElqRjIKfH34xXDAQw+F7DPd5DIU0ngDf40uVMaUz99lf4t+OreAXy5oCKEJfZNP59uq30noE14XfDNcc+rTK3IrG9nTbSHcIV9bjvLsjuDbThNHkeXkSxTCTxT0SdsFvLLA+QMHPH48N+tdSz6+BGE4M930MhTSeAJ/jS1UxZV3HcW+U/PdjLPjFsqYAbHX+OKB3u653fMxbhmuOu32sbfVFI+cs1zjs0xmoHyT7cd5Y3l6oCePzPhPF+XSVYJPFnQW+c1cBbaDAuYyWdOwNJRRNQmnjDMX/t9ngsxomhsPzGO77GAptPAG+xpcqYoreEdN+o8M7B/NDrAW/WNYUgKluL+qo4oaoeWK2rY22l9J6q7YpfWxYi5if5Os3DecdZ5LuEK6TGV/qrciuc4Fk38mY17lJFMNOFrcW+N5nOzqX2QXOZVtJx6bg10x5C4bRQK6DGN7cGO77GApxPAE+xpcqYkrnpvhbHRwj1oJfTGsKIM/cLuvOIxWve59YrD90T0F9mYe+XXv65UMz0jWwFusPS/cXjzxIc828v3+OLhGulxlf6t4Ir9U2YXye/huEnSz+VKBIsMzRuQwWOJefSjo2Bb9mytub4yQxHJ7HcN/HUKjjCfAtvriOKdsqSmBjLvjFtKYAerniQW6hRcfrDvOl49J6+mzM4P87QpcI01rJfpw31r2ONPl7LWa3x5IoxpEszi0QAF1tSrq+wLksKenYFPyaaSiyz4oY3rwY7vsYIvYA5cQXlzFF54N38vUPQt85OlbMBb/Y1hRAN4c7+vXFms9nb0f86rdpjFre9vfvG/ybeXSLMJ2SZjzO226XxWDYRReJJln8YhkINzs6D9v9oPS8Z5R0bAp+zfU2os+KGN7MGO7zGCL2AOXEF5cxpXMT/LUOjxVzwS+2NQWQl6td9eS89AYWvRPvZcHc6HVa+1ne8XcXGfzbO3SLcL3K+FL3RXq9owUGBwljHMmi7ZsWtzs6j22W5/GixGNT8GNchv5ZEcObG8ND+VyIPUDxceQqpvws3z7G5lLsBb9Y1hRAp+/TONT+Bu+ZHp7nGmndhahjUffV1BdwfJbWjSL639+l534+ret83+NvmWxbcpCuEaZej/PGuMF5kTe1kjDGkyxOWH7nroreuy3P41KJx6bg11zjPT6r08RwBBDDfR5DIY4nwMf44iqmXJMw1zKbWFMAlVksX28Z80/SZjXguh9J/tNmvPwuUFmP896O8Fp3lDDpkjCGnSyOiR8Fo3HL8zgSYB8YYCHonf09vpMDxHAEEMN9HkOhjSfA1/hCwS+Mgl/oawqgk7674FlbP76btDkNuO41YrbfHwKVten5/siu0yRR1I17Td78SMIYbrJou3fehAefj8u9BF2i4OefXnfH+f7WLWI4Mdz3McRb7IBy4gsFvzAKfiGvKYBOujfew7Y+rP+9KS+ouGAQh9bRRcK0rseXujCi6zRNFBek7TkJY7TJ4hzLRdYDR+dxX+xe2DE7wD5AwS+sxfkmj8+bGE4MD2EMhTKeAN/jCwW/8At+xECERPPDO239V/fDG2zItS+W/JdaPqSLhOuPjC/1n4iuccQiUZym//0ZCWO0yeIji3ObcnQOU1J/0dE1Cn7+6fVmW1/35SCGE8NDGUMhjCcghPhCwS+M4lmIawqgW75yU75+UeKCBl3/nwYxaCvdJFxZj/PGsu+CSaL4LGNQkzDGmyyetFxoLSn5+Essj3880D5Awc8/xwMr2BDDieGhjKGmfh6Ai/hCwS+Mgl9oawqg04ykXW3ru6+StqhB179M8u/uu0c3CVevx3lj6OjbDSbQSeldwdf/7SkJY3TJ4jrLhVbZv2psszz+mkD7AAU//2S9pfqSh+dKDCeGhzSGfB9PQEjxJZaYkldgZE0B+NOH30irANYkVw3WNKvpJuHKun3zbgTXVkaiSMIYb7Kov+a8tTi/EyUf/5TFsV8F3Aco+PlnMuP72EsMJ4YHFMN9HEM+jycgtPhCwY81BeDaeFuffZe0lQ27fpMXWf5JNwlb1uO8hwK/LpO7p3SCstlbgoQxvmTxD4vzu13yse9KfcXGKlHw88sCyX4pjE977RDDieGhjSGfxxMQYnyh4MeaAnDpREe8+aHCcaMvu5lR8/XrS0pe5sQn3cvwO7pKuHo90rg44OvaarAYf1pwIhokYYwqWVwldm/JHSgxwH6xOPbygPsABT+/HMj4Lm4Qw4nhAcZwn8aQr+MJCDW+UPBjTQG4MtbWXz8l7ccKj30xPe73NX8GFwxy37V0lbBlPc77IOBrcpkokjDGmSw+sDjH4ZKOud3imKG/LZuCn1+eZHwX64jhxPBAY7gvY8jH8QSEHF8o+LGmAFxoL1R/TtrGCo89/QTLo5o/g10Ga5mf6Sph67V/2S+BXlMViSIJY3zJ4qjFOZ6r4XMJ/RXoFPz8MZzxPfxNDCeGBxzDfRhDPo4nIPT4QsGPNQVQts5C15YKj71EWvsE1l1M0xdwfMqJS2fpKuFb3+MLXhrpIvxpmuSVhYQxjmRRi98vDc9Rg2O/j/XOk9avSf8a9tnQUfDzg/bzbr/E6+36PjwyTgwnhoc6hnwcT0AM8YWCH2sKoEydPyyPVHhsXXM+k//uKpxb02ewSLLf4TDdrtJV4nBG4nmct45EkYQxrmRxr8V59vvWsUMWxxqJoA9Q8OtttrT2DRl0fJwjGd/Br8RwYnjgMXxG+j3qOFqWtFkVjyHfxhMQS3yh4MeaAijLJvl6//Q9FR5b3/z7rO3YEzV9BoMd59GtabyaSXcJX6/HeUML1MOS//KDJ44nPhLGbFcljIKfjomH4v6uOz3OC8Pj3IukD1Dw6263fHtn6VSaAG0q+Vg/9pjUieHE8FBjuD6SohvDd7tjWsfSzaT9Jq0ioKsx5Nt4AmKKLxT8WFMAZdAnG9sfYT1YQV6pT0zqnu1XuqxzN9TwGcw3WOuel/rfHIySbOjxRS8L6Dp8SBTbE8bHJIzfMEmifVnYrRLzN+cW3Vdvv+Hf1wQ2lkciKPh9y+SlLQ/Tgka/9I3rb6T73dxziOHE8EBj+Fox3xph+vGU5SWPId/GExBbfKHgx5oC6NeaNJb860l7XsNnsCQ9bq/zOkJXicuZHpNBKLYYJIqPK0oUSRi7my3mBbTpfT/q/lXhgOG5ThY4V92r4a3h3z8QUT+g4PetGxbjYqyP4yyU7neUPqo4NhLDieFVJ9BZ52c7nhZI/l3ZPownIMb44sO6sIp4xZoCcEMfpX0n/hT7tB2u+DNYn5N/6p2P2+gqcen1OO/hQK7BJFGsa/IZTI9Nwth6vMA2CK734Lz/crRoumj4d2N7KxIFv2+9txwXt8T+zbT6i2a3X+FvS30bBRPDieF1jaH2psnxPINjDEl+sc+H8QTEHF/WR3Ctrgt+TV9TAN0slfy78+toiyv8DA7lrLf1LmteshOhjT2+9BC+8M2S/xhP3b806bFN9oOLOWHU2/qfiX0QvOnJ+ZsU575YLER/M7z+SxH2BQp+33pQYGzoL5T7DMfesYwJflzq34iXGE4Mr2sMtTfd62pdj7+vL2fKewTIh/EExB5fbkZwva4Lfk1eUwDd6N2or8S/Yt/NCq//b4M1zGy6SpzOSvajU77bFECiSMLY+tXwdh/BUItAPjzC8YfhgmlNzt85ZnHdMaLg961f+xgfk+m/X9k2TvStpJvTPtutSKF3dftwuz4xnBjuwxjqXPBO/9qu/7lH8u/wfCM8/gJUGV98WRcW5brg19Q1BZC1fnsm/hX7tG13fO06hn9J2sce56CfzQa6Sby0E2Td9u37Ro0mieJD8WsPCdOEcWcEfWtuujg4nRNkbDY01UdmN6YFo7qMSP6jElPpuXZuVqzB9J6YbXS/I+K4Q8HvWzP7LKjY7Fl2Uvx43IYYTgwPcQx1xvrfhcfXgDriiy/rwiJcF/yauKYAutHtOh6Jn8W+d+L2hwvNJXsVOj+mMXSAbhK3kB/n1fN7E1CiaJow6v5ACwPsS/qGxNdp8JqqKNF6lx6z6l8VddP2cwbnqMWM+0m7I1+/+j3v9ecLI487FPy601/QzzgaL1pEPiHV7hNCDCeGVx3DXY6hzu94TNiUHvApvtS5LrTluuDXxDUF0EmLaffEz2KftlOOcgl9NH8yJ1aeTPNZNEDW47yTgZx/VsLoa6KYlzDq3gKLAu1LG2oMmHXdTbMsDZivS0gej0trM9kmoODXmz5Goy+K+dxnv9Jf7iakdVeqr3vqEMOJ4S5ieFljqP0ulgdpgruWEAV4H198v8u6ioJfE9cUgGm+4UNbUdJ1zkhjrNZ1et1gotu16Us7uCMXwVnWkTA+DKQjz5OvN9UNOVGEyOqk7ZfWnX/6xsd3adCdamv6KLDeVn5ZWvtE6aJpiAmYgl8GXVDrI0+65+PFNF687+hTn9K+di/tV2fSfrWSGE4Mx/8Wwb+ksfla2tc+dowjbR/S/+1mOt40Ro+m/57kFgBrCgC+0B/M9c3mE9J7WwQd50eTtoqPDKGbThhDSRQ7E0ZNFJfwNaIhKPiBGA4AAACY0+3YsrZF0KcR9C4+vaNXXwbCI7uIzlIJ8xbVudKcRzkBRcEPxHAAAADA3A/y3z58+mIefXpBnzAL8eVFAIBIDci3j9NNt1N8PAAAAADwFX00nz3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bUjavw1pl/m6AWITsQkAAAAAQFJNUg2A2ERsAgAAAACQVJNUAyA2EZsAAAAAACTVJNUAiE0AAAAAAJBUk1QDxCZiEwAAAAAAJNUAiE3EJgAAAAAASTVJNQBiE7EJyPYvjUaj0Wg0Go1G69pArkOjEZtAbKIFOab5YGk0Go1Go9FoNJJqkmoajdgEYhONgh+NRqPRaDQajcYCHCTVNBqxCcQmGgU/Go1Go9FoNBqNpBok1TQasYnYRKNR8KPRaDQajUaj0UiqQa5DoxGbiE00xjQdjUaj0Wg0Go1GI6kmqabRiE0gNtEY0wAAAAAAAAAAAAAAAAAAAAAAAAAAAAAAAAAAAAAAAAAAAAAAAAAAAAAAAAAAAAAAAAAAAAAAAACAptmQtH8b0i7zdQPEJmITAAAAAICkmqQaALGJ2AQAAAAAIKkmqQZAbCI2AQAAAABIqkmqARCbAAAAAAAgqSapBohNxCYAAAAAAEiqARCbiE0AAAAAAJJqkmoAxCZiE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Cp3UmbSNocPgoAAAAANuYlbUPSZvBRAACYi7yxJmmfk/Zv0h4nbSkfCRCVFZGM61iuA2AsAIjG3KQdTdrHNJl4l7QzfCxAqePrDNcBMBcVsCxpb9LPZLrxuQDxWJi0lxGM61iuA4htLLCGr8lA0oaTdippV5L2OmmfpPUL7lTSPiTtgbQe3ziYtNV8ZCjZd0kba0uu2tuHwJLEbUk7nbTLSXueXpOOoy/pf75vG0+Hk7ZeuHsE1Y6vD1wHEPVcVLaZSdsl3xb7tK2i2yAA3yft56RdSNrf0irit+c6OuafpWu3E2leNNCgz2dQWo/qvwl8XMdyHUBsY4E1fE20cHde/ns0w6a9SNqRtDMBRen+P1r0et+jr/keEAbSgKoLyC8FxtK/afD7K2lr6RKoYHx94DqA6OYi9aDgHFS03aHrwGML01zlZcH+rfmRFgDXNWyM3+E6AMY0a/iw6TPc13t0Cv1CbiXtprR+AetVxPiUTqaz+FhhYXbSfkv7V16Q8jkg7JPWHbF5C8a7SXsoZsV1Dcrf00XgcHx94DqAqOYitV6qLfZpG6ULwUN6J8kJKXZDQ6+12aqGjPFRrgNgTLOGD9fBjAnwYdoZur1xbfqR315FQr0N/gc+XuTQwvChpL21CFI+BgTdx+h+znl/Sq+1/ZEQfSxqR9KeGFz3n0IhHW7G1weuA4yVKOaidrel2mKfPibEdhTwjd6N99JRn9cbIMYiH+NVjOvbxCcg2rHAGr7mxe2ljA/8Z4u/o29nm+wxEe7mo0YXWvTSYnPe3XAhBISf0nPqdc76a8YPOZ/HuMG16xsQF9N9UPL4+sB1gLES/FzUbpVUf3ffEboTPLNLim+tYtOuSvU/yK6KZFyvIj4BUY4F1vA107v2/sn4sLcU+Hv6YoJeFenDfORI6R1tBwomVz4GhO2Gi8kNhn/vlJj9MrOSroQSx9cHrgOMlagKfhNSbbFP58FFdCt4ZF/FY+BGGldiGuNVjOsJ4hMQ1VhgDe8BrbZmFef6qfhqEfFRjy/xIB99o+mtw/ulnMcqfAkIw4bne8Ly7/5t8Df1jsEhuhVKGl8fuA4wVqLpb0ul+rv7LtG14JEtNYwBbeciG+OXuA6AMc0aPjznMj7k59L/L1PaWT/1+CK38fE3MrnaK623OHf2h6dJOy1mm6P7FhDW5PT16fZKWpuU2lhk+Lf1M51HF2N8tY0v/eVO797Wx8O10HwnkDEVy3WAucgHp2sodKyji8GjxDlrmxXdguiYtH6wnS9f72OlN0QsT9rWpP2R5kVFxsKuiMb4Oq4DiGredjEWWMN7ZnePD3l/Scf4NeeLXMrX0CjdXkahL7cYafv/mN4p50tAGBTz25SLjqsxw79/jS7G+ErH1M9p3+x0NoAxFct1gLmobjp2ynwTaa+3zesG3JfSAgngi3vSff/jDQX+libHdy3Hhv5wMC/gMa7Juv5YfSjwWFXVdQBNHwus4T2yRLLvGtJONqek4wzkFEPu8VU0yvSvrNonfpfWr6edZojZHW2+BIRrhuf5Woq/BWm2mN9tsodu1lhjGWOq3fwAxlQs1wHmorod7XG+T+gGiNzeLv3+D+n/jZR7LWPDiQrHeKjjOpbrAJo+FljDe6RXkaLs57kP53yh7OfXHH9J6y22eYstk33rfAgIIxbnOdbnsY6LH78mI3xPIplkY7kOMBe5oD8Uve9xvqN0A0RM+//bjj5/tMS/v0bMf4jV4uCcisb4aKDfVQzXATAWWMN748ecD3h3ycdbIL3fXPqeAgU6XAkgyZol5huRav9f2OfxFlt8JmfoQuhjfH3gOoBg5qIsh6T3nq8z+HoRsc4thSYcHGN9Tn7jMrfqNsZDHdexXAfAWGAN743bOR+wi3318n4lP8rXgjaXA0iyfrU4x1sVjd32AuOywPuAvjTodEbjhT9ux9cHrgMIZi7qRhOEXj9I7eerRcQ6+7++cGOOo2OZ7rF8qYIxvj+C74r4BOJWM8YCa3iHhnI+3I+OjnvA4Lhz+HoQSJKlxag3Fue4t6Tj7rc45njgfWCgx7WdZogwybJYAHNRpl4vZXudxlcgVls6+vxGx2uVFzXEh92RjOtYrgNgLLCG90bePmCXHR13hcFk+HNFgynElxro4uUwSZY3AWGX2L0RaWFJx10qdm9NnB9wH6DgxyQb83UwFzEXudRrb5xfCYFo0Li9UsHxDhrGiAGHYzzUcR3LdQCMhWbmIl6alPruCsp7o9UDx9fefndUSImWJljTr+c+QpLlRUD4x+L8npV87BcWxw45MafgxyQb63UwFzEXubRZej9N8R0hEBGb2RandHuToQqOOShme/mtdzTGQx3XsVwHwFhobi7inSUGk9FOh8e/bnB8V/uOdXukOIREa0uXRcTvJFm1BoRFYnd337mSj3/B4tiTAfcBCn5MsjFeB3MRc5Frd3qc4zHCHyI37HD91cs9gxixydEYD3Vcx3IdAGOhubmId0YMJqNhh8c/Y3D8gw6O2+vlCj4nWsOS/YvhSZKs2gKCzT56Ll6nvsfy+KsD7QMU/JhkY7sO5iLmItfW5pzjsbToMIswiEidbOvvQxUe96xUU/BbG8m4juU6AMZCs3MR75w2mIx+cnj8nQbHv1ZDccTHRKtXglXlnockWd+6KnYFt7UlH3+95fFDfQM2BT8m2Ziug7mIuagK18TuDvDz0tpPcgVhEZG4nfbvGx7G+J8qGOOhjOtYrgNgLDQ7Fwly4brB4fE3Gxx/SlqvpS7LXGntDRhSomWSYN2SZlf96woIM9I+anpuX0ruz2pA7Ap+9wPtAxT8mGRjug7mIuYi14Ys54bO9i5pE2lSsYAwiUD9Ja29kzdWfNxtBmNsRQ1j3MdxHct1AIwFchHvPJJ6C36mnXqlg0TrYSCJ1rDBecaeYPmcZK2xDMqvHJ3He7ErOs4JsA9Q8GOSje06mIuYi1w6K/0V/Lq9SO2QlPeWeSBmeTGzjB+Az0YyrmO5DoCxQC7inY9Sb8HP9M6k7Q1NtEwSrL+TNpuCRG0BYZ9lEL7q6DyuWZ7HlgD7AAU/JtkYr4O5iLnIhUVi9pbQIk3/rj4euY7QCRSOm088G+N1jetYrgNgLJCLeMnkUcSfHJ+DScc+4ujYgx4nWlsNzkv3JZnTkL7qa5Jl84Zcl2+IOy/x7+NHwY9JNtbrYC5iLirb7+Km2NfZ7iZtFSEUsI6d5zwe41WO69+JTwBjQSj4OePDnUAmdxmec3h8HxMtkwTrnwYlWD4nWXctA+6Yo/M4bnkelwPsAxT8mGRjvg7mIuaissw1XFuV2U4kbSahFPifvBcTbg9gjLse17FcB8BYIBfx1meDjjHi+BzeGZzDlQYlWiab/N5pWILlc5Jl88IObTtqWlh2tpcB9gEKfkyysV8HcxFzURl+kWqLfdPtnrB5PjDtaI+xovnXrEDGuMtx/QvxCWAsRJaLeOeT1P/o3yuDc7jZkERrOwlWUEnW7AJB1tUds1vFfl+HGYH1AQp+TLJNuA7mIuaiful+PZektbfr9bQ/vROzH3n7bbqmW0ZIBf7/rZlZ4+RCn397uG1830nH96cAx3Us1wEwFljDe+uFQYeYcHwONw3O4U0DEi2TBEsfH/2OgoQ3Sda6AgHW1Z6Ymwqcy1BgfYCCH5NsU66DuYi5yJU56XyxJy06vHaQSLwhqQb+/6UcWWPE1Sb6uk5aIa0fgY+lxYPPAY7rWK4DYCw0bw3vnasGneGR43MwKfi9rTjRelxxokWCFWaSNSz2wfVHR+fiU/HR5aRHwY9JtimLBeYi5qKqLJfW/rKTUu7dA/MJrWioOT3GxoOKz0Wf5tiQtD+k/wJ/neM6lusAGAvxr+G98peYPfrncnPH6wbn8D7iRGtEzJ61n0tBwrska0eBwOrqEbjvCpzLtsD6AAU/JtmmLRaYi5iLqqY/Hl2Tcop+96W/fcqAUPXaZmW45kKBHv924OM6lusAGAvxruG9YVqwcDk5mSws39bw2Wii9dRxojViOAjn0lW9TLJ2FwiqA47OZVaBcxkNrA9Q8GOSbeJigbmIuagOy6Wcwt95ugwaKOuGinsenePqpN2KYFzHch1A08cCBT9Hhgw7wbjDczBZUL6p6fNxmWiZJFgPSLC8TrJOFgiorl6UMVDgXI4G1gco+DHJNnWxwFzEXFQX3frhmfRX9NtBt0GDzEzHfrexsNrD89WXyT2PYFzHch1AU8cCBT+HTBZy7xwWKkwKfrcjS7RM7qzUDdvn0T29TrLGCwRTl2zP5c/A+gAFPybZJi8WmIuYi+oyK42xRQt+uoakYIymGM0YB2c9PufZ6Zow9HEdy3UATRwLFPwcOmbYCXY5Ov4Ng2NfjSjRIsGKJ8kKveA3HlgfoODHJNv0xQJzEXNRnbZI9p1Lsd1RDhR1V7o/qTQvwjF+lOsAGNOs4f232LADPHV0fJO3y1yIJNHaaZhgDdItg0iyKPhVi4IfkyyLBeYi5qJ6rUyLF7bzzQdxt4ct4Iu1Gf1/c6Rj3OdxHct1AE0ZCxT8HLtg2An2lXxc0z0ET0WQaI0a/LvHJFhBJVkU/KpFwY9JlsUCcxFzUf2WSbGi3066DyJ3p0u/PxP5GN/JdQCMadbw/luStCmDDvAxaUtLPO7FAIPwggKJ1i6D//8TEqzgkqwzQsGvShT8mGRZLDAXMRf5Qe9k+mI550zQfRCxYen+wqOByMf4BNcBMKZZw4fhN8MFm/7yX8aGjr9YLBI3ephombzsZA8JVtRJVpFNzF2yPZfQimQU/JhkWSwwFzEX+cNmHTf9ozEQI90gv/OtmG+ltW1S7GP8I9cBMKZZw4fjluGi7W4fSYFuWnvOcpHo469jpomWyd6IJFhhJll7JOyC31hgfYCCH5MsiwXmIuYivzy27GdL6UKI0ImOfq530axv0BhfynUAjGnW8GGYJ2aPCGl7Ka03v5hakk6In+Trt1blHWfS80TreZ8J1ny6XbBJ1s4C37mr4vVAgXMZLenYG0ooNoTSxhs6vij4+Y25qNlzUZ02W/a1YboQItPtRR27GzbGh7kOgDHNGj6sxOGJxeJN96fQl3noG2BmpH9jRpo8aIc6LN03sdV/t83g758L4PN6USDBmiTBCj7J2lrge5/t6FxmFziXbSUdm4Jf/OOLgl8YczdzUTPnoro9lep/aAJ8MLdL3D3SwDE+ynUAjGnW8OFNYNcdJs3HpXVH0pjB/3ckwkTrefpvEHaS9VOBvr/M0bkMFjiXn0o6NgW/+McXBb8wMBc1cy6qm81efifpQojIlYasEX6JZFzHch1AjGOBgl9N9ibtXYnJ8rWkLW/7+/cN/s28gBKt12L2KDQJVhxJ1twCY8DVC2jWFziXJSUdm4Jf/OOLgl84mIuaNxfVbYgYigY63NG3LzZ4jI9zHQBjmjV8uLSoMZYmB0USZE08TsnXhT61yODf3gnoc9pl8ZnsoltFk2R9sRwPmx2dh+0+SnreM0o6NgW/+McXBT/mIvg9F9XtrVDwQ3N0rrmuNnyMj3MdAGOaNXwc1kjrFy39QvTZb30Bx+e0eKD/Xe8GvJG089La1+/7Hn/L5BGQg4F8LqMFCgckWnEkWbZvKNzu6Dy2WZ7HixKPTcEv/vFFwY+5CH7PRaF8LiTUCN336die7tOa98xs+Bgf5zoAxjRreHR6JPl3IIWwkXiRN7WSaMWTZE1Yfuf7HJ3HbsvzuFTisSn4xT++KPgxF8Hvuahu44afyWm6EAK2WL7eMuGfpM1ijAc1rmO5DiC2sUDBLzJrxGy/P9/tKKGAQKIVdpI1Jn4UjMYtzyPEt8gNsEhjkmWxwFzEXOSl/YafyQG6EAKlL0d71taX7yZtDmM8uHEdy3UAsY0FCn6RuWCwKFwXQYKlb0A0eWMiiVa4SZbt3nkTHnw+LvcSdImCH5MsiwXmIuYiP5neYTpCF0KAdD/zh239WP/7vIZ9BjsjGdexXAcQ21ig4BcRvR0+70UHDyNJsBak7TmJVrRJ1hyxK7Q9cHQe98XuhR2zA+wDFPyYZFksMBcxF4WXOLS3TXQhBEbXeXfa+rDuYT5IcSDYcR3LdQCxjQUKfhH502BBuNXj8x+xSLCm6X9/RqIVbZL1yOLcphydw5TUX3R0jYIfkyyLBeYi5iI/mb4dej5dCIGtO27K1y88W9DQz2JXJOM6lusAYhsLFPwisUzy7+67F3iC9SxjMUCiFW+SdVLs7vJbUvLxl1ge/3jAC28KfkyyLBaYi5iL/HOczwORmZG0q23991XSFjX48zgeybiO5TqA2MYCBb9IXDVYEK729Ny3G5z7pPT+5U//t6ckWtElWevEruBW9h2s2yyPvybQPkDBj0mWxQJzEXORn0zeWH+J7oNA+/Qbad20wOcR/riO5TqA2MYCBb8ImLzc4M+IEywSrXiTLP0V+K3F+Z0o+finLI79KuA+QMGPSbbpiwXmIuYiX00afB576T4IxHhbv32XtJV8JJljfC/XATCmWcNDN7x9mfMl6r4Y33l47iZ3T+mAsXnWnUQrviTrD4vzu13yse9KfcXGKlHwY5Jt8mKBuYi5yFcLxOxlUeyPhRCc6BjDP1Q4jnQT/RkBjfHQxnUs1wHEOBYo+AXugsFCcK2H573VYBH7tODAGCTRiirJWiV2b8kdKOm4cyR/X8z2tjzgPkDBj0m2qYsF5iLmIp8dMPgsbtB1EICxtj77KWk/Vnjsi+lxvw9ojIc2rmO5DiDGsUDBL2Amb277uWEJFolWnEnWA4tzHC7pmNstjvlP4H2Agh+TbBMXC8xFzEW+e2LwWayj6yCgBPhz0jZWeOzpO7gfBTbGQxvXsVwHEONYoOAXKH0Bx6ecL+9sQxMsEq34kqxRi3M8V8PnsjXwPkDBj0m2aYsF5iLmIt8NG3wOfxNi4bnOmxO2VHjsJdLaJ9DXGyCGIxnXsVwHEOtYoOAXIH11/eucL+5qoIvXp2lyVBYSrTiSLN135aXhOWohvN/HeudJ61fofw37bOgo+DHJNmmxwFzEXOQ7nfPy7u7TLSeWC+Cvzh9WRio8tsbcZ/LfXYVzAxnjoY3rWK4DiHksUPALTPsEltWuJW0mCRaJVmRJ1l6L8+z3LUiHLI41EkEfoODHJNuU62AuYi7qd0Gv36PuP7YsabMcHeeIwWfwK+EVHtskX++DvKfCY6/syJUmLP7t7HR8Dzo+xyOOx3Us1wEwFljDN8p8g2ThvPj3FqphyX/5wRPHA5FEK9tVCaPgp/36obi/606P88LwOPci6QMU/OobXx+4DuYi5iLv5yLdRkU33O525/dU0m4m7TdpFQH79aPB9V8jtMJj6+XrbYcOVrA+XCqtvZevdInzGwz+xm759kmSqTRR3lTy+f7ocFzHch0AY4E1fOPoPhTPc76sIyRYuYnWYxKtb5gkn74EhFVi/ubcovvq7Tf8+5r4xfK4AgW/+sbXB66DuYi5yOu5aK2Yb/EwvaVK0blhcdLe5Px9fYnVHEIrPLUmHZ//etKeG5yzyUva9Afn1SV8PlljvIxxHct1AMJYYA3fNPpL2VvpvWfZNg/Pe4tBgvW4ogSLRKu72WJeQJveh6DuO0gPGJ7rZIFznZsz1trbgYj6AQW/+saXD2Mq9utgLmIu6se1AkUGPb8xy+MskPy7yx9V3E8BG/oo7Tvxp9in7bDBed+w+HtjfXw+CzPGeFnjOpbrABgLrOEb5VDOl6QVWx/vMjJJsOoaDIPpsUm0Wrc72y6e1ntw3n85CuIXDf/u2cj6AQW/esfXeq6DuYi5yNu56H0fxQZNOuYZHGNI8ot9t8W/Fw8A0/SR2jfiV7FP22IHY/yW2L/BfU3G51PmuI7lOgDGAmv4RtCK8d85X8y4tKq2vtks+Y+/1F351mOb7AcXc6Kltxk/E/vF001Pzt+kOPfFIoD9Znj9lyLsCxT86h1fN7kO5iLmIm/nogd9Fhx0D6F1Pf6+vmQq7xFIXe/NFMDfnOWV+Ffsu+lwjOudjPsM49sx6f7DU9njOpbrABgLrOGjprdT/pK0jz2+EP3iNnh6/psCSLBItFq/YtzuYxF1Wvy49fcPwwC+JufvHLO47hhR8Kt/fPkypmK5DuYi5qKy/FpS8UETgem7jfQ/90j+HZ5698A2Afw1KMUK9lW07RWM8cn0369si0X69u7N6Rq1WzH/raNxHct1AIwFcpFo7ciZNLUIOJYm5z4ySbAeil/7O5gmWjsj6F9z02B1WnoXlG02Qtb+uLHmPjki+bduT6Xn2rl5qhbO74nZBvE7Io49FPz8GF8+jKkYroO5iLmoTDOlv6JkkaZz1u/CI3Lwmz6u/kj8LPa9s0hcqxrjekfQSYfjOpbrABgLzc5FoqMVY719dDJn4aedaYHn16J7Cb4JKMEyTbR0X52FAfYtfbPg63TRM1VRgvIuPWbVv3Lo2DhncI5aBLiftDvSetmNyXWdD/T7p+AX/viqYkzFch3MRcxFLvubrtXOVHDuL9KFNhvfw3daTLsnfhb7tJ3yaIzrj8YnxGw/QZ9jVZXXATAWmrmGj2qS1DuLzuYUHfQNfvrSjpB+QclKtHxNsPISLd2TZFGg/WxDjQutuu5CWSat4vjrEpKu49LahLoJKPj5P752ch3MRYyV2vubPuKjL436LOXdHfAgTRzWElYRybrBh7ai5jGud9dMSOsplDr29IrlOgDGQvPW8MHS5GN32lF63WKpC7+jSVsV8LUu60i0NHkJoWg5T77e5DPkBAsiq5O2X1p3/umbEvXXCS2wT7U1fRRYH0e5LK39lTSID7Fwp+CHKDAXwZXpH25/SeeYa2lf+9gxx2j7kP5vuiH2xXSuGU3/PQk04Ccdm/po3LF03D5I14ztY/tTura8l64jz6TryJVcB8CYRnNslOxbLPWXXb2LT6vOurHsgoiuezrRCiXB6ky0NMFaQvdFQ1DwQ6yYiwAAAAA48YP89/yzbh6pvwTrXUdN2AhxqYS5oetcac6jnIAIBT8wFzEXAQAAALAyU3iLEQC/acFvKqOd4uMBAAAAAPjk/wDyzMaBTSGVzgAAAfd0RVh0TWF0aE1MADxtYXRoIHhtbG5zPSJodHRwOi8vd3d3LnczLm9yZy8xOTk4L01hdGgvTWF0aE1MIj48bXN0eWxlIG1hdGhzaXplPSIxNnB4Ij48bWZyYWM+PG1yb3c+PG1uPjc8L21uPjxtbz4mI3hENzs8L21vPjxtbiBtYXRodmFyaWFudD0iYm9sZCI+MTA8L21uPjxtbz4rPC9tbz48bW4+NTwvbW4+PG1vPiYjeEQ3OzwvbW8+PG1uIG1hdGh2YXJpYW50PSJib2xkIj4xNTwvbW4+PC9tcm93Pjxtcm93Pjxtbj45PC9tbj48bW8+JiN4RDc7PC9tbz48bW4gbWF0aHZhcmlhbnQ9ImJvbGQiPjEwPC9tbj48bW8+KzwvbW8+PG1uPjExPC9tbj48bW8+JiN4RDc7PC9tbz48bW4gbWF0aHZhcmlhbnQ9ImJvbGQiPjE1PC9tbj48L21yb3c+PC9tZnJhYz48bW8+PTwvbW8+PG1mcmFjPjxtbj4xNDU8L21uPjxtbj4yNTU8L21uPjwvbWZyYWM+PG1vPj08L21vPjxtZnJhYz48bW4+Mjk8L21uPjxtbj41MTwvbW4+PC9tZnJhYz48bXNwYWNlIGxpbmVicmVhaz0ibmV3bGluZSIvPjwvbXN0eWxlPjwvbWF0aD6eFOSyAAAAAElFTkSuQmCC\&quot;,\&quot;slideId\&quot;:275,\&quot;accessibleText\&quot;:\&quot;fraction numerator 7 cross times bold 10 plus 5 cross times bold 15 over denominator 9 cross times bold 10 plus 11 cross times bold 15 end fraction equals 145 over 255 equals 29 over 51\\n\&quot;,\&quot;imageHeight\&quot;:25.2972972972973},{\&quot;mathml\&quot;:\&quot;&lt;math style=\\\&quot;font-family:stix;font-size:16px;\\\&quot; xmlns=\\\&quot;http://www.w3.org/1998/Math/MathML\\\&quot;&gt;&lt;mstyle mathsize=\\\&quot;16px\\\&quot;&gt;&lt;mfrac&gt;&lt;mrow&gt;&lt;mn&gt;8&lt;/mn&gt;&lt;mo&gt;&amp;#xD7;&lt;/mo&gt;&lt;mn&gt;4&lt;/mn&gt;&lt;mo&gt;-&lt;/mo&gt;&lt;mn&gt;5&lt;/mn&gt;&lt;mo&gt;&amp;#xD7;&lt;/mo&gt;&lt;mn&gt;6&lt;/mn&gt;&lt;/mrow&gt;&lt;mrow&gt;&lt;mn&gt;9&lt;/mn&gt;&lt;mo&gt;&amp;#xD7;&lt;/mo&gt;&lt;mn&gt;4&lt;/mn&gt;&lt;mo&gt;+&lt;/mo&gt;&lt;mn&gt;11&lt;/mn&gt;&lt;mo&gt;&amp;#xD7;&lt;/mo&gt;&lt;mn&gt;6&lt;/mn&gt;&lt;/mrow&gt;&lt;/mfrac&gt;&lt;mo&gt;=&lt;/mo&gt;&lt;mfrac&gt;&lt;mn&gt;2&lt;/mn&gt;&lt;mn&gt;102&lt;/mn&gt;&lt;/mfrac&gt;&lt;mo&gt;=&lt;/mo&gt;&lt;mfrac&gt;&lt;mn&gt;1&lt;/mn&gt;&lt;mn&gt;51&lt;/mn&gt;&lt;/mfrac&gt;&lt;/mstyle&gt;&lt;/math&gt;\&quot;,\&quot;base64Image\&quot;:\&quot;iVBORw0KGgoAAAANSUhEUgAABIAAAADpCAYAAABcHEzbAAAACXBIWXMAAA7EAAAOxAGVKw4bAAAABGJhU0UAAACOyiQ8uQAANWFJREFUeNrt3QGkFsv7wPFxHEkSyZEkkSNJEkmSJJIkOSJJkkSSJIkrV5JEriRXIsmVK4ckSRJJciVx5UiSSHIliSTJkei/z//d87tve9/deXbfnd3Z2e+H8f/538677+47+8zMs7MzxgAAUNyiqAxzGeDIpKjM4jIAAAAAaJN7UfmRKECdZkfln6hc4FKgDwNRWRqVrVE5FZXRqIxFZTyOc6NcIgAAkGF6VE7QJ0W/A5stUTkfletReRmVL3GH9Fv8fz9F5e+4c3ooKsu4bHDkgPlv8ocEEOoyFJXdUXkf18MlXBLkMDNuX6WT9jBuU5Ox7XtUnkblz6iMcMmAICyN+zNXonI/Kh+j8rWrXy397Fdxv/t0fO9P4rIByDAtKsfi+CH9h89cEuTtlB4xnSePPwqW11E5GldGoAwL4g4SCSDk9aSPWKYtD7nMUFhuOrN7nmXUpXemkxSSQd8ULhkQBHmgetx0ZosWaWMkOSQJodVcSgBdpsZj7k+JmEECCCqS+Dlnej+FnCiSVZSnkXfjAc9nS4MllfEwlxZ9klcjshKSQJo1xn3yR8pOLjVSzI0Hfm8sg7uLUVnJ5QKCIg9CT1v61kUeODDjFGg3eUD0q+nMIOwVJ0gAwUpeY/iU0in9w3SeRE5O+VvJPMo09tsZjdUjwwKWKO6kpTMEpHlg3Cd/5BWwAS41EmTWorwa/d1Sd6QDN4PLBQRHZusUnfFjKxJXjnGJgdaR8bhMrvhgiREkgJBZia6mVBz5/+dN2sgTibSp7TKtfRGXHDmtUHSEgLR4VMXsn+NcanSRZM4Fk534kY6ZJH54xQsI0y5LDCir3DTpD2gBhEPWATsUj6c1sYEEEHqSmTt/pVSaA31+7l2T/rRzHpceOerSa0MCCMWMVtD5lg7+HC41YjtM+nTsfh6uAGiOfaaahw8T5U5UBrnsQJDk3j5o9IkfEkDIdMe4e5otA/e0mUAv4/8O2FxSBjkgabiijvc1LjVMZ9bPNUtdkcTQFi4VELRNptrkz0S5zKUHgiJLC+w3xV8jJQGE//g1pbKMlXiMhSZ9+usZfgJYjOQIckDSuYo63ezIgsUme4FnKY9NZxcgAOEaNumbo8jDz5Nx32am+XnduElxn3lzVH43upnPvcoufgKg8SQ27O3qV8hYWt7YkY0iZEH5h4YEEAqQV7DGUyrL5pKPdcGkvzbBq2BIM2Tsi5uRAEJW/Slzx5Ve8eutYYdDdAZzXyz15Uo8wAMQtsc97n+ZDb+2wGfJw4VHOdsmmWXIgvJAsz2P7+e/TWdJlqEe/0bzhgQJIPzkfEpF+WrK38lmeUbFPMtPgRS3EnXFlgwCup1I1I/nXBI4sEfRAWO2K9AOe3vc/7+X0K/eG/fPtUmg0/wUQKPJ7n4LLf9mpiEBhBxkIam02T93HR0zbfD+jp8Dik6UZLlvGRJA0JFdlT4l6sdOLgtKdkTR+fqNywS0pt1J9nVPlPj5shuqbXH57oe5rLMJhO+5IQEEpax1Vf50dMzrGccc5idBl2Hz85OuV3FHhgQQtA4n6oa8Qz3AZUGJflUMwi5wmYDWSCaERx0cY43Rbyu/m58ECN4NQwIISqcyKspFR8fMek9xEz8JYjJI735/Xjo6K+L/RgII2jqU3C1hP5cFJTqgGHzd4jIBrW13ZAFnVzNwjhl2pwTQcd2QAILSqKl+BtBvGcfcyk+ClI5N9/RpEkDQ2G3++5opi++iLFsUAy/Z6WcalwpojeS27+scHkvaM9uOgwz8gHYgAQS1rIH0dUfHPJlxzG0VDgz3NLRjcbQF9XJZol7IyvcDynpLAggTku9DHwnwHIll9Vhi7Auxyvp6i7gNgdYOwm5UcLxDRjcLiIcfQHtiDwkgZMoaSH9xdMwLGcfcUsE57+86XpMGTjJgmtjK+njAdVIWT3yZqIfzc9RbEkAQG3vEs9BmYhDL6jHd6J66H+Y2BFplsCu2yWvrCyo45pDRrQW0hp8HCBoJIKjdtFSWZQ6OmfXa2XrH53uwxzGbMHDa1KOBD3VHmWSCcG+Pf0MCCDYPE3XiZGDnRyyrj22hRSlj3IJA63RvrHK5wuM+VsSkDfw8QNBIAEFt1FJZzjo45ljG8SY7PNesbXp9HjiNmPSnO2cCq48bEud3O+XfkQBClpU96sTJuH5NDuD8iGX12WF0r1ss4zYEWudMVwxYUOFxLxkSQEDbkQCC2nFLZZE1DmaWeLxpGQMAl09M9ygaRx8HTlkDpolyIJC6KNOY33ed1/uMukcCCFls9UNeMZRF7mX9nKat0UIsq8+MqHxUXP/r3IJAKz2IY8AdD9uF9fw8QNBIAEFtk6LRKHMa666M47hcEFTWbHjSsIGTZsB0z4Qxo0EkX6sY6WOAj/ZaYHQzNLqLDOplNqQkhGZ5fn7EsvqcV9YnFn4G2umPqLwybnf+6kWzIyFxCQgbCSCoya4A3xQNR1m7c/1t0ndLmen4XGXgNNaQgdOI4nuGlPxJJgYvWf49CSCk0UyFtxVJsMgCvrM9PUdiWfVkIXrNQqt3uAUBeBZnJXYNcJmAoJEAQi5/Kjq1soPO8j6PkzXbqKrtgJswcNIMmO6bzm5ZIZgXB6WJc3sdlamWvyEBhF7mKAfp2vI9HtCv9vBciWXVuqKsM7xmAcC3WPucSwQEjwQQclli9K9JFF3YUgYr/2QMAKo05PHAabPiez1QJEiaJLlb0wrF35AAQi+/mfKSP8nyKI6VPiGWVWO+so685RYE4GG8vcwlAoJHAgi52XYD6648a3J+tkw7vZMxqJrGwEk9YPrLhJX8Se5mdEL5dySAkCRJ5i/GXQJoopyOyqBH500sc+93Zd04w20IoAa23Qm3comA4JEAQm6y/s77HIMg7W4tgxkV8lbNAwCfBk6aBfwemrCSPzKbovt1HVl3RfuOOgkgJP1i3Cd/Jspj49di0cQyd6QN0yYWV6V8hiy+esh0HrQ8jT/vW1zkf7+J20lJNEnybAq3M4AcTmTEJYkzk7lEQPBIAKGQNTkHQbJr04yMz5P/9iDlb39l4PQ/W037kj+y+PiLrvP7ajqvWWiRAELSSFwvbsf3y8e4XrlKAr3NWWeJZc2MZTuU9eFr4u9kwHUwKs8K1C0ZsN00fq49BcA/WbP4r3B5gFYgAYTCdhcYBG3s8Tmyjssb03shumWenXOdAyfNgKmu1+RcOps4x/05/54EELQk2SgzMGRmxUnTSRBpdj7UFJk1SRIo7Fh2XVkXrnX9zb6ovCupjj00bN8MINvzjBhCIhloBxJA6MvRAp1Uefogr0TIk90zpvc278fiwZiPZOCkeVJb5sCprcmftab/bZNJAKEfA3E9/L2EgbokwWcSy4KMZfL6lzZZeNh0djR8bMqfbSavyh7itgXQw9SM2PGEywO0Bgkg9K1IEuhLPBhK/v9vxh1j31U5cNpmdOuMTA+sXk1PDLg/FBw8kwBCWSQZJK+PPehjgP638WuNBWJZOdbnqAMX4s6Vy7Wn/uR2BZCQtej+CJcHaA0SQCjFoT47q/LkYVXDzlkGTi8cD5w0A6a/TXjJH3G1pM4JCSC4IK+n3gtkcE4s699JU3zGjsxs3B+3gd2LOkvCcVYc+2RHudc5P5v1PAB0+8OkJ94BtAcJIJRGuwBmryLrvDRx5wGXAyfNgOmJCTP5sz1xnn/08VkkgODSpgID8x9xHSeWhRPLbhaoA+ejMifnceQJ/qscxzjGLQrAdF5TTZt5uIzLA7QKCSCUar0pPrX9ZVSWN/CcXQyctis+TxZwnRFgHZIB0aeu85TBdT87AZEAgmtT4sF8nnj30cOEB7GsuDy7yMmrrav7rG9XcxxvJbco0Ho7U+LDJS4N0DokgFC6pab3+j4hP7Esc+DU5uSPuJ841xV9fh4JIFRlk8mXAD9BLAsilk01+XaDGy7puBeVx5Rdfwa4PYFWe5QSj2ZwaYDWIQEEJ2amNDbact/4tVtOVQMnzWt0Y/GxQnTYwQCZBBCqtDjuVGvinDSwPu52SCzLJ88C0JtKPvZ95XH3c2sCrbUyJS5s5NIArUQCCE5szDEIypomv6Jh593PwGmn4u+emXCTP4vMz9soy+CwjKfWJIBQtfk54t8OYlnjbVH+1g8dHFtemR1XHPs1tyXQWg9N790IAbQTCSCUSp5mn+1Rkb6ZYkkg+bvtDbsGswoMnHYZ3TT+oYDrzdOucx2PB9FlIAGEOsgT1++K+3qUWNZ4mnOWstPR8U8oj7+W2xJonRHTe9H9SVwaoLVIAKE0c01nG99kJToYldlRuWuKzwb6tWHXQgZOmp1a9hiSP+K0cfe6Agkg1OUXxb39hVjWeL8p2zFX5y2fq0k2stgr0C6yYHxyl8oPcX8dQHuRAEIp1pnOrjbJ2TvJ94t3m+K7hJ1q2DXRDpxs5YUJO/mzOnG+d0r+fBJAqNMzxT0+7Pk5EMuyaRZjdt2ZuqH4Dh+4HYFWST5ck0TxGi4L0HokgNC3fab3q1vrU/59P7OBmrZDmAycXvc5YJoZcN2RbbDfmJ+3xi77fH1MAF00/Q+mfS5MLf/XRsX1GiGWBZ8Auuf4O2xT/g7D3JJAK/Ra+Hk3lwUACSD063RKxdms+Nuis4F2NOwazUokObTlZeDJH3GlQL0hAUQCqGls6+jsJJY1muZ+vu74Owwpf4st3I5A8Kb3iNXHuSwAYiSAUNj5lEqTp5GRHUwe5BxMyALBixp2rfIOnF7HfxOy5M45lx0dhwQQCaC62dYCOkMsazQfEkBG+bswCATCl3wl9CKXBEAXEkAoJG3mz6OCn3cs5wBzrIHXTAZB7xTn9k8LBkxyfh8Tg8Rpjo5FAogEUN0WWK7XRWJZo501fiSArim+x2VuRyBoRxP3/FUuCYAEEkDILW2nF1lcbmEfn7vB5HslbHcg161X2RV4HbqXON+VDo9FAogEkA8+mHASQMSy/NfjRgXf44zie1zjVgSClVxz7iaXBEAPJICQy7yofE2pLKMlfP7SqLw3+nUlmmJngUF0qAOnA6ba3d1IAJEA8r2xvUgsa7Stimtwy5Pf5ha3IhCkpebnh6iyo+oglwVAzj4pCSDkqjBlzeKQWUTaJNC6BlyzHX0MpEMcON0yzUxqbCABRALI0W9+riHnQCzrbYPx47XlzSSAgFaaa35+LfevqEzmsgAgAYR+Za1j8aHkY0ky6btp/noG20sYTIc2cCIBhDban1G3Djbg+xPL0ml24PpUwffQJKJIAAHhxZ9X5ue1OKdyWQBkIAEEtVMZFWXUwfFsO+e4SDxVPWCSxY81O7eENHAiAYQ2ypo9s83z704ssxu3nPf3Cr7DOsX1Z00QIByy3fuY+Xmm4QwuCwALEkBQe55RUQ47OuaYokM7p8EDpllxed2igRMJILTRjobWLWKZzl3FeU9z/B3WKr4DOwIBYZBZPg+77u0XpjMbCABsSABBZbKloow4Ou5GRYd2o2fXaluOAdME+d+vWjJwIgGENsraKWqmp9+ZWKan2YFrrePvoEkAXeRWBBpP1tnrTjq/ScRhAMhCAggq6y0VZb3DY/9jOfb2hg2YXqU01G0ZOJEAQhudalgjSyzLZ0Rxvq5f9dO8AnaQWxFotAHTeZVz4p5+a/ycCQ/AXySAoLLF1Pdk87zl2Ls9uUaarYBfmuynNPLfXhi2VS6Tj9vAo31GU+rfNQ+/K7EsP9lu+ZvlXC84/g6aRaA3cSsCwbQlsmPufC4JgJxIAEHF9jTYZQLINhg5FsiAqa0DJ9dIAMEHL1Pq317PviexzF2seeD4+FsU15o1QoDmuth1L3+MymIuCYACSABBxZYAcvkK2GrPBw+aTrcMmPKs80ESqLpBGeDaLJO+M5RP6/8Qy/qz03KOMkNo0OHx91mO/4JbEWis04nB2fIK2y/ZxGCAnwAIBgkgqNjWNxhxeOxplmNvrfG6bFYMbF4UHOQNGZJAZSABhLodTKl7dzz6jsSy/k0x9u3gXa4ldsly7LPcikAjHeu6j79GZVWFx74aH3cpPwMQDBJAUFlu6ltYcorl2GsCHDC1beDkEgkg1O15St1b7cn3I5aVx7ZmnctduO5bjr2cWxFonO4HCDKLcF2Fx56YFfqUnwEICgkgqAyY7AUurzg89lDGceUVisEarkcVA6a2DZxcIQGEOqXNnrzvyfcjlpVrgeXcPho3r1LY2uhn3IpA4+wy9S3iPi+OV3LcA/wUQFBIAEHtbkZFee/wuFk7mzyo4Tpotvt9YcpdbJMkUHEkgFAXGZT3mv0jieuFHnw/YpkbNy3ntt3BMddYjrmT2xFolGRyfluFx5Y4/cr8O+toOj8HEBQSQFDbbaksKx0d90DGMfe3YMDUpoGTCySAkCSvla4y7ndEOp5S5454cA2IZe4stpzXEwfHPGtY/BkIhTz4/N51D++pOH696jr2KD8HEBwSQFCTV63eZVQWV41E2roGn6IyteIB03fLDfPc8aCSJFB+JIAwQZLY/yR+//G4ISx7cd5VKfXtlgfXgVjm3kVT3cYJk+L2MO1Y67j1gcaQ2Xxfu+7fQ46PJzNVh01nQ5UbPdqGtfwkQHBsM5VJAOEney0VZknJx1uYcaxfWjZg6h44PTMkgbRIAMHEnVvbPTMWlWUlHGuu6bwW22vmx9SarwOxrBpDKXVgosgT9sklHStrluwlbn2gMVbEA68fnpTX/CRAkGwP4EgA4T+ydhp5WmKnVtzNGKgNVHS+mxQDpmcVDZjaMHAqGwkgiDs5Or3H+jjO7Ki8SYmNQzVfA2JZ9dc765zOlXAMWZvjXUZ7PIVbH2gEefXqo/En+SPlKD8LEJwpir7g9wrH2WgI6bC/zqg010o6zq8mfReVeR4NmOoa2A3FxyYJlI0EEMSnnB3feyb/zlfy9LbXrI8Hpv5FNIll9ThuOad+1/a4kvK5khSazW0PNMKwyZ4xWFeZy08DBGe38v5fw6VCkiRg3mZUGnm3sJ9XHQ6b9ClpKyo6x40me1tdH57qy7HHDEmgLCSAIJ4U6PxKsnmf4rMl1p1MSbDIWjCDNZ87saxeFyznVHQzgyMmPfkzn1seaITZlv50XeUuPw0QHOmvviIGoB+zLIMqqWB5F1aVJ+5XUz5PFm9dXNG5bWjAgKkNA6cykABC1mBZU17Gfy/xZ2JK7OQ4sfK76b1mw4eobPHgvIllfjhlOafRuE3VkLp3zqS/wsdTe6AZhnIMxqouW/l5gKDIGPtBzjhwzvAqGFI6omeNfctbeYq+IOUzpGKtiyvZV5P+WtkMjwZMY54MmPIOnHaQACIB1FKDBRq+IkVmAZ0x9b/yRSzzjyQEs9b4GI/bwbUpHS5JEMmCz2mvYMtsM9b8AZpB+rSaV1/rKB8Z9AFBkL7oxrhv8cUUXwz+WDxWn8QlRbclysGVdHBlJs9t05la9sFkr0vxxFS/ha3sPPa+QQMm7cBJFqZt45oQJIAwQRLWttdxihaZBXTa+DX7gljm57mdN7oFGN/HbeVfJntnILlWq7i9gcaQ5MpjT5M/Us7yEwGNtNJ0XgP/GI+5XcSH8fjz5ThbuOQQsoXyRdPfNpaSobwcldUeDpx8HTDZBk7yfvmcltZJEkBIkle5/jD22TGaWCWv7mwz9a/zQyxrFkkUnjLF1/6QunvDsEgj0ESTPE7+SFnETwQ00tqKY8UOLjm6DcQJnEOms0uJzA6SbKG84jUeFxk8yQwgecIpCR9ZCHOV8Wfa6fzEwEkGI9MbcO1lWvETQ/IHsJGkjUyNlQWcr8b3zaeuGDUexyyJXfK09rrpzCCShM/iBp0nscxvS6OyN24H76a0lc/i+veb6ezoNsjtCwAAALgZODVlwJQcOMmAaR4/I0AsI5YBAAAAQLbhhg2YJkyPvzsAEM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FYG5UfLSnX+bkBYhOxCQAAAACDLAZZAIhNxCYAAAAADLIYZAEgNhGbAAAAADDIYpAFgNhEbAIAAADAIItBFgBiE7EJAAAAAIMsBlkAsYnYBAAAAAAMshhkAcQmYhPgnx8UCoVCoVAoFHUBfV8KhdgEYhOlkfc0F5ZCoVAoFAqFQRaDLAqF2ARiE4UEEIVCoVAoFAqFQRaDLAqF2ARiE4UEEIVCoVAoFAodMjDIolCITSA2UUgAUSgUCoVCodAhA4MsCoXYBGIThQQQhUKhUCgUCoMsMMiiUIhNxCYK9zQAAAAAAAAAAAAAAAAAAAAAAAAAAAAAAAAAAAAAAAAAAAAAAAAAAAAAAAAAAAAAAAAAAO2zNio/WlKu83MDxCZiEwAAAAAGWQyyABCbiE0AAAAAGGQxyAJAbCI2AQAAAGCQxSALALGJ2AQAAACAQRaDLADEJmITAAAAAAZZDLIAYhOxCQAAAAAYZDHIAohNxCYAAAAAAAAAAAAAAAAAAAAAAAAAAAAAAAAAAAAAAAAAAAAAAAAAAAAAAAAAAAAAAAAAAAAAAAAAAAAAAAAAAAAAAAAAAAAAAAAAAAAAAAAAAAAAAAAAAAAAAAAAAAAAAAAAAAAAAAAAAAAAAAAAAAAAAAAAAAAAAAAAAAAAAAAAAAAAAAAAAAAAAAAAAAAAAAAAAAAAAAAAAAAAAAAAAAAAAAAAAAAAAAAAAAAAAAAAAAAAAAAAAAAAAAAAAAAAAAAAAAAAAAAAAAAAAAAA5ZoUlVlcBgAAvLMoKsNcBgC+uReVH4kClGF6VE5E5QLnARQ2EJWlUdkalVNRGY3KWFTG43g9yiUC7QUAeGV2VP7xKKYRY2siT+pGonI2Kjei8i4qX6PyLe7IfY7Kk7gzdygqy7hkcOyA+W/yhwQQ+jUtKsei8iWuT585D0BtZlS2xJ20h3EfIRmjv0flaVT+jPsVAO1FNRbGfacrUfk7Kp/iPvy3uE//PirXo/JbVNaaTgLXJ0u7vv/9qHxMjEXkd3gVn8PpOL5MopoCakNR2R3HAolpS4ix7bQs7qR9SxlsZ5U3UTkeVyagTAviRp8EEMoyNSpH4w5xd336zHkAmZabzuyeZxn9AXlodCEekE3hkoH2otIB1C9ReVGgH/8hKidNva9qzo7HEv8U+P4/4vGLJIRWU20RkCcF74c85SExtn3knb/bGZVCfhB5/eau6WTgv2f8269x8J7MZUUJ5InUWEZ9A/KQweivcRzrVZ8+cx7Af8yN2/U3loHXxais5HKB9qIWv/QYQCX78tKPl9lA45Z+/FFT7YwgSVydNsUeQGcNaJdQjdFwa4z75I+UncTYdjmUEnDH4sowtcffTLwilpU0kmmZy7m86NNJS8ACNCQhfdh0nnBm1afPnAfwPzL7Ul71znro8z7uwM3gcoH2ohbzTfqDsnfxuczs8XeL46RLWjJIZh3Mq+D7y2ydojN+bEVi1zGqNBrsgXGf/JF2vMqEL33Zmhu4aykX/ECOz1kRlZcZgXc3lxoFrVAELSCLJKsPxZ1gTSP4mfMA/j+Zc8FkJ36kjknih1e8QHtRn/Xx9+j1/W6azmKqNpLkeZzyGfJkfpXD77/LEmfKKjcNbyageZaYamb/HCfGtoPM6vkr5WJvKvB50sBkZSiPcslRoI6+NiSAUMxgVA7maGR8bWxCOQ80xw6TPh17olw1bOkO2ou64+zWjOTJ5ZyfJcmROyb9lbA1Dr7/vooGtxPlTvxbA00xWsF9ITFkDjE2fJMykjX9ZABlwP4040c8xKVHDpeUwQHoJlNY95vi08k/cx5oKZn1c81SryQxtIVLBdqL2uPsSMb3euCgHy/nurTE77+p4uRP0cQYUJfhiu6Ja8TYdriccpFltsVgCZX1a8YPSccR/XZsSAAhrZHZa/5dpFaeaMgsR1mUVtY4eNiQxiaU80CzLDbZCzxLkVdEZnOpQHtRe5xdkdHX/tLnfSrrfqUtxPzWlLPT77BJf21NlpQ4GfcDZ5qf1yWRB9iytf3mqPxudLPEe5Vd3AJogHMVJYBc7JhHX9YzuzMu8v6SjnHE8kMO8zMgg3QuPhgSQMjneVwfZHeTAymdVM2sss+cB1pmJB40ZtWnK/HgC6C9qDfOynfNeo3ilxKOccJkv0bVr17rDT2LytoCnyWD10c5B7wyk5FF6+H7WKjMHfF6vfYlCd3DxNjwySJvaU8MpJJNLek4kyyN02N+CmS4lagvtmQQIGSXj4WWfzOzAY1NKOeBZtijqEtnuEygvfAmzt7K+D7S9y5joWMZD2RtJ7+nj8/e2+PzZDZPvzsQ7TXZbyAky2luA3gsmYR9ToyFi0aj7Pf/jlp+UNYDgqZjcMlSb0kAIa/ngTQ2oZwH6nNE0fn6jcsE2gtv4uw2y/cpc7vzU6b8GTSyY2Dyod6JEr/zCmNfwL57YeupVHF4SO6TZAJ2JzEWRayyXOCyt2qX3UGytnX8ZJh+iZ8l1496FTfOJIBQphuBNDahnAfq8atigHSBywTaC2/irMzsyVpIVfrcZa7RNddBfEgmnUcdXKc1Rr+t/G6qODx0OFFPZR2dgUDPlb6sYw8sF9jFujz3Lcc8wc+CmAS2x4mOzIr4v7UxASSLsZ9LKSyk3p/rgTQ2oZwHqndAMTC6xWUCvIqzthl79yoeO0g/bX7Ofl53AksWcHY1A+eYqX/3I6DoeCiZ6N0f8PnSl3VogeXifnF03IOK4zL9Er0a6+7kYBsTQJMyzvcc1YXGhkYTBW1RDIpkF55pXCrAmzgrD4XeW77LXgfH3W855sUcn5Xc9n2d4z6UbVdD2kn4KLlZ0zsT9gYM9GUdOmW5uNcdHXeRIvgeqOhm2tPA300ay6MtqJ/LEnVCVozvnupIAogEEI1NWOdBTK7HEmNfJHU8brsB+BNndyn607MdHHfYckzZQGZmgWt5o4JrdsjoZgGxuyF8klwT5wgxFkW9NOVl8POydTafOD737qcXTRpwbDL/bv93POC6OSVRP2VWWHJKMQkgEkA0NuGcBzG5HtON7on4YUIE4F2c/cvyPV45PLYtbmiS4oNd8VNeHVtQwTUbMrq1gNZQzeGJjea/b8qEPhuXBJAj8xTBb4fD499WHH++o2P3egWtCQOOTT0arVB3Yrlg7FOYSQCRAKKxCeM8iMn1sS20KGWM8AB4F2fnKO7dyw6Pf8XYXxm1GanouyY9Vly7DVRzeOJhom6eJMaSACrKtmXkjzgwVzXAr2pL+KzF8nwecIyY9CcWZwKrmxsS53c75d+RACIBRGPT/PMgJtdnh9G9CrGM8AB4F2f3K+5dl1tE7ykhdpzp+rcLKvz9LhkSQGiGlT3q5sm4fk4mxiKvc4rgt77mjmfZu41oGisfBxxZA40q10yqgkzN7V7QUP532nvkJIBIANHYNPs8iMn1mRGVj4rrf53QAHgZZ28q7t+VDo+/RnF8266+E7uJ3fGw7VlPNYcHbGMdmWn3p+msoRjSOn0kgGq6sFLWOjz+RsXxZdHJgRKPKWsdPGnYgEMz0JAtPkPJAidfRxjpIyiSAAIJIL/Pg5hcn/NGN/uHhZ8B/+LsQNxHzvoO30vuQ+fpj3Rv3pHlD9NZp2hdxb+fZtdDYh/qtsDo2unuIg92RuOE0CxiLJKe1pwA0lbqxQ4GHGMNGXCMKL5nSMmf5G4Wlyz/ngQQCSAam+afBzG5evONbhHUO4QFwMs4u0Jx/76t4Dp8MvYk1FQPf78RU2/yDNDQvKpoK/KQTTZxmN2wcycB5MiXmhNAk5QVd2tLBxyagcZ909ktKwTz4pt54txeKzoNJIBIANHYhHEexORqXTG69pdXIAA/4+w+xf17s4LrcEvxPTY1MAH0nCqOmski75oHNdoinyUPdVYTY9tt3NTf+dNUbFfb6g55PODYrPheD4yfT1WKSq5wv6KEjgcJIJAAas55EJOrMV/ZWXxLSAC8jbOaJG4Vu2r9afpfB6gOmz24dkCW30pM/iTLo6gsIca2k6aCuM7aa2YhuQzCPg44NAONvwJL/hwp2FkgAUQCiMYmrPMgJrv3u7L9P0NIALyNs48U9/CxCq7DKdPMheRtG9FspYqjRtOVY+R+y+moDBJj2+WbomJsc/wdNDuQ3GjRgEOzKN3DwJI/koHungkm76pq37smAUQCiMYmvPMgJrszmKNTuSrlM2Rh1EOms8jk0/jzvsVF/vebuA5KokmSZ1MILaC9KJ1mFv92DxIpUv7x8Pc7kfF9JZZNpoqjRr9UkPyZKI+Nn4tFkwBy5Kupf9rmW8V3uNuSAcfWFiZ/JJnxouv8pE7Oz/H3JIBIANHYhHkexOT6BmsTsbibDIYORuVZgc6lDKZkLZLVhBjQXpRiivFjFr/QzJD0cUHl0Yzve4XqjZqNxGOc23E/46Ny3F60vM05/qIv22BvFBVi1PF3uKv4Du9bMODQDDRkuu+0wOrg2cQ57s/59ySASADR2IR7HsTk6uvGRLnW9Tey2Oy7kjqZ0pFla2XQXvRntfFnEfcNyu+ywLPf73nGdyVZDZ/HANKGSuL1ZJwg+mbKaZ/fe5YEIgHkyE1FZXjqQQLoQ8UDDs0TzjIHHG1N/qw1/W83TAKIBBCNTdiNJjG5PIM5OoqyZazszPjYlP+kUWYDHCLcgPaisBHT32ucoSajtKaa7C2zgSYZiMdU8tp1vw9rZCbQTGJs2P5QdtRcLg51W/EdPgU84NhmdO9mTg+s7k1PBKkPBQMOCSASQDQ24TeaxORyrM/RCbwQ1xOX6w78ScgB7UUh25X3WBWvp05TfpctHv12Wa+tjVC10fBkkNThB320zX8bP9bAIgFUcwPiMhjeMn7NAOoecLxwPODYprwJpwdY966WVMdIAJEAorFpR6NJTO7fSVN8xo7M0JRXdGVGwZREZ3NWHMNlN5HXOT+btTZAe5HfbuX9NamC6zBZ+V12evTbpT0Af0y1RkCWReWeae4DGhJAjixQVoKLNSeA3td0fVwOODQDjSeBJn+Sicc/HNYfEkAgARROo0lM7o/mte9kOR+VOTmPI0/XX+U4xjFCD2gvcjmjvLeqWHh5kvK7nPDkdxs06bMbl1GtESBZDD7vw5mqdhEkAVQTTSfto8NGRJMAehDYgEMz80oWPp0RYH2TgcSnrvOUgDTVYf0hAQQSQGE1msTk4vLsICKv6PazEKrMErqa43grCT+gvVC7qLyvqqJNJvtgZ8r3u0SVRsCmxPdgngSQjP/rfOhFAsgh7ZTwXY6Of0dx7JsBDTjanPwR9xPnuqLPzyMBRAKIxqZ9jSYxOb+pJt9OIMMVD1RlR54BQhBoL4JNAF305Hd7lBLzZlCl0QKbTL71/eqcuUcCyKG5ygrwwtHxNauV+7BGQBkDjh3KgcZQoHXtsIOgQgKIBBCNTTsbTWJyPnkWgN5U8rHvK4+7nxAE2gsSQA6tTPluG6nOaJHFppP01Ny3n001a4mRAKrBFWUl2FfycbVrEJ0NYMCxU/F3zwJO/iwyP28/LIOqMp72kgAiAURj095Gk5ist0XZ3j50cGx59XdccezXhCDQXpAAcuih6b3jIdA283MkgXbQlw3TPGXn7Ispb1q4uOp5xetlVoEBxy6jm/4eavJHEhZPu851PA48ZSABRAKIxqbdjSYxWUdzzi536jmhPP5awhCIs1YXSADlNmJ6L+w/iaqMlpIZcd8V9+4ofdlw/aoM4PJEtIwFoX4x+uno6zwccGgWz95D8uf/nTbupvmTACIBRGNDo0lMtvtN2d66Ou8hZUeThVhBe2F3roEJoDr7J7IAbnIXpA+mswwG0Gaa8fgX+rJhu6cM4o/66CTKImuXTb5VyH3MzmsHHJq1lUJO/qxOnO+dkj+fBBAJIBobGk1isp3mlRHX9eKG4jt8IAyBOGu1p4EJoGM1/lbJB5GSjF5DFQb+3zPF/Ttcw/ciAVSRGUY3lV7KPybfQpHz4gDcvQ2t5t3Dl54POF73OdCYGXB9kplib8zP2wmWfb4+JYDWljD4bEq5GGidJQHU/CQQMbl4Auie4++wTfk7DBuAOJtlh/HnAeokU+/rpTa9Fn7eTfUF/mej4v4doS8bNulAP8/RYZb3Z2VxaFlRfGJR34G4Ey0V6qjpveia/J1mUcrLDbhebwoMNF4GnvwRycXFNzs4BgkgEkA0NjSaxORyEkDXHX+HIeVvsYWuGIizmTYr76UpFVyHKR7f19N7tAfHqbrAf9gmgNSRwCUBVEPAvO1w8HjKdJ4YHFP8220BDjhex38TsmRyz1UijwQQCSAaGxpNYnIzEkBG+bswQANxNtt6ZWybX8F10CZ219fwG91oSd8F6JdtLaAz9GXbY6/pvLZT1qBRBusLuz7/b8XfzGjQgOOd0b06F/pAY1ai3sjgahoJIBJAdOg5D2Jybc56kgC6Zpo/8xeoO85ON/5sorJG+V3mVfz7HE0c/ypVFki1wMN+P33ZGkkjcyzuJBcZKL6LO54LE587R/G3Dxt0nXbluCa7Aq8zycXEVzo8FgkgEkA0NjSaxORyrseNCr7HGcX3uEbXC8RZK82uehsruA6a9UPkuw5U+Nskv9NNqitg9YEEEHpZYToZdflB5F1BWdD5WxzY5X/LrA/Z5elP01kXaGnGZ2m2nTvUkOuys8AAOtQBxwHz39f9XCIBRAKIxoZGk5hst9XoZun68NvcMgBx1kazc8/WCq6DZj3PNxX+Lkvja9+9++wg1RXoK6aRAEIpnhr704ImLMip3YmhLQOOW6aZCY0NJIBIAJEACgIxubcNivMfq+B7aBavJQEE4qzdqOJe2lfBddht/JnVN9f8/OrvX1GZTFUFVLLWCjxHXxb9WhFIB3B7CQPp0AYcbU4AVWWSZwGaDj3nQUz2n2ah1k8VfA9NIooEEIizdpqNVKp4WKNZYL6Khd0lxr3qOuajqEylmgJq+zPu4YP0ZdGvK4rGYnUAAw1Z/Fiz40lIAw4SQCSA6NBzHsRkP40b+8xb19Yprj/rdYA4a6dZe2fUg+tQxVpEsl7pmPl5NuMMqiiQS9YM6jp25SYBFJC5xr5w3Zjn56AdaMyKy+sWDThIAJEAokPPeRCT/XRXcd7THH8Hzauy7NYD4qzdVMW99KSC62Db0Vf6/FMcX4eHXceTNUqHqJ5AqQmgOsZJJIACcl7RYG32+PtvyzHQmCD/+1VLBhwkgEgA0aHnPIjJftLswLXWgwTQRUIRiLMqtvU0xyv4DraZhS6TUNIf6k5sv0nEegB6WbuF1rEuLwmgQMw39tk/jxs+0HiV0vi0ZcBBAogEEB16zoOY7KcRxfm6nuateQXsIKEIxFkVTVJ3nsPjz1Mc39VusLKt/M2u47yNyhyqJVDYKc/6jCSAAnFT0VAs8/S7a7bQfWmynzzIf3th2r0TTdl82ga+KiSAaGxoNInJRchWyN8s53rB8XfQLAK9iVAE4qzKalPvrHrNFvArHB27exe096bzkBlAOfdUHbv4tbEvGzzNYnXnAx5otHXA4RoJIBJANDbtazSJye5i5gPHx9cMGFm/A8RZHZkF88HyPU47PP5Zy7HfOjpu985jH6OymOoI9O1lyn28l74sipAF2v6x/Ijy3u40D7+7prMqN0yedyNJAlU3mAkRCSAamzY3msTk/uy0nKPMEBp0ePx9luO/IAyBOJvL76a+pO4jU33y6XTiGi+v6DpLOyGL5A5Q9RGgWSZ9EfeZNX0nEkANZ9v2XSrXSg+/92bFgOBFwRtjyJAEKgMJIBJANDbtaTSJyf2T3Xhsi7a6XBPtkuXYZwlDIM7mskTRx57k4LhTjX1dz4UlH/NY12d/jcqqCn/vq/Fxl1L1EaCDKffwHWIsitil6FAfaNlAo20DDpdIAJEAorFpR6NJTC6PbTdOl7tw3bccezlhCMTZ3J5YvsuIg2PaXsX9y+EAVWYqrqvw+k7MPH1KtUegnqfcx6uJschLFnT+avnxLrV0oNG2AYcrJIBIANHYhN9oEpPLtcBybrKmhovXHAZM9iLUzwhBoL0oxPZq5+Uazr/MxaeTD5OrXCh+XhwTfX1gDfQrbYfQ+8RY5CVbMb6z/HA3G3QTJAcaZS5SSRKoOBJAJIBobMJuNInJbth25dzu4JhrLMfcSQgC7UUhklzNWmvzqyn3NbAZJjuZW+ZaXskHANsqvK7SFrwy/846mk61R2AkdvSa/SOvdy6s+buRAGqY7oCZVmTgPujZ965joNGmAYcLJIBIANHYhHsexGR3FlvO64mDY541LP4M2gtX9lq+T5k7+Ry2HKusJM0G8/M6Q3sqjpHdY5lRqjwqJOv1rTLud8U8nnIPHyHGIo+Zik7zn8a/VfRHjH0xu+eOb0SSQPmRACIBVCbbrIjPnAcxOaCYfNFUt26IxK1PGcdaR/gB7UVfpF89ZtwnWeXh7ZuM4zwu6TgyY7B7GYlDFVy/YdNZ2+hGj/ZnLVUeFdht/jubbzxOhpS9QcMqkz5JgxgLNXlP9rXlxzrOQMM64HhmSAKRACIBVAfbYP8z50FMDigmy7m9zzgnefo9uaRjHTDNWgsQaGKcXWKJnWXEqazZP/KaVBmvjayIr98PT8prqjsqsFVRFyXJu6yEY81Naf9l9u9UYiy0JFP/wWS/f7zFw++9STHQeFbRQIMkEAkgEkD1maKIBfLfBzgPYnJAMXmT5ZzKiCmybkbamoBP4zoL0F6U42DGd5IB34w+PnuWJTFzsITvL69effQo+SPlKFUeFbiTo04e6+M4s03vWXxPK+5btaFPHrTDlh9JMngLPfzemoFGXTfDUHxskkAkgEgAVWO3stFdw3kQkwOLycct59TvuhtXUj73XdwRBWgvyvWHKX8DFhlo3TduZ/LJK1jvPUv+SJlLlUcFPuWsl/dM/t1PV6TcYw+MX4uch9InD9JsS2MgRdYY8PHp3kaTvYOBD5lQOfYYSSASQCSAnJPprq+MrrG5y3kQkwOMyRcs57S/4OceyUj+zCf0gPbCmasZ3+tCgc8bzfi8ayWNKd56mPy5S5VHRZ4UqJ8yW26fMm6dNL0fsslY3aeNmULpkwdHngL8EpUvJnvtAF8XTNvQgIEGSSASQCSAqiFPTx7kbHDPGf+mnTb5PIjJfjhlOScZAM5SftbkuH6lvcLHE3XQXrj3uyVpM115zncc9zs0uwfXVbZS7VGRI33U05fx3y/uijfSDm+M40CvVzdl6RbflmcJpU8enO2WIC1JoWPxILWpyZ8x4887kHkGHDtIAJEAIkSpTI8bxXMmO5FtWxRSYt26GuNdCOdBTPaLdAaz1t8Yj+vb2pQOlySIDpj0DSF8nRUMhBpnZUv2tFdLPsSDxjk9/m5e/J3T/vZzPCbol6xJ9NT4mfz5yMASFRoskPwoUmQW0BnjzytfofTJgyMZRJle9tLSKTxj9E8H6yJrEb1v0EBDO+CQxbzauJYCCSASQBorTeeVk49xrHLRoI7Hn//OuHuiEsp5EJP9Jud23ugWYJTf7nZU/jLZi8PKtVpFKALtRS1xVvrml419R537cbHtwDVaUnyT5MpjT5M/Us5yO6CGMfcFR/VZ7uvTpv4ZuCHG2GBIUJYnfLKo21eTvRvLYePXwlFFBxy+DjRsAw55Z3pOS+spCSASQBprK+407uA8iMkB3DfSSTxliq/LITO7bhgWaQTthS8zBReYTnK3yBbrX+OB6aKK+jM+lEXcDqiJvMr1h7HPkLYVmVEjCVuZCejLOj8hx9hGkk747riiZE3BkkWqTkRlSYPPdX5iwDHWkCTWDPPzImFtTv60FQkghIiY7LelUdlrOrMIZNHFj/GAcDwu0meQB0LXo/Kb6ezoNki1BrwkD3nlVYmT8T37Mr6Hu+/nV/F/OxX/W16FAqon7ejG+F69Gvc3PnXdq+NxWyxt8uP4npVErSR8FnP5kGWdSZ+C9T3u1EkWUhZCmxXQeU8MOJoy0EgOOGSgMY/q2zokgBAqYjIAAADg2HLz7/tysviUPOGTLV/bsJDScMMGGhOmx98d7UMCCMRkYjIAAABQyGBDO9xAG0kCaDylsGAhAAAAAHjq/wDB2Wtsws7I+AAAAYd0RVh0TWF0aE1MADxtYXRoIHhtbG5zPSJodHRwOi8vd3d3LnczLm9yZy8xOTk4L01hdGgvTWF0aE1MIj48bXN0eWxlIG1hdGhzaXplPSIxNnB4Ij48bWZyYWM+PG1yb3c+PG1uPjg8L21uPjxtbz4mI3hENzs8L21vPjxtbj40PC9tbj48bW8+LTwvbW8+PG1uPjU8L21uPjxtbz4mI3hENzs8L21vPjxtbj42PC9tbj48L21yb3c+PG1yb3c+PG1uPjk8L21uPjxtbz4mI3hENzs8L21vPjxtbj40PC9tbj48bW8+KzwvbW8+PG1uPjExPC9tbj48bW8+JiN4RDc7PC9tbz48bW4+NjwvbW4+PC9tcm93PjwvbWZyYWM+PG1vPj08L21vPjxtZnJhYz48bW4+MjwvbW4+PG1uPjEwMjwvbW4+PC9tZnJhYz48bW8+PTwvbW8+PG1mcmFjPjxtbj4xPC9tbj48bW4+NTE8L21uPjwvbWZyYWM+PC9tc3R5bGU+PC9tYXRoPn1K1CgAAAAASUVORK5CYII=\&quot;,\&quot;slideId\&quot;:275,\&quot;accessibleText\&quot;:\&quot;fraction numerator 8 cross times 4 minus 5 cross times 6 over denominator 9 cross times 4 plus 11 cross times 6 end fraction equals 2 over 102 equals 1 over 51\&quot;,\&quot;imageHeight\&quot;:25.18918918918919},{\&quot;mathml\&quot;:\&quot;&lt;math style=\\\&quot;font-family:stix;font-size:16px;\\\&quot; xmlns=\\\&quot;http://www.w3.org/1998/Math/MathML\\\&quot;&gt;&lt;mstyle mathsize=\\\&quot;16px\\\&quot;&gt;&lt;mfrac&gt;&lt;mrow&gt;&lt;mn&gt;7&lt;/mn&gt;&lt;mo&gt;&amp;#xD7;&lt;/mo&gt;&lt;mn&gt;4&lt;/mn&gt;&lt;mo&gt;+&lt;/mo&gt;&lt;mn&gt;5&lt;/mn&gt;&lt;mo&gt;&amp;#xD7;&lt;/mo&gt;&lt;mn&gt;6&lt;/mn&gt;&lt;/mrow&gt;&lt;mrow&gt;&lt;mn&gt;8&lt;/mn&gt;&lt;mo&gt;&amp;#xD7;&lt;/mo&gt;&lt;mn&gt;4&lt;/mn&gt;&lt;mo&gt;-&lt;/mo&gt;&lt;mn&gt;11&lt;/mn&gt;&lt;mo&gt;&amp;#xD7;&lt;/mo&gt;&lt;mn&gt;6&lt;/mn&gt;&lt;/mrow&gt;&lt;/mfrac&gt;&lt;mo&gt;=&lt;/mo&gt;&lt;mfrac&gt;&lt;mn&gt;58&lt;/mn&gt;&lt;mrow&gt;&lt;mo&gt;-&lt;/mo&gt;&lt;mn&gt;34&lt;/mn&gt;&lt;/mrow&gt;&lt;/mfrac&gt;&lt;mo&gt;=&lt;/mo&gt;&lt;mo&gt;-&lt;/mo&gt;&lt;mfrac&gt;&lt;mn&gt;29&lt;/mn&gt;&lt;mn&gt;17&lt;/mn&gt;&lt;/mfrac&gt;&lt;/mstyle&gt;&lt;/math&gt;\&quot;,\&quot;base64Image\&quot;:\&quot;iVBORw0KGgoAAAANSUhEUgAABRIAAADoCAYAAACTkBhqAAAACXBIWXMAAA7EAAAOxAGVKw4bAAAABGJhU0UAAACOyiQ8uQAAN81JREFUeNrt3Q/kVef/APBHksxEkmRmJElmxkySycjMJIkkk0zMzMwkZibJjMwkM5HkayaRSZJEZjIzY5JMJpJkkshkkonv7z6/z+2729095zz33nPuPefc14vHN9/VPfc557nP87yf8/wJAQBG92InrXQbqMiCTlruNgDaHwAAGM73nfTfvgTT9Fwn3e6ko24FY5jXSa900vZOOthJJzvpSic96tZzJ90iQPsDAADpPgz/HkQ0kMi0LO2k3Z10t1sOX3ZLGMKyTtrWHQD4qZP+HlC3Pe6kq530bSdtccuAKbY/z3XrrCOddLqTrnfSX2HuZcff3f/9s5N+DXMvPvZ00qseFUCSV7qx7olO+qGT7nfSw576Nda3N7r175fdfuGCGuZjQfe7He6kM510py8fDzrpsnaimV4KgwdjppkeeCwUWN2thAwkMqzLE6jDfnKbSbA2zM02/C2nLMUO19FuJ+wZtwy0P1Nsf+ILj0/C3OzoUb/fzU7a10mLFAeAp8QXNAfC3MzyUerXODgXBxY31CAvcUDw2zD4xXhRutW9D0sViXo7Euo3kHjbYyHHvIJOLGR5fUJ12C63mgwvdDtHtwo6gsc6ab3bBdqfGrQ/cQDx64KAMM6OiTOmL4a5wcwHBd8zzlbcq1gA/P+LlS/DaINueS+VprE6Ku7Re76g7v++21bEWZaPc/7uw26feaEiUj/Phn/2W6pT+tqjIcfnBeUHslyaQP0Vl5bNc6vpE2dRnyzoMMWy82knLXG7QPtTk/ZndzfwG/TC4z9hbrb0wpw4Y1tBUPlzcHgUMLvi7MFRZyAWpdjn3D/BvOwJgwdD4wSgXd02od+Tpc957URcwr1WUamXj0L9BhFjet2jIcO6hPIDg7w8ofrrgFtNjzgoeDTkDyDGmTtxANHSZdD+1KX9iYODpzKuE///5SPcg6xtHOIWDi8qJsCMeaegf1hWOhuqndUXP/u7jGt/OGScfz1kD4ruVmTq41qo3yDiXY+FDPEtxs1gIJHRnJxA/RUbuefdarp2hrllG3llZpSAHND+VNn+xP7WjyUEhYM+92JO/3+FogLMiPcnPMZyoZPmVxSfZ7UXm0f4vMUhfwb/PkVn+l4L9ZyNeMyjIcPxxDIE/VZOqP76zq0mzM1C/K6grMQBxm1uFWh/atj+XAjVzXiMQWfWzMTrYfDSN4A22TylcZZvSs5HXJZ8qYL2IrYDV3PysUcRmq6ToZ4DiRs9GgbYMkQZgn5fT6j+2uBWz7yXQv5BKjH9EuZO5gO0P3Vrfz7N+PwrJd6TNSF7Od8hRQZosfhyKeswqvgy5fNu3BsPuerd83ZBt+7c2klfhbRVeoPSOyXm5ZuMa8TvNr+E+/QwJx9exk/JsowGPJ7uE/dNjHsUVrmOflXInqHhkAL6xaPf7wUDiYxefso8BW3QcrI/gtMnmev4/VVQXk50O4OA9qdu7U9cWpx1COPWku/N0Zw8WeIMtNUvA+q9OEt7lMlU8QXSz0O2G3G8pYxD/XbnXOODku7VJyF/f/GVitPk7Q//3uR4kjMBs952WtbMIOf6yknRoCL0+qyvfFxzS6jAuwmdNzNtQPtTZ0cy6q44K6TsF/1rc+rKw4oO0ELvDajvviqhfn0v5M/e609fjnm9FTnXiy/PytqiIr54vxPyV/gwQbGg9h4xHt9kTvpwgKw17296PBRUuHGfxHPBQCJp4im4f/aVj11uCyX7JKHT9oXbBNqfGn/fuAwtazbixYqumfVi+I7iA7SwTeiv8z4r8fPjicdFB/z1vhwaZ7AvLxYve7/4fQV5sV/iBPVu7hmnhK6Z8PVXZxSC2NmyrJle/Xsj3OhWegYSSbW3r2zcUs9Qsk8TOmxH3SbQ/tS8/cnbi/rbiq55OuealqwBbdL/0vlkBdeI29M9DmmDibtHvMZrFX1uluUFeYpjSEsUr8n4vufG75jC9fdnFILjHg09Yme7dw+JWIGs6/63WRxIjDMFvs5INpvNLkO3QzV7dkD0YUJH7ZzbBNqfBrQ/B3Pqsaq2Hjqec83NihHQ0jYhHkZS1Qn1+0PaQOKoMwcvFXxuFS+Bfii45meKWPVWhurfLhaxrJlRKsHeCmIWBxIX5OT3a8VloP5NgO8Eh1xQnm0JnbR4+t4itwq0Pw1of06Gyc9I/CLnmtsVI6AlNvfVb29UHDPeSuijPhjhs1cXfOZfFeXpo4TrPquYVevLng7NNKaArs55+JNc7hE7eO82tBLaNwPl9NW+8vFrX/kwkGggMcW1vvv0SUuDVXXZ5L0cije1jnuNvehnCNqfhrQ/eX2r0xVd8/Oca+5QjICW6N3G4cwErrcnpM1KHPYF18GCz6uqrXgxIS8fKmbVOh+m+5Yva6rtNxP8Dh/0XLdJAXgMvP/ufu8DLS6jcSPa6+HpQeZVQ3R2DSQSbQr/flnRtplh6rLpWBzS3vTu9TME7U+D2p+8vlVVs0yO5lzTti1AG8zv6ffGrbpWT+CaS0PaXomvD/m51ws+71iFeSp6gX9ZUaveuile+1qY7j4og6bFNiEA3zygMmjrCaD9ncr3huzsGkgk+qnvHn3esvypy6bnTELH7IqfIGh/Gtb+nC2o116t4Jp5y6lteQS0Qe9BVpOcPPVLQn/1rSE+b0XC5+2sMD/nE66/SnFrpzUh+/jxSSxr/iSn0L1b88on643CoZaVkbf68nc+4+8ZSDSQmGf9gHv0ebd8LWxB/tRl07MzpC0VedXPELQ/DWt/ThbUa4cruOaVnOstVJyAFjjUU6+tnuB1j4dyBxJ3JHzelgrzczTh+nsUt3bKWtZ8YgLXfjeh4NUxAM8LvNu2H0Ccgn23J1/xz8sy/q6BRAOJeYrKR5yWHzeOj/sLNm0PO3XZ9MR9he8n3P/TfoKg/Wlg+3Og4Ls/zOmXjWJRTrtgVjfQFk9OOb5Qw5hhmJnfX5f8ecNKeZl/TnFrp9/D5Eeun4h7Wl1uWACeEnh/H9rzxvbMEOXCQKKBxCyrQ9qMsd4UB4dOdgO75TXPn7pseo4klicHrID2p4ntz+aE71vmsrx3cq6zT3ECWuI/nXQjVHtS8yDbSu6znk74vI0V5mdTwvXjQYfzFLl2eSnnYc+fYAB+pSEB+JaE79mmQcT+zuTxgr9vINFAYpaUafxFKQ7UxYMynqtpHtVlkxf3XEnZtPqCnyBofxra/sR+xt8J37Gs05R/zYkNlilOAJX2wWO/dphBt6thugOJqS/rXvLo2yVrucRJAfhIgfcPYe504zaIG7c+6MnbzU56tuDfGEg0kDjI8yFtsCc1xc+KA0MbaphXddlknUgsMw4HAO1Pk9ufbxO+WzzBee2Y18mb/Wg2IkD1/fBrQ37eX2G6A4kLEtvP7R59u2Qta946he+ytMYB+NaE7xX3WXi2RWWj/3TDlFPFDSQaSBzkixKDuP70cye9XLP8qssmY1ViGfnDTxC0Pw1vf14O6UuyRz1UKr4Iux2yXy4BUH1ffNitKh6F6b9QT3lhd8Cjb4+sZc1/dwdHBODpgfePoV2DiP2nz36W+O8MJBpIHBSYpLwpGzd9GSa3HYO6rB6+Siwbh/wMQfvTgvbnZOL3iatJXh/ys+Myugshe8B0keIEUIqiw0mGnbmX0i5srjhPKW3tNx59e3yW8ZBPCcD/J2Uz1J9CuwYR41vv3rcKl0P6Pg0GEg0k9vt4AkHck/RLqNehLOqy6swfYoDgtYzPiBtZ7+kG51e7n/d3N8U/3wpzG1jHAcs4CPuMnzNof6bY/sT9Ce8O8Z0+HKI+zdqs/1zL+rgAdR2DeTKha9j9ySe5h26W+wnf4YxH3x6/T6mgNSUA3x5mbxBxQV+5eBjmlg+mMpBoILHflm65ON/9vdzvlquqgrk/hiyz6rJm1mU7E8vDw75/FztnH3XSbyOUrdhROxvquTcnMBvtz+tDfqcYuC3J+bz43y5l/NtPFSGA0uXNLj8xwueltGufVZynPxK+w0WPvh1eCfVb1lynADwl8G7jUo/DfXn8YMh/byDRQOIw9y3OCIszvT7vBnopb9RS0t1gMLHtddnpxLLwXc+/eb+T7pRUxn7qll9A+zPp9md3GH6Ac9OAz4l7X98Kgzf6f1UxAajEtZz6epSX1bcS2oGqD9K9mNg+0gKfJwRddQnAU2aOlBmAz+og4sa+PF4Y4TMMJBpIHMe8bjmMS0nHHfCJgdMydVkr67L5QwT9e8PcCfS/hPJnH8UtIPb42YL2Zwrtz74RvlcMJOPy6zj7/NCA/x437N8f6jOhAKBtns2poy+P+JlnE+r/qxXnK2Ug8Z7H3w43Mh7w2zX8rpMMwHeEtH1wFresPCzu6zjfG7ETbCDRQGKZQV1clnZpjGDu1zD8PiPqsvp7c4gycDTMHTxQ5d5o3/q5gvZnCu3PKIOJcf/XQUvQYiC6wqMHqFTewYdbRvzM/4S0l99VHgp2PuE7/OnxN1/esuaFNf3OMQD/veIAPCXw/jW0bxAxOlVSRWYg0UBiFeISq+9DOwZ51GXj+zyMPoMwzrSOWzbEA1ie6Rs4WN6t++IJrDeH/OwTfqag/ZlC+7MnjPci5HLIPpAKgHJlDfr9MsZnvp1Y32+pMF/nghmJM+FgaOZJOlUG4CmB9+XQzkHE/srnPxVWIm1kIHFyNofhB3jqONNaXTaesyOUgSOd9PyQ14lvjW8McY39fqKg/ZlC+7MzjD6QGPfGXujxAlQuzgjMWiUzzr60qxPr+2MV5i1lINEeiS2QFRjtbMB3ryIATxnFjwclLGlhWYiB9Z89+Yyd5GcrrETayEDiZMVZZEeGDJTiSZ11GzhTl41umFNX45YNG8Ysb6eGuN56P1HQ/kyh/XkzjL6Nw/VOWuvxAlRqV0YdfLyEz0558R3bo3kV5S1lIPGSItBsr4bsZc3PNiQPZQbgszyIGP3Ql9d1FVcibWQgcTo2Dxk0faYua0Vd9mwY7vTUlSVd91jiNa9V2EkDtD954tZFf4TRZyeaVQ1QnZ8z+qpl9M1Tt/15p6K8XUi49llFoNm+zHiw5xqWjzIC8JSlIFe612qjvRV0dA0kGkicpJe6DXBKw/kg1PMkSnXZcIY5aGVzydf+IfG6H/hpgvZnSu3PsoxgNTX9EKo/cRpg1qzPqHM3lfT5LyTW8b9XlL87wX7irXcrTHZ0uq4B+K6Ef/dbaO8g4othbhZq7yBDGbNoDCQaSJy0VUMEc3XdvkFdlm5b4rP+qYJrx60gHiVc+6afJWh/ptT+bBriO+VtCbHO4wUozU8D6tqjJV/jRGId/37J103do/GwYtBcWcua40mWTd14f/kIAfg7IW15WlsHEePA19WevD7qdobLYCDRQOI0rO/WY0W/65PqssZLyXNMuyq6/meJ19/oZwnanwm2Pwu6QdqgrYtGGUyM/+5tjxdgbFvC4IMPy56pviKkvfD+K5S39U+Uupf4TkWhubKWNZ9veL5iAJ6ywei7wSDioHJQ5jI8A4kGEqfl48SGU13WbF8kdlaqyvfSxEGD436SoP2ZUPsTl7T9OuCaH3XSc510MYw+O/FTjxdgZPGQrpt99eq9br1dhU8T6/a4WqmMiWQfh/T25A3FobmyljXvbkHeUgPwlH0D2jyIuKEvvxdK/nwDiQYSp+m3hN/4yprnQV2WL+XQkwcVf4czCd/hnp8jaH8m0P7EwOx++Pdswv59t3aH0U91PujxAoykfwJPfBn9esXX/D6xbv95jFghHhDzzZBtyQLFoZnWhuxlzW05kTgG4DfHDLzbvMF0fOvQO5h8v4L81mkgcWMJgzFNScdUcf9vU8K92qIua7SUgcTvK/4OOxKfw0o/SdD+VNj+vB8GL0l+M+PvjzM70YnOAMMZdMDKJCZwLQlp2yXFdDsMdzhhXD4dB0cfhqdPni66znXFobkOTSngmkYAfmuEDtL10P5T6vo3YN1awTUMJBpInLaihnOXuqzRUgYST1f8HZYmPottfo6g/amo/cnariilbzfq7ET7WwGkWTygH39gwnHEtSHq97hnY3w59VL45wDWed2YIr4o2xcGHxhzOaQdhPiNItFctzMe6nstzOuwAfjN7r9ps20T+jEbSDSQOG1Fe3UcUpc1Wh0GEkPiczng5wjanwranyMl1DnxFPpLQ/Y14ib+L3rMAIXO1CBWi4OZ5yuMP+O2F3G58v6Ev7tDkWim9SF7WXNb9wOMwfSdkDadt+2Bd8zf/b7BhkUVXctAooHEaVvdsnulLnva4VCPgcTvgrevwOTbn6yZiD+P+HkpAWBvuuIxA+Ta11dvnpry93kv/Hsv3XFSjPfX9Hz+rwn/Zoli0a7A6/sW5/mdIX4M77T8+fdvuLq+wmsZSDSQWAf3WnSv1GXD348zE/gehxK+x3d+iqD9KbH9yar/HvcFdcN6Kwy31Hm3xwwwUP9+uWdr8r3i7MT44uj2iLFmnNRweEBb83zCv/1JsWiuPzIe6vstze+uEX4cbQ3APwyTPXnPQKKBxDo43ZJ7pS77t+0h7U1pHZ7NOT9F0P6U1P7EDe4fZnzuyRK+9yshbcN8m+YDZNejvS9lLnTS/Bp+z3VhbtZkbK9+77Yt8aCux90/3+9+92/D3HjRKzmfVbSlR0x7FI1mylvW3MYN+XeG0Qdj2hiAnwvNHBh7q4S8G0icXXn76H2tLmu0t0I9lt5tDQYSgcm1P3kDlGWtNIkzTVIHE9/wqAH+54Xw9FZEP3bSwhnI99WCtqKtY04zIWtZ86UW5vXtMP6ATNsC8FkeSJyUBaH5g1Zt80HOM/lIXdZoKScm/zmB75EyoGkgEbQ/ZbQ/eXsv3iv5+6/vBn72gAVI75veCE/vWfvsDOR7nb5wu2Vt0v9By/KZEnjHQ0ZSTtpsUwBuILF6BhLrJ2823w51WeM9CsVvP6v2RsL9P+unCNqfEtqfgzmfebKCPKQsVbvnUQP8/96DV8LTq2Jm5WCREwltxQZFpJk25DzU51qUz9TAe3k33ZyhANxAYvUMJDYrkHtLXdZ4FxPyvaji75CydcIpP0XQ/pTQ/lzL+cy9FeXjSkId97zHDcywOOvwp546Me43uHRG8h6XchfNXr+iiDTXVxkP9ccW5XHHEIH3E/HPN2YkADeQWD0DifWTd7LvMnVZ46WcmLyx4u+QMpBo71LQ/ozb/iwsqGe2VJSPTQl13CaPG5hRMf7rfbF9q6+P3nZHEtqIrYpJc2Uta/6oJflLCbxvZPyoZyUAN5A4mYbEQGK9ZC0De6Aua4UtCfmtegl7ytLmj/wUQfszZvvzZkE982aFebldcO23PW5gBs0Lc9vXPKkL/wizNUN7VSiejfiLYtJcecua21DQtycEcddD/puB+N9+D7N9AmrZigYu28hAYv2czHge36nLWmF+J/1dkNejFX+HlMNWNvspgvZnzPZnW5je7OuiGSe7PW5gxuv5eNL9qhnL/9mEPvCriklzZTX+P7cgb2UE3rMagFfNQKKBxDq4nvE83lOXzcz+r5cqvv62hHu91E8RtD9jtj9FM9arHEgsaqP2e9zAjDnWUwfe76SXZiz/KdteHFFMmi1rWfPehucrJXiLnbhh9qExmDi54L6NDCTWy/KQfZJvnfZHVJeNZ1dBHuOMxfkVXv/9guv/7qcI2p8S2p+igcQqlzZv0C8G+J8vw9PbVaydYNsSD/KaN+X8x8Nlira8iHtFLlJUmiuv4X+hwfnamhAg/z5iZ21pMJhYBgOJBhKn7aOMZ3FBXdaquuyZTnoUprfX6vGCax/2UwTtTwntT9GesFsqzM+igmtv98iBGbG/p+572EmvTfDap7rXfWXK9+BEQZsQX5qtV1SaLWtZ8+UG56nKwHvWAvAqGUg0kDht1zKexQZ1WevqsqL9u6o8NfmHgmuv9VME7U8J7c/aML1DnZ4puPbrHjkwA3pfEsUVL29M8NpPVjBdnfI9eCchrvhQUWm2OOX1XsbD/biheZpE4D1rAXhVDCQaSJymrJkbP6jLWlmXrS7I2/1QzTKQeSH/sJff/BRB+1NS+1NU35yoME9LQ/7Mk/keO9By/QNokzxIb0W3LzvtQbp4cMrDgj73cUWl+V7PecArW9Qx6w+8y9zU3mDi6AwkGkiclhhsXcsIdtaoy1pblxWdHPf2hNvZmHb5OYL2p8T252JOfXO3wnzlnU5/yWMHWq5/AsCOCV479uFvhH9mQS6e0j14PmSfvfEknVVU2uFoaM+y5mkE3rMUgFfBQKKBxH5xadRrofoTbA9kPINP1GWtrsteKshXFW3f4eCQFdD+TK792V1Qz1W1J9WHOdf8QPECWiy+SHncU+e9O+G+7Y2ea5+c0j1Y2vc9BqUY+5ud3gJ5y5o/aVhetvT9eAelaxV3Dg0mDs9AooHE3sCn/2SveDjG6VD+IRiv5TRu6rL212XHwuQOI4i/9z9zrvVGALQ/5bY/MUjLmxFSVZCZtRdsrAOfVcyAloorT3qX8u6p+HpxDCeuHI0HWJ0ZEDdsnMI9WJYQO3wbpn+SNCXZmPOgVzUoH3UIvHsD8N+CwcRUBhINJIZuQ1j0m7kS5vbcGFc8if5uGDwTbdqBjrpsMpZmlIEnKb5NXVjStfJm6NgfBrQ/VbU/7xXk6eWSr7cm51ofK2ZAS63rpAcJ7cik0s0p3IMV3evmfa8Dikq7HM3pMDXF5oTA+7cJBd6zEICXzUCigcTowhAN5P4xrvNcJ90a8JlXJ1xHqMvq0Xb8t+LfYtyfJmtWUCxzz2gCQPtTYb2ed1p8vO7CEq91MSemMAMFaKO4pPh+qM8gYkz7JnwP4mzMeznfJ87U3KaotEvesuZ9DclDSuA9rQGCpd1rG0zMZyDRQGL055CN5Pdh+JOK4xvDQTNB4gbwi6ecf3XZdBwoyNO4+9ucyPjcO91BBUD7U2X7E+vvvFki35V0nU8zPj8G2CsUMaCFVob81S3TSi9M8B7sLYhf4lLnNYpK+7yR89Cb8MA3hbkTieoYePd24K4Eg4l5DCQaSIwuj9BQxgDl/YTPjsvFPs9o6OJeedPe8FddNl1HC/I06gEBn4TsQcRVAdD+TKb9iQN5f4T80zPHWVa9N+Nz41K/dYoX0ELPFdSr00oXJ5j/Hwq+S2zjrLxpqeMhe+lc3b3VgMB7FgLwMhhINJCYN+iSkq53/31cXvBk+VRcrhUH6L4Kg/ctibOx6zDNXl1WDwcL8hQPJlie+FkLu7/jrPb1hQBofyYr1l95A6Y3wvCHysRZmacyPu92954AtE3KycTTStsrznts5+Ket38VtCcbFZP2ioUgaylH3TfCTAm8r9Qk8B42AN85g2XRQKKBxCjOyrg0gQY2zgo5FKa/lFldVj8xsM/b5+ZR9/e5MQze7ysG6vFglaxlhN7MgvZnmu1PHOA8XPAd42BjnGm5Oid+eKNbFz4M2cullyhWQAvFui1lu59ppPuh2v1o3w75A6hxcHF/N86lxZq8rDl+v7sNCrxTA/C4Afcs7pllINFAYm+QU7TMdNQUZ4V8Geo1G0xdVs+8HQnF+1U+7j678530Y8g/rS/eq9d0O0D7U5O8xtOaUwZO48uT2916Li6Xu1dQN17uxhcAbRQH6X4J9RxEjOlwRW1jfLl0vaCtiC/JlisisyFrWfP1hnz/rAC8roF3UQAe91h4fkbLooFEA4n94nKo/4Ti2XpFKb4Zi0tSd4Tp74OoLmuWGPAfDKPvfxPL7pkwd5IdoP2po1fD3EzpB2Pm85tO2qDoAC23INR3EDGmF0vKZxwwjatv4njRw5zrxe164h65ixUNmmZVXwB+pSEFOU6JvhwMImqIDCQWicFX3GcqblR/qvu7iVsyPOpJsYGLU/njG8LTYW5GyY7QrL2Z1GX19konvdcNli92y9vDnjL4V7czFcvfF2HuBO75fr6g/WmIGDTGgcA9Ye6k+UsZ9VyckXi+WxfGQ6heC9UuowNgMuLEht1h7gVY3v6HsS38LMzNbIdGexKANyXw7g/AY+C9wmOcOQYSUZcBAADTErejeBSyt/GJL8rjLP14iIuly7TOytDMKbWLu9+d2WMgEXUZAAAwLWvDP/scxtnoT2acvxEcmgJQOwvC08ujetNhtwcAAIAKxW087HEIAAAAAAAAAAAAAAAAAAAAAAAAAAAAAAAAAAAAAAAAAAAAAAAAAAAAAAAAAAAAAAAAAAAAAAAAAAAAAAAAAAAAAAAAAAAAAAAAAAAAAAAAAAAAAAAAAAAAAAAAAAAAAAAAAAAAAAAAAAAAAAAAAAAAAAAAAAAAAAAAAAAAAAAAAAAAAAAAAAAAAAAAAAAAAAAAAAAAAAAAAABAg2zspP/OSDrtcQPqTnUnAAAAgmHBMKDuVHcCAAAgGBYMA+pOdScAAACCYcEwoO5UdwIAACAYFgwD6k51JwAAAIJhwTCg7lR3AgAAIBgWDAOoOwEm57+SJEmSJElSckLfV5IkdSdo46SZrXvdWEmSJEmSJMGwIEuSJHUnaOMkda+CJkmSJEmSJBhG31eS1J2gjZPUvQqaJEmSJEmSYBh9X0lSdzJ5x1pebhdo4yR1r4ImSZIkSZIkGDaQKEmSuhMDiQYSJXWvgiZJkiRJkiQYRt9XktSdGEg0kCipewEAAADqwEAiAAAAAFDIQCIAAAAAUMhAIgAAAABQyEAiAAAAAAAAAAAAAAAAAAAAAADAbNgY2r3vVG867XED6k51JwAAAIJhwTCg7lR3AgAAIBgWDAPqTnUnAAAAgmHBMKDuVHcCAAAgGBYMA+pOdScAAACCYcEwoO5UdwIAACAYFgwDqDsBAAAAAAAAAAAAAAAAAAAAAAAAAAAAAAAAAAAAAAAAAAAAAAAAAAAAAAAAAAAAAAAAAAAAAAAAAAAAAAAAAAAAAAAAAAAAAAAAAAAAAAAAAAAAAAAAAAAAAAAAAAAAAAAAAAAAAAAAAAAAAAAAAAAAAAAAAAAAAAAAAAAAAAAAAAAAAAAAAAAAAAAAAAAAAAAAAAAAAAAAAAAAeNqCTlruNgAAADAp33fSf/sSlGFxJ33WSUflA0Y2r5Ne6aTtnXSwk0520pVOetStr0+6RQD6s4BYgvZ6rpO2ddKRTjrdSdc76a9uQPB393//7KRfu8HBnk561W2jIh8O6HTpeDGuRZ20v1u3xfL0QD4g2bJuPyF2Nn/q9g366+jHnXS1k77tpC1uGcy8+Z20qZO+6MYXN/vii4eddKeTznTS1916Y4H+LIBYgnoHBZ+EuRkE/x0xxQ7Bvm5hhDKs7nYsdbwoy7PdeurPvvL0QD4g19owN9vwt5x+QBwEONodAHjGLQM61nTSsfDPDOVhUhxg/KaTXtKfBWhlLPFSGH38qaoknkoQBxC/DoNnEzxJcXQ6ziq4GOZmHjwouPGxMO51axlTXCqXN7ANw4iDGp920v2GNxhtyQfN8EInHeikWwWBfhwkWO92AT3iCqeTJQZ2/+mkJfqzAK2KJY6E+g0k3lZM8u0O/x6BfhIUxMY6zihYmPFv4wh2XNZ0PucB/BxssM7oPi/4gUOKWIfFFxv3QrPfPLUlHzTD6u4AwOOcsna32xFd4nYBfbZkxBhlBHev6M8CtCKWiGNKo8xWrzp9rbhkF6JTGTct/v/DDv69HLKXOsVlTi+65QxpXcIPHPLEfZX2dOugJk9hb0s+aIY4KBiXJj8uKGNxANHSZWCQT0L1S87W6c8CND6W+CjUbxAxptcVm3+Lo74/ZtywD8f83Ishe9bCCreeIcrSTR0vRjS/2yilNpZ1HYBrSz5ojp0he5nLOC8bgdlxYEJBXqyrXtCfBWh0LHEt1G8Q8a6iM9iFjBt2oKQGM2tm4vXuf4cixxN/5NAr7kH0QZhb9tTkTXXbkg+aI85C/C4haN/mVgE53s+oP+IM53Pd/x5n6PWexBz/HLdS2B7mDlX5a4j27hf9WYDGxhKvhXrORjymCP3bpxk360qJ11gTspdEHfIIKLBliB85PGks3wv/HAYR658fu43Al2HugKgmDMC1JR80y0sh/yCVJ8H6c24VkGN9GDyA+OWQ9UfcMmF/SN8za7v+LEAjY4kyD+MqM21UlJ62IqdR3lrytY6G7DeSljiTZWko3vxVx4t+T6bE/xrmtmdYOuDvpMwKeCAfzJgY6BbN/jkRnp49BNDv2fDvFxLxBcTqMT4z7r+eshzvV/1ZgMbFEsvC4MlncbAzLseOexQurPD6q0L2Cpx5itLTso7VfljBzVqbUzAPexRkONdXVoo6YRDFmQtrEhqrug/AtSUfNMO7CWXJKgIgxVfh38vCyogtYpuYstR5pf4sQKNiif3h3wf0TnImYNZKXcua+8SNNrNmI16s6JpZjeYdj4MB3usrJ8cHdMR0vBhH0Wa+D+SDGZFyouoXbhOQYE1f3fFZyZ+/N6G+elt/FqAxsUR80dS7f+MfnfT8hO/B1Yy8v6l4PC1vn45vK7rm6dCcN4dMVywPD3vKx40wt0xGx4synQntGIBrSz6Yjk8TgvKjbhMwQn//6wo+P26t8Gdoxsb4+rOAWKLY5r5rrZlw/ldn5Du2NZY19zk4hcY3b/39Zo+Ervhj/SU8vY/muu5/0/GiqmCnyQNwbckHk/dhKB5EPOc2AYl695i6WOF1vgnFe7nqzwI0I5b4vudaO6aQ//0Z+T6uaPxb3ok4Vc1I/CI074Q1pv9D7l0So+NFmxpN+WCatoXiQcTrnbTIrQISHQr/LEtbUuF1dhbUXSf1ZwEaEUusDNWPQxWxrHkIeQ3Y6Yqu+XnONSc18rw7zG0o3zRxxua+GSiXr4Z/n7w3T8eLFjaa8qFOnqZ4+unDgnIT91F+UTUBJIr9tXsTCr42hXrPSNSfBcREab4M/5ybsWQKec9a1vxXsKx5oLwG7K+Krnk055rbJpDnD3qu16TANQasf3e/94EWl8lnwtzsl95yuGqIcqvjRZMaTflQJ0/L4k66FYpnI+5VRQBDeDK4d2oC19oY6ns4lP4sICZKdz5Md4Vq1rLmbxSLwc4WFJZXK7hm3nLqqt9cfjTgmk0IXGPA+jjMxsmZ/QPN7w34OzpetKXRnPV8qJOnp2hD7ZiuqB6AIcVDRLZ20vIJXKtoIHGr/ixAY2KJdVPMe9aJ1c7wyHCyoLAcruCaV3Kut7DCvH6Sc906B65bBgSsT9KhlpXHt/rydz7j7+l40aZGc1bzoU6enqJ9xap8mQhQlrylzXHG+GL9WYCZi4mGtSYjv3H7H8uaMxwoKCzx5i0r8XqLcgKwKmc+vJsQMNUxcM0LWJ+kD1tSFpd20t2efN3NKXs6Xmg0m50PdfL0xH1n7ifc/9OqBqDm8l6KnJrSd9KfBcREzZK1rPmEIpFtc0IwUea68HdyrlPlhvXxjeTlhgWuKQFrPCJ9YUvKYv8yuy05f1fHC41ms/OhTp6eIyFtNqIDVoC6y6vPXtKfBZjJmGhYv2fkd4sikW1B+Gez+LxU1mnKv4bsUyGXVZzXGLheaUjguiXhe7ZpELF/gPl4wd/X8UKj2fx8qJMnL270/zghLxdUC0CDg79j+rMAMxsTDeOlkD0+NV+RyPdtQlARTxpbO+Z18mY/7ptQXpsQuKYErD+EudPg2mBFt1J6krebYW6jbh0vNJrtz4c6ebJOhLTZiG+qFoCaeyWj/rqe0I/UnwVob0w0jKyt/k4qDsVeTgws4p5Ko268HoPF2zkB2CQtrXHgujXhe12aUgepKj/15S/ltCYdLzSa7cmHOnkyViW29X+oEoAGGPRiJO5HuEJ/FmCmY6JhZM1s36o4pCk6vbm38Lw+5GfHk24uZHzez2HuABaBa1rA+mNo1yBi/6mtnyX+Ox0vNJrtyoc6uXpfJbbzh1QJQM0Nmo0YBxFf1p8FmPmYKFXWsua49d8CxSHNsvD0CWNFKfVUyvk5BfLclAOwOgWu2xK+x0+hXYOIsbPXu1dXPHgh9Xh1HS80mu3Lhzq5OrEt/iuxfX8t4zPi4St7wtyLx6vdz/u7m+Kfb3XLYBywjIOwz6hagArEerd/BklczrxSfxZATDSEzzLyeUpRGM7rIX0gMaZ4KtmSnM+L/+1Sxr/9VOD6P9vD7A0iLujrBD4Mc8vuUul4odFsZz7UydXYmdiuP+z7d/HwmI866bch+wdP3uae7aQNqhigRP19wBNTrI/1ZwExUXNlLWveoSgMb/eQgULcS2nTgM+J+4LcGvD3r4XR91lsY+CaErBOa/l3lQ735fGDMTuROl5oNNuTD3Xy5MvGk/Rdz795v5PuhOEHELMGXl9U1QBjiC82zvTFINv0ZwHEEiPIOrDLsuYx7BshSIhLnZaHuTeCh8Lg47P31/ihxMA1ZcZFmYHrrA4ibuzL44URPkPHC41muxt/dXJ55nc7RSlt+d4wd1DBL6GcAcTeFJf+7VHdACN4fkC9FA9x/DhMbzai/iwgJmquz0PxS3VGMMpgYtwj6Y8B///ZML0T1OoauO5IuE7sMC1uWbmK+emd4XIvzO3PqeOFRlM+1MnVeHOIdvxot5z8t8L0rSoHGML7BfXS/TA3oDjJyQr6s4CYqNluZOTxbcVgfHvGDBbiZsOvNTBw/b3iwDUlYP01tG8QMTrVl88tI36Ojhcazdlo/NXJ4/s8jD6DMM6w+aDblvcenhIPEljercO/7KSbQ372CdUOUCBunXR1iHol1kNv6M8CiCUK5C1rXqgYlCN1g/ZB6XBDH0SVgWtKwHo5tHMQ8e2+fP5njM/S8UKjOTuNvzp5PGdHaL+PhLmlhMOIJzXfGOIa+1U9QJ+4FUPcrz1ln9ysdCxUOztRfxYQEzXbwZB9mDAlejOMvtTpeietFbgO7HgMSrHjtKSFZSgGpH+Gp98aj7OnjY4XGs3ZavzVyaN7OESbHZfqjXPKcpy1eGqI661X/QBhbnZInIBwP5R3wNNS/VkAscQAWS++dyoC1TTwf4zRoDdx5kGZgessDyJGP/Tldd2Yn6fjhUZz9hp/dfLwnh2inb7bSStLuu6xxGteC3PLpIHZFGcfXg/V7Mca6/CyZ5PrzwJiomZ7NWQva35WEahG3ET45zEa9B/CaBsRNz1wTVkefiVU8+a0Dvb25fWzEj5TxwuN5mw2/urk4Qxz0MrmigPurPSBKghm1olu2xQPbHwUyh9MLHOZmv4sICZqvi8z8nbO469O3PT47pgNelw2ta5h+R4ncN2V8O9+C+0dRHwxzI3u9wbnZcw+0fFCozmbjb86eTjbQvoywLI9nzgwcFMVBPSI+xuu6qS3wtyLn2/C8Ac6lb1UTX8WEBO1I5a4lZG3dzz+ahr0w2Hw9M9RGvT475p2rPbyEQLXd0Lasq6lLS43vaftPep2DMug44VGczYbf3XycFLyHNOuiq7/WeL1N6qGgAJxm6VDYfh92+MkhnEOf9SfBcRE7YglspY1Pw7tPOx2ql7opF8H3OyPOum5TroYRn9D+GkDA9eUEynfDQYRo/5pw2UuX9PxQqM5e42/Onl4XyS2x1Xle2m3c1Z0/eOqISDRok76PLFueZL26M8CzHwskbWs+bxHX643wr9PT4uzCTf1/b3dYfRTnQ+2NHAtSr+Hdg8ibujL74WSP1/HC43m7DX+6uThpRx6UnW5OJPwHe6phoAhvThE/X9NfxZg5mOJrGXNuz368rwfBi9JfjPj748zO7FpJzrHwHWcvVpiwLqsxWVncd+P9H4F+a1jx+tYqObUwbqkBRpN+VAnN05KvfR9xd9hR+JzWBlAm63NHs6SMLdfYco9eVF/FmBmY4m1IXtZ8xKPvhxZUz63JvzbUWcn7mzYPVoeske089L10O5BxOjECOWmDR0vQYlGUz7UyU0cLDld8XdYmvgstul+oc3WZo8g1uF3QvnLm2e1PwvMrjbHEofCdF6oz4wjGTf4wBCfEU9qvDRkhyduXPxiw+7VsIHrze6/abP+E0K/qeg6BhIFJRrN2Wr81cnV1UunJ/A9Up7LgQDabG32aDYm3JNT+rMAMxtL3M7I03se+/iyZiL+POLn7R+y03OloYFrylvQ2zMQsMb83e8L0hfNUMdLUKLRlA91ct0cDvUYSPwu4Xt8E0Cbrc0e3dmCe/Kb/izATMYS60P2sualHvt43sm5uWvG+Ny3wnBLnXe35L4NSu+0vAx935ff9RVey0CioESjOTuNvzq52vtxZgLf41DC9/hOVwxttja7gkCxd/WT/izA7MUSWS/WLWse04pOephxc0+W8PmvdNLdkL5fVVPsGqFj19bA9cMw2dO4DSQKSjSas9P4q5NHtz3hHpyrybM5F0Cbrc0eT9HBW/P0ZwFmLpb4IyM/73vk1RWYst7CxVmNqYOJbzTgnu0co3PXxsD1XGhmR/stQYmgJBhIbAN18mBvhXpsK7I1GEikXrTZ7XR8zPuiPwsYF2pXLJG3rHmZRz661TkF5V4FD/FxaP4+SW+X0OC3LXDV8UKjKR/q5PpJOTH5zwl8j5QBTQOJQNXtgYFEgNmKJbKWNV/yuMdzMKegnKzgeh8nNIb3any/UgLWuKwi5YTKNgWuOl5oNOVDnVxPjwry/XgC3+GNhPt/VlUEjOnNMN7SZv1ZQEzUrlgi6xDGDzzu8VzLKSh7K7rmlYQG8fkGB6zLu+lmmJ3AVccLjaZ8qJPr6WJCvhdV/B02JnyHU6oiYEzPhfEOW9GfBcRE7YklNuTk5TmPe3QLCwrKloquuymhQdxUs3u1Y4iA9Yn45xszErjqeKHRlA91cj2lnJi8seLvkDKQeExVBIzp2Zw65jf9WYCZiiW+ysjHjx71eIqm/79Z4bVvF1z77YYFrDf6AtZZC1x1vNBoyoc6uZ62JOR3R8XfIWVp80eqImBMz4TxtmzSnwXERO2JJe7oc1ZjW5jeDIUjBdfeXZN7tD2h8b6eEbD2Bq6/h9ndn6sKRR09mMVGcxYGEtXJw5vfSX8X5PVoxd8h5bCVzaoiYEx5S5v36M8CzEwskbes+XmPejxFszqqHEgsCgb3tyRgndXAVccLjaZ8qJObU2dWfXLdtoR7vVRVBIwp76XFWv1ZgJmJJbImrv3sMY+vaCCxyqXNG2oevKUEPTFgXTbEZxpM1PFCoykf6uRp2FWQxzhjcX6F13+/4Pq/q4aAEuzMqGNu688CzFQskbWsea/HPL6ifZO2VHjtRQXX3j7F+7I1IbD8fciA9YmlwWCijhcaTflQJ09W3DfsUZjeHlvHC659WDUElODbjDrmc/1ZgJmJJfImrb3gMY9vbZjexufPFFz79RYGrLMWuOp4odGUD3VyfRTtTVzlqck/FFx7rWoIKMGgGSiPaxw46s8CYonJ9Xkve8TlmBfyN2A/UeG1l+ZcNzb486dwPyYRsM5a4KrjhUZTPtTJ9bC6IG/3u/2CSfc1flMFASXYGCb/kkR/FhAT1Uvsd97L+P4fe8TluZhTUO5WeN28zZAvTeE+FC3zfhKwlrkZvMFEHS80mvKhTp6kswV5e7uCa75ecM1dqiCgBD9ktHvLa/yd9WcBscTk+p0rPeLy7C4oLOsruu6HOdf8YAYC1lkKXHW80GjKhzq5Hl4qyFcVSz4OB4esANV6syYxhf4sICaarqPBsuaJiEuI7+QUlpMVXTdrv6Q/O+nZCQesjwt+MNcqClhnJXDV8aLuimZpPZAPdXKL6uRjYXIHrS3otutZ13pD9QOt9VonHewGdfE05ecqus7iTro1oH45pz8LMFOxRN6y5k883vK9V1BgXi75emtyrjXJdet1CFh7A9ffgsFEHS+moWjQ6IF8qJNbVCfHvN3NydONTlpY0rXyVh8cV/VAK8VJCt+FwXugn+7GAVX3CW920hL9WYCZiiU25nz3VR5vNfJOVLxaYlARZe3LeCVUs9H7IJsTAtbfJhSwzkLgquNFXT2TUBc8nmDdNKv5UCdP/n7n5enrEq4RZwndyelXPKP6gVbal9AWfRHmZiyP65sBn/9HJ63QnwWYuZgoa1nzFY+32oDpZk6h+a6k63wask+LnFSjnxKwXp1wwNr7HK4Gg4k6XkzK7oTfW0yvy4c6uWV18oGCPL075uefyPjcOLj4nKoHWutaYnsU/96GEa+xKAxegne9k17QnwWYuZgob1nzPo+3WnEg74+cQhMb7HH2L9wbsqfIrptQHjd10t81DVh7A9crwWCijhdVi/XZjcRG86J8qJNbWCcfLcjTqAcVfBKyBxEtLYF2u5/YHvXGF68M8fnbO+l2GDzpYbH+LMBMxkRv5HznNR5x9ZaHuRNt8vZOemvIz1zWSacyPi92BF6aUN7eakDAOguBq44XdRDrpUtDBjtxuec8+VAnt6xOPliQp5PdvkGKhd3ylbU0/QVVD7Re0amfeafGf9wNBnuXPcc/x1OZP8sIdOMkiB36swAzHRMdz+l/MiExEDic0Ni/30mrMz5jXrcjEAvZw5C9XHpSGyGnBKxXahKwDhu47pzBMqrjxSjiTIVN3XrprxEDnbgFxP4BgY58qJObXCdvC/mziB51y9vGjI5jHGj8MGRvkRJPirYnIsyGN0dsl4ZN8dCoTxtet+jPAmKJ8cW+6Z8Z3/OAxz158bTmlNHpGGDEmYXnw9xU17g2PW+/q8vdAjdJa0L+KZV1C1hTA9dbYTb3mtLxIsX6MLeU8n63nqoikHnU/fw73cEY+VAnN7VOjnk7EtI22r7bbfN/DHPbk+Q9x9dURTBzig5cGSfFAyJ3hbnTofVnAWYzluhlWXNNvRrmZhM8GKNgxZHueLLahinmIytwrWvAWhS4xqUcz89omdTxIsXGMJlZEVXPRGtLPtTJzRCXHx8M+Xsm56U40/RMqP8BRUC14szEyyW0STH+iKuY4kEAy/RnAcQSfbKWNV/36OshThmNA4F7wtxpjHG2Yhx1jkuXH3VTHDCMMxLjTIU4cBg3an8t1GcN/aq+wDUGg03YmHlJX2dslgcRgfZQJ9dbPADhvW57fjGjzY97z8Q90b4Icydwz1esgR6re+qR89044a+eeuRJXRJnscSDV+K+rHE/xK2dtNLtAwDqFLg2JWDtD1xjwLrCYwTUyepkAAAAqreyYQHrE4uDt7OAOlmdDAAAzJT/A5yFd83Hou71AAABqXRFWHRNYXRoTUwAPG1hdGggeG1sbnM9Imh0dHA6Ly93d3cudzMub3JnLzE5OTgvTWF0aC9NYXRoTUwiPjxtc3R5bGUgbWF0aHNpemU9IjE2cHgiPjxtZnJhYz48bXJvdz48bW4+NzwvbW4+PG1vPiYjeEQ3OzwvbW8+PG1uPjQ8L21uPjxtbz4rPC9tbz48bW4+NTwvbW4+PG1vPiYjeEQ3OzwvbW8+PG1uPjY8L21uPjwvbXJvdz48bXJvdz48bW4+ODwvbW4+PG1vPiYjeEQ3OzwvbW8+PG1uPjQ8L21uPjxtbz4tPC9tbz48bW4+MTE8L21uPjxtbz4mI3hENzs8L21vPjxtbj42PC9tbj48L21yb3c+PC9tZnJhYz48bW8+PTwvbW8+PG1mcmFjPjxtbj41ODwvbW4+PG1yb3c+PG1vPi08L21vPjxtbj4zNDwvbW4+PC9tcm93PjwvbWZyYWM+PG1vPj08L21vPjxtbz4tPC9tbz48bWZyYWM+PG1uPjI5PC9tbj48bW4+MTc8L21uPjwvbWZyYWM+PC9tc3R5bGU+PC9tYXRoPhvfO+8AAAAASUVORK5CYII=\&quot;,\&quot;slideId\&quot;:275,\&quot;accessibleText\&quot;:\&quot;fraction numerator 7 cross times 4 plus 5 cross times 6 over denominator 8 cross times 4 minus 11 cross times 6 end fraction equals fraction numerator 58 over denominator negative 34 end fraction equals negative 29 over 17\&quot;,\&quot;imageHeight\&quot;:25.08108108108108},{\&quot;mathml\&quot;:\&quot;&lt;math style=\\\&quot;font-family:stix;font-size:16px;\\\&quot; xmlns=\\\&quot;http://www.w3.org/1998/Math/MathML\\\&quot;&gt;&lt;mstyle mathsize=\\\&quot;16px\\\&quot;&gt;&lt;mo&gt;&amp;#x221E;&lt;/mo&gt;&lt;/mstyle&gt;&lt;/math&gt;\&quot;,\&quot;base64Image\&quot;:\&quot;iVBORw0KGgoAAAANSUhEUgAAAIYAAAAsCAYAAACg/sAZAAAACXBIWXMAAA7EAAAOxAGVKw4bAAAABGJhU0UAAAArbJhr3gAABNBJREFUeNrtXHFEXVEYP/JkkvEkSWYkSX9MPJlMMpLJJDFJ0h+RJMmMyTx5ZiSZ/ZFIZibzSJLkicmTmYwkk8lIZpJEkuRJvH3fdi6v55z7zrn3nnPf3rk/fjzee/f87jnf/c75vvPdQ4j/KAK2AaeBCeAZMAW8Bl4BT4ArwBlgF7DUB41NwChwEbgHvMzQiJ/36XdjwDoSwBXKgDHgKTAtwRvgKrBFsT40wHHgL0l9yG1gbzDEcggBX9EnLe2SW8AGBRp7gMce6PsOfBgMeW5EqNtNe8wpOiV5gXkF+mLB0PMxQKeBtCImgWGXnmxZoT6c/u4EZnAbEwo7PJM/gJUONS5r0JcMjEPMKNaB3cCKjN/jU98BnAVeOOj8AwfGMa3JcC3PYTz6OZ2DK/1mgf+X0MjgwoHnKBfU2KvRKCxOmGwU1ZwB3ZEYNAtV1A3LdP5XAbddS3MlvGtg5BQH9tHwuCQr/4L30Uk9jkxYi2utB6YaxirHU5S7uOaUh24bB3aX878j4DBdkMqGuYeC2r6ZaBRNnM7wIqYfcxDKshDj/H4+yzM4SYzFBbW1mmYYCUYnzHp4/VFJ4+jJ+n8dJ3Qe9VDjOwFdn01bW7Dm1Ps+hsBXWXM6a70yqKAvFgS0VZliGFHGzScUtfVBwjh+Ujffw/huWJG+Etquna4hUwxjR9PTaC0gv0gYxxIjephU3B8tApoKHhWcm29S2CZGOU43vJKa+mXFRsO5CYbxjHPzxT4/lSyekdsZV5WI5NBSXOiGwcsz6EDMZaSiGrsmh61LPhpGEU0aiUYpIc19M26jp6PQDYO3ECzS1H4NsU9xZzKquW8abbR0F7phnHNuvEKjhueChpGiORddwIfjOk+mNe1IcW68XbMO0SllIw9CeSM8Bq9Ca0SzjnoiXi02oFEXrxioy1TDiPug5bVE2FqpSRMvRd5m6lRyqXEBagFrMX4LGkdCkyZeCr+00A3jPI9CMuzsA4m8xoBPhnFKDMAm8T/9bCFO5BJelzTcVYnFPJlmtSPXYOh6+eYFcbZ3gtlJlenpLZ8Xv74hmqPjdzRo6Ga0K1NMPKdIV4iRx8DFepkJhtEu0PEvNRsFdj7u7p5IGEe/Am1PiaFb7ryngjVQzQraHuG095Z+3yZhGNcKNK4x2nlEDMKKYO7Ay/XGDKcdrNO4m/G7SSK3Le/VkQYNjOtvEsPwRLDjcd7vdNkWZjjt0t+sjOKGhHHgawRu91Mwf7PNuHaEGAiZN9o/EflCYSzsfU/s094LnP9ixdehhL5jl4PIqhafJ4aig8gfhoLZR6wNbSS3ayVC1DNYb3ztCVxvn9hnE2vpVCGT4+jzKErDbGyYGAwdb4+zeCLo/nFxeSV57TXBdUcZ9YRp0xecLIQlXbYXPKMeRxStDozDelFokHoyaw8IE2MtdIHL2xoYIwH+okYyf+DWUzg5dqmVODtuQZbTgTncRrUGz4Gp7HsuNEaIN2duyb4/azxwzl1X1OmTxJv9DYxWkh5rQ08UnN4ngCHJaCBXDUV9HmtMEL01pf89MBM5QcSLaLLf2pojao5w9ELjDY1cmoNhdgdcxb+hoe1RRoRgnbiLGUOsYcBzQR8T/VVg2RrRUKwqtRQ1VIxQPpJ/G3jhYEgDFDT+AJl3mTz44LZRAAAAcXRFWHRNYXRoTUwAPG1hdGggeG1sbnM9Imh0dHA6Ly93d3cudzMub3JnLzE5OTgvTWF0aC9NYXRoTUwiPjxtc3R5bGUgbWF0aHNpemU9IjE2cHgiPjxtbz4mI3gyMjFFOzwvbW8+PC9tc3R5bGU+PC9tYXRoPjANLXAAAAAASUVORK5CYII=\&quot;,\&quot;slideId\&quot;:276,\&quot;accessibleText\&quot;:\&quot;infinity\&quot;,\&quot;imageHeight\&quot;:4.756756756756757},{\&quot;mathml\&quot;:\&quot;&lt;math style=\\\&quot;font-family:stix;font-size:16px;\\\&quot; xmlns=\\\&quot;http://www.w3.org/1998/Math/MathML\\\&quot;&gt;&lt;mstyle mathsize=\\\&quot;16px\\\&quot;&gt;&lt;mo&gt;&amp;#xB1;&lt;/mo&gt;&lt;mo&gt;&amp;#x221E;&lt;/mo&gt;&lt;/mstyle&gt;&lt;/math&gt;\&quot;,\&quot;base64Image\&quot;:\&quot;iVBORw0KGgoAAAANSUhEUgAAAOAAAAA7CAYAAABi1IYNAAAACXBIWXMAAA7EAAAOxAGVKw4bAAAABGJhU0UAAAAyCPPDHgAABcdJREFUeNrtXWFkXUkUPiJiRZSIiqpVIqr6Y5WoihWxRKxaUWVFRNUKVVUVtayqqFhLVNT+qFKx1qoVoiKqnrIqaq0qFbFqraWqqipK1KqIKK/neHN5eWZuZu6dmXvf6/fxEV7unfPmnu/NzDln5hIViw5m1cCbBAAABAgAECAAABAgAECAAABAgAAAAQIAAAE2AdqYo8x5ZoW5ydxm7jC3mBvMFdXvp5ldBdg4yJxhLjGfMd/X2Sh//6s+m2YewSOFAJsBPcxZ5tuUvtbxA/MecziwfSL0K8yXjvYJnzIn8YghwDKinXlVjRzVnHzMPBbAxgnmGw/2/c08gUcOAZYFA2q6VvXM62oq6wMLAeybxaOHAIvGlJo+VgNxldmdc2ReDmifTJs/gxtAgEXgWkDHruc/zAMZbVyOYN8qRAgBlkl8D5jjzN66/5dRbIx5i/l/Bid/nkGE85F+IJKREIAAo+CsoQ8lsjhkcX0n1SKRrkKUkXC/pY2TEcWX8BpcAwIMjT6DcNYcxJHgoJq+uTj5XxbTvcNUyzWa7iGR2kXmGaqlPTrrrm1T3+OUGkFd0hWyFv4CLgIBhsQ9w8i3P8c9r3uc7omA1g3XvWZeUIEZF0j64oWlbU/gIhBgKAwa+s5HTmya3FMUOswa/n+hYaRzRZcaNW1sG4GrQIAhUNH02y2P97/kKMKJhuuPkD4lcsmjjT9b2PVHsz3YkQIWzEVxuYnXfro1zyHP7bikNrYa1ly69eS5AH1xx8K2gxAgBOgTM5rvUgnU1q8O/fmfmh5OaD67EMi+TtVuml3nIUAI0CfWIo0uSSDlT4c+vauJVs4F7o9hC5sgQAjQC3oN32UwYJsSVc1aOL0aqV9WUmx4BwFCgL7wreG7dBQ8yui4SbsrcEJiYA9bOiBACNAHTHm6GJjNGRkNjXVqgXQEBFhu3C1QgLIefOIQFW2P3DdXUuwZI2AXkAfMBlNApC1S+/2UXlpWz5nIfXM8xZZxuA4E6APvDH3WG9GGy5YClDNd+iLaJT9COyWZDkOALYptQ5+djGyH7VT0YWS71jACQoAhYdrxfjGyHUfJfvf9VES7TJt+T8N1IMCQAlwswJYfyT4dcSCSTabStFG4DgQYcgr6PmIgJoHsBXxlKcJKJJtMpXNdcB0IMGQQpohQuzj1c7JP+0wVJMC3cBsI0BceUfFlXwkWyS3vKqN0f2CblkoyPYcAWxR7OX2sQ2q/p2zFD+sUtizsccFBIAiwxTGzh4OvRbBhXNOuy6FOtwPZJZU3jXlACVr1wG0gQF84aeHgP0QWnzi57MbYcBDh2QC2fUNNvhUJAiw/dL/yOkEMBWj7oqG9G+rzUQcB7gSw8b6mnS/hMhCgb6yQXe7N53rwpqEd2Se4r+7/5shtu5KvV40d09z/EVwFAgyBry0dXNZlp3K2JRUvaWVnugqThw4ilOMJ89aLSv7zqebeA3AVCDAUXN6A9Du5H9gkByz9QunlZncM18oO+hcO9r3JKRbd6WgLcBEIMCTGyC38L0KSahQ5O+Y47d6r165GuuQE6mcW95MfgLTqksNqiumSIzyToR90UWGpzumGi0CAoRHjbUM6blhOGyXIsuV47/uW68IeNbJXEXiBAItCt+NUzwc31Qhqi5EMIkwO1D2nRua2Op8ZVoEeU0neNNwCAoyJfnLLv+Ud+bK8rnqEsr0GzZXzcAcIsAj0RRgJpYTs8xw2DpCfd8K7vp8CMEAW/osGfofucYasiR4Ecu458lO/KdHRVc+2ycg6iccPlAXnyS36uNcevqMltrFCcc+cAQArSGWKvFjlVQanluDG7YxrvRg2SjpFIqVDeMxAM0Cihj9RLWUhVSdJRFJqMSX3JhUksofuKvMrir+rvtFGEWSy639b/SBIRPQ3qhWCI78HAAAAAC0JHE0PABAgBAhAgBAgAECAECAAAUKAAAABQoBAa0OSsdufCJfwuIGi8BEOitLGMuPhOAAAAIB0RVh0TWF0aE1MADxtYXRoIHhtbG5zPSJodHRwOi8vd3d3LnczLm9yZy8xOTk4L01hdGgvTWF0aE1MIj48bXN0eWxlIG1hdGhzaXplPSIxNnB4Ij48bW8+JiN4QjE7PC9tbz48bW8+JiN4MjIxRTs8L21vPjwvbXN0eWxlPjwvbWF0aD4nGtBoAAAAAElFTkSuQmCC\&quot;,\&quot;slideId\&quot;:276,\&quot;accessibleText\&quot;:\&quot;plus-or-minus infinity\&quot;,\&quot;imageHeight\&quot;:6.378378378378378},{\&quot;mathml\&quot;:\&quot;&lt;math style=\\\&quot;font-family:stix;font-size:16px;\\\&quot; xmlns=\\\&quot;http://www.w3.org/1998/Math/MathML\\\&quot;&gt;&lt;mstyle mathsize=\\\&quot;16px\\\&quot;&gt;&lt;mfrac&gt;&lt;mrow&gt;&lt;mn&gt;8&lt;/mn&gt;&lt;mo&gt;&amp;#xD7;&lt;/mo&gt;&lt;mn&gt;10&lt;/mn&gt;&lt;mo&gt;-&lt;/mo&gt;&lt;mn&gt;5&lt;/mn&gt;&lt;mo&gt;&amp;#xD7;&lt;/mo&gt;&lt;mn&gt;15&lt;/mn&gt;&lt;/mrow&gt;&lt;mrow&gt;&lt;mn&gt;9&lt;/mn&gt;&lt;mo&gt;&amp;#xD7;&lt;/mo&gt;&lt;mn&gt;10&lt;/mn&gt;&lt;mo&gt;+&lt;/mo&gt;&lt;mn&gt;11&lt;/mn&gt;&lt;mo&gt;&amp;#xD7;&lt;/mo&gt;&lt;mn&gt;15&lt;/mn&gt;&lt;/mrow&gt;&lt;/mfrac&gt;&lt;mo&gt;=&lt;/mo&gt;&lt;mfrac&gt;&lt;mn&gt;5&lt;/mn&gt;&lt;mn&gt;255&lt;/mn&gt;&lt;/mfrac&gt;&lt;mo&gt;=&lt;/mo&gt;&lt;mfrac&gt;&lt;mn&gt;1&lt;/mn&gt;&lt;mn&gt;51&lt;/mn&gt;&lt;/mfrac&gt;&lt;mspace linebreak=\\\&quot;newline\\\&quot;/&gt;&lt;/mstyle&gt;&lt;/math&gt;\&quot;,\&quot;base64Image\&quot;:\&quot;iVBORw0KGgoAAAANSUhEUgAABOQAAADpCAYAAACEEOjRAAAACXBIWXMAAA7EAAAOxAGVKw4bAAAABGJhU0UAAADFKyqkoQAALsFJREFUeNrt3Q/EVuf/OPBLkiQjSZIZSTKZMTMzk8gkmUSSmUzMzExmzMxkZmQmMxnJfMwkZmYyE5nJTGKSmUwkM5NEMkkyPr9z/Z7T9/Ps2XOfcz33c59zn+uc14vL9+O7nvv8u97v63pf97nPCQEA2FK0jU4DiBFA3gAAhmtV0d4v2nGnAhq3vmh/iDfkZDECyBuAeRPdGET2Fu3Ton1dtCtFu1O0e0W7X/7f20X7uWinivZG0Z502likh4p2uOxr/y3aXx3f30eL9nrRTpaxcHtWjNwt2o0yfj4s2vaiLXGJ6ZA1RTtY9tMYb487JWSek8UIIG8A5k1kaW3R3i7apbIDjdOuFe3dsjNCqpVlv7k9pz91MYnFvv1W0X4bIz5uFu2Doq1zyVmAi4vIyantJ6eZTHOyGAHkDcC8iWzFhbhjYeaunlEDSlzl/aVoZ8vB5a+aASh2xjedWmqsKNo7Rbs1oh91LYm9NU+indvvY4zEu+XuVfy7u2XSdsccdba1UDDEdsCpJsOcLEYAeQMwbyJbB0csMMTFuf8UbXfRlo/427gSHH/W+l3FQHQ+uBuIf4t9Ki7Y3qyZyHQliW0Ko+8cvV4ey9p5/u6xon0URi/OxW9nN+gOVDjXQsEQf1ZjcVhOziknixFA3gDMm8i6E305ouPE//9CF9Hi8xF+rViw2OKUU1gWZp43eD1xMtOFJLYjjL4j9HSYeWhnnbjodmHEZ8RvVJ7VNRiRV9v4Bv89p1pOzignixFA3gDMm8hWvLPtxxGd5vVFfu7ZMPpbIncCDdfSoh1aQPLqShLbV7S/R+zb5wv8rLgIfiaM/gnrNt2EOU61UDDE/v2wUy0nZzqxFCOAvAGYN5GVUYsCk/gmJy7KjbpT7kr53xmOeKv+a2Hmte/jTGimmcR2V+zXuUXExy8Vx/qELkNpY2jnG/yvnGo5OdOJpRgB5A3AvImsvDOis1ya4DYeDaPvKjrqEgwmeb1StN/D/74pjHdlnggzz1T7qeNJ7Okwc9faqBecrF/EZ28Oo1+g8mfR1ug+hJkX7bRRNGx1quXkDHKyGAHkDcC8iazFn4yOerj8nglv63gYfQu3n6723+Xyese3jcafQc+3yPRZR5NY3Neq25HfmsA23q/4/DO6z+DFPng/NPtTmrj4603YcnIOOVmMAPIGYN5E9j4No59fNem3AD1V0TE/dil673CYuVOyytqOJrFvK/YnLtQtn8A24k9Xb1ds52VdaNDmLthedkoYcE4WI4C8AZg3kbX4IMJRd8edbWibo14DfN3loHS5Y0lsf83+HJ7gto5UbCe+eXW17jFIK8K/F2sPOC0MNCeLEUDeAMybyF7VA+q/aGibX1dsc6NLQuGbDiWxeOdb1QM7408R1k9we4/UHPtx3WOQ3pzTD+KzK5Y4LQwwJ4sRQN4AzJvohaq7cU40tM2q31U/75IQqhdt205ib9fsy/cNbPNcqF4A3KSLDEosDuYuCr/mtDDQnCxGAHkDMG+iF06F9u+Q+7Bim/tcEjqUxOJPum/U7MsrDWz3tZptntBFBuVg+PfP+5c5LZhYihFA3gDMm8hX1YPqv25omx9UbHN/i4Nwjg/Ij3cQviuJtZbEXgr1D+Vc38B2N9ZsM74NbK30NRhzn0Pxdk8LIzlZThYjgLwBmDcxGFULcnca2ubxim3ubeGYZ999lFMBGAu/B69lf08Sa8WPNftxtcFt/16z7SEsAhDCrnny8kM9O0Y5WU4WI4C8AZg3MTinazrLkw1ss+pnsjsaPt5D82wzhwIwFn5/z9nvDyWxRj0c6u+O+7zB7Z+s2fYV6WsQfppz3T/o2fHJyXKyGAHkDcC8iUE6VdNZPm5gm5cqtre8wWOtejh/lwvA3fMUfg/aUUmsMXXPcYvtQIPbfzlh+08G+uyZea55LBp2Npwr2yIny8liBJA3APMmBuu9ms5yN0z2WVUPVRQyl6a8uNHFArCq8HvQXpfEGnE6oc880+D2tyVs/30prNe+DfV3ScaX78Tnr23J7NjkZDlZjADyBtBHFuRI9nxo92d5VQ/Jb/KZWKuKdjGzAjCl8Ps+9PPbvGknsSVFu1ezD3+X/64pyxL6689SWG9tTrj+c9utMHPXcywi1nX8+ORkOVmMAPIG0EcW5FhQ0X8/YTCa1NtPfx7x+XHxo+m3RsYC8FImBeDuhP3sa+HXhST2dML5/7OF83A71C8KrpTGeumzMYqGuS0ueL0ZmnkTsJwsJ097YjmEGAHkDcC8iZ77ImHwiW8femqR26m6G6+tN0bmUACmFH4/FG2FJNaYVxOuwekWzsO3CfvxvBTWO/GFIn+HxRcNsxduzxRtawePVU6Wk8UIIG8A5k0M1uMh/ZbtcR8iH4uuPyoKmTat6XABuCdhv86F/t8VNe0kdjJM9w2rD6QslnuOXP98OMGCYW47X+b8LpGT5WQxAsgbgHkTg1X3ttXZnWfbAj87PmfrTMUA9pACMLnw+zEM4yeK005i5xOuxeEWzsORhP34WvrqlfjlxZ0Gi4YH7aOiLe3QccvJcrIYAeQNwLyJQYrPb7uxgAEn9S1ySys65LdTLmS6VADuTdiPn8Jwnhc27SR2L+F6vNDCeXgxYT/+kL565a0WCoYH7ULo1gOq5WQ5WYwA8gZg3sQgbVvggPNN0VZXfF78b+dG/O07CsD/s0/h16kktiKx/7fx7LaUO3Saftsr7YrPK4tfVnxXxn18VMDdBguH+HKSTR06fjlZThYjgLwBmDcxSAfHGHB2zfM58S2Vv8/z7y+H8Z9D18cCMKXwm9bPeoeaxLYm9v0dLZyHnYn7slnq6r34RuwtYWaR9oOyqLgfJlM43AgW5eTk/CeWQ4oRQN4AzJvoqXfHGHTiM+ji7dnxjoGj8/z3+BPAw+XA10WxAPy15QJQ4dfNJLY7sc8/28J56NLiIN0T74zcXrRPinY9LP7b/LVyspzcs4lln2MEkDcA8yZ6apxFuTvlwDP3/3+6aBsyOOY2C8D9Ie0ZFKsksdaT2AuJ/b2Nn6s9lLgve6UsBUSYWUw+t4jC4eeiLZeT5eSeTiz7GCOAvAGYN9FTb4TFfSt0MbRzF9GkC8DfGi4AUwq/nwdc+E07iaX+bLuNuz2XJ+7LAemKWeJjAb4fM29/ISfLyQOYWPYpRgB5AzBvoqdS3vI4qn0c8vxGqMkCMKXwuzjwwm/aSexoYv9u40UKyxL35X2pinnEF49cGyN3v9Cx45CTTSzFCCBvAOZNDNKOstOMsyh3pWhPZXjMTRSAKT+FjA8yX63LTTWJnUjs221J2ZdPdRlGWFH2j4Xk7fj2ua4tQMnJJpZiBJA3APMmBumJMP/z4VLb4QyPeZIFoMIvnySW44LcCV2GGs+HhX2x0sW7LuVkE0sxAsgbgHkTgxTfEnQ+jL8o90PI701DkygAU372e6ncFtNPYhbk6KvHinYjsU/FGOviW7HlZBNLMQLIG4B5E4OzawEDzqgWXx/+dGbHvZgC8EDC3/2q8OtUErMgR59tWkAef1FOZoATyz7ECCBvAOZN9ET8JufjeTrS/TDeolz8u9webLpujALwpYR/f1nh17kkdjxYkKPfnina3wn96pSczEAnln2IEUDeAMybyNwjRft5nk50qGjri3Y2jH+33DuZnYtYAF5NLAAVfvkmsWMhvwW5Y7oMC/RWQr+6Iycz4IllH2IEkDcA8yYy9VyYeSPQ3Lvbds35dwfD+G9hPZLZOUktAOvabwq/ziaxl0N+C3KHdRnG8GtC39ooJzPgiWUfYgSQNwDzJjLzapj/p6Y7Rvz7xdwtl9tiQiwAry2y8Furi3U2ib2YeB3beCjvssR9OTDBbZ4Ii1/c6HLzMOX/2ZVwvnbLyQx4YtmXGAHkDcC8iUx8NKLj7En423HvlsvtAaexAPx9jOO8ovDrfBLbk3gtV7RwHlYk7sveCW7Tgtyw1D2H7UAmxyEnm1iKEUDeAMybyNqnIzrNewv4jIeLdm6BRdG9om3J7FwttAC8Vv4N3U5iOxKv56YWzsOaxH3ZMcFtWpAblrrn3RyVkxn4xLJPMQLIG4B5Ex016s6482N+3uEFFsqXMjxnsZi7nnBsfyj8skliqxL763MtnIdtifuyYYLbtCA3LJtDv97gKyebWIoRQN4AzJvIyqg30MXXdz+6iM/dGRb2E9aDPTlv87WXdLNskljKa+t3tXAeUp5DEvd1yQS3aUFueG72qGiQk00sxQggbwDmTWQj3l1zd0RnOTWBz3+iaDdC+vN8cnFgjMUABWAeSSzlDVn7WjgPexP24/cJb9OCnHjLtWiQk00sxQggbwDmTfSmwzwzoW3Eu+xSF+Wey+Ccpb6JUwGYZxI7lXAdX23hPBxM2I+vJrxNC3LDU3XNj2VyDHKyiaUYAeQNwLyJrFQ94+DmhLcVF/dSfgr4ecfP2QsTWBRQAHY7iaU8/7CNbzdTFsfe011YpNcq+tehDPZfTjaxFCOAvAGYN5GdIxUd5VQD26t761ATC4FtF37xzX0pb/pTAHY3iaU8u+1UB85DW8+yo9+q7i7b3/F9l5NNLMUIIG8A5k1k6XJFR3mzoW1eSiiMHs648FtXtmsKwGyT2MqEa3exhfPwc6h/ocMK3YUGi4adHd5vOdnEUowA8gZg3kSWltd0lN0NbTfl7qOu3fWzfwGF3wPxf19VAGabxH6p2Yd7LezDvTD9RUH6r+rNpGs7us9ysomlGAHkDcC8iWztqOkoOxrc9h81234hs8Lv6pzCTwGYfxI7mnDdNjS4/Q0J2z+iqzABRzKbLMjJJpZiBJA3APMmsra3pqNsb3Dbn9Zs+2BHztG+hMLtyojCb3YB+JsCMLsktjXhmu2ZYnzG9rSuwgSMeqvwVx3cVznZxFKMAPIGYN5E9uruMmhyQa6uqDrck8JPAZhvElsSZl4wUrUfHzW4/Y9rtv2nbsKEXBnRx17p2H7KySaWYgSQNwDzJnqhbkGuyZ+s1t19NO0iKOXupDjQLuQZEArA/JLYJzX7ca7BbZ8P01sMZDjWhdEvDOnSM27kZDlZjADyBmDeRG/sDtN5qUP0UM22903xvOxJKNB+G3NAXaMAzCqJPR7q33K6rIHtriw/u2rbj0phTMChEf3rTIf2UU6Wk8UIIG8A5k30ylM1HeVQg9teUbPtbT0s/BSAeSaxi6H9heu6n+b9KH0xIZdH9LGtHdk/OVlOFiOAvAGYN9E78RlZ9ys6yskGt70mVN91tLSnhZ8CML8kdqBmXz6fwvHvkb6YgFF3Sf/Qkf2Tk+VkMQLIG4B5E711tqKj3GhwuzvDdJ7LtdDBc27ht2aC21QA5pHE4sL1HxX7cjdM9merq0P1Qvlv0hYT6tfzfYMfvxDpws+h5WQ5WYwA8gZg3kSvHazpLM80tN3XK7b52gAKPwVgXknslZr9meQbs96s2dZ+aavX4s/5n20o38z23oj+9XYHzoGcLCeLEUDeAMyb6L3409DrFZ3lVEPb/WHE9m6HmQfat1n41T08/3LDA7gC8N9OdyyJxW88L4Xm71qL8fh7xXYuSFm9Fb8cmXsn5r1yQN854W09O6J/fduB8yAny8liBJA3APMmBqPu7p/HJ7y9Ryu29dbACr/ZBeCvCsD/U1cMTyOJPV7TXyZxbarujrsf/Nyhr/YlxH5cEH5yAtt6JMw8jmDu58eXl6yc8nmQk+VkMQLIG4B5E4PzQ0WH+aVoyye4rbMVg+KSlo73+YTC79eWCj8F4D+tSLg2f7fYV2Y7FKqfubh6EZ+9rkzO03jrMdN1JiHuH7TDi9jO+jD/HZi/tJzr5GQ5WYwAxlbAvAlmFR7XKjrNVxPazjsjPv9W0TZ0qPCb1iC6ptz2kAvAgyFt8rRtSvv3n4p9Oj3mZ8aEXLUo/pkU1Wu3F1A0xPZ9WPibRZ8O8397H1+is2rKxy8ny8liBJA3APMmBi0uiP1Zs9iwmNuuR/0c769yQGvDrlD9BssufKMVt31poAVg7F9XE5PY2Snu55cV+3V8jM87FZpfDKe7Li6waHjwJcariTH1QZh/wetEmHlu4TTJyXKyGAHkDcC8CcLMz+aqBrDYwRb6ENS1FQsY8UGrj7V0bDszKPyGXADGfnJugROnY2F6t/t+EqoX0VYlHvOZmuOj/94eo2h40K6Uf//YrFiIjxjYVfbR+X4GfbNoeztw3HKynCxGAGMrYN4Es8QB5+OazhMX7eI3SJtHfEbsWM+VnexuxaLF6paOKaXwuxS69ayH1ALwxYz72qpychP7yZ0xJ03xp9aHy/62rOX93x9G/yTiZjmZe3iev9tQ7vOov40TvRekosFYOsYAPk6L3+QfDd34GY2cLCeLEcDYCuQs91qWjns8cSCLrw+Pd7p9F2ZuvbwZqp8HdLHscG2Kb6e8kVHhl1oAxofIrs+oTz1TtOth5icB9xqaGN0rPz9up41vKuNdpZ+H+jfp/FC2v2r+7anMrimTEb8IOd5QTMQ+91GYeQtcV8jJcrIYAYytQE76WMuSgfg68BMJCwlV7U65aLG1gwVgVwu/ugIwPu/v4cz60vbQ/DeV07pTJd4t+umYcXK3nDBukW4GL/48Jr445P4i+37MuXFxN97F2dVn2cjJcrIYAYytgHlT/351QQPiz1DjgtobRTsZZu6eu1UuJtwrWxyo4h1y8W65uAD3WtGeDd35bfSmOQVgLKpyuMU8/rT3YuaF35DiJN4BGh/2+3WYeQ7JnTkxcrX8b0fKf+vZAcwVJ/q7yn70ZRn/t2f1o3tl7o05+ELZn46XRcJjGR2nnIwYAeQNABiIBwVgLoXf3AIwFn4bXEZATpaTAQAAcrIx5Pnw1VXlvgPIyXIyAAAAAAAAAAAAAAAAAAAAAAAAAAAAAAAAAAAAAAAAAAAAAAAAAAAAAAAAAAAAAAAAAAAAAAAAAAAAAAAAAAAAAAAAAAAAAAAAAAAAAAAAAAAAAAAAAAAAAAAAAAAAAAAAAAAAAAAAAAAAAAAAAAAAAAAAAAAAAAAAAAAAAAAAAAAAAAAAAAAAAAAAAAAAAAAAAAAAAAAAAAAAAAAwPNuL9t+BtK9dbpCb5CYAAAAUvYpeQG4CAABA0avoBeQmuQkAAABFr6IX5Ca5CQAAAEWvoheQm+QmAAAAFL2KXpCb5CYAAAAUvYpeQG6Sm+i7/2qapmmapmlapg21iKbJTchNWpYx7cRqmqZpmqZpJsgoejVNbkJu0izIaZqmaZqmaZqiV9GraXITcpNmQU7TNE3TNE3TFL2oRTRNbpKbNDGto2mapmmapmkmyCh6NU1uQm7SLMhpmqZpmqZpmqIXtYgmNyE3aWIaAAAAAAAAAAAAAAAAAAAAAAAAAAAAAAAAAAAAAAAAAAAAAAAAGGV70f47kPa1yw1yk9wEAACAolfRC8hNAAAAKHoVvYDcJDcBAACg6FX0gtwkNwEAAKDoVfQCcpPcBAAAgKJX0Qtyk9wEAACAolfRC8hNchMAAAAAAAAAAAAAAAAAAAAAAAAAAAAAAAAAAAAAAAAAAAAAAAAAAAAAAAAAAAAAAAAAAAAAAAAAAAAAAAAAAAAAAAAAAAAAAAAAAAAAAAAAAAAAAAAAAAAAAAAAAAAAAAAAAAAAAAAAAAAAAAAAAAAAAAAAAAAAAAAAAAAAAAAAAAAAAAAAAAAAAAAAAAAAAAAAAAAA5GJL0TY6DSCmHQeIBYD5rCra+0U77lTA4OJG/KNvNWN90f4QWyCmHQeIBfOm7lpWtN1F+7ho3xTtetHuFu1+0e4V7a+iXSzaqaK9UbQnnTIm5KGiHS7anaL9t+xrXfZo0V4v2smi/Vy022WM3C9j5kbRvi7ah0XbXrQlLjHipvfHgb7VNWuKdrAck+LxP65L0HFPzJpf/VC0W3NqkRjLV8s51kdl3bJMTDsOEAvmTTmLC2tflIPdfxfYfi/ae2VngoVaWbR3w8yC1ux+1cXgjwnqraL9Nkac3CzaB0Vb55IzsLgZwnGgby3WxTHGlYW2n3QLOmp9WUv8MWbfjvVLXKDbKqYdB4gFc/KcxN8of1fRKeIF+b5oZ8PMN1R/V/zbu+VgutxpJcGKor1T9qv5+lPXgv+teRLU3FiJcRLvlrtXEycx2bljjiHETd+PA31rEra1MMmP7YDuQcfELzrjXW73w2QL2sfFtOMAsWBO3nVvjBgAL5WdYeU8f/PgJ61Vi3jxNvKnnF5GiAu2b4aZO8aqElJXgn9TGRPz7eP18ljWzvN3j5WTzFGLc/Fblg26Az2Nm74fB/rWJJ1rYZIffwrjiyC6JN7N9kdD/T3eQHBYTDsOEAvm5F2dtH414oS/voDPebpoVyoGwoNONbPExdy4CHw9MSl1Ifh3lPsx3/6dDjMPu6wTF90ujPiM+E3Es7oGPYubPh8H+takPR7a+db9PV2FDnkpVP/qZlLtdGj/lzt9iWm5CfoZC+bkUxbvevtxxMl+fozPiwsSVSvG7zrlg7e0aIcWEPRdCf59FZPFzxf4WXEyeCaM/gnrNt2EnsRNX48DMdKUUy1M8uNY9rAuQ0e82lJx+6CdKfOFmJabYMixYE7eAXE1dNTi2WJWZOMi3y8VF/ENp36Q4i23r4Xxf44wzeDfXbFf5xqIk3isT+gyZB43fTwOxEiTNra0IPGVbkNHPB/aXYwb94vUoce03AT9iQVz8g75fMRJvhYW/81R7Kx3Ky7kXqd/UMXSK2Hm7bsPVvzjXZknwswz1X7qePA/XdGX4+uf1y/iszeH0Q8u/jN4U7G4yTdu+nYciJE2HGtpor9V96Ejhe2ox4DER+DEN9HHL0TXhn8+RyneUPBo0fYU7ZOybhknDl4S03ITDCgWzMk75mDFSX5tQtt4u+ZCbnQZBuFyec3j20ZfH7HI9FlHgz/ua9VtvG9NYBvvh+qfVSBucoubPh4HYqSN8WaSb5ac7+cv8YueN3UdOmK+5+n+WrTtY3xWLF7PLzAm4nN7V4tpuQkGEgvm5B0SHyo/6o6f2MlWTmg7y2oWMy64FIMQ32r1aM2/WdvR4P+2Yn9i357Eg4FjvN2u2M7LupC4ySxu+ngciJGmzf1y5rJLTI+9Mk8sxrvdlkzgc+8uoAD+SEzLTTCQWDAn75CqRYZJ/1753ZoL6nlyPHC5Y8G/v2Z/Dk9wW0fC9L7BRdw4DsTIdK0I//5i5oBLR0/F/n5zTn9/f4Kf/3Q5d0pZkIuLdyvFtNwEYsGcvC3P1pzggxPe3rpQ/Rrz2xYbKH3ToeCPd75VPegy9un1E9zeIzXHflz3IIO4cRzoW+N5c84+xee7LHHp6Km5j7Q51cA2ttXUH03WPn2KabkJhhcL5uQNO1dzgpt4rtsPNdt832Wh8HWHgv/tmn35vuXYjJPKTRlf2/iSmGMjmhe89CduHAf61sLFCf3cL4Bec9noqbn9Pb6QYWVD2zocpvM2w77EtNwEw4wFc/IGba45uXca2u6hhO2udHkUTR0J/rh4dKNmX15pYLuv1WzzRMbXdlnFcR3T9Q2aBn8G3LfmvmTrepkzoY+en9Pfn2t47vF7aP95SH2JabkJhhkL5uQNOlJzcr9uaLtbEgbD11sKphwfkB8nL+8qmloL/pcS+uv6Bra7sWab8YUrazO9thbkDJp9Pg5ji761GHOf1fK2tMZA4vGbFrb3Rki7S26ZmJabQCz0qrbopCthenfg1L3x6GLDxz777qOcCqdYMD14vfJ7gr8VP9bsx9UGt133TW6uxbMFOYNmX4/D2KJvLcau8O9fDDwkrdFTS2flnfgojs0tbHNNSHuW3DYxLTeBWOhVbdE5GxIGoxcb3P53Cdtv6hlZ8/1kNofC6fl5JhEfCv5GPZzQTz9vcPsna7Z9JdNra0HOoNnH4zC26FuL9dOcfflASqPHdrc0l5rrQsLcbqeYlptALPSqtuic/QmD0e4Gt388YftvNLDdqofzd7lw2h1Gf6N3VPA35rWEftrkK65fTtj+kxleWwtyBs2+HYexRYws1jPz7MsH5cLAcqmNHjo6q69vbnG7n4V2FuT6EtNyEww7FizINeRYwmC0o8Htv5iw/W+nsLjRxcKpqmBq85l7Qwz+0wl95pkGt78tYfs5vpXYgpxBs0/HYWwRI5Pwbai/I/qLMPOMwi1SHT3w4G3yZzqYs3eIabkJxEKvaovsTmxs2xvc/q6E7d8LM68VnpRVYebZdDkVTikF0/ehn6vy0w7+JWUfrNqHvyfcR+daltBff87w2lqQM2j26TiMLWJksTaHtAfNz263inaqnPivk/rI0H/CzHN4n2t5u3sT4muLmJabQCz0qrbonF/CdBfkUjv1Yw0UTpcyKZx2J+xnXwumLgT/0wnn/88WzsPtUL8ouDKza2tBzqDZt+MwtoiRxUj5CV1di4vCb4Zm3voNfVKXAyfxZWtfYlpuArFgQa4hd8J0F+SWJXbcfQMtnFIKph+KtsLCQmNeTbgGp1s4D98m7MfzmV1bC3IGzT4eh7FF3xrHwyHtrY+pLX5W/AngVukQxsqDl8W03ARioXe1RefcC9N9hlxI7NjvNbTtNR0unPYk7Fd87sbKnvfRaQf/yTDdN6w+8EXo33PkLMgZNPt6HMYWfWuhPpzgJH9uO1+0x6VFWFAu/FxMy00gFnpXW3ROSgdp+q6blLv0mlzw6GLhlFIw/TiAgqkLwX8+4VocbuE8HEnYj68zu7YW5AyafT4OY4u+lWpV4lxose2joi2VHuH/q3ux3D4xLTeBWOhdbdE59xM6xv6G9+FWwj58M6DCKeUhsz8NpGDqQvCn3EX6QgcmjrH9kdm1tSBn0Oz7cRhb9K0Ub7UwyX/QLgQPWIfo/Yo4ifXRcjEtN4FY6F1t0Tl3w/R/Bvdnwj6cHUjhtE/B1KngXxG6cRdplHJnS9Nve500C3IGzSEch7FF36oTn2UVnxP6XXkdbiXOz8Ztcd61SZpk4E5VxMhJMS03gVjoZW3ROb8ndIhTDe/D2YR9uDGAwimlYIo/n3zIwkJrwb81MWnuaOE87Ezcl80ZXVsLcgbNoRyHsUXfGjdHbgkzX8h8UBYCKb9sSGk3FL4M3OWK+NgqpuUmEAu9nJN3zumEzvBLw/uQsiB3s+XC6deWCycFUzeDP+VNhLE928J56NLi4CQHMQtyBs2hDP7GFn1rEuJd0NuL9knRrofFfwO/VrpkgFZWxMVFMS03gVjo9Zy8U/4T0n4G1+TDBb9L2IfbPS6c9oe035KvsrDQevC/kJgs2/iZ10OJ+7I3o2trQc6gObTB39iib0160h+/ODq3iMn+z2Fxz8qCHFU9BmS3mHYcIBZ6PyfvjNQFhyYHp29Dt+6Qm104/dZw4bQ/MQhXDbiPTjP4DybGx7IWzsPyxH05kNG1tSBn0Bzi4G9s0bea8GTRvh9zsv+FlMnAjLoh4YKYdhwgFgYzJ++EzYmd4ESD+5CyIHdjSuenycIppWC6OPCCadrBfzQxPtp4kcKyxH15P6Nra0HOoDnUwd/Yom81Jb5k6NoYk/0XAgzD0jK+54uDJ8W04wCxMKh5UydcTegAtxpcdEhZkDvXs8Ip5c7E+ADw1brnVIP/RGKCbEvKvnya0bW1IGfQHPLgb2zRt5qyohwLFjLRj/O8VboFA3BgRAx8JqYdB4iFQc6bpu6DxE7wUkPbP5Ow7dM9KpwUTPkEf44LcicyurYW5AyaQx/8jS36VpOeD6PvBMr9DmsY1/kw/y9xVotpxwFiYdDzpql5JLED/NbQ9lPePnKyJ4XTi4kF0xrdshPBb0GuWRbkDJoGf2OLvtWsx8rFhpTx46/QzjNRYVqeGdH3d4lpxwFiwbxpmk4mdoJXJ7zd1GfYfdyDwulAwt/9qmDqVPBbkGuWBTmDpsHf2KJvNW/TAib7L+oa9NhP8/T542LacYBYMG+atg1Fu5fQAe4UbeMEt/tlhkl43RiF00sJ//6ygqlzwX88WJBrkgU5g6bB39iib7Uj3hn0d0J/OaVr0FO7w/wvuFkmph0HiAXzpi54J7Hgj9+0T+KBgm+F9N9LP9fBwinlZRgvK5iyDv5jIb8FuZwWsizIGTQN/sYWfas9KfOuO7oGPRQfoD73rYY3w8xje8S04wCxYN7UGd8nFv3nFzHJjw9N/Tws7K0iXfz2KrVwSnk2n4Kpm8H/cshvQe5wRtfWgpxB0+BvbNG32vVrQt/ZqHvQMx/N6ePxLpRtYtpxgFgwb+qa1SHtJzOx/RFm3gySakM5IN4N/3yrUd12rnS8cLq2yIJprW7X2eB/MXRnwXhZ4r4cmMC2tk9gMSCXdkLcOA5ji7FlQH1rV0L/2a170CPzvcjhoJh2HCAWzJu6XAhcXsDEPz5/Ib7sIb4hZEn5GUvKYiB2qHfD/A9RjX+3N+HzP8/gfP0+RsF0RcHU+eDfk3gtV7RwHlYk7sveCWzLgpy4cRzGFmNLf9V98XpA96AnVs2TR98T044DxIJ5Uw4D2HcNFsFHwswdP4cT/u3+HhZO18q/odvBvyPxem5q4TysSdyXHRPYlgU5ceM4jC3Glv6qe0bNUd2DnvhmIGN+X2JaboLuxoIFuSl5pWi3Jlj8flu0R2d9/s8Jf7M6o8Lpekj7qa+CKY/gXxW689KRbYn7smEC27IgJ24ch7HF2NJfmweaFxmWd+f06y/FtOMAsWDelKO4KHG4nOyPU/DGQuLj8M+FuOjhhL/9KaPz9NICzslLulU2wZ/y+uldLZyHlOcJxH1dMoFtWZATN47D2GJs6bebil56bO6c6fQAjrkvMS03QTdjwZy8I54OM984xQsSf9scX9Bwv1wIiP873k13pmhfhJnnyj1R8Vkpr/V9I5PzcmCMhQCFUx7Bn/Kmm30tnIeU5y3+PqFtWZATN47D2GJsGe7xK3rJ2RNl/D7oz7EuWTrwnHbCcYCYNm9irl9C/d0+OTyYOvVNnAqnPIP/VMJ1fLWF83AwYT++mtC2LMiJG8dhbDG29NuJimM/pnuQqUfCP3/i/2PRlg/k2PsS03ITdDMWLMj1zNMh7XlzXffCBBYEFE7dDv6UF4+0sahzImE/cntz2DKTLoOmwd/Yom9NxWsVx35I9yBD8eVXV2f14/NFWzmg4+9LTMtN0M1YsCDXMycTiomtPSiY4hvvUt6Qp3DqbvCnPLvtVAfOQ1vPspskC3IGTYO/sUXfmo6qOzD36x5kJj7v+tKsPhz/9+qBnYO+xLTcBN2MBQtyPRJvJ697UP6lnhRM68p2TeGUbfCvTLh2F1s4D3VvJI4xtSKza2tBzqBp8De26Fvdm+jv1D3ISJyn/TSr/8ZnXK9RvGcb03ITdDMWLMj1yKcJBcSeDu///gUUTA/E/31V4ZRt8Nc97/BeC/twL0x/UXDSLMgZNA3+xhZ9azqq3t67Vvcgo3nE2fDPl1utG+i56EtMy03QzViwINcTm0L93XEXMi+Yro6YDCic8g3+ownXbUOD29+QsP0jmU6kLcgZNA3+xhZ9q31HTKjJ3JKinZ7Vd/8s2sMDPh99iWm5CboZCxbkeuJ0QtHwZEf3fV/Cvl8J1d/Mxf/2m8Ipu+DfGqZ7V+fehO0/neG1tSBn0DT4G1v0rekY9Qbxr3QNMuzDN8LMl/7OR/4xLTdBN2PBglwPpDwc/9MeF0wKp3yDP34Le7NmPz5qcPsf12z7z0yvrQU5g+bQB39ji741LVdGHPcrugYZmP3m+VtFe8wp6U1My03QzViwIJe5+MDVP2ouYnzuw0Md3PeUu5NiwCzkt9wKp/yC/5Oa/TjX4LbPh+ktBjbJgpxBc8iDv7FF35qWdWH0y4E8o4mu+2hOnD7VYtzEh6wvEdOOAwYYCxbkMncy1L8h8pkO7veehMLmtzEDY43CKavgfzyhDy9rYLsrQ/1zFx/N9NpakDNoDnXwN7boW9N0aMQxn5E66bjDs/rr3aI92+K2vyy3+4SYdhwwwFiwIJexlxIKg9cHVjApnPIM/os1+7K7gW3W/aTtx4yvrQU5g+YQB39ji741bZdHHPNWqZNMCtT7RXuuxW0/uKP5FzHtOGCgsWBBLlPxBQ13ay7eZwMtmBRO+QX/gZp9+XwKx78n42trQc6gObTB39iib03b7hHH+4O0SYfN/XL/+Ra3Hd90fyt09waCvsS03ATdjgULchmKrx6/XnPhTmcUBHMLpjUT3KbCKY/gj88NqXoWYlx8nuTPVleHmW+Bq/phzizIGTSHNPgbW/StaYtj2HzfusfHIjwaoJvmfpGxv8Vtxxx6NfzvrrxVYtpxwEBjwYJcZmYPYKPat0VbqmBSOGUW/K/U7M8k33zzZs229md+bS3IGTSHchzGFn2ryoow8yysNQ1v570Rx/q2lElH7Qz/fI7uyy1u+7E5tcypAca03ARioW9z8kFYmzD5/yJ07y1Fu0P9w/MvNxyICqd/O92x4I/99lJo/q61uFj9e8V2LvTg2lqQG07cDPk4jC361igHw7/vur5XTnp3Tnhbz4bRX45CF20L/3zszRstzO82hpln934zT97ePqCYlptALPS1tui9+JyFazUX6z0FU23h9KvC6f/81sHgf7ymv0zi2lTdHRd/NtGHW/gtyA0rboZ4HMYWfWuUfQnXIn758+QEtvVI0W7M8/nxRUUrpUs66OkyBv/bkXZtQDEtN4FY6HNt0Wvxm6ybofr5Wns7uN/PJxRMv7ZUMCmc/mlFwrWJ/30ad1seqtinmFBXL+Kz19VMRA/15PpakBte3AzpOIwt+laVMwtYDDi8iO2sD/Pfbf1Ly30PUsWfit4K3VmMi+3dAcW03ARioa+1Ra+9WXOR4opqF+/oSSmYphUMa8ptD7lwOpiYBLdNaf/+Eyb/wpKYyH4Ieb2VeFwW5IYZN0M4DmOLvlXn9gIXBL4PC3/7brzLaL5v3M+F7j2cHqKNI/rstNsjA4ppuQnEQl9ri15aX7N4ENuJMLOq2jW7QvUbLLuwMh23fWmghVO8PfdqYvCfneJ+flmxX8fH+LxTFZ/3Vc+usQW54cZNn4/D2CJGUlwcY1Eg3jX0auIxfhDmXxSOc7KlAbpZU/wZurcYd3ZgMS03gVjoY23RO/EunreKdqfigsQLt72j+78zg4JpyIVT/Hbh3AIT4LEwvdtkPwnVi2irEo/5zMAWqCzIDTtu+ngcxhYxkurtRSwQXCn//rFZ+7Y8zCwGx/FovkcexEeK7A3QTWsWUPC13fYNLKblJhALfasteueFmkEzLtIdLovtXBfjLoVuPb8gtXB6MeN+tapMUsdC9UJv3UN3Y997bgr9b38YfWvzzTIpPzzP320o93nU3/5VxlwfWZATN306DmOLGFmIpWNMcsdp8dv3o8HPwOiu+MzdX0I3F+NuLaCw7EtMy00w7FjoS23RO3FFN95+eaXixN8rO9O6jh9LfJbdjYwKptTCKT4Mcn1GfeqZol0vJzv3Gkpw98rPj9tp4xuH2Pc/D/VvoPmhbHVvEDuV2TW1ICduhhz/xhYxMs7c6nhD+xjHl49C2rOvYFriYteFji7GxfbxQGNaboLhxEIf5+S9GiTjT07jQ+Tvhuq3xMWXOuT0DceowqmrBVNd4RSfufFwZv1re8uTqjbv8NhctE8TFtxGvY04Jv4tA8gxFuSGGzd9jX9jixgZR/xJS3xJ0P1F7kv8Jjt+kRPv2PYsJnKfB3ShbRl4TMtN0P9Y6HNNnqVYTBwsO0rVLYrxIYfvF+3xjI9105zCKRYjOSwqrg7/fMhkjgXTUMRF7Xirbnxo59dh5g7TGFf3yhb/99Xyvx0p/+2QfnNvQY4+MrYwrjg531WOGV+W1+P2rDEjtvilTfyW+UI5dhwvJ/aPOX0gph0HiAXy9FwYfYti/F1zvAsurgrHB5uu69FxPyiccimY5hZOsWDaoPuSKQty9JWxBQAASPJU+N/ve+PDC+NzsF4Lw3gQ38aQ5wNFV5X7DrmyIIexxdgCAACDtjR4yw3Qrrggd29E+9jpAQAAoEn/D58Smb5moLiQAAABqHRFWHRNYXRoTUwAPG1hdGggeG1sbnM9Imh0dHA6Ly93d3cudzMub3JnLzE5OTgvTWF0aC9NYXRoTUwiPjxtc3R5bGUgbWF0aHNpemU9IjE2cHgiPjxtZnJhYz48bXJvdz48bW4+ODwvbW4+PG1vPiYjeEQ3OzwvbW8+PG1uPjEwPC9tbj48bW8+LTwvbW8+PG1uPjU8L21uPjxtbz4mI3hENzs8L21vPjxtbj4xNTwvbW4+PC9tcm93Pjxtcm93Pjxtbj45PC9tbj48bW8+JiN4RDc7PC9tbz48bW4+MTA8L21uPjxtbz4rPC9tbz48bW4+MTE8L21uPjxtbz4mI3hENzs8L21vPjxtbj4xNTwvbW4+PC9tcm93PjwvbWZyYWM+PG1vPj08L21vPjxtZnJhYz48bW4+NTwvbW4+PG1uPjI1NTwvbW4+PC9tZnJhYz48bW8+PTwvbW8+PG1mcmFjPjxtbj4xPC9tbj48bW4+NTE8L21uPjwvbWZyYWM+PG1zcGFjZSBsaW5lYnJlYWs9Im5ld2xpbmUiLz48L21zdHlsZT48L21hdGg+NAQcNQAAAABJRU5ErkJggg==\&quot;,\&quot;slideId\&quot;:281,\&quot;accessibleText\&quot;:\&quot;fraction numerator 8 cross times 10 minus 5 cross times 15 over denominator 9 cross times 10 plus 11 cross times 15 end fraction equals 5 over 255 equals 1 over 51\\n\&quot;,\&quot;imageHeight\&quot;:25.18918918918919},{\&quot;mathml\&quot;:\&quot;&lt;math style=\\\&quot;font-family:stix;font-size:16px;\\\&quot; xmlns=\\\&quot;http://www.w3.org/1998/Math/MathML\\\&quot;&gt;&lt;mstyle mathsize=\\\&quot;16px\\\&quot;&gt;&lt;mfrac&gt;&lt;mn&gt;4&lt;/mn&gt;&lt;mn&gt;8&lt;/mn&gt;&lt;/mfrac&gt;&lt;mo&gt;=&lt;/mo&gt;&lt;mfrac&gt;&lt;mn&gt;10&lt;/mn&gt;&lt;mn&gt;20&lt;/mn&gt;&lt;/mfrac&gt;&lt;/mstyle&gt;&lt;/math&gt;\&quot;,\&quot;base64Image\&quot;:\&quot;iVBORw0KGgoAAAANSUhEUgAAAV0AAADlCAYAAADwZiQbAAAACXBIWXMAAA7EAAAOxAGVKw4bAAAABGJhU0UAAACNUy1tAwAAFJZJREFUeNrtnQ+EVtn/x49kZCSSjIwsScbIiqyVJEOSMdYYkiRJZCTJimRlJDFWkiRGknxlyBprZEVWkpUYGVkrMZIkGUaSMRL9zuf3nPQ8T88959z73HPufZ7n9eJjl565n3PP/Zz3Pff8+RylOou/tX2pM4B2Z7W289omqAqIyYkGgovoQjuzStuYto8m1j+UvLz9pp3e1jaj7b22JW2ftC1qe6dtStvv2nZpW8YjLi995qEhutAJrNR21ohWdayXUXTlxXBa2/OE9mmzeW0XtK3jkZcLeRvOWh4cQLvQre03bQsJsV420T3d4MVQbfJv902vd8nyu0XzkqHnWxIuON6WAK3OCm2nTM/PFutlEd1Nlo7QW3MvPQ3+7kdtFy0C/FTbBsKhWLZ5fKIAtCpd2n41QuXzOV4G0d1jytGofNOqMunnQoT1ScI1pJe/g9AoBhnXeonoQhuyXNvJFGJbFtHdp+1zQtluZejd37MMNwwQJvG54RmIAK2CjFke1/ZapZ90Klp0hy3lethEx+qZ5V63EjLleMCILrSi2I5qe2ViVnqLj7RdV5Uxzn9KLrrbVPLqIVnO1tvEtWVl0qeEa7/RtpbwCY9U8rxCdKF9+M/Eqszin0gQEp8vuw8FtUfbMMjpHHyct1z/HuETnrvq+7V8iC60MrLBod/xm56Siu5dS3lEjFfk4EOGGWxLz44SQuEYravsG46HjuhCO/aIyyK6+x3lGcvR17jFj6xoWEN45M9GVTtuNGfegIgudAp/lkh0pQdrm/CTceneHP394Lh38k7kjEw0PKl7oNs8Pm8QXWgnpkokumccZfk7gM+HDpHfRIjkx1hdBZ+v+jdEFxDduKIr64jfOcoyGsDvcYfP64RIPvxUV7EzqnYPNqILiG5c0T2s3JN6vQH8bnT4lKVlPYRJc0iCjxeqds1f/ScEoguIblzRfeQox1xA368cvs8SJs0x4fHJgugCohtPdNd79HJvBfR/2+H7BWGSncG6yvwr4XeILiC68UTXNa4qdiig/6Me/n8iVNIju1yqB+rl/3sQXUB0CxfdaQ/R2x7Q/4CH//OESnrq1yMOW36L6AKiG0d0ZQJ7yVGGzypssvEuD9GdIVTSUT8zesPxe0QXEN04ouuTv/pNhHp47yH8KwkXPzao2gTILz0qD9EFRDeO6B7zEN3pCPVw16McvxAuftSnsNuWwwMAQHTzwbVyIPTKha/8TzGumwtnMlYaoguIbhzRfewhdmMR6mHcoxxThIudLar2mA85gM53MB7RBUQ3jui6JtHEDkSoh4Me5XhNuCQjs5HPVe35R2kSVyC6gOiGF91u5XdoQIyx1BGPcoReRdHSXK6rrOMp/x7RBUQ3vOju9BTdPRHqYdCzLH2EzPfsUs0fvYHoAqIbXnR9zyWMcTx6mV4ALcVqVXu2khy7kyVDEKILiG540T3gKXQx1seu8izLXkKmljvKf9cZogtQrOge8RS6rgj1sMKzLIcImeS35s0mroXoAqIbXnQveQpdjMmrLs+ysFbXIKnhqrfx+ew6Q3QBihXd655CFwufslwjZCo8UOl3nSG6AIhuWtHl+B7NqQDdf0QXEF1EF9FtwGZVOcPoa4XMqnzGfxBdQHQRXUS3Dhn4flZVGbKdMK/jkhFdQHTDi+4EottaXFTN7TpDdAGKFd2rLSi6Vzs1UOp3j9zL+fqILiC64UXX52yysonuWCcGiew6qz4yeUHlfy49oguIbnjR9cnsFWtzhO863Y7cHFGf9HgkgA9EFxDd8KLrk9lLrDtCPfhmPOu4bcB7VZyM8oguILrhRXePp9BtilAPaxUJb75jnRlKqN51tgrRBWhZ0V3tKXS7I9TDgGdZNnRScPxdd/PbA/pCdAHRjXNyxGcPoRuKUA9DiiTmNZyou/nxwP4QXUB044juvx5ity9CPez1KMerTgoMn+ORy2iDtGlAdK1MerSjYxHqwSfN5B+ILqIL0OqiO6bKsQvMZ0vyOUQX0QVoddH1GUudLEE9xBpbRnQRXUB0g7LSox09jVAPM8o9idbdSYGB6AK0p+gKzxxlWIpQhqUSCD+ii+gCohtFdH2O7Qm5PnaDh/9xQqVYkQdAdPPD5/jzkYD+fZaLbSNUEF2AdhFd2XAw7yjHxYD+Lzt8vyFMEF2AdhJd4YqjHA8D+n5coOADoguIbiGiu0W5Vw+ESPG4Urm3IvcTJoguQLuJrvDUUZbhAD73OXw+IkQQXYB2Fd1DjrLcKuD+RwgRRBegXUVXJtReW8qymPMQwxpVe5p4vT0nPBBdgHYWXWHUUZ7RHH2dcvjaT3ggugB5M10y0ZXe7myE3udyVXvWYr09ITQQXYAQPC+Z6AqyksG2ouBw4F6uDDmwYgHRBcidbuVeLlXUaQknLWV6pyrjsVlZZ14mSdc/SWggugAh8EncLTZQUPluWso03cTwxQPLdW8QFoguQAhkU8Ccp+jeL7CcdyzlmshwPdtJFX8QFoguQAh6VGVbbZqMeVdVcYcyXnEI5WrPe77nuD9AdAFyQ4RpyIjLR5UtVelLVTleR45E74pcflm+9T6hXJIs54y29Q3+boMpc9LfytjuAcID0QVolu3a3mpbUO4E3VltyVxf/OyNcE8yAXZLuVdbPDD2QbmPAeolVBBdgDzYpeIm7D8Y8d76tF3zENWkXW0yFryZEAEASMcyM9RxQVV21r0wQydLxuT/58y/jZvfLqPaAAAAAAAAAAAAAAAAAAAAAAAAAAAAAAAAAAAAAAAAAAAAAAAAAAAAAAAAAAAAAAAAAAAAAAAAAAAAAAAAAAAAAAAAAAAAAAAAAAAAAAAAAAAAAAAAAAAAAAAAmmSXti8dYlM8bgBAdBFdAEB0EV0AAEQX0QUARBfRBQBAdBFdAEB0EV2APPmC5WZAW8Bo0wQaogu0BQzR5QEBooshuhiii+hiGKKL6AKiiyG6GKKL6GK0aQAAAAAAAAAAAAAAAAAAAAAAAABoK8gyBgCA6CK6AIDoIroAAIguogsAiC6iCwCA6AIAILqILgAAAAAAAAAAAAAAAAAAAAAAAAAAAAAAAAAAAAAAAAAAAAAAAAAAAAAAAAAAAAAAAAAAAAAAAAAAAAAAAAAAAAAAAAAAAAAAAAAAAAAAAAAAAAAAAAAAAIChV9tebde0TWl7oe2jtiVtn8x/32ub0Tap7VdtP1Ft0GZs1XZC221tD7QtaFusagPSJuZMG7mobVhbV4nvp7/qfmZMG/7apuW+3pl7+V3bLm3LCIGw9Gg7o21W25eM9lLbWW2rqE5o4Q7HOW2vM7aBT0a4dpbkfqQtntb2PMO9zGu7oG0dYZG/2F41wZJU+fJGf6btvrZ/tH1wPCx5g56iaqGFWGV6q5+a6HTUm7SVLQXe02nTFm3t9L7p9S5ZfrdoOlP0fHPgSMJDkcC7aT6XViT87UozBPGX5WE95i0JLcDOJnq2LvusbSzy/WyyfLG+NR2ingZ/96N58SQJ8FNtGwiXbIiQ3kmo2DsZhFLe5v9aHvJmqhxKymEjjF8C27SlA5MneyxfolKG1R7XEGF9knANGdfeQdikQ3qojxIq9EST172fcN13vCGhhByLILbVdk/b8oD3s8/yArmVoWN2zzLcMED4+JNUkedyEvSkHu8L8+8AZeCXyIKbVfx8Gbb4fNhEe36WcE3pTW8ljNz8llCBszn66Le8bS/xCKAEbLR8gkvn4IIRMRn3rJ486jLxPaLtiqqs1skivIdzvp9tpveZNAne28S1+1Ty5OIbbWsJJ/s4TdIA+UjOviZU8qQCwwxQNI3GK+ULbVeGa8kk3OOUoivjomtyuhcRvbcWX6dz8HHeMWQCCVyzjM/kvRTkZ8tDusyjgAIZbRCTV3JoA6OW3mYju5jT/dy1+BAxzmPyToYZbEvPjhJW37Pc0su9H8jnvCUQAIqgu0Fcns/5M3/BU3QXVfNzHPsdPvJcqjYeqefeNtgG2f8XyOeUxedGHgkUwJm6OJwM4ENm9X2XoB1pwo/0YG1ri6UMvTne1w+Oe5kgvPzfUtcD+bxh8fkLjwQis6xOpF6qcKtpxjxF948cXyD19neA+3roEPlNhNk3Jgvo6f5u8bmPRwKRqV8itjugL1nl8MpDdD9kvL4MF75zXHs0wH0dd/i8Tph9wzbYPhXI5wWLz/08EohM9XDXnxH8/erZ282Sleywx3V7A9zTRuVO9tNDqLlF92MgnxMWn3t5JBCR5erbWlP5DO6L4HOt8hvbzbKz65HjmnMB78vVgz9LuFWYdlRUiFy4tiGNPTwSiEj1RPKtiH6feIjuYMprrlfF7XoTbjt8vyDc3AIYau2sLS/vCh4JRORSVez1RfR7I4DoHve45qGA93TUwz8HGqhKXgXXmsE8x2JWWT6tZnkcEJmvs+6xd0/5CFTar75pj2tuD3hPAx7+zxNyfsk98vwkOcyYD5QIyQ0t45y7I/vd69Hu0qQ9lWVvS8qdvzdksvEuj3uaIeQqFeWTET+vVQUzCddfUsxuQucwnLNAbvNow28i3Nd7j/sio6CqrMd1PTBZyfBzwF41vVxAdL/Zfymv55P/dzrCfd31KAcboFTldAffDEhZB8IlK33S1sQHPALoMEZUvkN6t1WxKxfSdOAY1zVMKj/hlZ0yadcPymdSUoJ0SX3HCcHQaRx0tLO0OzN9UkjGOI9t3KMcUzz+CjKe+k75p5/zPb5nuUpOcHOX8R3oUGx5aGWOJe3SySWPNnugBC+TL+aLFww+Sz6qTbZM2tK2yb8lJcL4jeoGviwb2u2U1+r2bK8xxlJHlN8pyBzZXsWRlMIrM6JDDa4js6mNtgXKBAELpKHT+c/SpnamvNZOz7YaY7fnoGdZ+giBWs6q9Gc7yZt7nRkuuKQaLwmTMaUuqhc6nJWWdvQ0w/WGPdtojOPRy/QC6Ajh/Wh6vo2WqnD+GYD7E3w4w/UOeLbPGPMnqzzLQmKrBHxT0Nne2juoRoAabia0lycZr+c7JBjjK3OFZ1kOEQbJHFTZRfeyIoENQDWymifpiPescx2XPNtjjMmrLs+ysFbXwR5LoLhM0rn9TBUC/D+HEtrJjSaued2zLcbCpyzXCAU3W1Xj8VpfG6MKARpuYpD18c2cmNuKosvxPZ70KL+dL0n2QJHUBjqX7QntYqjJ6yK6bcyQSrdrrZG9VZU1vACdxj8qzPHkiG4bIoPjl1Xj7YpZhFf+7gDVCh1Eo7W0T1U+KwomEN324gfVOAfuSVU5VfR+E71etgJDJyDbdF/Wxf68aVt5cLUFRfcqYdEYyaa/0KCXWj8GJesEs65uGKeaoc25qL7PPTCQ4/WPqtYTXSbWG3AsYVggafteM71eHgC0K40mz47k7MN3LX2MzRG+63TZHOF4M3+1EY+/zdrrPUi1Q5shifvrkz6dC+BnxLONdUcaSmEbcEquJVRSmmBZr5JTOiaZJMTZTPVDG/GnijN5tMezjW2KcM9rFQlvcunhPs54vbGUwssR7NAu1CeMuhO4R+3TvmKceOybk5sEWCr5aHQZ9O9v4rqDKYcbjvAooMUZUvEPhPzs0baGCrh3kpgnIG+dRZWcJ7dZZAux76aKF7RZaGG21nUy5GzA5RH8/uvRtvZFKMdej3K8IkySzzAT256Tj/4UwrubRwItiKy7fVsVx49UvCx7PgfLHotQDp80k390eqD0WSpnPmdf2z0/g27RfqHFkAmkOVU7DxLz0FWf+ZMYu8B8tiSf6/RgsR2ZPBnA32mPhzJPG4YWQiayZlXthPCayGXwGUudjFCOKVWOseVSYzsg71Qgn7MeD2Y9bRlaAOnNVieyeW56vUWUw+ckl9DMKPckWncnB4zraI3hQH593spDtGcoObL7qnoXpkwQrSuwPM+Uey18aJZKIPylxrWoOuQC5tcO32QhgzIjS56mq+L1TQm+znyO7Qm5PnaDIteKE9fyjl0BfV9TrNeF1qV6tYCsytlUgjL5HH8+UqCeiHV8Lu39BYruPkUSHGhNqmfoJQvfjyXqfc872tXFgP4vO3y/IXTcohtyeMH1Vj7M44ESUr1VXjZBxDp0VcaKDyr3Tq4rjnb1MGAZXUd5XSR8GmezjzGRJqxSxe+eAUhD9VpY2cG5I6LvO8bvVsfvtij36oEQKR5XKvca/H5CqPKWtlXSyYC+XSngBng8UCJOqtq80jF3TX4dK33m+funBXSmXMOFjwihCsuU/Zyz2wF9r3W8jZfzeKAk1CeD+iWib1kR8PX0lhOef3NIxd/x6doUMUIYfcN22sO7gH4HVTHjTgBpqE8Qvj+i7+qtxdI5Wp2iM2VbkrmY8xDDGkfn7TlhVIsrQcX2QH5PWHwe57FACRhUteOURyP6/lHV5nJIu4V31NGuR3Ms6ymHr/2EUi3yGf9Wxd+v/SDB33sVN1EIQCMGVG26018D+5Pe6UZVGRv9U30/KbUrw/VmI/Q+RT9eWfw8IZSyvRW35Oyv3+LrNI8DCkYW8Gc93TqEvcx4H1uUfUVBHssybb3cT4oVC5l6nl9nTfPMC5o0jjyryCgPxSKf9QslElyxs03cz0lln7NpJhvaOsfL6SThZGeteaOGTjz8W8L1JdA5NwmKZKPyT7Qf035o8r5uWq6d9SihZY6O2g3CyQ8RvTeOB9TMeGvSp8gHxZ5sKJZeR+wXZfdzur87Fh8TGa43qTgZIjfkk8G2uFpmVAdTXrPH8tBfq/LsXYfO/cqbK6Hg5r0z84pDKFd7tuV7lutcJZyyIeO3ruQVIsxy5lKf5fNjt3kIi5YHvYbqhgKR+HPloS3KFlT+cxyyfOu9Sj6x5YxqnKJSvoLHLH8rX6ukY80Bmf186BEcS6bH+pf5HJKH99kh2Bw+CUUjgvakpIL7xXR8Qn3N3nL4FhF9YMy1kmPSDM9AjvykKunsmllG89E86J1UJ5SErhILrtjmwPcvX6nXMrZr+XqdiFBGegZGNGWh+G3TC14wD2DJ2EfT0/3LiKzsLtuhWAoGUOZ2LV+eF1Qlh8IL046r2/Sc+bdx89uWbM//B7EeyVmq91s5AAAAsnRFWHRNYXRoTUwAPG1hdGggeG1sbnM9Imh0dHA6Ly93d3cudzMub3JnLzE5OTgvTWF0aC9NYXRoTUwiPjxtc3R5bGUgbWF0aHNpemU9IjE2cHgiPjxtZnJhYz48bW4+NDwvbW4+PG1uPjg8L21uPjwvbWZyYWM+PG1vPj08L21vPjxtZnJhYz48bW4+MTA8L21uPjxtbj4yMDwvbW4+PC9tZnJhYz48L21zdHlsZT48L21hdGg+Y3y/UQAAAABJRU5ErkJggg==\&quot;,\&quot;slideId\&quot;:281,\&quot;accessibleText\&quot;:\&quot;4 over 8 equals 10 over 20\&quot;,\&quot;imageHeight\&quot;:24.756756756756758},{\&quot;mathml\&quot;:\&quot;&lt;math style=\\\&quot;font-family:stix;font-size:16px;\\\&quot; xmlns=\\\&quot;http://www.w3.org/1998/Math/MathML\\\&quot;&gt;&lt;mstyle mathsize=\\\&quot;16px\\\&quot;&gt;&lt;mfrac&gt;&lt;mrow&gt;&lt;mn&gt;8&lt;/mn&gt;&lt;mo&gt;&amp;#xD7;&lt;/mo&gt;&lt;mn&gt;4&lt;/mn&gt;&lt;mo&gt;-&lt;/mo&gt;&lt;mn&gt;5&lt;/mn&gt;&lt;mo&gt;&amp;#xD7;&lt;/mo&gt;&lt;mn&gt;20&lt;/mn&gt;&lt;/mrow&gt;&lt;mrow&gt;&lt;mn&gt;9&lt;/mn&gt;&lt;mo&gt;&amp;#xD7;&lt;/mo&gt;&lt;mn&gt;4&lt;/mn&gt;&lt;mo&gt;+&lt;/mo&gt;&lt;mn&gt;11&lt;/mn&gt;&lt;mo&gt;&amp;#xD7;&lt;/mo&gt;&lt;mn&gt;20&lt;/mn&gt;&lt;/mrow&gt;&lt;/mfrac&gt;&lt;mo&gt;=&lt;/mo&gt;&lt;mfrac&gt;&lt;mrow&gt;&lt;mo&gt;-&lt;/mo&gt;&lt;mn&gt;80&lt;/mn&gt;&lt;/mrow&gt;&lt;mn&gt;256&lt;/mn&gt;&lt;/mfrac&gt;&lt;mo&gt;=&lt;/mo&gt;&lt;mo&gt;-&lt;/mo&gt;&lt;mfrac&gt;&lt;mn&gt;5&lt;/mn&gt;&lt;mn&gt;32&lt;/mn&gt;&lt;/mfrac&gt;&lt;mspace linebreak=\\\&quot;newline\\\&quot;/&gt;&lt;/mstyle&gt;&lt;/math&gt;\&quot;,\&quot;base64Image\&quot;:\&quot;iVBORw0KGgoAAAANSUhEUgAABUQAAADpCAYAAADsxj3AAAAACXBIWXMAAA7EAAAOxAGVKw4bAAAABGJhU0UAAADFKyqkoQAAOjVJREFUeNrt3Q/kXfX/OPCXySSJyczMxMxMkkgyyYyZJDNjZjKTkWSSRJJMMiYzSWKSJBnJZJKRzCQZmZlMxkySzJiZzCT63dfvffb93N3uPed17z3n3PPn8eDl+/Ft73PuOfd1n6/zfJ5zXq8QAGB2jwzaeqcBAABAbgdQtu8H7d+RBou0ZtB+H7RjTgUAAIDcjm50hl2D9tGgnRi0S4P216DdHrS/s/97Y9B+HrTjg/baoD3htFGRV8J/i6EKoizKykHbP2hXs374mFPSO49ncemLQTs9aNcH7dbQ+BjHy8vZ+Hlk0HYM2vIGH8/DQ8fzcza+3xnvb2V9PR7Le4O2ddCW6QKAPEZ8BpDb0RWrBu3NQTsfxhefUtqVQXt70B5wOinJxuyCT0GUaZ2bI5alth+d5l4l2O+EpTvHs/SVv7OkdXNDjieO028M2q8zHMu1QTs0aKt1C0AeIz4DyO1o8wXEh1myNqljxLuqFwbtu6yT3CzoSPHu5etOLXNaVnBhC5NsqWHAjG2fU915MTE9UjBGznKxtci7z29k43TeGB7H+/g00u2cf3crKx54IgmQx4jPAHI7WmX/hEE3XlR8GpZe87t3wt/eH5ZeR/k2p0P9FNyhZHaHCgIWTHKmhgHzqkSj8+LTnL9X1H/+GbSDNR/PhjD5JtOfWQFg1Zi/ezQsFYUnJd/xjv063QWQx4jPAHI7mi5eHHw5oSN8OcPgH590+SVnEH/EKWdKmxKCFkyKR3XcQXzHqe60F8JS0bLqfnQyJ2Ev0zNh8lNR8TOsSNhGTKrPTthGnEf1ad0GkMeIzwByO5oq3hH9YUIneGXO7X4XJlfb3Z1kmr50JSiIMpvjNQyYsVC21qnurJdruvC6004N2j0VHs/uMLm4+9kMhYhTYfIrmlt0H0AeIz4DyO1ookkDZRkV8XgxMekO66Xsv0ORTxIDF4xaH+opYH3lVHfW9lBvMXTWxDfVjpx9npljrL8wYZvxKafHdSNAHiM+A8jtaJK3JnSA8yXu4+Ew+U7nUV8Bc1wcKohS5MOaBs3NTnVnL7pu5iTDh7IYFedxG55jaHk29u0ctA9C2hPu49oLJR9PnHrkVpi8yMiaOba9MUxexOSPQVupOwHyGPEZQG5HE8RXPSZNuL2z5H0dC5MfRfbqPJPEC7RrQUGU2ftPmSuBj4tfMZF43anurHHzr8WnhbbOsK14YfXTlH0szvP2YIm/hz9z9vVGCft4N+RPAwAgjxGfAeR2LNxHYfKcMmWvpvVkTsd731fBBN+M9JWi4ijkXfxfdEqYwktjYswHJYyPL4XJTwGNa0cqiqeji4SUsZBTfDXzRs5+XtStAHmM+Awgt2OR4mINk+6qflfRPq/lDPRQVIz4pOCCUUGUYfeNufDf57QwRf8ZHbPeLXH78dXI6yGtIHorzD9P3Z6CfRws8dgOh3qeeAXkMV3IY8RnALkdNcubl/HzivZ5Imef630lDFkf7n6C6nJWEFAQJdXrI33jt1D+EyN015sj/ed4BfuIq/v+E9KKovvn2E98suj3kP960JoSj+uhgmM5pnsB8hjxGUBux6Lk3SH8uKJ95q0Uvt1XQiYGtrMjF4Obsv+mIEpqHxpNMA44LczYf+KCSPdXtK+DofqVLt8s2Pb3FRzXmYIEf4NuBshjxGcAuR2LcDzUf2f1vZx97vaVMKFAMPyaqoIoKfaH/77OttxpIdH2kf6zrcJ9xX75WyguiN6ccfvxtdKrBdt+qYLjOlCwz491M6DneYz4DCC3Y0HyCksnKtrnoZx97qnxx9TGScNjgv52D/rlEyP94udw96PwCqKkuDjSL97s6IWBWFaN4dciv65hf6+FtKdEZ7nweyFhu2sqOKb1BfuMK4SuEqqAHucx4jOA3I4GXkj8VdE+j+Xsc1cNxzx8R7RNhYTt2cVJ/NzvdLhPxomSL430ww1T9FsFUaLnxsSzBzp2jGJZde4Z+ozx1cGNNexzZUibS3TLDNv+oWCblys8rqInX/twkw+Qx4jPAHI7GuZkwUD4RAX7zHu95ZmKj/fVMftsQyFh+5hE+b2O9snRC82XprwAVhAl+nGkTxzq2PGJZdUaXqjjsxr3ezYUF0SfnXKbaxO2WeUxflGw70vCFdDTPEZ8BpDbsUDHCwbC9yvY5/mc/d1b4bHmTVje5ELCjjD5qaGjHeuPz44c37cT/p2CKHmeGtMnDmX9694OHJ9YVr2jQ59tY437/SSUXxA9kLDNfRUe04sJ+38iAPQvjxGfAeR2LNA7BYPgrVDu/DEP5CTE5xc84DexkJBXQLjTXulIX4yviw5PKn81p+8piJKnqH/EJx7iYgtx/s1HWnZsYlk97qy+e6qB3++0TyCdTNjmUxUe05aE/b8rbAE9zGPEZ4B+53Ys2PZQ76saeROHVzlPzYpBO9eyQkJKAeH70J27Il+PHNuOOYIi/bUxpC1MM9yuh6WnTOIgurrhxyeW1ePTsDRv27aa97sr4bud5kIvLkZ3u2B7/4S7F60r2/KEY/pZ6AJ6lseIzwByOxYsDoR/J3SqslZ//3nC9uMFQdUrGcZCwvmWFBJ2JHzOLhVDRy8wPyn49wqiTJLyynFRiwXH10M1q7qKZd2OZVWfr2mT400J5/+PGo7rRsJx3e/rB3qUx4jPAHI7GuDzhE4UV/F6cs795N3FrWsVwzYUElIKCKfD0mrsXbBu0G4OHduVhAsvBVHGWRvSVulObXFb8ZXpzQ08VrGsm4rO2cUpt/dywndwsobj+ibhc2z39QM9ymPEZwC5HQ3wWEh/9HjWibVj8v57TkJcp5UNLiTsTPhccW67Lt2pHV0xblMJF2/003slDpij7acsVjaJWNY9Redt2lc/vwiLXcF4moKFeeqAPuUx4jOA3I6GOJ7YceKTfFum3HZ8ve9UTkd8QCEhuYDwQ8cKCG/OeMGlIMq4ZOWvCgfNO+3IoN3ToOMWy7plb8F52z3l9n5K+C4O1nBchxM+xwlfP9CjPEZ8BpDb0RBx3purU3Sc1NWA78kG0XHb+GbBCXGTCgkpC2n82LECQrwjM/wI/LmQPjeegiij3qhhwLzTzoZmTdAtlnXHuznnLc6TN+1cq7cTvo/naziuvQmf43dfP9CjPEZ8BpDb0SBbpuw4cVXwB3O2F//bmQl/+5ZCwv/Z3cMCQpwE/9eh47s1aBum+HsFUUbtyPrFt9nv5XrWr6oaOP+Yss+KZYqhKfKecvpiym3dl9iX65gbLuWp4apXUwbkMU3JY8RnALkdDbR/ho7z3JjtxHkgfwvjF4R4omHHvMhCQkoBYVHTClTp/ZFjPDDl3yuIkioW3x/JLvgPZYNqyoq0Ke1qUBTteywr28Wc8zftBPCbE/vxMzUc17OJn2WjLgD0II8RnwHkdjTU2zN0nvhUS3zMOD75c3TMf4+vhRzMOnATxULCLzUXEvpaQNg6coynZtiGgijzWJb1ww8G7c8w/93EVWKZYmgJ7s85f+dm2N6OxD78dA3H1qTkH5DHLDqPEZ8B5HZ07GLir6wDjf7/Tw7auhYcc52FhD0hbS6LFR3rVytGgtS1GQOOgihlDqAxMTkzx8D5c5h+bkexjFF5ry3umGF7zyf23zqmMHgg8bPs0g2AHuQx4jOA3I6Gey3MV12PT7Q83bJjjoWEXysuJOxJ/BF2sYDwZQlJfqQgShXia3DfzxjvPhfLehXLqvBpmFxQnkXqq6N1vLlxb+Jn2acbAD3IY8RnALkdLbA3zH4h8X5oZ2W9ykJCSgHhXEcLCKN3wz+dY1sKolQpLmJwZYaY93zDjkMsa4+4kvHNCedx1vnqjib22zoWylie+Fne1RWAHuQx4jOA3I6WeCYnUStqlwbtyRYecxWFhJTXY+KCKA92sA+tHbQbQ8cZA9I8rwEpiFK1uALsR1PGu7j6YdMKgGJZO+ybcB4/mWObHyf227qkfJaPdAWgB3mM+Awgt6NFHg/j59VJbQdbeMxlFhL6XkA4PXKsm+bcnoIoddk+ZSLVxCcoxLLm+ymMX+lynvPYxoT7Y10B6EEeIz4DyO1omVUTkrbUdjq0b8WuMgoJKa/rnM/21UWvVxBUFESp06NhqTiVEufiALu8gccgljXXUxPO5XMSboBO5jHiM4DcjpZ5boqOM6nFFcY3tey45ykk7Ev4u186XEB4ZND+HimWlDEfkoIoddswRfzbK5YxhR/HnMtjEm6AzuYx4jOA3I6WiBXx98d0jL9nvJiIf9e2CWpXz1BIeCHh31/scAEh9psLQ8d6Ows8ZVAQZRHik3z/JPyuj4tlJNoRxi9GVcad6GMSboBG5jHiM4DcjhZ4aNB+HtMpXh20NYP2XZj9LutbLTsXsZBwObGQoIAQwpGR4z1Q4rYVRFmUNxJ+23+JZSSIk7uPrnh5LRt3y/BhCxPuD3ULoAd5jPgMILej4baFpZW1Ru+Kjs5rtj/Mvnrj4Zadk9RCQlH7teMFhM0jx3uq5O0riLJIvyT8xteLZRQYvWkU71BvKXH7L7Yw4T6oWwA9yGPEZwC5HQ32chj/isgzE/79PHdZ2zbAxkLClTkLCKs63HdWDNpvQ8d7vYLjbWJB9OMwf3Gpyc1k0v/zXML52iGWkWPcQkr7S97H3gb9tpcnfpZ9ugYd4rpAHiM+A8jtaJkjEzrBzoS/nfUua9smqo2FhN9mOM5LPSggfDFDv5mWgqjEZ9GK5uHcJ5YxwYox5/ydCvazM/G7vK+GY74v8bPs0j3oENcF8hjxGUBuR4t8NKEDTJOsrR20M1NeSMQFdx5p2bmatpBwJfubLts1csyfVbQfBVGJz6IVzTdzVCxjgq9DPQtVPJP4fW6o4ZhXJn6WZ3QPOsR1gTxGfAaQ29ESk+6o/jTj9g5OeTFxvoXnLBYF/kw4tt97UECIx3d9pGjyQEX7UhCV+CzaxtCt1VjFsnq8PXI+v6xwXysSf9vbajjuLYmfZZ0uQoe4LpDHiM8AcjtaYNJKwnGRh4fn2O6zYbpXT/Z35LyNay90vA99P3K8T1W4LwVRiU8TXOvQoCmWVW90fqKTNezzn4Tv87kFHPuk641lugkd4rpAHiM+A8jtaLh4x+/WhC/+eAnbf3zQrob0eenaYt8MF49dLSS8EspZdTOVgqiCaBOc6MigKZZV7/GRpPrUoN1Tw35TVs3cXcPn2JXwOX7TTegY1wXyGPEZQG5Hi7/4sp7ye3iKi4ltLThnqatD9qWQ8E1o58X8sxIfBdGKvvMPW3IMYln1Hgp3T0fww6DdW9O+jyd8jy/X8Dn2J3yOr3QVejRGuC6Qx4jPAHI7FixvroRrJe8rXpSkvB7yWcPP2fMlXER2rZCgIEofHcjpW6+24POLZdWLi1VcDnfPZXd/jftPmQOvjjveKYWhd3QXoEd5jPgMILdjwQ7nfOnHK9hf0epdVVzA1F1AiIsJpazY3KVCgoIofZT3dOWehn92sax6cdGM8+HuBTcerPkzpMwNd7yGz3EiNGOuPEAe05Q8RnwGkNuxYBdzvvTXK9rn+YSBd22LCwirs3alR4UEBVEMmu3pW2JZ9eJToD8OnZ9fw9LToov4HEXf3bkaPsfPoXjBjvt0G6BHeYz4DCC3Y4HuLRgAd1S035Q7ok27E7lnigLCHfF/X+5JIUFBlD7KW5l9VUM/s1hWvTiv3nfh7sUoVi/w81wo+N5u1/AZbjcg6QfkMU3LY8RnALkdC/JMwQD4TIX7/r1g38+3rIBweULC25dCgoIofTTpVb2bDf28Yln1lg3ayaHz8UdY/BsPRxO+t3UV7n9dwv4PCydAD/MY8RlAbseC7CoYALdWuO+PCva9vyHnaHfChcKlkP/0T/xvvyoklKqoAAt1mLRCbBNXYxXL6u8TcUXiDQ34TJsTvrOdC7zWiG2TcAL0MI8RnwHkdixI0dNCVV5IFCXnBztSQFBIqIaCKE1waUL/e6lhn1Msq8fwSr3XB+3Rhnyu+NTqtYLv60iF+3+/YN9/CCVAT/MY8RlAbkdDLySqfNWk6I7oopPplDum8QczzVwSCgnlURBl0VaHyYsPNGmOGbGsHkfC3a/VPFljP9ybJdV5Pij4rs5U+Bl/WmCyD8hjmp7HiM8AcjsWYEdYzGTk0QMF+969wPOyMyHR/3XGH8ZKhYRSKIiyaK9O6HunGvQZxbJ6HBw63luD9nSN+/4y2+/jBf/usVC8ivDyCj7f/dm28/b9sHAC9DiPEZ8B5HYswJMFg+CrFe77voJ9b+lgAUEhoTwKoizaxQl9b3NDPp9YVv/F09+Dtq3Gfd95+vdC4r8/t4DiQdFrpT8IJYA8RnwGkNtRt2VZAjdpIPyiwn2vDPl3Qu/paAFBIaEcCqIs0qSnUk435POJZfV4YeQYt9e477gy8PVsv68k/s2+gu/oswo+54mwuMVCAHlMW/IY8RlAbscCfJczEF6tcL/PhsXMlTPtj2C0gLCy5IspRdHZKIiyyATs4oQEqAmvloll9RgtOu+pcd/xfF8O/3sqdcUUfff3nO8nvu5f5muZDxYUK34VTgB5jPgMILdjUfYXJLBPVbTfV3L2eaAHBYQ+FxLKoCDKqPj62tMV/U6HvTOhz73ZgHMgltXj2XD3vGsv1rjvuHL95aF9H5/y718q+H7KXEXz9YJ97QkA8hjxGUBux4LEVzr+zBkQj1e039MT9ncjLE3yXWcBoWhC8YsV/xAVRaenIMpwMjT6VMXtsPQq2LMl7+vpCf3tmwacB7GsHnFeuFtDx/JaxfuLd63Xh6W53r4e8x1vnWF750P1TwXFa4vfcvZzVugC5DHiM4DcjkUruiP5WMn7ezhnX2/0rIAwXEj4JSiKplIQJdqd8JuJycUTJezrobD0+t3o9s+Fem/iiGWLs2nQbiYcW13tyozH8VhBfynju8l7+ujv4BUkQB4jPgPI7WiI0zmdLq5ge2+J+/oup3Mvq+l4tycUEH6pqYDQh0JC2RREiU6F9OLRwTn2syaMf5riQs0xQixbnPiq+vXQnGJobG/PcTyvhvx59x6cY9urQ37h+FWhC5DHiM8AcjuaIn7xV3I63Fcl7eetCduPiea6BhUQFvVjWJntW1E0n4Io0Y0wXQHp+zD9yuqbwvi7h3HRhBULPn6xrB7rJ/SBRbeH5jyuT3O2fXLGbS4rKEx8ImwB8hjxGUBuR9PEgfyPggF4nseHJ72icTPrmHV4LuSvqtiEOwNx3+eDomgeBVGic2H6IlJMWl5O2HaMdYfC+ILjx2FpDq5FEsvqsaZgXFxU+66k4/syZx/HZtje8RoKEgB9yGPEZ0Bu15/cjoZYXdAR4+q2005muypnUI8T5j5a07E924ICQpcKCVVSECV6M8xeULqU/X2MP3decYuv1MVC4wdh/Ctl1wZtVwOOWyyr77NfDs0rhsa2u8Tj/KAgSU65Wx7H+bzXnD4UrgB5jPgMILej6WLHeb+gw8WLjViJ3zhhG7ETbssG2Vs5A/mDNR1TSgHhfGjWnBGphYS9PeyjCqJE8U7emVB98SneSTwamvEahVhWjzg2XQjNLIZeD+XPt70nTH5N6Vp2gbl2zN/FJ7IO5vxtvPh8XqgC5DHiM4DcjjZ5LLFD3g5Ld0i/DUuv8V0L+fPancsuMuoUV0y82qICQmohIU4GvKaHfVNBlOHE51hFg2VMFo6E+edqFMvaFctiInw2NLMY+m+W6FchPln1WcJv4nTWbhb82+M9HZ8AeYz4DCC3oyOeCEvzKtyco/P9lQ3kmxtYSGhqAaGokBDnSVrb0z6pIMqo+HpEXISg6OnJlFgVE4X4REZT55IRy6q1PDS3GBrbIxUff3xi6qMZx/xb2UXsI0ISII8RnwHkdnTFsuxC4LVB+yIs3XW9ng2wt7MWO1y8s/ptduFwYNCeDuW/3jerDSOFhJict+FR6fhKzrmgGApF4kAX54qJk2Z/mf1ubgzFqNtZzIqxKz4FeCJLEPaE+uYzFsvEsraM+duy31L8nVzKxvjh8f5y9t8OZ/92mdMGyGPEZwC5HTS7kNCWAsJoISEWENb5GkEsE8sAAACAVOtDOyfRXZF9dgCxDAAAAAAAAAAAAAAAAAAAAAAAAAAAAAAAAAAAAAAAAAAAAAAAAAAAAAAAAAAAAAAAAAAAAAAAAAAAAAAAAAAAAAAAAAAAAAAAAAAAAAAAAAAAAAAAAAAAAAAAAAAAAAAAAAAAAAAAAAAAAAAAAAAAAAAAAAAAAAAAAAAAAAAAAAAAAAAAAAAAAAAAAAAAAAAAAAAAAAAAAAAAAAAAAAAAAAAAAAAAAAAA6JKtg/ZvT9oJXzcgdoqdAAAASOol9QBip9gJAACApF5SDyB2+roBAACQ1EvqAbFT7AQAAABJvaQeEDvFTgAAAJDUS+oBsVPsBAAAAEm9pB4QO8VOgFH/apqmaZqmab1ruIbXNE3sBGOc1tvY68RqmqZpmqa5sESyqGma2AnGOE1BVNM0TdM0TXNhiWRR0zSxE4xxmoKopmmapmma5sISyaKmiZ10w8cd77fLjXGa2KujaZqmaZqmaSiIapomdqIgaozTFEQ1TdM0TdM0F5ZIFjVNEzsVRBVEjXGa2AsAAADQVQqiAAAAAEBvKIgCAAAAAL2hIAoAAAAA9IaCKAAAAAAAAAAAAAAAAAAAAAAAANB3W0O352Ubbid83YDYKXYCAAAgqZfUA4idYicAAACSekk9gNjp6wYAAEBSL6kHxE6xEwAAACT1knpA7BQ7AQAAQFIvqQfETrETAAAAJPWSekDsFDsBAAAAAAAAAAAAAAAAAAAAAAAAAAAAAAAAAAAAAAAAAAAAAAAAAAAAAAAAAAAAAAAAAAAAAAAAAAAAAAAAAAAAAAAAAAAAAAAAAAAAAAAAAAAAAAAAAAAAAAAAAAAAAAAAAAAAAAAAAAAAAAAAAAAAAAAAAAAAAAAAAAAAAAAAAAAAAAAAAAAAAAAAAAAAAAAAAAAAAAAAAAAAAAAAAAAAALrpkUFb35FjWT5oq32lAADN8P2g/TvSoAwrBu3dQTvmOACAKa0ZtN9bNv4uG7THB233oB0etOODdn7QbmfX2Md9rQD0UbwruGPQ3h+0rwftz0G7NWh/Z4PkzUE7lw2Urw3aE04ZFXsl/LcYqiDKvB4YtIOD9lfWn246Dnrm8Sy+fjFopwft+sh4H/vU5UE7MWhHsmuD5Q0+noeHjufnQbuRHcff2XFdzY7lvUHbmhUEgP7EiLKtHLT9WWyJ4+9jDf6sqwZtV1gq2v6YfYej19X/DNqFQfs8+y4BmuSeQXsuu46L486VbBwavtaLtatYw/qwwWOSsbWhnsgGwHEDZFH7bdDeyS4MoEwbswChIEpZ7h+0t8NSsWS4P910HPTAmmy8/n2Gsf7f7BohXqBtbsjxxBsCbwzarzMcy7VBOxS8GgpdjhHRuRmPZZr2YwO/yyfD0tOfv+R87lg8OJYl3Pfp/kADxRveH4f/PcE+7Zj02aA9amxlkjjfzbc5Jz8m2/F15e/CUvX6n5x/eyv7ou91WilBfHrnfE5/g2nEC/23sjg2rj/ddBx0WCwcHgmz3fTMKwAs8omoN8J/bwiMXr/Ea5efCy6i47XL28ETo4gRXYsR0ZZQfTE0tn0N+R4fynKx3woS61hceEq3BxosFhGPlxinPx20B42tDHttwpdzPhvY7x/zN3deqc8rosZHfJ90epnToYJgACniDZrXw9LTYHn96abjoKPi3eRZ70gXtXiT9GDNx7MhTL5Z9mf2O1k15u8ezS5KJxVH41Nk63QXxIjWx4hhZ0L1xdD4yvyib6hszAoH/xR8zrcWUBAAmFasN92oIF7Hse5xYysxsf5qwsl9ZYrtbBq0Szlf0n6nmhltSggEkCfevHktK5CkDCw3HQcd9EJBglxWOxnqeTvkmayPT/oMKxK2EYueZydsIz55/bRugxjR2hgx7LFQz9Oh7yzw+4vFzWMF32GMmbEQ6pV4oA3erDhm38xqDcbWnopPff4w4YRun2F7MfnIu/v6tlPODH30SlAQZTZxwu1XQ3oBsamFxK4cB4vzck3FgDvtVNZvq7I75+Lysym3dW/2eSe9Qr9F90GMaF2MGHW8hmOKMWntgr6/vWHy9Dl32pfBPMlAe7xT03gUY+dDxtb+iU8aTSpeznN3MxawLuR8Sa859Uzhk8QfPwyLr6sdCLO/mnDTcdAh22u+GJu1MJlqR84+z1Rw7RJ/R4/rRogRrYkRo9bXdDxfLeC7ezBMftNvONnfpZsDLTKpkBhvPH2T/ff4ZOfwiuvxf8cpQ3Zn48tfU8Tvs8bW/vlswgmMT+PNW1WOFx63cr4kgzLzJr0KoowTC4gvhf8tIBAHzfgUfFwwIM4X+GNoRyGxK8fB4q0Pk18rj9PcHMpi7apw97x38aIyruS5c9A+CGlP6o9rL5R8PJtyri/ihe+aObYdL6InTXT/x6Ct1J0QIxofI8b5sKYktO4Vfx8N+Qsm3Uny1+jmQIs8FcYXQo9MGc/i1CBxbs3UFel3G1v7Y3/OyTtQ0j7eLEjS1/sayBETz2tBQZTpXMz6Q1xJ+pUJBYyUp45vOg46Ytz8mL8M2tYZthWT/Z/C9K8hlbVoR/wd5E0b8UYJ+3g35L+GBGJEc2PEpLhR5oq+45L0eMPk9Zq/t5hIFz399EW4++kpgKaLb+yM3uiJ49TGObb5WEibduxnY2s/xAUEJj1d8XcYv5r8LJYXdLyzvgpyfDPSX4qKoxDFu4APF/ybVaH5hcSuHAeL9dKYPhHvNi8rYbu3prgoO1LRuDC6onwZE8nHa6C8lUxf1K0QIxobI8YZvclxsQPf24sJ5/So7g200AcjsezjEsakkOVVKa/Ql/HQXh/G1lbLSyjKnvvm7YIvyXyipASRTwr6rYIo07oYulFI7MpxUL74mtDojaR3S9x+fHW9aAGP4YWJ5r3ZuqdgHwdLPLbDwR13xIi2xYhJxzh6g2Nfy7+3lBWX39O9gRZ6uMIxKXo9IX4+b2zttqcLTtr+kvcXVzL8J2d/NyQWjBidf/Zy9kNWEKVMX4duFBK7chxUnzQfr2AfWwrG+LKuL+KTn3kLi8XPUOYceQ8VHMsx3QsxolExIjX5ja9hLmvxd/ZWwnkUn4C2OjEUyz6sYPvxDeYbBTH0Y2Nrt50J1T8iPOp0wT7f9bWQiRepZ0eS3E3Zf+tjQfSebDAY1yxMVt6A2+ZCYleOg/Jj6XABMU7IXtUd4oOh+tWXi56I+r7m66U4Nm3QzRAjGhMjUo6xzHUSFuGVhHP4ja4NtNSGoVj2XYX7+SwUz71sbO2ojQUn66+K9vtqwn49ysu4H/ZwsbyPBdHlOcf7oe4yFwVRumz7SD/YVnGcKlrleJ6+GG8MXS3Y9ksVHNeBUO0TBCBGVDtejS4g+2do7wJDuxLOX1y1+AFdG2ipo1ksi4vUVfkG8d6CWDrPE519GFtb7XDByTpR0X4fSfiiXqnh+OOFURsXQ4g/rLd70D+fCP9d5W34tSYFUQXRMimILp6YXE+/+LqG/b0W0u5Sz1KMeCFhu2sqOKb1BfuMi1CuEkrpwBjY9hgxyegc22+29LuKqyMXLaJxO8u3ANoo5vx35t18puJ9PReqe0K0D2Nrq10Ki3vaoWggP1fxsQ8/6dGmBHx7lnTFz/1Oh/vmfSP9Mz41PPo6ooKogmhVyaCCaP3E5OrcM/QZ46vdG2vY58qQNpfRlhm2/UPBNi9XeFxFd977cLOS7ulajEhJeON1ZRufnlwR0p4Ael23BlrsTsz+soZ9bQ3VLErXh7G11dYlnKi9Fe7/24T9VzUf17hX9tuQgG8f08G7umrksVD8+qOCqIJomRREF0dMrtaOoc/3WY37PZswzj875TbXJmyzymP8IhS/ogpt06UYMcmPI9s91NLv6uuEc3ZelwZaLk6fuDMsLchdtaKC6E5jazftSThROyrc/7GE/b9WwX7zFmJocgK+I0yu9h/tWN98duT4vp3w7xREFUTLpCC6GGJy9Y4OfbaNNe73kwouyA4kbHNfhcf0YsL+nxBOaZkuxYhxnhqz3UPZtu9t0fe0N6S9CikGAaTLe2U+PuG5wtjaTR8mnKgq52tIGdTLXhkxJZFpYgKel3jXOedqHeJj3sOLZcT/PWlONgVRBdEyKYjWT0yux53V0U818Pud9jrjZMI2n6rwmLYk7P9d4ZSW6VKMmOV6MT7Z/XlYmse6qfNuxgVFriecrxO6M8BU8upS87yy3/WxtfPJf2xbK9z/cwn7jxOCLytxn7G6f65lCXhK4v19aNcd7jyjrwLtmOMCt4sURBcXExVEyycm1+PTsDSv5raa95uyCvI0xYdl2XVB3vb+Kfm6YZoYPLwAILRJV2LEOBtD2lOVwy0WHuOqwrFAuroh39FHiZ/dQkoA5cXXR42t3XUhLLYgmnqB8mjJ+40J+PmWJOA7Ej5nl4qhoysHf1Lw7xVEFUTLpCC6GGJydxWdr2mLl5sSzv8fNRzXjYTjut/XD7XHiHFSXh0savHGXVykaM2CztOGkLZIxildCmBqv4b6Fxhv+9jaCX+FxRZEU56yiG13TxPwlMT7dFhajb0L1mWFmjvHdiUhoVQQVRAtk4Lo4ojJ/Sx2XJxyey8nfAcnaziubxI+x3ZfP9QeI0atDWmFxNQWtxWLjptrPk9fJH4+r0ACTOfxMHkqlbbe3K56bO2MotfO6hhYUy5S3qlo3ysbnIDvTPhcZ0K3nkAZXf1zUwlJaRcpiFZHQXSxxOTuKTpv0664mVIUqGMVz8+DeUShiTFi1HuhvGLoaPtp0B6r4RxtSPw8f+hOAFMbd20Z1zBZZ2ztvpTBteonHFKeUq3yC2tiAp6SeP/QscT7zRkTSQVRBdEyKYgunpjcLUWLJ077BshPCd/FwRqO63CwsAk0MUYMW5GYZ8zbjgzaPRWeow8SP8dR3QlgKuOeDo3F0MdaflxVjq2d8nfC4Lqn4s+Qslri1z1KwFMmwP2xY4l3DDjDTwrHeZpS57RQEFUQLZOCaDOIyd3xbs55i9cg0861mvJmy/MNuNCM7XdfP9QeI4a9Eaovht5pZ0M1iy/FQmtqUffpCduIC2e8FpYWibqQbe/vrMX//Vt23RALr/EGoGlfgD6I1+6jc4fG1+TXG1v741ZY/CtffyR8hu96koDv7mHivXwkEMU+uWGKv1cQVRAtk4Joc4jJ3XA859x9MeW27gvNeLMlhLSnhk1YD/XGiFE7suvEb7NYfT0x95m1/THlNWyKvYn7vjXydzHZfXXQfpnhOGKyHOdi3qx7Ah32zZgxpyvX9FWOrZ3yW8KgeLziz/Bdwme42oMEPCXxjq8KPtCxPvj+yDEemDOQKYgyDwXRZhGT2+9izvmbNtneHJqzqMiziZ9loy4AtcWIaa6j4lOT8cbGobBUMP07lFMUjTlLmUXRE4n7/Wrob+Lic3+WdDw/ZucKoCviDaOvw903s3YZW/vpZMJAeKHiz5BSEL1WcwKecje1zAS8r4n31pFjPDXDNhREFUTLpCDaPGJye92fc/7OzbC9HWG+10bL1KTiLIgR81uWXZfG18bnLSbG5HpVCZ8pvi6fWqh9PSwtAHI2lP/ka3za/TXdFeiAtWPiZJzi6I3QnadDmzS2Nt6niYNglROFf5vwGW50OAHfE9LmJVrRsb63YuSC89qMF48KogqiZVIQbSYxuZ3yXivfMcP2nk9M3uu4oH0g8bPs0g2gthhRlmXZ/s+E2YuIP4f552h7Zor9HcvG9irnSf1clwVa7OWCOBmnVXkjy7WNrT2RmlxUeeK+Cc16QnQ4Af+14gQ8JfH+uaOJ95cl9TEFUQXRMimINpeY3D6TbrqenXF7+xOvWeq4kL038bPs0w2gthhRhScG7fuwmALioTD7E53xras4DVV8Yn54kaRY7F2dXXcfGbQrU27b3HNA2zwXlt56To1zMS5uM7b2w8bETvFxhZ8hpSB6dUHnp8oEPCXxPtfRxHu0EP9phf2nixREq6Mg2mxicnvcEybfhX9ixm0eTbxmqWMho+WJn+VdXQFqixFV2h6mLx7+m13zzurkDPv7KCy9EjqN+DTR5Sn2cVD3BVowxsQb6SlrEeTVwJa38LjbNLY2QsoAeL3CBCOlIHqmYwl4ypO58cf7YAf7W7xIuxHuvgNzf4X9p4sURKujINp8YnI77JtwHj+ZY5sfJ17A1iW1OAHUEyOqdl/2m54moY451Kw30m5NsZ84DdXmOY/tyyn295QuDDTQ42Fp0ebrobyF5VYaW7st9XWMFyra/6mEfZ/sUALe98T79MixbppzewqiCqJlUhBtBzG5+X4K49/2mOc8trEg+rGuALXFiLpsD9PN1znLk+L3h+lWtl9f0rGlxtm4gvEy3RhoiPg06KVQzfzJMQ9oyxtibR5bF+ahxI7wa0X7T1nJsQnz1ZSRgO9N/MGt7Ghfez2U/yqhgqiCaJkURNtDTG6upyacy+dqStTroiAKzYoRdXo0SzJT4sDNMP1rl9MsqLS95GM7nbjfA7oy0BBfZLH2r0G7Hcovin5tbO1+B0rpCC+XvN/UOUzf70ACvi/h737pcOL9yKD9PVJkKOPOsoKogmiZFETbRUxuph/D+BWQ56UgCmJEk2wI6UXRvVNue1dIf52zbGsTCwpXdGWg4TlzjNPPZjH4szDbXNCzxnFja4usSxz4YsV9fYn7/bKFnW/1DAn4CyHt1ZOVHQ5Gwyu73c6CUxkURBVEy6Qg2j5icrPsCOMXoypjUvpjQUEUxIhmiU/k/JMQC45Pud2UcSq2fRUd17uJ+9+qSwMtE+cZPRqmm/rkzlzN9xpbu+utxI4Qn5gpYw6FN6bofNsamICnLEb1osT7/zsSqnvFRkFUQbRMCqLtJCY3Q1yUY/TO+7WwNDVPGT4M7SuIislQX4xYlJSc5q8pt/leYoypaqyK200p9FqoA2irB8LSejopse5Oe83Y2m3fJ3aEn+YYgOOErp+F6arxTaxspybgKXOzdjnx3jxyvKdK3r6CqOS7TAqi7SUmL97oza94gbmlxO2/GNpXED2oW0BtMWKRfkmIB9O8ZZcyRUjVY/nXCZ/hmm4NtNwjU+QQF42t3fZgSHv1MLbfw3STeK/Lvqxb4e4Vr4r2c6nhCfg881DEc72qw/0pPkn829DxXq/geJtUEN0aqlnZromtq6+BKoi2m5i8OOMmct9f8j72hubcRF0eFvs6K4gRzfJcQjzYMcX2Ugqi31d8THsS49x63RtouVgHO58Y8x4xtnZbTCgvTpFAxrkJ4mJLcbXFO4vkLMuSynhx8HYYP8Fr/LuUCcM/a8H5+m2GxPtSDxLv0cW6dlawDwVRBdEyKYh2YwwTk+u1Ysw5f6eC/exM/C7vq+GY70v8LLt0D6gtRixa0UMl09wgSSmInqj4eFaKc0CPxDzgz9Ce1+b7MrYu7OR+W2Ex5XBYerriYMK/3dPBBPxK9jddNlrsrqqwrSCqIFomBdFuEJPr9XVN8eGZxO9zQw3HnFooeEb3gNpixKIVzSV6dIptNaEgGhLHUgk40BUp+fyXxtb+eCksveZcVhElFq8eHtr+zwl/82CLEvCUOwq/9yDxXj3Sb2Kx4YGK9qUgqiBaJgXRbsUhMbl6b9d4kbgiNGchxi2Jn2WdLoIY0chEsgobS7x2ej80oyD6VWj/23wA0zgZihcZN7b2SExADmZJ4yyFkz+zQf3hke2uTfjbH1t0nl6Y4py80PE+M7o411MV7ktBVEG0TAqi3SEmV290zryTNewzZSXQ5xZw7ONa/KzLdBPEiFpjxKJdK+naKWUM+7qG4zma8Dm+0tWBDnmqIObdNrb216awVI2OyXacJycukPR3dtEf/3d8KjCuIv55WJpX9PGcbRW9VtKk+RmK7AvTF5S6moC/Ev47PUKVFEQVRMukINoNYnL1Hs/60Z3zF8f+e2rYb8pKzrtr+Bwpc6D/ppsgRtQeI5o8/k5z7bQ7pL1514Tx9BvdHeiYokVaF3XDu69jayddCMVPVrRhgYvUVW/7koB/E9pZ4Hu2hGNXEO12IqMg2g5icvUeCndPR/DDoN1b076PJ3yPL9fwOfYHT01BE2PEouXN/fnhFNt5NiHGnK/heFIWs1MQBbrmk4K4t9zYyjw2dWRwfT7MX1jqWgLe54JoXZaXdLHNfymItpuYXL24mNDlofP106DdX+P+UxZjrOOGTcqCJxYaQYyoP0Ys2oGcmPDqlOexKMbcqOF4UgqzCqJA33KKuguifR9bO+eLhMF1cwcS7/iodcrqjF1KwBVEq6cgWh0F0e5euPQ1Jpcpzil+Ptz9dFLdCx+mzN15vAG/sbrmMgUxolny3lLYM+W2bofit+mqti0h1pm/DuiaZ0JzXpk3tnbMQ6F4UYTzDT+G1MR7ddauhP4k4Aqi1VMQXVyRQ0FUTO6reBf6x6HzE+cRX7mgz1H03Z2r4XP8nFCouE+3QYzonb0lXmt+lxDvHqj4eFKmg7K6MdA1a0IzFlUytnbQRwkD684Gf/49UyTed8T/fbknCbiCaPUURKujINo+YnI9MWc4Mf9t5HzWrWgO8jouVIue3Dqn2yBG9FLe6vDTro2QssL71oqPJ6Ug+rGfANAxeTfgfzG2MqsNofjp0LMtT7wvT+iofUnAFUTrCY4KotVQEG0XMbl68ZWgk0Pn449BW7vgz5RSJFhX4f7XJez/sHCKGNFLh0scd3ckxJo9FR9Pyivzr/oZAB1zX1js1EzG1o46mTCoPtHQz7474bNfCvlV+/jffpWAl6qoANtFCqLVURBtDzG5HsOrul8NSzc2F21zWOybJrsS9r9JOEWM6P35GG5fzbCtewbt74JYc6zi40lZVGm7nwHQMXmvzL9mbGUWKQshfNThxFsCXg0FUQXRMimItoOYXI/hldSvD9qjDflc8a75tYLv60iF+3+/YN9/CKWIEb11aUJceKmi69wzFR9Pyg0g89kBXZN3M+hJYyvTinMw/F4wmMY5ER5o4GdPuRCIFz/TzAskAS+PgqiCaJkURJtPTK7HkZH+8mRN+43fRVyUpGj1zg8WWCT4KSyuGAtiRFqMWITVYfIia6tm3Oa+gngTnyC9p8Jjerlg/7/6KQAdNGmBvN+Nrczii1C8GutTDfzcOxMS5F9nvMhZKQEvhYKogmiZFESbTUyux8Gh4701aE/XuO8vs/0+XvDvHku4rlhewee7PxTPhf6wUIoYsfAYsQivTogJp+bYZpzHrmgRtyrnwf+kYN/v+zkAHfT5hJh3yNjKtF5ISDBf6VniLQEvj4KogmiZFESbS0yuP6GPTx5tq3Hfd57+vZD4788VfE87KviMRdM1/CCM0nFtihF1uzghLmyec7sfhcWt8n66YN9P+kkAHfRnGH+z/SFjK9OICyTdKhhIP+lp4i0BL4eCqIJomRREm0lMrsfoDcw6F8qIK7dfD9PdJC16lfSzBfy2dgborrbFiDpNWhH+dAnb3lgQd+J5qeI1x2Uhf1GnX/wkgA7aGuq9+WRs7ai1YXxlfbidbNEFzWjiXeYE4oqis1MQVRCts9ihIComdzUmjxad99S473i+L4f/3RVfMUWynjc/+a1Q7mvzDxYUB8ylR5e1MUbUJcaicU+HxqeJyppC42TBePR8Bce1pWCf+/wsgA46PSF3Wl3BvoytHTV8cie1WMi6p2GfexGJd58T8DIoiCqIlklBVEzuY0x+Ntw9L+aLNe770ZHrheNT/v1LBd/PSyV+1tcL9rUnQDe1NUbE+TefDtWvgv7OhJjwZsnnIS/+nKvguN4PbgAB/fLMhJh3wNhKqlUJSWScpLZpK1jtCMULJVys+KJKUXR6CqIKomUqegLjpuMQkzsWk+MTQMNT27xW8f7i2L8+LM3F+fWY73jrDNs7X0PSHm/g/pazn7PCJx3VxhixP/z36fG4MNGJUP4CRE+HyQ9+lO3jUN+8yfFa80bOvrb5aQA1iXH28KAdC0sroa+paD8rJlzrVRHP2379zQRxDoIrBYP1OxLvwgT8l6AomkpBVEG0TEXFr5uOQ0zuUEzelPWFfxvSrsx4HI8V9Jcyvpu8p0Pja0ZWlqeL2hgjdidsJ95EeaKE8xMX17gaxj+teX9F49HVnOOKT/vcW9K+XgntWv8B6J54M/qrMH46khMVXHt9M2HcedDYSopY5b4W8ufy2tXAz709IfH+pabEuw8JeKghcCmIMov7EmJB/O/LHIeY3IGYHF+Vud6gi7HY3p7jeF7N2e7VOS9mVxdcuL4qfNJBbY0Rp6bY3sE5zk98Qmnck0QXKh6fthccUxnXgfEpqUnrQFzIrjMAqvZ2Qj7zXihnvvjPxmz/j7D0wJ+xlUKvFySw8WmlJj49kZJ4V31hk5eAXwiKokUURBVEy7I/cdDY4jjE5JbH5PjKzNWGXYzF9tCcx/VpKH8Rx3jj4HTwpBT90uYYcWPKbX4flqb7msamCefnTKhnUYp3Co5p3nnovpiw3VgkXePnAdTkYmIcj/9u84z7eCCMn2rsUgnXpX25/u61NQWJQmxxvpsm3kl8LuSvFrvIxHs4AT8fFEXzKIgqiJYhvtp2OaQNGt85DjG5xTE5jtt/NPBirKz++GXOPo7NsL3jOdv7Suiko9f2bY4R52bYdnxa5+XEMfZQGH/jLuY7dS4We6zgmGZdAOTNMLkYusHPA6jRtE9SxsLm41NsP06x8vuE67uyb251/fq7d+ITE28M2l8hfx6bpk7O+mwLEu8uJeBVUhBVEJ1XfDLkzJSDx4ehea+ct/k4xOT6Pvvl0LyLsX+zi9KyfBDyi5grEn9Pp8RaeqYLMeLNOfZxKfv7R4fGxjgn53NZXBk3dUacLmxRU4IdLjieeENndeK27s3i2qRpajxBBNTtxIyx/FxWq9oW7n6dPv7vuIr8uxPGuliw3GNspcjzBV9oLJIeDOXM5bCoxPt8QxLvaRPwvT3sjwqikvRZrMgSnA9D/o2dogmoD44ZbB2HmNzEmBzn0LwQmnkxdj2UX5iPF7STXp29lhU91o75u3XZ72HS397MroOga7oSI+JTmmdq+EzxKdGjoZ5X5PPsCvlPUd3OrhG2TjiHsWD6Spi8KG5T3/QDuu+ZmsaY+Br7WxXFur5df3dWvGsYXyW5VDDgHg3pdyIX5eGQP3dD0xLv1AQ8Tuzex3l9FEQVRFM8FZZe97qexaoqBpXb2fb/DNU9LdKV4xCT6xUvds429GIstvcrOu54PfJZwb5jgfN01opW/DwezJ9HN3UtRsS85VhFnyXGiSOhWU9MxvHoo5C2oGIcb78dtB8KYl4c35720wAWrGhhpXlavPbbF6qb7qSv19+dujiKdxPjggG3Qv5qv3FRpRUtOrZJCXhTE++iBDw+3r22p/1UQVRBNMXWmgeYvY5DTG5JzGhCe6Ti49+YFQtuzvDZbmWFlUeEUTqsqzEivvoeF1v7e879xzcw4g2RPaHeeUKnFYu0h8Ps89TF8/R1aP7ikUC/xCdFZ5kfetwNrTh1UlyAdlUNn7vv19+t9HDWQY6H/NcvY4eMcy881uJj3TCSgMektg1F3QdHAkKfi6ESFwVRukNMpmrxRm+cGiIuihLnpbqUXevczlr835ez/3Y4+7deJYL2i0XM57Lf/pdZzL4x9NuPLd78iG9HnM1iQLwREgugj7b0mOPCIi+Fpafkv8uO7dZIvPslO9b3Bm17aHaxF2DjUFyLT7pfG7mOuxPb4ltucYGlWNOKNaudYWmFd5hoW5j8+uU/2YAZ77DGSVdXd+i47yTgbUm8RxPwmHiv0317R0GUrhKTAQAAqM2T4X9zx8WJyGPV/UBY7GIhdVnfssT7jhXBnY6+UhBFTBaTAQAAmNM9LU1AoY9iQfT2hGZyZAAAAKDx/h84FEDsL6lMdQAAAch0RVh0TWF0aE1MADxtYXRoIHhtbG5zPSJodHRwOi8vd3d3LnczLm9yZy8xOTk4L01hdGgvTWF0aE1MIj48bXN0eWxlIG1hdGhzaXplPSIxNnB4Ij48bWZyYWM+PG1yb3c+PG1uPjg8L21uPjxtbz4mI3hENzs8L21vPjxtbj40PC9tbj48bW8+LTwvbW8+PG1uPjU8L21uPjxtbz4mI3hENzs8L21vPjxtbj4yMDwvbW4+PC9tcm93Pjxtcm93Pjxtbj45PC9tbj48bW8+JiN4RDc7PC9tbz48bW4+NDwvbW4+PG1vPis8L21vPjxtbj4xMTwvbW4+PG1vPiYjeEQ3OzwvbW8+PG1uPjIwPC9tbj48L21yb3c+PC9tZnJhYz48bW8+PTwvbW8+PG1mcmFjPjxtcm93Pjxtbz4tPC9tbz48bW4+ODA8L21uPjwvbXJvdz48bW4+MjU2PC9tbj48L21mcmFjPjxtbz49PC9tbz48bW8+LTwvbW8+PG1mcmFjPjxtbj41PC9tbj48bW4+MzI8L21uPjwvbWZyYWM+PG1zcGFjZSBsaW5lYnJlYWs9Im5ld2xpbmUiLz48L21zdHlsZT48L21hdGg+khAVZAAAAABJRU5ErkJggg==\&quot;,\&quot;slideId\&quot;:281,\&quot;accessibleText\&quot;:\&quot;fraction numerator 8 cross times 4 minus 5 cross times 20 over denominator 9 cross times 4 plus 11 cross times 20 end fraction equals fraction numerator negative 80 over denominator 256 end fraction equals negative 5 over 32\\n\&quot;,\&quot;imageHeight\&quot;:25.18918918918919},{\&quot;mathml\&quot;:\&quot;&lt;math style=\\\&quot;font-family:stix;font-size:16px;\\\&quot; xmlns=\\\&quot;http://www.w3.org/1998/Math/MathML\\\&quot;&gt;&lt;mstyle mathsize=\\\&quot;16px\\\&quot;&gt;&lt;mfrac&gt;&lt;mn&gt;3&lt;/mn&gt;&lt;mn&gt;6&lt;/mn&gt;&lt;/mfrac&gt;&lt;mo&gt;=&lt;/mo&gt;&lt;mfrac&gt;&lt;mn&gt;6&lt;/mn&gt;&lt;mn&gt;12&lt;/mn&gt;&lt;/mfrac&gt;&lt;/mstyle&gt;&lt;/math&gt;\&quot;,\&quot;base64Image\&quot;:\&quot;iVBORw0KGgoAAAANSUhEUgAAAV0AAADmCAYAAAB28la1AAAACXBIWXMAAA7EAAAOxAGVKw4bAAAABGJhU0UAAACOyiQ8uQAAEd9JREFUeNrt3Q+EVtkbwPEjGcmIkZEkkSRZWbKyRhJjJBkjRpKRRJIkiZUkSSRJkhgjK0kkY2SsJWutlRUrGUkiI0kSI8kYY2jPs/e8u3feufeec9+55773z/fDw67f/t5755xzn/e+569SANB+HTpWUwwAkJ0lOrbq2Kfjso77Op7rmNHxzfw7Cmipjj06rugY1TGp46upuFkd0zo+6BjTcVPHgPkWBZCvVToGdQzreGKez29NMadjQsdd86yiQDbrGAl9K6YJqew7OrZQjIBX28xb7IuE5/GDScSSZJdTZMWzxvzs+JZR/KxjJcUKZGadjgs63lpefOSlqYfiKjb5JvycYcJtxDsV9C0BaN0m80I0l/CsfdRxlhedcjjjIdmG44uOHylmILWVpntgzvJ8naX7oDwueE64jZgyP40AuBkyz03Sc/VAMf2rVI7FVKR8q46b/13eUMMzEjrMTx2ZiiIDZl9TJN6nFDng9Hb70OElZpCiKpeemGR7VQUDaq7kJ8155T7TYR9FD8SSWT9vHV5e1lBU5dIZUbFPzRtsq75XwfQUW9L9m+IHIg04/HK8p5gLX0o3mipSppcsyeBzNzt2N2ygCoB5jjg8N9copnLa3FSRFzP+/NMOjecA1QD8x2X20BWKqbxGQxV508Pny08f23zfEaoB+NdZh4Q7TDGV18ZQRT72eJ07yt4vBdTdCYeEO04xlds1U5Hvld9VK0OWhsQOR6i7QYeE+1rHCoqqvGSg7JOpzF2er7WHN10glsz0mbY8IzIF8zuKqtwaifBBDtfqVQwKAFG6lH0ersRpiqr8ZG7uXpXPkkFb0t1LdaCmxhwS7nOKCVl2L8yab3ugbmxjHY34gaJClo3rAcWDGpKBa9vmNRKjFBVacSuhUXGiBHgm4oPBM7TklWJRBNAg8+PnHBLurxQVWrFVxc857KR4UEP3HN9yd1FUyKqByTEi6yka1PQt1yXhvqeokNVbriTc7yka1NQNx6TLDmJITboOXkV0KbCNI+pqqXI/WWV7zGfIwNopFSydnzCfN2tC/lkWWoya5C7z3zknrUbG1cKlvvThos5c5+VON/3/luk4qeOFSn8WoSTjRzp2UPzVJQ0kvMpG+qY4uwmYv41qUjwM/X/kXMIPKpvDYJ8opqBVzloVHPMTruh3On7iLRd0Lfz71umSHGWfhfURz1IWMWe6J1AB8o38RSWfVirJl/OcUEe7UiTGYcuzlEXcpUrKS/ZVmEhR2ZM6+ig21MylRbyZyiKJ4yoYXAsPjMn2rLJhlRxgedU8W2k+my1VS/ZT6bAKdj9q9Zt2hLde1MijFp4RWSq8NuV1ZMbCmxTXOE/VFJvMu72u3DbqcO3Y76ZYUQPTKZ4LGThbzGwDeRt+kOJ6PVRP8chb7Wvlp29J3pbZ2hFV1pnieZDFQ1nNZR9xvOZL01WBApG+H+nYl8nXMx4S7xhFjApLM4jWn/G1f3e87nGqqfikP1bWke9WwaRvOfE3bUd+OIYoUlTUoHLvbsvaWscXpUmqqbyk3/eaSj/lRfqxllF8qKBDjs/AQU/Xv+h4/V6qqtzkqGiZJjOn3BMvk7ZRRVcc27+vQeVux+fwNlVVDbLs0HUKy0uKCxXkMqD1xfM9uByA+Ymqqg45D8p1Ti9rw1HHpPub53vY7/j8sQtghaxSbht30MWAOiZd3wdQdjsmXTanqpheh0rndGCQdP1463AfF6iu6rEth3xBEaFirhck6T50uI87VFf19FgqfYYiQsW4TBnLY4HQNZVuL19UiG0RBUsSUSX7HJLdeA73cbAg94E2uG2peHYfQ5XsVm57kPi2l6RbXwdIuqgRl5kDnwuS/Em6FWXbAITuBVSNbf+DuRzuoc8h6T6iqqppjWIgDfXy2CHhrfB8D0zZrLGk/UWZMoYqcpk54HvDGZekO0JVVdPyhEq/T/GgggYcEt7+AnQvnKSq6te9wDJgVJHLEezDnu/BZSCtn6qqpqTK30bxoKLGLQnvD8/Xd9lMnTMLK2oopsLfUTSoMNvihFnzRuzLMcv1X1FF1XU3ptIvUTSoMBnLsE0d2+3x+rZFSdepouqK2uJR5imuo2hQcbdU+2YP2A6ppGuvonoVU1VQX5ssiW9K+VkctEQlD+QxVbPCor5t5aiS1RQNasK2vekBD9fcqdpzKCbaLG7573GKBjWyxZIAn3m4ZtKevgyg5Wy7jssqmCMoswrWeLpOl4reuZ4NNlBHttMkBjK8lmwg9TnhWn1URz5kakrUTvIyoCW72G/O+HpRcxRlX92VVAVqSObDfkxIhHKC9rKMrnVCcex6IZxT9l2Prqhstlm8E/H573WspxpQY/2WZ/BmRr8w4w6EnVDBNDbk5KVyOx1U/rsdLV5Ddk2KGjR4rZgeBogLlufvyCI//17M50oiXkPx52vKMemG99ncmuLz5YiSdyr6DKYuih/4z7Dl2Wt1oPlMQsLdSLHnbzRl0g2PrP6kgs73cNeD/LPMTriogv6oqO6E/RQ7EOmy5bmT3fdcp1UuM10TcfNx+ZXZJrbTG7IKGSw4q+g7AmwGLb9AZ0wylQVGUQsoJCnLoFncwa8jPIftZxtMW0zIIgiZcL2UYgacyawGWSo8p+wD3fJC84uOP1WwwCjp0MvtFG2x3nifZZBkpdKlv/awjlUUK7Ao60yXw/sWn0dZ8jumgpVoKChZE35UBdO75Nvzk46v5idNI+TfpRNeBtWkj0n6b+VY5w0UH+DN1tCz+dh0QUw3PZfSVyvjNDLNs59fmAAAAAAAAAAAAAAAAAAAAAAAAAAAAAAAAAAAAAAAAAAAAAAAAAAAAAAAAAAAAAAAAAAAAAAAAAAAAAAAAAAAAAAAAABQAr06vtUkRqluACRdki4Aki5JFwBIuiRdACRdki4AkHRJugBIuiRdIEvfiMwCPAsEzzQNjaQLngWCpEsFgaRLkHQJki5JlyBIuiRdkHQJki5B0iXpEjzTAAAAAAAAAAAAAAAAAACgUthlDABIuiRdACRdki4AkHRJugBIuiRdACDpAgBJl6QLAAAAAAAAAAAAAAAAAAAAAAAAAAAAAAAAAAAAAAAAAAAAAAAAAAAAAAAAAAAAAAAAAAAAAAAAAAAAAAAAACioDh2rKQYAyM4SHVt17NNxWcd9Hc91zOj4Zv4dKLsuHRd1DFMUyNsqHYOm8T3RMWuSazjmdEzouKtjgCJDia3QcV7HV9O2vxT0PuXF54SOezp+1zGlY9o8nzPm/t/oGNVx1TyXHVRvcW0zb7EvIhJsIz6YRCyVuZwiQ8l16jin43NTOy9S0l2j44KOdwnPZVLMmiS8g+ouhnWmQt9aKm1ERw/FhYqQF4az5k0xqs0XIemuMG+rsy0m26iQX63fU/3tsUkF/bBzCRX00TTMlRQXKmKZjtM6PlmSU7uT7o5FvNnaYs50pSAnK033wJylwZ2l+wAVIv2ap1TQPeaSmNqZdA9Zns+s4pH5EoJHQwk/pxrxQDH9C9WxVMfJFMm23Un3WA7JNhy/mjKCh7fbh5bCl2Q8SFGhImSK4/FF/ERvR9LtzznhNuIOzSVbW1TyIJnEUxWMkAJVSLZHQ21efqb/qYKBYBmUelLQpLvBXDPqXl7ruKSCGUOrzN8Y7jbZrGOvjhs6JltMvIdoOtmQSvpqKex7inl8qI6Xpl3/rYL5rN0R/83tAibdpxH3IFM3e1v4LBmE+ytl0p1SDJgv2hGHgr5GMaFizps3vySrCpZ0j0Zc/0bTG22rnzudIvFepfm07oxDAV+hmMAbcduTrswQap6+djHDz/9R2QfPGyEJupOmkd5Zh8JlXTnqbqwgSbf5BcnHHiY7lfsUtMM0jXROOBTqOMUE/Lsstt1JV7oPwrMrJj2+aZ53TLoPaRruBh0KVEZBV1BUQCGSbvMUsT6P15LB8req2ItCSkXWUts6zGUHou8oKqAwSTd8D2M5XO+U49sus5ksuhy/wU5TVEBhkq6sAmtsZCP9rZty+Ju7lVvf7k6aR7Ixh0J8TjEBhUq6A6o9K8KeOuSL3TSPeEOOPxd+oKiAQiXda6Frbcrx73ZZGELSjSGrR1zm341SVEDhku4f6v8NZ/LksmhqF80j2i3Ht1wGz4DiJd2fVXCsTl/Of/cgOaM1G5Vbh/ivFBVQyKTbLgPKvsH5EprHQvcc33L5mQCQdNMk3Zc0jei3XJeE+56iAki6TfYq9tZN7YZj0mUHMYCk28w242kfTWM+mVBt2x+3EdtjPkM6yWVlimysMWE+b9aE/PNb0yBvmG9FzkkDSbc6LqrkU785My3lt1R4i7YwKUg5J+qFSr+jvFSEHGC3g+IHSbf07qvkAw2QsqFE7RQkB92lPZQvLp4oppOApFtmSfsI82IV0bUw65gcZZ+F9cptyV/amDPdEwBJt1w6E/7eZzSJhXalSIzDKv6Qu6ziLlUCkm6pJM1cGKBJLHRpEW+mskhCjqOWwbXwwJhMgl5tClzOR0p7kih9QCDplsfPKv40cER41ELClaXCa1v4NnyT4hrnqRqQdAtvacKvXzbEipHmVE8ZOFtMp7i8DT9Icb0eqgck3UI7GPN33qYpROtMkQA/6tiQ0XVHHK/5UrFeGyTdIvsrJlespClESzOI1p/xtX93vO5xqgkk3ULqifkb99AM4rlsx9aYR5s16ROecbj2JNUEkm4hPVHRM5yQ4JBj0j3o6foXHa/fS1WBpFsoUbuKyZxcDp+0uOKY9Lo9Xd/1QDs65UHSLY7lauE00E861lH9di4DWr4bicsBmJ+oKpB0C+OqWjhnn5N+M0y6v3m+h/2Ob9sbqC6QdNsuavDsMNWebdL1fQBlt2PSHaS6QNJtqy4VbNEa/nsuUOXlS7oqoiKjgsoFSbe9mrsCR6ju9K4XJOk+dLgPjvsASbd9zjX9HQ+o6ta4TBkby+E+rql0e/kCJN387Gn6Gx5Rza3b55DsxnO4j4MFuQ+ApDvfVjV/QxvZWXAp1dy63Q7J7nkO97FXkXRB0i0amXcbPh3mT8VZZ4vmMnPgc0GSP0kXJN18c0N4K1bZ2KaT6s2Gbf+DuRzuoc8h6dKPBJJuPrrML9zwr112DcvQY4eEt8LzPfQ63AOjpSDp+idvs+GNbF4pf9sA1JbLzAHfG864JF3mBIKk61dH00uYzJ9fTZVmb8Ah4e0vQPfCSaoKJF1v5LCA8NFd71X6I7ngyOUIdt97ZLoMpPVTVSDpenNfzT/5YSNV6de4paH84fn6Lpup068Ekq4f4e0ApnRsoRr9sy1OmFV+J0Qfs1z/FVUEkq4XV5vubVtO15W+4iFV4zMQZVNi29Sx3R6vf9ty7es8yyDpZu586L7kVPDtOV67cSr41jo3lluqfbMHbIdUbuNZBkk3Uyebfsn25XjtRnfiRN0byyZLY5ny9FNgiUoeyHvBcwySbqaaN7rKc5B6vcklct0TNJf5U0ai4oCHa+5U7TkUE6hj0m3e52R/jtcOLy2WF60umkswapnUYJ55uGbSnr4MoIGkmx0ZlwkfBHsk59wS3svhPk3lf7bTJAYyvJasgPmccK0+qgMV+7XYrqQrvyinQ/dxyvP1pNtQzjWU7WPH1MJTv3tpKvN/AnxMaDTybZXV9m4nFMeuo1peFTDp/qjm74nb7pikmSzUbym0mxlcQ/pzPsR8voxqLqcaUDLLI97oonbty3NuqvysnypQwpU4R1OJdsFScIvtD7oX87mSiNdQ/Cihw45JZ2dO97PB8qu1XbGOphJv2FJ4x1v83DMJCZc13ygj2RLxjWPSeZzD/ciLy/sCJtzHNBW7y5ZClFFI1+3flpmuibj5uHwDooxWqWB/kjTJ56bHbobuFF8Aecc+moubQUu/0IxpRL0xDUmSsgyaTar41W704aJMZExij2n3X1XrA0qyFFdm6XRkdF9ywsNEQROurwVWlSXfnrJU2GWgQPqRflHBQXZJo6ZyDMh2ihYl0KOC7q8pZd+npNWYMZ//wbzopCUJ7WlBEy57qCzCOtPl0Gp/kaxEkXl7OylKlEivyjdBDbVwjx0FTrgS39GMFk92CDqq444KOsjlW3rafGPPmJ9d0lcrq3SuqGAq2lKKDUA7/QPyBo/2IliORQAAALF0RVh0TWF0aE1MADxtYXRoIHhtbG5zPSJodHRwOi8vd3d3LnczLm9yZy8xOTk4L01hdGgvTWF0aE1MIj48bXN0eWxlIG1hdGhzaXplPSIxNnB4Ij48bWZyYWM+PG1uPjM8L21uPjxtbj42PC9tbj48L21mcmFjPjxtbz49PC9tbz48bWZyYWM+PG1uPjY8L21uPjxtbj4xMjwvbW4+PC9tZnJhYz48L21zdHlsZT48L21hdGg+9GANigAAAABJRU5ErkJggg==\&quot;,\&quot;slideId\&quot;:281,\&quot;accessibleText\&quot;:\&quot;3 over 6 equals 6 over 12\&quot;,\&quot;imageHeight\&quot;:24.864864864864863},{\&quot;mathml\&quot;:\&quot;&lt;math style=\\\&quot;font-family:stix;font-size:16px;\\\&quot; xmlns=\\\&quot;http://www.w3.org/1998/Math/MathML\\\&quot;&gt;&lt;mstyle mathsize=\\\&quot;16px\\\&quot;&gt;&lt;mfrac&gt;&lt;mrow&gt;&lt;mn&gt;8&lt;/mn&gt;&lt;mo&gt;&amp;#xD7;&lt;/mo&gt;&lt;mn&gt;3&lt;/mn&gt;&lt;mo&gt;-&lt;/mo&gt;&lt;mn&gt;5&lt;/mn&gt;&lt;mo&gt;&amp;#xD7;&lt;/mo&gt;&lt;mn&gt;6&lt;/mn&gt;&lt;/mrow&gt;&lt;mrow&gt;&lt;mn&gt;9&lt;/mn&gt;&lt;mo&gt;&amp;#xD7;&lt;/mo&gt;&lt;mn&gt;3&lt;/mn&gt;&lt;mo&gt;+&lt;/mo&gt;&lt;mn&gt;11&lt;/mn&gt;&lt;mo&gt;&amp;#xD7;&lt;/mo&gt;&lt;mn&gt;6&lt;/mn&gt;&lt;/mrow&gt;&lt;/mfrac&gt;&lt;mo&gt;=&lt;/mo&gt;&lt;mfrac&gt;&lt;mrow&gt;&lt;mo&gt;-&lt;/mo&gt;&lt;mn&gt;6&lt;/mn&gt;&lt;/mrow&gt;&lt;mn&gt;93&lt;/mn&gt;&lt;/mfrac&gt;&lt;mo&gt;=&lt;/mo&gt;&lt;mo&gt;-&lt;/mo&gt;&lt;mfrac&gt;&lt;mn&gt;2&lt;/mn&gt;&lt;mn&gt;31&lt;/mn&gt;&lt;/mfrac&gt;&lt;mspace linebreak=\\\&quot;newline\\\&quot;/&gt;&lt;/mstyle&gt;&lt;/math&gt;\&quot;,\&quot;base64Image\&quot;:\&quot;iVBORw0KGgoAAAANSUhEUgAABOAAAADpCAYAAACN+0irAAAACXBIWXMAAA7EAAAOxAGVKw4bAAAABGJhU0UAAADFKyqkoQAAMGFJREFUeNrt3QHkXWX/APDHzCQzJpNJIjMzSUySJDGZzMyYmcwkkiSZeCXJJJLMJDGTTGbMzMwkJpkkkZnMzMhkMonJzMyM/uf53/N739uve+957v3dc+85z/l8ePx7//W7557nnPs9z/d7znmeEABgco8VbZ1uoCYrirZWNwDiGgAA0FUPFe1a0Q7pCpZgWdE2FW1X0T4q2rGiXSjanaL9Xf5vAHENADJOLHcW7fOinSzalaLdKi+cd8v/+1fRfi4vovuK9qRuo8Lyom0t2sfleXV10Xl1u2jXi3aqaJ8VbXvo3SmFJllTtFeK9keZSDyhSxjDg+X1NRZufyhj39+L2r2i/VK0r8o4CCCuAcxWvJHwZtGOFu27ot0o89WFekjMY38t89pP5K5McvF8J/TuUP09YYsFlfeKtkp30mdj0Q6H/935HKfFAHekaI/rRsZ0fgmxLLX9oJtJ8FToPQVyccS5dL1MXuPg7X5dBohrADMXH0TaH3pvuUySG8TcNRbkntOVDBMLb5+FwXerFlqs7sa7VmfLhPNmxYkXn457W9cKYKH3hOS0ih1fFu0B3UqC50P9xbfY9upqhnikHMD9VjFIizcnntFdgLgGMDfxAaJPKmoik9yo96YM/xBfo/pryMUzFjviHav7hvztytB73PzrESfdj8FEq121fci5tdQW70Zs0r1UOBfqL77FV1CX6WoW2RB6Nx7uVZw77wY3FABxDWDenguTP/FW1WLcfF8XE4tqx4ecJPH/P27RLFZ2hz2CHh8/f0yXd8o7NRc+4hOYT+tmRsSjWTz9tl9X0ycmnYcqEtSbZYLqVSxAXAOYv5crYty02ukw/MEmMhefXPt+yInx5hI/92wYflfsUV3fCftnVPyIk2A+orsZ4NgMzr94oX5YV1PaU8akUefMJDe3AMQ1gHq8PqO8daF9E3qLEtIx34T6nuaIRbhhT8JdKf893QtisVhxpvz38cm1/tVh4j/HVxviUvVxsYVbYwSxn3Q5i6yb0QX0hK4m9J4OORGqbxbs1FWAuAbQGNvCbItvC+2Iru+Wd4ecCBemuI244uWwxzgPOATZeiYMLrzFySwfGuNz4isM8T351BVTd+l6+nw2o4unlY2IKzP/FqpvEjykqwBxDaAx4g37YYtKxoeGPgy9+czjYpX98z2vKGsdO4r2adGuTphHvOwQdMOjI4oaO6a8rUNh+JNQXkXNz8oBA7Y4QNuwhM+M83hdTwhgP+t+SmvCdFcuGhS/fg9WeKY3KKt6Wvdo+OfTvgDiGsD8/TQgvsW3+DZP8FnxpvyPYfyplCxY0wGfDzkBbofpr+T31IgT7qBDkZ1PFx3jw1M6pzaGtFdS1zkEFD5YdF5c0iXU4NWEmORpb0BcA2ie1wbEt0+nkLvGz70d0otwnzgUeYuT/Q17+u1sTdv8MwxfFZV8bFx0fD+Y8ue/nRDAXnIYOi++uvzXovNir25hylJWeP5YNwHiGkAj84U/a8xd41znVYvX9D8EZX78jG0fcfC/qmmbJ4Mnlrqg/zh/VsPnx1cd/qoIYIcdhs5bXKiNr0Qv0y1M0bsJg6lDugkQ1wAaafENh2M1bOP5MHw+/MXtFYckXx+F2RcvvhixzW0OSRbWh/qfpIyOhOo5SeiuWGi7tuiceEO3MEVvJgyizugmQFwDaEW+EBdQqOsJtPdDWgHuhMOSr2Nh9k/AfRysXJm7A+XxjBPT1zmR5J6K4HXMoei0V8K/X3M3STTTsjNhABVXzFqlqwBxDaCRti2KcS/UuK2Yh1StKB3bTYclX2dGHPiTNW3zwxHb3D3DxPzVlgaI9xr+HeNdhIV36LfUvK2twRNwDHdp0fnwTob7KJbNR1yNuWpC3Ti/6mN+hoC4BtBY/dMmnZrB9vaFtKfgPDSQqVEFuFs1bfPQiG3unME+v9G3vTYlrjFhvVt+7/0N/p4LRbHjM9jW5mByYEafh/3xLLc79mLZfKwOaXcv3/YzBMQ1gMZa3jcmjfOzbZjBNteEtLngnnd48nS64sA/WcM2R732WvcTU28N2GYbEtdtA36oTS0uxXfmdxRt7Qy2VVWA2+En3lk/LDoXPsxs/8Sy+TmVMGi64CcIiGsAjda/IOWRGW73p4SY+6LDk6djFQf+YA3bvDBie/fVuK+jllN/teGBYViV/EDHz99Rr6DGuxmr/cQ76ZkB58OH5YXsvgz2Tyybn6p5J+u8eQUgrgFMz4G+GLdhhtv9IijAddb+igMf54J4cIrbWzUiAavzztqrCSd5ExPXUQnrQnvToHFgO+7n3VlnQvUE0nGRmTh/WtvmshHL5icuKHMjof9P+gkCLSGuAV12roxx3zRwPL/F4cnTtoSDP83HMV8esZ06J+SOT0Kdb1nimpKwfhvyeKJnUp+P6JvH/bw7aUNIu5Pf32LyEZ8GjgW5tQ3fP7GsmfGmv5mgHMhhHCWuAbn7smi/hnpXPh0kZcVpcTdTcXWNuwknwLRWJ/05DF9V6cGa9zUmrhdakrhuT/ieXS++RZeH9M1hP+3OSnmku6rFAlecaPqhhu6jWDZ760PahLnf+AkCLSGuATRzfBxj8zLdlK+vEi6+cQXBp5a4nVFP2703o31tQ+KakrB+V7T7O37ebgrDXy9c6WfdSQ8nJhOp7V6ZeDzXwH0Vy2braOI543UBoC3ENYBmjpEv6aK8PRHSX9OadALWmCxeG5GAzdKaBieuOxK+V3xXXYFp8MDxj6I9qms66+MwveLb4vZjGSubRCybjfWJ58jvfoJAS4hrAPNTNU4+oovyV7Ua6kK7WbTnx/zs+PjkNyOS2lUS1+SE9fug+BYNevrtjwYWSJidWOS/FeorwC20T4q2vEH7LZbV79PEc+OAnyEgrgFQoWr16V26KH8PlgWM1CQ0dbW6mKieHPIZZ+acgDUpcU2ZiPGHoPgWyj5YPPdbfO10na7ptP+E+otvC+2n0KzFGsSy+sRrWGph99khnxEn0d0Xeje6fik/727Z4j//Vl4nY0Ici5f3+zkD4hpAtj4YEXdjHL1PF3XD82MmoadCb/nyYeK/Ozfkb9+VuP7XrqD4No4zi/rmqL4h9OZSiOfG1+XvJb4yfzvUV4SLr+Wsb9D+i2X12JN4Ptxe9Hdx4PRW0S5OcG7Fgdfp0My5B4H2E9cA5mvU24dHdU+3vDJBErp1wOc8HXp3vwZNKPhkw/Z5nolrSsI6r9d0myYO/E4tOvd26hYqxJWe4536eAf+w9Ar0KWs/JzS4lPDinB5x7KTiefCib6/eb1o16d0jv0QLEMPiGsAObk0Ika6UdFB701wMY1V3PhKVnyy4cCAf3+naO+XyXATxcQ15Y7eNBNXxbd0cXXLnxb1TVzU4z/B02+ML85LuTn0Xo1ZakIRC8EPimVZxrL4mlZqsfbt0FsA5qcw/act42q8+/xsAXENoPVWjoiN53VPd01ShLtVJqOL//+nQztWppxl4ro7pM0ztdqp+P93XW+G0avzxkLcCl3FBGIxLr6+em4JicTPoVlzNYhl07FljHPgUEWcmkb7ys8VENcAWm3UYmXbdU+37VviRTVWcJ9t2T7HxPVyzYlrSsL6c1B8i682/zLG+Xa1aC/42bIE8fX4bzNJIsSypfswTP5kR1z5+43yGtg/+Xgs+K4tB1iflHFrnM82LwggrgG015dh+A1rSJ6odVA7GNq5gkediWtKwno+dLf4Fl+NiPMQXljCeXc4eBqOpdk2QQIR20tiWVax7PQE58DnoffK/DjindBfx9jG+36igLgG0Mpcd9iTxU/qHhZsCZM/gn6laE+1cJ/rSFxfSvi8WHh6oIPn2KbQK9jeCNOb4HeNny5LcH+ZdIxz3sXzt2kFJ7FscuOsohvnEnxuiefb8TG294yfKCCuAbTK3iHx7wtdw6ACye9LKIi08c7WNBNXxbfB4tNuV0I984pcCF7jZeni03Dj3ID4QCzLIpatDOOthrtuSts9nLjNuHrWMj9PQFwDaI0fh8TbB3QNgzw45KRJbd+FZq0WOKvENeU13guhm09sHS2LG3EBjzth+kW4U362TMHj5cUx5ZyL53MTX4EWy8YzzkTl26a87e8St/uGnyYgrgG0wjND4t5WXcMwW8dIQkc9zv50y/Z7KYnr3oS/uxi8LtkvFi/WF+3FMuE/Eiabj2uh7dGlTMH6MeJfU885sSzdzpD+uvu0xbmWUm5IXPWzBMQ1gFb4IQxebRoGFkQODjhh7k5YEIl/91LL+mDtBInryyHtcXvFtzTxNegDYfz5CGPR9z7dxxTEO1f3Es65Y2JZ672cGF/21rT9DxK3v9nPEhDXABptexi8WJmFA/mXR4r284AT5q2iPVS0s2HyJ5PebVlfxMQ1ZUWnV4PiW51WFe3DxELIQtun25iS/yScb7fEstb7ODG21LXfaxJjnEl7AXENoLnigjSL3+b6s6yzwD+8EP69KmV8em3xe8pxIv1JV0n9qGV9kpq4VrXLQfFtqR4b41hc0l1M0cWEc25dw/dBLBstZdLwmzV/h1MJ3+FPP0dAXANorE8Wxbh4I+J53cJir4fBr45uGfLfL+VpuLatkBoT16XMSRYT1gedYlMRV4y5kNjvjzVgYNvm5hHp/9ma0F/bxbLsE9Vva/4OuxOPwzo/STr4+3M9FdcAmm7Qwguv6BYW+2TIxXBHwt9O+jRc2ybKj4nrbxPs55Wg+DZtsT+vh/m/hiph6JaqedT2imXZFwBO1vwd1iQei51+jnTw9+d6Kq4BNNnqAWPs/bqFxT4fciEc52SJKx2dG3MwEldGeqxlfTVu4nq1/Bumb3NC/x+XMCjATVHVXHAHxLLsCwAnZ/A9Uo6LwRxd/P25noprAE22+JX7w7qExYY9+fbjhJ/3/pgDkgst7LOYhKY8fXUtKL7V7XTFMbgoYVCAm6INFf11WCxrtYMNSVRPJHyPI36OZMb1VFwT14A2ey/M9kEQWmjYSndxksCNS/jcF8N4r6S+kkm/DWovO81q9UyofspSwqAAN01/hnwKcGLZ+P1xagbf40DC9zjhp0hmXE/FNXENaKvFc0Wf1iUs9mjRbg+5AB6bwudvKtofIX1eobbYO8GgSxGuXlUTyi+TMCjATdHJkEcBTiz7t10JfXCmIcfmjJ8imXE9FdfENaCNYt2j/+Gjb4q2XLcwThL5zJS2EZ+iSy3CvdCCPtuzhIGXIlx9vpjjoFfCIEnsb5+1ZB/EssFeDM2YNmGHRBWx1fVUXANovEfCP6dz+b5o9+kWFhs1j9GfU95WLObdC+2f9+GlKQy+FOHmc2wUkZimN0aca29l8HvpcixLWanvr4YkzBJVQFwDmG98/TX8cw79lbqFQT4acfE7VsP2qlYOrKPwN+uENb4GmbLCkyLc9G0J83sFle4Z9fTY7oZ/d7Gs2p2K/b43g+/wQkL/m1sEENcA5mN16D093P8k8QO6hWEujbj4vV3TNi8kXHgfbnHCurZsV4Mi3Kw9FOa3CAPdM6oA92KDv7dYluZswn6vqvk7bE74DlbWAsQ1gNmLT7n90Be7Lofe03Aw0H0VF7/tNW13a8KFd2vD+mr3GAnrgvjPvwZFuFkHwWH9fFH3MGWjVpR7sKHfWSxLl7JS3+YGJKqH/RQBcQ1gpuLURv03NX5bNH6Gf6l6XW9Ljdu+VrHtl1qWsP465AenCDdb94fZvlJNtw17hf9mQ7+vWDae7Qn7W/erximvar3lpwiIawAzE6c1Ot0Xs34PzXyDj4bZGeZ3B+zzim2/0pA+Slmy/UoYXe2O/+5yUISbhVGvoO7TPUzZsSHn2okGflexbHxx2fi7Fft6qObvkDJZ+TY/RUBcA5hLDvBH0dbrElJUPQ1RZwGuKhl8P5OEtauJ67yMGtQ9pXuYsitDzrXXGvY9xbLJnanYz3M1b39nQl+bawQQ1wBm43BfrLpRtMd1CamqCnB1voL6XMOTt5TBQUxYx5nnSRGufsMmxb+ma5iytWH4CnJNmv9NLFuavRX7GJ8kWV7j9l+v2P5lP0VAXAOYiU/CP6ecmdUDHmvLPHeZQ9BuVfNAbK9x26sqtr1rjv2yIyGxvDxhkr0mKMLV6ash/fmhrmHK3hpyrn3ToO8oli1dnFfyTsU+1rni7RcV2z7opwiIawC1e78vTt0u2rMz3PbxcrubHIZ2eyrMbwLU+yu2/XyGCWvXEtd5uB4GP5H0iK5hyi4N+d0+15DvJ5ZNT9WcpXWu1vddxba9Wg+IawD16r/xHp8SfmGG2154m+UXh6H9loXRE7EerXHba0ZsNxZMls+hP2aRsHYtcZ2lzcFS9szGsKeHv2vI9xPLpmtDxb7dCPW8ElB1jb7opwiIawC1ejnMb5GYR8t4HLf7pkORh7MjLoJ/1LjdUZPln5tDP6Qsy345THdSWEW46Rp0RzW+m79W1zDl5GHQ02/xxsHGBnw/sawepyv27aUatvl8xTb3+jkC4hpAbRbf1N49w23H8fWv4X9P3a12OPLwSsWF8JmatvvmiG2+0YGEtUuJ6yxsaci5xPzE19qfDfWvnLZ/yLn2TgP6QCyrz+MV+3W+hm0eDCYpB8Q1gHmIDwzd64tRr844Pv/at+1jDkc+4que10dcDOs62MPmf/iraCtnnLDeqxiAXKo5qc81cY3FkI+Kdij0Vm15qKbtxLsBvw3orzN+3p0QbyJcW3Ts4+TSJ8P0J5F+dshvswnnmlhWv8NhdgsXrSivh8O29YKfPiCuAdQiPq17uy8+7at5e/ENm3WhtxDlqQFj+s0OSV5eq7j4PjHl7W0csa3/dCxh7U9cL2aSuMai7okw+BW9k2H6r+mdGbCtq0V7wE87e7sSfjMXivbkFLYVF/L4Iwx+QmDlnPtBLJuNNUPOgYUW71TeN6VtjXpK/As/fUBcA6jF06E3jdHfDWlXHZI8jVqR6JcpXnyjsyMS5WUz2t9tCQnrxRklrLklru9VfP/Y7x+H3p3QpToy4PN/D70JK8nfN2NcvN5fwnbi05u/DYmNa+bcB2LZ7Pt71D59NoVtxKd6r4+4Ht/vpw+IawBTF1/9vBGaU3z7u8ytyVBMmK6OOPAnprSdd8Pw1ZZmVTRJSVjnlVivKbfd5sT1UmIwif/dcxNuY1UYPHnwldB7Uolu+GvMC9i3YfyVP+NdsEFPB5wL858MVSybj/0V+7TUOUKODvncmLw+5GcPiGsAU7cujH4ieF5NbpuxWAD7fcTBjwWPpbxq9faQz71ZJrmzsDWMXv68CU+1xG1faHHiOu5dg3hebRrj8+Nrh9fC4CKx1WG65fwEF7F4fr6e8Nkx1n0YBhe44pw5y+e872LZfB2q2KdJF4B5Z0SSut5PHhDXAKbuoYo6yLzaWYcmf2srkto4F8S4E5vHJ06OD/m8WEh5fEb79mILEtYcEteTEwaYeN7FOQDjJLz9r6fGf46rnH4Q/rkaTP8rp7v9dDvpnSVc0K6Ufx/jz8Kr7/FV+1jY+jQMnvvhz6LtbMB+i2XN8FHFPh0rr6kp4rn3WRj+CrG7n4C4BlDPWPXX0LziW2y7HJ5uiBfMgwnFkvgUyYYhn7GsLKTEC+/tMPy11llNlJ+SsF5oSMI6buK6p2Hnz5YZBaT4iHB8pdm8Id0Vn0I7N4NzLT4FdyA04wlLsaxZYkF21FO/d8rr4OYweI7TmMjGicmHTQFxWIwDxDWAWsRaRMqUKfNoN8Ls5senIZ5ITG7jhTg+yfZ16D0m+WcYPS9RLN7NeqnxjWH0O91NS1hTE9c4MXwT5854r8ZgFBcM2Rvm/wogzRBvGByq6VyLT8F9Epp1l14sa+a+fR6q5+O7Vx67eK38PoxeYSv21bN+3oC4BlCLWNz6KTSz+BbbQYeou54MvbtVS1mO91borVj53Bz3Y1ji2tSEtSpxja9ePtzg7x2fhDsfplMEiU9LvhLGn0Cf7oivkn4Zqp8OS4lV8RWb+FpzU4u8YlkzxULtR2HyOUTiuXuqaM/7OQPiGkCtVoTmFt9ie8whIlaJYwFtX+itZhSfjouPRsZXTO+ULSav8Qm4eCcsFtzihK3PhuY8Prl+UeIak8E2TNwfH48939KENb6m/Fp5Pnxdnh+3+s6ZhfMmTsZ7uix+xPnedoTeajQwjlg0i/O4xQUUjpe/m78WnW+3y9gV73rFOQvjE3Sx4PZ4i/ZTLGu2TX1x7+yQa+XF8vz7OPRWtPVULyCuAQBZWUhc25KwLk5cY8L6qMMIYplYBgAAQJOta1nCumB18FQYIJYBAAAAAAAAAAAAAAAAAAAAAAAAAAAAAAAAAAAAAAAAAAAAAAAAAAAAAAAAAAAAAAAAAAAAAAAAAAAAAAAAAAAAAAAAAAAAAAAAAAAAAAAAAAAAAAAAAAAAAAAAAAAAAAAAAAAAAAAAAAAAAAAAAAAAAAAAAAAAAAAAAAAAAAAAAAAAAAAAAAAAAAAAAAAAAAAAAAAAAAAAAAAAADBbm4v2d0faSYcbxBwxBwAAAMmwZBjEHDEHAAAAybBkGBBzxBwAAAAkw5JhEHPEHAAAACTDkmEQc8QcAAAAJMOSYUDMEXMAAACQDEuGQcwRc4Bu+1vTNE3TNE1Lbhj7apqYA64NmtjrRNM0TdM0TZMMY+yriTmAa4OmAKdpmqZpmmZAhiRL08QccG3QFOA0TdM0TdM0ybAkS9PEHKbscObn7QrXBk3sdaJpmqZpmqZJhhXgNE3MQQFOAc61QVOA0zRN0zRNkwxj7KtpKMApwLk2aGIvAAAAMC4FOAAAAACokQIcAAAAANRIAQ4AAAAAaqQABwAAAAAAAAAAAAAAAAAAAAAAzbM55D0/UH876XCDmCPmAAAAIBmWDIOYI+YAAAAgGZYMA2KOmAMAAIBkWDIMYo6YAwAAgGRYMgxijpgDAACAZFgyDIg5Yg4AAACSYckwiDliDgAAAAAAAAAAAAAAAAAAAAAAAAAAAAAAAAAAAAAAAAAAAAAAAAAAAAAAAAAAAAAAAAAAAAAAAAAAAAAAAAAAAAAAAAAAAAAAAAAAAAAAAAAAAAAAAAAAAAAAAAAAAAAAAAAAAAAAAAAAAAAAAAAAAAAAAAAAAAAAAAAAAAAAAAAAAAAAAAAAAAAAAAAAAAAAAAAAAAB1W1G0tboBAAAAumt10T4o2iH7ARNbVrRNRdtVtI+KdqxoF4p2p2h/l/8bAAC5BH3inertRTtYtFNFu16020W7Ww6kbxbtfDmY3le0J3UZiZYXbWvRPi7ayaJdLdqt8ry6W55n18vz7rPyPFyh26jJqqK9X56Df5exzX5AmgeLtrMcpP1QxvC/F7V7RfulaF+V8RyMpds1ljZuA+Su+cdAucScPFkOkgcNoqvab0XbX7Q1upEBNhbtcPjfkxDjtHg+Hina47qRKVlZtPeK9teic+2m/YCRngq9p9sujojZcSB6qByE3q/LMJZu5VjauA2Qu+YfA+USc7KuaF+POIniAfm2aGeLdiP07mgP+29vl4OH+3QrhYdC7+7u31NqXxbtAd3KhGIx4N0yjg06v27aD/iXR8rr+m8Vg804UH1Gd2Es3eqxtHEbIHfNPwbKJeZoXxh8ly7O27I39Kqiiy08Vj9qoPFr6N0pp7u2h39X06fRroXePEOQKiYxbxftz4pz66b9gP/aUA5CRxUK/igHcBJsjKXbP5Y2bgPkrnnHQLnEnDv/xJAOf3OMz3m6aFeGfE4ctL+iqzvpnRqC1+Kg8LRupsKKMjG6PsZ5ZT/oulhMOxRGF97iORYLb14xxVg6j7G0cRsgd803Bsol5izeift+SGdvm+Dz4moZ50YcwPd0eafsrzmALbT4yOwjupsB4oSpb41xkWnqxSaX/aA99oThryMstONFW6urMJbOZixt3AbIXfOMgXKJBlgx4gK/f4kDkV9GHMR9ur4TXg/D7+CeKf/90+Gfq8PEf46vOu0KvQkrb40RHH7S5fRZVrQ3Qu9R70nvTtkPuig+9XYiYeC4U1dBVmNp4zZA7ppfDJRLNMiRIZ0cl9RdvsTPjhPQ3h5xIA3c8/bMkOD1SehNaJkqvtIUl0FOXXVml67vvHiReS38b5L4eN7FJxMOl+ffDy252OSyH7TL42H0AgsLA8aHdBVkNZY2bgPkrnnFQLlEw7wyopPfmNI23qk4kOschiytHJDAxYRtwxI+84mQ9rjsz7q/8y71nQtx3p01A/6bL1pwscllP2iPOOFw1Z3bo+Gfd37BWLr9Y2njNkDuml8MlEs0yKNh+B21u2HwCk2TWFFx4nn0PE+fLjrOscq+bAqfuzGkPdarsNtt75fnyigPtuBik8t+0A6vJpxLB3QTZDmWNm4D5K75xUC5RIOcGdHBJ6a8rfcqDqj54PKycdHx/WDKn/92QpB4yWEgwaVMLja57Afzk7La18e6CbIcSxu3AXLXbsdAuUTNnq3o4Gkvbx5XR7s3Ynt/hd6Ez+ThZN+x/ayGz19RnjOjzuHDDgMJTmVyscllP5iPdxMGhod0E2Q7ljZuA+Su3Y6BcomanQuzfwTyu4ptfuCwZGF93zE9W+N2joTqOYpysby8GAxqFjKZ3gW3zRebXPaD2XszVBffzugmyHYsbdwGyF3FQLlEjTZUdO6tmrb7VsJ2Vzo8rXegPJ6/h3qfatxTcT4dy6hPV4zYz8+cci42LppMaGeoLr5dKdoqXQXZjqWN2wC5qxgol6jRRxWde7Km7T6WMNB/cwb7H18JeLWFx21b6M3/0WRxoso/y2O5peZtbQ3duZOqAOdik/N+iMnzEVfmul1x3twpr91AnmNp4zagy8TA/HKiRroS5vf+cdVg/3zN+/5G37balPDFRO9u+b33N/h7LgSW4zPY1ubQncnCFeBcbHLdDzF5PlYX7beERP5tIQKyHksbtwFdJgbmlxM1zqMJA+49NW7/64Ttr69p24Me229DwhcTvXstGaTE1x52hN5EwfMOYjsy+t0qwLnY5LgfYvL8VE20G9sF4QGyH0sbtwFdJgbmlxM1zu6Ei/b2Grd/KGH7+2rY7jsjttfkhG97GL7i1YGOn8ujHuONT6aszmhfFeBcbHLbDzF5fqrmIFloTwoPYCxt3AbQiRioAFeTzxIu2nW+/5wy8J/2amuvJmyziQnfqERvlnPmtTGJPJ7ZvirAudjktB9i8vzEyYVvJPT/SaEBjKWN2wA6EwMV4ObUsbFtrnH7WxO2Hyd9XjbFbcZq8vmWJXwpid63Rbuvw+fy5yP65vHM9lUBzsUmp/0Qk5sZN/ubhRfAWNq4DaA7MVABria/zHnQsCGkDf6nfRLGhO9CSxK+7Qnfs+vFt+hymP3Ex/OiAOdik9t+iMmzF+eEupewL98IC2AsbdwG0KkYqABXk1tzHjSsSBw07OpowpeS6H1XtPs7fh5vGtI3cVWylRnurwKci02O+yEmz9bRxOvvFmEBjKWN2wA6FQMV4GpypwGD75Q78Ptr2vaaBid8OxK+1zkDlaGJ5B+htzJZjhTgXGxy3Q8xeTbWJybsvwsJYCxt3AbQuRioAFeTlAH4tpq/Q8qdwyMdS/hSEr3vg+JbtGlIAHsi431WgHOxyXk/xOT6fZp4/T8gJICxtHEbQOdioAJcTe4mXLB31/wdUlZgO9WhhG9nwvf4ISi+hbIPFr8/Hx/dXZf5fivAudjkvh9icn2WJybrsT075DPiogz7inYs9Oa/ulWOJ+6W//xbeQ7GQl8sXt4vtGAsnf1Y2rgNIJ8YqABXk9sJF+wPav4Ovyd8h7MdSfh2BcW3cZxZ1DdHO9I3CnAuNl3YDzG5HntCWvHt9qK/i4tKvFW0i4l/399igeJ00Z4TYjCWznosbdwGkEcMVICryW8JF+xjNX+Hswnf4Y8OJHwpid6PRVvltP3/RPBU+Oc8RTs7tP8KcC42XdkPMXn258ZCO9H3N68X7XoYv/A2rGD5mFCDsXS2Y2njNoD2x0AFuJqcTrhg/9KAQcOfM074Uu7wTzPhU3xL93DRflrUN9eK9p/QnbuoCnAuNl26aIrJ0xNfP015XS62t0NvMuCfwnQKb/0tThi/T7jBWDrbsbRxG0C7Y6ACXE2+TBwoL6/xO3yd8B3+yjjh252wnfijXe10/f+nMG6O6KcbZTBbkXk/KMC52HTtoikmT8eWkF4kO1QRb6fRvhJyMJbOdixt3AbIXdsbAxXgavJS4iB5e43f4Uxo5l27mPBdrjnhS0n0fg6Kb1tD7+5xalJ3tWgvZNwfCnAuNl28aIrJS/dhmPyJtW+K9kboLczQv6jCsqKtLccJn5Txd5zPPirsYCyd3VjauA2Qu7Y7BirA1WRD4klxeM6DhnnNW1FnwpeS6J0P3S2+xTvFr4S0+Z9Gnbc53lVVgHOx6epFU0xempRX5Ra3z0Pv9YlxxJVPfx1jG+8LPRhLt34sbdwGdFluMVABrkYpg+T4eOSyOQ4azmWW8KXcLY0/3gc6eD5uKtrB8pyb1oTfazLrIwU4F5suXzTF5MmlrNa40OKiC0tZtTQ+JXd8jO09I/xgLN3KsbRxG9BlucZABbgapb6S8nJN2/8mYdunM0r4FN8Gi3cMroR65hmK/ZnTk4QKcC42Xb9oisnjWzlGzIxPyqyb0nYPJ27zUo3FCTCWnv5Y2rgN6LLcY6ACXI0eSTwRLte0/euhHXPETCPh25P4g+vinb+j5Q/5VtHu1BDITmXUVwpwLjYummLyuMZZgGHblLf9XeJ23xCCMJZuzVjauA3ostxjoALcDE6glBPh9SlvN3XejIMZJHx7E/7uYvDYfb9YaFpftBfLRPlIGH+C7/62J6N+UYBzsXHRFJPHsTOkv/owbQ8nDk6vCkEYS7d6LG3cBshd84iBCnA1ezRxcBwrvOumuN3joX0X4LUTJHwvh7TXbxTf0sR37Q+E0cs6D5vT6L5MgrsCnIuNi6aYPI6UfY5tb03b/yBx+5uFIYylsxtLd33cBshd2xYDFeBm4N3EEyE+ETCNd5L/M8bJ17RleWPClzLh7qtB8a1Oq0Jv3pV7Y5xL+zLYbwU4FxsXTTF5XB8nxsi69ntNYqz+QhjCWDrbsXRXx20AbYuBCnAz8m3iifDjEgbpcSLrI2G86m8TlyRPTfhS5gNRfFuax8Y4Fpcy2F8FOBcbF00xeVwpiyHUfV6cSvgOfwpDGEtnP5bu2rgNoG0xUAFuRh4Iaa/yxHYtjDdRc3w0/5Oi3Q7/XGmtajtXGp7wLeW97tjXDzrtpnbuXkjs98dq+g6bQz0r4TSxHc70PFKAazcxebiUAty3NX+H3YnHYV0AY+ncx9JNGLcBiIFyiUYkMJfGSFjOh96Eso8XbVn5GcvKJGZr0d4LvUmdB/1dyqTQR1rQX79NkOhdCYpv0xb7M2UlsLoe5VWAaz8FuDyuYWLyv6UU4E7W/B3WJB6LnS5nGEt3Yiw973EbgBgol2iEOC/F1zUm7x+F3qPw7yf8t7szTPiuln/D9KUUwY7PcdsKcApX9kNMnocmFOBC4nHZ71KGsXRnxtLzHLcBiIFyiUZ5rWg3pjhYOFO0jX2f/3PC3zzQooQvpYJ9LSi+1e10qJ78eF4BVAGu2RTg8iEm/9PB0IwC3InQ/iffwVg6j3EbgBgol2iceAfv/TJJmWSgcL0c+G9c9LkPJ/ztDy3qp5fH6JOXnVa1eqai/+/UtF0FuPZTgMuHmDx+f5yawfc4kPA9TriMYSzdqbH0vMZtAGKgXKLRng69eSjiAYkTzMZJYO+G3lK68Z/jHb5vivZV6M1lsWnEZ6Usnd6WOR/2TjCYUoSrV9VE7Mtq2KYCXPspwOVBTP63XSHtyZomHJszAYyluzaWnse4DUAMlEt0xi8VBzUORNowIfaeJRQxFOHq80VF36+oYZsKcO2nANd+YvJgLybs/4UZfI8dQQEOjKWbMW4DEAPlEp3wdCYD8JemUMhQhJvPsWnzQG7FiP36zKF3senwRVNMHi5lBdK/ZvA9UgqBCnDQnbF0F8ZtAG2LgQpwmTmaMGh4LoNELz5KmrLimyLc9G0J+b7KoADnYuOiKSZP4k6oflqmbi8k9P9poQg6MZbuyrgNoG0xUAEuI4+Ug/x5vwYzi0RvbdmuBkW4WXso5DuZrwKci42Lppg8ibMJ+72q5u+Q8qr+caEIsh9Ld2ncBtC2GKgAl5HPEwbfOxr8/XePkegtiP/8a1CEm6WVId/l7BXgXGxcNMXkSaSsQLq55u+QUoA7LBRB1mPpro3bANoWAxXgMrE+VN+x+6nlid6vixK9rid883L/iD4+1vJ9U4BzsXHRFJMnsT1hf3fX/B1SXkF9SyiCbMfSXRy3AbQtBirAZeJ0wsD7yYZ+910J3/3KkESvP+G7HBThZmHUY7z7Wr5vCnAuNi6aYvIklhftbsW+Hqr5O6QswrBNKIIsx9JdHbcBtC0GKsBlYGvCgOHzjBO9riZ88zIqyXuq5fumAOdi0/WLppg8uTMV+3mu5u3vTOjrNUIRZDeW7vK4DaBtMVABruXiO83XKg5iXJluVQO/e0qyEBO9B8f4TEW4+u0Z0qfXMtg3BTgXmy5fNMXkpdlbsY/xCbnlNW7/9YrtXxaGILuxdNfHbQBti4EKcC1XtVR6nMvimQZ+7x0JCdnlMRO9BWuCIlydvhrSnx9msG8KcC42Xb1oislLF+cYuVOxjy/WuP0vKrZ9UBiCrMbSxm0A7YuBCnAt9nJCQvNmxxK9riV883B9yOD0kQz2TQHOxaaLF00xeXqqVlCscxXS7yq27VUzyGcsbdwG0M4YqADXUnES2NsVB++LjiZ6XUv4ZmnzHJLKWVKAc7Hp2kVTTJ6uDRX7dqNoy2rYbvzMUYtAXBSCIJuxtHEbQHtjoAJcCz0cBldy+9vpBn7v7YmJ3jQniVaEm67vhgSJtZnsnwKci02XLppicj2qVlJ8qYZtPl+xzb1CEGQxljZuA2h3DFSAa5mYvPxacdDiSmzLG/a955HodSnhm4UtQ/rtjYz2UQHOxaYr+yEm1+fxiv06X8M2DwaLL0DuY2njNoD2x0AFuBZ5MCFpiZMMLmvY946J3r2K732ppkQv94Tv2aJ9VLRDobfCy0M1bWd16K0ANmiAmhMFuPpUPRV0036IySGfItzhiv3aPuW49deIbb0g/EBjxtLGbUCXiYH55ETZe7RoVysO1n6JXmXCdzGThC/elT0RBk8oGavqG6e8vTMDthXPxwcy+50pwNWnKuG5aT/E5JBPES7u2x8j9ik+fXPflLb1Zsh3/irIZSxt3AZ0mRiYX06UtTi3y58jDlKcQHZnA7/3toRE7+KMEr3cEr73Kr5/7PePQ6+gtFRHBnz+7+VANjcKcPW4PyEWxH+/zH6IySGfIty2in2aRkyJd3iHzWP1S3nOAvMfSxu3AV0mBuaVE2Xt7YqDFCuoGxv4vVMSvV9mnOj1J3y/tDzhu5Tw/ReeZHluwm2sCoMfkb0S8l26XgGuHq8knq/P2w8xOeRVhNtfsU+vLvHzjw753FiUe0jogcaMpY3bgC4TA/PKibIUB87fVRyYOMdME+9uby3a3YYmev0J34UWJ3w3En+8/St5bRrj83cV7dqAz4mPDq/O+HenADd9K0P1ZNcL7az9EJNDfkW4QxX7NOlkwO+E4cW39UIPNGosbdwGdJkYmE9OlJ34uOF/inYrjJ47ZnNDv/+LLUj0ckj4To4ZxPpX34vnV5yUu/8R3/jPcaWYD4YEhvjY7u4O/P4U4KYrTnZ9bsxz9LPQvMeu27wfYnIzfFSxT8eKtjbxs+4rz69hrxB70gVj6eaNpY3bgC7regzMJSfKzkthdFU0DiTeD9N5N3peid6FhiR64yZ8exrW11smDGLjtjiJ+LuhO/MIKcAtXbzLtLXsr1sTnndXy1j3whzjXQ77ISY3S5xfatQd4Dvl+bZ5yIArFujeDMMnkW/qU/FgLG3cBnRbF2NgLjlRduKd7NdD793kUYPyAyH97vi8bAyjV31rWqKXmvDFJYybOJfOezUGr/jKxt7QW7GmSxTgxvdM6L3ydqOMVXWcj3fKz78e6pskO5f9EJObLe7b5yFtAt547L4u2vehtyLWqOP4rFCEsXTjx9LGbUCX5R4Dc8wlshHvbMc73F+E3qpLo1ajixPHtmnuhmEJX1MTvaqELz6++nCDv3e8m3B+Cj/mmNzFd+TjxJAPdvi3qQA3vs1hNne06n7yKZf9EJPbIb4m+lG5P5OcP/HJxlPBJL0YS7dtLG3cBnRZzjEw11yitTaWJ0ic52XUI4jxhIzvMj/R4n1dvyjhuxDaUUR8YFFAaFOit6For4XessvxiYk/y/PsTl+L/ztWy0+X52E8z3YUbZ2f538pwJEjMbnZNvXF7zjp7o2yoNAfu2MRIc6f8nHorWjrKReMpds9ljZuA7pMDKQ2L4ThjyDeKwfVX4beyh1rM9rvhYSvLYne4oQvJnqPOn07RwGOXInJgLE0AJC1p8L/3teNK1/EKu8boRsT6a0L7Vz6fHVQWe8qBTjEZDEZMJYGAFpoeUsTHuiiFeGfjz73t4O6BwCMpQGAf/s/8nF4xCUUIHoAAAHEdEVYdE1hdGhNTAA8bWF0aCB4bWxucz0iaHR0cDovL3d3dy53My5vcmcvMTk5OC9NYXRoL01hdGhNTCI+PG1zdHlsZSBtYXRoc2l6ZT0iMTZweCI+PG1mcmFjPjxtcm93Pjxtbj44PC9tbj48bW8+JiN4RDc7PC9tbz48bW4+MzwvbW4+PG1vPi08L21vPjxtbj41PC9tbj48bW8+JiN4RDc7PC9tbz48bW4+NjwvbW4+PC9tcm93Pjxtcm93Pjxtbj45PC9tbj48bW8+JiN4RDc7PC9tbz48bW4+MzwvbW4+PG1vPis8L21vPjxtbj4xMTwvbW4+PG1vPiYjeEQ3OzwvbW8+PG1uPjY8L21uPjwvbXJvdz48L21mcmFjPjxtbz49PC9tbz48bWZyYWM+PG1yb3c+PG1vPi08L21vPjxtbj42PC9tbj48L21yb3c+PG1uPjkzPC9tbj48L21mcmFjPjxtbz49PC9tbz48bW8+LTwvbW8+PG1mcmFjPjxtbj4yPC9tbj48bW4+MzE8L21uPjwvbWZyYWM+PG1zcGFjZSBsaW5lYnJlYWs9Im5ld2xpbmUiLz48L21zdHlsZT48L21hdGg+r7wifQAAAABJRU5ErkJggg==\&quot;,\&quot;slideId\&quot;:281,\&quot;accessibleText\&quot;:\&quot;fraction numerator 8 cross times 3 minus 5 cross times 6 over denominator 9 cross times 3 plus 11 cross times 6 end fraction equals fraction numerator negative 6 over denominator 93 end fraction equals negative 2 over 31\\n\&quot;,\&quot;imageHeight\&quot;:25.18918918918919},{\&quot;mathml\&quot;:\&quot;&lt;math style=\\\&quot;font-family:stix;font-size:16px;\\\&quot; xmlns=\\\&quot;http://www.w3.org/1998/Math/MathML\\\&quot;&gt;&lt;mstyle mathsize=\\\&quot;16px\\\&quot;&gt;&lt;mfrac&gt;&lt;mrow&gt;&lt;mn&gt;8&lt;/mn&gt;&lt;mo&gt;&amp;#xD7;&lt;/mo&gt;&lt;mn&gt;6&lt;/mn&gt;&lt;mo&gt;-&lt;/mo&gt;&lt;mn&gt;5&lt;/mn&gt;&lt;mo&gt;&amp;#xD7;&lt;/mo&gt;&lt;mn&gt;12&lt;/mn&gt;&lt;/mrow&gt;&lt;mrow&gt;&lt;mn&gt;9&lt;/mn&gt;&lt;mo&gt;&amp;#xD7;&lt;/mo&gt;&lt;mn&gt;6&lt;/mn&gt;&lt;mo&gt;+&lt;/mo&gt;&lt;mn&gt;11&lt;/mn&gt;&lt;mo&gt;&amp;#xD7;&lt;/mo&gt;&lt;mn&gt;12&lt;/mn&gt;&lt;/mrow&gt;&lt;/mfrac&gt;&lt;mo&gt;=&lt;/mo&gt;&lt;mfrac&gt;&lt;mrow&gt;&lt;mo&gt;-&lt;/mo&gt;&lt;mn&gt;12&lt;/mn&gt;&lt;/mrow&gt;&lt;mn&gt;186&lt;/mn&gt;&lt;/mfrac&gt;&lt;mo&gt;=&lt;/mo&gt;&lt;mo&gt;-&lt;/mo&gt;&lt;mfrac&gt;&lt;mn&gt;2&lt;/mn&gt;&lt;mn&gt;31&lt;/mn&gt;&lt;/mfrac&gt;&lt;/mstyle&gt;&lt;/math&gt;\&quot;,\&quot;base64Image\&quot;:\&quot;iVBORw0KGgoAAAANSUhEUgAABUQAAADpCAYAAADsxj3AAAAACXBIWXMAAA7EAAAOxAGVKw4bAAAABGJhU0UAAACOyiQ8uQAANZlJREFUeNrt3Q/kX9X/OPBjZmYSk5kkMTOTJJJJkjEzmZkxM5mZkSTJRJLMJJKZScZMkmRkZmYyJpkkkZnJZMwkyYwkmZmx3z3ed7/Pq/f3de89rz/39bp/Hg+Ob99PvV/3z+u8nuec5z33nBCALlqWlUfdBmbgqaysdRsAAAAAqNuSrDyblV1Z+SgrJ7NyOSt3snI///+hTo9l5fesHHcrKLAyKx+oIwDiMwDQnoH+zqwcy8rprFzLyr9hIdl0N/+/f2fl57CQeDqQlefcNmq0Oq+TseP6Q14P7y8q97JyJStfZmW7W0ZNVmVlf1Zu5vXuGbeERR7OysG83Yx15J+Gnmd8qPRmVr7KyndZ+Ssrtwfa+Xj+1/N+wOE8ri7z9QLis/gMIC7SJTHh9G5YmGV3f8xyIyvv550NmNSGsDD785eSOvdnWEiSxoC3wi1jwKUJYllq+cFtZsBDeRv496J60qQBd3zgeSgszG4ep87fzTuaL/m6AfFZfAYQF2mzmAj9NAyfcfegxGx7nHl3IU8A/FNR8WJn4223ljE8kQe93yoC24msvOB2UWBjqD8ZGstet5qw8DDmvbDwpHpYPWnCgDs+qDxc0daP80DADGlAfBafAcRFWie+9vl3GJ5w+jwszLpbXvC38UlrfIX5m5JK92OwuQ1p1oeF5RfuldSnm3mn9hG3iwoXQ/3J0Fgfl7jVvRbbx/jw71ZFXZn3gDs+Ff+9pt9BjNkHVQVAfBafAcRF2tJJ+LqgksT/fdQkZsy0F73WHF9pfsotp0BMbh4P5YnQ2FmNiVCvxJMaj2YxO/SQW91bcT2iA3n7llJX5jng3lcRX6dVzobiB6gA4rP4DCAuMndxZuf3BRXjzQk/90Ionkm1xq1nkT2h+BWmSRL09NvJGTSisaF+3K3unaVZeWuEgfa8B9yvh9k8HHhQzuf3CEB8Fp8BxEUa53yob7ZTTIoWzRS9lv97iLNCT1UEqJgo3elWMaK1M2pAT7nVvRKXRngjjP/6zjwG3Ntm3Kl8UL5QXQDxWXwGEBdpmvcKKsLlKR7jyVA8zfmIr6D3ng7lGybF8lNY2FEORvXpjBpPOxX2Z6D92kDMim1bfMMibuoWF3r/oaED7rWhePPD+HDyw7CwRvjq8N91cJflbfiOrHySlRtj/j72qTqA+Cw+A4iLNEV8Zf1OQSXYMeVjHQ/Fr5l6db6/YiD7tyIgfZUHNxjVqjDdnQiHxa8/wsImDfTD1fy7/zksLCmzash/81kDB9w/DTmH+PbGpjE+Kyb/fxzxtxJn+Nv8DhCfxWcAcZFGOFZQAW6H6e+UvKGkwh31VfTSqwnByAxiJvHBovp01S1hQnEXyicr/pvVDRtwvzbk+J9MoZ1/Le8vpHYuD6s+gPgsPgOIi8xbXCy2aHbohZqOeSsU7zpPv7ybEIQ+dpuYwIqs/L2oTu11W5iRqw0ZcK8Y0vZ+MMXPfz5Ub4Q3+LDVuuGA+Cw+A4iLzNX2ki//y5qOebrkmGt9Jb3xXkIAOu42MaG3F9WpuKbYEreFGTnTkAH34odPJ2s4xsZQvE744rJf1QDEZ/EZQFxknj4q+eJP1HTMsnV7tvlKeuHNhMBzzm1iQjHxuXh32TfcFmbodAMG3It/B3Fh+bqedB9M7FieUjUA8Vl8BhAXmaeTYfYzRD8uOeYuX0nn7UwIOnHXuIfdKia0P/zfZTlszEXfBtzbFh1zc43Hir+v30LzNisBEJ/FZ6D5xEVm6lzJF3+6pmN+WHLM3TO67pgoebWlAeL9Fte3Z0L1IsZxTdun/DSZgsXrg73bwWsUywy4RzmHMzM43oGQ9rTdwwlAfBafAcRF5qYsIfpvTcc8XnLMnTO45jcGjtemREJMINzNz/tQC+vaypD2BOZtP0umYOuQeNa1WcdimQF3laUD9zquk7R+Bte8KqStybRRmALEZ/EZQFxkXs5WfPHP1XDMstf0t9R8vW8NOWYbEgnbhvxQ27b7+pmEQHPZT5Ip+WFR3fqwY9cnlhlwpxjcOPGLGV73Twnx/mVhChCfxWcAcZF5OVnxxR+t4ZiXS463vMZrfbfkuK82PDAUPbU40pJ6tiekTUV/zk+SKXhhSN36MG/Ilnfg+sQyA+5URwaOtX6G1/2ZjiUgPovPAOIiTXao4ouP6z2unuLxHi4ZENc5O/DVhErexERCWQLhQXmz4XXskaz8lXD/T/s5MiXnQvWmXXHTuLj+ZtvWqxXLDLhHcTE/zvkG1tMtAUB8Fp8BxEXmZFvClz/N6cr7So5T5wYbcf3KSy1LJKQkEL4NzZ/xdiykzQ61kRLTsD6xvg2WmLCPs+VjgvTRhl+fWGbAPYrPs3I91LtD5zA7xXxAfBafAcRFmizulnU3oQJMa/f3n0PxzuKra77WmEi43JJEwvaE82xDAmFdSFuk+LyfIlOS8spDVYkJx7i512MNvUaxzIC76aq+99guLBGuAPFZfAYQF5mnLxMGrHGH5g0THqdsNur7M7rWNiQSUhII32VlRQvq1lchLQFlCjrT8HhIS8CnlvhZMVn/UgOvVSwz4G5zx/KqcAWIz+IzgLjIvD0T0l8rHXfTmzh4/71kQDxLqxqcSNiRcF5xbY2HWlCv1iXWqz/8BJmSj8P0kqGLy495rGwSscyAu6mqvv8vhCtAfBafAcRFmqBqt/nBzsHGET87Ti8+X5JkeFgiITmB8H2LEgifJNapI35+TEF86PJvqC8h+qAczsrSBl23WGbA3UR7Kq57l5AFiM/iM4C4SBPE9TtvjpAUSN0NeGlJh+PcnAfETUokpCzk+0OLEgjxe09NTr1Y8Blx4eIDYSFZfyX/vLt5if/8W163YuI1JmBW+Bn32juh/mTog/JTaNbmS2KZAXfTfFByzTGGLxeyAPFZfAYQF2mKjSMmBc5k5ZGSz4v/7mLB374nkfD/7epgAmFPYh26vejvYrB5Kyu/hNGTVDFYnQ3NXO+R+sW1X+JDlm/y38tfef2qKykal3pY16DrF8sMuJuk7K2Tr4QrQHwWnwHERZpm/xhJga1DPuf5sDCDb9iCtM817JrnmUhISSDMa1mBOjuZD8qpgb95PSt/hukkq2LS5Sk/ZzLL8roQZxF/GBYSpnenVM/irHpJ0W7HMgPu8VwtuWYPrQDxWXwGEBdppPfHSAzErHp8hTTO/Dky5N/fycrBPDnRRDGRkDIrcZqJhK4mEOLr8qkJp7ezsiYsvII87Rl8cYfwA37ODBHXNd4UFpZbmDQJHx8KrRbLJEMNuP+/h0qu95LwA4jP4jOAuEiTjZMU/TdPDiz+3+NrzGtacM2zTCTsDmnrFK5sYd3ZMkKdOZ53OOtc7/FLP2dKxORofN3+4gR17OfQrLVlxDID7nkq21Rru5ADiM/iM4C4SNMdCJMlomJG/cWWXXNMJPxacyIhJYHwc4sTCB+G8Wd0ns/KG3m9GdwkKSatHs2DUtzl+8aIn23tD1LE5Ty+Dd1IvItlBtzz8nkoTowDiM/iM4C4SCukbo4zrBwN7dyRq85EQkoC4VLLEwhnx6grx7Ly+IjHiU9zro9wjIN+ziTaFkZPusfyiljWqVhmwD26paF41v9zQgsgPovPAOIibbIljP9a87WsbGjhNdeRSHgl4fPihiiPtLy+jLKzd1y/cZKFiuMs0q9HON4Lfs6MULeOjRjv4s72TUsAimUG3LO0t+A6P1MVAPFZfAYQF2mjZ8Pw9UG7PDtvmomEviQQHgqj7dC9dkrHPZF4zLiD3BI/Z0awLYz2QOgDsUwytMcD7h8LYr36AIjP4jOAuEhrrS6oNKnlu9Cs3ZhnlUhIWXbgcn6sthtlQ6VtUz72d4nHfcNPmRE9nTeOKfUrDqCWiWX0cMD9QsE1blUNAPFZfAYQF2mzrSMkBcpekX6+Zdc9SSJhb8Lf/dKhBMLOxHrwQw3HjmuQ3kk49g0/ZcawboT4t0cso4cD7h+GXN9xVQAQn8VnAHGRtoqznY4OqTB3w3hJ0fh3r7TsHjw6RiJhX0h7hbtLCYR9iXVgb03H/yDx+Jv8rBlDfJJ4L6F+nRTL6NmAe3sYvqnWMlUAEJ/FZwBxkTZ6Iis/D6kwb2XlsaxcCOPPFn2vZfciJhJSdjV/tccJhI8Tv/u6rjt+bkrCykLJjOudhPr1r1hGjwbccQOyG4uu61befwAQn8VnAHGR1tkcFnZNXjy7c/G6CvvD+LvQf9Sye5KaSKgqv3Y0gZCyuVHdHcwzCedwy8+bCfySUMfWNvwaxDID7mk5vOia4kOpjb56QHwWnwHERdro9TD8VfctBf/9JLNF27YDfUwk3JgwgbC6o/UmJSH6bc3nsDvxe1g7h2tvc/EKwf9sTbhf28UyejDgHrYg/X5fO+gXiM/iM4C4SBsdLugY7Ej423Fni+5p2T2KiYTfxrjOax1PIKR0/k/XfA6rEr+LnQY+EqITqFqHc69YRscH3CuH1J1DvnLQLxCfxWcAcZE2OlbQKRilssTdvi+O2KmKu4M/1bJ7NWoi4Ub+N33v/J+ewXmkfC+H5nDtBj7dUbWW6BGxjI4PuBcvT3LC1w36BeKz+AwgLtJGRTNDfxzz8w6O2LG63MJ7FpMCfyZc2+89SSAcDc1IiJ5KOI8vDHwkRCewvuJ+nRDL6PCA+/1F1/G1rxr0C8Rn8RlAXKSNinYSjovMPjnB574cRnuFfn9H7tuwsq/H9WiwnJnBeRxJOI9TBj4SohO6FbqTEBXLDLhTLV5D96yvGfQLxGfxGUBcpI3WZOV2QWfg5BQ+/9ms3Azp69K1xd4xOo9dTyTsSrgH5xry3Uz7PAx8+qdsMHVCLKODA+5nw38fcp7PylJfM+gXiM/iM4C4SNc6BC9M6RhxlmlqUnRzC+7Zngk6kF1OJLwcmrE0wo4gIWrgM9/B7qctuQaxzIA71RPhv8sqfJ+V5b5i0C8Qn8VnAHGRNipbB+/WlI8Vk6v3wuzXdpy2V6bQiexqIiFlh/e/Z3AeKYnZc37+TOiNkvr1VgvOXywz4B4ltl8P/11b/CFfLyA+i88A4iJt9VFJR+BkDcer2pm5jkTsrBMIcQfmlB2bu5pIuFNx3fdmcA6bE+6/9UOYVNnsyt0NP3exzIA71cqwMLN/cJb/I75aQHwWnwHERdrsaklH4O2ajnk5YYD9eIsTCI/m5UZPEwkXEq774ZrPYVPCOdhdjkmVJURfbvB5i2UG3Kni0/QfBs7317Dw1B1AfBafAcRFWmt5RUdge03H3ZowuN7asHu1e4QEwgPxn6/3MJGQssP7pprPISUhekIIYEJlO7Ovbug5i2UG3Kni+oCDD7h+W1QvAMRn8RlAXKSVtlR0BLbUeOzfK479SssSCNcLfnB9TCRsT7jeul8nTnll/i0hgAl91LJBlFhmwJ1qSVhYVuTBef4RmvnmBoD4LD4D/SYuMpadYX6z+I5VHHt/Q+7RroQEwLVQ/vQh/rtfe5RIWJqVuxXXerzmc0jZVGmbEMCEThbUrVMNPFexzIB73Lp9MyvrfJWA+Cw+A4iLdEXVbKE6E6JVg/ODHUkg9DWRcK7iOi/WfPydCffaeiJM6lpB3XqtYecplhlwj+LEwPn9lZWnfY2A+Cw+A4iLdElVQrTOV+ZfavhgOiWhFhMIo6wT2KdEwt6Ka4wzSJfWePzXK47/q58/E3q0oG7dC81aP1QsM+AexeFF57Zhhr+nuEnZElUGEJ/FZwBxkbpVrfW4vcZjP1xx7F1zvC87Egb6v46Z9FjVk0TCiqzcqbjGOnfh/qzi2Ef9/JnQWwV163yDzlEsM+AexcGB87qdlRdneOyv8+M+K7QA4rP4DCAuUrcNYX6bzqyoOPbGDiYQ+pZIqFonts5d3r+rOPYGP38mdLWgbr3UkPMTywy4RzGY4I8z+DfP8NgPZjFfEVYA8Vl8BhAXmYUloXzzm69qPPaqkuPGV06XzuF+zCKB0KdEwvqKa/sr1DPNvKpe/+Knz4SKZtd/15DzE8sMuEexL8xvw7k1eVsQj/um0AKIz+IzgLjIrFwo6QjcrPG4ZbuAX5zDfahaPuBBAmGaG/H0IZFwtuLaXqnhmBsrjrnXz54JxIT7sNmh8UHOkw04P7HMgHsUi5Pnu2d47Fhvrof/Pd1fKbwA4rP4DCAuMiv7KzoDL9R03DdLjvlGDxIIfUkkPF1xXZdqOObRYDOlPorLcLxY0+900KGCuvVuA+6BWGbAPYr4YPLewLm8OuO24frAsU8KYYD4LD4DiIvMUnw1/c+SzkBdX3bRGo9/Z+WhGScQ7lV0iK6GepMsXU8knAiz27xrWV6Hio612U++c+JDnd8Xfc938oHOtDfuerGgXp1rwH0Qy5qpapb8vAbccSb97YHzOFDz8eLM6rVhYcPEM0Pq6iahDBCfxWcAcZFZe62iQ/DMlI/3ZMmx3ulZAmEwkfBLRxMJ8dpullxTfNqyfErHKpt5/JmfeufsSvjNXM7Kc1M41hMF9TjOcn5ozvdBLGuuqgTxPAbcz+fHvd+QckMoA8Rn8RlAXGReynbljjtoLZ/isS6UJC6WzOh6tyUkEH6ZUQKhD4mEbRXX9OkUjhHX8fizpA6v8DPvnPMjNF4HJzjOY1n5raBerWrAb0ssa6YVCd/NvRm2e1F85eevBnUqY3lfKAPEZ/EZQFxkXuIA9kbJF39qSsd5LxTvOL6mQQmEeSU6VuXH7mIi4VDFNU26DshXBZ8bk6SP+Yl30t8jNmDfhtF3Vo9PJYfNDI2bv817MW2xrNn2J9bLjTM6n7WhfLb+vMoTQhkgPovPAOIi8xQTkn+UfPlxrZ1JXg19OxS/kvL8jK5xa1jYFayJCYTBRMLljiYSjldc07gbar0bipOh6/y0O+vSGI1YfPjyesJnx1j3YRiecIzr4i6d87WLZc0W68/1xDp5YQbn81hF+z6vckEYA8Rn8RlAXKQJHq1IMsQOxKgblcQZWV8XfF7cDOXpGV3byy1IIPQhkfBRxTWdzOthiriUw6eh+DVhT3C67d0JGrRr+d/H+LNkoD7FROMnYfhaNbeysrMB1y2WNVts8y6OWB8/DfW9mrlqhMH/rMsuYQwQn8VnAHGRpohJgaMVlSEmTeMsq/UFnxE7DpvzTsTtUPwa/iMNSiBcbkgCYdREwp4W1rGYVCpbD+ROXnc2FXRCY8I0bqBUtMxDnMFnzdDuWzrGwGacEmeJHgnzf0VeLGuuWDe25nHr3zD+Iu0H87Zz2ZTOK7axV0IzO5V/hdmuzwf0k/gsPgPtIC7SKM8kJhti8irO9PwmLEwjvhXK17W7lHcoZinubH+zRQmE1ERC3Oilretjxms7FtIWtb+Z16/vQ/kuc/Fevein2yvxAc7xUE/DF+va4dCsmcZiWTO8EBaW5PgrbwPrqH938s+PxxlnZnLstP3U0E5lLEeFL0B8Fp8BxEWa7LmwMOPunwkqUHwi+0VWXmpgIqGpCYSqREJcV+PxDtSvmGz6KIy/TkicLXcmzG7he5opvvr+eaiePZkSq+KyDbvD/NcJFcuaa9OMO2HjzJ5d1uBOZSxPCVuA+Cw+A4iLtEHM2seE5oGwsKN3nD0an47GV+Lv5CUmE+IM0TibLyZA4yY5L4bmTC9etyiREAfnK1tw7+P08Uuhe8nQxZ7Nymt53blQUL/i2qCns/JxWNhle6mfJgNifYivxsUNkb7Ofzd/D9ShO3mdinXrp7wuxRmmMQH6dIuuUywDAAAAkj1IJLQlgfDAg0RCTCCs8TWCWCaWAQAAAKnWhnYlEB5YmZ87gFgGAAAAAAAAAAAAAAAAAAAAAAAAAAAAAAAAAAAAAAAAAAAAAAAAAAAAAAAAAAAAAAAAAAAAAAAAAAAAAAAAAAAAAAAAAAAAAAAAAAAAAAAAAAAAAAAAAAAAAAAAAAAAAAAAAAAAAAAAAAAAAAAAAAAAAAAAAAAAAAAAAAAAAAAAAAAAAAAAAAAAAAAAAAAAAAAAAAAAAAAAAAAAAAAAAAAAAAAAAAAAAAB0yaas3O9JOe3rBsROsRMAAACDeoN6ALFT7AQAAMCg3qAeQOz0dQMAAGBQb1APiJ1iJwAAABjUG9QDYqfYCQAAAAb1BvWA2Cl2AgAAgEG9QT0gdoqdAIvdVxRFURRFUXpX0IdXFEXsBG2c0tvY68YqiqIoiqLoWGKwqCiK2AnaOEVCVFEURVEURdGxxGBRURSxE7RxioSooiiKoiiKomOJwaKiiJ10w4mO19tl2jhF7FXRFEVRFEVRFCREFUURO5EQ1cYpEqKKoiiKoiiKjiUGi4qiiJ0SohKi2jhF7AUAAADoKglRAAAAAKA3JEQBAAAAgN6QEAUAAAAAekNCFAAAAAAAAAAAAAAAAAAAAAAAAOi7TaHb67INltO+bkDsFDsBAAAwqDeoBxA7xU4AAAAM6g3qAcROXzcAAAAG9Qb1gNgpdgIAAIBBvUE9IHaKnQAAAGBQb1APiJ1iJwAAABjUG9QDYqfYCQAAAAAAAAAAAAAAAAAAAAAAAAAAAAAAAAAAAAAAAAAAAAAAAAAAAAAAAAAAAAAAAAAAAAAAAAAAAAAAAAAAAAAAAAAAAAAAAAAAAAAAAAAAAAAAAAAAAAAAAAAAAAAAAAAAAAAAAAAAAAAAAAAAAAAAAAAAAAAAAAAAAAAAAAAAAAAAAAAAAAAAAAAAAAAAAAAAAAAAAAAAAAAAAAAAs7UsK4+6DQAAoB8NANAVS7LybFZ2ZeWjrJzMyuWs3MnK/fz/hxQrs/JBVo67DlC3ADFCP1o/GkDb2k/xqeD2rBzNypms/JmV21m5mzeS/2TlUt5QHsjKc24ZM7A6KzvzgPBDXh/vLyr3snIlK1/mdRjKPJyVg1n5N68//7gOaGXdioP6N7PyVVa+y8pfi/ot8fyvZ+V0Vg7n7cMyXy/0qv15LO9HHstjwbX8vO8MxIq/s/JzR8c4+tFA2y3NytasfJzH8RuL4njs+8XcVcxhfdri/p6x3Zw8lzeAwxrIqvJbVg5lZZXbyBRtCAtPrX8pqXt/5p27GPBWuGUkeCgr7+cDn8G69I/rgNbUrcfyfsfvY/RZ7ud9ndiZfsnXDZ1tf2IS8N2wMPPx/pjlRn6tD+tHA8zFk1k5Ef43g33U/t4XWXla20qRtVn5pqQSxS/k26xcCAuzLu6V/Le38wHKcreVMT2R16HfKgJbDIovuF2MIHb038vj2LB69Y/rwG+k8XUrJiUOh/Ee3haVOFvqGV8/dKb9iYnQTyviRJx5cyUf3/yQn/v9ivHQ2/rRADMTH36fnGJ/7/OsPKJtZdCBgs5CfJK6NyxkqRd78Ep9WRI1vpq2we1lBOvzgFeWcL+ZB4tH3C5GsDwfxNyqaCT/cR34jTS6bsXZnOPOCK0qse05qCpA69uf/eH/zq55kAT8PB/DFE3ciOOenRVjnB9DMzcc0o8GumR7QSyftMR+5LPaVuLNP1Vww98c4XOeDwtr8BQNLva71VSInbLjFR24f/IOnFd5GEV8eBMf+vyZ2ED+4zrwG2ls3dpX0U5Mq5wN3nKBNsaI+Lv9uuC84v8+ahIzzhovetU83o+n9KMBavFuzX29GBOf17b2V3z6+X3Bzd42xufF3a8ulnyB77vlFNgTiqeGT9KJpd/igttvjdDINLWx6cp14DcyqddD/YnQwXI+v0cgRrQjRpSNbd6c8HMvhOLZlmv0owGm6tCM+noxdj6hbe2fmI0uSl4emrDDcKXkSzzg1jMgPs0+lRCkdrpVjGBJVt4I479S+4/rwG+kcXVrW5htMvRB+UJ1QYxoTftzvoaxzeAYp2im6LUwfHkx/WiA0RU9AI8z4M/l/z7O7BzcOT7+c1wyZFfed/t3hDbrJ21r/3wRindQnHQ2RNyc6XbJF6lRJoo7vP2WEJwec6sYoZF5baBexUYzzhSJGwbEzVd+aElj05XrwG9kWtaG4o1OYiLiw7CwxtTq/BoHO8dxR9IdWfkk7+OM0wHdp+ogRjS+/Xmv4FwuT/EYT4biV9KP6EcDTOyFMDwRenjEeBaXBolrwqfuSL9L29of+0tu8htTOsa7FV/kWl9Dr8WBa9VTm6/Cf5/6QJWred35OSy8GrdqyH/zWQsam65cB34j0/LTkHOIM7U2jfFZcUOmH8Por1PZfAQxorkxYk3JoHfHlI91PBTPXJrVq/P60UAXxZn2ix/0xD7g+gk+M64DnfJq+s/a1n6IDXXR7M27YXqveyyrqHg/+Sp669WEH/sRt4kxxKeAT1b8N6tb0Nh05TrwG5mG14YcP872XDKFz70d0pOih1UfxIjGtj/HCs7j9hRixWIbSq77qH40wNg+WRTLTkwphsd2LeUV+rom7RnbNci5kht8asrHer/iC7WeaP+k7BT3sdtEza52pLHpynWgbhWJrzvdWnTsD6b4+XH9qaqNSAYTKw+pGtC49icu9VU0O/RCTce8FYp3ndePBhjdkzX296K3E+LnK9rWbnux4gbvn/Lx4k6G90qO93fwClqfvJcQhI67TczAmY40Nl25DtSt1MH/yRqOsbGir1JnPwnEiMltLzmPL2s65ukw+xlG+tFAlw3G1U9r+Pz4BvPfFTH0hLa12y6G2U8R/q7imB/4WnrhzYRO3Dm36T+W5o3BsGJjsvoGMm1qbLpyHahbw8RXpAZ34YwbItU1Q/NgSEuInlI1oHHtz0dzGNyWrfW2TT8aYCTrQv0z+6MvQvXay9rWjlpfcXP/rem4byUc1yto3bYzoRMXdwl+2K36j2Ul9+tTt0djo9Gk43Vr26Jjbq453lbt1uw3Bc1sf06G2c8Q/TjMbqdi/Wig647kseyPUO8bxHsqYunJOd8HY7safVRxc0/XdNynEhrxN2dw/fE1t1db+L3FAeH7La53cVe3qk0r7uT1hP87QJcQ1dh09TrEZHVrlHM4M4PjHQhps0Tt2gzNan/OzWF882HJMXfrRwMki28EPViXeUvNx9oazBDtrWthfuslVDXkl2q+9jcGjtWmAXgceN/Nz/tQC+vcypA24+ZtP8+hJEQ1Nl29DjFZ3aqydOBex/U918/gmleFtLVENwqh0JqEaF1vwB0vOea0ljXSjwb64EGS8usZHGtTaPamdBKiNVmT0JjuqfH43yQcf11Nxx72yn4bBuDbhgzM2rZr5JmE7/2yn2chCVGNTRevQ0xWt1IMbpLyxQyv+6eEdutlIRQa1f6crTiX52o4Ztlr+tOa4aQfDfRBXD5xR1jYkLtuVQnRHdrWbtqd0KBur/H4xxOOf6CG475bcrwmD8C3h+JZKkdaUuf2hLRXD5/z8ywkIaqx6dp1iMl+I6mODBxr/Qyv+7MgIQpta39OVpzL0RqOebnkeMv1owEaqeyV+fhm0kptazd9mtCg1rleQ0qjPu2dEV9NOGYTB+BlA+9Zrrk6ibgQ8l8J9/+0n2YpCVGNTZeuQ0z2GxnFxfw45xtYT7cEoEntz6GKc4lLd62e4vEeLmkXpjFjUz8aoB5leamvG3B+EqJzurGxbKrx+FsTjh8XBF8yxWPG7P6llg3AUwbe34bpPHmu07GQ9lTbAvDlJEQ1Nl26DjHZb2QUn2fleqh3Z/lhUnZz1nZBs9qfbQm/22kuvbGv5DjT2HRPPxpg9nmKp7Wt3XUlzDchuj6xYZ92JYwD8MstGYBvTzjPNgy814W0TSnO+1lWkhDV2HTtOsRkv5Gmq/reY/u2JABNihGxv3Q3IWZPa/f3n0Px5I5JZ6LqRwPU59cw+w3G9b8b4N8w34TospCWEN3V0wF4ysD7u6ysaEFd+yrxu/bK4WS/GwlRjU1br0NMVrearOq7vyp8QiNjxJcJcTuOhzZMeJyy2ajTmB2qHw1Qj2cL4um1sLCxk7a1w+40oGFNedp5qKZjr2rwAHxHwnldbNCPtMy6xE7cH36SSSRENTZdvQ4xWd1qqqrv/4sANDFGPJPYB41rc467EVF8oPd7KH5Iph8N0FzDHjjdzMoabWv3pTSu22o+h5RZqnUONJo4AE8ZeH/fooH3J4l17YifZBIJUY1Nl69DTFa3mqhqE8hdAWhqjKjabX7w3DaO+NlxqYzzBZ/3Y1jYaEk/GqCZhs0OjcnQZ7St/TDLdXWKpOyWeKZHA/CUjRt+aNHAe2lIS3rH8mLBZ8TF4Q/kHdor+efdzUv859/yIPFJnrhY0fHfrYSoxqbr1yEmq1tN80HJNce2aHkAmhojVucD3PuJ5c0R+rhF13tuSu2CfjRAPWKMXrx2aHxNfq22tT9uJzSuH9R8Dn8knMOFngzAd3Vw4L0npHXibi/6uzi4fCsrv4zQgR0cnJ7Nyksd/d1KiGps+nAdYrK61SRlM8y+Ejqh8TFi44h9yTgZ45GSz4v/7mLB376nHw3QeOeG9Oea2qeXEK3JbwmN4smaz+FCwjnc7MEAPGXgPa1Xb5r0431QTg38zetZ+XOMDlxRsuKpjv1uJUQ1Nn25DjFZ3WqKqyXXLGkA7YgR+0fsQ8ZJG1uHfM7zBWOoGCeem/H91I8GGE18YHRmUazfqW3tp7MJDeGVms8hJSF6a8YD8JSnqdMcgHd14B1f80lZliGWt8PCwsU/TakDN1jixl0HOvS7lRDV2PSp0RST1a15e6jkei8Jm9CqGPH+GP3IODnk0TwWHBny7+MmtQfz/pl+NEBzPT4kTsZN8d4JzX7jS0K0Jp8nNoJLazyHbxLO4e8OD8B3Jxwn/mhXtrB+bRmhs3U8/yHfr7F82ZHfrYSoxqZvjaaYrG7NU9mmWtuFTWhdjBgnKRrX2hy2zFecXFLXTsT60QDT83pFnIx727wTpv9wS/+7wV5JbADr7PCfC82aITo4AP+15gF4ysD75xYPvD8M4z+Jjjt2vhEWFogfXNw97ub5aF4nD2flxoif3YW13iRENTZ9bDTFZHVrXooeHv8kZEJrY8SBMFly8FIo3sRIPxqgOeLSJ1dGiHMxLm7WtvbD+sRKcaLGc0hJiN6c0/2pcwCeMvC+1PKB99kweifuWFiYyj6KOHvn+gjHONjy362EqMamr42mmKxuzdrSUDyb4LkAtDlGpG5YNKwcDQvr0OlHAzSz/xbXjU7Zi6AsB9aU2aISojVKaQDj9OElNR0/JSF6sWMD8JSZufHH+0jL69btEQJOXPx9ko0p4tPvr0c43gstvq8SohqbPjeaYrK6NUt7C67zM1UBOhEjtoTxXzW/lpUN+tEAjfFsWHhg9VeY3sZyq7St3Zb6Osa+mo5/PuHYZzs0AO/LwPuhEQJNnAG8dkrHPZF4zLgT6JKW3lsJUY1N3xtNMVndmpUfC9os9QG6EyPiAPqPCQbMdcyY1I8GSBdng14L9ayfHMcB835DTEK0Rk8kVoRfazr+n6Ed69VMYwC+J/EHt6oD9WqUheC3TfnY3yUe942W3lsJUY2NRlNMVrfq90LBNW5VDaBzMWJ1GP4AJLV8l3+GfjTA7H2Vty9xA7w7YfpJ0TPa1u5XoJSK8PqUj5u6hunRDgzA9yb83S8dGnjvDOnT0Kft8cRAeKOl91ZCVGOj0RST1a36/RCG7+QMdC9GxAcdNyccMMdJHs/rRwM0Zsy8Lisvh4VJEF+E0TeSGyx7tK3dtSax4YsZ97VTPO7XLah8iz06xgB8X0h79aRLA+99id/t3pqO/0Hi8Te1NLhLiGpsNJpisrpVn+1h+KZay1QB6FSMiL/po0PO8+6YA+b4d6/oRwM0Vlwm5UgYff3o+NBr+ZzOWUJ0Bt5LrAhxxsw01lB4Z4TKt7mBA/CUzahe7fHA++PE77au646fey/h+G3cGENCVGOj0RST1a36xM1FFs8guBUWlhgCuhMj4m/65yHn+FZWHsvKhTD+TKL39KMBGu3hsLCfTkqse1AOaFu77dvEivDjBA1w3IjgixE7FU2ckZE6AE9Zm7WLA++URdnr/uGeSTiHWy28txKiGhuNppisbtXn8KJrih3ljb566FSMiJMtFu9CHGd3Ll4jeH8Yfxf6j/SjARrvqRHGEFe1rd32SEh79TCW38Noi3ivyQcZt8N/d0WsOs61hg/AJ1mHIt7r1R2tSykduW9rPofdid/DtJaB2BTq2dmuieWEgZzrEJMlOzpYt4ZtpLTf1w6dihGvh+Gvum8p+O8nmS067g70fexHA8xLzINdTox5T2lbuy0OKK+O0NBfyjsWT2dlSf4ZS/JBZXzK+n4YvjFB/LuUBcO/aMH9+m2MDtK1jg+8Uzpyp2s+h1WJ38XOKR1PQtRAznWIyZId7bVySN055CuHTsWIwwXntSPhb8edLTrOXgh97EcDzFMcB/wZmvnavIToHAYF39SYTImvkMTXfg8m/Le7OzgAv5H/TZc1oSMXEr+XaQ14JUQN5FyHmCzZ0V5nehLnoK8x4tgU+oFxB/aLI/aZ4sa1o84o6mM/GmDeUsbzX2tb++O18H/X15mknMvKkwOf/3PC3zzSogF4yhOF33sy8D7akI7cqTC7WcgSogZyrkNMluxop/cb0NkFMaI+RTNDfxzz81ImdQyWy/rRAK1wNlRvMq5t7ZGVeaP/+5iJkz/zRv3JRZ/7eMLf/tCi+7RvhHuyrwf1JuV+nJnBeRxJOI9TUzqWhKiBnOsQkyU72mfroms462uGTsWIovbg3pDxySheDqO9Qr9/Cufc5X40QBO8EKpn/Wtbe+r5sDCLIn4hcfOJuEHS3bxDEf85ziY9n5Uvw8K6os+WfNY7oZnrM4xjbxg9odT1AfiukDZjuAnfzbTOQ0LUQM51iMmSHe3y7KKERuzDLPU1Q2dixJrw3w1dB8vJKcWQlE1iR90oto/9aICmqNqkdYn+N5O6UvGlxiRrGza42BPGTyp1eQD+cpj+60Pj2BEkRCVE+9fY9LnRFJPVrVRPhP8uq/B9Vpb7iqFTMaLsfF6Y0jHiLNPUpOhm/WiAxvusIu4t0/9mEs93pHF9JUyeWOrqADxlZ8q/Z3AeL4fudeSWlVzLp8KLxqbHjaaYrG6N0kZdD/9dR/AhXy90KkasLzmPW1M+Vkyu3gvTW29TPxqguWMKCVEm8lVC4/pSBwbecap1yu6MXR2A3wnVs4Drtjnh/rdtvTgJUY2NRlNMVrfGF9dGvxz+O8vqEV8tdC5GfFRyHidrOF7KcmCjJGL1owHmY0vwyjw1eSJUP0G93PBrSB14P5qXG6GfA/ALCdf9cM3nkPIae9t2E5YQ1dhoNMVkdWs8cRboDwPnG9dDX+VrhU7GiKsl5/F2Tce8nNC+PK4fDdBojwWbKlGTYwkN644Gn//uEQbeD8R/vt7DAXjKzpSbGtCRa9t6mBKiGhuNppisbo0XOwcTDL8tqhdAd2LE8orz2F7TcbcmtC1b9aMBGu2hkpj3i/4341oXqmeH/tTygff1ggFWHwfg2xOud3fN55Dyqs9bLbuvEqIaG42mmKxujSa+2nR24Dz/COmztID2xYiq1x231Hjs3yuO/Yp+NECjrQizXXLF2K4nziY0qs819Nx3JZz7tVA+2yT+u197NABfmpW7Fdd6vOZzSFkMflvL7quEqMZGoykmq1ujOTlwjnE36HW+Suh0jNgZ5jezsuptuP360QCNVvbK/AH9b8aR8grJsQ4PvPs6AD9XcZ0X59whjqVt68dJiGps+t5oisnq1ihODJzfX1l52tcInY8RVW8Q1JkQrWqjDupHAzRa2cOgDfrfjCquwVD1+khcy+vhBp57SkcgDrxXj/CZfRqA7624xvjke2mNx3+94vi/tvCeSohqbPrcaIrJ6tYoDi86t1l1YmOd2hNmvwspiBELqhKidb4y/9IU2xL9aIDZ21MQ837X/2YcX1V8gXFd0RcaeN47EgbIv4448H5gVU8G4HH9jTsV1/hyjcf/rOLYR1t4TyVENTZ9bTTFZHVrFAcHzut2Vl6c4bG/zo/7rLCKGDGXGFG1/ub2Go/9cMWxd+lHAzTalwUx70P9b0a1L2GA+WbPBt59G4BXraVU5+6U31Uce0ML76eEqMamj42mmKxujeKt8N8ZVJtneOwHs5ivCKmIEXOLERvC/DYCWlFx7I360QCN9mcYPonvCf1vRhE3SLpd8eV91tOBd58G4Osrri2u6VbHa4VLQvli9L+09H5KiGps+tZoisnq1igWP4id5YYfa/I2rakPe6EvMaKqD/hVjcdeFcrfihv1FXf9aIDZ2RRm//Cpb2O7Xng8DM+sD5azDTzvqldsHgy8p7mAeB8G4Gcrru2VGo65seKYe1t6LyVENTZ9ajTFZHVrFIuT57tneOxYb66H/81KXSmkIkbMNUZcKDmPmzUet2wzjnE3QdKPBpiN7wrarkfneE4Soi0zOCgoKnHXxKUNO+95DLz7MgB/uuK6LtVwzKOhm4vAS4hqbPpyHWKyujVqEuLewLm8OuM2brDfc1I4RTs69xixv+Jc6tq/4M2SY76hHw3QWFumHLuN7XpodcIgMi5S27SdV7cvGkgNK1drGnj3ZQB+IsxugfuYNPy75FibW/wbkxCtT9UMjH9ch5gc+p0UbWrdijOZBpfoOVDz8WIfZm1Y2BzlzJC6ukk4RTs69xgRJ16Uva1W14OLonU3Y7/0If1ogJHETTE/ysrxsLD7+2M1HSe+2fNbGD6RT9tKkrh21o2KL+uQgXflAPyXjg7A47XdLLmmOLtm+ZSOVfZ0/rOW/84kROtTlfz6x3WIyaHfSdEm1q3n8+Peb0i5IZSiHW1MjHit4nyemfLxniw51jv60QDJ4kOtU2H4Wsyn83g7TecK+nSPaFtJEWdn3Cr5kuLMjZ0NPO9tCQPvX2Y08O7DAHxbxTVNI6EXn+4UzQiIu/6uaPlvTUK0HisSYkH890tch5gc+pkUbWLdiq+R/hWakwyN5X3hFO1oo9qfsp3SY79w+RSPVbRu6eUpXbd+NNAX7ye0Jx/nY+NJfTHk8/8ICxP+tK1UerviS4oZ7ScbeN4pA+8rMx54Dw7Ar3R0AH6o4pomXfftq4LPjZ27xzrwe5MQrcf+kJbs2Og6xOTQz6Ro0+pWfGX9ZmhWMjSWJ4RTtKONan9i/C57g+3UlI7zXijeBX6ag2r9aKAPria2KfG/e2nMYzwchr+Ofq1B/bmujFE7KTaK31V8MXG9myY+SdwaFnaBbeLAe7ADd7mjA/DjFdc07sLF75Z04tZ15HcnITp9cU2v6yGtsbngOsTk0L+kaNPqVux//BGalwy9EEA72sTfyZqKmHE2TLa+59uh+DXG5/WjAUY26htAMY4/O8Lnx3Xgfw/DH5Kt1LZSJk7Hjevg/BvK17Fp6qYCL7dg4N2HAfhHFdcUF7t/NPGz4utOn4bi12u7NGNHQnS64kZwF0dscD8NzXstoc3XISb7jYz6HVwPzUuG3s8716AdbWb7E/uUlyrGLi+Pce1fF3xeHGg/rR8NMJaqndWLyqU8V7U5/Pd1+vjPcRf5Dwr6kfGh2W5tK1VeqRiIxCTpwTCdtRzmNfC+3JCB96gD8D0trE9xXdmypz938h/2poIfd+zoxYXfi16FauoM5UlIiE4uPvXbmt+vf8P4G6ccHNLYug4xuc0xuel1Ky5sfyU0Mxn6l04o2tHGtz8x8Xc0YTD9elbWF3zGkvyc47XfDsWv4c9iIw79aKCrtsyo/xaXX3qvIbGuK2PUzlmedwyuVTS4R0L6k8h5eTKUrznWtIF36gD8t9DedX3itR0LaYsFx+/um6x8H8p3FY736sWO/h4lREf3Qlh43euvPFbV0ZjeyT//z1DfBnJduQ4x2W9knLoVB/M/hWYmQ+/nSRbQjraj/Ym7y19MPKff875nfB3xVkV/9VI+CNWPBphc1cZKk5S49OPesLCbvbaVoQOP+DTxs1D89PPBaxRx3ZyVLbq2ogF4UwfeVQPwOL378Q7Uufg6zkdh/HXh4iyzM6H7CwpLiI5u04wTI3tch5jsNzL1urUsNDcZGstTQi3a0da1P8+FhVmQ/0xwrnEWT9yh+KU5f0f60UAXxZmil6bQrsQ4H2fvx02KVmtbKRqUxgpyMpRP0Y0VMq698EyLr3XdogF4HNS2Ian7yKKA0JVk6GJxQeTX8g5mfCIfn2rExPydvMT6GZPxcW2Rj8PC7tRLe/I7lRCli8RkAOYlTgSJCc0DYWGX9YsFfc84Q/SbvH8aNy56MTRzqQz9aKBr1g/EtW/yePzvQFx7ENviTMi4wVLMacWc1Y6srHX7KLM5FE/RvZc3mJ+Hhc0CHu3QdT8YgLdl4L14AB4H3mtU396REKWrxGQAAABmZkP43/oC8Ynog6eefViIdW3LBt4PrAyedPSVhChispgMAADAhJa2dAAKfRQToncKik09AAAAgMb7f/wN5ULnQqYkAAABq3RFWHRNYXRoTUwAPG1hdGggeG1sbnM9Imh0dHA6Ly93d3cudzMub3JnLzE5OTgvTWF0aC9NYXRoTUwiPjxtc3R5bGUgbWF0aHNpemU9IjE2cHgiPjxtZnJhYz48bXJvdz48bW4+ODwvbW4+PG1vPiYjeEQ3OzwvbW8+PG1uPjY8L21uPjxtbz4tPC9tbz48bW4+NTwvbW4+PG1vPiYjeEQ3OzwvbW8+PG1uPjEyPC9tbj48L21yb3c+PG1yb3c+PG1uPjk8L21uPjxtbz4mI3hENzs8L21vPjxtbj42PC9tbj48bW8+KzwvbW8+PG1uPjExPC9tbj48bW8+JiN4RDc7PC9tbz48bW4+MTI8L21uPjwvbXJvdz48L21mcmFjPjxtbz49PC9tbz48bWZyYWM+PG1yb3c+PG1vPi08L21vPjxtbj4xMjwvbW4+PC9tcm93Pjxtbj4xODY8L21uPjwvbWZyYWM+PG1vPj08L21vPjxtbz4tPC9tbz48bWZyYWM+PG1uPjI8L21uPjxtbj4zMTwvbW4+PC9tZnJhYz48L21zdHlsZT48L21hdGg+7YMFaQAAAABJRU5ErkJggg==\&quot;,\&quot;slideId\&quot;:281,\&quot;accessibleText\&quot;:\&quot;fraction numerator 8 cross times 6 minus 5 cross times 12 over denominator 9 cross times 6 plus 11 cross times 12 end fraction equals fraction numerator negative 12 over denominator 186 end fraction equals negative 2 over 31\&quot;,\&quot;imageHeight\&quot;:25.18918918918919},{\&quot;mathml\&quot;:\&quot;&lt;math style=\\\&quot;font-family:stix;font-size:16px;\\\&quot; xmlns=\\\&quot;http://www.w3.org/1998/Math/MathML\\\&quot;&gt;&lt;mstyle mathsize=\\\&quot;16px\\\&quot;&gt;&lt;mfrac&gt;&lt;mn&gt;5&lt;/mn&gt;&lt;mn&gt;6&lt;/mn&gt;&lt;/mfrac&gt;&lt;mo&gt;=&lt;/mo&gt;&lt;mfrac&gt;&lt;mn&gt;10&lt;/mn&gt;&lt;mn&gt;12&lt;/mn&gt;&lt;/mfrac&gt;&lt;/mstyle&gt;&lt;/math&gt;\&quot;,\&quot;base64Image\&quot;:\&quot;iVBORw0KGgoAAAANSUhEUgAAAV0AAADmCAYAAAB28la1AAAACXBIWXMAAA7EAAAOxAGVKw4bAAAABGJhU0UAAACOyiQ8uQAAErNJREFUeNrt3QGEVU0fx/GxsrJWrKyVlUiykkQejyRZVpJkxUqSZEmSJJEkK4kkeaxEkkeSJUlWHpEkSSJJkkSSJCtWstZaS+/83zuru3fPOTPn3HPmzL37/TC8r+d57jk7M+d3z50zZ0YpRFmryyqqAQCK163LV12uURVoEh26nKNPIzSdugzqMqbLb13WUyVocEt0GdJlwvTpX4Gf7xpdjupyW5dXuvzUZUqXaV0mzbV5T5eLuvTp0kIT+/HadKAiy3OqGQ2sXZczJrSq+3WIoStfDCd1+ZDhOv2hy3ldltHkxen1ELhS9lPVaEBtupzWZTymX4cWuicjvhiqi/yzR+audyrh35s0XzLc+RbgqYfAHaPx0GAW63LC3Pkl9e1QQne1Lm9izvG7+Vu6Iv67dbpcSghg+RW8ku6Qn/We7nLPUtVoEK26HDdB5dK3QwjdbeY8os5vVFUe+tlIsL6M+Qy5y99M18jHiIfAndFlOVWNwC3S5ViKsA0ldHebayzq3G5muLt/mDDc0Es3qc8qT3e5d6lqBEyGvY6oypTGLP27zNDtTzivpxk/Ux4Yvk34WzfQZbK74il0t1DVCDRsD+nypeoX2TNdrqvKGOfzwEN3o7n7jDonmc7WXcdn96jKlLKoz/6mKlNBkVJnQqXmNaQgjXOCqkag3pu+Kk/xj8YEyY1AQ7fTMgxyModjnEv4/Id0n/or9D1VggVGXnBYY/l3ugIN3QcJ5yNhvDiHY8gwQ9LUs4N0IXdtEZXJHFog+Y44lNDdYzmfoRyPdSHhODKjYSndw82JmsqTMS3m0ALR7gcUunIHm/TAT4b1unM83grL3866Ew5aIhrtCNUCxLoXUOiespzL4wKO+dQS8qvpIskG1fzxn1aqBQg+dGUe8ZjlXA4VcNwjlmNep4skqx2fOkWVAA0RugeU/aFedwHHtc3nl1lQXXSTaDvU/Ll8S6gWoCFC95nlPD4VeOwvlmOfoZtEq53sfZ4qARoidJc73OXeLPD4ty3H/kg3mW9TREVJ6G5X+czpAwjd4tjGVYue9nnQ4fh/0VXmeuDwTXVLVR60raW6gKBCd9Qh9DYVeHyXNbfP0VX+6FHpX+OVic8jJoRZQR6EbnmhK9M8p5T9tfsi59q3OmTGK7rKHy7vj9uKLGQsL1V0U50gdL2G7kaH6/Obh3r46RD87XSXygD8jMp3IRtZ7IKVw0Do+gndww7X5aiHenjgcB476S6VHT6LWknshWJ3XxC6RYfubVXuzIVZtxTjulayRceEKn69XFl7dBHXJgjdQrxwuAaHPNTDBYfzuLfQO8tJ5WeRcimytxIP3EDo5m/K4frb66Ee9jmcx9eF3ln6zTjMf6ryYoTMSJgsMHhlMJ/FL0Do5qfN8drzMZa6S7k982HFwggy/WOtqcTzJpTz2kVijOAFoZubLY7X3TYP9bDd8Vx66DJu5NupT5dhlX431Kg7XhbAAKGbz69Vl2vOx/boIX0BNGUAS2M/rSN4ZaI0rxeD0K3PXsfrzcf82CWO5zJAl6mPvE/9OGPw3qL6QOjWZdDxWvOxJvZix3Nh66+cyED95wzBu5eqA6Gb2WXH68zHw6tWx3NhDYYcyZPUqyr9Gg4dVB0I3UyuO15nvricy1W6TDF3vb9SBC/ffCB0F07osn1PQdYp+35N1Z2SfdhA6BK6qNPqFMG7j+oCoUvoon6ycLLLKmYjVBUI3dSuEbqI4rLGwwTVBEI3tSsNGLpX6DJ+vHNojFVUEwjdVFz2JgstdIfoMn7scGiMfqoJhG4qLit7+Xo5wnWeLi9HePSBxgChmyuXlb2ktHmoB9cVz3gN2CPb2O5lqgiEbirbHIPOx8p+nYoFb4Jj23WYp5ogdNPpcAy6rR7qodfxXFbSZfz6QeiC0M2Vy5TMHR7qweW5DYuYB9ZBCV0Quum5zAza7aEeBhzO4wvdxb+kN2iYvwdCN70Rh7A77KEeXJaZvEt38e9IQoMco3pA6KY2pMJ4C8zlleSzdBf/kuYV7qF6QOim5jKWOhJAPfgaW0aK0N1O9YDQTa3dIexee6iHV8r+EK2N7uLfgYRGYbNKELrZvLWcw5SHc5gKIPgR4UKJHRNo1tB12banyPmxKx2Of4GuUo64J6081QShm53L9ue7Cjy+y3SxjXSVcnyMaZBDVA0I3czkhYMflvO4VODx/7Ec+xvdpBzLVPwAO+O5IHTrM2w5j6cFHvtFiYGPBMdiGuQhVQNCt27rlX32QBFLPLYr+6vIa+gm5Xgf0yBbqBoQurl4rfyvWb3bcsxndJFy9Mc0yBOqBoRubvZbzuVmCX//LrqIfy0xd7kz/OwAoZv7tfY14Vwmcx5iWKrLdMLxPtA95pK3QzaryuLDRTob0yCnaAIQurk7ZDmfPGcKnbAci1f7jcGIb8Mp03nyfhV3c0xjPKAZ0CRGAwtdudt94+Huc5GqLNUYd5yXdI0K26D3b9Ngf+VwrBW6jKno1wHbaQo0Cdvef2W8bSkzGZJmFBwo+C5XhhwYOjQeKrctNerdKrk75lvwrYfhDMCXNmWfLlXWbgnHEs5JboaW1vHZy8yXCcu0OviZInSlPFbpX1zYGHOHK5OzO2gCNJFBx+uot6Tz+zfhnEbrGL54kvC5N+gWc71W6UJXyrhyW3lehgzOx3zzXzdjQECzkP7+yfEaelTied5JOK9rGT4vaacK1lCJcCpD6M6Wj+a/X1f1c2mxqixMPBzzc0PeB2efezSbLvPLLc31c0WVtynjsCUoOxz/5oeK7bZSW5Shs2Qpcrd7meEENJEOc4Mh4TKR8br4rCrPSmRL9FbP5y/Tt+KGF3+YG6rlEf/dSnPOcf+t3GztpXskW2x+VhQRttIAsrjFCqoZDW6TLt9VZXhtqqDrZcp8/ndPvwjlAdhNh2v4iSm/lH0boG66ijsZJpCB9uk6O86Eqfw9inFbNI8+D78Iq8s+j39bjy5XHUI17q02uWlbSxepb8hBfjbJQzAZdH9tfkpMVZVJ840sE57vmUrfY4IbQGNqMUMd5811/dHcRM1e9/K/P5l/dsH8uy1UGwAAAAAAAAAAAAAAAAAAAAAAAAAAAAAAAAAAAAAAAAAAAAAAAAAAAAAAAAAAAAAAAAAAAAAAAAAAAAAAAAAAAAAAAADUqU+X3wuk3KO5ARC6hC4AQpfQBQBCl9AFQOgSugBA6BK6AAhdQhfI029KbgVcCxSuaToaoQuuBQqhSwOB0KUQuhRCl9ClUAhdQheELoXQpRC6hC6FaxoAAAAAAAAAAAAAAAAAADQVVhkDAEKX0AVA6BK6AEDoEroACF1CFwAIXQAgdAldAAAAAAAAAAAAAAAAAAAAAAAAAAAAAAAAAAAAAAAAAAAAAAAAAAAAAAAAAAAAAAAAAAAAAAAAAAAAAAAAAECgWnVZRjUAQH5adNmgy25dLugyossbXaZ0+W3+P9DoOnQ5p8s1qgK+dekyYDrfc12mTbhWlxld3upyS5d+qgwNbIkuQ7pMmL79K9DzlBufo7rc1uWJLuO6TJrrc8qc/ydd7ulyyVyXrTRvuP42d7HvIgJ2tnw3QSyN2UaVocG163JGl581/Tyk0O3W5awuXxOuy6QybUJ4C80dhhWmQb9YGu26LpuoLjQJuWE4be4Uo/p8CKG7xNytTmcM26giv1rX0/zl6FGVcdiZhAYaMx1zKdWFJrFYlxO6/LCEU9mhu6WOO1tbmTFDKfBkqRkemLF0uNMMH6CJyLjmcVUZHnMJpjJD94Dl+syrjJovIRRoX8LPqdlyRzH9C81jkS7HUoRt2aF72EPYVpeHpo5QwN3tXUvlSxgPUFVoEjLF8UgdP9HLCN2dngN3ttyku+RrnUp+SCblpao8IQWaIWwPVfV5+Zn+TFUeBMtDqeeBhu4qc8yoc/moy3lVmTHUZf7G6mGTNbrs0mVYl88Zg/cAXScf0kgTlsq+rZjHh+bx3vTrV6oyn7Uz4t+5EWDovow4B5m62Zfhs+Qh3IuUoTuueGBet4MOFX2ZakKTGTJ3fkm6AgvdQxHHH665o836uZMpgvcS3Se7Uw4VfJFqAnfEpYeuzBCqnb52LsfP36jsD89niwR0O10jvdMOlct75Vjo7gcSurU3SEWsYdKr3KegDdI10jnqUKkPqCbg/6/Flh26MnxQPbvic4F3mkOOoXuXruFuwKFC5SnoEqoKCCJ0a6eIbS3wWPKw/IsK+6WQhiLvUtsGzGUForVUFRBM6Fafw30PxzvueLfLbCaLDsdvsBNUFRBM6MpbYLML2ch4a4+Hv7lTuY3t9tI9kt13qMQ3VBMQVOj2q3LeCHvpkBfb6R7x9jn+XPiLqgKCCt3LVcfq8fh3u7wYQujGkLdHXObf3aOqgOBC96n6s+CMTy4vTW2je0S76niXy8MzILzQ/VdVttXZ6vnvHiAzslmt3AbEH1JVQJChW5Z+ZV/gvIXuMd9tx7tcfiYAhG6a0H1P14i+y3UJ3G9UFUDo1tilWFs3tWHH0GUFMYDQrWWb8bSbrjGXTKi2rY87WzbHfIYMksubKbKwxlvzedOmyP/+YjrksPlWZJ80ELrN45xK3vWbPdNSfktVL9FWTSpS9ol6p9KvKC8NIRvYbaH6Qeg2vBGVvKEBUnaUqJWCZKO7tJvyxZXniukkIHQbWdI6wtxYRQwtTDuGo6yzsFK5vfKXtsyY4QmA0G0s7Ql/72u6xHzbUgTjNRW/yV1e5RZNAkK3oSTNXOinS8x3vo47U3lJQrajlodr1Q/GZBL0MlPhsj9S2p1EGQMCods4/lXxu4EjwmiGwJVXhZdn+Db8lOIYQzQNCN3gLUr49cuCWDHS7OopD87qGRSXu+E7KY63ieYBoRu0/TF/5w26QrT2FAE4psuqnI573fGY7xXva4PQDdmLmKxYSleIluYh2s6cj/3E8bhHaCYQukHaFPM37qAbxHNZjm12Hm3eZEx4yuHYn2kmELpBeq6iZzghwQHH0N1f0PHPOR6/j6YCoRuUqFXFZE4um09aXHQMvc6Cju+6oR2D8iB0w9Gm5k8D/aHLCprfzuWBVtGdxGUDzB80FQjdYFxS8+fss9NvjqH7uOBz2ON4t72K5gKhW7qoh2eDNHu+oVv0BpSdjqE7QHOB0C1Vh6os0Vr995ylyRsvdFVEQ0YVGheEbrlqhwKv09zp/RNI6N51OA+2+wChW54zNX/HHZo6G5cpY/c9nMdllW4tX4DQ9WdHzd8wSjNnt9sh7B54OI/9gZwHQOjOtUHNXdBGVhZcRDNnt90h7N54OI9ditAFoRsamXdbvTvMM8VeZ3VzmTnwM5DwJ3RB6PrNhuqlWGVhm3aaNx+29Q9mPJzDVofQZRwJhK4fHeYXbvWvXVYNy9Ejh8BbUvA59DmcA09LQegWT+5mqxey+aCKWwZgwXKZOVD0gjMuocucQBC6xWqtuQmT+fPLaNL89TsE3p4AhheO0VQgdAsjmwVUb931TaXfkguOXLZgL3qNTJcHaTtpKhC6hRlRc3d+WE1TFuuBpaM8Lfj4LoupM64EQrcY1csBjOuyjmYsnu3lhGlV7ITow5bjf6CJQOgW4lLNuf3t6bgyVrxPLeA9EGVRYtvUse0FHv+G5dj/cC2D0M3dUNV5ya7gmz0ee3ZX8A0LubNcVeXNHrBtUvk31zII3Vwdq/klu9XjsWeHE98u9M7SY+ks4wX9FGhRyQ/y3nEdg9DNVe1CVz4fUq80WSLHPUp3mTtlJKrsLeCYvaqcTTGBhRi6teuc7PF47OpXi+VGq4PuUnlqmdRhXhdwzKQ1fXmABkI3P/Jcpnoj2IOes6V6LYcRusoftt0k+nM8lrwB8zPhWFtpDjTZr8WyQld+UU5Wncfxgo8nw4ayr6EsH3tfzd/1u4+uMvcnwFhCp5Fvq7yWdzuq2HYdzeVDgKG7Uc1dE7fs8pluMt9OS6VdyeEYMp7zPebz5almG82ABtMWcUcXtWqfz7mp8rN+PKDAlXKGrhLtrKXi6h0Puh3zuRLE3VQ/GtCgY+j0ejqfVZZfrWWVFXSVeNcslXck4+eeSghc3vlGI5IlET85hs4jD+cjNy7fAgzcR3QVuwuWSpSnkK7Lvy02QxNx83H5BkQj6lKV9UnShM+VAocZOlN8Afguu+kubgYs40JTphP1xXQkCWV5aPZZxb/txhguGok8k9hh+v2Eyv5ASV7FlVk6rTmdl+zw8DbQwC3qBaumJd+e8qqwy4MCGUf6T1U2skt6airbgGymatEANqnK8Ne4sq9TkrVMmc//bm500pJAexlo4LKGSh1WmCGHrONF8iaKzNvrpSrRQPqU34Dal+EcWwMOXClr6Ub1kxWCDulyU1UGyOVbetJ8Y0+Zn10yVitv6VxUlaloi6g2AGX6H/ZFyhOYAl0kAAAAsnRFWHRNYXRoTUwAPG1hdGggeG1sbnM9Imh0dHA6Ly93d3cudzMub3JnLzE5OTgvTWF0aC9NYXRoTUwiPjxtc3R5bGUgbWF0aHNpemU9IjE2cHgiPjxtZnJhYz48bW4+NTwvbW4+PG1uPjY8L21uPjwvbWZyYWM+PG1vPj08L21vPjxtZnJhYz48bW4+MTA8L21uPjxtbj4xMjwvbW4+PC9tZnJhYz48L21zdHlsZT48L21hdGg+9VdTTAAAAABJRU5ErkJggg==\&quot;,\&quot;slideId\&quot;:281,\&quot;accessibleText\&quot;:\&quot;5 over 6 equals 10 over 12\&quot;,\&quot;imageHeight\&quot;:24.864864864864863},{\&quot;mathml\&quot;:\&quot;&lt;math style=\\\&quot;font-family:stix;font-size:16px;\\\&quot; xmlns=\\\&quot;http://www.w3.org/1998/Math/MathML\\\&quot;&gt;&lt;mstyle mathsize=\\\&quot;16px\\\&quot;&gt;&lt;mfrac&gt;&lt;mrow&gt;&lt;mn&gt;8&lt;/mn&gt;&lt;mo&gt;&amp;#xD7;&lt;/mo&gt;&lt;mn mathvariant=\\\&quot;bold\\\&quot;&gt;4&lt;/mn&gt;&lt;mo&gt;-&lt;/mo&gt;&lt;mn&gt;5&lt;/mn&gt;&lt;mo&gt;&amp;#xD7;&lt;/mo&gt;&lt;mn mathvariant=\\\&quot;bold\\\&quot;&gt;6&lt;/mn&gt;&lt;/mrow&gt;&lt;mrow&gt;&lt;mn&gt;9&lt;/mn&gt;&lt;mo&gt;&amp;#xD7;&lt;/mo&gt;&lt;mn mathvariant=\\\&quot;bold\\\&quot;&gt;4&lt;/mn&gt;&lt;mo&gt;+&lt;/mo&gt;&lt;mn&gt;11&lt;/mn&gt;&lt;mo&gt;&amp;#xD7;&lt;/mo&gt;&lt;mn mathvariant=\\\&quot;bold\\\&quot;&gt;6&lt;/mn&gt;&lt;/mrow&gt;&lt;/mfrac&gt;&lt;mo&gt;=&lt;/mo&gt;&lt;mfrac&gt;&lt;mn&gt;2&lt;/mn&gt;&lt;mn&gt;102&lt;/mn&gt;&lt;/mfrac&gt;&lt;mo&gt;=&lt;/mo&gt;&lt;mfrac&gt;&lt;mn&gt;1&lt;/mn&gt;&lt;mn&gt;51&lt;/mn&gt;&lt;/mfrac&gt;&lt;mspace linebreak=\\\&quot;newline\\\&quot;/&gt;&lt;/mstyle&gt;&lt;/math&gt;\&quot;,\&quot;base64Image\&quot;:\&quot;iVBORw0KGgoAAAANSUhEUgAABIwAAADpCAYAAABGIKxVAAAACXBIWXMAAA7EAAAOxAGVKw4bAAAABGJhU0UAAADFKyqkoQAANYZJREFUeNrt3Q/kX9X/OPBjZpIZM5NJYmYmSSSZScZMZmbGJJmZkWQmiSSZZCSTSWImSWYkySQjyWQSHzOZyZhJkhkzmcyMfq/ze9/3t3evXq97z72ve+/rvu7r8eD4fnzb+3X/vM59nnOer3PPCQEA6vfooGxwG2jYsqye7RiU5wdlu1sCAADMq+8G5e+cAtP24KD8Nign3ApqsiosJIVeHpRPBuXMoFwflHtD8e+0WwUAFFg9KO/oqzLpgGfvoHw0KF8OypVBuT0odwblbvZ/bw3K/7IO6quD8qTbRsMOh/xkkYQR07R2UA5mA/lYFx93S6hgxaDsHJQjWft7qyDmxaTRz4Py2aDsdvugN57I+j2nBuX7Qbk5KH8t6YfHfvnVLE4cy57/FW4bkGNV1r+4nfUh/nRLKOOBQXljUC4mDMrHlWuD8lZWGaFOm7KOkoQRk7owQYxLLefdZkqIP7i8ndWbewn164+w8KtgHCDe7/ZBbzyYxYLfKrY9MZkUE0jPuJXAEiuzMfrwj1ASRiSJiaIPs0ZmXAMUs5DxF8xvsw7tnwUNVqyMr7m11CSu05GayIQ8W0PzyaJY9rvVFHg4GxheKzEQPDkoW9w66J34Q+uxgr54lR8uzHSF+RZ/VHozLMxQHBUnJIwoFF+fuDWmYxrXSYi/Xt435m9jpjK+tvZNTmP146Csc5uZ0NESHSTIcy40nyyKr6Qtc6sZI86WjK9y3ytRn2Jnb41bB70UZwNVnVFUVGKcOeIWw9yJ4/c4eeNGQYyQMCK3En0+puLE/3/ZJE/8BeNSGD91/lG3nIo2l+wcQV6camN20dtuNSPEhM+JkJ4oip24mCjyyhn014ESMWGSciaM/wEY6I+4jtmr2fg7ta8B/xFnBv0wptIcnvBzvw3jfyFd79ZToU6lvq4hYUSR0y10ymPH/yG3miH7wvjp4HX9cAPMlpdDOz9iLJazg7LcbYdeis/2KyE9USRhRK6zoblfxeMAf9xMoyvZf4dUH1foEMEoG1rqkH/hVrPEmqxOpNafmFTa67ZB7+0K7SaLFsunbj30SlwC4VCo/lqrhBH/8eaYynKxxmM8EsZPr33fV0Ci3RUDH4zyYUudcTvTsOixQfm1RN35KSzskAT024YwfvOY+OPq0awP9ED493p4K7I+9p5B+SCUn4G9WA74CmDmxdjw0pJ+Rhx7xzeI4uYYcQH980HCiAriK2F3xlSWPTUf60QY/7qGV9MosjYUL9ImYUSZ+lTnzjOj4trvwc6Q/CMO9m6XqEOnssEg0H8/jYgBcXb+tgqfFX+k+LFkmxVnMlpEH2bb5ex5/l9YWFJm7Yh/k/KmhoQR//LRmIryV6h/R5+ncirmcV8FBb6eYPAOw94ZqiOX3RIa9GLJmGXmLcyPl0bEgA9q6Ie/lPXnU+POMV8FzLS4++EjBf/mgSBhRAlxIaxxs4u+beiY42aI/OHroGRnSsKIquIOU7eG6sh+t4WGvFEyXr3nlsFctUfDfeN3avz8uKts6uL6MblkXVHov8tBwohEeevBfNbQMb/MOeYGXwkjbAjlfiGTMKLIa0P1I77rvcxtoQFvloxVH7hlMFeGE8qnGzjG1jB+HdHhctBXAr33VZAwItG7ORXlZEPHzHtvcpevhCFxEP9TmHw9GVhap4Z3jTjkttCAwyXj1Gm3DOa6PYoLVjc1w+dIsKsnsODLIGFEotOh/RlG7+Uc8zlfCRU7OBJGpDoY/vs6rIWFqdvekjEqLlC73G2DubJrKA5sb/BYsZ1L2aHRQBH6T8KIZHmLCH/Z0DGP5hzz+RYHjC/OaMfirTmqn0/m1JULg/JNkDCivOH3tt/o4TWKcdP1eCj3Gu31sLAIJTC/g7avWjjeq4kxyY8oMD+xR8KIXHkJo9sNHfNEzjH3tnDNh5Ycb5YGVHEgtbgF+NtzUDfjIpBXxtSTuFD7xlBu1zSIdo6Ic6t6do1i3HStDmm/4i8t2zyaMHeWL4l5cX2hTS0cc21IW8toq68Hek3CiGRnCirLkw0cM+81uGcbvt5XRhxzFgZUu0Y08H3fRScvsbi43oyEEWWdH6oXR3t2fWLc9BUtJDlcPvRYwlxauvHMpy0eN2VdyB2+Hug1CSOSnS6oLMcbOObFnOPd1+C15m1r3OUB1e4w/teg93taL3fkfFdnl/w7CSPK2DKiXhzN6tt9Pbg+MW769oVyyaLfgy2sYV69vyQWbGrxuB8HCSOYdxJGJHu7oLLENRjqXFdhVc7A4GKD1/liQuPYxQFV3kBqsRzuWZ2M06Wvj7nWG0P1UcKIMorqS3wFMi72H9f/eXTGrk2Mm741g3IzlEsYHfBYwtw6F/77Q1hX2otnfT3QaxJGJNuV0GjUOU32QM5xmlzoNK4pcWHGBlQpA6nvQj9mRiyV9zrHnpIJAAkjFm0K5XfWi4P/OAszJpDWdfz6xLjp+6hk/frFYwlz7ZNBuRqa3RltlJQdHB/19UCvSRiRLO6CcDeh4ahr97L/hfGLGDe9Q0wcUF2ckQHV7oTz7GOyKC+h+MmIfy9hRKqPQ/mE0aid+V4blAc7eo1i3PTERfjvlaxPBz2WQAfjb4xly9wm6DUJI0r5LKFjG3cSemrC4+TNZmprG+VZGFClDKS+Dwu7iPXJ+iw4jbrea2H0Oh8SRqR4qMJgvqgzHV8heKaD1yrGTcepknUoxjrbVgNdjMGX3SLoPQkjSnk8pL+eUXXXtDiI+S1nYNCmtR0eUO1JOK9zoZ+LpJ7PuebNY/5GwogU74X6kkXD5ccshnaJGNeujRXqzUmPJTAlRXH4U7cIek/CiNKKdktbWnm2lvzsOK31bM5ga5UBVfJA6ofQz2RR3u5O7+T8nYQRRWKy+nZoLmG0WI4NyvIOXbcY154PKtQXC8oC01K0m+NzbhH0noQRpcX1g66X6Oym7lqzPKdCfj3lgUGXBlQpCxCeD/1MFsXZGXk75+W9Ry9hRJHXQ/PJosXyU+jW4thiXPNiG1c2IXk3+7v4Slp8NeTdsPCjTUyW3cw+704WF+O/jbuV3goLawDG9vSD7H4+6PEGKninID7d5xZB70kYUcnWkp3euJvVmpzPi//t3Ji/fdOA6v88F+Y3WRQHTL+E8Quhbyz4ewkjiuzO6sk32XN0MxuAN5U0+j2h3opx/Ylx+yrUkZ/Dwoy0OzXUt0thYQ3Ahz3qQKK8twpOuT0wFySMqOxghcHRzhGfE9ec+TWMXkjvyY5d8zQHVCkDqWm9tteG4znXfSjh7yWMqComK+O2wfE1qaNhIaF0N9STNIqzNSWN5iPGfRnam8FWtBB73AnQrCOgyOWcWPKM2wNzQcKIibxVobMaf62Ir2LEX4jfD6NnixwJ3d0VJg6oLrU8oJr3ZNG2nOs+m/gZEkbUaVlWL+MrP3+EyWcaPSDG9TrGxdfK6koy1lXi62wveZSBMVbmxI8Lbg/MDQkjJlYlaXQ7GyQN///PhIUt07uuzQHV8yFtPZTVPa1fq3MG5DdKDLQljGhKTB7F19nOTTB4j2vOdGktCDGuXs+GbiWLlpaPPcLACHmbD+x2e2BuSBhRi1cn7LDGXyqenrFrjgOqXxoeUKUMpP4X+pssij7PufY9JT5Hwog2xNdov6sYBz8T43ob446GyRM7cU2tuOj1lvDPLnsxWbkhLMzQivXnbk/qHjB9n4TxCXxgfkgYUZsqC3oulrg+zSzutNDkgCplIHUh9DtZ9ELOtX9S8rMkjGjTrkG5ViEWviDG9TLGnQmTJYveC2kLfcfv60TFYxzx2AKZ5dkgcFSseNLtgbkiYUStns1pYIrKlUF5agavuYkB1QsJnxcXpl3T47r0UFjYHnrUtV8L5XdJkjCibfcPykeh/CySriVIxLjJVd1tL76Ou6XC8XZVPOYWjy0wsD94hRVYIGFE7Z4Io9cn6vOvnHUOqCSLFnyfc/2bK3yehBHTsiuUS6S/I8b1KsatDNV30NswwXG3Vzhm3BFpmUcW5t6PY2LSGrcG5o6EEY14YExjk1q+D93aNaitAVXKa30Xs2P12Ws513+04mdKGDFNj2Wd7ZT6FxveLu4SKcZVU3XB6101HPvtCsc95HGFubZlTGzY6dbAXJIwohE7SwyO8qbib56x655kQLU/4e8uhf4nix4N4xdujQPJqr9+SxgxbRtLxMV9Ylxv7K3Q/p2v6djLEr+v4Vd+gfl1fkRcOOG2wNySMKJW8Vfx4yMqUtWdW+LfvTBj92BdhQHVgZD2qsDaOag/P4+5/jvZgLsqCSO6IP5yey+hDp4W43rjQCjf9u2v8fgvVDj+No8qzKXdYfTmAyvcGphbEkbU5uGwsP3xcCV6ZVAeHJRvQ/XZRm/O2L2IA6qriQMqyaJ/HAvNvSYhYURXvJ5QB2+Lcb3xXoU2r857EWcZ/VHy+Ba2hfkTN2oY3t3zRta/B+aXhBG1iItr3gz/nR00/L7zwVB9F7V3Z+yepA6oisovYT6SRc/k3IOzNXy+hBFdcimhHm7o+DWIcWlOlrwfTXS8jpc8hxseUZg7wz/axdmwW90WmHsSRkzs5TD6VbJnx/z7SWYbzdoOanFAdW3CgdQDc1CH4jbiv4bx24zXcQ9mIWF0Mkw++O5yMaX9HzsT7tduMW4uE0bfNXAOVXZM2+AxhbkxaqHrg24LIGHEpMa9QrQn4W+rzjbaN2P3aF1OMiSvXAnzkSyKTuXchz01HUPCSMKoa4rWAdovxvVC2ef6ywbOYXlIWztradnrEYW5MOpHu7fdFiAjYURlH42pNGUamYcG5VzJTmxc/PjRGbtXZQdU17K/mQd5Owh9WuNxJIwkjLqmaC2j98W4XuhCwii6WPI8DBhhPnw19OyfdEuAJSSMqGTczKIfK37ekZId2YszeM/i4Chl4dHf5mggFa/zZs6AclWNx5IwkjDqmk0F9+ukGNcLZdcPaiphdLrkeXzqEYXee2vouf/cLQGGSBhR2rgdb+J090cm+Nwdodwragd7ct9GlQNzUpe+y7kHW2o+loSRhFEX3Qj9SRiJcZPfl1i+aug83il5Hl94PKHXhtfSO+OWACNIGFHK+kH5a0xlOV3D5z8xKNdD+voXs2J/hcF13wdUh0O7O+JJGEkYzVojfFKM64XnSt6Xrxs6j30dOQ9g+p4I//6RNu5Gu9xtAUr2VSWMKFVh6poREmcppSaNts/APSvbSZ+XAdXXYfYTIDskjCSMGvzOP5yRaxDj8u0I3Xjleo+EETDwcPj368M/DMp9bgsgYcSk8tbbuFHzsWLyKWVHl66vsfBCDYPsvg6oJIwghEM59euVGTh/Ma7Y2pL341ZD51E2cSVhBP2MR1fDv9ceXem2ADkkjEj2bk5FOd3A8Yp2EGoiUdX2QCou7Jyys1AfB1QSRpA/O+f5jp+7GJfuTom4cq+hc9hWMr5ZzwT6ZXX4926J8X+vcVuAAhJGJLucU1Fea+iYKdsAPzTDA6l1Wbk2hwMqCSPITxh1uX6JceV8WzK2rGrgHMomjOyWBP0RZxGdX/J8/xIWZhsBFJEwIsl9BRVld0PH3ZnQqd3ZsXv1fImB1KL4v6/O2YBKwgjyd9B6oKPnLMaV937J2LKtgXMomzA66fGEXojrBy5NWv86FJ8B8kgYkeTZgorybIPH/q3g2C/M2EDq6piGet4GVBJGMP5V3642vmJcNbtLxpYmXkfcXvIcXvF4wsxbFhZeL118rn8P3ZyZD3SXhBFJ9ob2fw1d9FHBsQ925B6lbJ18JeT/qhP/2y/Beh9NKJOggracHlMHv+jguYpx1cXtqu+WiEEnGjiHsote7/J4Qq/amLgD8Ua3BChJwogkRb8qN5kwKhqkHOnJQGreB1RNkzCii66MqYMvdew8xbh2Y9C5Bo6/N5RLGFnfBGbbySXP881BecwtASqQMCJJUcKoyVfSnun4oCKlEx4HUmXWI5E0mu5gDdqwLozfJatL6xeJcfXYXyIGxdlIy2s+/ssljv+LxxNm2rGhwdxTLbZrcTOHZb4C6A0JI5IUrb+wu8Fjryo49nNTvC97EjveVQZ/a4OkUZ0kjOiaV8bUv7MdOkcxrj73D8qdML010j4ucezjHk+YWUeWPMt/DcrTLR778+y4T/gaoDckjEjyVJje4pj3Fxx7aw8HUvM6oGqShBFdc3lM/XumI+cnxtXvozC9Xcq+L3HspzyeMJOW/hARZypub/HYi7NRf/Y1QK9IGJFkWchfsPNUg8dem3Pc+OrG8incjzYGUvM6oGqKhBFdMm7W5vcdOT8xrhmbSsShm6G+1zqK2vCl5ZLHE2bSgTC9hevXZzErHvewrwJ6RcKIZN/mVJTrDR43b2eXc1O4DynbI/8S6l0wVNJochJGdEUcvI+aXRQT4I904PzEuGadKRGLXqjpmFtLHHO/RxRmznCS//kWjx3j99Xwz6ym1b4O6BUJI5IdLKgsWxo67uGcYx6ag4HUPA6omiBhRJH4+uvTofndod4eU+/e6MA9EOOa91iJWHShpmMeDxa7hr6KP6zeW/Icv9hyPLu65NinfR3QOxJGJIuvfv2RU1maaiTGrbtwa1BWtjyQulfwwFxueLApaVSdhBHjxGT4b0N14E7WQNa98PDTY+rc1x24D2Jce06WiEeTbiqxImsvU461XTiAmRJnD/615Bl+teHjxRmyG8LChjNfjWgztvlKoHeKZkZLGPEvLxVUmMdrPt4jOcd6fc4GUksHVJeCpFFZEkaM8lxCfbg4KE/WcKyHw8Lru6Nmkayc8n0Q49q1ZkxdGFWuhIWkT1WHE4/zsXAAM2VzNlD7uyPlmq8EeqnohzwJI/4jb6eVuDPCfTUe69ucAdyylq53V8JA6lJLA6l5GlDVTcKIUc6WqBdHJjjOg4Py65iYuXbK90CMm44dJere0YrHWBXyZwYvrYf3CwcwM+KrYDdDd5JFsbzla4HeuT+hj3ivxXE5MyJ25K/lVJovajrOm2H8zjHrOzSQmtaAb212bEmjNBJGjHIrlOsQfxfK7wwWfwUeNZskLto/7cVBxbjpeqNE3avyutjHCZ/7e1hIaAKzYUNIn6HYZnnYVwO9czDx+d/qVjFsfdbJHFdp4ruOk7xi8VoYP+Vtc0vXuDMUb0M87dkB8dgXg6RRCgkjRrlQoVMck9YvJ3x2jIFHxyRk4ho2y6d87WJcN7ybWO9i+/dUic99OeEzf8sGn8BseLCg/z2t8q2vBnon9mOvigFMYl3BYCtWsLILxsZf7j/P6dg+1tK17ZiBgdQ8DajqIGHEKGVmeIxaW+aNLC4tTsW9L0vEfBBGry1xY1D2duC6xbhuORTSk0a7Ej7v1YTP+qEj3y+QHgtTB29tl+d8PdArcUx+rmQc+DB4NY0R4uCoaLvemFSKv3RuGvMZsWJtzyrZX2H8a25rOjSQutixjnbqgGrfHNdVCSNGWV6hQaxS4iyj98P0X0ET47prS4nBYNzBb9Rso21ZIijvb+MOgG/q1MFMiX3gn0M3k0U3xRPohdhH3ZmNyW+H6ovfH8nG9ivcUpZ6PHHQFTuqcabQN2Fh6tqNkL9+xoXQ/ja/cWe26zM0kEodUMUFd+d5nQoJI8aJie8TDXWk44yQY6FbazuIcd21Ikvm3EisX7ezBNFPWfua92/vZvX8IY88zJRl2TP+d0fLcV8RzKT4Q1XcGONmQh+iarmTfX48zl63nChuPX0yTLbNZ+wAfzooz3RwQNXVgVTRgOp3gwQJIwrFV8s+CcWzb1Ji2OlBeT5Mf50iMW42xcTRi2FhV9J7E9bHONB8LXj9DGY5Hvzd4fKorwhm0raWY8U+t5yl4q8hMeET11E4FRZmH8XsYnzl7E5W4qAq/ooaZxvFBFFcw+Hp0J1prRuHBlRxkLJ6Bu59nLZ8IUgWQVUxyROn5MYFqz/PnqdbS2LXnSyW3cwG4/H1oDhzIyaIHpuh6xTjZkNcdDKuW/ROWEhE/jSmPY3/v++yfxP/7e5BWeVxBgCAZgdUszKQGh5QxYHUel8jIMYBAADUa8OMDaQWrQ62SwbEOAAAAAAAAAAAAAAAAAAAAAAAAAAAAAAAAAAAAAAAAAAAAAAAAAAAAAAAAAAAAAAAAAAAAAAAAAAAAAAAAAAAAAAAAAAAAAAAAAAAAAAAAAAAAAAAAAAAAAAAAAAAAAAAAAAAAAAAAAAAAAAAAAAAAAAAAAAAAAAAAAAAAAAAAAAAAAAAAAAAAAAAAAAAAAAAAGD+bBuUv+ekfOnrBrFJbAIAADAoMygDsUlsAgAAMCgzKAOxSWwCAAAwKDMoA7FJbAIAADAoMygDsUlsAgAAMCgzKAOxSWwCAAAwKDMoA7FJbIJZ87eiKIqiKIrSWEFfWVHEJsQmZSafaTdWURRFURTFoAx9ZUVsQmxSPNMqmqIoiqIoikEZ+sqK2ITYpHimVTRFURRFURSDMvSVFUVsEpsUz7SKpiiKoiiKYlCGvrKiiE1ik+KZVtEURVEURVEMytBXVhSxSWxSPNMAAAAAAAAAAAAAAAAAAAAAAAAAAAAAAAAAAAAAAAAAAAAATdo2KH/PSfnS1w1ik9gEAABgUGZQBmKT2AQAAGBQZlAGYpPYBAAAYFBmUAZik9gEAABgUGZQBmKT2AQAAGBQZlAGYpPYBAAAYFBmUAZik9gEAAAAAAAAAAAAAAAAAAAAAAAAAAAAAAAAAAAAAAAAAAAAAAAAAAAAAAAAAAAAAAAAAAAAAAAAAAAAAAAAAAAAAAAAAAAAAAAAAAAAAAAAAAAAAAAAAAAAAAAAAAAAAAAAAAAAAAAAAAAAAAAAAAAAAAAAAAAAAAAAAAAAAAAAAAAAAAAAAAAAAABAkWWDsmFQdgzK84Oy3S0BgE56NGuzATrpu0H5O6dAXVYPyjuDcsJ1QC1WhYWk0MuD8smgnBmU64NybyiOn3ar0I4AdM6Dg/Jbh2KaGDslKwZl96AcH5SvBuWPQflrUO4Oyp1B+XNQLmQdulcH5Um3jJYcDvnJIgkj6hrUHhmU21md+tN1QKW+xM6sDn45KLcKYndMGv08KJ9lfRDQjrTnkayPdWpQ/pc9r3eyvn8cA1zPnuP3BmVbWJgV2CVPLDn/7wfl5tDYJX4PV7NrOJbFmBWqKSRbOygHs1gQY9rjYux8ejLrqN1NGJQPl18H5e2sMkETNmWNv4QRTVk5KG+NGNj+6ToguR8R+wLnw39nDY0q8QepE9ng7X63D+1I6wOu1wfllwr9/huDcnRQ1k3x/B/M4s1vFc7/72y8ExNIz6i29MiFis9DmXJejJ0/8R3Eb3IqRfxC4mtA34aFjH1eJ/CvLHjf57ZSo/hL1sXEIAZlxYHqm1l8G1Wn/nQdMNbDWbt/rcQg7eSgbHHr0I5Mzeshf9bfrazfH2cb3Sno978V2p1xFBNdx0K1H7jzBsCPq8bMuK2h+WRRLPvF2Pny6piAezGrDCtH/M3iK2t5SaY47fMpt5eaHC0RxCBVTGy/FhZ+Kc2rU3+6DviPOOszvpqeMpMolutZZ2+NW4d2ZGo2hvE/wP2RXcsDI/7usSxJMy55FGc1rG/h/ONsoKoziopKjGVHVGlm2LnQfLIotuVtJoj1cafcwH0x5oYfLvE5mwflSk7gPehWM6HNJQMZFIlJ71ezznFKnfrTdcD/iQmfEyE9URTrXUwUeeUM7ch0PZudx6jziwvQr074jJgU+mnMZ8Rf/p9u8PwPlIg7k5QzwZsSzJ7HQzuzi94WY+dDnDX0w5ibvavC58UGJi+j+ZZbzgR1NfU1BwkjiiwflFdKND5dbYT6ch3Mnn1h/HTwUeXzMN01TkD8XfBcTrLl05KfFZMpZ8P4V9S2NnD+L7c0GF4sZ7PvGmbF6RaeixhDHhJj+29FTnJnkoxhHNj/nPMlvurWU8HHFYIZDItTZw+F6tPY/3QdzLk4q+iLEnUtJpX2um1oRzoRf3fnnNe5Bvr98VqfqPH8d4V2k0VVE2kwLRtaeia+EGPnw6djbnKcxbG8hsqat4uVziN1dXAkjEhtfF4KC7s4Lv4yEmdXxgV341oM52ekEerLdTCbHltS91JKfF3lQbcN7Ugn4u/mnL757Qmf1biO2biFp38P9eycvCGMf40uLolxNOsvPhD+va5K/IH8kUHZMygfhPKz1RfLAY8AM+DDlhJGTewoqI/bMQdzbvKhmo7xRsEXucHXQILYybgRJIyYzOWsTsRdXg6P6bymzGL703Uwp3Zng8rU+HsqG6iBdmT68Teea95rHa/XcIx3Qv5rXZMatV7SpUHZVuGz4mD3x5J9yjhb0kL9dH3MVOeOgaNeQ4sJ4NfE2P6Li9SN+4UhVrKVNR1nRUHj9JOvggRfTxDYYFHc7eSRgn/zwAw0Qn25DmbLiyVj7/tuGdqRTsXfvL5U7KvXsbBzHD/cyjnOixN89ksjPi/OFpp0h6aXQv4bEcPlmMeADhtO2l4WY2mi0aj7fcS3Cr5Q6xlRtoMgYUSTLvekEerLdTB9b5SMu++5ZWhHOhV/ny84nzq3j3831D9DJ+6qODzT/J0az3lzSF/APyaXVqridFB8ToYTtvvFWKp4uuAGH6z5eHFHlLxtL28F0zsZrWgdLAkjmvBVTxqhvlwH0/VmyZj7gVsGnYq/ceZQ3sKxsY9e5zpjDxdc+4kKnzmctD7dwH3aWjBeaXKsBHV4baiexnWAlvX0WvVxG3au4AY3sa7Q9wXHfMfXwpAY4H4Kk79r21dxUfoPxxQLyk/my540Qn25DqbncMl4e9otg87F36IZgt+1PNaISZmNJfuDSxNeccHqpmb4HAnT3x0Kqo6bhhPDh3p8vfq4DdpUcHNvN3TcVxKOa3onVRrteU0Yrci55g9VH42QxpQJ7S0Za+PiscvdNuhU/I3P5PWCc3mpgeMeKjjmyRKftWvob7c33LdK2QVS+0nXDG9m9Ufo96YT+rgNerfg5n7Z0HEfTQi+h1t6mF6cwe8tNpZvzVE9fTKnnlwYlG+ChJGEkUaoz9chVk/X46Hc68BxQPqA0AGdi78HEp7fBxs47oaCY94tETOW3suvWrhnrybGPTtA0iXDa/q8IcZS1ZVQX8a/rKLO54WGr33prx2zNBDZFf7ZHvHtOaij9+fU0zthYRpzmV3T+krCSCPU1+sQq6drdUj7hX1p2SZsQCfj7w8F53G1wWMXxZGU5PryJXE1vsq2qYV7tjakrWW0VTWnI3aG/765s0qMpYr1CcFvX4PHT5kVsrGhY496JW4WBiK7RjRafd995kRO/Vh8F1fCSMJII9TP6xCrp69oIUnxBmYj/j6U8Px+2uDxTxUc+0rCZ+xu6VyHpayhuUM1pyPOD9XNo2KshFFVRVtq/p0F5mkkAhbLqw0cN2+xvy4PRHaH8b9wvN/TOroj57s6u+TfSRhJGGmE+ncdYvX07QvlkkW/B+sPQlfj76GEZ7jJLbdfTDj+kwWf8f6Sf7upxe/v4yBhxGzYMqJuHs3q531iLGV9mBD8np1yR/TrKTRWXRyI5A1A2lzzqU1xCvC4hRlvhH+/6y5hJGGkEerXdYjV07dmUG6GcgmjA8IFdDb+nkl4hrc0ePytCccv2iV5cbe1sx1sk55VzemAojFRnMn3WVhYG/JRMZZJb2zT6xDsTDh+XKNmWY3HjGsxXJixgUjKACRugdq3rHHeaxB7SgZHCSM0QrN1HWL19H1UMln0i1ABnY2/y7I+dd453Ku5z12mn7JY/lfwGZ+EhXWWtrf8/aXsEvmoas6UbQrld4+OPwydDgsJpHViLMN+nnLCKLVSP9bAQOTijAxEdiecZx+TRXm7eHwy4t9LGEkYaYT6dx1i9fRsDGmLvC4tB4UK6Gz83RzSXilt2q1QnLTq4mutu8N0k22QIuXVyaISf6x7LTSzW6I+7gy6PeWE0YrEivvcnA5EUgYg34eFXcT6ZH32UI+63mtjOhISRhJGGqF+XodYPR2nQrkO5p/BltLQ5fj7csJzfKaF+5DSX9s1gwmjy6o4UxYXtS/7Q09REjS++vmMGDvf7oTpv4+bUrGb2o54bYcHInsSzutc6OfioudzrnnzBB0QCSMkjGbzOsTqdm2s0LE8KUxAp+NvShK4jV3HPguTr2M0DXs6cO8gz3s1JouGy4+D8rgYO59SKkjTWf6UWU5NBuEuDkRSBiA/9DRZ9EbFDoSEkYSRRqjf1yFWt+eDCp1Ji71Ct+PvjwnP8ZEW7sO7CefxZQe/v6KNep5TxZmi1Ylj6knLsUFZLsbOl7sJFeP5hs8hZQeWr+ZoIJKyqN75niaLYuZ63Iyz+P0skzCSMNIIzfV1iNXNW16h03k3+7sYg3ZnA8K4gOYPWRsfP+9OFt/jv/0rLKxj8r+sTn6Q3c8HhRq0I41JeavghQ4kXmL5rYPf3zsFMfA+VZwper2FZNFi+Sl0c3FsCaOG/BWmPy3094Rz+HZOBiLPzXGyKA40fgnjd8rbWPD3EkYSRhqh+bgOsXr6g7nhEjfQOJY4IC0qlwblrUF5WNhBO1Kb+0M33iqIUmZmdnEB6dM553tK9WbKdmdjoW+y/sfNxHF+1fJ7wthMH7cnfk2oEKcbPodvE87h+hwMRFIGIHE68aqe1sXjOdd9KOHvJYwkjDRC83MdYvX06khbJQ4Y424vZh2hHZncM6E7r5buSDyXTR37/i7nnOszqjcdHhs8GhYStUezhNLdUE87fb1jSSMJo4acCWm/HE47YXSj5YHIpZYHIvOeLNqWc91nEz9DwkjCSCM0X42pWF2/5TV2JOsq8XW2l4QgtCMT2Z34vD3dwn3oUvIq1cqQvwU5zJJl2dgrvg7+R5h8ptEDYmy/fRLSfuVrcnGrbxLO4VaPByLPh7R3RVf3tA6uzglWN0oEIQkjCSON0Pw1pmJ1vZ7tWLJoaflYGEI7UtkLic9ZG6/Rrko8l70d+u7yXqPbrWoz48mjWIfPTdA+x/UIu7CGl4TRlBuQJoNhykD/xhTuTRyI/NLwQOT5xIdwdY/r4Oc5176n5nokYYSEUf8aU7G6PkdrSOzEdRPiotdbwj8/NsUO6YawMEMrbqlddRbTZ0IR2pFKDiY+YytauA/3JZ7L/g59d+N+YP9JtaZHnhyU72a4fZYwasimxEpwcsoJo+tTuj9NDkRSBiAXep4syktYftJAPZIwQsKon42pWF2PlNfU88p7IW2GQvy+TlQ8xhHhCO1Iae8nPl9tLDS9IvFc3unI97Y8+25GneOTqjU9FBe/v1ahfX5hyuctYdSgqyHtF8OmGpGUgf65ng1EUmZ2xQVd1/S43j0UFl41HHXt10L5adESRhJGGqH5bkzF6slV3VElvla8pWKntMoxtwhJaEdKOdmx/lHKuXzUke9tf/CaLPPn/uwZLDvDeJo/nkkYNSh1CvqBho5/NuHYZ3o0EJEsWvB9zvVvrvB5EkYSRhohjalYXd3KUH2XlA0THHd7hWPG3YqWCUtoR3qdMDrZke/txzFxb40qzRzYFcbPsOvazEAJowY9nFgBfmno+Cmrs5/qyUBkX+IAZG3P69xrOdd/tOJnShhJGGmENKZidXVVF7zeVcOx365w3EPCEtoRCaOGbRlzbjtVZ+bIY2EhSZry3P4Z2lkLTcJoCk4lVoKXaz5u6hpKx3swENmf8HeX5iBZ9GgYv+BpHIBV/dVYwkjCSCOkMRWrq9tbIWlzvqZjL0v8voZfXQbtiIRRk86POK8TqjJzaGOJpNE+fdx+Wj8odxIqwO0w2dTzYZ93vOKNsq7CQORASJti3/dkUUxo/Dzm+u9kwagqCSMJI42QxlSsri7l2pvcxeiFCsffJjShHUmSusi8hNE/dofRGxysUJWZU3HG3b2EZ/e0Pm5/vZkYwOMvq3UsaPV6iU7h9g4ORFIWC39RsuhfjoXmXi+QMJIw0ghpTMXq6t6rkLCp817EWUZ/lDy+RWfRjqT5cAYTRtPst8QFf4d3iboRFpbxgHmWMn6/rY/bb98lBvEfJ+goxkXiPi3ZKexiNj91IJKyNtQ8JIueybkHZ2v4fAkjCSONkMZUrK7uZMn70URdOV7yHG4ITWhHkrw4gwmjI1P8roZ/4IyzKraqwvD/XUp4fjdM4bwkjFqyJqSvI/BbKLfY5fosAC/dQjflXcgrHR+IXJtwAPLAHNSrOCPt1zB+C8Y67kGXE0bbahiszko52dM6LGE0+0kjsbrehNF3DZxDlR3TNgQQf4vsC935gXZFaP+V1zJGLXR9UPWF/7Mz4fndrY/bb7FjfblEZy2+zxsXw44rqC8uWLws61zHCvVWGL1oXPy7lEU2P52B+/VrhU7ulTlJFkV5i6rvqekYEkYSRhohjalY3V7C6MsGzmF5SFsfYWnZq9uG+FtoT+LzdH8L9+H+Dj/bo37gfFvVhf8ommAyjYSvhNEUAuY3DQ4q3w0LvzAcSfi3z/dwIHIt+5t5kJcUrDMZKGEkYaQR0piK1bOdMIouljwPgzm0I8WeTXyeNrZwH9YmnsuzU/iOvpqTPg1Mqmgto/f1cefHS2HhlaG6BpNxUP/Iks//X8LfrJmhgUjKgp2/zdEAZF1O/YkDsVUSRhJGOvquQ6zuhLLrBzWVMDpd8jw+DSD+Flmd+Dy1scnM1sRzWd/y9/PW0PE/V2VhrE0dHA/o405RbGSOZJ3nKgPIP7KO6CNDn/tQwt+en6H7VGZL4gNzUnfyFlHfUvOxJIwkjDRCGlOxup37EstXDZ3HOyXP4wvdNMTfJCmve+5s4T6krH8Sz3VZi9/N8DmdUV2h0A0JI0bZHBYy8PELie8uxgWs72aBPf7vOJsk7nj1WVhY1+iJnM9K2Zbv1Rm5L/srDKz7PhA5HPJfSaybhJGEkUZIYypWV/dcKD9juAn7OnIe0Lf4m7Kz0XMt3IeU9Ut/bfF7eSK790t37l2uusJEMU3CiFr8HIp/XZiFhUbLdm7nZSDydZj95McOCSMJIwmj3hCr8+0oeU8uNnQee4KEEdqRJqS87vlyC/fhYOjOzMGHw79fUf5hUO5TVSFJ3tqHH+rjMqnNPekEvlDDALuvAxEJo/at6Fjg1tF3HWL17Fhb8n7caug8yiauJIzQjqRJ2WimjR99UhbYb2Mx+xjzri455o+DslI1hWSHcp7hV/RxmdSphMbimR4MQOLCzik78vRxICJhJGGko+86xOrZcqdEfLzX0DmUnZFprRG0I2lS1g463YH70MZaSnF91qU7Msb/vUYVhVLyZm5PY5dzCaMeeTgUL7x3sePXkDoAWZeVa3M4EJEwkjDS0XcdYvVs+bZkjFzVwDmUTRjZyQjtSJqVCc/ThRbuQ9EOyXGMcH/D9+H8kuPFNVnXqp5Qa8JoGmMoCaMe+SihwdrT4fN/vsQAZFH831fnbCAiYSRhpKPvOsTq2fJ+yRi5rQMJo5PCE+JvsqL1Q++0cA5FMxmbTFrFftLSxPivQ20AkC5vd9VprEMsYdQTG0Px7KKfZnwAcnVM4zNvAxEJIwkjHX3XIVbPlt0lY2QTU863lzyHV4QnxN9kKUnh9Q0ef33C8d9t6NjLwsIrrIvH+X1QHlItobJ3O9aXlDDqiTMJDcWTHT33lC2Hr4T8Xyrif/slWCejCWUSVH0lYaQR0piK1ZOIW0nfLRFLTzRwDmUXvd4lPCH+JnsmTHeW/96E429u6NhLd4m7HhZ+xAbqeaamscvhPPZxey9lsb2PejwAmfeBSNMkjCSMNEIaU7G63Vh6bkoDyqXF2iNoR9LFWTY3Cs7jWIPHP15w7N8bOu7SndluDspjqiNM7MqY5/glfVyqiAvM/VbwJcb3iFd18NxTOq/xgSnzrqak0XQHOX0lYaQRmufGVKyux/4SsTTORlpe8/FfLnH8X4QmtCOlfRDaTwQv+jG0n6w6NnSPn2rpPsf2Iy4KvEzVp4fWhfGL1j8wpXOSMJpxp0LxjghbOnjeexI7rFUejLVB0qhOEkYSRhqh+W1Mxer6xN2J7oTprfX2cYljHxea0I6U9nhCn3xFA8ddGYrXMX2k5mMeWfLZfw3K0y1+359nx31C1aeHXhnzDJ8VY6niQEKn7/CcDUDmdSDSJAkjCSON0Hw2pmJ1/VJ2M21ql7LvSxz7KaEJ7UglFwrOZXcDxyx6ZfiHBge0cTbk9hbv7+KM159Ve3rq8pjn+BkxlrLiAtZ/FXx5H8/pAGReByJNkTCSMNIIzV9jKlY3Y1OJeBrXA6nrlYtlIX3R7UvCEtqRyopePf10Ctdf52Lbwz9Wt7k4/vosLnb1B3GY1LgdVb8XYykrblX5R8EXd2aGHoLhAUidC21KGk1OwkjCSCM0X42pWN2slF1NF8sLNR1za4lj7heW0I5UFpOzeWuL/hXqfS1tTchPBte5HtnwDwnPt3hfYxtxNfwzq2m1ak/PxNgxanZRfN30kSmfm4TRjFkaMMeVOMBf3rHznsYAZB4HIk2QMJIw0gjNz3WI1c17rERMvVDTMY8Hi12jHWnLSwXnU+dOR68VHKuupM6O8O91kl5sOWYuHfucVuVpUVx/8OnQ/M6hb495ht8QYynjgYTO9Gehe7sG7A7Fi/FdbvhBlDSqTsJIwqhJRbMt/nQdYnUPY/XJEnF10jVPYvy6lXis7UIS2pGJxX74xdB8Yjb+OPxrznF+quk4cYbi0mUwXm3h/m0IC2szfTWiXdqmytOCg+G/swXvZMmTujeleDqMnwQixpIsvrd7reDLetsApHAgcilIGpUlYSRh1KSi5MCfrkOs7mGsjq+RXE+Mq1fCZK+wHE48zsfCEdqR2jxeEFPriF95s4via1t1vMayObt/f3ekXFPdacFzCXUxJoWfrOFYD4/pD8QZxivFWFLFzP6NkP8+9N4OnveuhAHIpZYGIJJGEkYSRt1zf0KMiP99mesQq3sYq3eUiK1HKx5jVShe83Bxx6H7hSS0I7V6Jeec4gBxzQSfva4gkfNKDecfXwW72aFkUSxvqfK04GyJOnlkguM8GEbPEvy55T7XPPTVe+21gi8pZvwe6eB5pwxApvUwrM2OLWkkYSRhNF0HE+vVVtchVvc0Vr9RIr5WeV3s44TP/T3rtIJ2pH6fhPo3qIkDs+9Ds7MF4ythqbMg2ywPq/K04FbJevldKL9r7OYxz9i50K1F3fvSV++lBwsag1jiGghd/EVwZyjevnfamdN47IuSRhJGEkZTE6fZXk2sV9+6DrG6x7H63cT6E2cTPFXic19O+MzfsoEhaEea83nOeZ2o8Hmncz7vi5rGIL93MFn0rSpPSy5UqJ83s3Y3JW7FWcP3xoztu7RxVV/66r0TfzV4fVBu53wh8Yvr6oJvO2ZgACJpJGEkYTRd8VeYcyUb4g9D96a7zvJ1iNXdcqhE0mhXwue9mvBZP4TuTHmHvsffDwqSPKsTr/lsw/2RlN2Yp1WeU+1pyRsT1NMr2d8/tiTe3BcWfqT7IIx+lTQuPdO15WX60lfvnRcKgnRMIh0Jky1+Oe0ByMWOdVBTByL7JIwkjCSMJrI6ayw/DPkJ8aLFLmMM3D7FONiH6xCru2lLiYFa3KVl1GyjbVkiKO9v4y4vb+rUoR1pPf7GLe7HvepyIxtkPjTi79Zn5zzub//MxhCTimsq/Ry6mSy6KWbRouUVkiVVSpxl9H7ozitofemr907MOMbpa1cKOnexMq3r+LXEtZSuz9AAJHUgEhcjm+f1HSSMJIyqDn7/yDp5dxpqaO9knx+Ps9d1iNU9iNUrsmTOjcS6cztLEP2UUD9jkvDEmAEpaEfaib+xL/9pKJ5J+H1WinYoO11T3FuWxZG/O1qOexyYwhj9REP1OT7Xx8L01+TqY4ztjRiU46+AcVG6v0L+rjRx0evVM3Rt4wYiXR2AFA1Efte5ljCSMKpkW8udyX2uQ6zuWcx5MRsw3puwTv2U9SW8foZ2pDszFDcNykeh2pb1f2UD2Udb6ud0oTzqcWBK4qtlcfH6uxPW4fgDT0zwxpmGXVmnqM8xdibFzvnBrKLkTfGKi2y9MyiPz/C1bhwaiFyckaTXmvDvRc4ki5Awos/E6tkQF53clfUNTmcJoJvZoPFOVm5n/7/vsn8T/+3uQVmlmkOnxR+R46sbcRHc+Krplex5XvpsX83+27vZv/VqFrQvJnl2Zs/q51k/5NaSZ/VO1i7fzNrp+MzGxG5MED3m9pFnexg/xSv+ahhnEcWsZVzIbV2PrntxIDIrA5DhgUgcgKxXfclIGNFXYjUAAEzJU+Gf9/fi4lnxveW4G8o8LAS1YcYGIItWB9sM828SRojVYjUAANRq+Yx2xIF/xITRnTHFQowAAAAz5v8BSZR6N1NAsCAAAAHwdEVYdE1hdGhNTAA8bWF0aCB4bWxucz0iaHR0cDovL3d3dy53My5vcmcvMTk5OC9NYXRoL01hdGhNTCI+PG1zdHlsZSBtYXRoc2l6ZT0iMTZweCI+PG1mcmFjPjxtcm93Pjxtbj44PC9tbj48bW8+JiN4RDc7PC9tbz48bW4gbWF0aHZhcmlhbnQ9ImJvbGQiPjQ8L21uPjxtbz4tPC9tbz48bW4+NTwvbW4+PG1vPiYjeEQ3OzwvbW8+PG1uIG1hdGh2YXJpYW50PSJib2xkIj42PC9tbj48L21yb3c+PG1yb3c+PG1uPjk8L21uPjxtbz4mI3hENzs8L21vPjxtbiBtYXRodmFyaWFudD0iYm9sZCI+NDwvbW4+PG1vPis8L21vPjxtbj4xMTwvbW4+PG1vPiYjeEQ3OzwvbW8+PG1uIG1hdGh2YXJpYW50PSJib2xkIj42PC9tbj48L21yb3c+PC9tZnJhYz48bW8+PTwvbW8+PG1mcmFjPjxtbj4yPC9tbj48bW4+MTAyPC9tbj48L21mcmFjPjxtbz49PC9tbz48bWZyYWM+PG1uPjE8L21uPjxtbj41MTwvbW4+PC9tZnJhYz48bXNwYWNlIGxpbmVicmVhaz0ibmV3bGluZSIvPjwvbXN0eWxlPjwvbWF0aD41FyKTAAAAAElFTkSuQmCC\&quot;,\&quot;slideId\&quot;:282,\&quot;accessibleText\&quot;:\&quot;fraction numerator 8 cross times bold 4 minus 5 cross times bold 6 over denominator 9 cross times bold 4 plus 11 cross times bold 6 end fraction equals 2 over 102 equals 1 over 51\\n\&quot;,\&quot;imageHeight\&quot;:25.18918918918919},{\&quot;mathml\&quot;:\&quot;&lt;math style=\\\&quot;font-family:stix;font-size:16px;\\\&quot; xmlns=\\\&quot;http://www.w3.org/1998/Math/MathML\\\&quot;&gt;&lt;mstyle mathsize=\\\&quot;16px\\\&quot;&gt;&lt;mfrac&gt;&lt;mrow&gt;&lt;mn&gt;8&lt;/mn&gt;&lt;mo&gt;&amp;#xD7;&lt;/mo&gt;&lt;mn mathvariant=\\\&quot;bold\\\&quot;&gt;10&lt;/mn&gt;&lt;mo&gt;-&lt;/mo&gt;&lt;mn&gt;5&lt;/mn&gt;&lt;mo&gt;&amp;#xD7;&lt;/mo&gt;&lt;mn mathvariant=\\\&quot;bold\\\&quot;&gt;15&lt;/mn&gt;&lt;/mrow&gt;&lt;mrow&gt;&lt;mn&gt;9&lt;/mn&gt;&lt;mo&gt;&amp;#xD7;&lt;/mo&gt;&lt;mn mathvariant=\\\&quot;bold\\\&quot;&gt;10&lt;/mn&gt;&lt;mo&gt;+&lt;/mo&gt;&lt;mn&gt;11&lt;/mn&gt;&lt;mo&gt;&amp;#xD7;&lt;/mo&gt;&lt;mn mathvariant=\\\&quot;bold\\\&quot;&gt;15&lt;/mn&gt;&lt;/mrow&gt;&lt;/mfrac&gt;&lt;mo&gt;=&lt;/mo&gt;&lt;mfrac&gt;&lt;mn&gt;5&lt;/mn&gt;&lt;mn&gt;255&lt;/mn&gt;&lt;/mfrac&gt;&lt;mo&gt;=&lt;/mo&gt;&lt;mfrac&gt;&lt;mn&gt;1&lt;/mn&gt;&lt;mn&gt;51&lt;/mn&gt;&lt;/mfrac&gt;&lt;/mstyle&gt;&lt;/math&gt;\&quot;,\&quot;base64Image\&quot;:\&quot;iVBORw0KGgoAAAANSUhEUgAABPwAAADqCAYAAAA2/VtjAAAACXBIWXMAAA7EAAAOxAGVKw4bAAAABGJhU0UAAACPvSMMLwAANH1JREFUeNrt3Q/kndX/APBjMpmJmckkMTOTJL6SJBmTJJmYTDIZSSZJJMkkkSRJIpMkGZkkk5hkkkRmkslIksxEMpmZ6Pec7rP9Pn363Huf597nufec87xeHL+v3/e7+/z5nPc55/2+zz1PCAAAsHgHqnakahvdCgAAYIg2V2131da5FZCEm6q23W3AGD6z26t2qWp/V+178QSYiwGAIdlUtRer9medFP1etbfdFliq66r2i1jEGD6zHVU7V9+Ty819AczFQJv1lfhnrklkb9XeqtpHVTtTL9gvhtE30vH//lG1b8Po5yhPVe1Wt42OXFO1QyuSxJXtfGaDcYyjN+s4+mlFHP21Io5O1nH0fNV2BU/BkKYtYfQTxMuFilvcEgofw7t2VdUeCf8t9oknwFwMtF1fnXdLaOPaqj1btVNrLESbtljQeL7ujNDWxrr//DGhj6U+sK2vF2JfhFFRb5Y4ioP4u1W7Q5dgBifnGMObtq/cZgodwxcVQ+IJzMXGDmCe9ZWCH43EQl98AunSlALEd1U7Xk8u56dMQLEzPu3W0tCGqj0XRj/3mra4SXlge7xqZ6ecf4yzr8OosH6p4WLuf7oIDe1aUIFiv1tNgWP4ImNIPIG52NgBzLO+UvBjqvgk0h9jihLxCaM9Vbt6zL+Nleb4c8VPJ0xEsbCx1W1mjNi3YmH4txaLmxQHtrgf07dTzvtCfa3rV/y7+POuh6p2usF1vzUhFuGyEwtIMOLPiPzsnJLG8EXHkHgCc7GxA5h3faXgx8RO9OGYjhP//22LdHH/iO/HfF584ukmt5wVYtHrqTD9abgcBrZ7wvQnXuO3MrdNuR+HG1x7jLEbdB8mjMOLKFC84FYbwwsaw5cRQ+IJzMXGDmDe9ZWCH2uKT+Z9OabTPDHn5x4P47+F2ubWD158ou3JGZPEFAe2B0Ozffp2N/y810Ozb3Rv1pVYw5EFJBixv1/vVhvDCxnDlxFD4gnMxcYOoIv1lYIfa/os9PdNUSz6jXvS70z93zM88ScHB6v2SweLnFQGtj0Nz/fVlp/7RYPPjE8M7tStWGH7ggoUR91qY3ghY/iyYkg8gbnY2AF0sb5S8OM/nhvTWU51eIwbw/innl7zJxjcIPZY1X5eoy/8EEYvi2myyXtqA9vtYbQn37Rz/TWMNltt4/qGnx3v6WZdjNqbC0oy7nKrjeEFjOHLjCHxBOZiYwdYX61cX8XaSfwFZtziKT4s8lVQ8GMG8Se1F8d0lgc6PtbbYfwj6H7aOxxrvYwivtxi34r/TdMn5VIZ2LaE5o9bH5zxGIcafv4xXYy6T14K/f50KBavvXndGF7CGL6MGFr5QrS4AffRHtZdgLkYyGt9FddUT9Tjx2rvBAU/WnorjH97aNdvebptQsd83Z9iMC6/zCIWyF4Jo6c/V1sXmj3RlsrAdqzheZ6dI67iU4FNn5p5VDcbvBdX9YnTbgnG8LliSDwB5mKgL4fGrKlWujYo+NFC3Ahy3NN9x3s65rjXSJ/15xiMd8PoLbbTCl9N9q1LYWDb1+I8D815rJcbHicWBv20d7hicfiPVX1iv9uCMXyuGBJPgLkYWLbTQcGPhib95Ob9no750YRjbvcnYYWPM0gWrw7NN1SNP7u4bs7j3dDinrytCw3W0+G/ezuuc1swhs8cQ+IJMBcDOayvFPy4YtLTQod7Ouak353f70/CCh9lkCw+2+IcP+/omCdC8wLjDt1ocGIysboIfdBtwRg+VwyJJ8BcDOSwvlLw44ojYfFP+L0y4ZgP+pOQUbIYfxJ/rsU5PtbRcQ+2OOZh3WhwDoT/bpew3m3BGD5zDIknwFwM5LK+UvDjikkvGviop2O+NOGY+xY4Cef4UoP4BOTzBrNkBrZHQrs3qV3X0XG3h3Zvf7zWUDcoq/f1eLbQRMoYbgxfVAyVHk+AuRgoZ32l4McVkwp+f/Z0zLcnHHPvAq555dNROSWMMVG8VJ/3CwazJAa2L1uc348dH/vnFsceUoFh6O5bYxy/prBrNIYbwxcZQ6XHE2AuBspaXyn4ccUnUzrLrT0cc9LPiO/p+XqfXOOYOSSMMVH8a9V5v2IwW+rAdn1o93Tfex0f/4MWxz5jqBuMr1b97V8q7PqM4cbwRcdQyfEEmIuB8tZXCn5ccWRKZ3m9h2OemnC8q3u81kkvV0g5YdyzRqJ4ub0mWVzawNZmH73Y9nd8/EdbHv/WQOnuGFOguLfnsXVRjOHG8GXEUKnxBJiLgTLXVwp+XPHClM5yIXS7/9c1ExKfUz1eZ5PiSIoJ46RE8XJ7QrK4lIHtk9Cu4HZHx8ff1fL4LxruincsTH/SM76MKe5/d1Nm12YMN4anEEOlxBNgLgbKXV8p+HHF/WGxP0Wc9JKDPvcZ21S1k5kljE0Sxc9D2d8WpposrqvaxRbn9lf9b7q0PrQr+H1ruCvazpb9Ibbfw+gp75h0bE38+ozhxvAUYyjXeALMxUC56ysFP/5VNLjUYDLq6u253475/Fg86ftNojFhPJVJwrinwXmWniimnCze3nIx92tP5/FHaFd03GjIK9Y7cxYrYosFtadDd2+TNoYbw3Mq+HURQznFE2AuBspcXyn48S/vN5h84tulbpvzOJOeJlzUW0RzSBibJIpfVG2DwWxpA9vjLRdvn/R0Hsdansf9hrsixRfI/BW6K1TEz/qsancleK3GcGN4DjGUSzwB5mKgvPWVgh//ckto/sj5rBv/xyTtlwmJzyJtSThhfKDBeZ0Iw3lSK9Vksc0bcvt4Q+9l7wf7+DF62+vfPbWv6zkiJcZwY3hOMZR6PAHmYqCs9ZWCH/8x7W29KzvPrpafHfcu+2zCBHaNhLFxovhlGNbPMlNNFr9uuVA71NN5vNzyPD4y1BUnfpny5wIKFa9W7aqErtsYbgzPLYZSjifAXAyUs75S8OM/4v5551pMOE3fKnjVhA55bMmJT0oJ494G5/FVGN4ebKkmi21e2BHbQz2dx8Mtz+MXQ11xnllgkeKbkNaG4sZwY3huMZRyPAHmYqCM9ZWCH2va1XLC+bhqmyd8XvzvToz5t89JGK94UKKYVbK4YYbFWV975z0Q2u8Hs85QV5S4X1z88uTTepyIWy9c6DHRiC+g2ZHQ9RvDjeHzivtjHV0RR6fqOLoU+k/cU4snwFwM5L++UvBjrAMzTDj3rfE58S2mP6/xvz8dZt8HsMSEsUmiuKyfPUsWxyeHbRdm9/R0LvfOcC47DXODEN/AflMYFYVfqpOQrgoY54KinzE83zG8jY31OBv7Tty79WwPiXtq8QSYi4G811cKfkz0/AyTTtwDcGu9OH5tjf8+/gTyUD3xpSgmjN8vOGGUKOaZLO6ZIT7u7OlcUio+kr74dOfuqr3RQeEiftlzrTHcGJ7hGD6vG+v1zJnQ7dM61xqiwFxs7AA6WF8p+DHVLEW/P+uJZ/X//5OqbcvgmheZMO4Lzfbo2GQwSy5ZfGiG2Ojrp3zXzHAuew1v1AlHLF6fmCPR+LZqVxvDjeGZjeFdil+6HAvdFP1SiyfAXAzkub5S8KORp+ZcvJ4M/T3Z1GfC+EPPCWOTRPFbiWKyyeKBGWKhrydbr57hXPbrVqwSt1n4fMZx/n1juDE8szG8D/Gpvy4Kf+/rMmAuNnYAc66vFPxorO1bQFe210Oe3zj1mTA2SRRPShSTThZfmyEW+npRxvoZzuVF3Yox4stlfpqhTz2U2HUYw43hyxK3TPgxzFf0e0i3AXOxsQOYY32l4EfrBez5GReucY+b2zK85j4SxiY/BY0bz2/W5ZJOFg/PEAd9ansub+lWTLCh7iNt+lR8G2FqBS5juDF8WeIXnW+G2Qt+KcYTYC4G8llfKfjR2v/C2vvzNW2HMrzmLhNGiWI5yWLuBb/DuhUN3B/afdGT4pOjxnBjeE4x5ElsoMS5GFj8+krBj5nEt0B9HWYv+n0R8nuTVBcJY5OfRZ+qj0X6yaKCH0Nxc9XOtYi/FN/Cbgw3hucSQznEE2AuBtJfXyn4MZP7Zly4rmzx9fO3Z3bd8ySM+xv8u+8lilkliwp+DMmOFuP+w8ZwMhjDU46hHOIJMBcDaa+vFPxoJX5T9PoaHelSmK3oF/9dbhvLbp0hYXykwf/+tEQxu2Tx7aDgx7DcUbW/GvStI8ZwMhjDU46hXOIJMBcD6a6vFPxo7IaqfbtGJ3qyatdV7XiY/Wm/5zK7FzFhbPL2vUclikUni7Nsxt6ntufypm7FDJ5p0Lf+NIaTwRiecgzlFE+AuRhIc32l4Ecjd4fRG59WP51336r/3YEw+8bUL2d2T5omjNPaDxLFbJPFR0PeBb9DuhUz+r5B/9puDCfxMTz1GMopngBzMZDe+krBj6keD2v/FPeeMf/7eZ72y60AERPGn+ZMFK/VxbJNFh+e4W/e1wbK62c4l/0dn8PhMH/xJOVm8+v/d1+D+7XHGE7iY3jqMZRbPAHmYiCt9ZWCHxO9OqbjPNDg3876tF9uG8zGhPHnGa7zjEQx+2TxgRn+7ht6OpcNM5zL3o7PQcFvWKbtg7c/k+swhg93DE89hnKMJ8BcDKSzvlLwY6y3xnSaF1p8xvVVO9EyibpYtZsyu1dtE8af6n9D3sniPTMUCXb0dC5bZjiXezo+BwW/YZm2f9BrxnASH8NTj6Fc4wkwFwNprK8U/FjTuCf7vp7x8w61TKxPZXjPYvJ3tsG1/SJRLCZZ3BTaF43u7ulcds1wLts6PgcFv2HZGcp6C7QxfHhjeOox5K3qwNDmYqDb9ZWCH/8x7o2E8fXvN87xufeGdj/xPVDIfVurPaKbFZMs/hXaFY3u6+k82u4HFc97XcfnoOA3PL8VlGQYw4c5hqccQ5J2YGhzMdDt+krBj3+JT/xcGNNZjnTw+f+r2rnQfH+kXOyfoXggYSwjWWz7psUHezqPvS3P4+cezkHBT1zmmmQYw4c7hudyXyTtQOlzMdD9OkLBj8Yd5o6OjhGfEmxa9Ls7g3s2y5taJYzlJItHWv7NH+/pPA60PI+jPZyDgt/wTPqbv5nJNRjDhz2GpxxDOcYTYC4G0llfKfhxxaQ9IH7r+FixeNjkp5DvJX7PHuqgiCBhzDtZbLs/ZV/ftLYttr2gS9GBgxP62JMZnL8x3BiecgzlFk+AuRhIa32l4McVL0/oKEd6OF6Tt9P9lvD9apIoxjc5Nnnzo4Qx32Sx7d55RxK4P33uJciwTHo6bl/i524MN4anHkM5xRNgLgbSW18p+HHF6Qkd5emejnmqwSL3+owTxa11+0nCWGyyuDG0K7Sd7Ok8vg3tXtixQZei5yTj3oTP2xhuDM8hhnKJJ8BcDKS5vlLw4x9XT+koe3o6bpOno1J7Emlfi0Txsviff5QwFpssftfi3C72dA4Xw/KLjgzPpDfbXpvoORvDjeG5xFAO8QSYi4F011cKfvzjnikd5Z4ej/3LlGM/lFmi+OOqRFHCWH6y+Fpo95Tfto6Pv63l8V/WnejIy5ktLozhxvBcYshiHSh1LgYWt74yDvCPvVM6yu4ej/3WlGMfSOQePdhgUX5mTKK4MmH8QcJYXLJ4V2hXcHtgwfG7ut2uO9GRcW+pPprguRrDjeE5xVDq8QSYi4H011cKfvxj2lMPfRb8piVhhwpJFCWM5SaL68LoBTNNz+/Vjo//eotj/6or0aEzY/rZY4mdpzHcGJ5bDKUcT4C5GMhjfaXgxz+mFfz6/EnvtKejlp00NXl6Kk60bfbIkDCWlyy+0eL8TnR87K/D8oqNDNfWMP6lMCntGWQMN4bnFkMpxxNgLgbyWV8p+PGPPWE5L+2Irply7AeXeF8eaLAY/2HGCXWLhLGoZPGW0O4tues7Ou7G+vOaHvtGXYmOPDmmj32W0Dkaw43hOcZQqvEEmIuBvNZXCn7847YpHeXJHo+9YcqxdxWYKEoYy0wWT7Y4x66K6A+2OOaXuhEdOj2mn92VyPkZw43hucZQivEEmIuB/NZXCn78I+5BdmlCR/mgx2NvCZOfhLqq0ERRwlhesri/xTm+t4T78kCAbox7KvyLRM7PGG4MzzWGUownwFwM5Lm+UvDjiuMTOsq5Ho97b1jcXmddLcJ/qJO8rkgYy0gWY+H8l4bneCHM/7PezWFyoX51n4Wu+vlaTxTEL2hS+Mm4MdwYnmsMpRhPgLkYyHd9peDHFQemdJY7ejruExOOeXAAiaKEsaxk8bEW5znv29OebnGsfYa44sXtEe7saXxa6YUxfezZBO6BMdwYPm8CvaWOox1Vu3rBMZRaPAHmYiDv9ZWCH1fEn86endBZjvR03C/GHO+PMHohwSITxWkvPzjd8wQuYRzvk5BHwS8mjKdC/0/dxeP83PA43xjeiha/rFn9ZOnFegFwb8fHunNMHzuWwH0whhvDZ3VrGG1wv9YT0zGW4i8gngujImBfMZRaPAHmYiD/9ZWCH/8y7emkWzo+3o0TjvXMwBLFlQnj9xLG/2iSRKcysN0Smr85d9Z99Q42/PxLwU87StbkpS2n6oLGvG4Io+0dVn9+fFnNxiXfB2O4MXxWd4TmWyP8XS+sb+w4hlKLJ8BcDJSxvlLw4z++mNBhvgvd/sTl+IRJcd2Crvf+Boni9wtKFCWMa9sQmhfQLu9fsm7J5/xkw3M9M8O5bqrabw0//0lDWtE+axEXh+Y4znVh7SdKv1vw2GgMN4Z37ViL81p5fm3jaWuY/lR2CvEEmIuBctZXKeTFJCZOGD9N6DRHOzrOc2M+//eqbUsoUVzWJLqlPraEcfr+kmu1XQmc97s9Lf4+bPi57xjOivdHy7j4PLR/M+3tYe2nCeJLlTYt+fqN4cbwRcfQyhaT/M0NjrEzTC/2pRBPgLkYKG99tcutYrVYcPs1TP5JyzyPjY972cD5ekJbhPvC9J/xLPsbs3jsJvvBlZwwxn724wyJ2PFEzr9Jce6vFgPxcw2v/6hhbBBOzhAb8UuVxxvG3kth7YLa4TDa93WZjOHG8GXF0MoW9+y6a8LnP1avbSZ9RgrxBJiLgTLXV8fdLtaydcoEFjtY201or51QAImL5psXdG33ZpAoShhH/eXEHInYmyGNR5jfaLjwm1bsfqnFdTMMz84RH2fqf3/zijiJWzbcV/fZtYoU8afkexO4bmO4MTyFGFqdeN9Qf2b8v4+G6U94nkskngBzMVD2+iqVvJjExAnn9TB9g+n4DdXOMZ8RO9bddSe7EMY/jbR5QdfUJFE8FdLaC6NpwvhwAX1uU73Iif3lzw6SsPjz9EN1H1y/xOvaF6b/5ONifa6rn57dHUZv2m2y0f1Dhq1BuWrOgkqbPcteC2n8bMgYbgzPMYZWj/WvBD/DA3NxvnMxkN/6KpW8mATd0nAii4vY+KTep2H06OhvYfL+SifrDrdI8e165zJKFJsmjHF/oOsy7FvxDYlnw+gJt4sLSrR+r4+56G9H41Oz74Vmb9b9tmpfhfFF8tXt/Uz//swvfjHzdk/xEovIr4b/f3IpBcZwY3jXY3ifMbT6b3wo2FwfzMX5z8VA/uurZebFJCq+Tv5wmL4fzaT2Z130uCvBhDHVRHFawhj3W7w+0z61Oyz2yYoUnqbZEUbf0J7tIHl8uWrbDU2E0c+B4otiLs3Zr+IYfSSMnkpNdW8gY7gxvI8xvKsYWvk0zsk6Ub/DEAXm4sLmYqCc9dXDbjkrxZ/pxoLdU1X7IIye/ovV4fg00sW6xYkqPuEXn/aLBb6DVbszpPPb8R2rEsaYhOXwiPzm8O+9FXNOFBkV0Q/WMfLZGnEUW/wpcNwL6qMwKrjHxd9Ot44xYmIQH/mPez5+WI8Xf6zqUxfqvvZN3a/ervvVzRldpzGcPtc4caH9TD02H6v72p+r4ii28/V/d7yOtzhG76//vSQdzMWlz8UAkHzCmEuiuDphjIniNn9GwBhuDAcAAOD/bQ95bn67KfgpJ4AxHAAAAAAAAAAAAAAAAAAAAAAAAAAAAAAAAAAAAAAAAAAAAAAAAAAAAAAAAAAAAAAAAAAAAAAAAAAAAAAAAAAAAAAAAAAAAAAAAAAAAAAAAAAAAAAAAAAAAAAAAAAAAAAAAAAAAAAAAAAAAAAAAAAAAAAAAAAAAAAAAAAAAAAAAAAAAAAAAAAAAAAAAAAAAAAAAAAAAAAAAAAAAAAAAAAAYD67q/b3QNpH/txgbDI2AQAAIKmWVAPGJmMTAAAAkmpJNWBsMjYBAAAgqZZUA8YmAAAAkFRLqsHYZGwCAAAASTVgbDI2AQAAIKmWVAPGJmMTjPe3pmmapmmapmlrNuQ6mmZswtikZRnTbqymaZqmaZqmSaol1ZpmbMLYpCn4aZqmaZqmaZoFOJJqTTM2YWzSFPw0TdM0TdM0TVKNpFrTjE3GJk1T8NM0TdM0TdM0STVyHU0zNhmbNDGto2mapmmapmmapFpSrWnGJoxNmpgGAAAAAAAAAAAAAAAAAAAAAAAAAAAAAAAAAAAAAAAAAAAAAAAAYGh2V+3vgbSP/LnB2GRsAgAAQFItqQaMTcYmAAAAJNWSasDYZGwCAABAUi2pBoxNAAAAIKmWVIOxydgEAAAAkmrA2GRsAgAAQFItqQaMTcYmAAAAAAAAAAAAAAAAAAAAAAAAAAAAAAAAAAAAAAAAAAAAAAAAAAAAAAAAAAAAAAAAAAAAAAAAAAAAAAAAAAAAAAAAAAAAAAAAAAAAAAAAAAAAAAAAAAAAAAAAAAAAAAAAAAAAAAAAAAAAAAAAAAAAAAAAAAAAAAAAAAAAAAAAAAAAAAAAAAAAAAAAAAAAAAAAAABI1IGqHanaRrcCAABoY3PVdldtnVsBgLkoGbdX7VLV/q7a91Xb7pZAUW4qJK5LuQ4QC0AxNlXtxar9WScTv1ftbbcFOo2vt10HmItmsKNq5+p7crm5L1CO66r2SwFxXcp1QGmxYA2/JOurtqdqr1ft46qdrdqFMPoG92LVzlftZBj9fOOpqt3qltGxa6p2aEVytbKdzyxJ3Fu1N6v2UdV+qq8pxtFf9f/9Y0U8PV+1XcHTIyw2vs67Dih6LuraVVV7JPy32BfbLboNGfhf1Z6o2gdV+yKMivgrc50Y8z/Wa7dX67xo/YDuz5Yw+qn+uczjupTrgNJiwRp+SWLh7v3w/z/NaNN+rtoLdWeCWcX9f2LR648JfS31AWF9PaDGBeRfM8TS3/Xg927V7tAlWEB8nXcdUNxcFJ2ccQ6atX2l65Cw6+pc5ZcZ+3fMj2IB8K6BxfhXrgPEtDV83uJvuD+d0CniH+Tzqh0Po2/AJhUxLtST6dVuKy1sqNpzdf+aNkilPCA8HkZPxE5bMH5dtVOhWXE9Dsr/00XoMb7Ouw4oai6KdoXFFvti268LkaD4JMmrYbYHGiatzW4ZSIzvdx0gpq3h8/XUmAnwVN0Z1nrj2uWf/E4qEsbH4G9ze5kiFoafrtpvLQapFAeEuI/Rt1PO+0J9rSt/EhJ/FvVQ1U43uO63gkI6/cTXedeBWCliLlrpRFhssS/+TMh2FKQmPo33S099Pj4AcajwGF9EXJ8wPkGxsWANv+TF7dExN/yJFp8T3852ZsJEeMCtZg2x6BWLzdOehsthQLinPqdJ5xy/zbhtyv043ODa4xsQb9B96Di+zrsOxEr2c9FKt4TFP933gu5EYh4Js2+t0qZ9Ehb/hewthcT1LcYnKDIWrOGXLD619+WYm33/DJ8XX0wwqSL9vFtOLT7R9uSMyVWKA8KDDReTuxt+3uuh2TczN+tKdBhf510HYqWogt+RsNhiX5wHr9etSMjjC46Bz+pxpaQYX0RcHzE+QVGxYA2fgFhtHVecm6fiG4uI3034Iz7l1g9afHT4YOjmZxWpDAh7Gp7vqy0/94sGnxmfGNypW9FRfJ13HYiVYvrb9rD4p/uO6lok5P4lxEBs7xUW40ddB4hpa/j8vDfmJv8U5v9mKnbWCxP+kHvd/kEmV4+F0VucV/eHH6r2Zmi2OXpqA8LtU/r65fZrGG1S2sb1DT873tPNupj4WhFf8Zu7+PR2/Hl4LDR/lUlMlXIdmItS8OYSCh136WIklDiP22YlbkH0Uhh9YXtt+Pc+VvGBiBur9kDV3qjzolli4ZGCYvwu1wFFzdt9xII1fGIOTLjJBzs6xrNT/pDb/RkGZa2XUcSXW+xb8b9p+qRcKgPCltD8MeVZ4+pQw88/pouJrzqmnqj75mrvZBBTpVwH5qJli7HT5ZtIJ71tPm7AfbQukEAqvglr73+8e4bPisnx1y1jI35xsDnjGI/Jevyy+unMx6pFXQcMPRas4ROyLYx/aih2so0dHWf9lGLIN/4Ug3L5W9bYJ14Jo29PV1sXmj3RlsqAcKzheZ4Ns78FaUNo/rTJo7rZYB0aE1MrXZtBTJVyHZiLlu3FCed7WjegcI+t0e/fCPO/kfKxlmPDqwuM8VzjupTrgKHHgjV8QiYVKbr+PffzU/6g9vMbjnfD6C220xZbTfatS2FA2NfiPA/NeayXQxrfJpO/04VMsqVcB+aiPsQviv6YcL77dQMKFvv/b6v6/Isdfv7tofkXsbE4uHFBMb4/079VCdcBYsEaPhl3TrnBBzo+3tYw+c2lfyhQsMrHGSRZV4fmG5HG/n/dnMe7ocU9eVsXYo74Ou86IJu5aJynw+Q9X9f581Kw1VsKHenhGLum5Dd95lZrxXiucV3KdYBYsIZPxokpN7iPffWmfUv+oj8LK3yUQZL1bItz/HxBsbuywLgj8z4QXxr05pjmhT/9xtd51wHZzEVriQnCpC+kDvrTUrDV/T++cGNjT8dqusfy0QXE+MEC/lbGJ4xbw4gFa/ge7Zxyc//s6bhPNjjuRn8eMkmyYjHqXItzfKyj4x5scczDmfeB9ROu7U0hYpK1WMBcNNakl7KdrcdXKNX9q/r83T2vVX5ewvhwoJC4LuU6QCxYwydj2j5gH/V03JsaTIZPLCiYcnypQVy8PC/JSmZAeCS0eyPSdR0dd3to99bEazPuAwp+JtmSr8NcZC7q06S9cZ41BDKguP14Acd7quEYsb7HGM81rku5DhALw8xFknQmLO+poGlvtDrZ87WvfDoqp0QrJliXX8/9giQriQHhyxbn92PHx/65xbFzTswV/EyypV6Huchc1Kf7wuRfU1xjCKRgV60Yp+L2JjsXcMwtodlefrt6ivFc47qU6wCxMNxcJDnbGkxGD/d4/E8bHL+vfcfW+klxDonW/WssIl6RZC11QLg+tHu6772Oj/9Bi2OfybgPKPiZZEu8DnORuahvX004x5cMfxRuT4/rr0m+aTBG3NtTjOca16VcB4iF4eYiydnXYDLa0+Px325w/Kd6OO6klyuknGjtCeO/MXxNkrW0AaHNPnp9vE790ZbHvzXTPqDgZ5It7TrMReaivt0x5RxfqosOVxsGKdRrK/r7zgUe952wmILfHYXEdSnXAWJh2LlIct5sMBnd0+PxH25w/GNLKI6kmGhNSrAWueehJOu/PgntCm53dHz8XS2Pn+sbsBX8TLIlXYe5yFy0CMdCuyfA3w+j/SRvMixSiBN1//4swTH+ngXEeC5xXcp1gFgYdi6S5cJ1d4/Hv6/B8S+G0Wupu7IpjPYGzCnRapJgfR6GXfVf1oCwru6jTc/tr477c7Q+tCv4fZtpH1DwM8mWdB3mInNR33a2nBtWt9+rdqROKrYaJsnUu2G0d/LdCz7u3gYxdtMSYjzFuC7lOkAsyEWS811YbsGvaae+uYdE61QmidaeBudZeoKVcpJ1e8tB+deezuOP0K7ouDHDPqDgZ5It7TrMReaiPr0T5iv4rfUitadDd2+Zh5JNGzO7+AL4nULiupTrALEgF0nOn2G5Bb+mTyY9ONBEq0mC9UXVNihILG1AeLzlIPxJT+dxrOV53J9hH1DwM8mWeB3mInNRH64Pzd4SOkuLnxt/HnmXoRNmHjdPJxbjy4rrUq4DxIJcJElNfop4T8/n0KRjv9DTsbcknGg90OC84r4kGwfSV1NNstq8IbfPN8S9H8rfx0/BzyRb6nWYi8xFXXsl9FPsW92+rtothlBoPXa+l3CMLzKuXzE+gVgICn69SeFJoCZPGb7X4/FTTLSaJFhfDijBSjnJ+rrlgHuop/N4ueV5fJRhH1DwM8mWfB3mInNRVzY1XFt12V6t2lWGUrhi2osJH8wgxvuO61KuA8SCXCRZlxp0jH09n8PvDc7h4wElWk02+f1qYAlWyklWmxd2xPbQkhaWq9svGfYBBT+TbOnXYS4yF3XhmbDYYt/l9k2weT5c9uKEWIn519WZxHifcf2M8QnEQmG5SHIuhOX/9O/XBudwfCCJ1oMSrKySrA0zDLJ9PTH7QGi/r8O6zPqAgp9JdgjXYS4yF80r7tdzNIz2dv207k+/h2Zf8s7b4ppuhyEV/nlr5rg4+WDOz96zIr6/quP7QoZxXcp1gFiwhk/Wzw06xJGez+F4g3M4N4BEq0mCFX8+eo2CRDJJ1l0zDLB97Yl57wznsjOzPqDgZ5IdynWYi8xFfdlYzxeP1kWHsz0kEuck1fDPSznGxUhfm+jHddJNYfQl8Et18eBShnFdynWAWBjeGj45nzToDN/1fA5NCn6/LTjR+n7BiZYEK88ka09oP7je2dO5pFR87HPSU/AzyQ5lsWAuMhctyo1htL/smdDt0wPXGloZqI0TYuPkgs8l/ppjd9XeCPMX+JcZ16VcB4iF8tfwSXk3NPvpX5+bO37a4Bz+KDjR2hea/dZ+k4JEcknWQzMMrH39BO6aGc5lb2Z9QMHPJDu0xYK5yFy0aPHLo2Ohm6Lft2G+fcogV5O2Wdmz5EJBPP6JzOO6lOsAsVDuGj4ZTQsWfU5OTRaWvy3h3sRE64eeE619DYNwk66aZJJ1YIZBdX1P53L1DOeyP7M+oOBnkh3iYsFcZC5ahhtDN4W/93UZBmjcAxXfJHSOt1bt8wLiupTrgKHHgoJfT3Y27ASHezyHJgvKc0u6P30mWk0SrJMSrKSTrNdmGFD7elHG+hnO5cXM+oCCn0l2qIsFc5G5aFni1g8/hvmKfg/pNgzIVXXsrxULtyZ4vvFlcj8VENelXAcMNRYU/HrUZCH3e4+FiiYFvxOFJVpNnqyMG7Zv1j2TTrIOzzCY9qntubyVWR9Q8DPJDnmxYC4yFy3L1fUYO2vBL64hFYwZiv1j4uCdhM95Q70mzD2uS7kOGGIsKPj16KWGneCRno7/WYNjf1JQoiXBKifJyr3gdzizPqDgZ5Id+mLBXGQuWqb7w/gnl0p7ohxm9XVY+5dKmwuM8RddB4hpa/j03dCwA/zQ0/GbvF3mg0ISrYcbJlhbdMsskiwFv8VS8DPJWiyYi8xFy3VzXbxoO9+cD/3tYQupuGNM/7+v0BhPOa5LuQ4YSiwo+PXsg4ad4PGOj9t0D8HXC0i09jf4d99LsLJKshT8FkvBzyRrsWAuMhct344wW9HvYd2Hwn21Rr9/u/AYf9h1gJi2hk/ftqpdbNAB/qza9g6P+2GGg/DWGRKtRxr8709LsLJLst4OCn6LpOBnkrVYMBeZi9IQn2T6q+Wcc0T3oWB7wtovPFpfeIwfcR0gpq3h8/BcwwVb/Oa/iw0dn2mxSLw7wUSryctOHpVgFZ1kzbKJeZ/anktuRTIFP5OsxYK5yFyUjjbruMtfGkOJ4gb5q9+K+VsYbZtUeoz/6TpATFvD5+Pzhou2r+dICuKmte+1XCSm+O1Y00Sryd6IEqw8k6xHQ94Fv0OZ9QEFP5OsxYK5yFyUlu9b9rPtuhAFenVVP49P0ewaUIxvdx0gpq3h87A5NPuJUGy/hNGbX5raVk+IF8K/31o17ThnEk+0fpozwbpWt8s2yXp4hr95X8Xr9TOcy/6Ojr27g2JDLu3wQONLwS9t5qJhz0XLdF/LvrZHF6Iwa72o48DAYnyP6wAxbQ2fV+JwusXiLe5PEV/mEd8As67+jHV18hA71PNh7U1s47/b2+Dz38vgfv08Q4J1RoKVfZL1wAx/9w09ncuGGc5lb0fHVvArP74U/PKYu81Fw5yLlu2HsPgvmiAFm9YYd18YYIzvdx0gpq3h85vAPu0xaX45jJ5IOtTgf7uvwETrp/rfkHeSdc8MfX9HT+eyZYZzuaejYyv4lR9fCn55MBcNcy5atjZ7+b2mC1GQjweyRnimkLgu5TqgxFhQ8FuSx6r2e4fJ8rGq3bji879t8G82Z5RonQ3NfgotwSojydo0Qwz09QKaXTOcy7aOjq3gV358Kfjlw1w0vLlo2XYaQxmg51f17Q8HHOOHXQeIaWv4fMWixqE6OZglQY6Jx+vh34W+6PoG//arjO7TIy3uySO6VTFJ1l8t4+G+ns6j7T5K8bzXdXRsBb/y40vBz1xE2nPRsv0WFPwYjtVrrk8GHuOHXQeIaWv4MtweRt9oxT9I/O13fAHHpbp4EP9zfBrws6q9H0b7+v1vwmc1+QnIU5ncl/0zFA4kWmUkWW3fUPhgT+ext+V5/NzhsRX8yo8vBT9zEWnPRbncFwk1uftfHduX+3TMe64aeIwfdh0gpq3hWe27MP0JpBw2Ep/lTa0SrXKSrCMt/+aP93QeB1qex9EOj63gV358KfiZi0h7Llq2ww3vyZu6EBm7Ifx7y4Qvq3a1GM8qrku5DigtFhT8CnN7aLbfX+oe6qCAINHKO8k6FNIoGB1ueR45vkVuvUWaSdZiwVxkLkrSwYb35EldiEzFl6P9uKIvf121jWI8u7gu5TqgtFhQ8CvMBw0WhXcVkGDFNyA2eWOiRCvfJKvt3nlHErg/fe4l2CcFP5OsxYK5yFyUpqZPmO7ThchQ3M/81Ip+HP/z5oHdg4cLietSrgNKiwUFv4LEx+GnvejgVCEJ1ta6/STRKjbJ2hjaFdpO9nQe34Z2L+zYkGEfUPAzyVosmIvMRfklDivbvboQmYnrvK9W9OG4h/kWxYFs47qU64DSYkHBryBvNVgQPpDw+e9rkWBdFv/zjxKtYpOs71qc28WezuFiWH7RsW8KfiZZiwVzkbkoTU3fDn2tLkRm647j4d8vPNs60HvxSCFxXcp1QGmxoOBXiB1h+tN932SeYP04ZjEg0So3yXottHvKb1vHx9/W8vgvZ7zwVvAzyVosmIvMRel52f2gMOuq9smK/vtr1a4f8P14uZC4LuU6oLRYUPArxCcNFoS3JnruDzY49zNh8jd/8b/7QaJVXJJ1V2hXcOv6Cda9LY9/e6Z9QMHPJGuxYC4yF6WpyRvrj+o+ZNqnz4XRQwvuR/5xXcp1QGmxoOBXgCYvN3ir4ARLolVukhW/Bf6txfm92vHxX29x7F8z7gMKfibZoS8WzEXmolSdaXA/HtN9yMThFf3296rd7JaMjfHHXAeIaWt44oa3v0z5I8Z9Ma5J8NybPD0VA6bNb90lWuUlWW+0OL8THR/767C8YuMiKfiZZIe8WDAXmYtStTU0e1mU/bHIwaurYvi2BcZR3ER/XUYxnltcl3IdUGIsKPhl7oMGC8E7EjzvBxosYn+YMTC2SLSKSrJuCe3ekru+o+NuDNP3xVzZbsy4Dyj4mWSHulgwF5mLUvZkg3vxma5DBg6t6LMXqnbnAo/9YX3c/2UU47nFdSnXASXGgoJfxpq8ue2JgSVYEq0yk6yTLc5xT0fHfLDFMb/MvA8o+Jlkh7hYMBeZi1J3usG9uEvXIaME+FLV7l7gsS8/wf1dZjGeW1yXch1QYiwo+GUqvoDjwpQ/3jsDTbAkWuUlWftbnON7S7gvD2TeBxT8TLJDWyyYi8xFqdvT4D58YYglcasfTrh/gcfeFkb7BKb6AMSeQuK6lOuAUmNBwS9D8dX1Z6f84T7JdPH6Q50cdUWiVUaSFfdd+aXhOcZC+Lw/690cRt9C/92wz+ZOwc8kO6TFgrnIXJS6OOdNe7ovbjlxY4B0rf5iZd8Cjx3H3B/D/z9VuCmTGM8trku5Dig5FhT8MrNyAhvXjlXtKgmWRKuwJOuxFuc571uQnm5xrH0F9AEFP5PsUK7DXGQumndBH/+Ocf+xHVW7uqfjvNDgHjxreCVh94Z/74P86AKPffOqXOlIi3+7oY7vLT2f4ws9x3Up1wFiwRp+UK5tkCy8H9J7C9WeMP3lB6d7DkSJ1nifhDwKfrFfnwr9P3UXj/Nzw+N8U0gfUPBbXnyddx3mInNR8nNR3EYlbri91pPfF6t2vGrPhVERcF53Nrj+Y4ZWErYr/HvboacWsD7cHkZ7L3+8xji/u8FnHAj//SXJxTpRvrfj872zx7gu5TpALFjDD07ch+KnKX+sFyRYUxOt7yVa/9Ek+UxlQLglNH9z7qz76h1s+Pkx8Svl5woKfsuLr/Ouw1xkLkp6LrojNN/i4fKWKrPODTdU7dyUz48vsdpoaCVRt9fx+Xci7acG59zkJW3xC+dbO7g/42K8i7gu5TogiAVr+KGJ35T9FibvWbY3wfO+v0GC9f2CEiyJ1to2hOYFtMv7ECz7CdInG57rmRnOddOUWFvZniyoHyj4LS++Uoip0q/DXGQumsexGYoM8fwOtTzO1jD96fLvFtxPoY34U9rfQzrFvtieb3Den7X4vENz3J/rxsR4V3FdynWAWLCGH5Snp/yRYsU2xaeMmiRYywqGLfWxJVqjx53bLp52JXDe7/Y0iH/Y8HPfKawfKPgtN752uQ5zkbko2bnojzmKDTHp2NzgGDvD9GLfiZDeiwfgsviT2nMhrWJfbDf0EOOfh/ZvcL99zP3pMq5LuQ4QC9bwgxArxl9M+cMcDqOqbWruC9N//rLsync8dpP94EpOtOJjxj+G9oun44mcf5Pi3F8tBrDnGl7/0QL7goLfcuPruOswF5mLkp2LTs5ZcIh7CN014fPjS6am/QQyrveuCpBuzvJrSK/Yd7zHGI9PMj7ecHx7Kaz9xVPXcV3KdYBYsIYvWnyc8pmq/TnhDxL/cLsTPf97M0iwJFqjbzFOzLGIejOk8ejvGw0H8NunfM5LLa67RAp+y4+vVGKqlOswF5mLuvJsR8WHmAhcftoo/t9Hw/QnPOPTA3sDpGtLmK1gv4j24AJi/Ez9729eMRbFt3ffV69R1yrm/9ZTXJdyHSAW5CLFemjKpBmLgIfq5DxFTRKsUyGt/R2aJloPF9C/NtWD1ZthckG5zUbIsT/eveQ+uS9Mf3T7Yn2uqzdPjYXzb0KzDeIfKnjsUfBLI75SiKkSrsNcZC7q0lVhvqLkLC3OWa8EP5EjbfHn6t+FNIt9v7dIXBcV4/GJoNd6jOtSrgPEwrBzkeLEinF8fPTMlIVf7ExbE7+WuJfguYwSrKaJVtxX57oM+1Z8s+DZetFzcUEJyu/1MRf9LUeMjfcanGMsAnxbta/C6GU3Ta7r/Uz//gp++cfXImKqlOswF5mL+uxvca329gLO/ed6oW3je1IXi2nfhDSLfbG9nlCMxy+NXw3N9hNMeaxa5HWAWBjmGr6oSTI+WfTOlKJDfINffGlHTt+gjEu0Uk2wpiVacU+S6zPtZ7uXuNBa1lMoO8KoOH62g6Tr5TDahHoIFPzSj6+HXYe5SKwsvb/Fn/jEl0ZdCt09HXCyThzuMKxSyLohhXbTkmM8Pl1zJIx+hbKMPb1KuQ4QC8Nbw2crJh8H6o4y6RHLuPB7sWq3ZHytO1YlWjF5yaFouTn8e5PPnBMsQri1agfD6Mm/+KbE+O1ELLBfXNHiT4Hjz1E+CqP9leIgvtPCXcGPIpiL6MvlL26fqeeYY3Vf+3PVHBPb+fq/ixtif1jPNfvrfy+BhjTF2Iw/jXupjtuT9ZpxZWxfqNeW39TryLfrdeTNrgPENMNxdxj/iGX8Zjc+xRerznFj2a0FXfflRCuXBGt1ohUTrG26LwOh4EepzEUAAEAvbgv///vnuHlk/CY4PnU0hI0Qt4c8N3TdFIbzU04IQcEPc5G5CAAAaOWq4C1GQNpiwe/imPa62wMAAEBK/g/biR31h2XRpgAAAdd0RVh0TWF0aE1MADxtYXRoIHhtbG5zPSJodHRwOi8vd3d3LnczLm9yZy8xOTk4L01hdGgvTWF0aE1MIj48bXN0eWxlIG1hdGhzaXplPSIxNnB4Ij48bWZyYWM+PG1yb3c+PG1uPjg8L21uPjxtbz4mI3hENzs8L21vPjxtbiBtYXRodmFyaWFudD0iYm9sZCI+MTA8L21uPjxtbz4tPC9tbz48bW4+NTwvbW4+PG1vPiYjeEQ3OzwvbW8+PG1uIG1hdGh2YXJpYW50PSJib2xkIj4xNTwvbW4+PC9tcm93Pjxtcm93Pjxtbj45PC9tbj48bW8+JiN4RDc7PC9tbz48bW4gbWF0aHZhcmlhbnQ9ImJvbGQiPjEwPC9tbj48bW8+KzwvbW8+PG1uPjExPC9tbj48bW8+JiN4RDc7PC9tbz48bW4gbWF0aHZhcmlhbnQ9ImJvbGQiPjE1PC9tbj48L21yb3c+PC9tZnJhYz48bW8+PTwvbW8+PG1mcmFjPjxtbj41PC9tbj48bW4+MjU1PC9tbj48L21mcmFjPjxtbz49PC9tbz48bWZyYWM+PG1uPjE8L21uPjxtbj41MTwvbW4+PC9tZnJhYz48L21zdHlsZT48L21hdGg+gjTBAgAAAABJRU5ErkJggg==\&quot;,\&quot;slideId\&quot;:282,\&quot;accessibleText\&quot;:\&quot;fraction numerator 8 cross times bold 10 minus 5 cross times bold 15 over denominator 9 cross times bold 10 plus 11 cross times bold 15 end fraction equals 5 over 255 equals 1 over 51\&quot;,\&quot;imageHeight\&quot;:25.2972972972973},{\&quot;mathml\&quot;:\&quot;&lt;math style=\\\&quot;font-family:stix;font-size:16px;\\\&quot; xmlns=\\\&quot;http://www.w3.org/1998/Math/MathML\\\&quot;&gt;&lt;mstyle mathsize=\\\&quot;16px\\\&quot;&gt;&lt;mfrac&gt;&lt;mrow&gt;&lt;mn&gt;7&lt;/mn&gt;&lt;mo&gt;&amp;#xD7;&lt;/mo&gt;&lt;mn mathvariant=\\\&quot;bold\\\&quot;&gt;4&lt;/mn&gt;&lt;mo&gt;+&lt;/mo&gt;&lt;mn&gt;5&lt;/mn&gt;&lt;mo&gt;&amp;#xD7;&lt;/mo&gt;&lt;mn mathvariant=\\\&quot;bold\\\&quot;&gt;6&lt;/mn&gt;&lt;/mrow&gt;&lt;mrow&gt;&lt;mn&gt;8&lt;/mn&gt;&lt;mo&gt;&amp;#xD7;&lt;/mo&gt;&lt;mn mathvariant=\\\&quot;bold\\\&quot;&gt;4&lt;/mn&gt;&lt;mo&gt;-&lt;/mo&gt;&lt;mn&gt;11&lt;/mn&gt;&lt;mo&gt;&amp;#xD7;&lt;/mo&gt;&lt;mn mathvariant=\\\&quot;bold\\\&quot;&gt;6&lt;/mn&gt;&lt;/mrow&gt;&lt;/mfrac&gt;&lt;mo&gt;=&lt;/mo&gt;&lt;mfrac&gt;&lt;mn&gt;58&lt;/mn&gt;&lt;mrow&gt;&lt;mo&gt;-&lt;/mo&gt;&lt;mn&gt;34&lt;/mn&gt;&lt;/mrow&gt;&lt;/mfrac&gt;&lt;mo&gt;=&lt;/mo&gt;&lt;mo&gt;-&lt;/mo&gt;&lt;mfrac&gt;&lt;mn&gt;29&lt;/mn&gt;&lt;mn&gt;17&lt;/mn&gt;&lt;/mfrac&gt;&lt;/mstyle&gt;&lt;/math&gt;\&quot;,\&quot;base64Image\&quot;:\&quot;iVBORw0KGgoAAAANSUhEUgAABR4AAADoCAYAAACJrPjkAAAACXBIWXMAAA7EAAAOxAGVKw4bAAAABGJhU0UAAACOyiQ8uQAAOU5JREFUeNrt3Q/kVff/OPCXJJmJJMnMSJJMxkySmZEkSSKTmSRmJpmJmUmSmMlkZiSZmUQmk5nITGZmTDLJRDLJJDKZZOLzu6/fPe/v3ru759xzzj3n3nPOfTx4+Xx8Pr3vuefc1329Xs/nff0JAQCq93yvrPYYqNmCpJ5t65U9vbLFIwH0SwAAUN53vfK/jALT9kyv3OmVUx4FFVkS+snFt3vl81652Cv3euXJQPt3zqMC9EsAAFDOwZCddJR4ZJqW98r+0E8Ixbr4gkdCCYt6ZXuvHOmVC73y54g2LyYff+2VL3tlp8cHTLlfiknO3b3yWdKG3eyVv3rlca/8nfxnbNd+Cf0fS97tlZd8VAC5vJjExGd75fteedArj+a1r7G9vZW0vyeSseGiho5343s72Stf98ofA/fxsFeu6ifaaX0YnbSZdHnoYyGntUljJPHIuK5OoG370WOmgDiYOprUmyc56lccnJ1KBmxPeXygX5pyv7SiV97vlWtjvL/bvXI49Gd4A/CPZ5Jx4p2S7WtM5sVE5CsNGfN+mbynovfxe/IclqsSzfZZaF7i8Y6PhRwWFBjMQpZXJ9S27fWoGeG5ZPB0u8Cg8XSvbPLoQL/UkH4pJhw/HRFAxtk3cVb25dBPfj4c8T7jbMhDqgXA//8h5kQol6TL+hFqGquy4h7D345o+79L+oo4izPrh/hHyRh6sSrSPE+H/pTVpiUeP/XRkMPxAnUKslyZQLsWl7Qt8KhJEWdvnwv5ZjbO1acPemWZRwf6pQb1S/vD8K0gYoAc96LdmREUxrhk94gg9KdeWal6ADMqzk4sO8NxVIlj0CMTvJd3w/DkaZxYtDfpEwbNLcXO6ifikvINqkqzvBOal3SM5VUfDSNsLFinIM0LE2rXjnrUDBETh6dC/oRjnBUUE46WUoN+qUn9Ukwmnk+5TvzfV5Z4BtdD+rYSz6smwIzZV2C8OE65GOqdNRhf+6uUax8smA+4GdKTqPtVmea4EZqXdLznY2GE+OvH7SDxSDXOTaBdi53fsx41A94I/WUjeetRmeAd0C/V3S/FcdkPFQSRw173cka8sEpVAWbE22GyOZlLvbKwpjg+rb/YUeL1lobsFQKHVZ3pezk0c7bjaR8NI5wpUa9gmNUTate+8qiZZ1lI/6V3WInJyd0eG+iXGtovXQr1zaiMQWrazMebYfhSPIAu2RGmk5f5ouL7iMukr9TQX8R+4NeM+3hXFZquc6GZicfNPhoy7CxZr2CYTyfUrr3iUZNYH/qn7+WtOz+H/qmFgH6pif3SBymvf63CZ7IupC8v/FiVATos/hiVdvhW/PHleBIfx0O95u/ZuyhpO3f1yieh+GrBubKvwnv5IuUa8b0trOA5Pcq4Dz/gT8mKlA48nmYU932MeyzWua5/TUif1eHwBdIs75X7QeKR6upTlafBDVvGdjc4hZN/xIHhXwXq0Nlk4Ajol5rYL8WlzmmHVO6q+NmcyrgnS66Brvp5SLsXZ4GXmawVf3D6qWC/EfMzVRxkuD/jGgcqelbvh+w90lerTpN3JPx3k+ZJzjRM+3XUMmuyfDPGYBsGHRuoIzc8Emr0ZsE2yywe0C81vV/6LKX9irNOqp5IsCGjvTyp6gAd9NaQ9u6TCtrXt0L27MDBcmLM663KuF78sa2qLTPij/V/hOxVRExQrKjzj2CPv3xO+tCDtDX4W308FGh4JR4pK54I/OdAHdnrsVCT9wu2Vx95ZKBfani/FJfFpc12vFzTNdNWvfyh+gAd7BMG27xjFb5+PBE67wGHMWk4TnIwa/JQ1fvgHx5xL/Z7nKD5m5PGKafrJnz9tSmVIA62LLNmmFF7Nkg8UtShgfrxu/aHmnxQsK36xCMD/VIL+qWsPbe/rOmaFzKuaQkd0CWDP1qfq+EacXu9JznHp/tLXuPlml43zcoR9xRzTstUr8n4bt6D3zOF6x9JqQRnfDQMEQfdP4fx9zXqqjjj4NOUYhPd9Dp1J9SztwjMd7BgO3XOIwP9Ukv6pQ8z2rK6tk46k3HNHaoR0NE+IR6+8nRN1zqSc4xadmbilRGvW8ePRt+PuOYxVax+q0P9v0aOYpk1dTSGs5p4XJRxz5+qPkMNbm78R3CAB9XbXbCNipt9L/TYQL/Ukn7pXJj8jMePMq75mmoEdMSOgfZtS82x5O85xqkPS7z22hGv+VdN9/ROjus+rZrV68S8Ac00ppiuzfjwJ7mcJA7w3mxpI3R4hurrSxkNxtVe+TZIPEo8Fndj4Dm939EgVhs3PS+EYttD3OuVFb6aoF9qUb+UtWfXhZqueTzjmntUI6Aj5m8r8fUErvduzvFq0R/EPhzxenX1Fc/nuJeDqlm95hI10/pVMG322hcTfA8H5l23TYF5DMj/Tt730Rmoq3FD3Zsp9SVuZr4mFDvluqskHovZHv77o8eSjt2jNm66loZ8vxzPL5t9NUG/1LJ+KWsMVtcsllMZ17S9DNAFC+eNh+NehWsncM3lId9ej68WfN2bI17vdI33NGoCwFVVrX4bp3jtG2G6+7IMm3bbhsB8x5DGoOunnmYNLg/kGPRKPEo8DvPjwDM63rH708ZN39ehWNLR9xT0S23sly6OaNtequGaWcu7bdkEdMH8g7smOTkrz5kK2wq83qocr/dGjfeTZ2XkGtWtm9aF9OPZJ7HM+v2MSvdmwxuftF8gPu5oXdmW8VldmvfvJB4lHovYNOQZHU/q2+IO3J82bvreCMWSjneDPWZAv9TOfunciPbtZA3XvJZxvcWqE9ABH89r19ZO8LpnQrWJxz05Xm9njfdzKsf131XduiltmfXZCVz7zRwVr4mBeVZA3tX9CeJU73sp93o//HsfNIlHicciRtWXuBwgbogf90d8vmX3po2bvrhv8oNQLPG4z9cS9Est7ZeOjnjvj0K1e9cuyegvrqlKQEfMnQJ9qYGxRJGZ5Z9W/HpF5ZkM8I3q1k2/hclnuufEPbeutiwwzxOQfxe69wtv1jLFXQUH7BKPzFkbip+EHpNI55KAb2XD708bN32fFaxfv/lagn6pxf3Sjhzvt8plgvsyrnNYdQI64vNeuRXqPcl6mN052vQiP4BdCNPd43x7juvHcyMWqHLdsj7jw144wcD8WksC85053mcXk45Zg8rPh/x7iUeJx7zOhOIB3rBNiA/1yjMNvUdt3PTEPWKeFKxP+30tQb/U4n4pjj/+zvEeqzpt+peMWGKF6gRQ69g8jnOLJOl+DdNNPOb9cW+9j75b0pZjnBOYlwrIvw/9U5+7JG5A+zDlfm+H4fugSTxKPObxbCieFBrV8cblD6808F61cdNxtmAdeph8dwH9Upv7pS9zvLd4wvWGMa+TNbvSbEeA+sfnNwq+3l9huonHRTn7z9d89N2Stsx61xTey/IGB+a7cryvuO9DFw8j+DHjntNOYpd4lHjM46MKg7vB8lOvvNCw+9XGTdaaEvXmtK8l6Jc60C+9EPIvES97ynX8Qe1OSP+RCoD6x+hFt854HKa7x2OU5we+oz767khbZv13mN6MjyYG5nkC8h9CN5OOWafxHsv4O4lHicc8Actfob4Ab66cCJPbNkIb1yyflKgvW301Qb/UkX7pXMg/0/vVgq8dl/VdCukJ1iWqE0AlRh3GUnRmYJ5+YUfN95Snr/3CR98dx1I+5PMC8/+TZzPXH0M3k47x1/KsUwqz9pKQeJR4HOW9CQR3c+Xn0KxDaLRx9VtYIoHwd/J38bsbl7V8mATuMen6IHm9x0m7GP9tPBn2z9Df3yxu1P1J8jyf8fUG/VID+qW4v+K9Au/pYIH2Ne1wgm86OiYGaFrOZm7sWnTf9UnuAZzmQY738LWPvjt+m1JFa0tg/lqY3aTjooz6EQPvNSP+XuJR4nGUnUk9+Tb5HsUO6FGNQd7dHPVWG9edNu6NEnUkbrZ9IuRbgjKqXA/9/c2e81UH/dIU+6VXC76nGOgty3i9+P9dSfnbD1QhgMplzV4/W+L18vRrx2q+p7s53sNlH303vBiat8y6SYF5noC8y0tJTmbc94Ecfy/xKPE4znN7PvSX/x5PAsC/QzVB3r0g+TgrbdyFMLmZS6MOlogn5JoFCfqlafVL+0PxhOj2Ia8T9/X+PQw/2OAl1QSgFjcy2usyB5f9nqMfqPug4cs5+0c64HjKB/xVw95nDMyvTzgwn/Wk4+aM+76U8zUkHiUeq7QgqZdxKesfYfwZJiu0cZ1u4xZWmBSoqsRl2m/5KoN+aUr90uES7ysGnnE5eJz1/nEYvgLmSGjOhAWArnk6o42+WvI1L4Z8q4DqlCfxeN/H3w23Uj7g1xv4XicZmO8J+fblWdrRerE0YwB9v8DAWOJR4rHOYC8uh7syRpAX9+Rb3KB70sZVa2toVtJxfjnjKwz6pSn1S2WSj/FHk2FL4mLguspHD1CrrAMgd5Z8zc9DvhU7dR6C9m2O9/Cnj7/9spZZL27oe46B+W81B+Z5AvJfQneTjtH5jHvfVeB1JB4lHichLu36rmSQ96U2rrNt3PEwfoIw7u0WD5fZNG/gFZMLq0N/xuiXofysyi99dUG/NKW24d0x28Y4w+ZlHzPARKQlCX8e4zVfz9ne76zxvvLkCsx47IAPQztPDqozMM8TkF8N3U46ZjVCn9fQmEg8UpUdvXK7RADVtBne2rhqXAzjBdYfhXwH6sTP61TJaxzxtQX90pT6pTKHb82VuAf4Yh8vQO3iD98PU9ricfbVXZuzvT9d473lyRXY47ED0pZZv9GC915HYJ4n6x8PgFjW4TrxbOhPZx5277dD8VNtJR4lHiftqV75LBSf1da0RJs2bnxlT6GN20xsKplgKHPNTb62oF+aUr+0NSOgHVVu9soGHy9ArfaG+rbtuZWzP1pQ073lyRVcUQXa7aWQvsz66ZbcQ5WBuaRj3/cZ97+xpsZE4pE67CgYTB3TxnWqjXs6lD9ZdvUY191S4po3ahzQAfqlUeLWS3dD+dmPZm4D1OenlPFqFWP2vNsS7avp3i7luPZFVaDdTqR8sN+07D6qCMzzLDW5llyryw5l3P/xkq8p8SjxOE3rk445T/17GJp5Iqc2rpyyB8vsqODaR0tc94CvK+iXptgvrUgJbvOW70P9J3IDzJpNKW3u9ope/7mcbfxvNd3fHzmufVY1aLffw2Sz2U0NzPfm+LvroftJx+dD+gEJMSFRdjaOxKPE47StKRDkNXWbCW1ccbtLBM4/VnTtBTk/r8GtLAD90rT6pe0F3lPWNhUbfbwAlflxSFt7quJrnM3Zxr9d8XXz7jF5UjVor7Rl1vG49LYeKLCyRGC+L+RbAtf1pGNMjP2acv+PkwFyWRKPEo9NsClp30bVwXPauM7YF4oHzXsrvP7rJa6/2VcV9EsT7pcWJUHdsK2XyiQf/w7NO7ANoI12huEHQFY9E35VEvOPat//CuNtRzTofGj3xBBySFtm/W3L7ysG5nk2SH0zSDrmqQ9VLP+TeJR4bIr3cnao2rhu+KhEwFzls4izHv8oeP0zvqagX5pgvxSX2P0y5Jrv9MozvXI5lJ/9+IGPF6C0eCjZ7YF29X7Sbtfhg5xte1wlVcVEtfdC/v5ki+rQXmnLrPd34N7yBuZ59jGYhaTjKxnP4FIFry/xKPHYJNdz1MPVDb8HbVw+pws+j4c1vIeTBd/DfV9R0C9NqF+KgdyD8N/ZioP7hu0P5U+9/tDHC1DK4MSgOEP+1Zqv+V3Otv2nMWKIeCDOFwX7kkWqQzttCOnLrLtymmkMzG+PGZDPwgbZ8deKtCT0g4qeQZMTj5srSN60pZzW9P1/23M8q53auE4omnj8rqbAvuhns9rXFPRLNfdLb4fhS6S3pvz7cWY/OvEaoJhhB8pMYoLYspB/j/I7odiBjHE5d0ymPgr/Ppl71HVuqg7t9fEEg65pB+a/lxgg3Qyzcypf1kayuyq6hsSjxGPTjOpQ92rjOqFo4vFCDe9hYci3h9v8sttXFPRLNfZLJ8YY95Wd/Wh/LoB8hk0MOjrh+OJGgfY97jkZf8xaH/45jHZBEmvEH9YOh+EH5FwN+Q6C/EKVaK87KR/qWx2816KB+e3kb2bB7gl9wSUeJR6bZtSeIh9r4zqhCYnH6FrB93HUVxT0SzX1S59V0O482ytXCrZr8dCC533MACN93YAYLiY/v60xLo3bcMTl00dy/Ns9qkQ7bQrpy6y7utdXDLLzbPB/Z4YC8nifDzISE0sqvJbEo8Rj06zt2LPSxg1XdH/FuhKP5wq+D7/sgn6pjn4pbabjTyVfL0/AOL9c8zEDZDo80G6en/L7eSsjZ1CmxLzAunmv/0uOv1mmWnQrEPuuw/e8r8CXYd+M1IOsjWM3VXwtiUeJxya636FnpY0b/7nE8nVN7+NYwffxla8n6Jcq7pfS2sMnA0FgUdtCsaXX+33MAEMN7vd7sSHvK85+jD803SkZg8bJESeH9DXP5vjbH1WL9rqb8qG+3dH73Vviy9H1wPxgmOzpgxKPEo9NdKEjz0obl+61UPxX2Dq80ZD3AcxmvxQ39H+U8rrnKnjfL4Z8BwQ4JAAgvR2d/yPOpdDfJ7xpNob+rMzYX/2W9C3xYLInyX9/kLz3L0M/v/RixmuN2mIklndVjXbKWmbdxYMGigZ7sxKYfxPan0TbVtGzkHicXVn7/32qjeuEbaEZywB3BYlHYHr9UlZCs6pVLnEmS97k4xYfNcD/eS78e8ukH3pl8Qzc968j+oqu5qhmQtoy6ysdvNfXw/iJmq4G5hKPk7cotD/J1TUHMj6Td7RxnbC84PP4s6b3UTQBKvEI+qWq+qWsvSPvV/z+NyWBon1sAfKPVW+Ff++5+/QM3PdG4+FuSzt84EDH7jNPQB4PUMlzEmwXA3OJx8mTeGyerNmCe7RxnfG4QLvypKb3UHRm9UVfT9AvVdQvfZjxmudquIc8S+fu+6gB/v/eidfCv1fezMpBKmdz9BWvqCLt9ErGh/pMh+4zb0C+Mim3ZzAwl3icPInHdgV427RxnXG5YNuypIb3UDTxeN7XE/RLFfVLNzJe81BN93EtRzv3rI8bmGFxVuOP89rEuF/i8hm597i0fNTs+GuqSHt9kvKh/tChe9xTICCfE//7rRkLzCUeJ0/isXmyTjxeoY3rjI8Lti2ba3gPRROP9mMF/VIV/dLiEW3NzpruY3uOdm67jxuYUTEunP/D+O8DY/eu+yxHH7FLNWmvtGXW73Tk/vIE5LdSvtSzFphLPE6ng5F4bJa05WcPtXGdsrNg21LHMvstBd/DO76eoF+qoF/aOqKt2VrjvdwZce3XfdzADFoQ+lvqzLWFd8NszQBfE0bPdvxZNWmvrGXWXajor+UI5G6G7F8S4v/3W7AfWh2KJDq7SuKxec6lfB5faeM6ZWGv/F2gDTpVw3soerjMDl9P0C9V0C/tDpOf4T1n1IyW/T5uYMbb+Xuhn4ibJRdzjINfUk3aK63z/6kD91ZFQD7rgXndJB4lHpvoZsrn8ZY2bqb3tb1Sw/V3h2KJx+W+nqBfqqBfGjVTvs7E46i+64iPG5gxp+e1gQ96Zf2M3X+ebTg+U03aLW2Z9aGW31eeYC4O4orsiyP5ON2gv6skHptlZUg/1bhJ+ztq46qxt0AbFGdHLqz4+m8XuP5vvp6gX6qoXxqVeKxzqfUrxtEA/+dE+Pf2GRsm2LfEg8sWTPn+42E6o7bgiHtdLlFV2iur43+uxfe1K2cAV2awtjxIPlZJ4lHisWneSfksLmnjOtnGPdUrj8P09pA9U+DaJ309Qb9UUb80ao/bnTXez5IR137NRw7MiCPz2r5HvfLyBK99Prnui1N+BmdH9AnxR7ZNqkq7pS2zvtrie6ozIJ/VwLxOEo8Sj01zI+WzeEUb19k27rMwvVOlvy9w7Q2+nqBfqqhf2hCmd5DVUyOu/aqPHJgB839Uiqtqtkzw2nMrp36d8jPYl2P8e1BVabc4pfZ+yof7XkvvaRIB+awG5nWReJR4bJK0GSDfa+M63catLdAOPQjVLUlZEPIfbnPd1xP0SxX2S6Pan7M13tPykD2zZaGPHei4wYTbJA8PXJWMZ6ed1IsHxTwaMf49o6q036sZH/DqDg3MBgPyKjfml3wcn8SjxGNTxCDsRkoQtE4b1/k27mKBtuj1CfTDg2Wvryjolyruly5ntDn3aryvbWGyh3gBNMngRII9E7x2HNvfCv/Mslw6pWfwbEg/a2SuXFRVuuFU6M4y62kE5LMYmNdB4lHicZS4JOvlUP9pvkdTPoP3tXEz0catL9AWVdVPngwOlQH90vT6pf0j2p669tQ6mHHNA6oX0GHxh5cn89q8Nyc81r0179rnpvQMlg+8j2El5gjMfu+ArGXW77fsXnYOfHmHlRs1Dw4lH8uTeJR4zAqIBk84i4eAXAjVH/Dxckanp42bnTbudIH2aGcF3/s/c15rSwD0S9X3SzGoy5pxUldQmra3bWwTn1bNgI6KK13mLy1+t+brxZxPXMkaD+z6ekg8sXkKz2BFjpjiyzD9k7apyOaMD3pNi+6jCQH5/MD8epB8LEriUeJxmNdy1Idrob83yLieC/0lZcNmtU07ANLGTdaylLowrNxMvrtlHcx5HXvbgH6pzn7prRH39ELF11uXca33VDOgozb2ysMCcW/d5fYUnsGq5LpZ7+uoqtItpzIGTG2xI0dAfn1CAfksBeZVk3iUeBzmUoF6cWSM6zzTK78Pec1fJ9x2aOOaY1uBune85DWWhNH72szVw6d0E6Bfqrlf+n5EO7S4wmtdzohBzHABuigucX4QmpN0jOXwhJ9BnO15P+P9xJmgu1WVbslaZn24JfeQJyCfVuJgeXJtycd8JB4lHof5MxTrPL8LxU9yjr88DptREje2Xzrl+9fGTdf7BepemWXQZ3K87t0kAQHol+rul2K7njUL5auKrvNByuvHgHyVKgZ00OqQfzXNJMtzE3wGh0bENXHp9TpVpXu2ZHzobfjAt4f+CUxNDMjnD+CuBcnHPCQeJR6HuVqiA42By9s5XjsuUzue0gHGPf6mvZGxNq4ZPsxZ7+KymQ0FXvftHK95JxmoAvqlSfVLMfF3N2SfLjrOMu9DGW3oRtUL6KBnRrSr0yqXJ3j/3494L7GPs7qno9JmWlxvwXvf1oKAfJYC8ypIPEo8DlNkxtmwvffi38dlDXPLtuIysZjQ+yQM318lzgJvwvR+bVyzHAj5k487crzeuzle64eGfL7A7PVLK0N2gvVWKH6ITpz1eT6k/8iyXtUCOijPyc3TKq/VfO+xn4t79v41oj/ZrJp0V6wEaUtFmr6RZ56A/FrDAra8gfkbM1wnJR4lHoeJszuuTKDjjbNLPg7TX1qtjWuuTQUGjvFk22GzH+PA6ocRfxtPxv0g2OMM9EvT7ZdiQvTkiPcYk5NxJufajHhjSzKGeRTSl28vU62ADoptW55tiaZRHtQ81nx9xLg5JiOPhPEOaKQF2rzMOr6/ey0KyPMG5nED8Vnex0viUeIxK/g5VVOnG2eXnAiT3d9EG9fu72hMCt7PWb/ioComGn8O/YRi1r/9O6nnzxqigH6pQf1SPM06T6I1tnFx5uK3ob98L7aTWXt5XQ3l9sYFaIMFyfjvfw0tJ2vqG+OPUTdH9BXxR7WVqshsSFtmfbMl7z8tMG9qQD4qML8r2JR4DBKPo8RlWJ+H0bMB8ySDzvXKnjD9fRy1ce39rr4Z+vvVPBmzPsZB6aFgWTXol5rdL70U+ntwPRzzPr/olVdUHaDjFoXmJh1jeb6i+4wJ1riiJ+aXHmVc73oy3l2qatA2awYC82stqchxyvXVIOlIsQ5K4vEfMSiL+2HFDfjPJ9+nuHXE43kldnxxCUFM6sRlr6eSgK5Ne0hp49ohHrIQ93U8liQOfk7q3qN59fGv5H/7Lvk38d/u7JUlvs6gX2rZvcYgMyYO4161Z0N/NuSwNi/OeIyzH2OiMe6T+3KwhQRAF8QJEvuTMW3W/o1XkzHvCx4ZbTcXmLclIB8MzGNAvsrHSELiEW0cAADQNHF7jLStg+IKoDirMa4CiIfWWEpN56wO7ZyyuzR57zBH4hFtHAAA0DQbwj/7NMbZ7nMz2rcEh8QAtMai8O9lWfPLSY8HAACAKYjbitijEQAAAAAAAAAAAAAAAAAAAAAAAAAAAAAAAAAAAAAAAAAAAAAAAAAAAAAAAAAAAAAAAAAAAAAAAAAAAAAAAAAAAAAAAAAAAAAAAAAAAAAAAAAAAAAAAAAAAAAAAAAAAAAAAAAAAAAAAAAAAAAAAAAAAAAAAAAAAAAAAAAAAAAAAAAAAAAAAAAAAAAAAAAAAAAAAAAAAAAAAAAAAACYsM298r8ZKRd83IC2U9sJAACA4FnwDGg7tZ0AAAAIngXPgLZT2wkAAACCZwBtp7YTAAAAwbPgGdB2ajsBAAAQPAueAW2nthMAAADBs+AZQNup7QSa4n+KoiiKoihKbQVjZUVRtJ2gj1Nmtu31YBVFURRFUQTPGCsrirYT9HGKtldFUxRFURRFETwjKFMUbSegj1MkHhVFURRFUQzgEJQpiqLt5HTH6+0ifZyi7VXRFEVRFEVRBM8YKyuKthOJR4lHRZF4VBRFURRFMYBDUKYo2k4kHiUe9XGKthcAAADgvyQeAQAAAIDKSTwCAAAAAJWTeAQAAAAAKifxCAAAAAAAAAAAAAAAAAAAAAAAQBtsDt3eN2t+ueDjBrSd2k4AAAAEz4JnQNup7QQAAEDwLHgGtJ3aTgAAABA8A2g7tZ0AAAAIngXPgLZT2wkAAIDgWfAMaDu1nQAAAAieBc8A2k5tJwAAAAAAAAAAAAAAAAAAAAAAAAAAAAAAAAAAAAAAAAAAAAAAAAAAAAAAAAAAAAAAAAAAAAAAAAAAAAAAAAAAAAAAAAAAAAAAAAAAAAAAAAAAAAAAAAAAAAAAAAAAAAAAAAAAAAAAAAAAAAAAAAAAAAAAAAAAAAAAAAAAAAAAAAAAAAAAAAAAAAAAAAAAAAAAAAAAAAAAAAAAAAAA3begV1b3yrZe2dMrWzwSAAAApuG7XvlfRoGqLO2VY71yyn1AJZaEfnLx7V75vFcu9sq9Xnky0I6f86gAUse9AGIMOuGZXtndK5/1yoVeudkrf/XK4175O/nPP3vllyRAeLdXXvLYqNnBkJ10NBijCjE5ciRp82Kdeug+oLBFvbI9qYMXkjFDVtsdk4+/9sqXvbLT4wN6FibtyEdJO3J7IB551Ct/9MrXvfJp0nYsmoFxL4AYg9Za0Svv98q1MDq5k1bigOBwUhmhSmuTAabEI3V5Omm/BhMkD90H5BJ/gDzaKz+G/85iHFZiwuBUkix4yuMDEut65XToJxiLxiIxIflFr6zv8LgXYJZjjPWhfL6qriLOyiEmHD9NOuq0Bxmz2XEmwuUkoHg44sHHynjIo6Uicf+vvAlxKComPD7olQct70i6ch+0y3Ohn2y8XSApEBMKmzw6YEBccXWuwkAwbumwrIPjXoBZjjE+C81LPN5RTbLtD8OXP/2ddNZxFsLilL+NGe+4HPvbjA/gp15Z6TEzpuMFvvSQV2zb4g8k90O7f8Hqyn3QLmuTBEGemY2x3EsGrcs8OmCInWH0lgxlg8EXOzbuBZjVGCPmoMrMhq+7fKq6pFei8ykPLf7vRZOFL/TK9ZC+lOp5j5ySNhb80sMocf+nd5O2qc1T57tyH7RLTBzG5dFPCtS7mHC0lBpI836ofwncxg6NewFmNcZ4JzQv6RjLq6rNf8Us8Q8pD+zgmK97OaTPdFjl0VOiTt0OEo9UY2HSWf0R2r1nR1fug/Z5I6Qvs6nqh0xgthydUFAY267nOjLuBZjVGONGaF7S8Z6qM9yllAd2tKIOM23m483k/4e8zpT44sOguFfSgdBfbtXmzYK7ch+0T5zl+FXBAH+3xwaM8HZIP+X+m+T/jzMA559UHf973OrhtdA/ROavAm3Tzx0Z9wLMYozxcmjmbMfTqtB/fZDysK5VeI11IX0J1sc+AnLaWfKLD/M70bd65fd5gcwPSedwIvQPympDwq4r90E7rZ9X9/IG9s94bMAIm8LwhOOJgm1I3MbhSMi/59drHRj3AsxijFHl4WNVls2q0r+tyuiUd1V8rVMh/RdMS64ZZXkYvYmtwRijzE3F/yX0t5FYPuTf5Jld8NB9MKNiIFxkNtHZ8O+ZSQDDPB3++4NG/NFi7RivGfebz7M88JcOjHsBZi3GWBGGT26LydG4PDzusbi4xuuvCemrfBaoSv+Wduz4oxoe1oaMinnSR8EI34TyvzjAnDgDYl2OTqzpCbuu3Aft8mbBtteKBiCvT8J/l6lVEYvEvjLPjyWrGz7uHZWEBJi1GONI+O8BxpOcaZi2ctgy6wFxo9C02Y6Xa7pmWqf5h4+DDG+F8aY6Q1GjNil+6D6YMUVPmP3IIwNyWjfQfhyr+PUP5WizXm/wuDfOLhr1AzzALMUY8Yep+ftP3u2VZyf8DH5Nufetqse/Ze0b8mVN17wQ2vNLI80Q68WjIPHIZH0dupGw68p9MF0fFGxzP/HIgJLxwac1vH7c7uHP0I6DAAbHvbdCfxm6xCMgxvjHjoFrrZvw/a9Nue/Y11hmPeDDKXS+WfsB7PCRMCB+aX8O42/uCuMEQW1O2HXlPpiegwXb23MeGVDA/D2yLtd4nS/C6P1omzbujXuXbUz+P4lHQIzxj+/mXWvPFO7/SMp9n1E1/ivrBKC6Zjx+FNp3ohzTcyRUc6oUtK0zdR80we6Cbe1Pob+NC0BeH4d/lsktq/E6b4Tm/2gyOO6dv+Rc4hEQY/StDvXnrUaxzLqArA7sQk3XPJ5xzUllqveH/gb5bRNnhB6eofr5UkZdudor3waJR7rZmboPbXUTxNNgi2xzcS/0NxsHyCvO8Ls/oWBte2j2jMfBce8v4d/L9SQeATFG34nwzzkhy6Zw72nLrP8KllkPldWB/VXTNU9lXHP3BO75wLzrtSmgjYHs38n7PjoDdfOpXrmZUk/igUhrQrFTrqFNnan70FZP29Je+T0Um+24WbMBFDSXDDw/gWttDs09EGtw3PtXMtbNG7cZ6wKzFGPMTUCa1orZtFWZX6gWw10cUVlequGaWcu76/6l850h12xDQBsD2Sdhtk4LzUpQH8g5ADMYo62d6azfh7Z6+kZtGD5YPtVkACXEQ1N29crKCVxrVOJxV4PGvW8N+TcSj4AY4x8bp3jvaSd6O7MkxbkRleVkDde8lnG9xTXe6/sZ121yQLtzSCA7Vz7uaL3clvFZXSowADMYo82d6azeh7Z6+kbtgzZY7ibJA4Amy1pqHWeqL23IuPfblH8n8QiIMaZvXcr9xu2JLLNOcXREZYkPr8r9mpZkBGbXarzPN3METk0MaLMC2blysGN1cnno7xM27F7vD9RHiUd0pt26D2319MV9ch6EYonHfZoLoAWyflQ5P6X3NDjuzdorV+IREGNMX9oy67OqRLodOQKKKtep78u4Tp0b8cdfMK+2LKDNE8jGI+QXd6xOZi3v21VwAGYwhs60XfehrZ6+z0KxpONvmgqgA+3b+oaMe3dm/FuJR0CMMX2/pdzvTlUi3aLwzyb4WaWq06Z/CemHhdR9EmYMaK+1JKDdmeN9djHpmJWY/rzEAMxgDJ1p++5DWz098SCDJ6FY4nG/pgJoebB4uiHj3jMj/r3EIyDGmK71IT2ftVCVyPZljsAinqy2YczrZM2uPDyhe21DQJsnkP0+9E+/65JVSeM07H5vh+H7h0k8ojPt5n1oq6fjbCiWdIx1Z5GmAmiBF1PasZthOnvUDo57b+d4HxKPgBhjutK2KjynOoz2Qs4AI+75VPaU6xhE3skIzCZpeYMD2l053teV0M1N/H/MuOeNJQdgBmPoTNt7H9rqyVoTiiUdpzlLCKCoYT+sxP0UVzVk3JvndFaJR0CMMV1pM+d3qQ75jDrden7lebXga8eTfS6lvN5PoX/gjIA2XyD7Q+hm0jHrFNtjYwzADMbQmbb7PrTVk/NJKJ543KqZAFpg2GzHmHR8oSHj3mM5/07iERBjTE/aMuu4daEVQDmtCOknCY9zOufCjAr5zZQDsyYFtLtzvI8fQzeTjnHQl3XS+YIxBmAGY+hM238f2ur6xb76r1As6fh38ndxoBWXnX8Y+j9ixqTrg+T1Hifte/y3j3rlz9Df6znWyU+S5/mMpgaoUWyPB2eoxOXVqxsy7r06YqxbZNwLIMaoz7GU+zyvKhTzasGgI57Ctizj9eL/dyXlbz8Q0P6f18LsJh0XhfTpyjFgXTPmAMxgDJ1pN+5DW12vN0Lx2Y6/9sqJpK3+35jleujv9fycZgeo2OBY8ewU2+nBce+jHGPdIuNeADFGfdLyFntUheL2FwwW7vbK9iGvE/cp+X3Iv78Ryu8T2cWANk8gO63l6JNwMuO+D1QwADMYQ2fanfvQVk+vjkyqxFlA8VRXsyCBcS0O/UkS82OW3Q0b9x4o+PcSj4AYYzrSDiizzHoMh0sEC3F51crQ/wXx4zB89tqRBn8oMaC9PuGAdtaTjpsz7vtSRQMwgzF0pt0aFGirq7cwGTT9r0ElLtN+SxMElPRsr/w80K7EQy7fC9Ob7bi55Fi3yLgXQIxRj+Mp9/iVajCeMsnHGCjcHfK/XwzTOzGuqQHtnhzXiQOmpR2tX/G+/ki57/uhv+doFQMwgzF0pt0bFGirq7U1NCvpOL+c0QwBBb2d9Gtp7UrcgzYmICc5GWJw3FtkrFtk3AsgxqjHrZR7fF01GN+7YwYMcbPkl1sY0P5Wc0CbJ5D9JXQ36Ridz7j3IkfRSzyiM53NQYG2ujrHw/gJwhjIx8NlNoX+DMooHpYQD2+IM0a/DOVnVX6pKQJyiFs//VqgbbndK1umNO7dWfJ1JB4BMcbkZS2zXqwaVKPMhvNz5WRLP4g6A9o8gezV0O2k4+sZ9/55xQMwgzF0pt0dFGirq3ExjJd0/CjkW7oYP69TJa9xRHMEDBF/6Ij70+fZ/zetnA71zn58fcyxbpFxL4AYo3ofhvTDlqnQ1pC9ZCGr3OyVDQLaoQOPYSUOnJZ1uC7FPXf+DOm/PBfdd0fiEZ3pbA8KtNXje1Syf4/LBjeVuN6OktfcpEkCEnH2SZzg8CBUs63Dj0l/Uve4t8xYt8i4F0CMUb20ZdZvqAL1dPB3x+jQ2zhbocqAVtKx7/uM+99YwwDMYAydafcHBdrq8p4u2affC/1l1GVtKXHNG6G/fBuYXXF2481Qz56ysW2vehb79xWMdYuMewHEGNV6KaQvs35aFahH3AT5pzE69O9DuY2U2x7Q5lmufi3U80trkxzKuP/jNQ3ADMbQmc7GoEBbXU7Zg2V2VHDtoyWue0CzBDPtbNJnxQMtH4fqk49VLpsbHPceq+A1JR4BMcZknUi5t298/PWJmzbfG7NDj0uzNrbsvscJaPfm+LvroftJx+dD+sECMZAvO4tF4hGdqUGBtrq83aHcksQqLMj5eQ1uyQEwX9yfcU2vbAv9H5C+SNqKsrFKFUvnBse944x1i4x7AcQY1fo95d72+fjr6dBPhuHTS8t06PHv2nbs+MoSAe2+kG/p2PIZqD9ppww+TgaLdQ3ADMbQmc5O4lFbXVyeex8seyu8/uslrr9Z0wTkELeJ+jgU36c+TpIY53DMwXHvuGPdIuNeADFGddKWWT8J3T4MeCqe65Vfhjzsd3rlmV65HMr/ovhBCwPaWzkDWknHf5wI9S2bk3hEZ2pQoK0u76MSfXeVz2JBEuQXuf4ZTRNQwJLQ39LnSYF25t0Kx71VbhEh8QiIMaafx/jWR1+tuPn74Glxcbbi9oF/tz+UP/X6w44GtKPKb2E2ko6vZDyDSxMYgBmMoTOdvcSjtjq/0wWfRx115WTB93Bf0wSU8HyBfuFGRePeSxXfg8QjIMaYnLRl1vt99NV5OwxfIr015d+PM/uxbSdex4B2nL1jYiC7Ygbq0NKML+uDip5BGxKPp0M9py82pSzSmboPbXVrFW2fvqvhPZQ54Xp1AH25vry4ZaG/32KeZ/L8mOPeqsa6Rca9AGKMamwI6cusl/noq5E2pXRXjr8tO/vxjZY9o5UhPamWVW6G2Ug6RmcznsOuiq4h8ShY0ZnO9qBAWz3Z9ulCDe9hYSi2BDKW3YZq6Mv15SXFtj3PFg9Fl1ufrWmsW2TcCyDGqMbHYXI/ws+kz1Ie8NECr/Fsr1wpOOCJGy8/37JnVTSgvZ38zSzIOin1iwkOwCQeBSs609lOPGqrq22fLtT0Pq4VfB9HA+jL9eXlbc7xTM6PMe79oqb3LfEIiDEm407KPb3lYx9f2kzHn0q+3pGCg55rLQ1o8/xqemeGAtl4nw8yAvolExyASTwKVnSmEo/a6nRF91esK/F4ruD7+CKAvlxfPp6LI57J9ZLj3qrHukXGvQBijPFtCunLrJf72MezL+PhrhvjdbeFYkuv93fkuQ0r+2akLn2X8Qw2TXgAJvEoWNGZSjxqq6t5LrF8XdP7OFbwfXxl2Ia+XF9eU2A5fzVWmXHvphrfs8QjIMaoX9oP85ZZj2lVrzxKebjnKnj9F3vlXsi/r1Zb7C0xsOt6QHswTPYEc4lHwYrOdHYHBdrq8b1W8Ll8U9P7eKMh7wP05bNl1AFkCwqOez+s+f1KPAJijPrdTbmft33k9VWYqn61i7Mm8yYft7TgmRUNkmYloP0mtH/wvU2wIljpWGc6y4lHbXW2baEZW6LsChKPNJu+vJvOjPlc2jru3eYrDYgxhspaZr3CR17e2oyKcr+GDzHPyZVN37vp9Qo6/K4GtBKP6Ezdh7a6PZYXfB5/1vQ+iiZAJR6BSfQTEo8AsxVjpC2zvuLjHs+HGRXlXA3Xey9HZ3i/wc8rTyAbl23kOUG1iwGtxCM6U/ehrW6XxwXaxyc1vYfNoVg7fVHzBFRgaxhvqbXEIyBW6laMkXYY5QEf93huZFSUQzVd81qODvHZFgeyK5NyO8xeQCvxiM7UfWir2+VywTayjtNaiyYez2uegAo8E8Y7XEbiERArdSfGeCXjXp7xcZe3eERF2VnTdbfn6BC3N+xZ7SkQyM6J//3WjAW0Eo/oTN2HtrpdPi7YRm6u4T0UTTye1jwBFXg6o5253uFxr7EuIMb4r09S7uMHH/V4Ri0v2Frjte+MuPbrLQtkbw0EsrMa0Eo8ojN1H9rqdtlZsI3cU8N72FLwPbyjeQIq8FQYb8spiUdArNSdGOMP48567A6Tn9Uw57MR197fkGf0Wo7O+2ZKIDs/oP0t2EesDkUGfDCrneksJB611eUt7JW/C7Slp2p4D0UPl9mheQIqkLXU+t0WjnsBxBjlZC2zftZHPZ5Rs0PqTDyOChKPdCSQnfWAdtoDMIMxdKbdTzxqqyfbltZxqt/uUCzxuFzzBFQg60ePDS1sqwHEGOWkTYz7ycc8vlGJxzqXWr/S8KAuTxAUA9kVBV5T8nG6wTLMamfa5cSjtroaewu0pXF25MKKr/92gev/pmkCKvJGSjtzp6XjXgAxRjlpy6wP+ZjHN2pfp501XnvJiGu/NsXnsitn4LOixGsvD5KPkxyAGYyhM+1u4lFbXZ24z9njML39wc4UuPZJTRNQkS9T2pnjLR33AogxisuaFPecj3l8G8L0Nm9/asS1X+1gIDurAe00B2AGY+hMu5l41FZX77MwvVOlvy9w7Q2aJqAiw2a4PGlwoCnxCIgxJjcGvuojrsaCkL2h/Nkar70847qxw184hecxiUB2VgPaaQ3ADMbQmXYv8aitrsfaAu3pg2QMMYmxyPxyXbMEVGRzmMwPK5Mc9wKIMYqPQ++nvP/3fMTVuZxRUe7VeN2szZyvTOE5jFp2PhfIVrmhveRj/QMwgzFmvTPt0n1oq+t3sUCb+npF13y1wDX3apaAinyf0h+ubPB7lngExBjVyhqHrvYRV2f/iMqyqabrHsy45oEZCGRnMaCdxgDMYIxZ70y7dB/a6vqtL9CmVrX85GRwqAwwWVsbEoNUPe4FEGMUcypYZj0RcUnzHxmV5VxN103bz+nPXnl6woHskxFfmBs1BbKzFtBOYwBmMMY4Rs3+eug+tNUdbKtPF2hXxz2EblHS7+e51hZNEnTay73yYRIExtOmn6npOkt75fchbcw3HRj3Aogx8staZv2+j7d6b42oMC9UfL11Gdea5Dr6JgSy8wPa60HyseoBmMEY4xiVZHroPrTVHWyrl4X+Vit52tWboZ88LOtgzuuc0RxBZ8VJEF+F4Xu+X0jihrrHjreTtq/t414AMUZ+mzPe+xofbz2yTpT8tVcWV3ittH0lr4XqNqsfZUeOQPb6hALZWQpoJz0AMxijrKdytBFPJthmzep9aKunY1uBtvV4yWssCdkrLuaPQZ7SJEFnHc7RR30UxvuRY84XQ17/bq+s6si4F0CMkV/aMutrPt56A6nbGZXmq4qu80FIPyFzUp1+nkD21wkHsvM/h1+D5GNVAzCDMcran7Neveo+tNUdbavfL9C+llkGfSbH68aEwDOaI+i0GznbmfjvXil5jfhDx7AlgXHW9nMdGvcCiDHyyVpmfdjHW69VySA/rdLEDnuc/RcPhfQpuBsndI/be+Xvhgay8wPaa0HysYoBmMEYZcR27lbOenXZfWirO9xWf5iz/sR+fEOB1307x2veCU4ThFnwoMBYbi4eebHA67+WtCfDJlUs7di4F0CMkc+WjPe8zkdcv5Whf4JP2ocQK9i2gq+5olfOZwQW6yd0b9taEMjOUkA7iQGYwRhFxfbqSsEg6NPQvGUEbb4PbXWzHAj5k487crzeuzle64eGfL5A/S6EYn3V/BNH30uCx/nLsON/j6dWH0sJjOMkiz0dHfcCiDHySVt5c91HPDlxP8eTOTr7OGNhbcprLEgGArGSPQrpy7cntZFznkD2WsMCnbwB7RszXFclHqlCnPGwPWmv/ioZAMWtKo4MCYDch7a6C231ppD/l+2YRBg2+zFu4P3DiL99HPpbsizQLMHM2Fqyvypa7iXtS5v3jJV4BMQY44vjzD9T3udRH/fkxdOs82SzY6AQZy5+G/pTaeNa+ax9ua6GcvtBjWNdyD6ls2mBbN6A9vcw2/tfSTxSNokSD7V4kLRfdQQ4j5PXj9fZ7T601R1oqxclQfv9nHUnDkxjovHnHPUzJpvjBt/Pap5gJo06YGacEg/Q3Bv6p2d3fdwLIMYYzTLrhnqpV06H/jKqshUrBiDxJLlXpngfaQFtUwPZUQHtXUGaxCOlbA6TmV1R90y3rtyHtrpdYgLyzSSYfzJmnYpJyUPBsmqgP/PxagV9VYxX4qqqePDBihkb9wKIMUZLW2Z900ffDHFKakwcxv2Zzob+bMiYpY5LqR8nJSYY42yIOPsxJhrj3lAvh+Ysm1ozENDGILENG0svGxiMSToCXaatboe4uXjc1zHupXYu9BOJw8YF8X/7Lvk38d/uDP1TZgEGxW2c3kriiG+TuOKveW3KXLsSZ8lcnNeu7AoOpAIAGhbQtiWQHQxoYyC7yscIaKu11QAAADTP6pYFsnOWBr/mAtpqbTUAAECG/wfJ8YaYXeDP6AAAAfV0RVh0TWF0aE1MADxtYXRoIHhtbG5zPSJodHRwOi8vd3d3LnczLm9yZy8xOTk4L01hdGgvTWF0aE1MIj48bXN0eWxlIG1hdGhzaXplPSIxNnB4Ij48bWZyYWM+PG1yb3c+PG1uPjc8L21uPjxtbz4mI3hENzs8L21vPjxtbiBtYXRodmFyaWFudD0iYm9sZCI+NDwvbW4+PG1vPis8L21vPjxtbj41PC9tbj48bW8+JiN4RDc7PC9tbz48bW4gbWF0aHZhcmlhbnQ9ImJvbGQiPjY8L21uPjwvbXJvdz48bXJvdz48bW4+ODwvbW4+PG1vPiYjeEQ3OzwvbW8+PG1uIG1hdGh2YXJpYW50PSJib2xkIj40PC9tbj48bW8+LTwvbW8+PG1uPjExPC9tbj48bW8+JiN4RDc7PC9tbz48bW4gbWF0aHZhcmlhbnQ9ImJvbGQiPjY8L21uPjwvbXJvdz48L21mcmFjPjxtbz49PC9tbz48bWZyYWM+PG1uPjU4PC9tbj48bXJvdz48bW8+LTwvbW8+PG1uPjM0PC9tbj48L21yb3c+PC9tZnJhYz48bW8+PTwvbW8+PG1vPi08L21vPjxtZnJhYz48bW4+Mjk8L21uPjxtbj4xNzwvbW4+PC9tZnJhYz48L21zdHlsZT48L21hdGg+krXm2gAAAABJRU5ErkJggg==\&quot;,\&quot;slideId\&quot;:282,\&quot;accessibleText\&quot;:\&quot;fraction numerator 7 cross times bold 4 plus 5 cross times bold 6 over denominator 8 cross times bold 4 minus 11 cross times bold 6 end fraction equals fraction numerator 58 over denominator negative 34 end fraction equals negative 29 over 17\&quot;,\&quot;imageHeight\&quot;:25.08108108108108},{\&quot;mathml\&quot;:\&quot;&lt;math style=\\\&quot;font-family:stix;font-size:16px;\\\&quot; xmlns=\\\&quot;http://www.w3.org/1998/Math/MathML\\\&quot;&gt;&lt;mstyle mathsize=\\\&quot;16px\\\&quot;&gt;&lt;mfrac&gt;&lt;mrow&gt;&lt;mn&gt;7&lt;/mn&gt;&lt;mo&gt;&amp;#xD7;&lt;/mo&gt;&lt;mn mathvariant=\\\&quot;bold\\\&quot;&gt;10&lt;/mn&gt;&lt;mo&gt;+&lt;/mo&gt;&lt;mn&gt;5&lt;/mn&gt;&lt;mo&gt;&amp;#xD7;&lt;/mo&gt;&lt;mn mathvariant=\\\&quot;bold\\\&quot;&gt;5&lt;/mn&gt;&lt;/mrow&gt;&lt;mrow&gt;&lt;mn&gt;8&lt;/mn&gt;&lt;mi&gt;x&lt;/mi&gt;&lt;mn mathvariant=\\\&quot;bold\\\&quot;&gt;10&lt;/mn&gt;&lt;mo&gt;-&lt;/mo&gt;&lt;mn&gt;11&lt;/mn&gt;&lt;mi&gt;x&lt;/mi&gt;&lt;mn mathvariant=\\\&quot;bold\\\&quot;&gt;15&lt;/mn&gt;&lt;/mrow&gt;&lt;/mfrac&gt;&lt;mo&gt;=&lt;/mo&gt;&lt;mfrac&gt;&lt;mn&gt;145&lt;/mn&gt;&lt;mrow&gt;&lt;mo&gt;-&lt;/mo&gt;&lt;mn&gt;85&lt;/mn&gt;&lt;/mrow&gt;&lt;/mfrac&gt;&lt;mo&gt;=&lt;/mo&gt;&lt;mo&gt;-&lt;/mo&gt;&lt;mfrac&gt;&lt;mn&gt;29&lt;/mn&gt;&lt;mn&gt;17&lt;/mn&gt;&lt;/mfrac&gt;&lt;/mstyle&gt;&lt;/math&gt;\&quot;,\&quot;base64Image\&quot;:\&quot;iVBORw0KGgoAAAANSUhEUgAABSgAAADnCAYAAAAdF7hOAAAACXBIWXMAAA7EAAAOxAGVKw4bAAAABGJhU0UAAACPvSMMLwAAO1dJREFUeNrt3Q/kXeX/APDHzGQmkkmSmJmZTGQykxmTJDNjMslkJJkkkSSTjCRJEjNJkpEkSWKSSSYySZKRJJmJycxMot99fvd8vt3uPufe55x7/t/Xi8f36/vd555z7nnu+3ne73POc0IAAKCsI6N2atQ2+CoAAABo282jtnfU1vgqoBPuHLXNvgZqtHPU/hq1f0btB/0NMM4CANCWm0btpVG7kiWpl0bthK8FWnXbqP3mt0iNtozaxSzurzT9DdLnTUP8vXwxFRP+Mc4CAFC3G0ftWPi3MDnZLvcsUTg4am+O2kej9kt2TNdG7e/sP/8ctXNh/BjjC6O2J7hTlG7aGMaP3K4Uju7ylVCxtaP2aLi+OKm/QbF50+WBHd+Tq8SEIRYojbNAH9ydxeX3R+3LML6J6GoYP/lyLRuLfs7y31dHbf+orevgcazL9u31Uft41C5MHcfliTz96VHb4dRXa3vO4N5mu+y0MCGuMxaLdH/2uM+syyaXMVj/XfJ3EYP6O6O2S5eghHMNxO6vfc36WINNf4Ni86Yhza+3ZgljlwqUxllg2cQ7u18M47u7y8S0WPSLBcvdHTiWWGh8L/y7lFCR9mv2PWzUJRb3VuhegfI3p4WR9aP2fBhffelzUfuJML7yMi84nx217xKDYpyg3q2LkGhPQ7H7sK9aH2uw6W9QbN40lALlmmy+lBcbjLMA9Yp36L8ayhXzZuW3bdwhHtf1/WzGfsWLfXE5kdPZ+DrrZqN44SwWKm/QRcqJV1ivhe4VKN90apZa/EE/M2p/hH7fdRvXS/t2zn5fzY518vb2+Djjw6P2Y8JxvyUAkuBMA3H7YrAMgT7WXNPfoPi8aSgFyuNzjtM4C1CfeLdj2Tsm57VY/DvW4LHER7RXK7LGi2DxgtCGVf5m5RHwWUXN+Cj7PbpKcU+F7hUnY9vj1CyldVmQuBD6vyzA/dk+zdrnS3MCV/w+TiYce3yT7R26Dznuaihuv+ir1scabPobFJ83DaFAuTPhOI2zAPWIa4KXXa6sSPsk1HsTTvzsD3O2/WTBMel8yC+2HtFlivkxdK84edFpWTrxjsGnQrnCZBcn3Q8lBu69iZ/3euLvZruuxCpONRC3Y3+/3VetjzXU9DfMm8rNm/peoIx3svwSulegNM4Cy+CJhud7n2fjXR1jyVc529xX4vPiC3Bn3UX/gq6T5t7QzbsnTzo1SyM+pnI0VHOLeFcm3fsT9/fVgp/7ZcJnxjsyt+pWTNjcUNz+0FetjzXY9DfMm5bzJZRvJx6ncRagWvtaqg29W/FxxCcP8oqJi9ylHoue3884jqd1oflOhW4WKPc6NUsxwX48jN92NX3+fwrjNUgvhf5NuuMt3lcT9vX3MF7IvojbEz87fqc362Jk3mwobu/2VetjDTb9jWWfN8W76eLdH/Gifrzg+XUYfoFyf4EYYZwFqM7mkL90WXy8+XgWo28J/10nNxYDt43agVF7I6TdAb9ae7TCY3k3Zxtx39ZW8D3NytcP6kr5bgmrP4IaJzjxkZG4BmSdz/xvCfl3gFn8efhWW1ogvkzmUMmJaBcm3RtD+qNWR0tu41ji53+qi5H1ySrfrLfa42ax2P6Mr1ofq7nFbcSXf3yYTXJhWedNca70ZPbbm5Zyd+HlHseaIi9ONM4CVOebsPo7EMrcWBYvtpwtGAtjjaiKG3CO1JCfT3tuzhi8WXdKK3RcCM3eufh88Hj3Mrs80e9eCeMrK9NioTrljsGuTLo/TdzPC6F8EX59SL+z9DHdbOm9NNUnfvSVUHMf09+gvnn7tjn/5pYw3ALl9BxrXrHSOAtQjcdXibFvhMVvKnu8YK7/6oLb2zRje/FC04aKvq91YfZNS9/oUteLnWly7Zp4Za7pRZfzns+/3+lZCu9k53peYEtZd7ELk+5DBfbz2ILbejk0e6WJforF7D+n+sRhXws19zH9Ddo17+WXfSxQTifH8U7ReReFjbMA1cS56QtCL1X4+TtD+s03sbi4SBFx1rhR9Rq/L8w5FutRTtk3NVHZ1vD2t+acqDjIe7ybSR+H7hco41IIqYvVx0d1bltwe3cU+E5O6EJL65lw/dqk4it19jH9Dbo/b+pbgXJ6Pa+fswS1CwVK4ywwdNOPK5+qYRt7wupLD67WjpTcxr01fW6eW+ccU6x7uZFowhcTX86hFraft47e204NUz4K3S9QPldgH7+oaJtnQnpBdEvP+0BcrPjNnGah4dVN3yVf5boqkNfH9Dfo/rypTwXKGGe+mZrT7Mz+v7YLlMZZYNnmevElMhtq2lbqexbK3uk4L3euY13IeU+CvqSLjW2e+FLea2kfPN5NVRPttifdsXh2scA+Pl7Rdo8W2Gbf13VdN+PY3vQTWdX0AtAXsu8R6upj+hv0Y97UpwLlsRnJXNsFSuMsMHT7puLcfTXne7/WlO9vnfOZV2o6pqcStrtBNxsvLroykLZxW+nWGSeoycci4sTisZ4GihdMtDsz6X40FHsD2W0VbXdzKPb221t63AcUKIubXoPsuQEeoxjerT429P4GQ5k39aVAuWNqv7+dyhPaLlAuwzgLGE9WYtzHDWzv6cTctujFoHnvb/iopuO5M+FYntTNQvgs+zIeamn7ebfvvtvgPkzefdanBDcmtn9l+/2iiXYnJt1fFdi/nyve9q8Ftt3ngogCZTEPhusv/tw4sGMUw7vVx4be32BI86Y+FCjjSxnOT8WV6eVq2ixQLsM4Cyy3tRNz1ri8xtYGtrkxpK1Fuafg554P7T1tOO8t5ed0tbGdLW47766LfQ1tf7VbbfuQ4O5b5Qf7iol2q5Pu20OxuyerLsK/X2Db53vcBxQoi/l66js6PrDjE8O718eG3N9gaPOmPhQoT4T5y+O0WaAc+jgLsD+0cyPZNwl57QMFPm9Twuc9UuPxfJaw/S26W3u2hfxXxjfxePesl5k81vEAkXc14bUln2i3Oekusg5kbIcr3v5jBbe/o6d9QIEy3a6wesEoDuQ3DOD4xPBu9rGh9jcY4ryp6wXKB6b297Ocf9dWgXLo4yxAyOanKzFua4PbfTtUW6A8lPB5+2s8nhMJ239ad2tP3uPd7zew7ZRiThcT3FmJ7TKsXdDlAuUnoViBcFfF299TcPt9fVOYAmW6eQlbvJM2vhwtrt94Z8+OTQzvRx8bSn+Doc6bulygjI/3Tb54MP73W0rGIuMsQHkrb73+vIPz/SIvVn6z4s8r6pGE7X+qu7Xnp9B81XrFTWH8jH+fEtyUxPaLMOwrtl0tUMY7fq8V2Le/Q/V3Ca8LxQqU3/a0DyhQptlasD/EdmnUTmWJ1K0dPz4xvJ99rK/9DYY6b+pygfLjAvlBGwXKoY+zACveCeP3J9zX8HYPJsTVIhd/UmoJe2s8ngcTtn8tNPuyaDLbZ5yQtQ0muN/1JMHdn7CfQy9OpgaVNibdOwtOUH+vaT/+DMWKpBt62AcUKNO8HRYrHq0s1PxMqO5t82L4sGJ4FX2sT/0Nhjhv6mqB8tGp/Xx7zr9vo0C5DOMsQJfnz0Vv+vk+tFugTL2wtd2pb96LOSfjlAS3VGL7ZRi/5XDZJ9ptTbqfKDgh/aSm/fi04H7s62EfUKCc7/aQ9ta7IsXs+EjH7g4eqxg+jD7Wl/4GQ5s3dbFAuSnbr5V9/CXMv6DadIFymcZZgK7OoX8s+HlXQrsFytQnHh9y6puX93j3gRb2ZWOHE9wDCft1JvTzTrg6JtptTbqLvEG7zrefvReGvw6lAuV8r4R6CkexnR21uzp2vGL4sPpY1/sbDGne1MUC5fRbsXcm/E3TBcplG2cB2jBvHl00p05Zku3+mo8p5eLWi059s/Ie7/4rKz5IcNMT26/C8hQnUybabU26zxacfB6raT9eLrgfH/WwDyhQzhbvKLwS6i8cvRqaW45DDF/OPtbl/gZDmTd1rUD5XCh3IbXJAuWyjrMATZv3Upmidxp24QnDlPHjXae+WS/lnIgPJLj/k7Ig7NdhuYqTKRPttibdRV6QE9vDLQXx6fZbD/uAAuVsz4bmikbfhG4t8i+GD6+Pdbm/wRDmTV0qUMa7BifvLInrM6auLdZkgXKZx1mALtSNVm5uK7p2+18JcfdQzcd0KWEfPnbqm/VTS52hLwnuQ0FxsuxEu41J9/oSE866rswcCMXXPOrbW8IUKGfbnyVqn2VxIg6CV2tMnuILn7Z06PjF8PrFNdI+nOhn32X97K9Qf7Letf4GfZ83daVAuW4qP7ha8LfeZIFy2cdZgKacmhEb3y/xeSmxuu4l0H5P2IfTTn1z7g7de7y7SwluSmIbHye+0US7MwXK3SUmm3WtbfFAiX3Z2rM+oEBZ/nu7M4yL2MezxKqqgtLFoEgpho9tyOLQY9nE8UINyXrX+hv0ed7UlQLl61P7dbTg37fxFu9lHmcBmvDjjLhY5qVivybE27pf2nw6MebTkOM5J+HDju1nTHB/aDjBVZxcfKLdxqR7fyg+0by3pn3pUrG0zgRAgbIa8e7Z+Ka6N8LihaR4NfAWMVwMX8W2MF5393yo9o6iW/yEYeF5UxcKlHun9unzEp/RhQLlso2zAHXaMCMeniv5mZ8kxNrvaz6ulALlH05/c34Oza7J15cE91BIW4fmJhPtzhUoHy4xyazr0c4bS+zLwZ71AQXK+pKoWGw/s0Dy9G0ovhaMGL5cdicUEvra36CP86a2C5QxJl6YSsrKFOG6WqAc+jgLUJdZS5ftL/mZ74S0JdDqfEHZZwn78KfT34xZj3d3dbCNCe5PNSe4KYnttxLbpIl2G5PuIyUmmHUtZ3BDiX053LM+oEBZvx2j9kXJ5Ok9MVwMT7AtVFOofM9XCQvNm9ouUH5QUdLZhwLlUMdZgDrkFRO/WeAzU28s2l/jcaXMf91B2ZCXQz/fUlRngpuS2J6T2CZPtNuYdL9WYnJZ14tp1pXYl5d61gcUKJsTX+b0S4k+1bU74sXw7opLTPwcFitSPuxrhNLzpjYLlNOJ4js1JnzGWYD+WJuNT6vFvx0LfO7WxBh7ssZjSylQWoOyIXlJyCM92Pc6EtyUCn580cPNuk7yRLuNSffJEhPLOhXdl7d61gcUKJu1PusjRfpUfKNp1wpyYnh33ZD9dssWKLvY36Av86a2CpS3h/EjbCv7EYt0iyx/09cC5ZDGWYCqHM6JfW9X8NkpF8ZjjK3rhqKUAuUZXaB+O0L+490benIMVSa4Ett6JtoKlMX35WTP+oACZTv2hfwrmX25M1cMH1Yf6/Od4NCVeVNbBcovp/ZjZ80Jn3EWoD/OhtXvKqxiXn08McY+WtOxfZ6w7U90gfq9mvPlf9qz46giwX0kMbHdqNsUnmgrUCpQUp/t2eQg9fe3roPHIIYPp4/1ob9B1+dNbRQonwnVF9qGUKAcyjgLsIhdOTHvwYo+/47EGPtTTcd3IWHb7+sG9fs1NFuZ7mqCezjh736Q2JaeaCtQKlBSry0FkqeuLt8hhg+nj/VtuRjo2ryp6QLlnWH89NTkxZwqHqMbSoFyKOMsQFlfrxLrTlS8jfcTY+wTFW83dQ3M13WDeuU93h1f4d7X9VNuLZHgPprw73+U2C400W5j0n0iKFA2SYGyfbuy+D2vb50Sw6m5j/Wlv0FX501NFijj+P39xLavhXExrgpDKlAOZZwFKGp/WP1lk1XfLb4pG4Pmxdgro7a5wu1+EFx86oS8x7s/6/lxxQQ3ZZHVxyS2jU2025h0l3m5Q52K7kvfinoKlN3wbOKgLoZTZx/rU3+DLs6bmixQTucDRyv87KEVKIcyzgKkii8M+2Uqxv0Rxo9k1+H5xPllfDKqipvqisxr79Md6pX3ePeRARxbaoKbssaBxHbxiXYbk+7HQr8LlMd61gcUKLvjh4T+tbnjxyCG97+P9am/QdfmTU3NlXZPbffzij9/iAXKoYyzACmmL2LFu8j31LzNLxLnl2cXmOfHF/u8W3A+a33hGt0T8h/vHsrbTWOC+8uCie0tukolE+02Jt2PlDjndQWddSX25XBF295bQZGnL+2kn+L/ezDhu9ovhlNzH+tbf4MuzZuamCvFO08mb1a4VEPMHGqBcijjLMAsq70Yp4mb2W4OaUs+xfbbqO0r8NnxMfJYdL0a/vsm8nnbOa871Ou1nC/+i4Ed560h/07ReR1QYlvdRLuNAuWBEud9fU37sr7EvhysaNsKlMtp3qB+uCfHIYb3t4/1sb9BV+ZNTcyVpl9GcKCGbQy1QDmkcRZgNTetMgd/seEc4McCc824JmZ8ec728O9L3tZk+UC8qPRCWP1FP+eyvHve57+rS9Trt5wv/vEBHmvRBPeX7G+obqLdRoHy/hJFjS017cvGEvtyf0XbVqBcTvPWU3lNDKfmPtbX/gZdmDfVPVc62FDiNeQC5ZDGWYBpH3cgz4pF0s9qzB1fDuMnHY8l/NtDukR9doX8x7uHulZXTFYvhLRbhCW21U+02yhQ3lQiSNW18O2eEvuyqaJtK1Aup60D+67E8P71Mb9NKD9vqnOuFGPkpfDfizo31rStIRcohzbOAqx4YSqefdDy/jw+NW4t2uLYtG3i879N+JubdYv6vB6W4/HuSY8W6LCP6iKVT7TbejPl3wWD1YM17UfR9drifq+paNsKlMvrjwF9V2J4//qY3yaUnzfVOVeafvnArhq3NeQC5dDGWYDV8tZPOrJf8eajeKfjbyXzxHijQ6yDbZv63NsT/vZr3aJev+d88U8M9HgPl+jAEtxqJ9ptFSiLvmn2oZr242DB/fi1wm0rUPpd9v27EsP7H/v9NqHYb6euudKT4frH2+o09ALlUMZZgOjubPxZiWOfj9raDu7nzjC+yzPG4LgecHzhzV9hfJNP/O+Xsn1/L4xrXHfP+KyUJYue1jXqM+vx7iG+UKDMm5wluPUlqU0XKE8VPOd1FemPFNyPDyvctgLl8jo547t6Uwyn5j7Wx/4GXZk31TVX+jT0c3x/wDgLUKs7wn+XU/pq1G5YguP+Psx/stGLN2uU93j3mQEe68MVTIgkuNVMtNsqUB4L3ShwnSy4Hy/2sA+sM0nvnKMzzslTYjg197G+9Tfo0rxJgbIfBcq+j7MAUXwPyc8T8evsqG1YguPeGdLWq6RGeS8ZODqw40xJbOOi4ClvhpXgLj7RbqtAWXTtx1Md+H7qXAuzTgqU3TPr7sOuv4lODO9/H/PmQyg/L1Cg7EeBss/jLEAU13b8biJ2xf++LC+EeT9h/Nmti9Rn94wv/rYBHWdqYntr1n6R4NY+0W6rQLmh4AT4XE378W0o9oKc9T3sAwqU/UqcHujwfovhw+hjfelv0MV5kwJl/wuU4h7QdTFX/noibsX1HDcuybHfEea/UPc7XaReb+R88V8N6BgPFUhsV8T//rMEt9aJdlsFyuj7Avt2raZ9uBbaL5LWTYGye2a9+bqra6mI4cPpY33ob9DVeZMCZT+KfX0cZwFWcrfT4b8vab11iY7/rYSx54BuUq+8x7uHskZKSmL7c84PT4Jb70S7zQLlawUnwZsq3v6mgtt/uad9QIGye17uyG9QDF++PtaH/gZdnjcpUPajQNm3cRYgWjNqn0zErN9H7fYlOv4tYf7dk9/oJvWa9Xj3EDrjQwmTm/Nh9lWB+P/9JMGtZaLd5qRtd8FJcNVXSg4W3P7OnvYBBcruyXuL/Ycd3FcxfFh9rOv9Dbo+bxpKgWteQdQ4C9Bu7LoYxgW7ZfJJwvx1h25Sr7xbWM8O4NiqSGwluPVOtNucdMcrRH8U2L9XK97+6wW2/XuP+4ACZfeczzkfj4vhYnjNfazL/Q36MG9SoDTOAtTh5ESsujRq25fs+FNeovuWblK/vMe7n+n5caXcnRYnD0XWgZHgVj/RbnvS/UaB/TtT8bbPhvaKo01SoOyWW0P+S5i6tC6WGD68Ptbl/gZ9mTcpUBpnAar26tQ4c0+D8TK+VGxNy8cfXwr025xxKa7FeaOuUq9Zj7je0ePjOpCQHP1UcpKwUYJb6US77Un3XaHYW7TXVRgE/y6w7W097gMKlN3yVM65+FwMF8Nr7mNd7W/Qp3mTAqVxFqBKxybi1NVRu7fBbX+Qbffulr+D9xPqALt0lfrlPd59rsfHVGdiK8GtfqLdhUn3uQL7uL+ibT5UYJtf9bwPKFB2y48552K3GC6G19zHutjfoG/zJgVK4yxAVSYvqPw1avc1uO2Vp6W+b/k7eDRh3vqkrlK/WevvPdvTY2oisZXgVjvR7sKk+3CBfXy3he/lQM/7gAJld+zPOQ9fiuFieM19rIv9Dfo4b1KgNM4CVGG6MLevwW1vCuN1Ltsu/sUX3lydMx69ras0Y8+Mk7B5oEnRT1lSWhUJ7uIT7S5MumOx/rfEfYwBbNHHvG8O4ytU/yT22b5ToOyG2M9Xu6sjPrLQhSUExPDh9rEu9jfo67xJgdI4C7Co6ZsCDjW47Tj//jn8e9fmTS19B7eH/PexrLRPdJXmnAjDeby7jcRWglvNRLsrk+7HC+znom9gfKbAtg4NoA8oUM62PozXetlY83ZezDkHz4nhg4/ha7LjjP1sy6jd0HAf61p/gz7PmxQojbMAi3gg/PddCI81uO34ZvCfJ7Z9qqXvYOPUfqzW4ji1VndpLln5YyCD6P4w/2UjP9Y8KVGkzPdJ6EeBMv4mvgv139UYt/Nr4na+GUgfUKBc3ZFw/Z2717Lk9IGKt3XvjIFXDB9uDI+PrcSXMqx2x3bsa6dH7fkwLlrW1ce61t+g7/MmBUrjLEBZ8SnayUean24gx45P58b3L3y8ypx/bwvfwS0J8/73QvtvFl8qe2ecjC09Oo4uJLaTCe4PQZFyWkrS35VJ910h/c3aZdeFPJr4+bGgMJTHgRQor5fykqRYMN9RwbbuGLWLYfW75TeI4YON4btC+lISK4+wbKu4j3Wtv8EQ5k0KlMZZgDJ2ZmPIPx1pv7TwHWzKtjtrv17UVZp3YsZA3Rf7EhLbHxpKbIea4C5qfUgv+K2s0dP2lYqnEvf1fIl9jetr/JH4+U8NqB8oUF7v8wK/i2MLbOe2sPodu983HBvF8O4l/3kxuGh/uzXMvyu8C/0NhjJv6sJcqYkYZZwFqE58tPpS6E5xMrYXGv4O9szJxeOdpQd1lebNerz7hZ4cQ0pi29bEYGO2bUXK8aM1RQPVng7s9zs1TWg/SPzcob0pTIHyen8W/F18EYq/uTpeJV3tjo4zob3FqMXw7vaxyRYT+5sTtrE1zC9OdqG/wdDmTXsGcKx1FyiXfZwFWLE5zH/SpY12R4PfwTNzco/49IKXmbXkvhknpg8n5cEw/7G1tq9axm2nrGc45CJlfKTl51A8UJ3uyP6nFBP/LpAkPJ94/B8OsC8oUF7vXInfRrzq+UTib+94ziB8MrS/2LMY3t0+Ntnium27Z3x+fFnYvMeEutDfYIjzptMDON66C5TLPM4CrIh3ef8eulecPN3g8X+ZMF9dr6u05+2Q/yhd1z3Qg8R2SAluWfEK9JkFAlYsWnXh8aU3EiezO+d8zvECxz1ECpTXe26B38f57O+3T/xO4luZH8z67GpFo3jXfBceWRDD+9HHpidtK1e4438+FubfYXoxeEQG6p43dWWuVFbdBcplHWcBJueyZW4YaqI9VPOxx9j97KhdmbEP8bvZq5u0K56ovEceur4YaEpi+13o1novqQnuIwPoWzdlE7c35wSCIovmxkeo78sKXG05FOY/JnQt29fphdBjwPsmpL0c6OEBxx0FyuutDYsV8YusKfha6MajZmL4MPvYdCx8JXi0EZqaN3VlrlRG3QXKZRxnAVbEpXpSlixqo10K9V5gi3n1rMLslWzsXKebtK/Pj3fH/bvYo8Q2NcGN63fd1sO+FN8QeyELMNcaSnwvZdts+gp1fAnEuwn7GIsv347a12G8yG7Kcb3X0/NfhALl6uLdGCdq+r3Eoverodm1XcTw5epj09/BseCFEND2vKnNuVJRdRcol3GcBYhi8S/lJpm22us1zXnjEh3n54yRr2W5PR2R93j3+Z7sf16C29XEdl6CG9eDuL2nfWlvi0GtrbuVtmRB7UIFyfzLYbxg8TJQoJwtPkIWX8z014L9Kl4NPBXGd/12df0rMbzffWzyjqFzWXK+y08YOjlv6vrTOU0UKJdxnAVYF7pbnIztzoqOc002tsYa16ybg+JShvElOe50p7Yi0cWpxLYPne3m8N8Fu/tcnCSEHaN2NIzvrIxvvL2UBcZrEy0+Gh5vrf8ojNdxixParQZJBcocMdmJj/vFNUs/yOLFn1N96mrW177J+tWJrF9tF8PF8AITuWez2PVpdi6uTPWz2C5n/9/prD/GGHY4+3uJOWCcBaBp8WaHI2F8sWjW8igxvr80anf5ymgywe1LYjud4MbEdpPTyJJQoEQMBwAAyohLFeYtjxKf7Il3ScY75ePLdzzCTSs2h37epntTWJ5HeyFSoEQMBwAAyrgn/LuOZHwBWnwSKD7N2MeXxAHQonXh+sdHV9rrvh4AAAByxCU6rCEJAAAAAAAAAAAAAAAAAAAAAAAAAAAAAAAAAAAAAAAAAAAAAAAAAAAAAAAAAAAAAAAAAAAAAAAAAAAAAAAAAAAAAAAAAAAAAAAAAAAAAAAAAAAAAAAAAAAAAAAAAAAAAAAAAAAAAAAAAAAAAAAAAAAAAAAAAAAAAAAAAAAAAAAAAAAAAAAAAAAAAAAAAAAAAAAAAAAAAAAAAAAAAACwkL2j9s+StI+cbkDsFDsBAACQZEuyAbFT7AQAAABJNoDYKXYCAAAgyZZkA2Kn2AkAAIAkW5INIHaKnQAAAEiyJdmA2Cl2AgAAIMmWZAOInWIn0I5/NE3TNE3TtNYb5tSapomdYIzTljb2+mI1TdM0TdMk2ZhTa5rYCRjjNAVKTdM0TdM0Ez0kb5qmiZ1gjNMUKDVN0zRN0zRJNubUmiZ20paTA++364xxmtiro2mapmmapkmyMafWNLETBUoFSmOcpkCpaZqmaZqmSbIVKDVNEztRoDTGaWIvAAAAQHcoUAIAAAAArVGgBAAAAABao0AJAAAAALRGgRIAAAAAAAAAAAAAAAAAAAAAAAAWtzcMe12vyfaR0w2InWInAAAAkmxJNiB2ip0AAAAgyQYQO8VOAAAAJNmSbEDsFDsBAACQZEuyAcROsRMAAABJtiQbEDvFTgAAACTZkmwAsVPsBAAAAAAAAAAAAAAAAAAAAAAAAAAAAAAAAAAAAAAAAAAAAAAAAAAAAAAAAAAAAAAAAAAAAAAAAAAAAAAAAAAAAAAAAAAAAAAAAAAAAAAAAAAAAAAAAAAAAAAAAAAAAAAAAAAAAAAAAAAAAAAAAAAAAAAAAAAAAAAAAAAAAAAAAAAAAAAAAAAAAAAAAAAAAAAAAAAAAAAAAIAkR0bt1Kht8FUAAAD0w82jtnfU1vgqAMTvnts5an+N2j+j9sOobfaVABR2p/gJADTlplF7adSuZIncpVE74WuBSn9fJxwH4ndjtozaxew7WWm+F4Bibhu138RPQN5BHwewg6P21qh9NGrns4TpWhjfwRD/889R+zaMH7d6etR2+NpadeOoHZtIbCfb5Z4FsNj33sz63i8Tfe/vib53Lut7L4zanuBOI5r9fV12HIjftVs7ao+G64uTsd2l2wBylyQbw3iJjIviJyDvoC9uGbXnRu27VRKB1BaLSS9knZFmbMi+8z9nnJeuB4N12cTpyzAuQpbpezHwvTNqu3QJGvh9XXYciN//c26BeUOZ9rWuAwwwd2kiloqfwLLkHdsbnp+mNLlX4uAe71b7K8wu/nw/aqezge3ynC8+dsZnfLW1Wj9qz4fxI4B9/iE8MWoX5ux/7JtnswnoX4mTr7t1EWr8fV12HIjf/29PC5O7w7oQyF0Glrs0FUvFT2BZ8o63QvcKlL/pJrMdCavfuREH/Hg32v5RuyHnb2NlPD5K8dmMExCLSrf6mit1QzaB+iP0u1If1xT7ds5+X82Odd3E38VH/h4etR8TjvutGf0XFvl9XXYcLHH8nnSm4YldfETRkh4gdxla7tJELBU/gWXJO2K8vxa6V6B8U3fJ70Qf5HxpH5QYmONaJj/kfF68O+5OX/nCYpHu6TD/bsM+JLj3h/lXsuOVl3vmfB8nE4499ss7dB8q/n1ddhwsafyeHvubnti9qDuB3GVguUtTsVT8BJYl73gqdK84Gdse3eZ6sZr8Vc4X9uSCn3s65F+x2+SrL2Vt9gO7EIax1sFDIW2dyb2Jn/d6SLtivF1XosLf12XHwRLG72mnGp7UxbHjdt0K5C4Dy12aiKXiJ7BMecePoXvFyYu6zuo+D/VdVYsDfd7VyPPZ/0+a+AjG0TBep2Aoi7HuT9zfVwt+7pcJnxnvyNyqW1HR7+uy42DJ4ve0zS1M7D7UtUDuMrDcpalYKn4Cy5J33Bu6effkSV3oes/nfFnfVbiNbSH/DrnXnIKkH/7jo/brKt/fT2G8bsGl0L8Ed2cYryk5b19/D+MFdou4PfGz43d6sy7m9zXx+4qx6qtswIiF8a978psaynGI3/09R2+2MLHbrYuB3GVguUtTsVT8BJYl72j6CZ/UtldX+q/4mELeQqEHKt7WiZD/eIFHvWdb7Xbk+DKZQxP/Zn/oV4K7MaTfAn605DaOJX7+p7qY31f2m3oy65vT3u7Bb2ooxyF+9/Mcxf72VwMTubiNuOD6hzXMUwC5S9u5S92xNO57vPD/jK4ELEnecUtY/YJTLKLGx9LjGpB1vkR3S8h/mtNLyqbkvWb9ag1f1j0zOubrTsVMKy+PiQW9V8L4qu60NSHtjsGuJLifJu7nhQX64vqQfmfSY7rZ0jqW85uaHti6/psaynGI3/08Ry/N2N8fdQNA7lIqloqfgPxp8X2dri80eedi3l3/Hu+eEhcyzbsCebqmbea9Zv6C0zHTO2H8lut5E6+UdRe7kOAeKrCfxxbc1suJ24mFTI96M8uPYRiFvaEch/jdHfFi0J8z9vewbgDIXUrFUvETkD+VF+ffk+tjxjvIm3452Pc5x36/7vFfsx4pe6+mbX40Y5ubnZKFfdyDBPeGkL6IbrwV+7YFt3dHge/khC7EAr+vy46DgcfvPM+E2ev8enwFkLsUj6XiJyB/Wsy+qW1ta/j4t+Yc95/i+/Vm3VlW1+2ms9Yh2OeU1DqJ6kqC+1yBffyiom2eCekF0S26ESV/X5cdBwOP36uZvjJd1RrCAMuUu6wWS8VPQP60mC8mtnWohePPeyfG27rG9Wa9yaiuq5CvzNjmQ07J4BPc+GjOxQL7+HhF2z1aYJvWgqCrA6zjEL+7eI6OhNlrCK9zagG5S+FYKn4C8qfFbG5gjJjH490FzHpJyUc1bfP4jG0eckoGn+A+Goq9afC2ira7ORR7Q+wtuhIdG2Adh/7V1XM0a22h55xWQO5SKpaKn4D8aTGvhn8v+LTxrom8x7uvBI93Fx7kr9S0zRMztnnQKRl8gvtVgf37ueJt/1pg2y/oSnRsgHUc+lcXz9GDc+YRNzqtgNylcCwVPwH50+I+C+0+qZv3ePe7usXqPpnTWXbUsM1Zj2a4zXXYCe7todjdk1X/cN8vsO3zuhIdG2Adh/7VxXP09Yx9PO6UAnKXUrFU/ATkT9XY2eKx5z1l5N0rJQbc2F6vYZvfzdjeDU7JoBPcIutAxna44u0/VnD7O3QnOjbAOg7xu0vnaNecfYwJ9gPGdkDuUjiWip+A/KnftuUc79Xg8e5cL87pLPHLq3Itvviowt852/rO6Rh8gvtJKFYg3FXx9vcU3P5LuhMDHWAVKMXvKnwait2VHhcnjy+BuNOpBuQuybFU/ATkT/2T93j3+7pEvn2h2cdsZ70gxZp/w05w41WCawX27e9Q/ZWFdaFYgfJb3YmBDrAKlOL3orYWjKfT7VIY3wkVE+5bnXpgSXOXMrFU/ATkT933U87x7tcl8sWCzV8JA2FVb6j7NufzY+HKW5OHneDuLDj5+r2m/fgzFCuSbtClGOAAq0Apfi/q7bBYgXK6nRu1Z0btNt0AWKLcpYpYKn4C8o5u2T5j7FirS8z2XsLAF98kd8+C25l1xdPdk8NPcJ8oONn6pKb9+LTgfljAliEOsAqU4vci4gvP/g7VFignLwx9Pmq7dQdg4LlL1bFU/ATkHd2QtxzJKd1hvrtC+uMEZV8actOo/ZbzuV86BUuR4BZ5g3Ydb/AuMqm1DiVDH2AVKMXvRbwS6ilOTrez2RwFYIi5S52xVPwE5B3tyXu8+4DukGbeG/EmO8+egp8d1xH8fMbgeWPNxxa3H68kxkVKP8wmG3EB7fh4yOlRu2PBz9+dfX+Xss+8OGqvjdrNEtz/OFtwYnWspv14ueB+fCQ8MMABti/HIX537xzFpP1KaKZAudJeDR6HAYaVuzQVS8VPQN7RrLzHu2OusU53SHNLlpilDnZPJn7u2hkdMj5qW9f6fnG7B7LJy7zB/5eS+xG/s89mfO4Po3aDBPd/irwgJ7aHa9qPRwrux2/CAwMcYLt8HOJ3twuUz4Zmi5Mr7ZvgZRDAcHKXJmOp+AnIO5rzUs5xfqArFLOn4GD3cZh9l0n8/87k/O3zNR3DvWG82PTVgsdSdH/uTpwUPSXB/X/rS0ym6lr78UAovp7PGuGBgQ2wXTwO8bsfBcp41+mHWaIei7zfhX/vQK07yY4vT9siDAEDyF32T8TRr7M4WnT8Ez8BeUf35D3efUhXKO5IicHuwVU+J76x+ddV/v2PofxaMLMcHLWfw+pvSUo5jl8LbCseW+qboN+X4P4voS06kbq/pn15oMS+bBUaGNgA26XjEL+7Hb+L2JDF2Mey7+9CDUn2RUk2MIDcJU98/O/OML6gfjyMC5hVXQASPwH5U73uDh7vrtwLJQa8+CjerVly8lpOonmsxpNyODvp8cro0TB+a9+aiYTppYRjSHnTXyxUXSrwvUhwx/aX6FP31rQvXSqWYoB1HOJ31+P3orZl4//5UO2dQLcIR0CPc5ci4pi4d9TeCItf+BE/AflTfY7nHOOHukHzA/2VbNCb/t8/GbVNNe9vfCRj3gLQH4TFXsqyMax+ZXVWe0KC+/8eLtGf6lqf9MYS+3JQSGBgA2yXjkP87nb8rlK8QPRpqKZI+W1oZ51QQO7SplisjBf+z4ifgLyjc34Ozb5fY6k8vWDycC7UdxdcGXfN2d/TcyYDX0792zuy/z3eufN2zvF7ycLYkRL9p64r1jeU2JfDwgEDG2D7dhzi97Amc/GuyioKle8JScCAc5d54qPnX4ifgLyjE2Y93u2iUEWKvvF4sr3ewRMx6xGzayH/ZSivhvmP/W3NjjnevvtcqO8OwD4muK+V6D91vZhmXYl9eUkoYGADbB+PQ/we3mQuLp/x84IFBVekgSHnLiniiyV/ET8BeUerXg75L2ij4gTicsmBPiaU93ToWN6cs7935Rz/5CMffQ8AbQSDkyX6Tp2K7stbwgADG2D7eBzi9zAnczcknNtZLa4repPQBAw0d0m1Ppuvip+AvKMdeRfdH9EFqhdvV/19gQTiWEeO48Cc/Zx+9Xtct+xi9v/9ENq7q6bvCW7fC5QnhQAGNsD28TjE7+Gu1xPtW6Cg4C53YKi5S92xVPwE5B2L2xHyH+/eoAvUI77x7ewCA/2Xof23xs17Qco7U/9+ZY2suIj2loEEAAVKBUoMsH08DvF72AXKaHv4t6j8T8HvYp3wBAwwd6k7loqfgLxjca/mHNunTn99HiyZOEy2C6O2s+Xj+CnMXhx7xeGJ//3IgAKAAqUCJQbYvh6H+D3sAmW0peRcw+MzwFBzl7pjqfgJyDsW82vOsT3q9FcvXlV7Pax+u2qZgT7+XZuLMr83Y9/+HrW1o3ZrGK/LEv+3zwYWANoIBieCAiUGWMchfvcxfrdhV3Y+i8TpU8ITMNDcpe5YKn4C8o7ydszITazzW7E7Ru3bVb7sp0bttlE7HcpfkXy+pWOa93a/veHfRwMvZ8cpwV1MmRcg1KnovrwpFDCwAbavxyF+L0eBMnq2YJy+IjwBA81d6o6l4icg7ygv7/Huz5z6at0X/r0LZfIK4oNT/+5IKL+w/cstHNedc/ZpcuJydIABoI1g8Fjod4HymHDAwAbYvh6H+L08Bcroh4KxerMQBXKXAeYuTcRS8ROQd5ST93j3Eae+Ok+E1R9vuD/n3y9yRbKN4s/VhP06N9AA0EYweKREv6hrwe51JfblcMX7cDIsth5S19uQF1tXoGyf+L08BcoHC8ae/aZvtMz4LnfpaywVPwF5R3H3hPzHu2926quRd4vqgYS/LXtFsunFmT9O2Ke7JLiVOVCiT6yvaV/Wl9iXgxIYBcqBDbB9Pg7xe3kKlNFPob2LSWB878f4vgy5S92xVPwE5B3FvZZzTF847dV4K+cLfrHAZ9w+amcKDvLXwvjRvaa8EIb7UpQuJrj3l5j4balpXzaW2Jf7JTAKlAMbYPt8HOL3chUoi6xF+ZppHC0zvstd+hpLxU9A3lHcbznH9LjTvri8q49nS37esYID/XcNHusDc/ZlnwS3UjeVmATfV9O+7CmxL5skMAqUAxtg+3wc4vdyFSi3FvhOTgZol/Fd7tLXWCp+AvKOYnaF/Me7Nzrti3l0xpe7bcFEsshjE00tJLouO7a8/XhMglu5vwtO+h6saT+KrmkW93uNBEaBcmADbJ+PQ/xergJl9EdQoKQfjO9yl77GUvETkHcU83rweHct4t1heS8dOFXB5989ahcTB/nzDR73dzP2410JbuWKvo31oZr242DB/fhVAqNAOcABtu/HIX4vV4Ey9XuRYNM247vcpa+xVPwE5B3F/J5zPE845fV1mF0VbWNbgYH+voaOe9Yk8nsJbuVOFZwE1/XDPlJwPz6UwChQDnCA7ftxiN/LVaBMjZlvmtLRk75qfJe7dK1/ip+AvCPdrMe7b3HKy5u1HskfNZzElMd8m7r75aE5+3GjBLdSRdf1qetKbtHk4UVhggEOsH0/DvF7uQqURxO/k6eEKJC7DDh3qTOWip+AvCNd3uPdZ5zuxbw8o6OcqmF7KW/j/KOhY388DPNFC11NcIuu/XiqA99PnWthYoB1HOJ3X+J32x5J/E4OCVEgdxlw7lJnLBU/AXlHugs5x3LU6V7MjzM6yjM1bfO7hIH+9pqP+/YwfwHs1yS4ldoQihUGz9W0H9+GYi/IWS9MMMABts/HIX4rUOa1B4QokLsMNHepO5aKn4C8I83uGcdym9Nd3g1zOsr+mrabcidd3XetfZ2wD19LcCv3fYF9u1bTPlwL7RdJMcA6DvG7b/G7TY8mfifW/AG5y1Bzl7pjqfgJyDvSvJFzHF851Yu5f05Hub/Gbf82Z9sP17jtF8J/75CbdffcWglupV4Lxe6i3FTx9jcV3P7LwgQDHWD7ehzi93IWKF/2fQBLnLvUHUvFT0DekS7v8W5r+S7o4JyOsrfGbb81Z9tHatrujomkNv4Q5j02dv8AA0CbwWB3KFYgPNBwn59uO4UJBjrA9vE4xO/lTShPJXwfHwpPIHcZYO7SRCwVPwF5x+L1jNud6sUcanGQn/cG1mM1bDOuJXg+/Hcx6DWj9lfD+7HMCW78vv8osH+vVrz91wts+3chggEPsH07DvF7uQuU5xO+j8eFJ5C7DCx3aSqWip+AvCNN3sWqs05z/YN8nXefzLuT7tEatvn2xOefnPjfP5+xH59LcCv3RoH9O1Pxts+G9oqjGGAdh/jd9/jdhltD2gvNrJ8Gcpeh5S5NxFLxE5B3pMt7vPsZp3lx+0M7C01HN87Z9kM1HusPYbzI9ooXwuwXtayR4FbqrlDsLdrrKtruhjB7zbrptk2IYMADbJ+OQ/xe7gLlUwnfxedCE8hdBpa7NBVLxU9A3pFm1oWqO5zmxd0zp6PUucjn+jnb3lPhtuJVwZXHiq+M2pap/3/PnH3ZJcGt3LkC+1jVZPOhAtv0Bi6GPsD25TjEbwXKHxO+i91CE8hdBpS7NBlLxU9A3pEm7/Huc05xNeat3/V+jdveGJp7++rpic9+ZJX/f+2c7+FpCW7lDhfYx3db+F4OCA8MfIDty3GI38tdoNyf8D18KSyB3GVguUtTsVT8BOQd6eNP3rs0nnWK60n+ptvFGrf7QGhm3cGnEictZ8LibwbdHMYLZN8gwU36gf+WuI9Xw+KPed88Z0I72X4SFhj4ANuX4xC/l7tAGceJeXdPxqKA5ThA7jKk3KWpWCp+AvKOdLOe2trsFFfnSGjn8bgnZ2zzaEXbuDOM1yCLnxnfWrdhxr89HmYXyOaJBbTvQv3r3wwpwX28wH4u+nbBZwps65CwwMAH2D4ch/jd7QtM8U6ie8P4kfu6irovJnwHzwlJIHfpae6yPoujG2v+vl4UPwF5x8JOBI93NyI+jnBhRmc5VdN2v8zZ3p9zEtFUMWFauVoYk9ztc/79A3N+NPP+fmU9gvc7cE4/Cf0oUK6ZKArUeVdj3M6vidv5Rkhgwd/XZcchfg80fu8I45cprHY3ejxP8a6m58P164SWcW/C8X8qHIHcpYe5Syyw/rZKDP0oG8+qdK/4Ccg7Kqlb5D3e7WJPDebdyXZXxdvbNmNbVT2//24odvddnOzMesPzkzP+9lD2b+Jk48YOnM+fQn8eEbwrpL9Zu+y6kEcTP/+v4FEXFv99XXYc4vcA4/eukL5Mxj/ZRLRsPI1vQbw45/PPhWouZgJylyZzl5QXNsaL9zsq2Oe8WCp+AvKOYvbO2PctTm89vpzxpX8fqn2E6/SMAXnNjL+7adTuH7Wtcz7/+YnP/KDAfn014zv4Oudv7g7jRwi78va+9SG94Ley/syalvf5qcR9PV9iX2Of+SPx858SBqjg99WF31QXj0P87nf8/rTAfk3u37GC27k1zL/jPc5JNgpHIHfpQe4y7fMCMfTYAvt7W04sFT8B+VNxJ2aMAdQkDla/hMVfNDDP8zmff2nUNs34uyfCf+/eiI//PbbKv3t64t/E4ylyR8yrc34490z9+7gY6sojJsc7ch7nrcuzWutCYv5OTZO1DxI/920hgAp/X3sch/g9sPj9Z4l9W2kxIb85YRtbw/ziZHwRxU1CEdCD3KWKWPrFqN1ScBs7w+p3ToqfgPypuFmPd7/g9NYrDrK/h9mPbC3ySEDei0ouZ4Npnl1h9tqE8XP3hfGaM5OfeWfB/ds750cTE6eVR9YOTAz+X3bk/MVz83OJ5PF0R/Y/pZj4d4Hg9Xzi8X/op0/Fv6/TjkP8Hlj8PhfKFyhXHqHfPePzH8/O+6zPOBnGj/MDdD13qTKWxkLoE4njyPGw+p1K4icgfyrnvhn7bHm4Btw6Z/CMHazoAs7xyt8HM5KWeS8wSL27brKVWWR6TTYJKLKdeOX25g6ct/gdn1kgeXwzdOO26jcSJ2rzJoXHCxw31PH76spvqu3jEL+HEb+fC4sVKCeT5Duyz4z/Ge+k/X7O38Ri8kFhCOhR7lJHLD2f/f32iZgfH2N/MJs/r3aR5w/xE5A/LeTtnH39wSluThzsXg/zF6iPV/O2zkgW78s62dWQf+daSnL4fsGO/fACx/5age3EpGlTi+fppmxSEr/jKxUkjjFZP5adt3UtHld8acW8R2CuZfs6fVU83kX1TUh7ucTDfurU/Pvqwm+q7eMQv4cRv9eGxYqoZVqM868EjyQC/ctd2o6lf2djovgJyJ/KWzOjLvGi0928uxIH0ZhExKuJn4Xxrbl/hNkLoZ7LOlyqp0P6W5gPLXjMtyX+mOLaZdsbPh+7su1eyr7zJpLDS9k2m776Gq+Gv5t4zr8N45dgXE08rvey8wxN/76a+E117TjE7+HE71gAONHAvv+aTUy9yAHoa+7SViyNF+Djmsx36AqA/GlhHu/uqB1h/FjW5QU61pWs4LS75EB+NiGhubei4z00Z1tfZQW0pu0Nzd69MtkeaanvbQnjK8AXKkh4Xw7jF2NAF35fjyzJcYjfw4vfsbgbH93/K1R3p8+5LKneJRQBA8hdmoylcT9PZeOfdSYB+VN18h7vPu/Ud8OabJCOd8TEx/biFcpYzY53rl3LWhwk41XIz7JB/WiWeC66lsDabLtfT2wvTjriVc8nQ/W3/8Y3vn6cbWNlW/Gxjn26QauTzaNZv/p8lb4XW7wFO65n9lE2MY2Tta2+OmiV+D3cOUGcmD6bxeVPw/jR+StTcXnlHFzMzvkHWXw+nP29hBoYYu5SZIyMj0Qez+LjuWw+OxlDr2b7/U02xz2RzXG3O8UAVOH/AMcZ2N8VUhxKAAAB73RFWHRNYXRoTUwAPG1hdGggeG1sbnM9Imh0dHA6Ly93d3cudzMub3JnLzE5OTgvTWF0aC9NYXRoTUwiPjxtc3R5bGUgbWF0aHNpemU9IjE2cHgiPjxtZnJhYz48bXJvdz48bW4+NzwvbW4+PG1vPiYjeEQ3OzwvbW8+PG1uIG1hdGh2YXJpYW50PSJib2xkIj4xMDwvbW4+PG1vPis8L21vPjxtbj41PC9tbj48bW8+JiN4RDc7PC9tbz48bW4gbWF0aHZhcmlhbnQ9ImJvbGQiPjU8L21uPjwvbXJvdz48bXJvdz48bW4+ODwvbW4+PG1pPng8L21pPjxtbiBtYXRodmFyaWFudD0iYm9sZCI+MTA8L21uPjxtbz4tPC9tbz48bW4+MTE8L21uPjxtaT54PC9taT48bW4gbWF0aHZhcmlhbnQ9ImJvbGQiPjE1PC9tbj48L21yb3c+PC9tZnJhYz48bW8+PTwvbW8+PG1mcmFjPjxtbj4xNDU8L21uPjxtcm93Pjxtbz4tPC9tbz48bW4+ODU8L21uPjwvbXJvdz48L21mcmFjPjxtbz49PC9tbz48bW8+LTwvbW8+PG1mcmFjPjxtbj4yOTwvbW4+PG1uPjE3PC9tbj48L21mcmFjPjwvbXN0eWxlPjwvbWF0aD6t8CVcAAAAAElFTkSuQmCC\&quot;,\&quot;slideId\&quot;:282,\&quot;accessibleText\&quot;:\&quot;fraction numerator 7 cross times bold 10 plus 5 cross times bold 5 over denominator 8 x bold 10 minus 11 x bold 15 end fraction equals fraction numerator 145 over denominator negative 85 end fraction equals negative 29 over 17\&quot;,\&quot;imageHeight\&quot;:24.972972972972972},{\&quot;mathml\&quot;:\&quot;&lt;math style=\\\&quot;font-family:stix;font-size:16px;\\\&quot; xmlns=\\\&quot;http://www.w3.org/1998/Math/MathML\\\&quot;&gt;&lt;mstyle mathsize=\\\&quot;16px\\\&quot;&gt;&lt;mfrac&gt;&lt;mrow&gt;&lt;mn&gt;7&lt;/mn&gt;&lt;mo&gt;&amp;#xD7;&lt;/mo&gt;&lt;mn mathvariant=\\\&quot;bold\\\&quot;&gt;4&lt;/mn&gt;&lt;mo&gt;+&lt;/mo&gt;&lt;mn&gt;5&lt;/mn&gt;&lt;mo&gt;&amp;#xD7;&lt;/mo&gt;&lt;mn mathvariant=\\\&quot;bold\\\&quot;&gt;6&lt;/mn&gt;&lt;/mrow&gt;&lt;mrow&gt;&lt;mn&gt;9&lt;/mn&gt;&lt;mo&gt;&amp;#xD7;&lt;/mo&gt;&lt;mn mathvariant=\\\&quot;bold\\\&quot;&gt;4&lt;/mn&gt;&lt;mo&gt;+&lt;/mo&gt;&lt;mn&gt;11&lt;/mn&gt;&lt;mo&gt;&amp;#xD7;&lt;/mo&gt;&lt;mn mathvariant=\\\&quot;bold\\\&quot;&gt;6&lt;/mn&gt;&lt;/mrow&gt;&lt;/mfrac&gt;&lt;mo&gt;=&lt;/mo&gt;&lt;mfrac&gt;&lt;mn&gt;58&lt;/mn&gt;&lt;mn&gt;102&lt;/mn&gt;&lt;/mfrac&gt;&lt;mo&gt;=&lt;/mo&gt;&lt;mfrac&gt;&lt;mn&gt;29&lt;/mn&gt;&lt;mn&gt;51&lt;/mn&gt;&lt;/mfrac&gt;&lt;/mstyle&gt;&lt;/math&gt;\&quot;,\&quot;base64Image\&quot;:\&quot;iVBORw0KGgoAAAANSUhEUgAABIwAAADpCAYAAABGIKxVAAAACXBIWXMAAA7EAAAOxAGVKw4bAAAABGJhU0UAAACOyiQ8uQAAOphJREFUeNrt3Q+EVsv/wPGx1koSSZIkkiRJXEmSxFpJ1ookSbIkSZJIkpVEriRJrCRJliTJlUiSJHGtlSRLkiRZVlayEvd3Pt/n7O8+Pfc5c2bOc+acOXPeL8bv+n3b5/x55nxm5vPMmVEKAID8rY7Kcm4DHOuK69m2qOyOSh+3BKAdAQAAqKsnUflHU4CyLY7Kp6gMcyuQk7mqkRQ6FJUbUXkQla9R+dUS/0a4VQDtCAAAQB0dUfpkEQkjlGlBVAbjgbzUxbXcEmTQE5XtURmKyr2ofEuJeZI0eh2VW1EZ4PYBtCOWJDm1MypX45gzHpXvUZmOys/4/0oc+ls1ktLHorKOrwqw9kc8lrkdladRmYzKj6bnTJ679/FzeCFu03s87afIuV2Kyv2ofGm5jqmojBIvqmmNwWC76DLF1wJDK+NgRMIInRotILa94DbDgnSmzsT15pdB/ZLO2XDcYZvN7QNoRywtjMrJqIx1cH4fonJaNWZAAmhvcdy+f8r4nEkSRhJImz3pq9yKz8n2Oj7G92EBVcJvV5V/CaNPfC0w0GXRqQF0thQU2/Zxq5Fiadx5+mDRabwWlY3cOoB2JCNJFF1JGfDJLAeZtfhYNZJWUynnKbOPjlMtgN9IIvVCxuSKLolcxux1WUvtYUoMeBLHDJk1pfvh60fc95lFFfHPHNWYIuZbwugKXw0MnLOoU4DOswLimrxK0MWtRgKZLTmizGYSzdSnU1GZz60DaEc6MKjav+IqA1pZG21AM4iTccTOlEHjy6gsonoA/5sN9MlRbJC+w1CB13JMtU96yQ/5++LY0GrmlTVdvJBX79ZTVfxyVPmXLJKyha8GKTZY1ikgydqC4toZbjXakITPsEWiaCpOFPHKGUA70glJAt1JOM6dDEkeuQdvVPLrsqupJqix/RbtfCflgXI7S0c++27CsY9YjuPGVXLya5Aq44+3yr9k0Ve+FqSQrPUHRcII+RgpIK5J47eEW40We1VjmrZpPcoyiANAO9KuH/U8h0Ffu899rOnfL6OqoIYOFTyWfhSVbkfjr6S40Z/h8+Yp/czM01Sd8m1Sfs4uusZXgxTXM9QroJ3lBcW1u9xqNJmvkn+ha1ckqbST2wbQjuTkkXI3g0kGlUkzjcZV+1dVgFD1lzSevpnzdfRokjtnOowXrzXXcYwqVK4R5WfCqJevBhoDGesV0M6VguLaZm41YrIz6UeLuvNKNXZTAUA7kodTCZ8/luM9WaWSX7+5SJVBTUgyOWlxeEmenovHNbLofFdLckaeoR1Ruazs36qYKftzvJabKnlXxO4c7pNux2t+MCvJwoRALqusy7pGsoaQy/cfV6jkX1FZFBZJZMvFCUXCCPnVpzx3qWj3+sBnxS4x+Jd0DL9b1KHbcccRAO1IHuSVsKTNbnbkfG+GNdfEq2mog1dt6r/MvssyOUISxi8t44eMq/PYGGNQc4zDOd2rk0q/duNyqlPxhtR/F6MrcmZP0q8bvI4Gnb866HQBrc621JG33BI4dMAyZvErPEA7krerKnlL67x/sF2viW+XqDoI3ME29f5yDs/ZQaWfjdNaLnR4vGWa40myPK9XTHvifIRutjUKJBW1eUs/+eWi6MVYk95V3MrXA4vAS8IIWckOU63bCO/jtsCRk5bx6k9uGUA7kjN5bSRpdtFjR8dMmhX+heqDwGNDa90/m+Pnyw5jphtmSLKnk6SO7sf6vNfnPJ1yLaxnVKDmxbdkiteqgo+/MqESSKPL62hoJ+3dVhJGsHW8pX58JP7AkVOWseoytwygHXFAtwbkLUfHvKc5Jq+YIFStPxKNODiGLB/zy7BfkXWL+k2OPjfJopRrklzBfKpXMZ403fjdJRx/KKESXOerQRvS+XqlOl8HIFTyi+GVhMIiccl16pNy8w420OyIZZwa4ZYBtCOOnFfF71Cs29W2n2qEGsQGWRTa1c6AQ8rtDovPUj7XRdL3acoxz1LF3Gve+vNWSefA62hwEQzrmjDq0VzzFapPW62L931RLCyM/O20jFGymGU3tw2gHXFEtzuyqzHBn5pj7qIaIUD9LfW8z/EYwGTX1akMn70y5TO/O7qmowbHnUM1c+tCU8NWxpSulZovv8hpvNLQH6hoEDpdo/q6ThMwRqPyUJEwImFk723LfToZ6GCGGFeetcruNdqvqrF7KQDaEVd0a5Hcc3TMc5pj7qYaIUDNr2HeL+B4xwz7GbYJ7fMpn+cqZqw2uJYjVDO3ZgbYZWX1k2aL3CzwHA43HbdKAyoZSM1s3XqmBnVVFowbT6gvsmjjCmW3a1qoSBjZ2a7+m6yeG9g1EuPKNU+Z/eLXXHp5NAHaEcd0fSZXswWGNcfktXmEprupHyNr8aws4JgLlNlaRlssP3c85fNc7mye9oPbKFXNvQ0lHvutKvc95nbT3KowoOpvEwxC30VH18k4bND5IWFEwqidFy336Fxg10eMK999ZZcs4jkFaEeK8CAlFq1zcEzda3AsRYHQNC8sX+RkCJO1XrdZfN4yg8/b6/B6TN4gWUF1C9MqlbzdXxGvo+m2NT7gefBJyhxfDLSubNN8V4+a/h0JIxJGNja2uUfn4vo2K4DrI8aVb6+ySxZ9VryLD9COFGMkJR5dcnDMMc3xZlGdEJiLTfV7ZYHHva7yTRjtNvi8AYfXM2xw/GNUtzAlvY52u4BjHzCoeD4OqHQDqVDf45SplV8TrnVC/b7OBwkjEkY20uqLTL+VhT9l/Z/VFbs2Ylz5ZF3ASWWXMNrPYwnQjhTkTMq5/1D5rqU2VxPfx6hKCNDMrmKPPOwD2szou5Lz59ky+fHtL6pbmN6p4jOUM2RNidGKDahMBlJPVHi/0Ohe59hh2XEjYYQZK5X9znoy+B+JO/6LPL8+Ylz5rlrWr3c8lgDtSIH6Dc43z9do9muOc5rqhADdiMp75XZntHZMdmW1SWDfU+Wuvbjd4Piynm0XVS4sazRfdlHbCMuAaqwiA6oBg/MMMVmk61zcaPPvSRiRMDJ1Xdl39Nstsnc8Kos9vUZiXHnkXfpflvVpkMcSoB0puL/w0+Ac89q97G9N359dIYHi+lS/LJMrr1W5CSPT5PwavvqwJE2DHWFAlWkg9VQ1dhELiSywNpVwvR9U+3U+SBiRMDKxJMNgPq3hlenGmz28VmJcOW5b1qEpZb/FLQDakU7dMjg32TFtfYfH0c1mYnYRUGy/6q3l530vOWHUYxhHd/HVhyXpdbQdJZzLAo8HVDsMzuuZCnOR1Beaa07a2Y+EEQkjE3/m2MlvLS+jstaz6yXGFWtFhnpzjccSoB0poR1Zq8xfpcu6a5r8cPFJJf8YAKDYvpXtq6bTqtw1jIRJgv4MX304kl5H+6nK+4XVxwGVyUDqeaDJIt3uTmc1f0fCiISRScf1u3LX0Z8pF1Rxr9cS4/xyOUN9YTtpgHakrHZkRJnPhNxi+dny2ssjlZwYm0t1AnKXtki07Uwck/jQ7/iaTGLuTb76cJxN+JLvMKD6fyaLlb0INFkkv3bpdtHoImFEwqgDJwro5M+UV8qvxbGJce51ZxhI/oz/Tp5dmUZ+Ph7ASbJsMv686Tguyr+VnYu+qcZ6IPfiBJXcz8U83gDtSAayftBXi3My3amyWyUvlvtXoH1YwOex9kyfw3Y9yCLXOktisuvsfb76cLwrqaJVZUC1q8bJoh5N/ZAB04qUvydhRMIozUBcTx7Gz9FkPAB31dn/bFBviXHhxLi9GeqILCZ5QZlN+U4rb1RjPZClPOoA7YiFLZbnJAOz+ZrPk//tWcLfnqIKAU7pZg3ezvB5JvHtrONr+mxwDo/56sPwh/LvdTSfBlQmA6mQp/Be0lz3YYO/J2FEwqiT+yZbjMprUufigcBPlU9n/ytJo9rEuHuquJkHaQvoyg5OzDoCaEdMDSr7RNb2Np8j60x+VO0X2l1HNQGce6t5brMsrP/RIB643rjqsWGcRADOJXzBdz07TxlQvSl4QFX3ZFGv5rofGX4GCSMSRnnqiuulvPLzRXX+C7FP2wYT4/LXnePgMK8ir7Md5FEGaEcMnc5wXjJQlNfmZFboRdV+hviQYidIoAhzNM/qaMbPfKDMZkuXnTCa4OsPw/uEL3iPh+da5IBqtzJ7j31eoPVinqYjNWHRQSJhRMLIZadfXkN41kFnX9acmeXRNRHj8rXVs2RRc7nOIwzQjjhMGklyut0rIzLQXMZXDxRGt6HIQMbPvKHMZja7XKT/ocE5fOPrrz7d62izPD1nGVC9czygMhlI/R1wskjc0Vz7DovPIWFEwqgIMqX+ScbO/i1iXLAx7lwOiR1ZC0UWvd7Y1PGSQeZy1ZihdUtln8V0i0cXoB0xdKzDWCYzGTbxNQOFS0ruvOrgM/cYPvcDDq/LZIzHDKMAnFfVXNHc5YDKZCA1GniySBeEbjgIJiSMkBfZQvRDho60bzMqiXH5eKA6G2D9qcwW+pbvazjjMYZ4bAHaEUNZFvGfKbIm5Sy+XqBQ8kPTVMIz2cn6YSsNn/trJSeMWMMoAEmvo+2twLm7GFCZZGtlYdr5AdeJJaoxfbDdtX9Q9rskkTAiYVS02VG5quxnkfiWICHGdS7rLknyOu7GjAPNLMfcyGML0I4Y2qoZgKaV8ais5+sFCrNPuXst/b1hXOpydG0mY7xnVIFqW6eSX0erytbJeQ6oSBY1PNVc/wZHwYSEEVzot+xUn/XwGohx2c1R2Xc+Wt7BcfsyHPOtww4dgPDaEVlS4rPKPtuImY1AMV4m9DPy6GuZvna/39G1PTI49gOqQLVdSPhi/6rYdeQxoDKZ4jsWHytkxzXXfy7jZ5IwImFUpjVxw2xS/6aUnzvGEOOyybrgdX8Oxz6T4biHeVwB2hELCxMGo6blqfJrp1AgNBsTnr3tOX3+UsNn/Z2j6zPZZfI21aDaPqpis5C+Dqj2GfzdGxV+smi1Sl64VQaSWX/9JmFEwqhsKyw6+76+jkuMs7czwwDqRU7H7jL8vlpf+QVAO2Jqu8U56V6/3cDXCzjxos0zN5zzMW4bPuuHcj6u6RpKl6gG1ZX0Oppsv1fVhU4XZRhQ7VdmrwqEniyShMbrhOufjjtKWZEwImHkg41xfEurgyPEuGDsV/aDp305Hn9PhuP38qgCtCMGfYpLqv2SElmSRj+Vfxs/AFU3oNpvKJL3DMRl8Vgt7Tn/rjp73b7VHVXtH2JhIOl1tIcVvy4ZUJksAHZAkSwyqQ95vCZBwoiEkS9OGDaoxLgw/Jlh4JTnvZBZRl8sj3+dxxSgHdGQV1D+bnPMo1FZHJXHKvtso1N8vUAuZNH81p0WJ+Ln14VThs+4zCbPY2LICYu40kd1qK6k19EGA7g20wGVyfuedUgWbdbcg0c5fD4JIxJGPnljUA+Xe34NxDgz1yzvx5SDc7hkeQ4TPKIA7UgCGXhNqv/ODmpdD2VQZd9F7TxfL9Cx1h/iZWbiFsfHfGL4jL/soO8nC3XftIwpPVSHalqvkl9HC2V3HBlQfehwIFWHhQAly5yUPJzM6R74nDDqzWHQXZVyjdD3P9sN7tUAMa6WCaMnjgZ4tt/Nch5TgHakxSHV/lWyrQn/vpPZRuygBmTXbqHrIiZkzFfmayd+UnYbfMhrb5IE+6F+3+kt7TjjVIfqulhgZ7nsAdXHDA3luKrPrhG6hdJ25HQMEkYkjHyT1qDuI8bVMmF0z8E5dCuzNU+ay04eUYB2pMmFDvppWWcbse4IYK/dD/FnCu4XvrV4zmVNJUlGy06QM5sbdcV9REmMn1btF+4eVWYbi9ykSlTXp4Qv9WCA12o7oPoQ/00d7CzoASdhRMLIN2nvXl8kxpEwytGY5Xmc4REFaEdiV3OIE0ui8swyDskiuqv5mgEr9z3oe0vS6qHD8YS8tiqvmQ0Z/NvdVIlq2qiSX0cLdS0LGRyZLDz6qUYDKbnOSc2Aci4JIxJGAVsZ2L0ixrVnu36Qq4TRiOV58IscQDsikmYWvcz4eSYDvOYyxtcMGDvd8vzcKfl8DmrGelmKjOdWNX3+3wZ/M59qEVYH+knA12yztfL+mtQD3cJoG3M+FgkjEkY+mgjoXhHjOr8vUu47Oo+zludxl8cTqH07khS/frUM2mxtU3avqA3yNQOpWtc1e+DJeclsI0kUf8o4dvgS5w5aY84Sg799QbWors8JX+qhQK93X4aHI/QB1RFV7O4YJIxIGPnoXiD3ihiXbJey//XMhb2enAeAarQjssDsj4TPHcnhvP9QZgvWsmgtYPY8NSdhZYfpbg/Pc4NqzIKSuPUujjGycP6v+L8n43O/FecF/tB81gmD2HGMqlFNutfRQlwA1baTXpcB1V+q+smPbSSMSBh1SLe+zRViXBC2KT9ev9hBwgigHckpEZXXLPBVFkmjPr5qoK2l6vclAZ5HZVYNrvt1SswINbdQC0mvoz0L8Fr35DDADnVARcKoeD0BJCdCc1jznRwlxgVhgeX9+OboPGwTVySMgPq2I7q1kSZyPv+NymwXR9ZVA9r3Md6r39cWm1OD695APyZsSYuiHg7sOk0GUrKws8nOQiEOqEgYFY+EkX90s3N2E+OCMW0RV345OgfbmYwPeDyB2rYj5zWfOeLgGkxeLZngqwZ+I2sDNe+AKv9dlwWebxvEjM1UkWrarPlSFwd0naYDqUVx+VDDARUJo+KRMKpWR38bMS4Yjy1jy1wH52CbMLrD4wnUth15q/nM446uY8wgLi3h6wb+R2YRvWh6NmQ9oAU1uXZ5BS9tViK7K1bY5YQv9XlA17jbYiA1Q/77fc0GVCSMikfCyD+6HbQWEuOCcdEytvQ6OAfbhBHrjQH1bEdmpcSGAUfXsd0gLm3n6wb+159v/iHqY0ufK3RXDWLFDqpJdSW9jnY0kOszGUi9T3io6zagImFUTgNDwsgvSdP+p4hxQRmwjC0uXkfsszyHozyeQC3bka0psWGrw2tJ23Z7D183aq5LNV4Zn3kmZOfxOs28W6HSZxe9oppUl+51tBAqusnWyeNKnwGW/+2dYr0PF2wSVKEiYeSfkYTv4y4xLiiyte1Pixg07OAcbBe97ufxBGrZjuxUxc+AnJE2c2CQrxs87///PHyNEyh18sCg/7KOalJdSY3AywCuLY+BVN0HVK6RMCJh5KPxhO/jIDGu1uu2udg1dKeySxgt4PEEatmOpM0kdZkwSmtrhvi6UWPXmp6Fyaisqdn1m7y2epVqUm1Jr6Mdr/h1mXTCpTG3eY+cpFG5g7VQkTDyyyKVvEuWT+sXEePysc8iBslspO6cj3/I4vjveDyB2rYjaQkjl6+kbabfC7R1Qf3+uun6AmOMLKzfVfL1yyLfaa+sylpOc6kq1aVrAJZW+Lp2GHa8szTaCxRJozyRMCJh5JujCd/FI2JckDFudlSmVXlrpF23OPYlHk+gtu1I2pprAw6vZ27KsXfxlaOGhpqegR9R2VTgse/Ex/2j5HtwOyU2SJJ8I1Wl2pJeRxut8DW5HEjVdUDlEgkjEka+Sdq2eDMxLtgYd1WVt0vZU4tjr+fxBGrbjqxX5S2IPzvl2Fv4ylEzzUlhmX3cV+CxZ2aYvy75Huw36LccoapUm0xhm0j4ck9U9JqKGEjVdUDlCgkjEkY+SfoF9ykxLugYt9IiDk2q/KaAdynzRbff8HgCtW5H0uLFbYfXtEDpZxB087WjRloTJUVuRrEs7oeUnYyRBax/pPRbrlNVqm+L5gteHlAD3TqQynPBUJJGnSNhRMLIF9IZf5vQGV5FjAs+xj2wiEV5bSG9xeKY+3hEgdq3I481MeKrw+vS7eb4jK8dNdL6w93uAo8tfbL36t9ZTfNKugeyi/qXlD7LA6pKGIZVOK+jlTGQquOAygUSRiSM0shU+E3K/e5QZxK+g5PEuFrEuDUWsSivdvKSYrFrgHbE3GBKrHC1VsgRzTEPU71QE5I4/dVU9w8U3Ed533TskZLuwYKW82hXZGzHrMMA6F5HO1mxaxloeXjblbeOOwkkjbIjYUTCSNcxbt15QRYnvqfyX3h4k6bRI8bVJ8Zds4hHAzk8998Mj9WnANCONAZhul/2XQ0ik9Zakxg2h2qGGpAZwc2vYB0rYKwub/zIgvL32/QDe0u4BwsN+oK3VPk7tyEnvZovekWFrsOHgVTzgOqNImlki4QRCaN2dhnUhzHVeIe6U7Ij5FfVfhZJ2R1hYlyx5ifUhXZlPH52szpieBzWAABoR5odTLmmtTkfb5XmWCeoZqiBDVGZshivuC4fSrgHy+Lj6s7rDFUlLMOahrMq+g0GUm8KGkiRNCJhRMIoX48s6sVQB8dZHJWPbT7zdcGxgxjnj20Wde9cxmPIFtVfDD5f6uFsmgmAdqTF05S4MSvHYz3WjBmYSYDQyatgkx4li6ScLvgeyOyqCc35yMyrnVSVsOheRztdkWswGUiVNeBbEB+bpBEJIxJG2X1Tdo3nE2W/M5j8YtTuF2FZwHNeyddPjCvXSYu6l+V1sesGn/s5HogCoB1pF4d1v/bfzek4p1TybpHLqGII3HJlPuu4yLK0wHtwPKU/Kq+oraKqhKdP86VX4QvfrtK3IS57doAce4ykEQkjEkaZjWZoQKUDe8jgs+X1gHMJDaCsYVP2Qn3EOD+cN6x3Mk19vcXnHjL4zE+qmruVArQjxbUjkrD5rPS7FHXyOtxxTczbQPVC4BanPF9llccFXv/TlHORWMcs6EAl/bL5pgLnvq0CAymSRiSMSBh1zmaGR7u1ZeTvZRrxzHT5WXEi5rJq/x66zLr0YTotMc4vhy2SRv0Gn3fM4LOee/L9ArQj/rcji5Q+MfZe2S/uLbOs7qjkZPYaqhYCZ7ITWFlll+Nrl3gna5N9T4krvVSTcEklSJqi6/tCVSYDqTHPOtqmA6q9JIxIGJEw+o38OvusgIZXfh2+qMp/BY0Y56+NFh1H2Xmp3Wyj3jgRpPtb2bnplGJNEIB2xI4ksi6lnKMklWTm1ErN+KAv7nP8UMmvuc2nWiFwUsdfKz+TRZOO+wh7Uvo7kkQaUp1t+IEKqPLraHJ+Xys0kDIdUMlCiXVep4KEEQkjXSd42FGjK78OX1DFvgdOjKv2MyrJnAnD+vU9ThC9ihNBun/7M67nS+iiALQjHZDd0UwSZBKTZKbQQ9V4vUXi2q+UZFMfVQk10BW32/94Wi45ipGSTB5PiRmSFF9EFamHpNfRxity/kkDKl8HUmkDqs8MEkgYkTBKJdPfb6j02Tcmg/iRqOxW5a9TRIyr7rN6QDXe6//VYX2UTulxxetnAO1IvtapxtoiUx1e582obKbqoEZ6PE4WSVmd03VKYqw3zgv8UPqdeKWfMo+qgapZ0TKgGqtIRZYpjqMki2DZQJEw+pd0zmX9CFlo9E78PMkrttNNRRq+yXgwLq8HDccd+yqtuUCMqwZZTFbWLTobDyBfxXXvR1N9/B7//57E/0b+7UBU5vI4A7QjjsmgUBI+snbabdWYfdQuRskMI5ltJAkiWbdtk+LVWCA08oPkYNwX0a1PNBr3VdZyy1B1MwOqqgykWgdUMpBiO1LMIGEEYhwAAADyJK+TJr0aLzOlZRaRzL6UxbR55QzBWa6qOUVunmK7ZPyOhBGIcQAAAMjTevXvOkQyy3BmJmGfYvFqAKiMHvX7dPjmconbAwAAAMCSvIbLGkQAAAAAAAAAAAAAAAAAAAAAAAAAAAAAAAAAAAAAAAAAAAAAAAAAAAAAAAAAAAAAAAAAAAAAAAAAAAAAAAAAAAAAAAAAAAAAAAAAAAAAAAAAAAAAAAAAAAAAAAAAAAAAAAAAAAAAAAAAAAAAAAAAAAAAAAAAAAAAAAAAAAAAAAAAAAAAAAAAAAAAAAAAAAAAAAAAAAAAAAAAAAAAAAAAAAAAAAAAAAAAAAAAAAAAAAAAAAAAAAAAAAAAAAAAAAAAAAAAAAAAAAAAAAAAAAAAAMATvVH5pyblHl83QGwiNgEAAAAAgzIGZQCxidgEAAAAAAzKGJQBxCZiEwAAAAAwKGNQBhCbiE0AAAAAwKCMQRlAbCI2AQAAAACDMgZlALGJ2AQAAAAADMoYlAHEJmITUDX/UCgUCoVCoVCcFdBXplCITSA2USr5THNjKRQKhUKhUBiUgb4yhdgEYhOFZ5qKRqFQKBQKhcKgDPSVKcQmEJsoPNNUNAqFQqFQKBQGZaCvTKEQm4hNFJ5pKhqFQqFQKBQKgzLQV6ZQiE3EJgrPNBWNQqFQKBQKhUEZ6CtTKMQmYhOFZxoAAAAAAAAAAAAAAAAAAAAAAAAAAAAAAAAAAAAAAAAAAAAAAAAAAAAAAAAAAAAAAAAAAMCl3qj8U5Nyj68bIDYRmwAAAACAQRmDMoDYRGwCAAAAAAZlDMoAYhOxCQAAAAAYlDEoA4hNxCYAAAAAYFDGoAwgNhGbAAAAAIBBGYMygNhEbAIAAAAABmUMygBiE7EJ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sjwq26KyOyp93BIAALy0Om6zAcBLT6Lyj6YAeZkXlbNRGeY6gFzMVY2k0KGo3IjKg6h8jcqvljg+wq0C7QgAeGdxVD55FNOIsSXpicpAVC5F5X5UvkTlR1R+RmU6KlNRGY07dMeiso5bhoIcUfpkEQkj5DWoHYrK97hOTXEdQKa+xPa4Dt6LyreU2C1Jo9dRuRX3QQDakeKsivtYt6Pyd/y8Tsd9fxkDfI2f4z+j0qsaswJ98kfT+T+NymTL2EW+h/fxNVyIY0wP1RQwtiAqg3EskJi2lhhbT+vijtpPg0F5a/kYlTNxZQJcWBk3/iSM4MqcqJxuM7Cd4joA436E9AVeqP/OGmpX5Aep4XjwNpvbB9qRwgdcJ6LyLkO/fyIq56KyqMTzXxzHm08Zzv+feLwjCaTNVFsEZDTj82BTXhBj60feQXyoqRTyhchrQI9VI2Ov6wT+iIP3LG4rciS/ZI0ZBjHAlgxUT8XxrV2dmuI6gERL43b/g8Ug7VpUNnLrQDtSmhNKP+vvW9zvl9lG0yn9/tOq2BlHkui6oLL9wK0bAK+lGqPitij3ySIp+4ix9XIsIeCOxZVhTpu/mXllTZdkkmmf67m9yMk5iyAGmJLE9nHV+KVUV6emuA7gP2TWp7yabjKTSMrXuLM3n1sH2pHSrFDJP8B9ia9lYZu/WxMnaZKSRzKrYVkB5y+zgbLOKEorEsuGqNKosGfKfbJI2vIiE8T0cUtu4O4m3PAjFp+zISrjmsA7yK1GhzZYBjIgjSS9j8WdY5M6NcV1AP9PEj7DyjxRJPVOEkW8cgbakXJtjc+j3fnJAvTzDD5DkkKvEj5Dfvnf5PD891vEnU7KA8WbEqietaqY2UVniLH1ILOGnifc7P4MnycNjC6jeZpbjg7qqulrDiSMkKY7KkctGh9fG6FQrgPVs1clTwdvV+6octc4AYi/Dbs0yZablp8lyZRHKvkVtS0Ozv9QQYPhmfIo/q6Bqhgp4LmQGLKEGBu+Hk1yp5OMoQzsX2u+xGPcemRwPUMwA1rJ1NnDKvs09imuAzUns4ruWtQ1SSrt5LaBdsSL+DugOa9nDvr9cq1/5Hj+/arYZFHWRBpQluUFPRN3ibH1cDPhJsssju4cKqtuFys6j8irg0PCCKaNz0HV2MVx5pcRmV0pC+7KWgwvKtIIhXIdqKY1TXXPpMjrKou5baAd8SL+btD0zb93+KzKOmZJC09/VvnsnLxcJb9GJ0tinIv7iwvV7+uqyA/kq6KyIyqXlf1s9Zmyn0cAFXCloISRix0F6eN6ZlBzkw/ndIyTKV/kcr4GGJBOxoQiYYTOvI3rhOzyciSh82oyi22K60BNDcSDStP4ezseqAG0I+XHXzlX3WsdJ3I4xlmlf62rU+3WS3oTld4MnyWD3ZeWfUqZLclC/fB9zJTnjoHtXkOTBPBxYmz4ZJG6pF8YpJLNyek4PSmN0yu+Chj4q4PABsyQ3U5WpfybhRVohEK5DlTLAcvYe5FbBtoRr+Kvri8lffU8FnaW8cM3zXEOdPDZB9t8nswW6nSHpoNK/0ZEa7nAYwCPtSZt3xJj4aLRyPt9xNMpXyjrGcG2g0DCCC69DaQRCuU6UL6TlnH3T24ZaEe8ir+7U84nz+3jz6v8Z+jIroqtM83P5njOG5T5Av6SXJpDFYeH5DlpTdjuI8Yii00pN3gw5+PJjii6bS+/KaZ3or20dbBIGMGF+4E0QqFcB8p1yjLmXuaWAV7FX5k5pFs4Vvroea4ztjTl2oczfGZr0nrEwX3akjJecTlWAvJwvKWeyjpAXYFeK31cx56l3GAX6wo9TTnmWb4WtJAA90p1/q5tqGRR+isJhQXlO3MvkEYolOtAeY5YxtsRbhngXfxNmyH4pOCxhiRlVlj2B5sTXrJgtasZPkOq/N2hgKzjptbE8OGAr5c+rkMrU27ud0fHPWpwXKZ3IkujXdeEUY/mmq9QfWiEaEzRoZ2WsVYWj+3mtgFexV95Jr+mnMtBB8c9nHLMaxaf1d/yt32O+1Ymu0DSfsI3rZtZfVFhbzpBH9eh8yk3956j4642CL5HCnqYDlTwe5PG8nSN6uk6TT0ZjcpDRcKIhBGNUMjXQawu11pl9zqwDEgXEjoA7+LvfoPnd7GD4y5POeZPi5jRfC/vF3DPjhnGPXaAhE9a1/Q5SYxFVuMqv4y/rbTO56jja2/+taNKA5F+9e/2iGdqUEdna+rptGpMY7bZNS1UJIxohEK9DmJ1ueYps1/Ym0svYQPwMv4+TzmP9w6PnRZHTJLr3U1xVV5lW1nAPVugzNYy2kI1hye2q/++uTOXGIsslhkEv70Oj28yK2SFo2O3eyWuCgOR/jaNVui7zwxr6sfMu7gkjEgY0QiFeR3E6vKlLSRJvAGqEX+XGDy/Nx0e/3bKsccNPmOgoHNtZbKG5jaqOTzxoqVuniPGkjDKKm1LzX/iwFxGImCmHHNwXN1ifz4PRAZU8i8cFwOto9s039Wjpn9HwoiEEY1QeNdBrC7fXmWXLPqsWH8Q8DX+HjZ4hl1uuX3A4PjrUj7jYtO/XVng93ddkTBCNWxsUzfPxfVzFjEWtq4YBL+tJXdE/yqhsfJxIKIbgBS55lORZApw0sKME+r3d91JGJEwohEK6zqI1eWbH5VJZZcw2k+4ALyNvw8MnuGNDo+/xeD4abskz+y29sjDNmkr1RweSBsTyUy+W6qxNuRqYiw6vbGu1yHYbnB8WaOmK8djyloMoxUbiJgMQGQL1NCyxrrXIHZYBkcSRqARqtZ1EKvLd9UyWfSOUAF4G3+74j617hx+5dzntumnzJS/Uz7jhmqss9RX8Pdnskvkaqo5SrZS2e8eLT8MjahGAmkRMRatXpecMDKt1GscDETGKjIQGTA4zxCTRbpdPG60+fckjEgY0QiFdx3E6vKsUGaLvDaXQUIF4G383aDMXil17ZtKT1r5+FrrgCo32QaYMHl1Mq3Ij3XHlZvdEunjVtD3khNGPYYVd1dNByImA5CnqrGLWEiWxQ91u+v9kNCRIGFEwohGKMzrIFaX47ay62BOKbaUBnyOv4cMnuMHBdwHk/5afwUTRm+p4iiZLGpv+0NPWhJUXv3cTIytt2lV/vu4JhXb1XbECzweiOwwOK9nKszFRV9ornlDBx0QEkYgYVTN6yBWF2tFho7lNcIE4HX8NUkCF7Hr2C3V+TpGZdjhwb0DdP7MMVnUWl5GZS0xtp5MKojrLL/JLCeXQdjHgYjJAOR5oMmikxk7ECSMSBjRCIV9HcTq4lzO0JlksVfA7/j70uA5HirgPpw3OI97Hn5/aRv17KKKo0TzDMfUnZYLUekmxtbLT4OKsdvxOZjswHK/RgMRk0X1XgSaLJLMddKMM/l+ukgYkTCiEar1dRCr3evO0On8Gf+dxKCBeEAoC2g+j9t4+bzpOL7Lv/2hGuuY/B3Xycvx/VxMqAHtiDMmbxXs8SDxIuWTh9/f2ZQYOIsqjhKdKCBZNFNeKT8XxyZh5MgPVf600M8G5/C4JgORXTVOFslA451K3ilvRcrfkzAiYUQjVI/rIFaXP5hrLbKBxgXDAWlaeROV01FZStgB7UhuZis/3ioQJjMzfVxAekRzvrep3ijZQDwWehj3PyYNx/lZy2eDsRl93EB8NKgQI47P4bHBOXytwUDEZAAi04nnBloXL2mu+7DB35MwImFEI1Sf6yBWl1dHiioyYJTdXph1BNqRzm1W/rxaus3wXFZ69v291ZzrZqo3PB4brFaNRO25OKH0U+XTTn/1LGlEwsiRB8rsl8OyE0YTBQ9E3hQ8EKl7sqhXc92PDD+DhBEJIxqhejWmxOr8defYkcyryOtsBwlBoB3pyIDh87apgPvgU/LK1Byl34IcqJKueOwlr4N/UZ3PNFpIjA3bDWX2K5/Lxa0eGpzDt4AHIruV2bui8wKtg/M0wWrCIgiRMCJhRCNUv8aUWJ2vrZ4li5rLdcIQaEcy22P4nBXxGu1cw3PZ6dF3p3uNboCqjYonj6QOP+ugfZb1CH1Yw4uEUckNiMtgaDLQnyjh3shA5J3jgchuw4dwXsB18I7m2nfkXI9IGIGEUXiNKbE6P+dySOzIugmy6PVG9e+PTdIhXa4aM7RkS+2ss5huEYpAO5LJoOEz1lPAfZhleC77PPrukn5gf0W1RkDWReVJhdtnEkaOrDSsBNdKThh9Len+uByImAxARgNPFukSljcc1CMSRiBhFGZjSqzOh8lr6rrypzKboSDf13DGYwwRjkA7Yu2i4fNVxELTPYbnctaT7607/m7aneM6qjUCJIvff8jQPu8p+bxJGDn0Xpn9YuiqETEZ6D8LbCBiMrNLFnSdH3C9W6Iarxq2u/YPyn5aNAkjEkY0QvVuTInVncu6o4q8VrwxY6c0yzE3EpJAO2Llmmf9I5NzuerJ97ZP8Zos6md2/AzazjAu88czEkYOmU5B3+/o+I8Mjv0goIEIyaKGp5rr35Dh80gYkTCiEaIxJVZnN0dl3yVleQfH7ctwTNmtqIuwBNqRoBNG1zz53l4mxL35VGnUQL9KnmHn28xAEkYOLTWsAO8cHd9kdfbbgQxE9hoOQBYEXueOa67/XMbPJGFEwohGiMaUWJ1d1gWv+3M49pkMxz1MWALtCAkjxzYmnNt2qjNqZI1qJElNntspVcxaaCSMSnDbsBIcyvm4pmsoXQpgILLP4O/e1CBZtFolL3gqA7CsvxqTMCJhRCNEY0qszm5nhqTNi5yO3WX4fbW+ugzQjpAwculFm/MapiqjhlZYJI320scN07KoTBtUgO+qs6nnre54XvHaWZRhILJfmU2xDz1ZJAmN1wnXPx0Ho6xIGJEwohGiMSVWZ2dy7S53MdqT4fi9hCbQjhgxXWSehNG/BlT7DQ56qMqoKZlx98vg2R2hjxuuU4YBXH5ZzWNBqxMWncI+DwciJouFHyBZ9JsLyt3rBSSMSBjRCNGYEquz+zNDwibPeyGzjL5YHp9FZ0E7YuZKBRNGZfZbZMHf1l2iJlRjGQ+gzkzG79/p44btiWEQf9lBR1EWibtp2Sn0MZtvOhAxWRuqDsmizZp78CiHzydhRMKIRojGlFid3TXL++GirlyyPIcJQhNoR4wcqGDCaKjE76r1B06ZVbGFKgz8zxuD53d5CedFwqgg85X5OgKflN1il8viANy8ha7Ju5Djng9EPnQ4AFlYg3olM9I+quQtGPO4Bz4njHpzGKxWpVwLtA6TMKp+0ohYnW/C6ImDc8iyY9pyBRB/0+xV/vxA26OKf+XVRruFrgepvsD/227w/A7Qxw2bdKzfWnTW5H1eWQxbVlCfWbC4K+5cS4U6rdovGid/Z7LI5s0K3K+PGTq54zVJFgndouo7cjoGCSMSRjRCNKbE6uISRvccnEO3MlsfobnspNsG4m+qHYbP0+wC7sNsj5/tdj9wnqHqAv+RNsGkjIQvCaMSAuZDh4PK86rxC8OQwb/dHeBA5EP8N3WgSwrmmQwkYUTCiEaIxpRYXe2EkRizPA8Gc6AdSbfV8HlaUcB9WGB4LltL+I7u16RPA3QqbS2ji/Rx6+OgarwylNdgUgb1q5o+/2+Dv5lfoYGIyYKdn2o0AFmkqT8yEJtLwoiEER19roNY7QXb9YNcJYxGLM/jpgKIv2nmGT5PRWwys8XwXJYV/P2cbjn+HaoskGilh+MB+rglkkZmKO48ZxlAfok7oqtaPneJwd++qNB9stmSeH9N6o5uEfWNOR+LhBEJIxohGlNidTH3Rcp9R+dx1vI87tJNA/HXiMnrntsLuA8m65/IuXYV+N20ntMDqiuQaoKEEdrZoBoZePlC5N1FWcD6ZxzY5b9lNonseHVLNdY1+kPzWSbb8h2ryH3Zl2FgHfpA5IjSv5KYNxJGJIxohGhMidXZ7VL2M4Zd2OvJeQChxV+TnY12FXAfTNYv/Vjg9/JHfO+bd+7tproCHcU0EkbIxWuV/utCFRYate3c1mUg8peqfvJjGwkjEkYkjIJBrNbbZnlPxhydxw5Fwgi0Iy6YvO55qID7MKj8mTm4VP3+ivLzqMyiqgJGdGsfXqGPi05tCKQTuCeHAXaoAxESRsXr8Sxw09HnOojV1bHA8n58c3QetokrEkagHTFjstFMET/6mCywX8Ri9hLz3jcd82VU5lBNAWOHNc/wUfq46NRtg8ZicwADEFnY2WRHnhAHIiSMSBjR0ec6iNXVMm0RH385OgfbGZmsNQLaETMmaweNeHAfilhLSdZnbd6RUf57PlUUsKKbuV3GLuckjAKyVKUvvDfm+TWYDkAWxeVDDQciJIxIGNHR5zqI1dXy2DJGznVwDrYJI3YyAu2ImTkGz9NoAfchbYdkGSPMdnwfXjQdT9ZkXUD1BHJNGJUxhiJhFJCrBg3WDo/Pf7fFAGSG/Pf7mg1ESBiRMKKjz3UQq6vlomWM7PUgYXSN8ATir7G09UOnCziHtJmMLpNW0k9qTox/bGkDAJjT7a5axjrEJIwCsUKlzy56VfEByPuExqduAxESRiSM6OhzHcTqahmwjJEuppz3WZ7DUcITiL/GTJLCyxwef5nB8c87OnaXarzCOnOcz1FZQrUEMjvvWV+ShFEgHhg0FOs8PXeTLYfHlf6XCvnf3inWyXDBJkEVKhJGNEI0psTqTshW0j8tYumwg3OwXfS6n/AE4q+xzarcWf47DY6/wdGxm3eJ+6oaP2IDyOeZKmOXwzr2cYNnstje1YAHIHUfiLhGwoiEEY0QjSmxuthY+qykAWVzYe0R0I6Yk1k2EynnccHh8S+lHPuzo+M278w2GZU1VEegY+MJz/FB+rjIQhaY+5TyJcp7xHM9PHeTzqs8MDbvapI0KneQEyoSRjRCdW5MidX52GcRS2U2UnfOxz9kcfx3hCbQjli7rIpPBM94qYpPVl1oucfrC7rP0n7IosBdVH0EaJFKXrR+YUnnRMKo4m6r9B0RNnp43jsMO6xZHowFiqRRnkgYkTCiEapvY0qszo/sTjStylvr7brFsS8RmkA7Ym2tQZ+8x8Fx56j0dUxX5XzMoabP/hGVTQV+33fi4/5B1UeAjiY8w4+Ischiv0Gn70jNBiB1HYi4RMKIhBGNUD0bU2J1/kx2M3W1S9lTi2OvJzSBdiST0ZRzGXBwzLRXhp87HNDKbMi+Au/vzIzX11R7BOptwnO8mRgLW7KA9Y+UL+96TQcgdR2IuELCiIQRjVD9GlNitRsrLeKprAeS1ysXXcp80e03hCXQjmSW9urpzRKuP8/Ftlt/rC5ycfxlcVz09QdxoFNJO6o+JcbClmxV+SXli3tQoYegdQCS50KbJI06R8KIhBGNUL0aU2K1Wya7ms6UPTkdc4vFMfcRlkA7kpkkZ3Vri/5Q+b6WNl/pk8F5rkfW+kPC7gLvq7QR79W/s5rmUe0RGIkd7WYXyeumq0o+NxJGFdMcMJOKDPC7PTvvMgYgdRyIuEDCiIQRjVB9roNY7d4ai5g6mtMxLykWuwbtSFEOppxPnjsdHU85Vl5JnW3q93WSDhQcM5vHPiNUeRRI1h/cpNzvHHom4Rk+SYyFjYUGnelbyr9dAwZU+mJ8bx0/iCSNsiNhRMLIpbTZFlNcB7E6wFh9zSKudrrmicSvb4bH6iMkgXakY9IPH1PuE7Py4/BHzXFe5XQcmaHYvAzGsQLu33LVWJvpfpt2qZcqjwIMqv/OFpyOkyd5b0qxSSVPAiHGwpi8t/sh5cs6wwAkdSDyRpE0skXCiISRS2nJgSmug1gdYKyW10i+GsbVcdXZKyxHDI9znXAE2pHcrE2JqXnEL93sInltK4/XWDbE9+8fT8oHqjsKsMugLkpSeF0Ox1qa0B+QGcZziLEwJZn9CaV/H3qnh+fdbzAAeVPQAISkEQkjEkb+mW0QI+R/7+I6iNUBxuptFrH1XMZjzFXpax7O7Dg0m5AE2pFcHdWckwwQ53fw2YtSEjlHczh/eRVs0qNkkZTTVHkU4JFFnRzq4DiLVftZgq8L7nPVoa8etOMpX5Jk/FZ5eN4mA5CyHoYF8bFJGpEwImFUrkHDerWF6yBWBxqrT1rE1yyvi103+NzPcacVoB3J3w2V/wY1MjB7qtzOFpRXwkxnQRZZllLlUYBvlvXyibLfNXZDwjP2TPm1qHsoffUgLU5pDKTIGgg+/iK4XaVv31t25lSOPUbSiIQRCaPSyDTb94b16jHXQawOOFafN6w/MptgvcXnHjL4zE/xwBCgHXHnjua8hjN83ojm8+7mNAb57GGy6DFVHgUZzVA/J+N21yRuyazhXwlje582rgqlrx4c+dXgRFS+a74Q+eJ8XfBtWwUGICSNSBiRMCqX/ArzzLIhvqL8m+5a5esgVvvlsEXSqN/g844ZfNZz5c+UdyD0+Hs5Jckzz/CaHznuj5jsxlxW2UW1R0FOdlBPx+O/X9MUb2apxo90l1X7V0ll6RnflpcJpa8enD0pQVqSSEOqs8Uvyx6AjHnWQTUdiOwlYUTCiIRRR+bFjeUVpU+Ipy12KTGwr8Q4GMJ1EKv9tNFioCa7tLSbbdQbJ4J0fyu7vJyiUwfakcLjr2xxn/Sqy0Q8yFzS5u+Wxeec9LdT8RiiU7Km0mvlZ7JokpiFAnVnSJZkKTLL6KLy5xW0UPrqwZGMo0xfG0/p3EllWuT5tchaSl8rNAAxHYjIYmR1Xt+BhBEJo6yD3y9xJ2/aUUM7HX++HGcn10GsDiBW98TJnAnDuvM9ThC9MqifkiQcThiQArQjxcRf6cvfVOkzCZ/GJW2HspGc4l5XHEf+8bRc4nFACWP0YUf1WZ7rC6r8NblCjLHBkKAsvwLKonQ/lH5XGln0el6Fri1pIOLrACRtIPKZzjUJIxJGmfQW3Jncy3UQqwOLOQfiAeOvDuvUq7gvwetnoB3xZ4biyqhcVdm2rP8RD2RXF9TP8aGs5nFASeTVMlm8/meHdVh+4JEEr8w09GWdopBjbCVJ53wwrii6KV6yyNbZqKyt8LWuaBmIjFUk6TVf/b7IGckikDBCyIjV1SCLTvbHfYOROAE0GQ8ap+PyPf7/PYn/jfzbgajMpZoDXpMfkeXVDVkEV141HY+f5+Zn+338v52P/y2vZgHFkyTP9vhZvRP3Q741PavTcbs8GbfT8sxKYlcSRGu4fdDpU8lTvORXQ5lFJFlLWchtUUDXPTMQqcoApHUgIgOQZVRfxEgYIVTEagAAAKAk69W/7+/J4lny3rLshlKHhaCWV2wAMmOeYpth/I6EEYjVxGoAAAAgV90V7YgD+JckjKYTCgsxAgAAAEDF/B8qhHwiwiBKMwAAAdV0RVh0TWF0aE1MADxtYXRoIHhtbG5zPSJodHRwOi8vd3d3LnczLm9yZy8xOTk4L01hdGgvTWF0aE1MIj48bXN0eWxlIG1hdGhzaXplPSIxNnB4Ij48bWZyYWM+PG1yb3c+PG1uPjc8L21uPjxtbz4mI3hENzs8L21vPjxtbiBtYXRodmFyaWFudD0iYm9sZCI+NDwvbW4+PG1vPis8L21vPjxtbj41PC9tbj48bW8+JiN4RDc7PC9tbz48bW4gbWF0aHZhcmlhbnQ9ImJvbGQiPjY8L21uPjwvbXJvdz48bXJvdz48bW4+OTwvbW4+PG1vPiYjeEQ3OzwvbW8+PG1uIG1hdGh2YXJpYW50PSJib2xkIj40PC9tbj48bW8+KzwvbW8+PG1uPjExPC9tbj48bW8+JiN4RDc7PC9tbz48bW4gbWF0aHZhcmlhbnQ9ImJvbGQiPjY8L21uPjwvbXJvdz48L21mcmFjPjxtbz49PC9tbz48bWZyYWM+PG1uPjU4PC9tbj48bW4+MTAyPC9tbj48L21mcmFjPjxtbz49PC9tbz48bWZyYWM+PG1uPjI5PC9tbj48bW4+NTE8L21uPjwvbWZyYWM+PC9tc3R5bGU+PC9tYXRoPlUe/+oAAAAASUVORK5CYII=\&quot;,\&quot;slideId\&quot;:282,\&quot;accessibleText\&quot;:\&quot;fraction numerator 7 cross times bold 4 plus 5 cross times bold 6 over denominator 9 cross times bold 4 plus 11 cross times bold 6 end fraction equals 58 over 102 equals 29 over 51\&quot;,\&quot;imageHeight\&quot;:25.18918918918919},{\&quot;mathml\&quot;:\&quot;&lt;math style=\\\&quot;font-family:stix;font-size:16px;\\\&quot; xmlns=\\\&quot;http://www.w3.org/1998/Math/MathML\\\&quot;&gt;&lt;mstyle mathsize=\\\&quot;16px\\\&quot;&gt;&lt;mn&gt;2&lt;/mn&gt;&lt;mo&gt;&amp;#xA0;&lt;/mo&gt;&lt;mo&gt;+&lt;/mo&gt;&lt;mo&gt;&amp;#xA0;&lt;/mo&gt;&lt;mn&gt;2&lt;/mn&gt;&lt;mo&gt;&amp;#xA0;&lt;/mo&gt;&lt;mo&gt;=&lt;/mo&gt;&lt;mo&gt;&amp;#xA0;&lt;/mo&gt;&lt;mn&gt;2&lt;/mn&gt;&lt;mo&gt;&amp;#xA0;&lt;/mo&gt;&lt;mo&gt;&amp;#xD7;&lt;/mo&gt;&lt;mo&gt;&amp;#xA0;&lt;/mo&gt;&lt;mn&gt;2&lt;/mn&gt;&lt;/mstyle&gt;&lt;/math&gt;\&quot;,\&quot;base64Image\&quot;:\&quot;iVBORw0KGgoAAAANSUhEUgAAAogAAABHCAYAAACEaLbyAAAACXBIWXMAAA7EAAAOxAGVKw4bAAAABGJhU0UAAABDL/GCtAAACNRJREFUeNrt3WGkXGcex/EjKqKiRFxRVSUiqqpK1Kq1IkRVxHWFiKioKLGqovquLyKi9s2Kquqbqoq+qBAroq9KrVoVEVZEXBElrqtqRcmLqKgI3efZuXf3ZHZm7jNzzzlznnM+X/6v2jv3Puf5/Wa+mZlzTlFUw74wp8N8Heb7MPfDPAzzKMxvYX4NczfM5TDnwyyF2VoA/UZvIPuyD3SuI8+FORfmpzC/zzCP1ha2Xw7QI/QGsi/7QCc78syarT6acQGj5mqYV2UDHUZvIPuyD3S2I/s3YbYbzeMwZ+UEHURvIPuyD3S2IyfXftnvNc83YbbJDDqC3kD2ZR/obEfebWAB5fk2zFOyg8zRG8i+7AOd7chiw4tYn6/kBxmjN5B92Qc625E9YR6M+UU/hvlLMTi1eleYLaWfi6davxTmSJhPw6zMuJiTcoQM0RvIvuwDne7I9REPvhzm4AyPFb+IeW3KhcTr/uyUJ2SG3kD2ZR/obEf+POKBPx0y2lkf9+EUizkvT8gIvYHsyz7Q2Y48HeaXoQf8qMKD9PqaxaYsJC56u1whA/QGsi/7QKc78uHQg12s4WAdKNJP735HtpABegPZl32gsx2Jb3WWL9q4UuO/xs4mLuRvspVEPIX9szFz1OGpFb2B7Ms+0OmODJ9+/UaNBy2elbOasJAH8pV8PMcdw88cnlrRG8i+7AOd7sjl0gNcaeDAfZBou1tljCC2GL2B7Mt+XcSPA09lKkZnVKQbHYkfUa7fLDp+jv1iAwtZKNI+Mz8gYwSxpegNZF/26+K90ppyksTFUjbO6Uj+HVkq5nNV+usJCznkuZggthS9gezLfh28P2JdOUji4ghB+auO5N2Rj0s/+GKDC/nSCx1BzBi9gezLftV8OGFtbZbEpWL8u1cf60i+HflH8b+bOjfJqYSFvOm5mCC2FL2B7Mt+0+troyROksP1Oa0jeXbkQpi7Rb1n2IziaMJCXvZcTBBbit5A9mW/SnaEuZGZJKbI4d/DbNMRHZk2WJMWEUO3pQBBhN4A/ch+lMSbmUjiUsLf2Uc51JEGFnLbXhNE6A3Qs+znIIkpcvh9MbjVHHRkao5ssJCv7DVBhN4APcz+Qosl8UjC3xW/g+fe2DoyMyc2WMgxe00QoTdAT7PfRklMkcMfyKGObJaPJiwiXmDS9xYIIvQG6HP22ySJKSdAXCWHOlIFFycs5Gv7TBChN4Dst0ISj5FDHWmS2xMWst8+E0ToDSD7c5fEFDm8FuYZEdWRKtg+YRE37DFBhN4Asv9/krjcsCSSQx1pnElfdF2yzwQRve7NwYQXpa7MZbGW/ZZK4vGE3xPv/btDPHWkSi5MCBsIIvrdG4IIrxmTJfFOzZKYIof/JIc6UjVPhXkwZiGv2WOCiN73hiDCa8b8JDFFDm+QQx2pg7fHLOJLe0wQoTcEEV4z5iaJbyU8XjxZZqdY6kgdXBuxiHsCRxChNwQRXjPmJonkUEfmyh/HhO6w/SWI0BuCCK8Zc5HEE0WaHC443DpSF1dHLOJz+0sQoTcEEbI/F0l8O+HnlsmhjtTJUjH6i65b7S9BhN4Asr8pnp1BEk8m/P+3yaGO1MnTYVaGFvFLmBfsL0GE3gCyX5kk3k2URHKoI63g/NAiHoc5YH8JIvQGkP25SOJGc4cc6kjdjPoC5Ts92Lw+fY/qC13VG0D2WyWJK5uUw10Oo47USbyQ5urQIs71ZAMJIvQGkP15SuLqDM/nP5JDHWmCKz0WCYIIvQFkPydJXFn7GehIrZwZWsSlnm0iQYTeALLfBkn8V8Lz+E/kUEea4PDQIr7p4UYSROgNIPvzJuVs5fU56XDpSJ3sK568afS3xeBG0gSRIEJvANlvjpSLYJNEHWmEeP2d8lvZP4TZ1tMNJYjQG0D250XK7fNIoo40QrxeUvnaS/Hm0dvtbe24DmLe6A1kX/ar5q0K/uFPEnWkEuJp1zeLJ2/qvdPeEkToDSD7rZPDeLZyytnNJFFHNkW02fLNol19nSBCbwDZb68cPlukX0ybJOrIzHLyXWkRq4XT5Aki9GZz9On7u5dlX/Yr4ngx/XUOU2/LRxJ1ZCq2FIPTrNcX8XOY5+0tQYTeEESCKPutk8O7Y0SDJOpI5VwsLeJemL32liBCbwgiQZT9RjlWpN0+b9K7UPG/3SGJOlIFX5QWcT/MK/aVIEJvCCJBlP3s5JAk6khlnC8tIl648Q8N/d4Y3nhdpy1yRBD1ptO9IYiy7zVjY44myuGuKY8ZSdSRmThbWsTDMH9q8ABeWvu9+2SJIGaG3hDEvgqi7NfDkYRs3ZlSDtdZIIk6Mi3vlxbxKMwbc/iX0i1ZIoiZoTcEsa+CKPv5ySFJ1JGpGb7Z92KDi9hdDD6Pj7/3tDwRxIzQG8i+7OcmhyRRR2YO5PEGF1G+zUy06x0yRRAzfSLXG8i+7G+GpUQ5XKj4eJJEHRnJoTCPS4s41eAiXimevDbTRZkiiJmgN5B92c9dDkmijozlQDH4wuT6A31Q8x8ez6LZUwxO278ydADjHJQrgpgBegPZl/2q5fDxBnJ2u6j3VmwkUUf+y+vF4FTrtnyRe0WuCGIG6A1kX/a7JodlSVwmif3uSHwL8n7RrjP9zsgWQWw5egPZl/0qWUyQw+WG5JAk6sh/3oq8V7TvUhAvyBdBbDF6A9mX/abl8FbDcliWxFsksV8dea4Y3Bi6bYv4Tr4IYovRG8i+7FfJ4WJwdmkb5bAsiTdJYj86Uj7tuW1zzPMwQWwpegPZl/0qOZSBHJLEHnVkZ5H2dvE8Jn5m797LBLGN6A1kX/ablsObLZHDaSXxhI7k15H4P11v6SLifOK5mCC2EL2B7Mt+1bxUTP6uWtvkMFUSV4vBR606kllHtrZ4EXFe9nxMEDM75noD2Zf9qiWxrXK4kSTG7989ryM6AoIIANgce4ckMYpXDrcMjB+r3ui5HAIEEQBQuyTmIofDkhjlcLdtBAgiAKBa9mQmh+vsWPvbAbRAEH8bM05WAAAASfwbVJUQuebWXO0AAAEFdEVYdE1hdGhNTAA8bWF0aCB4bWxucz0iaHR0cDovL3d3dy53My5vcmcvMTk5OC9NYXRoL01hdGhNTCI+PG1zdHlsZSBtYXRoc2l6ZT0iMTZweCI+PG1uPjI8L21uPjxtbz4mI3hBMDs8L21vPjxtbz4rPC9tbz48bW8+JiN4QTA7PC9tbz48bW4+MjwvbW4+PG1vPiYjeEEwOzwvbW8+PG1vPj08L21vPjxtbz4mI3hBMDs8L21vPjxtbj4yPC9tbj48bW8+JiN4QTA7PC9tbz48bW8+JiN4RDc7PC9tbz48bW8+JiN4QTA7PC9tbz48bW4+MjwvbW4+PC9tc3R5bGU+PC9tYXRoPs5rpegAAAAASUVORK5CYII=\&quot;,\&quot;slideId\&quot;:283,\&quot;accessibleText\&quot;:\&quot;2 space plus space 2 space equals space 2 space cross times space 2\&quot;,\&quot;imageHeight\&quot;:7.675675675675675},{\&quot;mathml\&quot;:\&quot;&lt;math style=\\\&quot;font-family:stix;font-size:16px;\\\&quot; xmlns=\\\&quot;http://www.w3.org/1998/Math/MathML\\\&quot;&gt;&lt;mstyle mathsize=\\\&quot;16px\\\&quot;&gt;&lt;mn&gt;3&lt;/mn&gt;&lt;mo&gt;&amp;#xA0;&lt;/mo&gt;&lt;mo&gt;+&lt;/mo&gt;&lt;mo&gt;&amp;#xA0;&lt;/mo&gt;&lt;mn&gt;1&lt;/mn&gt;&lt;mfrac&gt;&lt;mn&gt;1&lt;/mn&gt;&lt;mn&gt;2&lt;/mn&gt;&lt;/mfrac&gt;&lt;mo&gt;&amp;#xA0;&lt;/mo&gt;&lt;mo&gt;=&lt;/mo&gt;&lt;mo&gt;&amp;#xA0;&lt;/mo&gt;&lt;mn&gt;3&lt;/mn&gt;&lt;mo&gt;&amp;#xA0;&lt;/mo&gt;&lt;mo&gt;&amp;#xD7;&lt;/mo&gt;&lt;mo&gt;&amp;#xA0;&lt;/mo&gt;&lt;mn&gt;1&lt;/mn&gt;&lt;mfrac&gt;&lt;mn&gt;1&lt;/mn&gt;&lt;mn&gt;2&lt;/mn&gt;&lt;/mfrac&gt;&lt;/mstyle&gt;&lt;/math&gt;\&quot;,\&quot;base64Image\&quot;:\&quot;iVBORw0KGgoAAAANSUhEUgAAA1gAAADkCAYAAACFf4U7AAAACXBIWXMAAA7EAAAOxAGVKw4bAAAABGJhU0UAAACNUy1tAwAAEcVJREFUeNrt3Q+k1XcfB/CvK1dyxXUlyYxJkpmRx0weE0mSXJHMZBIzM5mMmUkm4zGZmXmYK5NHIpNkHiOPmcnEJJMrcSVJEplkrlx6vt/9zvWcnef8+f3OPed0fr/f68WHh+25Z/ue332/9zmdc34hAFTPdJyTcb5xFACgvwHoz9o4J+I8ifMszmNHAgD6G4BipuIcj/N7I5ifCWgA0N8AFLMmzidxHrUEs4AGAP0NQE6r43wY52GHYBbQAKC/AehhMs6xOPd7BLOABgD9DUAHq+J8UCCYBTQA6G8AWkzEeT/O3YLBLKABQH8D0BTM78a50wjapTg/x5mLcyrOFQENAPobgHzmGwH7a5yjcda1+XtOC2gA0N8A9JZuNri1x9+zXkADgP4GYHDmBTQA6G8ABuOigAYA/Q3AYFwQ0ACgvwEQ0ACgv/U3gIAGAPQ3gIAGAPQ3AAIaAPQ3AAIaANDfAAIaANDfAAJaQAOA/gZAQAOA/tbfAAIaANDfAAIaANDfAAhoANDfAAhoANDf+htAQAMA+htAQAMA+hsAAQ0A+hsAAQ0A6G8AAQ0A6G8AAS2gAUB/AyCgAUB/628AAQ0A6G8AAQ0A6G8ABDQA6G8ABDQAoL8BBDQAoL8BBLSABgD9DYCABgD9DYCABgD0N4CABgD0N4CAFtAAoL8BENAAoL/1N4CABgD0N4CABgD0NwACGgD0NwACGgDQ3wACGgDQ3wACWkADgP4GQEADgP4GQEADAPobQEADAPobAAENAPobAAENAPpbfwMIaABAfwMIaABAfwMgoAFAfwMgoAEA/Q1QGpcENADobwAG46aABgD9DcDKrYmz1COg01+fcFQAoL8B6O5Ij3Benh2OCgD0NwCdTcVZyBnQlx0XAOhvANpbH+ennOG8PF8HbzUAAP0NwJ+m4+xtBO2TguG8PLfjnIizK86kIwUA/Q1QF9vj3I/zKM5in4HcaxYbPz89zgFHDgD6G6Cqdg4plDvNIUcOAPobAAAAAAAAAAAAAAAAAAAAAAAGIt1D4mScbxwFAOhv6mFVyG4i9nmcCyG7IVi6mVj6nvqncf4I2XfVXwzZjcZmgxuFQS9rQ3ZjveUb8z12JIBOB/1NtW2NMxf6u5FYCukzcV5xjPAXU3GOx/m95XdGQAM6HfQ3FbUxzrkwuJuEfRtnxrFSc2vifBKyu5O3+z0R0IBOB/1NBc222cwHMXfjbHO81NDqOB/Gedjjd0RAAzod9DcV8/EQQrj1AnzdMVMT6TMLx0L2WYa8vx8AOh30NxXx6ZCDeHnSH6++6LipsPQB8g8KBLOABnQ66G8q5r0OF8xSnO8bf/318NdvEUr/e0ucgyH74OuTAhfiVUdOBU3EeT9kb53p99VgAJ0O+puS294hhE+F7IOxeaUPAKavrMz77UQHHT0VCuZ349xp+v35OWTf1pV+j64IaECng/6mHqaaLqrmV6K2rOBnvhry/dHqr46fiphvuqaPxlnX5u85LaABnQ76m+r7quUCmWts8yuV7rWR5+0FmzwFVMCJxjXfzXoBDeh00N9U29aWi+PkgH/+hzkuyLc8DdTIvIAGdDrob6rrQtOF8fUQfn76wGyve2/MeRqokYsCGtDpoL+pps1NF8XlIT7OmR4X5FlPRSGrGsXZbg44nlL9B5CABnQ66G8q5IvGBXEvzswQH+dQjwvynKeikMkuZ/m14xHQgE7X6aC/Gb30gdeHjQti95Afa2/wapcFCwEN6PTyOhLnnRL+c++Lc9yviP5mNJYD8vwIHmtnjwvyc0+HBUtAC2hAp4+p95v+/cq0ZKXl6mnjn/tTvyb6m+FL98nYH2fDGITxfk+HBUtAC2hAp4+hD9r8O5ZhyUrL1VLwgrb+prK6vZ0gvbIy7YgsWAJaQAM6fcx83OXfdZyXrNk2y9XyfOES1t9UQ7cPxJ53PBYsAS2gAZ0+Zt4Jve/5NY5LVrflanmOuoz1N+X3zy4X4yuOx4IloAU0oNPHTPqTuGslW7LyLFf/ibPaZay/Kb+bwc0ILVgIaECnl2/Jul6SJWs2xz+n5Up/UxHbOlyEt0L2oVwsWAJaQAM63ZI13OXqxzhrXML6m2o42+YCfBDnJUdjwRLQAhrQ6SWwboyXrP05/rl+Cl7U1t9UxrYOQfyqo7FgCWgBDeh0S9bQl6ufLVf6m+pIv8yt79NObyHY5GgsWAJaQAM63ZK1Igdy/HNcsVzpb6rl+5aL7qxfcgsWAhrQ6ZasFTtoudLf1Ev6dpqLTRfbvZC9yoIFCwEN6HRL1vCXq1/irPU06W+q4YU4V1sutrtxPgpeRbFgIaABnV6tJevGiJcsy5X+pmbea1xYnS66R41QnnRUFiwBLaAplZ05/qOuKnPB063Tx3TJejPH46SFeNrlq78pv71xfitQXrfj7HJsFiwBLaCxYFmwdHpFlqybQ16y8ixXv1qu9DfltirOkZDv/cedZi545cuCJaAFNBYsC5ZOt2StdLm6ZrnS35RXugfGlyF7a8AgiuxKI5SwYAloAY0Fy4Kl0y1Zf/VWjp+XFuMZMaW/KZ/0ytatIZXZda+6WLAEtIDGgmXB0umWLMuV/qZOzjYumidxFocQyBcdsQVLQAtoLFgWLJ1uyfrToZzLlXcB6W8q+B/5m+PsaQTBmZB92LXfQD7kSC1YAlpAY8GyYOn0mi9Zb+f4/92wXOlv6iW9p/uL0P3rXdvN/ZDd0BALloB+fp6ZgQ3o9Hrb0MeSdTjH3z9vudLf+ru+/Z1ucvdZnKUC/0LH/O5asAS0gBbQoNMrtGQt5FyyLFf6W3/r79xezhkuy8GBBUtAC2gBDTq9bktWr7lpudLf+lt/N0vfcJP3/hovl/gXr06fU5iTswLaWLCopbp0+qCXrJV8pi0tV+sdo/7W3/q7VQqG+6HabymwYCGgjQWLOqhDpw9jybrTR5bcslzpb/2tv1e6gJy3YFmwBLSAFtCg0y1Zf/6p1wbHpr/1t/7u5VLo/dWjFiwLloAG0OlVXbLy/OnfXcuV/oa8tve4OBctWBYsAQ2g0ysqz7cFLs9hx6W/Ia9eH/ScsGBZsAQ0gE6vmDw3EbZk6W/oy+keF+ikBcuCJaABdHqFHFpB51qy9Df09JYwXhH3wRLQADq9OmdkydLfsGK7g7cTWLAEtIAGdLrlavnbAvN8u6AlS39DRxuDD8RasAS0gAZ0uuVq+avY896M2JKlv6GtqeArXS1YAlpAUxZ1+nzpBU+3Th+QN0Px+1yl/71gydLf0I81XS7Oc47HgiWgwYJlwdLpFV+uFkL7+1xZsvQ39KXb2wmOOR4LloAGC5YFS6eX1MEc19mt0P0mwumv3bRk6W8oYk+Xi/M1x2PBEtBgwbJg6fSaLleWLP0Nfel0L4i7jsaCJaAFNBYsC5ZOL6EDOZer9QV+piVLf0Nu/+pwYX7maCxYAlpAY8GyYOn0ktmf49q6WXC5WrbOkqW/IY/7bS7KpTgvOhoLloAW0FiwLFg63XJlydLfsPKinnM0FiwBLaABnW65smTpbyjmxw4X5AZHY8ES0AIa0OklMZtzuVo3wMe0ZOlv+D+7O1yQ7zsaC5aAFtCATrdcWbL0N1Xw9zj/iPNNyL4JaOOQHmc6zp02F+P3ngILVs1cEtCATi/1crXUI8fnh7RcWbL0N2NuVZzvQvsPpqYNfeuAH+/7No91O86Mp8KCVTO9SlFAAzrdcpVnybphydLfjJfjPS6SFCCfN/5jfqXOtPn59+K85GmwYNXMmhzlnP76hKMCdPpY2Zcjv2+MaLmyZOlvxtR8yPeVtenve6PPx1gb2v9xarrRnq9kt2DV0ZGcv3c7HBWg00u1XP024uWqecn6zZKlvxkPj0Kxe4OkUN1W4OcfDNld3Ft/TnoLw7Tjt2DV0FSchZy/b5cdF6DTx8LeOE/HdLlqXrKuW7L0N8/fhdDfTRivxfkozq7w17capP+dvlHoZIeLML194E3HbsGqqXQPlJ8K/q6l59JbDQCd/vzsKcFyZcnS34yR3WEwd73vNQ/ifBKy965iwaqT9Kru3sZz8qTP35/0ofETbf7jB0CnP//l6vqYLFdFl6xDfmX0N8NzPAwvhNPNB98O2TcbYcGqg+1x7ofsrTqLQ/q9Wmz8/PQ4Bxw5oNOHZmtjoSzLcpV3yUpfr7/Rr4v+ZrjSq17XBnDhpK+mTO/FTh8CXO9YLVg1tDOM5hVkr0ACOv35Llnjulz1WrLSWztf8GuivxmdLXHeDdnXr/47zsOQ/bHoYtM8aWze6cOx50L23uz9cTY5PgsWADq9gja3LFlpcSnDF3vMtCzblisACxYAjNWSVZblqnXJcu9RAAsWAIyVTaGcX0k/HfypJECuBWuxw3zpeAAAAAAAAAAAAAAAAAAAAAAAAAAAAAAAAAAAAAAAAAAAAAAAAAAAAAAAAAAAAAAAAAAAAAAAAAAAgFHbFudonLNxfozzKM4fcZ7GWYzzJM5CnAtxTsWZjTPp2ABAfwOQ2Rjn0zh34zzrY542AvsNRwkA+hugrtaG7FWsp30Gc7u5EudVRwsA+hugTtKrVf2+4tVrluKccMQAoL8B6uBwI0SfDXkuxVntuAFAfwNU1XsjCObm+SHOKscOAPoboGr2jTicl+eMowcA/Q1QJZviPO4QoLfifBayr2xdH2ei6f+XvsJ1a5z9cb6Kc7vPkD7sKQAA/Q1QFVfbhOaNODv7+FnpA7a/FAzodD+OGU8DAOhvgLJ7t01gplezJgbwc/8oENKnPBUAoL8BymxNnIctQXlygD//9ZC9upUnoFOYT3lKAEB/A5TVxy0heW4Ij7Ej5P/a2COeEgDQ3wBllN5C0HwzwvQB12G9AnUiZ0B/52kBAP0NUEatX+u6a4iPlb6t6E6OgH7saQEA/Q1QRheagvHiCB7vWMj3KtikpwYA9DdAmaS7rz9tBGJ6f/WWETzmupDvvdw7PD0AoL8BymQ2PJ87sV/NEdB7PD0AoL8ByuSLpkDcMsLHPS2gAUB/A1TNT40w/GHEj/tOjoDe7ekBAP0NUCbfxlkIw/3moXYO5Ajolz09AKC/Aehttkc4pw/RTjgmANDfAKw8oOcdEQDobwDy2d8joM84IgDQ3wDkc6hHQB90RACgvwHI52SXcE43TlztiABAfwOQz7kuAX3W8QCA/gYgv/kuAf2G4wEA/Q1APlNdwvma4wEA/Q1Aft2+gWjW8QCA/gYgv287hPNVRwMA+huA/FbFedwhoP/meABAfwOQ39sdwvm0owEA/Q1AMb+0CecHcWYcDQDobwDy2x7av/q119EAgP4GoJgrbcL5G8cCAPobgGJmQ/t7Zkw6GgDQ3wDktybO7ZZwfhjnRUcDAPobgGJOtYTzUpwdjgUA9DcAxbT7YOwRxwIA+huAYqbj3GkJ508dCwDobwCKu9gSznOOBAD0NwDFHW8J5/OOBAD0NwDF7W0J50uOBAD0NwDFbYvzuCmcf4izyrEAgP4GoJh0X4z7TeH8c5zVjgUA9DcAxayLs9AUzr/EmXIsAKC/ASgmfZ3r9aZwTv97xrEAgP4GoJj0KteVpnC+GbJXwwAA/Q1AAZNxLjeFc7op4QbHAgD6G4BiJkL29a3L4XwvzguOBQD0NwDFnWsK5wdxNjsSANDfABQ31xTOj+K84kgAQH8DUNyppnBONyR8bUSPm94bfihkb20AAPQ3QOmdaArnP+L8fYSPfb7xuNs8DQCgvwHK7oOmcH4aZ9cIH/tA43F/8zQAgP4GKLvDTeGcZt8IH/ulkL1PPD3uUU8FAOhvgDLb3xLOb47wsdMNDxfC/151m/Z0AID+BiirPXGWmsL5nRE+9itN4ZzmnKcDAPQ3QFntCNkHYZcD8tiQHy99u9CmOAfjXGwphjQ7PSUAoL8Byuj1kH2F67MxmdueEgDQ3wBllP5o/9EYhXOa454WANDfAGWT/oj/wZiFc5oXPTUAoL8BymRjnHtjGM6XPTUAoL8ByqT561THbQ56egBAfwOUxUzI7rA+juGc3ks+4SkCAP0NUAYp/K6OaTin+dJTBAD6G6AsJsc4nNO87CkCAP3dr/8C6I6IlmTSPwEAAAFLdEVYdE1hdGhNTAA8bWF0aCB4bWxucz0iaHR0cDovL3d3dy53My5vcmcvMTk5OC9NYXRoL01hdGhNTCI+PG1zdHlsZSBtYXRoc2l6ZT0iMTZweCI+PG1uPjM8L21uPjxtbz4mI3hBMDs8L21vPjxtbz4rPC9tbz48bW8+JiN4QTA7PC9tbz48bW4+MTwvbW4+PG1mcmFjPjxtbj4xPC9tbj48bW4+MjwvbW4+PC9tZnJhYz48bW8+JiN4QTA7PC9tbz48bW8+PTwvbW8+PG1vPiYjeEEwOzwvbW8+PG1uPjM8L21uPjxtbz4mI3hBMDs8L21vPjxtbz4mI3hENzs8L21vPjxtbz4mI3hBMDs8L21vPjxtbj4xPC9tbj48bWZyYWM+PG1uPjE8L21uPjxtbj4yPC9tbj48L21mcmFjPjwvbXN0eWxlPjwvbWF0aD69YRx+AAAAAElFTkSuQmCC\&quot;,\&quot;slideId\&quot;:283,\&quot;accessibleText\&quot;:\&quot;3 space plus space 1 1 half space equals space 3 space cross times space 1 1 half\&quot;,\&quot;imageHeight\&quot;:24.64864864864865},{\&quot;mathml\&quot;:\&quot;&lt;math style=\\\&quot;font-family:stix;font-size:16px;\\\&quot; xmlns=\\\&quot;http://www.w3.org/1998/Math/MathML\\\&quot;&gt;&lt;mstyle mathsize=\\\&quot;16px\\\&quot;&gt;&lt;mfrac&gt;&lt;mrow&gt;&lt;mn&gt;7&lt;/mn&gt;&lt;mo&gt;&amp;#xD7;&lt;/mo&gt;&lt;mn&gt;10&lt;/mn&gt;&lt;mo&gt;+&lt;/mo&gt;&lt;mn&gt;5&lt;/mn&gt;&lt;mo&gt;&amp;#xD7;&lt;/mo&gt;&lt;mn&gt;15&lt;/mn&gt;&lt;/mrow&gt;&lt;mrow&gt;&lt;mn&gt;8&lt;/mn&gt;&lt;mo&gt;&amp;#xD7;&lt;/mo&gt;&lt;mn&gt;10&lt;/mn&gt;&lt;mo&gt;-&lt;/mo&gt;&lt;mn&gt;11&lt;/mn&gt;&lt;mo&gt;&amp;#xD7;&lt;/mo&gt;&lt;mn&gt;15&lt;/mn&gt;&lt;/mrow&gt;&lt;/mfrac&gt;&lt;mo&gt;=&lt;/mo&gt;&lt;mfrac&gt;&lt;mn&gt;145&lt;/mn&gt;&lt;mrow&gt;&lt;mo&gt;-&lt;/mo&gt;&lt;mn&gt;85&lt;/mn&gt;&lt;/mrow&gt;&lt;/mfrac&gt;&lt;mo&gt;=&lt;/mo&gt;&lt;mo&gt;-&lt;/mo&gt;&lt;mfrac&gt;&lt;mn&gt;29&lt;/mn&gt;&lt;mn&gt;17&lt;/mn&gt;&lt;/mfrac&gt;&lt;mspace linebreak=\\\&quot;newline\\\&quot;/&gt;&lt;/mstyle&gt;&lt;/math&gt;\&quot;,\&quot;base64Image\&quot;:\&quot;iVBORw0KGgoAAAANSUhEUgAABXYAAADoCAYAAABLnLxgAAAACXBIWXMAAA7EAAAOxAGVKw4bAAAABGJhU0UAAADFKyqkoQAANpFJREFUeNrt3Q/kX9X/OPBjMpmJyczMxMzMZCLJJBmTZDIjmWRmJEmSSJKZxHxkksRMPpKMJJlkJJkkkZlkMiZJZiLJzEx8fq/ze7/27d1r73vvef25f869jwfH9+Pb3q/775znOed57z03BADg7lHZ6jSANgIgngIAMI91o/L6qJxwKqB2m0blV+0NMVkbAXGoFV+Oyv8mingKAEB27hiVI6NydTyo/avj+7tjVJ4flQ9H5ftR+XNUro/KjVG5NipXRuWTUfnPqOwZlVUuMR2yflQOj+tpbG/3OCVkHpO1ERCHcvN8uDWp28fErngK5ODeZfP7r0blj/G8/sZ4nh/7okvjOf6bo7JvVFZ38DhWj/ftrVH5dFQuTxxH7EvPjcqpUXlxVO5z6fOxs2Dg0Gb5y2VhZO2ovBaWEqNdrx9xgvHyqPw0Q33/fVTeGJWNLjlTONdALP7GaSbTmKyNgDiUq+3jiXaXErviKTA08U2Co2HpbYJZYlpMlsZE70MdOJaYoP1gvE/THscv4/OwXpXotndD9xK7v7osg7ZmVF4NS3fCckj8v7zCBGN5if/ti7D09O71kn93bTxZ8QQvVXY3FIsPOtVkGJO1ERCHchXHgOdLYo54ClCv+MBWfOp2liRo2Y2rNt5IiOuWf16Rp/hynKuI/evfFbmKmOC9XRXpnnjX+3roXmL3HZdmkGKQeCksPcGawxPd20oG35fHx7Jhhb/bOe4sitpefCpii+pAibMNxOErwU0GMTmvmKyNgDiUuzcqjlM8BahPfLp21id0q0pMmh5p8FjiUgorJadj/iLeSFu7wt/cXKqhLBkcl5y4X1XplhdC95K6sex2aQZl9TjwXA75LNXxyHg/Vtq/02HpYx5VYvL2u4LfiHfMHlQ1WME9DcXho061mBzyXD5JGwFxKEe7Eo5TPAWox6FQ/sTqokrMFdT51Gv87Y8Ltv38lH3SxVCcpD6synTHhdC9pO4Vl2UwbgtLNxcuh7zWYH6iJOi/P0PgPROKX3dwk4NJpxqIw7F+b3aqxeRMEyraCIhDuYlPTv0cupfYFU+BIXg2NJvzOjPu7+roS74u2OZjM/xefFit7K2N11Sd9j0Yuvm07kmXpvfiq1bPhdlfc2hz8L6vZL/OzhGAfyg51ntVGca2NhSHP3aqxeRMEyraCIhDOXov8TjFU4DFeiy0k/d6f8HHsToUJ2HneSuiLFcRy4uqULtOhW4mdve4NL0etD8Tlr6sePMOfbyjFJP5cc3Zbzo+eI+vIxR9pfhqWPpy5qziF5CLFmj/LfgKJUveaSgOP+RUi8kZxGRtBMShPiR2900Re8RTgMXZGoqXV4zLELwxjtEbwr/XAY9J1B2jsn9U3g5pb1ysVA4t8FjeL9hG3LfbFnCerpUcx+OqUjs2hJVfJY+Dp/j6U3z9u851P7aF4nVFLZzfXzeX/vg+LK3vslKyMuWJhTYG73Ffy14LfHkB23g9lL+uwbDFOrjIr7Ou9CpkvInwklMtJmcQk7UREIf6kNiNx/t76F5iVzwFhmCl7938GGZ72DDepPp2ylgY8193LuA4Dpds47kFnatXKvrgrapT845MXIjLodknZV8NlmEYar3bUfFvNnR08P5Zyf7E9rOIGyHxNYc/S7bztCo0aJOJ/wtOCQOOydoIiEN9SOxOji+rkrziKcBiPLNCjI1P365awO9eC+nJ3Tfn3N6Wku3dGOcYFmF1KH/Q7TtVqlmxoi5fvyreLW16wfqiNToecXkI1R/1a3rwfqBif44scFvHQv139MjPmnBr0v+g08JAY7I2AuJQHxK7k0mF+GTyZ6H9xK54CgxhbjV5I+31Bf7+rvHcPSWxG5Oy8yRfy/qNRa9h/lrFsVhvt0GPTQyCdjS8/e0FlSAOICzDQPRphwbv8Uncsg95xFfJNi1we3dVHPsJ1WOQXpqoB7+Ilww0JmsjIA71IbE7uV7hpfHEvguJXfEU6LvJZQVO1bCN3WHl5U9XKodn3MaDNf1ukY0VxxRzeh5Ea8iXy078gRa2f6SgErzn0jD2SYcG769U7MuXNWzzbChPJG/L+NrGhdvfKSgWXV/Z5FsWi1wrCXKLydoIiEO5J3ZjzPpuYmy3a/zf2k7siqfA0OZW8eNia2va1pGQltid9cnasxW/W8e6t19VbPN1Vax+W5ed8A9a2gfLMJDL4D0mIa9U7MszNWz3uYpt5rwW9eqS43pH1V/R5GL4l8fnESRUtBEQh/JL7B4pmQS3ndgVT4G+e2wizj1c89z3l1DPOvHbK37zak3H9ELCdteqZvV6c1kn3cYj0ttLLn6Tr/jEQcvTmQah1wzeGxu8H0oIwptq2O7Wim3GRdA3ZHptJXanN7mu4Cs9PEYxWUzWRoCc41Cq+yb2+/uJOVDbiV3xFBhSf/JpA9t7MaQ9tTvtTbRjFb/3SU3Hc3fCsTyvmtXr8/GJfqKl7Rc9iv5+g/uw/GnInBIJMYFwY7zfRw3eG/F1xX5cqnHbVXf2ck0mSexOZ2+49SbYHT07RjFZTNZGgJzjUKr4sZ6LE/FqcnmtNhO74inQd7ctG7/HZXC2N7DN9SFtrd3dU/7uxdDeW77XKrZ9TlWr364Wt130RdvHGtr+So+N55BIeGyFYPAfg/dabU4IvnXekPiwYtsXM722ErvT+WbiHL3Rs+MTk8VkbQTIPQ6lOhGql/NqM7ErngJ9ty+083Dhdwm5hUen+L0tCb/3VI3H83nC9repbv20o+CCx2x/E8swlH0E6+mOB5+iOzzHDd5rU7XObSwHa9z+0wnbvy/Dayuxm+6BFc7RG+NO//YeHJ+YLCZrI0DucSjVoxP7+3nBv2srsSueAkNwfFmM297gdt8Li03sHkj4vX01Hs+JhO2/qLr1U9EyDB82sO2UJFkXEwllCYQ+r1/ShcH76YQ680CN29+dsP0cvzgpsZuuanIXn9qOH8GM69PendmxiclisjYC9CEOpYiv4S7/GG/83xtmjGviKcDszo5j2pkOzn0emeL33lnw703rqYTtf6a69dNPofk7CTetC0vrfOSUSEhJIHwZ+nkXve3Be3yC/HrFPvwd6n3SfHVCff0+w2srsZtme0hbZH95+WNUTo0nXRs7fnxispisjQC5x6FUn04x92kjsSueAkPx37D0nZyHG97u4wlxdZqbZp8k/N6eGo9nb8L2r4dm3synQTtLLvZtDSYSzmeSSNiXsJ99TSB0YfC+K+H8/9bAefgzVCeX12Z2bSV206S8rlNVYuL0pVHZ1NFjFJPFZG0EyDkOpTg0sZ/vVfz7NhK74ilAu3OJaR8a+yG0m9hNvSG406Xvl6MFF/qURMJMCYSvwtKXdQ3e6/FswjU43cB5+CxhPx7L7NpK7FbbHNK+nJpa4m/F140e6uCxislisjYC5BiHUmwZ79fNffw5VN+QbzqxK54CtD+fuDDl710N7SZ2U94ujuUJl75fipZh2N/CvqzvcCJhf8J+nQ35PaWZ2+D9w4Tr0MRXND8I/VtnV2K32n8WOMGaLN+Oyj0dO14xWUzWRoDc4lCKbyb2cVfC3zSd2BVPAdqfU0ybW6haNrLuNXajlJuCR136/ihahuHGOMkjkZCeQPh6AAmELgzev024FkcaOA/HEvbjk8yurcRuufgEa8od2HnLm6G5ZXDEZDFZGwH6FIdSvBJmuxHfZGJXPAVoRtXHxqZ9sjUl9tb9Zm9K//G+S98frxdc5I8kEv5PymLa3wwkgdCFwXvKHbAnO9ABxPJrZtdWYrfcyw1MsG6W70K3PngiJovJ2giQQxyqEp9SXf4kU1x/NnXtxCYTu+IpQDNeL4mP8YHHab/TcSMh7h6o+Zj+SNiHT136/vippYqWSyLhCQmETg3e14Ru3AGLUp4YnHah9bZJ7JbbN57UfT5u97HDvFbjRCt+BHBbh45fTBaTtRGg63GoapyzfO5zbcoY0mRiVzwFaMapktj44Qy/lxKr616y8beEffjCpe+He0P3lmHoUiIhJYEQlwW4w+C9scH7Q4mD00caOA+PJu7L9oyurcTu7Oft7rCU7H9jPAm7ERYz0boSJHfF5PwTKkNqIzBEuSR235rYr+em/Pum19gVTwHqd6EkLs7ysclfEuLtqZqP6YvEmE8PvFFwgT/u2H7GRMKPDScSJBC6OXjfF9IGpg82cB66lGRe5GRBYncx4pPa8Wunb4/K5TD/UzQbxGQxOfOEypDaCIhD3YtDeyb26cwMv9GFxK54CrA4a0vi4bkZf/N0Qqz9oebjSkns/u7y98Ol0N76pF1OJBwIaWtRrTN4b3zw/mTioLSJ17DvSNyXxzO6thK79U244k2Js3NMtL4P06/vJCaLyV1O7Pa9jYA41J04FPuHyxOT2VmSl11N7IqnALMpW15x34y/+d+QtmRjnR+u/DxhH/50+fNXtgxDVzvymEj4qeZEQkoC4fsBJxDaHrwfThyQNrGUyO2J+3Iwo2srsVu/+0blyxknWh+IyWJyhgmVIbcREIe6EYc+WtBkPYfErngKkK4oCfvdHL+Z+jDavhqP67Pgid1BOBby/DJenYmElATCuYEnENoevB9PDJJNfLBsdeK+vJ7RtZXYbU78wN/PM0y0uvZGhZgsoaKNAF2OQ5MT7P/WOFEWTwHycdu4f1op/t03x+9uT4yxJ2s8tpTErjV2e6BoGYanMtj3OhIJKXdV4geD7lR1Wh28n0wMkk1J2Zd3M7q2ErvNWjOuH9NMsuJXsbuWyBSTJVS0ERCHuhiHNoelV01v7kdMbs6zXFeuiV3xFOBWBwti33sL+O1LiTG2rgfSUhK7Z1WBvN0XipdhWJvJMSwykSCBkM/gPcfE7smMrq3EbjseC8V3i3N5ClxMllDRRkAc6loc+mpiP3bVPFEWTwHy8W1Y+SnWRcwx3kiMsYdqOrYzCds+rQrk7c2CC/tZZsexiETCU4kJhPWqTScG7xK79ZLYbc/O8UAipU79FZpZR1pMFpO1ESDXOPRSWHyCsg+JXfEUIIQHCmLe3gX9/l2JMfanmo7vcsK2P1QN8vZLaPZuQVcTCQcT/u5HCYRODd4lduslsduubVNMtLq6bI6YLKGijYA41HYcujssvYm4/IbgIl537UtiVzwFhu6bFWLdiQVv48PEGPvsgrebusbvW6pBvoqWYfg75LuG0sYZEgmHEv79BQmEzg3eTwSJ3TpJ7LbvgXE8rqpXp8RkOppQ0UZAHGozDsWxzA/Ltn09LCUxF6FPiV3xFBiqfWHlDzIv+u2ELeM+qCrGXh2VrQvc7kfBTbveK1qG4fPMjysmElIWqH5aAiHrwfs7Ib/Ebk4JUYndbng5cQAgJtO1hIo2AuJQ23Focq7z3AJ/u2+JXfEUGJr4IcmfJ2Lc72Fp6YQ6vJqYM4hvJS7iQcuXQ/oa6g+rDvkqWobhcA+OLTWRkLLOiQRCNwfvT4f8ErtHMrq2Ervd8WNC3dra8WMQk4eXUNFGQBxqMw49NLHdMwv+/T4mdsVTYEgmb/7FtxZ217zNLxPnPN/OMeeJH3x7f8o5lvXTM3V/KF6GoS9fF4+JhJ/nTCBsUFU6O3h/KnQnSK1O3JeDC9jWnjB/ciyXclIT+//2JpyrfWIyYbiJ3b60ERCHFiM+6bT8AZY/aug/+prYFU+BIVjpg2lNPOB4Z0hbpi6WX0flsSl+Oy73EJPV15b9Rsr66RdVh3wdL7ioX/bsODeG4ieTqyq3BEK3B+/7E6/lmgbOw5rEfXl8AduS2B2mqgHAwUyOQ0zuf0JFGwFxqO04NPmRmv01bKOviV3xFOi7dSvMR442PB+6MMU8KK75Gz+qtjP88/HPVeO5UbwZ91pY+QNw58b5h6rff1+VyNevBRf1mR4e67SJhJ/Hf0O3B++PJF7PbQ2ch/WJ+/LIArYlsTtMVWskHReTCcNO7PapjYA4NLvHG5qw9jmxK54CffZpB+acMbn8eY3z6GNh6a3iIwn/9oAqkacHQvEyDH1duzAmBS6HtMfdJRDyGLyvC91ZCHx34r5sWcC2JHaHaXvPzpWY3M+EijYCtBmHYn/xR/j3jcE7atpWnxO74inQV69NxLOPWt6fZyb6rXlL7Jt2LPv97xP+5k7VIk9vhWEsw7DcoSkawyFVJJskwt8J13NvA+chZT2yuK+rFrAtid3h+r1H50pM7mdM1kaANuPQ5EdpHqhxW31O7IqnQB9NztlPd2S/4gNr8cnaX2ecM8eHZWKOb8fE725O+NtvVIt8/VZwUZ/t6fEenKFxSCTkkURI+XLvEw2ch5S1a35Z0LYkdrW33M+VmNzfmKyNAG3FoefDra+h1qnviV3xFOiTe8f9z804dmZUbuvgfu4KS08Vxxgc1zuPH0K7EZYeEov/+4/xvn8QlvJ395b8VtWyOrG8qGrkqWwZhj5+mOapMHtSSSKh+0mEUwnXsYkbFocT9uPjBW1LYne4Tpacq3fEZILEbh/aCIhDs6lKtHa1PCqeAtTqrvDvJeC+HpXbB3DcP4TqN4p9nDpTRcswnO3hsT65gMGWREK3kwgpi4E3kRw8mbAfRzO7tqsN6DvnuZJr8oKYTJDYzb2NgDg0O4ld8RRgUvyG1KVl8evbUVk7gOPeFdLW4yVTRR+rea5nx5mSQIgfVEj5MrtEQneTCClr257qwHloaq3fRZLY7Z6yp127/jVTMXkYMVkbASR2+5HYFU+B3MW1a88vi13xfw/lQ2EfJvQ/D6kieXqo5KJu6tFxpiYQNo7LzxIJ2SYR1iZcu3MNnIeqr03G1xzWZHZtJXbzmmQ92uH9FpOHE5O1EUBit/+JXfEU6LqYJ/hmWdyK69WuH8ix3xWqPzJ/XhXJ19sFF/XrHh3jgSkSCDfF/31JIiHbJELV2jHXG9iH66H95PKiSex2z6GSa9LV9ZHE5OHFZG0ExCGJ3fwTu+IpkKs4j/0i/Psj5hsHdPzvJvQ9+1WTfBUtw9CXdZJSEgiXChq1REK+SYTjCddtS43b35Kw/WMZXluJ3e45FvJK1onJw4zJ2giIQxK7+Sd2xVMgR6tG5fSymPXbqGwe0PFvC9VP636nmuSrbBmGPlT0JxIGThdD+Z2a+N9+kkjILonwUGj3jtTjCdvfleG1ldjtnlMF1+NjMZkOxWRtBMShIcShqkSyeArQbuy6EpYSnUNyOmHudJ9qkq+ix7G/7cGxLSKBIJGQ7+A93pX7vWI/3qxx+29VbPu3TK+txG73XCy4Hs+IyWLywBIqubcREIfy1/fErngK5Obkslj1x6jsHNjxp3xY/l3VJG9FyzC8lPlxpTwtGQcm06wFJZGQ3+D97Yr9OFvjtr8N7SWV6ySx2y0bQ/GH+bq01p2YLCZrIyAOSeyKpwBNenOin7m/wXgZPza5quXjjx+L+7WiX4prDd+hquSr7FX1uzI+rv0JE/2fZhyArJdIyGrwfk/FfsSB6OqaAmjVGjY7Mr22Ervd8kLBtTgjJovJA0yo5NpGQByS2BVPARbryLI4dW1UHmxw2x+Nt3tvy+fgw4R8yAOqSt6KlmE4l/Ex1ZlAkEjIc/B+rmJf9tWwzapXzr/O+NpK7HbLhYJr8ZCYLCYPMKGSYxsBcUhiVzwFWKzlN6JujMrDDW775puKP7R8Dg4lzI+eV1XyVrb+6MuZHlMTCQSJhPwG7wcr9uX9Fo5/f8bXVmK3O/YVXIevxGQxeaAJldzaCIhDErviKcBiTSY0H2tw21vC0jq+bSdN44fQrlX0R++pKvnbXXKBt/ZosDGZQFi/wG1KJOQxeI83McrWlYkBb5HLMdwZlu4KltXDnEnsdkOs1ys9ORNfp+nCMh9ispisjQBDjEN9TOyKp0AuJh8sOdDgtuNc5FL45ynhdS2dg82h+FtaN8tpVaUfToT+LMPQRgJBIiGvwfszFfuzyC/5vlSxrQOZX1uJ3XJrwtL6Tetr3s7RgmvwipgsJnc8JmsjMEwSu4tP7IqnAP94NPz7OzdPN7jtneGfpG4sp1o6B+sn9mOlEvup21SX/JUtw5BbB70vVH+k6kLNAx6JhFud7tjgPdb586H+p2hjgPylZDvf9eDaSuyu7HC49cnw6+OJ7KML3taDJZ20mCwmdzUmayMwbF0bG9alicSueArwb/GN9OVLD7zYQH4hvukev63z6Qrznz0tnIMNCXOgD8b7Tg/sKbnQ2zI6ji4kEJYnEn6USPg/VQGljcH7PRX1ZRHXpuxp3fg6Rh9eV5PYvdUTCW0/3li4bwHbumtUroSV37ZYKyaLyR2NydoI0MWxYR3qTuyKpwD/tmvch/yvI+XnFs7BlvF2y/brqKrSLydKBgG5eCwhgfBjQwkEiYR/W5NwbeJ/b+NO0Qsl+xQHrnfO8dsbKzqUF3pyfSV2b3Vmio7+yBzb2RRWfiL8h4ZjnZgsJmsjQF/GhotWd2JXPAX4R1wC4Y/QnaRuLK81fA7i08q/h/JvCj2uqvRL2TIMr2VyDCkJhLYGHevH2x5yIuFwYsDb3dL+/TcsfhHx2K6+CsP44qTE7q3+nLKz/zIsvSozjXgneqWnZs6G9hbmF5PFZG0E6MPYcJHqTuyKpwBLthbEqrbLXQ2eg5cq5mHxbRkfueyhh0sueg4XfG9YeqW9iwmE5YmE8wNNJMTXsi6FtID3RYv7+VHJfp2Y4fdOlfzexz27xhK7tzo3Q4cf7yw/m9im3ijosE+G9he+F5PFZG0E6MPYcFHqTuyKpwBLbxX8FrqX1P2iweP/qmJfYtxeo6r003uh+BXZrns0gwTCkBMJ8WmAs1MGvpgIbOu1u7dDeTJ2XeIxnwnDSnRK7N7qlTk6/4vjv9+5rC3cHpYSprGOrrS8R3zroguv04jJYrI2AvRpbLgIdSd2xVNg6OK4PvWGYdPliZqPPcbul0flask+xHOzRzXpr1gJil7f6fpCyikJhPOhW2s+pSYSnsq4Tq0bDwbfqQguVYuLxzXA4tPkqxve/wMlbeL38eB38wp/t2W8z0V/GwfGT/Y0jkjs3uq2GSaus5T4BM3x0I3XIMVkMVkbAfo4NpxX3Yld8RQYsvhNnJRl1too8e2IOm9MxvxCWUL76rjvXK2a9FvOyzDE/buSUQIhNZEQP0qwKaM69MCoXB4Hres1BcTr49+P22niCYH40bP3Q/WXmr8al6ovbp7K7JpOS2J3ZfGJlxM1tYlY594Mza7XJCaLyYuOyUNrIzAUfRwbzqPuxK54CgxVTJp+F7qZ1I3lrZrmmHEpnYsVfeTxcV6DAShahuFiJvtflEjoagKhKpEQ14TZnFkd2tNwcGzyybnto/JuqE7cFn1pMg6w7x5AHJHYLRdfb4wf6LsxZ92Pd1zjTYL4VHlX17QTk8VkbQTo89hwFk0kdsVTYIhWh+4mdf+3wFzAqnHf+t44z1C0vbicavx4mjcryM62iUTC+Uwqcnxl4FzmCYShiIE0Pt0ePx7xSVi68REHvNfHJf7vS+P/dmz8b1cN6PxI7KaJE6O943r00bj9/7msHl0fd9TxCaTvxvXpxHhStVNMFpO1kd60EQDxFIAy8YGZw2HpJlvZMkYxvr8+Kvc4ZeTuZiIhlwTCZCIhJhC2uIxkSmIXMRkAAGA+8SGxomWM4lrn8anc+GZG/CibpRbona0hz0fO1433HXIlsYuYDAAAMJ/7wz/r5MYPY8Zv/zwX8vx4KACZWB3+/Wrf8vKW0wMAAACV4lI61sgFAAAAAAAAAAAAAAAAAAAAAAAAAAAAAAAAAAAAAAAAAAAAAAAAAAAAAAAAAAAAAAAAAAAAAAAAAAAAAAAAAAAAAAAAAAAAAAAAAAAAAAAAAAAAAAAAAAAAAAAAAAAAAAAAAAAAAAAAAAAAAAAAAAAAAAAAAAAAAAAAAAAAAAAAAAAAAAAAAAAAAAAAAAAAAAAAAAAAAAAAAAAAAAAAAAAAAAAAAAAgY3tG5X8DKZ+43IDYKXYCAACA5ITkBCB2ip0AAACA5ITkBCB2ip0AAACA5ITkBCB2ip0AAAAgOSE5AYidYicAAAAgOSE5AYidYicAAAAgOSE5AYidYieQq/8piqIoiqIoSqYFcxFFUcRO0Mcpg429TqyiKIqiKIpigIxJr6KInYA+TpHYVRRFURRFURTJCcxFFEXsBH2cokjsKoqiKIqiKIrkhEmvoihiJ0VO9rzertbHKWKviqYoiqIoiqIYIGPSqyhiJxK7Erv6OEViV1EURVEURVEkJzAXURSxE4ldiV19nCL2AgAAAJBOYhcAAAAAIDMSuwAAAAAAmZHYBQAAAADIjMQuAAAAAAAAAAAAAAAAAAAAAAAAAFBkT+j3uoXLyycuNyB2ip0AAAAgOSE5AYidYicAAAAgOSE5AYidYicAAAAgOSE5AYidYicAAABITkhOAGKn2AkAAABITkhOAGKn2AkAAABITkhOAGKn2AkAAAAAAAAAAAAAAAAAAAAAAAAAAAAAAAAAAAAAAAAAAAAAAAAAAAAAAAAAAAAAAAAAAAAAAAAAAAAAAAAAAAAAAAAAAAAAAAAAAAAAAAAAAAAAAAAAAAAAAAAAAAAAAAAAAAAAAAAAAAAAAAAAAAAAAAAAAAAAAAAAAAAAAAAAAAAAAAAAAAAAAAAAAAAAAAAAAAAAAAAAAAAAAAAAAAAAAAAAAADQlLtHZavTACB2AgDUZd2ovD4qJ5wKGFy70f5Rt+qxaVR+1bYAxE7AuJVhdGCPj8q7o/LJqFwclaujcn1Uboz/75+j8v2onBqVF0flPqeNOd0xKkfGde1/o/JXx/d3x6g8PyofjtvCn8vayLVRuTJuP/8ZlT2jssolRrvp/XGgbnXN+lE5PO6T4vHfo0oA5nxiJ2DcSv9sGJVXRuX8uALNUn4eldfGlRFSrR3Xmz8n6lMXg1is2y+Pyk8ztI/fR+WNUdnokjOwdjOE40Ddmte5OcZfqeUb1QLM+Xo25xM7AePWxdnZQEydtpgXJnbu74Slu7JFJzLeLfhhVL4Yd2x/VZz4WBlfcmqpsGZUXh2VPzJpwC+vEGgn631sI/Gphusl/+7aOGh7gpchtJu+Hwfq1iLsbmhgfFD1AHO+Hs35xE7AuHWx3g3dS+z+qpqUOxxWTlTFDv+/o7JvVG4v+Nt4RyG+uvN5yQX4Nng6kVvdPh4E/h7yuDOzLRQ/1XB5fCwbVvi7eLfrzVCc5I1PGGxRHehpu+n7caBuLdLZBgbF8XViNxTBnK9Pcz6xEzBuXZy1ofwBtbbKO6pLcSX6qOCkfTRDxxzXHPoxFCe+7nbKGVkdltbmuhzyeeT+kVD8tMLpsLSoeZWYvP2u4DfinbkHVQ161m76fByoW4t2T0OD4qOqCpjz9WjOJ3YCxq2L9ULoXlI3lt2qza1iFv7rghP2/Jy/+0UovtPpycThum0cJC6HvNZSeWJU/i7Yt/dnGFifCcVLMwhW9KXd9PU40EbqcqqBAXHsyzarMmDO16M5n9gJGLcu1oXQvaTuFVVnZUXJpUXcjYwdfdFd3Ivj/85wxNeWngtLa6Lktkj2vpL9OjtH+/ih5FjvVWXIvN308TjQRuq0taFB8ceqDZjz9WjOJ3YCxq2L9WDo5tO6J1WhW71acLLOL3AbO0LxU47HXYLBBK9nRuWX8M/d7q/HjTKuOftNxyffu8LSU7RFH5XYNMdvbw/FH634bVTWqz7aTabtpm/HgTbShHcaGhQ/pPqAOV+P5nxiJ2DculhNvAUxS9mjKv1bfC2maCHk/Qve1olQ/DqLJRn67+Yj/N+HpVe9VkpWvtfRyXfc17LXI15ewDZeL/n9M6qPdpNhu+njcaCNNNHf3Aj1vkIcbxi+pOqAOV+P5nxiJ2Dculgbwso36mLyOS4fEZeNvL3G7W8Lxd8j8vHKCe+G4vU9F32y7i+pmG+5FL13JCzdxa8KHl2cfH9Wsj+XFxTQ4utpf5Zs52lVSLvJrN308TjQRuo2eZPvgksMmPOJnYBxa8Pj1iMr5D2afFK26C0TyzBMiAs1F925/aKmbf4eipNjEEL14txNT74PVOzPkQVu61jJduKdqTtVDzJpN0M/DtStWawJt97gO+jSAeZ8Yidg3NrguDXe8Fu+/m98Y6Hpj0YWfYfoEdXj38o+BPVBTdv8pGSbW10SRj7t0OT79lC+oHl8NWHTArd3V8Wxn1A9yKDdOA7Urdm8NLFPvwSvmgHmfGInYNza7Lj1sYlt7Wj4+LcXHPef4vutyp4OrOvx5rL1Qh5zSagYCDY9+X6lYl++rGGbZ0N5InmbKkLH243jQN2a3uSTEbE857IB5nxiJ2Dc2vC49ctl2zrQwvEfKTju91SNW5V94a6uu7f/KdnmEy4JHZp8x9fWrlTsyzM1bPe5im1aU4YutxvHgbo1m8Ph1teVV7tsgDmf2AkYtzY4bt3aQB9RxTIMUyj7INQnNW3zjZJtNnUnIA4AcvwQVby7/Zog1tjk+1CoXrR8Uw3b3VqxzfjF3w3CFx1tN0M+Dn2LujWPybXUXhHWAHM+sRMwt2t43Ppm+OdGWRvf+ClahuFqsAzD1J381Zq2eaJkm483cMzLn4bMaQIeJ943xvt9VBBrxNcV+3Gpxm3/UrHtISRhyLPdDPU49C3q1jz2rjAGu0NYA8z5xE7A3K7hcevnod036ouWYXhftVjZ6YrKcl8N2yx7Fajux6pfWGGbOUzA48T774n9/o8gVqvNofpp3ToDy4cV274ofNHBdjPU49C3qFvz+mZiX94Q0gBzPrETMLdrady6q8VjvxB8k2thHW4sb9WwzfMl27u9xmMt+whWlyfg+1aYeN8sxwWx2lStcxvLwRq3/3TC9u8L0K12M8Tj0LdoI/N6YIV9icmJR2seFwHmfDnP+cROwNyuf3YUHO+1YBmGQkcrKks8eYtcy/OOkonk+RqPMyVJ1sUJeNnE+2Z5XhCrxemEOvNAjdvfnbD914Uwetj553Qc+hZtZBE+C9VvaMQPV8Q1nO8W6gBzPrETMLfr6XEXLcPwoSpR7LHQ7OvmZR+jqnPN0HWjci6zCXjKxPvL0M870m0HsXgn6HrFPvwd6r1jtDqhvn4vhNHDzj+n49C3aCPz2p5QfybLH2Hp6buYrNgo9AEDnPOJnYC5XT/9VHC8+1SJYjF5dCOhI1zUl0u/L/j9mETbUPOxxgn4+Uwm4PsS9rOvE+8uBLFdCef/twbOw5+hOrm8VhijZ51/bsehb9FG5vHeDMmJyRJvLrw0KpuEQWAgcz6xEzC365+dJX3HbapEuQ8SOr74hdH759xO2Z3i1xo61hwm4CkT769GZY0gVptnE67B6QbOw2cJ+2EBcfrW+ed4HPoWdWsW8SOdf4f5kxPLb/adGZWHhEOgx3M+sRMwt+tnYrdo2aBTqkO1e0L66yuzfqwpTnp/LZlINml9hyfg+xP262zo/1OabQexD0Ozr6vNMwC3zi596/xzPQ59i7o1rf8sMDExWb4dj+8A+jbnEzsBc7t+JnaLlmHYrzqkqfpS6vLKs3vK347rkJ4p6TzvMAFPnnh/HYbx6n3bQezbhGtxpIHzcCxhPz4RvuhZ55/zcehb1K1pkh9Xa0xO3CxvBq+uAf2Z84mdgLldPxO7RcswxGWEVqsOaeJaR1em6OxSv5Z9W0mF/KzliWSXJuCPJ+zHN2E466m2HcSuJ1yPJxs4D08l7Mevwhc96/xzPw59i7qV4uUGEhM3y3fBh4KAfsz5xE7A3K6fid3XC47zI1VhOrun7Ow+HZU7S34v/rezBX/7qgn4/3nCxLtTQWxNYv1vYm3blCft4rpgq4QvgsRul+hb1K0q+8bJjs/H1yG++nytxgRF/ODnNmESyHzOJ3YCxq39TOwWLcNwQFWY3uEZOru9K/zOrlH5ZYV/fyHMvmZTHyfgKRPvtparGGoQeyix7j/SwHl4NHFftgtdBIndrtG3qFuziK+a3R2Wbuy9MU5epHzJPqVckaAAejrnEzsB49Z83Rssw7Bwr83Q4cX1muKrKvHJn+Mr/Pf4avuRDl+UOAH/seEJuIl3N4PYvsQ6/2AD56FLSWa0G8ehb9FG2hHfytgzKm+PyuUw/9NnG4RLYABzPrETMG7NwxsFx/ixatB8R3913OlN/v9Pj8oWE/B/ORDS1nVaJ4g1HsSeTKzvTby+fEfivjwuZBEkdvUt+pYh1K2YqIg3IM/OkaD4flRuFzKBAc35xE7AuLW7LoX2vmvUey+G+e5sngvNPNW46An4TzVPwFMm3t8PeOLddhBLfTWtiScRbk/cl4PCFUFiV9+ibxla3YqvOX854xjtAyETGOicT+wEjFu7o2wZBjfTFuSpOTr5tzK9EHVOwFMm3ucGPvFuO4gdT6zfTXywbHXivrwuVBEkdvUt+pah1q34Mc+fZxineQoCGPKcT+wEjFvbdywUf7iTBXpkXGlm6egvjsr9JuD/X8or/vFDO3eqcq0GsZOJdbspKfvyripDkNjVt+hbhly31oz7gmnGaPFr8utUC2DAcz6xEzBubVfRMgxPqQKLFx+P/i3Mfif3yMAn4Cbe+QSxHBO7J1UZgsSuvkXfYoC89ATaNIkZb3wAQ5/ziZ2AcWs77gvFyzCsVQXqEb8E+u0cHf1XIb+viS5iAp7yatP58bZoP4hJ7KLdOA59izaSs52jciWx/4jHvFrVAAY+5xM7AePW5r1ZcGyfufz12TtFZ1dULo/KrgFNwA8m/N2PJt6dCmISu2g3jkPfoo3kbtsUYzavugHmfGInYNzatF8Kju2Qy7948W7kW2Hlx6Nn6ejj3+W26PzGGSbghxL+/QUT784FsRNBYhftxnHoW7SR/D0wKn8n1JdTqgZgzid2AsatDSpahiHGX+uYL9hdo/L9Cif7hVHZNCpfhNnv5L6a4QT8UuIE3MQ73yD2TsgvsfuOKkOQ2M2VvkXdqtPLCXXmqqoB5nzmfGInYNzaoKJlGD536Rfr4bD01c/JO697J/7d4TD7F1SP9XQCXlV+MvHubBB7OuSX2D2iyhAkdnOmb1G36vRjQt3ZqnqAOZ85n9gJGLc2pGgZhsMu/eI8G1Z+neaRgn8/z53c3JJScQL+85wT7w2qWGeD2FOJ17GJDyasTtyXgwvc5skwf3Kpy2W1duM49C36loHVrb0J9Wef6kGLjD3M+cROgOGMW+8Pxcsw3OnSL0bRI9H7E/521ju5uS0+Hyfgv8xwnBdNvDsfxPYnXss1DZyHNYn78rjJlcRukNjtA32LulWXqrWcD6oetMjYw5xP7AQYzrj1eMExfemyL8a7BSf46BS/sXlUzk7ZyV8flbt7PgH/efw3dDuIPZJ4Pbc1cB7WJ+7LIyZXErtBYrcv9C3qVh2q1os8rnrQImMPcz6xE2A449ZfC47pGZd9fkV3bb+d8feOTNnRn890An454dh+NfHOJoitS6yvDzdwHnYn7ssWkyuJ3SCx2yf6FnVr0bZXHPtJ1YMWGXuY84mdAMMYtz4Qipdh8K2QOR0qObk75vjdR8N0r+kc7sl5W6kcUs2yCWJ/J1zPvQ2ch5S1veK+rjK5ktgNErtD6JP1LerWPH6XnKCjjD3M+cROgGGMW98KlmGoRXza71rByT21gN+/d1SuhPR1AnNxcIaBnQl4HkEs5Su4TzRwHh5P2I9fTK4kdnvW+Q89+aZvUbfaOH7JCdpk7GHOJ3YCDGPc+lvB8TzrktdXYR5Y0DZ2TNHRP5zBOXtqjsGdCXj3g9iphOvYROA5nLAfH5tcSez2rPMfcvJN36Ju1aksvr+jetDRumnsYc4ndgLGrf0Yt5Ytw+BD0HMoWzfo9xouYsor7u93/Jw9uYABngl4t4NYylphTdyhT5noHFVd6FnnP9Tkm75F3arbcyXH/oLqAeZ85nxiJ2DcWqOiZRjOutzzOVZSUU7VsL2qL4vWMbhoeuIdv1Ce8kVzE/DuBrGUtW1PdeA8NLXWL9qN49C3aCP5K3si/IDqAeZ85nxiJ2DcWqOij0M/53LP50JJRXmppm2eT+joN2c88d44Lj+bgGcbxNYmXLtzDZyH70P1h9PWqC70rPMfWvJN36JudSE58ajqAeZ85nxiJ2DcWpOHSo5lk8s9u9srKsq+mrab8jRk155CPDDFxPum+L8vmYBnG8R+qNiH6w3sw/XQfnIZ7cZx6Fu0kX44VHLs1jUDcz5zPrETMG6ty9sFx/G1Sz2fRyoqyiM1bvvXim0/mdnE+9LExNsEPP8gdjzhum2pcftbErZ/TFWhh53/UJJv+hZ1q2nHBnrcYM5nzid2Asat7SpahsFa5XN6vKKi7Klx2+9WbPtwR87REwkT54sFE+/lE/CfTMCzC2IPJVyz/S22z1h2qSr0sPMfQvJN36JuteFUwXF/rGqAOd/A53xiJ2DcWp+y3Mpml3o+VU8L1dnJV01qj/Rk4m0Cnm8QWxWWPupQth9v1rj9tyq2/ZtqQk87/74n3/Qt6lZbLhYc9zOqBpjzDXjOJ3YCxq31KrrJ963LXH8nX+drOVVPQ7Y9CU15WjJ28tOsq2QCnl8Qe7tiP87WuO1vQ3tJZbQbx6Fv0Ub6ZWMo/ginNSLBnG+ocz6xEzBurV/RMgwvuczz2xfaWUg/uqNi20+0eF72J0yQf5qxM19vAp5VELunYj/ioG51DdtdO/7tsm3vEMLoaeff1+SbvkXdatMLBcd8RugEc76BzvnETsC4tX5lN/jucpnnd39FRalzEeM1Fdve3cOJtwl4nkHsXAuD4arX1nw5kj53/n1Mvulb1K22XSg45oeETjDnG+CcT+wEjFubUbQMwzmXeDHiGqI3SirKhzVue30ofwrytp5OvE3A8wtiByv25f0Wjn+/8EWPO/++Jd/0LepW24qe1vtK2ARzvgHO+cROwLi1uf6n6LtFL7vEi/NFSUW5UuN2Hw3trFs6bcc9OfFev+CBjgl494NYDEa/luzLtbDY5RjurBh8/yRs0ePOv0/HoW9Rt7oyoL5QkFCxpA+Y8w1tzid2Asatzdldsv9bXeLFOVxRWR6oabvPl2zzuQFMvE3A8wpiz1TszyK/ivtSxbYOCFv0uPPv03HoW9StMvH15Adruv7LHS041leETDDny3DOJ3YCxq35zIlOBMswNCK+/nK5pLKcqmm7XxVs78+w9OGoJifeVR+pulDz4MEE/FanOxbE4l3786H+p2hje/ylZDvfCVlk1G6GfBz6FnWrLLky+RbI9fHg/dEFb+vBguP8TLgEc77M5nxiJ2Bul9ecqGwZBjfJalD1NOI9C97ejpJtNbnORhcm3ssn4D+agP+fqmREG0Hsnor6sohrU/a07o3g1S/yazdDPA59i7pV5ImEaxFvIt63gG3FrwxfCSs/IbE2AOZ8+cz5xE7A3C6/OdGekn3f5vLW46uSk/7DqNy+wG19UdIhr2roeB9LmHj/2NDE2wT839YkXJu/G6wry70Qytcnu3OO3944Ds5tfLEY7cZx6Fv0LfXXrTMJ1+FmOTLHdjaFld/++KHhugeY8y1izid2AuZ2+c3tTpT0AdQ48fu5pNJ8vKDtvFrw+3+MypYOTbzb6sDXj7c95An44ZA2cNvd0v79t2SfTs/4m6sqBtrvCVFk3m6GcBz6FnWryp9TJCdi+XJUNky5jV1h5afN4keK1gmVYM6X4ZxP7ATM7fKa25Utw/Cay1uv2Mn+FsqTVvO8glL0mvlf4860CXvD0ivtXZx4Lx9wnR/oBDzWr0uJQeyLFvfzo5L9OjHD751qYIBNf+XSbvp8HPoWbSTFuSmTEzeTIM8mHuMbYeWbCyfD0vqaADnO+cROwNwur7ndwyX7bHnJBmys6DxjBZt2gfp4x7QoERYXwd/Z0LE9msHEe8gT8FhPzk45aHsntPf6wduhPBm7LvGYz1QcH/Sp3fTxOPQt2kiqV2ZITtwsF8d/v3PZvsVXpveO+6OVlvKJT0o8LkwCmc/5xE7A3C6vud17oXhJOhoSO7u3KipPHAjEu6DbC34jVqyHx5XsWihOft3Z0DGlTLzPh26tn5Q6AX8q47q2bjywivXk6owDtvg62ZFxfVvd8P4fCMWvh/0+HkhuXuHvtoz3uehv4yDzSaGInrabPh2HvkUbmcZtMwzWZynxybPjwevDQD/mfGInYG7X/bnd8n6hKM9x1OVu3j2Jnej1sHQX9vOw9Cj476F8ncFz4wrXpPi495WMJt6pE/C4wP+mjOrUA6NyOSy9HnW9pkHZ9fHvx+00cbc9PvHwfqj+YuVX4/JXxb89ldk1RbsZcvvXt2gjsyRSTtS0j7F/eTMsfdUdoE9zPrETMLfr7pxoOcswdNR9YWmNob/mqFhXx8mvh1o8jqIJeFcn3lUT8Lg21ubM6tKeUP/d9raeOItPMrw7Yzu5Nh6s3i3c0ON209f2r2/RRmYRXwuOH+O8Mee+xPFVvCEY3yCxFiTQ9zmf2AmY23U3JxIVLcNw0aXvhlXjTvrFUfkwLN3ZjXcBYlLq+rjETjLevf183Kk/NyoPhu6s+bFtYgIeJ7U5vG4TX186l/nEe0jtJN6lih9i+GQcwK5OtJFL4/92bPxvVzltkDV9C7OKCYW94z7jo/H1+HNZn3F9PM6K463vxn3HiXEyYqfTBwx0zid2AoAJeDYT78kJeJx4b3EZAfQt+hYAAACGZmvIc2H8deN9B0Dfom8BAABowf8D6sh2ebRbSWkAAAHLdEVYdE1hdGhNTAA8bWF0aCB4bWxucz0iaHR0cDovL3d3dy53My5vcmcvMTk5OC9NYXRoL01hdGhNTCI+PG1zdHlsZSBtYXRoc2l6ZT0iMTZweCI+PG1mcmFjPjxtcm93Pjxtbj43PC9tbj48bW8+JiN4RDc7PC9tbz48bW4+MTA8L21uPjxtbz4rPC9tbz48bW4+NTwvbW4+PG1vPiYjeEQ3OzwvbW8+PG1uPjE1PC9tbj48L21yb3c+PG1yb3c+PG1uPjg8L21uPjxtbz4mI3hENzs8L21vPjxtbj4xMDwvbW4+PG1vPi08L21vPjxtbj4xMTwvbW4+PG1vPiYjeEQ3OzwvbW8+PG1uPjE1PC9tbj48L21yb3c+PC9tZnJhYz48bW8+PTwvbW8+PG1mcmFjPjxtbj4xNDU8L21uPjxtcm93Pjxtbz4tPC9tbz48bW4+ODU8L21uPjwvbXJvdz48L21mcmFjPjxtbz49PC9tbz48bW8+LTwvbW8+PG1mcmFjPjxtbj4yOTwvbW4+PG1uPjE3PC9tbj48L21mcmFjPjxtc3BhY2UgbGluZWJyZWFrPSJuZXdsaW5lIi8+PC9tc3R5bGU+PC9tYXRoPuHYwfYAAAAASUVORK5CYII=\&quot;,\&quot;slideId\&quot;:282,\&quot;accessibleText\&quot;:\&quot;fraction numerator 7 cross times 10 plus 5 cross times 15 over denominator 8 cross times 10 minus 11 cross times 15 end fraction equals fraction numerator 145 over denominator negative 85 end fraction equals negative 29 over 17\\n\&quot;,\&quot;imageHeight\&quot;:25.08108108108108},{\&quot;mathml\&quot;:\&quot;&lt;math style=\\\&quot;font-family:stix;font-size:16px;\\\&quot; xmlns=\\\&quot;http://www.w3.org/1998/Math/MathML\\\&quot;&gt;&lt;mstyle mathsize=\\\&quot;16px\\\&quot;&gt;&lt;mfrac&gt;&lt;mn mathvariant=\\\&quot;bold\\\&quot;&gt;4&lt;/mn&gt;&lt;mn mathvariant=\\\&quot;bold\\\&quot;&gt;6&lt;/mn&gt;&lt;/mfrac&gt;&lt;mo&gt;=&lt;/mo&gt;&lt;mfrac&gt;&lt;mn mathvariant=\\\&quot;bold\\\&quot;&gt;10&lt;/mn&gt;&lt;mn mathvariant=\\\&quot;bold\\\&quot;&gt;15&lt;/mn&gt;&lt;/mfrac&gt;&lt;/mstyle&gt;&lt;/math&gt;\&quot;,\&quot;base64Image\&quot;:\&quot;iVBORw0KGgoAAAANSUhEUgAAAW8AAADmCAYAAAAa9ASwAAAACXBIWXMAAA7EAAAOxAGVKw4bAAAABGJhU0UAAACOyiQ8uQAAEdpJREFUeNrt3QGEFWsfx/FHsrISWUmSuNZKrsQrV9aVWEmSxEqyViIrSa54JVlJrCS5ViRJci3JulauuJIkiSRJVmStZCVWstbK0vv8nWfftt09c57/c2bmPDPn++Hv8r7bmefMPOd35sw8zzzGAEBFm60uW8vYFYjVQ1vfEwpoJqttXbA15fr/pK3r7BbE5mSN4Ca80SxW2eqfF9rz62vBvny6bQ3aGrY15t7TjK1Z998vtl7aGrJ1ztZOfmEUyyZb04Q3mtxKF2BfEj4DsYd3i62jth65gP4eUBLwt2x10iXiJt+yrzwPKlBGrbbOmsplkVqfgZjD+7itiRrt/2brmfvMf/N4v09t/YcuEqeLim9koExW2Dpt67PiMxBjeHfYelGj3dPuvbbM+3fLbR229dbjfV9z+wuR2K78OQWUgQTYHx5nqUUI792uTUltll8Uv9XYHzc83vsbWxvpPo0n1/fGCG80ETnTPBUY2jGG90Hjd127y/P1rnq81idbW+hKjXUzoOMCRST3dU7Y+lBHaMcW3vs923tZ+bqPPF5TzuQ30a3iPvCEN4oe2n22xpfoy6OmMoRu0hQvvOVyp8/osI+mcjNWY4Pna8s+baOL5WuN0d2gIbxRVEvdiJMbe4fqOJH5GsHn1/eyz4nAbfR7vv59uli+7tfxkxEokrkbeRJ2l2xtrnJ2Pm2KE96+n98JEz7ZplXxi+QY3Swffaa+631AkchEk90eIfbIFCO8Dyna2V/ntgY8tzPJ5ZPstSvPMAhvNIu/CxDeMsba94arjEBZX+f2Nir2Cc97yZCceTw39d9pB8pouADhfUbRxocpbfOx4suig26UjX5Tf3AT3iC8GxPeMj79k6KNfSlt94RimzfoRunblrDD5Wli/xDeILyjDu8jypOs9Sltt12xTXlOylq6UnrkrvG7Kjt7xv3U0Yw+AQjv/D1RtO99ytseV2z7HF0pPddN7TGghDcI73jDe4PyrPt2ytv/S7Htd3SldOxJ2MkP5v0d4Q3CO97w1lx3lupNefvHlNvfRneqj8zCqnaDQ2ZXriW8gUKE94gyPNNeQGGncvsX6E71SRq3emDB3xLeILzjDG8Z4jujaNusSX8JsxZleL+gO4VLujN9a4m/J7xBeMcZ3trn7X/MqB1flF8gK+lSer+Y6g9mH6uyUwlvEN5xhvdxZXiPZNQO7fOQ9tGl9J4m7NDtKRwYgPDOj2akRxYjTebcMVz3ztSZwJ1JeIPwjjO8nylDsz+jdgwo2zFMl/K31VRfDklWiV5GeAOFC2/NzUqpwxm1o0fZjg90KT9yN3jUJM+iNIQ3UKjwbjX6Zw9lda35gLIdWYx6KaWkRUN9VtIgvEF4xxfeOwLCe3dGbdkT0BbWuKyhy/jNoiS8gWKFd8g6s783wRdJKaw21deyWziLkvAGihXehwMCM6vx1asC2tJNt6rurvGfRUl4A8UK76MBgdmSUVtWBLSll26l/1a+pXwtwhuEd3zhfSUgMLO6SdgS0BbGei9BHhFZbbrqWMBPJ8IbhHd84X3DxLXSlbYt1+hWiyWtdL094PUIbxDehHfa4c2yaAucTthZFwNfk/AG4U14E94Z+tVU1okLmUVJeAOEN+HdAHLD4LUJn0VJeAPFCu/rhHc5XDb1zaIkvIFihfdgwcN7kG6VPLvpQQqvT3iD8I4vvLVrR8YW3v3N3qlkFuV4lZ0zafxnURLeQLHCW/skvywn6YSM8276STpJD2M/kNI2CG8Q3vGFt/ZJflKtGbUl5AmHTT09vtvks2IG4Q3CO77w3h0QmB0ZtWWN4cFU3ta5yyLVZlGuIryBUof36oDA3JVRW3YGtOWXZu1MDxN2SmfK2yK8QXjHuZLOrDIw92bUjr2GxRi8nEzYKQMZbI/wBuEdZ3i/UYbmwYza0a1sx3izdqT7Rv8TJbbaQx6A8K7bkPJzdzyjdmgfT3uP8Ca8gWYO734Tx6xG7VT984Q34Q00c3hrrzUPRbB/srz2TngT3kAhwnul8nP3MqN2vDC6m5WtzdqRCG+A8J7zWtG2mYzaMBPBFwjhTXgDhQpv7XJoaY+v/kW5/QG6U5xfFgDhna8dyvA8kPL2tcMEt9OdCG+A8K5MdvmsaN/llLd/VbHtj3QlwhsgvH/4U9G+xylv+1kDvzhAeAOFDu+tRjfaI61Hw640uin6m+lKhDdAeP/spaKN+1Pa5kHFNp/QjQhvgPBerFfRxtsN2C8H6EaEN0B4LyY3Lj94tnE6hUsnbba+eW5vlC5EeAOEd3V9inb21bmt04ptHaILEd5AI4wUJLzl7PtVDmfDsp1xz+08p/sQ3kCjjBYkvIWMPPEdARJ6HfqE5+vLZRVGmBDeQEO0Gt1wuBhWiTnl2dZ3AW2V5dd8JwWdovsQ3kCjaBcakNoZQbtveba1X/m6dz1f9yZdh/AGGkUmobwPCO9/I2m/T9DOKr5szhpWyiG8gcitNZWp5KFPzhw0cSyy6zN1ftLUfmDURcX7BuEN5Equ5+51ATRl6n/08Zi7LLHLpDclPYQM1ftiaj/ru9/92pivy1RGjPjcqD1MFyK8gTx02ppwZ56aBQVCa8ZtS7bZnfN7XWcqMyt9RojIyjhPTWUyj8/7umNrPd2J8Aby0mUatyBJT4Pec4epLOAwUWf7ZZy3LKzQTjcCgHxtM5Ux23JG/sD9Kph2vxDmSi63yFJrMsv0hrsEs4ldBwAAAAAAAAAAAAAAAAAAAAAAAAAAAAAAAAAAAAAAAAAAAAAAAAAAAAAAAAAAAAAAAAAAAAAAAAAAAAAAAAAAAAAAAAAAAACIUpet701SwxxuAIQ34Q0AhDfhDQCEN+ENgPAmvAGA8Ca8AYDwJrwBX9+pzAt8RigygI7JgQPhTZEB7FTCG3xGKMKbIrwJb4oivDlwILwpMoCOSXiDzwhFBgAAAAAAAAAAAAAAAAAAACBXPFUQAAhvwhsACG/CGwAIbw43AMKb8AYAwpvwBgDCm/AGAAAAAAAAAAAAAAAAAAAAAAAAAAAAAAAAAAAAAAAAAAAAAAAAAAAAAAAAAAAAAAAAAAAAAAAAAAAAAAAAAAAAAB9HbQ3ZWsmuKJZlttpt7bF1yNYudglKqs1Wl+vzqNhu65ut77beuCxAZFa5gD5u65atEVufbM26AzdXQ+wqlMxqWxdsTbk+PmnrOrvFdLgMmP/5Z780WIutvbb6bQ3b+rLgAC0sCfDXtu7Y2s/uQ4lOWPrnhfb8+trE+2W5rSNLBLfUVrpN/rbZOm/r6RJn00vVhPuWlbBuZfehROTa7bkaJy1FCO+XHp/jNOspXSc/G11gj3keHLm2dcNWJ7sOJSQnIWfdZZFan4XYw3tnzsEt1UsXyt4mU7k2Pet5UD65Tt3GrkMJrbB12tZnRVDFHt6Pcw5uyQhu5GaozV3qmFV00LNcFkFJyb2dP0zlEqA2rGIO760NOOs+T3fKTo/nz8G5umtrHbsNJSQ33E4FhnYRwnso5+CWk8ENdKtszrbvKQ6EBHw3uw0lJD/rT9j6kEJgxRre7Q04675H10rfFlvjioPw3NZ6dhtKGNp9VT4Lo7YGlb9KYw7vwQaE9w66WLpkCN+U4gD8ZSrXAIGyebtEf39hKjOC539eih7ea8yP2Y5ZlmzjszvjPkD3Stcx5cG4wi5DiX01P+YmXLK1ucrZ+XTBw/tCQnvf0g3id0YZ3JfYZSg5eZzDblN7KNujAoe3jAhLmlTEGOzInVUG95/sMuD//i5weJ9OaOu4YQx21E4qg5sHSAE/Gy5oeEswJ42gOcGhjVe3MrifmcpYVwDFD++jJvkZRAxEiJTMptLcaJFprGvZbUBpwvttQjvPcFjjJM8Z1ozjlupitwGlCe+9CW2UocKrOKxx0txgkRpklwGlCu+nCW28yCGNU48yuD8a1pgDyhTenTXaKOEtq1+t4NDGQ55Xop3Oe4TdBpQqvO8r2vvOVFa6kpubv3KoG+eaMrhH2WVAqcJ7k6lviruc/A25MOfpoTmRRT9nlQfqKLsNKFV43zTpPq9ElkyTiT48mC5Dfxn9A3QY5wmUJ7w3BJzAaZ7N/cDwpMBMzrq1B+MGuw0oVXhfMvk86lUm87EafEr+DDgAu9ltQGnCW+Z2TJl8n9d92TAjuy7LAw7aN/fv5LKJPK94wFRuUjwxlRsW8noz7qeS/K3M1JQnk71wHVm+LGTqPdfBQHjHEd7/NfkvtjC3UAs3NgP1BOzw1+5bcyaFg/fG1jlbGzkUILwbFt5yLVoWQZBhgv/YeuVOxPJYhEHminTQTbLtWFkvNnqTs3EQ3tGRSXgyKUcWY5GBDRMZfP4/EeD6SyZ5fLNqSi659HFoQHhHTVYN6jeVSTppnoHzcDtPuyML7vl1k8MDwrsQdhjdrMykkvtiTLv3cDGFnS3XxeSGZaf5cedYHuLebuugqUydDT27v8MhAuFdGJtTCnE+9x5G6tzJl4zfQ6lk9enrgdvo5zCB8C7cL/r3dWbLYbpNsunAHTvhzrS19gVus5NDBcK7UOTSx2Cdv+hX03WWttKE3xVur2O7uwK2+daw0CkI7yLa595TSNZcoOtU/2kTskP3pbDt8wHbZbFTEN7FtMWd9Gk/8zw/qYrugJ35NKVty1n0qHLbYxwyEN6F1REY4D10n8WOBOzI3hS3fzhg+6yTCcK7uOTelfaphUN0n8VCniC2JsXty9m3dqYWY79BeBeb9hkqU3SfxW4Y/fWntF1VtuEzhw2Ed+G9UX7u2+lC9YX3wwzaEDLyhAMJwrvY9io/8/vpQvWF93AGbZAZmdprYN0cOhDehacZsNBLF4ovvMUrZTvOc+hAeBee5tr3FbrQz7TXm7MK7yFlO25z6EB4F55mlXqWXFxAO1Tw74zacUHZjnscOhDepfCZ8A5zUBma9zNqR08k7QAI7zj3C+G9wB5laL7KqB0HCG8QUk0Z3r733QbpQj9bowzNL5F8iRDeILzL4YTnPjlFF1pMs4DwbEZt6FKG9wiHDYR3KfheMj1EF1rsX2VwroogvO9y2EB4N1V476ELLXbFNP7BUNrw5uYFCO9y8B3xxqLES9ivDM4sfr5op8hz/QuEdzkMsD/CyfR0zeLA1zNog/aG5T4OGwjvUvCZoMe8jgSa1Z4fZ7B97aIQazhkILxL4Z3H/uij+1TXq+hY39zZepqOK7Y/yuEC4V0K64zfCDeudydoNbohg2nf+b2p2PZVDhcI71I45bEvHtB1artmGjfa45Fi279xqEB4l8Jbj32xg65Tm+YJX5OmsoRZGpYZ/xumbzhMILxLwWeU2yO6jb8RRQc7nNI2dxoeyA7Cu5nCe5nHWbdc695Mt/G3RdHBXqa0Td9ninOjEoR39qEqI7l+t9Vha0VG2znvsQ/O0GX0NKvr1LuuXIupPOzKZ1u7ODRokl+1eYf3NlO5MbjU5UsZyCCP0DjrAr1evxsePJeZNlufPDvZOxfAoU56bucmhwUFp1mvMc/w7jS6SXojdVzO2OiRLfKLfiXdJZxmxuPFwG3IA64mPF7/takMZQSKSvqvZpHtWZPegIBaNBP05revX7kdGdM97vFZZwJeCs4oDmbIJQ2fsd0fba3nUKDgjgYE5M6c2vYloG3zx2C3eWxjk0dwy8zt1XSV9AwY/595mvHXPjMqP9hq5xCg4OQSwPuAYPw3p/a9rCO85z6nSWOx+1w+1Jo3spyukj7flS7kAPk8MOoPj9d6ws8nlMBad0YZGoyDOVw+OWPqC+/5AbzRvab895i7DJL0b+T6dzfdJFudirOH4Spn4V0ulJP+rdzZPmvyu94HpE1++u91wTuVQiiOmcr1Zbk02ZJBe5fX+QUTUvI5v8Rlkvy0uGD97HmAplxYPze1n5sid7vlUbMb2M0o4ImN3HifNLrnA9UTfJNum2mdta5wn7+s2z7uvoj4Vd3AEJefRDJ1dbbOgynBfpqDiQLrMvmetc6vnpTfi0zSu2V0QwdrjUqRa+qX3ZccIiI3Y+Q69wVTeaj6c3dWMO3OEGbcGbj8bw/d38jfyuSeVew+IErL3JfSf23dNpXhhJ/cZ3lmQX11/5/cYJW1ZeXad6/796W9Cfk/OP6zx63DqW8AAAD+dEVYdE1hdGhNTAA8bWF0aCB4bWxucz0iaHR0cDovL3d3dy53My5vcmcvMTk5OC9NYXRoL01hdGhNTCI+PG1zdHlsZSBtYXRoc2l6ZT0iMTZweCI+PG1mcmFjPjxtbiBtYXRodmFyaWFudD0iYm9sZCI+NDwvbW4+PG1uIG1hdGh2YXJpYW50PSJib2xkIj42PC9tbj48L21mcmFjPjxtbz49PC9tbz48bWZyYWM+PG1uIG1hdGh2YXJpYW50PSJib2xkIj4xMDwvbW4+PG1uIG1hdGh2YXJpYW50PSJib2xkIj4xNTwvbW4+PC9tZnJhYz48L21zdHlsZT48L21hdGg+m/mwawAAAABJRU5ErkJggg==\&quot;,\&quot;slideId\&quot;:282,\&quot;accessibleText\&quot;:\&quot;bold 4 over bold 6 equals bold 10 over bold 15\&quot;,\&quot;imageHeight\&quot;:24.864864864864863},{\&quot;mathml\&quot;:\&quot;&lt;math style=\\\&quot;font-family:stix;font-size:16px;\\\&quot; xmlns=\\\&quot;http://www.w3.org/1998/Math/MathML\\\&quot;&gt;&lt;mstyle mathsize=\\\&quot;16px\\\&quot;&gt;&lt;mfrac&gt;&lt;mrow&gt;&lt;mn&gt;7&lt;/mn&gt;&lt;mo&gt;&amp;#xD7;&lt;/mo&gt;&lt;mn mathvariant=\\\&quot;bold\\\&quot;&gt;10&lt;/mn&gt;&lt;mo&gt;+&lt;/mo&gt;&lt;mn&gt;5&lt;/mn&gt;&lt;mo&gt;&amp;#xD7;&lt;/mo&gt;&lt;mn mathvariant=\\\&quot;bold\\\&quot;&gt;15&lt;/mn&gt;&lt;/mrow&gt;&lt;mrow&gt;&lt;mn&gt;9&lt;/mn&gt;&lt;mo&gt;&amp;#xD7;&lt;/mo&gt;&lt;mn mathvariant=\\\&quot;bold\\\&quot;&gt;10&lt;/mn&gt;&lt;mo&gt;+&lt;/mo&gt;&lt;mn&gt;11&lt;/mn&gt;&lt;mo&gt;&amp;#xD7;&lt;/mo&gt;&lt;mn mathvariant=\\\&quot;bold\\\&quot;&gt;15&lt;/mn&gt;&lt;/mrow&gt;&lt;/mfrac&gt;&lt;mo&gt;=&lt;/mo&gt;&lt;mfrac&gt;&lt;mn&gt;145&lt;/mn&gt;&lt;mn&gt;255&lt;/mn&gt;&lt;/mfrac&gt;&lt;mo&gt;=&lt;/mo&gt;&lt;mfrac&gt;&lt;mn&gt;29&lt;/mn&gt;&lt;mn&gt;51&lt;/mn&gt;&lt;/mfrac&gt;&lt;/mstyle&gt;&lt;/math&gt;\&quot;,\&quot;base64Image\&quot;:\&quot;iVBORw0KGgoAAAANSUhEUgAABPwAAADqCAYAAAA2/VtjAAAACXBIWXMAAA7EAAAOxAGVKw4bAAAABGJhU0UAAACPvSMMLwAAPANJREFUeNrt3QGkFtn7wPFHciVZkitJIsmVJFZWshLJSnJFciVXIklWEmutXElkJVlZcmUluSRJkkhWVhJJkuSSJEkiSXIl9j/P/53727e3d945Z945M+ec+X44fj9+v+7MvO85zznP886cEQEAAACqtztpE0mbw0cBAAAAoInmJW1D0mbwUQBeWJG0pXwMIIYXtiZpn5P2b9IeM54AsKYAAABNMjdpR5P2MU2K3iXtDB8LUKuFSXvJWAQxvLBlSXuTfibTjc8FKBZfYhw7tzriw7+sKQAAQCy+S9pYW5LY3j4EthjdlrTTSbuctOfpNU0l7Uv6n++T9kBaj3UdTtp64S4Y+GlQWo8gThcqVvGRIPIYXraZSdsl3xb7GE9A8fgSW0z5uUt8iLHgx5oCofk+HZ8Xkva3tH7E/CStu/Wn0pj0LM35TiRtOGkDHl7HQHpup5J2JWmvO67jQ1tuejBpq/nqw7EyYwKps33ga0Eb3cdIi17vA+4zA+kCRieCLwXHhU4YfyVtLV0CBTyoIHbf4WNGpDG8qjHEeALKiS8x5RJDaeLtU8GPNQWaTO9APSKtu1CL9G0tomkBcJ0H16KFu/Py33YiNu1F+jkM0iX89qf4V/B7ydeCxOyk/SatX0pCLhLvk9avJHmB/27SHhoGXF0EfU8XgaH1FcXuUT5qRBjDqxxDjCegnPgSS8FvRro2zIoTrCmA6uidxCekWHGsV05Xx52suj/m9R7npT+i6DYCN9M42+uGFf1BQgt/s+gi/tFfxabEv4Lfab6aRtNgcShpbyXsu0J1P6b7Oef9Kb3W9lu79fGuHUl7YnDdfxJcYeB2BXH7jfDYOeKK4VWPIcYTUF58iaXgdyznOllTANXQu/FeOurvWkwbq/Ba9JHcbkVL/XFhNK0RdZp+5LdXkVAfXf6BruKXA+JfsU/ber6aRhpIA9BrCf8x8J/Sc+p1zu9ygqJ+HuMG165vclxM90GGVRXF7SN81MTwiGJ4HWOI8QSUF19iKPitMbhO1hSAe7rP7pcK+v1VcXsjh/7tSxnH/tkyNk1KdvFyN13GH0/Ev2LfG76WxtE72g4UTBJ9XNhtN5wUNhj+vVOG42YlXQldTFQQt7W/L+KjJoZLnHv3VjGGGE9AufEl9IKf3mHzXPwr+LGmQNPsq3gNcCONey5iyj8Zx9xS4O/pSyh73e17mK5Tvx/Fz7v7xvlqGkNv1d8v5dwe7cvCbtjwfE9Y/t2/Df6m3jE4RLdCm6UVxe1LfNTE8EhieF1jiPEElBtfQi/4nTW8TtYUgDtbaqqHnCv5OvQO6aziXD9302oR8VGP6zhIF6rXhPhZ8NvAV9OIRdxeab3Zp/P7fyqtPRzfSXgLO729+ZPBub6S1mbTNhYZ/m39TOfRxZA6XVHcXsdHTQyPIIbXOYYYT0D3+KJ3e+ldKXpDgP5YekfiL/gNW8QL1hSAG0sle3smfZz1WDpW58vX+01qcW150rYm7Q8xu1O3W9tV4rWcyziGntvMEj6nXjnqNrpSPeZL90cOdRLV2+Z1Dz2Xz48vk+w7lNigNX7dHiXXl1uMFFzs+LCw09eRmz5usr/gMcYM//41uhjSPlnmW8S6PXKjxetDfNTE8AhieB1jqP0t7foCgktpggAQX1ox5ed0HHY6K/EW/AbF7oVHrCkAN+5J933Ti9ycpEXsu5ZjQusiZdzEsdtBTtrp15xYvJTuVL3OwsFrqfbOut+Ex3mb7ENbv/tdWr+CdNLCr8kdbb4s7K4ZnudrKV7Uni3md83soZs13tGOPvGEjwTE8L7GEOMJqCZHWZ7z/5kv8Rb8OteTecU/1hRA+fZ2GWt/SP83Ju21XBud6PN4S3ocTwv4c0r6vAak940v9+hS1dKO2r4fhv6aUvXGqFnPev/E19MIf6XfdV7QNNm3zoeF3YjFefb7yvXjUu2vQgiTFoffd/SJUT4WEMP7GkOMJ8AfeS8eDLHg11lk0DsZ835QZk0BlN/fOwvtR0v8+2vE/AYOLdb1U5TrFT/K3ivzcM61sJ9fhbZ0TIbLKz7+UEYneC88zouvXQkgWdRH3003lNbHFRb2ebzFFp/JGbpQYx2Sb/d2JL6CGF58DDGegLDiS2gFv859sJ6lib4PBT/WFGiSzsdTJxwcY710316tW9td8Bg/Ovq7WRbkXJPWergZpSK32j74kRqOn7UP2Vm+GnS4HECy+KvFOd4q6Zi3xbzAuCzwPqAbyZ7OaGwC213nXdxl7tEBxBbDTccQ4wkIK76EVPDTmHOvY/22Jv3f6i74saZAk9fQ+lKLOY6OZbo3e9E78fLyRRf76uU92XGULuZe++vUz9d0DjzOi1iSRS1GvbE4x70lHXe/xTFD3xdzoMe1nWaIdNW5Oe/r9HMEiOHFxhDjCQgvvoRU8BvrkRTXXfBjTYEm2dLR3zc6znFeOFofDeX8zY+OrumAwXHn0M3cOtEWrOu4pXKox5df5a3hOnntCTQIHWYx583CbpfYvW1pYUnHXSp2b3+cH3AfoOBnr3Nfo18jvEZiODG8yjEU+3gCYowvoRT8Vsu3bzxvz4nqLvg1YU0BdIsrVyo43kHDNZJtkT1vz/fLjq5nhcG1/Ew3c+t6+kFvr+n4WbeunqvwHNrvjgopYdRE8XN63kdYzHmxsPvH4vyelXzsFxbHDrnAQMHPzmb59seU7yK7RmI4MbzKMRT7eAJijS8hFPz05QCTHTGmcyuWOgt+TVhTANNmtq3T9LH6oQqOOShme/mtt/y7k1LfE2B5byF+QFdzb02Nx8761XxLRcfvdptpCAnjli7B4HcWc7Uu7BaJ3d19ZRe1L1gcezLgPkDBz86djs/oWGTXRwwnhlc9hmIeT0DM8SWEgt8Zyd/6pc6CX+xrCqDdsNRzM9I9gzXSJou/t8Tg7+10eD3XDY6/jO4Wp+WS/brpKh7n7fVyhT2eB5+syv9JksXaFnY2++hpGy35+Hssj7860D5Awc/c2owChS4SZkVwfcRwYngdYyjW8QTEHl98L/ht6jjf6xn/v7oKfrGvKYBOJ9v6+lCFxz0r5Rb8Rgz+3rDD6zljcPyDdLc4ZT3Oe6GCY5sUR3xMGHslik14Dt7nZPGq2BXc1pZ8/PWWxw/1rUgU/MzlJQV6p6e+rEn3v1sR2LURw4nhPoyhWMYT0IT44nPBTx/ja3/pm/73+QXjEmsKoBzTb7W94eEa1+blpqdL/nu2dhoc/xrdLU5PpfoK87S50npePKSE0SRRvCVx/8rma7Kod6ROWZzbFyn/LtYBsSv43Q+0D1DwMzNk2R+0vUvaRLpYX+D59RHDieE+jqFQxxPQhPjic8HvikUuVEfBL/Y1BdDNX9Lac31jxcfdZjC+bIrqJmuvDQ6vZ7PB8aek2he2ogIre3zZMytMGB8GkjAOG5xn7Imiz8niGstF0CtH5/Fe7IqOIb4GnYKfmbPSX7FiehPdQ1Le26SJ4cTwkAp+ZYyhkMYTEHt88bXgt6vjPM/m/P/rKPg1YU0B+CJvzWh748gjqbfgZ/qDwUq++rgcyfiiJ0gYCyWKf0vrzV5NX8zVtbDbZ7noueroPK5ZnseWAPsABb98i8TsDV82xWF9nGGdh9dKDCeGhzCGQhlPQMzxxceC35L0vKbP8bnk/xhbdcGvSWsKwAd568Ynln/vo9Rb8DN9Cm07X31csh7n3VrDuQx6nDBuNTiv2xLmnVoxJYs2b8h1+aan8xL/Pn4U/PL97qhQoe1u0lZ5dr3EcGJ4SGPI9/EExBpffCz4db71do3Bv6m64Ne0NQVQt7y1o20eabLt1E+Or8nkR4MjfPXxyHqc93OazJMwmieK/zQoUfQ5WbxrucAZc3Qexy3P43KAfYCCX296x9tHcV+oOCHVbb9ADCeGxziGfB5PQIzxxbeCX+eb5k1/hK2y4NfUNQVQp7yXXNjeCefDU18mceQcX308jmZ8yRdJGP/HZLPOOw1LFH1OFm1e2KFtR00TRGd7GWAfoODX2y8VFinuiV8bcRPDieGhjSGfxxMQW3zxqeCnd7W13/Gi+9uZ7slVZcGvyWsKwLdayfQNUrb7PX82GH8jjq/pncE5XOGrj8fTmjpaKAnjdhLFoJLF2QUWNa5+Rdkq9vuohPZGJAp+vQ2nycD1NE7oBPvJ4QJdX0CzzKPrJ4YTw/ul+0pdahtHD9Nx9FncJ7y+jScgpvjiS8FvoCMX+mQ57qss+DV9TQHUYaLHGLlQ4O+ZjFnX2zy9MjiHm3z1cfhe/Huc16eE0SRR1MdHv2Mx502yuK7AgsbVPgmbCpzLUGB9gIJf8c9thbSKwsfSxXtZBYw3QtGPGB5uDLcxJ42ze9JF92sHCa9v4wmIJb74ElNOdZzXfst/X8dbepu8pgCq9qTH+CjyspsXBuPO9YtTbxqOfUTgWMYXfMmz89SE8XHFCSOJYpjJ4rDYL2Z+dHQuPhUfXS4yKfiVQ+/u1Ldy/VFC4UJ/uZtPDCeGBxjD+7VcWvuyTkq5d7nMJ0QBpcYXH2LKho5zulHgb/hQ8GvamgKoypwe4+JBwb951WDMPXJ8XSYFv7d8/XF4JtXuaRZKwjgiZntbzGUx512yuKPAQsbVo3zfFTiXbYH1AQp+7hbqWry+3ccC/b7Y7ytCDCeGh17wa7fOIBkPdTwBoceXumOKxv/XHcltkaKWrwW/2NcUQBV6bc80XPBv/iVm2zy5fHHOdYNzeM/XH75ej/P6GtA1YXzqOGE0SRTvkyh6myzuLrCIcfX4+qwC5zIaWB+g4Ofe6qTdKrhAP08MJ4YHFsNdWC7lFP7O02WA0uJL3THlYknJewgFv1jXFIBrWcW5e338TdObU4YdXpfJmog7/CJwXMJ8I4vLhNEkUXxAouh1sniywALG1YsyBgqcy9HA+gAFv+roy2WeF+hTvt2xTQwnhtdFt0x4Jv0V/XbQbYBS4kudMaUz4f7LYeLMmgII08w0TnUbB6v7+LtDhmNt3OG1mRT82MMvAlmL3p0BnLuLhNGk2q4bz8+j63idLI4XWLy4ZHsufwbWByj4VWt22kds+pS+xc+3AhcxnBhel1lpbCpa8PNxPAEhxpe6YsoiaT2qNn0eWvTqZ2uXUAt+Ma0pABdGM8bAWYd1mM6x5uqmFJOC3226QNhWS/bjvHMCuYYyE0YSxXiSxdALfuOB9QEKfvXYItm/OoZy5ygxnBge0hgK+U5swMf4UldM+bvjPNY4TpxZUwBhuivd73orYy15zHCs7XJ0bTcMjn2VLhC2Exlf7LXArqOMhHGnYaI4SLcJIlmk4FctCn71WZkuPEzH34CH10AMJ4aHMoZCGE9ASPGljphySMovXMVQ8ItlTQGUZW1G399c0t9fbDjWnjq6PpM3d1+gG4TthVRbRfY1YRw1+HePSRSDShYp+FWLgl+9llks0H3droEYTgwPZQyFtv0J4HN8qTqmrJDWk0ztPwSV8bhcLAW/WNYUQBnudOnzZ0o+xgXDsbav5OOa7iF4im4QrqzHefX1z6HuybCgQMK4y+D//4REMbhk8YxQ8KsSBb/6rU3jd17fmiCGI4AY7vMYCmU8ASHElypjiq5VHrUde0paxa0yxFTwi2VNAfRjWLq/8K3su1qXpLEob6x9TNrSEo97USjqRy/rcd7rgV+XJowmG2DuIVGMOlksshm7S7bnElqRjIKfH34xXDAQw+F7DPd5DIU0ngDf40uVMaUz99lf4t+OreAXy5oCKEJfZNP59uq30noE14XfDNcc+rTK3IrG9nTbSHcIV9bjvLsjuDbThNHkeXkSxTCTxT0SdsFvLLA+QMHPH48N+tdSz6+BGE4M930MhTSeAJ/jS1UxZV3HcW+U/PdjLPjFsqYAbHX+OKB3u653fMxbhmuOu32sbfVFI+cs1zjs0xmoHyT7cd5Y3l6oCePzPhPF+XSVYJPFnQW+c1cBbaDAuYyWdOwNJRRNQmnjDMX/t9ngsxomhsPzGO77GAptPAG+xpcqYoreEdN+o8M7B/NDrAW/WNYUgKluL+qo4oaoeWK2rY22l9J6q7YpfWxYi5if5Os3DecdZ5LuEK6TGV/qrciuc4Fk38mY17lJFMNOFrcW+N5nOzqX2QXOZVtJx6bg10x5C4bRQK6DGN7cGO77GApxPAE+xpcqYkrnpvhbHRwj1oJfTGsKIM/cLuvOIxWve59YrD90T0F9mYe+XXv65UMz0jWwFusPS/cXjzxIc828v3+OLhGulxlf6t4Ir9U2YXye/huEnSz+VKBIsMzRuQwWOJefSjo2Bb9mytub4yQxHJ7HcN/HUKjjCfAtvriOKdsqSmBjLvjFtKYAerniQW6hRcfrDvOl49J6+mzM4P87QpcI01rJfpw31r2ONPl7LWa3x5IoxpEszi0QAF1tSrq+wLksKenYFPyaaSiyz4oY3rwY7vsYIvYA5cQXlzFF54N38vUPQt85OlbMBb/Y1hRAN4c7+vXFms9nb0f86rdpjFre9vfvG/ybeXSLMJ2SZjzO226XxWDYRReJJln8YhkINzs6D9v9oPS8Z5R0bAp+zfU2os+KGN7MGO7zGCL2AOXEF5cxpXMT/LUOjxVzwS+2NQWQl6td9eS89AYWvRPvZcHc6HVa+1ne8XcXGfzbO3SLcL3K+FL3RXq9owUGBwljHMmi7ZsWtzs6j22W5/GixGNT8GNchv5ZEcObG8ND+VyIPUDxceQqpvws3z7G5lLsBb9Y1hRAp+/TONT+Bu+ZHp7nGmndhahjUffV1BdwfJbWjSL639+l534+ret83+NvmWxbcpCuEaZej/PGuMF5kTe1kjDGkyxOWH7nroreuy3P41KJx6bg11zjPT6r08RwBBDDfR5DIY4nwMf44iqmXJMw1zKbWFMAlVksX28Z80/SZjXguh9J/tNmvPwuUFmP896O8Fp3lDDpkjCGnSyOiR8Fo3HL8zgSYB8YYCHonf09vpMDxHAEEMN9HkOhjSfA1/hCwS+Mgl/oawqgk7674FlbP76btDkNuO41YrbfHwKVten5/siu0yRR1I17Td78SMIYbrJou3fehAefj8u9BF2i4OefXnfH+f7WLWI4Mdz3McRb7IBy4gsFvzAKfiGvKYBOujfew7Y+rP+9KS+ouGAQh9bRRcK0rseXujCi6zRNFBek7TkJY7TJ4hzLRdYDR+dxX+xe2DE7wD5AwS+sxfkmj8+bGE4MD2EMhTKeAN/jCwW/8At+xECERPPDO239V/fDG2zItS+W/JdaPqSLhOuPjC/1n4iuccQiUZym//0ZCWO0yeIji3ObcnQOU1J/0dE1Cn7+6fVmW1/35SCGE8NDGUMhjCcghPhCwS+M4lmIawqgW75yU75+UeKCBl3/nwYxaCvdJFxZj/PGsu+CSaL4LGNQkzDGmyyetFxoLSn5+Essj3880D5Awc8/xwMr2BDDieGhjKGmfh6Ai/hCwS+Mgl9oawqg04ykXW3ru6+StqhB179M8u/uu0c3CVevx3lj6OjbDSbQSeldwdf/7SkJY3TJ4jrLhVbZv2psszz+mkD7AAU//2S9pfqSh+dKDCeGhzSGfB9PQEjxJZaYkldgZE0B+NOH30irANYkVw3WNKvpJuHKun3zbgTXVkaiSMIYb7Kov+a8tTi/EyUf/5TFsV8F3Aco+PlnMuP72EsMJ4YHFMN9HEM+jycgtPhCwY81BeDaeFuffZe0lQ27fpMXWf5JNwlb1uO8hwK/LpO7p3SCstlbgoQxvmTxD4vzu13yse9KfcXGKlHw88sCyX4pjE977RDDieGhjSGfxxMQYnyh4MeaAnDpREe8+aHCcaMvu5lR8/XrS0pe5sQn3cvwO7pKuHo90rg44OvaarAYf1pwIhokYYwqWVwldm/JHSgxwH6xOPbygPsABT+/HMj4Lm4Qw4nhAcZwn8aQr+MJCDW+UPBjTQG4MtbWXz8l7ccKj30xPe73NX8GFwxy37V0lbBlPc77IOBrcpkokjDGmSw+sDjH4ZKOud3imKG/LZuCn1+eZHwX64jhxPBAY7gvY8jH8QSEHF8o+LGmAFxoL1R/TtrGCo89/QTLo5o/g10Ga5mf6Sph67V/2S+BXlMViSIJY3zJ4qjFOZ6r4XMJ/RXoFPz8MZzxPfxNDCeGBxzDfRhDPo4nIPT4QsGPNQVQts5C15YKj71EWvsE1l1M0xdwfMqJS2fpKuFb3+MLXhrpIvxpmuSVhYQxjmRRi98vDc9Rg2O/j/XOk9avSf8a9tnQUfDzg/bzbr/E6+36PjwyTgwnhoc6hnwcT0AM8YWCH2sKoEydPyyPVHhsXXM+k//uKpxb02ewSLLf4TDdrtJV4nBG4nmct45EkYQxrmRxr8V59vvWsUMWxxqJoA9Q8OtttrT2DRl0fJwjGd/Br8RwYnjgMXxG+j3qOFqWtFkVjyHfxhMQS3yh4MeaAijLJvl6//Q9FR5b3/z7rO3YEzV9BoMd59GtabyaSXcJX6/HeUML1MOS//KDJ44nPhLGbFcljIKfjomH4v6uOz3OC8Pj3IukD1Dw6263fHtn6VSaAG0q+Vg/9pjUieHE8FBjuD6SohvDd7tjWsfSzaT9Jq0ioKsx5Nt4AmKKLxT8WFMAZdAnG9sfYT1YQV6pT0zqnu1XuqxzN9TwGcw3WOuel/rfHIySbOjxRS8L6Dp8SBTbE8bHJIzfMEmifVnYrRLzN+cW3Vdvv+Hf1wQ2lkciKPh9y+SlLQ/Tgka/9I3rb6T73dxziOHE8EBj+Fox3xph+vGU5SWPId/GExBbfKHgx5oC6NeaNJb860l7XsNnsCQ9bq/zOkJXicuZHpNBKLYYJIqPK0oUSRi7my3mBbTpfT/q/lXhgOG5ThY4V92r4a3h3z8QUT+g4PetGxbjYqyP4yyU7neUPqo4NhLDieFVJ9BZ52c7nhZI/l3ZPownIMb44sO6sIp4xZoCcEMfpX0n/hT7tB2u+DNYn5N/6p2P2+gqcen1OO/hQK7BJFGsa/IZTI9Nwth6vMA2CK734Lz/crRoumj4d2N7KxIFv2+9txwXt8T+zbT6i2a3X+FvS30bBRPDieF1jaH2psnxPINjDEl+sc+H8QTEHF/WR3Ctrgt+TV9TAN0slfy78+toiyv8DA7lrLf1LmteshOhjT2+9BC+8M2S/xhP3b806bFN9oOLOWHU2/qfiX0QvOnJ+ZsU575YLER/M7z+SxH2BQp+33pQYGzoL5T7DMfesYwJflzq34iXGE4Mr2sMtTfd62pdj7+vL2fKewTIh/EExB5fbkZwva4Lfk1eUwDd6N2or8S/Yt/NCq//b4M1zGy6SpzOSvajU77bFECiSMLY+tXwdh/BUItAPjzC8YfhgmlNzt85ZnHdMaLg961f+xgfk+m/X9k2TvStpJvTPtutSKF3dftwuz4xnBjuwxjqXPBO/9qu/7lH8u/wfCM8/gJUGV98WRcW5brg19Q1BZC1fnsm/hX7tG13fO06hn9J2sce56CfzQa6Sby0E2Td9u37Ro0mieJD8WsPCdOEcWcEfWtuujg4nRNkbDY01UdmN6YFo7qMSP6jElPpuXZuVqzB9J6YbXS/I+K4Q8HvWzP7LKjY7Fl2Uvx43IYYTgwPcQx1xvrfhcfXgDriiy/rwiJcF/yauKYAutHtOh6Jn8W+d+L2hwvNJXsVOj+mMXSAbhK3kB/n1fN7E1CiaJow6v5ACwPsS/qGxNdp8JqqKNF6lx6z6l8VddP2cwbnqMWM+0m7I1+/+j3v9ecLI487FPy601/QzzgaL1pEPiHV7hNCDCeGVx3DXY6hzu94TNiUHvApvtS5LrTluuDXxDUF0EmLaffEz2KftlOOcgl9NH8yJ1aeTPNZNEDW47yTgZx/VsLoa6KYlzDq3gKLAu1LG2oMmHXdTbMsDZivS0gej0trM9kmoODXmz5Goy+K+dxnv9Jf7iakdVeqr3vqEMOJ4S5ieFljqP0ulgdpgruWEAV4H198v8u6ioJfE9cUgGm+4UNbUdJ1zkhjrNZ1et1gotu16Us7uCMXwVnWkTA+DKQjz5OvN9UNOVGEyOqk7ZfWnX/6xsd3adCdamv6KLDeVn5ZWvtE6aJpiAmYgl8GXVDrI0+65+PFNF687+hTn9K+di/tV2fSfrWSGE4Mx/8Wwb+ksfla2tc+dowjbR/S/+1mOt40Ro+m/57kFgBrCgC+0B/M9c3mE9J7WwQd50eTtoqPDKGbThhDSRQ7E0ZNFJfwNaIhKPiBGA4AAACY0+3YsrZF0KcR9C4+vaNXXwbCI7uIzlIJ8xbVudKcRzkBRcEPxHAAAADA3A/y3z58+mIefXpBnzAL8eVFAIBIDci3j9NNt1N8PAAAAADwFX00nz3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bUjavw1pl/m6AWITsQkAAAAAQFJNUg2A2ERsAgAAAACQVJNUAyA2EZsAAAAAACTVJNUAiE0AAAAAAJBUk1QDxCZiEwAAAAAAJNUAiE3EJgAAAAAASTVJNQBiE7EJyPYvjUaj0Wg0Go1G69pArkOjEZtAbKIFOab5YGk0Go1Go9FoNJJqkmoajdgEYhONgh+NRqPRaDQajcYCHCTVNBqxCcQmGgU/Go1Go9FoNBqNpBok1TQasYnYRKNR8KPRaDQajUaj0UiqQa5DoxGbiE00xjQdjUaj0Wg0Go1GI6kmqabRiE0gNtEY0wAAAAAAAAAAAAAAAAAAAAAAAAAAAAAAAAAAAAAAAAAAAAAAAAAAAAAAAAAAAAAAAAAAAAAAAACAptmQtH8b0i7zdQPEJmITAAAAAICkmqQaALGJ2AQAAAAAIKkmqQZAbCI2AQAAAABIqkmqARCbAAAAAAAgqSapBohNxCYAAAAAAEiqARCbiE0AAAAAAJJqkmoAxCZiE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Cp3UmbSNocPgoAAAAANuYlbUPSZvBRAACYi7yxJmmfk/Zv0h4nbSkfCRCVFZGM61iuA2AsAIjG3KQdTdrHNJl4l7QzfCxAqePrDNcBMBcVsCxpb9LPZLrxuQDxWJi0lxGM61iuA4htLLCGr8lA0oaTdippV5L2OmmfpPUL7lTSPiTtgbQe3ziYtNV8ZCjZd0kba0uu2tuHwJLEbUk7nbTLSXueXpOOoy/pf75vG0+Hk7ZeuHsE1Y6vD1wHEPVcVLaZSdsl3xb7tK2i2yAA3yft56RdSNrf0irit+c6OuafpWu3E2leNNCgz2dQWo/qvwl8XMdyHUBsY4E1fE20cHde/ns0w6a9SNqRtDMBRen+P1r0et+jr/keEAbSgKoLyC8FxtK/afD7K2lr6RKoYHx94DqA6OYi9aDgHFS03aHrwGML01zlZcH+rfmRFgDXNWyM3+E6AMY0a/iw6TPc13t0Cv1CbiXtprR+AetVxPiUTqaz+FhhYXbSfkv7V16Q8jkg7JPWHbF5C8a7SXsoZsV1Dcrf00XgcHx94DqAqOYitV6qLfZpG6ULwUN6J8kJKXZDQ6+12aqGjPFRrgNgTLOGD9fBjAnwYdoZur1xbfqR315FQr0N/gc+XuTQwvChpL21CFI+BgTdx+h+znl/Sq+1/ZEQfSxqR9KeGFz3n0IhHW7G1weuA4yVKOaidrel2mKfPibEdhTwjd6N99JRn9cbIMYiH+NVjOvbxCcg2rHAGr7mxe2ljA/8Z4u/o29nm+wxEe7mo0YXWvTSYnPe3XAhBISf0nPqdc76a8YPOZ/HuMG16xsQF9N9UPL4+sB1gLES/FzUbpVUf3ffEboTPLNLim+tYtOuSvU/yK6KZFyvIj4BUY4F1vA107v2/sn4sLcU+Hv6YoJeFenDfORI6R1tBwomVz4GhO2Gi8kNhn/vlJj9MrOSroQSx9cHrgOMlagKfhNSbbFP58FFdCt4ZF/FY+BGGldiGuNVjOsJ4hMQ1VhgDe8BrbZmFef6qfhqEfFRjy/xIB99o+mtw/ulnMcqfAkIw4bne8Ly7/5t8Df1jsEhuhVKGl8fuA4wVqLpb0ul+rv7LtG14JEtNYwBbeciG+OXuA6AMc0aPjznMj7k59L/L1PaWT/1+CK38fE3MrnaK623OHf2h6dJOy1mm6P7FhDW5PT16fZKWpuU2lhk+Lf1M51HF2N8tY0v/eVO797Wx8O10HwnkDEVy3WAucgHp2sodKyji8GjxDlrmxXdguiYtH6wnS9f72OlN0QsT9rWpP2R5kVFxsKuiMb4Oq4DiGredjEWWMN7ZnePD3l/Scf4NeeLXMrX0CjdXkahL7cYafv/mN4p50tAGBTz25SLjqsxw79/jS7G+ErH1M9p3+x0NoAxFct1gLmobjp2ynwTaa+3zesG3JfSAgngi3vSff/jDQX+libHdy3Hhv5wMC/gMa7Juv5YfSjwWFXVdQBNHwus4T2yRLLvGtJONqek4wzkFEPu8VU0yvSvrNonfpfWr6edZojZHW2+BIRrhuf5Woq/BWm2mN9tsodu1lhjGWOq3fwAxlQs1wHmorod7XG+T+gGiNzeLv3+D+n/jZR7LWPDiQrHeKjjOpbrAJo+FljDe6RXkaLs57kP53yh7OfXHH9J6y22eYstk33rfAgIIxbnOdbnsY6LH78mI3xPIplkY7kOMBe5oD8Uve9xvqN0A0RM+//bjj5/tMS/v0bMf4jV4uCcisb4aKDfVQzXATAWWMN748ecD3h3ycdbIL3fXPqeAgU6XAkgyZol5huRav9f2OfxFlt8JmfoQuhjfH3gOoBg5qIsh6T3nq8z+HoRsc4thSYcHGN9Tn7jMrfqNsZDHdexXAfAWGAN743bOR+wi3318n4lP8rXgjaXA0iyfrU4x1sVjd32AuOywPuAvjTodEbjhT9ux9cHrgMIZi7qRhOEXj9I7eerRcQ6+7++cGOOo2OZ7rF8qYIxvj+C74r4BOJWM8YCa3iHhnI+3I+OjnvA4Lhz+HoQSJKlxag3Fue4t6Tj7rc45njgfWCgx7WdZogwybJYAHNRpl4vZXudxlcgVls6+vxGx2uVFzXEh92RjOtYrgNgLLCG90bePmCXHR13hcFk+HNFgynElxro4uUwSZY3AWGX2L0RaWFJx10qdm9NnB9wH6DgxyQb83UwFzEXudRrb5xfCYFo0Li9UsHxDhrGiAGHYzzUcR3LdQCMhWbmIl6alPruCsp7o9UDx9fefndUSImWJljTr+c+QpLlRUD4x+L8npV87BcWxw45MafgxyQb63UwFzEXubRZej9N8R0hEBGb2RandHuToQqOOShme/mtdzTGQx3XsVwHwFhobi7inSUGk9FOh8e/bnB8V/uOdXukOIREa0uXRcTvJFm1BoRFYnd337mSj3/B4tiTAfcBCn5MsjFeB3MRc5Frd3qc4zHCHyI37HD91cs9gxixydEYD3Vcx3IdAGOhubmId0YMJqNhh8c/Y3D8gw6O2+vlCj4nWsOS/YvhSZKs2gKCzT56Ll6nvsfy+KsD7QMU/JhkY7sO5iLmItfW5pzjsbToMIswiEidbOvvQxUe96xUU/BbG8m4juU6AMZCs3MR75w2mIx+cnj8nQbHv1ZDccTHRKtXglXlnockWd+6KnYFt7UlH3+95fFDfQM2BT8m2Ziug7mIuagK18TuDvDz0tpPcgVhEZG4nfbvGx7G+J8qGOOhjOtYrgNgLDQ7Fwly4brB4fE3Gxx/SlqvpS7LXGntDRhSomWSYN2SZlf96woIM9I+anpuX0ruz2pA7Ap+9wPtAxT8mGRjug7mIuYi14Ys54bO9i5pE2lSsYAwiUD9Ja29kzdWfNxtBmNsRQ1j3MdxHct1AIwFchHvPJJ6C36mnXqlg0TrYSCJ1rDBecaeYPmcZK2xDMqvHJ3He7ErOs4JsA9Q8GOSje06mIuYi1w6K/0V/Lq9SO2QlPeWeSBmeTGzjB+Az0YyrmO5DoCxQC7inY9Sb8HP9M6k7Q1NtEwSrL+TNpuCRG0BYZ9lEL7q6DyuWZ7HlgD7AAU/JtkYr4O5iLnIhUVi9pbQIk3/rj4euY7QCRSOm088G+N1jetYrgNgLJCLeMnkUcSfHJ+DScc+4ujYgx4nWlsNzkv3JZnTkL7qa5Jl84Zcl2+IOy/x7+NHwY9JNtbrYC5iLirb7+Km2NfZ7iZtFSEUsI6d5zwe41WO69+JTwBjQSj4OePDnUAmdxmec3h8HxMtkwTrnwYlWD4nWXctA+6Yo/M4bnkelwPsAxT8mGRjvg7mIuaissw1XFuV2U4kbSahFPifvBcTbg9gjLse17FcB8BYIBfx1meDjjHi+BzeGZzDlQYlWiab/N5pWILlc5Jl88IObTtqWlh2tpcB9gEKfkyysV8HcxFzURl+kWqLfdPtnrB5PjDtaI+xovnXrEDGuMtx/QvxCWAsRJaLeOeT1P/o3yuDc7jZkERrOwlWUEnW7AJB1tUds1vFfl+HGYH1AQp+TLJNuA7mIuaiful+PZektbfr9bQ/vROzH3n7bbqmW0ZIBf7/rZlZ4+RCn397uG1830nH96cAx3Us1wEwFljDe+uFQYeYcHwONw3O4U0DEi2TBEsfH/2OgoQ3Sda6AgHW1Z6Ymwqcy1BgfYCCH5NsU66DuYi5yJU56XyxJy06vHaQSLwhqQb+/6UcWWPE1Sb6uk5aIa0fgY+lxYPPAY7rWK4DYCw0bw3vnasGneGR43MwKfi9rTjRelxxokWCFWaSNSz2wfVHR+fiU/HR5aRHwY9JtimLBeYi5qKqLJfW/rKTUu7dA/MJrWioOT3GxoOKz0Wf5tiQtD+k/wJ/neM6lusAGAvxr+G98peYPfrncnPH6wbn8D7iRGtEzJ61n0tBwrska0eBwOrqEbjvCpzLtsD6AAU/JtmmLRaYi5iLqqY/Hl2Tcop+96W/fcqAUPXaZmW45kKBHv924OM6lusAGAvxruG9YVqwcDk5mSws39bw2Wii9dRxojViOAjn0lW9TLJ2FwiqA47OZVaBcxkNrA9Q8GOSbeJigbmIuagOy6Wcwt95ugwaKOuGinsenePqpN2KYFzHch1A08cCBT9Hhgw7wbjDczBZUL6p6fNxmWiZJFgPSLC8TrJOFgiorl6UMVDgXI4G1gco+DHJNnWxwFzEXFQX3frhmfRX9NtBt0GDzEzHfrexsNrD89WXyT2PYFzHch1AU8cCBT+HTBZy7xwWKkwKfrcjS7RM7qzUDdvn0T29TrLGCwRTl2zP5c/A+gAFPybZJi8WmIuYi+oyK42xRQt+uoakYIymGM0YB2c9PufZ6Zow9HEdy3UATRwLFPwcOmbYCXY5Ov4Ng2NfjSjRIsGKJ8kKveA3HlgfoODHJNv0xQJzEXNRnbZI9p1Lsd1RDhR1V7o/qTQvwjF+lOsAGNOs4f232LADPHV0fJO3y1yIJNHaaZhgDdItg0iyKPhVi4IfkyyLBeYi5qJ6rUyLF7bzzQdxt4ct4Iu1Gf1/c6Rj3OdxHct1AE0ZCxT8HLtg2An2lXxc0z0ET0WQaI0a/LvHJFhBJVkU/KpFwY9JlsUCcxFzUf2WSbGi3066DyJ3p0u/PxP5GN/JdQCMadbw/luStCmDDvAxaUtLPO7FAIPwggKJ1i6D//8TEqzgkqwzQsGvShT8mGRZLDAXMRf5Qe9k+mI550zQfRCxYen+wqOByMf4BNcBMKZZw4fhN8MFm/7yX8aGjr9YLBI3ephombzsZA8JVtRJVpFNzF2yPZfQimQU/JhkWSwwFzEX+cNmHTf9ozEQI90gv/OtmG+ltW1S7GP8I9cBMKZZw4fjluGi7W4fSYFuWnvOcpHo469jpomWyd6IJFhhJll7JOyC31hgfYCCH5MsiwXmIuYivzy27GdL6UKI0ImOfq530axv0BhfynUAjGnW8GGYJ2aPCGl7Ka03v5hakk6In+Trt1blHWfS80TreZ8J1ny6XbBJ1s4C37mr4vVAgXMZLenYG0ooNoTSxhs6vij4+Y25qNlzUZ02W/a1YboQItPtRR27GzbGh7kOgDHNGj6sxOGJxeJN96fQl3noG2BmpH9jRpo8aIc6LN03sdV/t83g758L4PN6USDBmiTBCj7J2lrge5/t6FxmFziXbSUdm4Jf/OOLgl8YczdzUTPnoro9lep/aAJ8MLdL3D3SwDE+ynUAjGnW8OFNYNcdJs3HpXVH0pjB/3ckwkTrefpvEHaS9VOBvr/M0bkMFjiXn0o6NgW/+McXBb8wMBc1cy6qm81efifpQojIlYasEX6JZFzHch1AjGOBgl9N9ibtXYnJ8rWkLW/7+/cN/s28gBKt12L2KDQJVhxJ1twCY8DVC2jWFziXJSUdm4Jf/OOLgl84mIuaNxfVbYgYigY63NG3LzZ4jI9zHQBjmjV8uLSoMZYmB0USZE08TsnXhT61yODf3gnoc9pl8ZnsoltFk2R9sRwPmx2dh+0+SnreM0o6NgW/+McXBT/mIvg9F9XtrVDwQ3N0rrmuNnyMj3MdAGOaNXwc1kjrFy39QvTZb30Bx+e0eKD/Xe8GvJG089La1+/7Hn/L5BGQg4F8LqMFCgckWnEkWbZvKNzu6Dy2WZ7HixKPTcEv/vFFwY+5CH7PRaF8LiTUCN336die7tOa98xs+Bgf5zoAxjRreHR6JPl3IIWwkXiRN7WSaMWTZE1Yfuf7HJ3HbsvzuFTisSn4xT++KPgxF8Hvuahu44afyWm6EAK2WL7eMuGfpM1ijAc1rmO5DiC2sUDBLzJrxGy/P9/tKKGAQKIVdpI1Jn4UjMYtzyPEt8gNsEhjkmWxwFzEXOSl/YafyQG6EAKlL0d71taX7yZtDmM8uHEdy3UAsY0FCn6RuWCwKFwXQYKlb0A0eWMiiVa4SZbt3nkTHnw+LvcSdImCH5MsiwXmIuYiP5neYTpCF0KAdD/zh239WP/7vIZ9BjsjGdexXAcQ21ig4BcRvR0+70UHDyNJsBak7TmJVrRJ1hyxK7Q9cHQe98XuhR2zA+wDFPyYZFksMBcxF4WXOLS3TXQhBEbXeXfa+rDuYT5IcSDYcR3LdQCxjQUKfhH502BBuNXj8x+xSLCm6X9/RqIVbZL1yOLcphydw5TUX3R0jYIfkyyLBeYi5iI/mb4dej5dCIGtO27K1y88W9DQz2JXJOM6lusAYhsLFPwisUzy7+67F3iC9SxjMUCiFW+SdVLs7vJbUvLxl1ge/3jAC28KfkyyLBaYi5iL/HOczwORmZG0q23991XSFjX48zgeybiO5TqA2MYCBb9IXDVYEK729Ny3G5z7pPT+5U//t6ckWtElWevEruBW9h2s2yyPvybQPkDBj0mWxQJzEXORn0zeWH+J7oNA+/Qbad20wOcR/riO5TqA2MYCBb8ImLzc4M+IEywSrXiTLP0V+K3F+Z0o+finLI79KuA+QMGPSbbpiwXmIuYiX00afB576T4IxHhbv32XtJV8JJljfC/XATCmWcNDN7x9mfMl6r4Y33l47iZ3T+mAsXnWnUQrviTrD4vzu13yse9KfcXGKlHwY5Jt8mKBuYi5yFcLxOxlUeyPhRCc6BjDP1Q4jnQT/RkBjfHQxnUs1wHEOBYo+AXugsFCcK2H573VYBH7tODAGCTRiirJWiV2b8kdKOm4cyR/X8z2tjzgPkDBj0m2qYsF5iLmIp8dMPgsbtB1EICxtj77KWk/Vnjsi+lxvw9ojIc2rmO5DiDGsUDBL2Amb277uWEJFolWnEnWA4tzHC7pmNstjvlP4H2Agh+TbBMXC8xFzEW+e2LwWayj6yCgBPhz0jZWeOzpO7gfBTbGQxvXsVwHEONYoOAXKH0Bx6ecL+9sQxMsEq34kqxRi3M8V8PnsjXwPkDBj0m2aYsF5iLmIt8NG3wOfxNi4bnOmxO2VHjsJdLaJ9DXGyCGIxnXsVwHEOtYoOAXIH11/eucL+5qoIvXp2lyVBYSrTiSLN135aXhOWohvN/HeudJ61fofw37bOgo+DHJNmmxwFzEXOQ7nfPy7u7TLSeWC+Cvzh9WRio8tsbcZ/LfXYVzAxnjoY3rWK4DiHksUPALTPsEltWuJW0mCRaJVmRJ1l6L8+z3LUiHLI41EkEfoODHJNuU62AuYi7qd0Gv36PuP7YsabMcHeeIwWfwK+EVHtskX++DvKfCY6/syJUmLP7t7HR8Dzo+xyOOx3Us1wEwFljDN8p8g2ThvPj3FqphyX/5wRPHA5FEK9tVCaPgp/36obi/606P88LwOPci6QMU/OobXx+4DuYi5iLv5yLdRkU33O525/dU0m4m7TdpFQH79aPB9V8jtMJj6+XrbYcOVrA+XCqtvZevdInzGwz+xm759kmSqTRR3lTy+f7ocFzHch0AY4E1fOPoPhTPc76sIyRYuYnWYxKtb5gkn74EhFVi/ubcovvq7Tf8+5r4xfK4AgW/+sbXB66DuYi5yOu5aK2Yb/EwvaVK0blhcdLe5Px9fYnVHEIrPLUmHZ//etKeG5yzyUva9Afn1SV8PlljvIxxHct1AMJYYA3fNPpL2VvpvWfZNg/Pe4tBgvW4ogSLRKu72WJeQJveh6DuO0gPGJ7rZIFznZsz1trbgYj6AQW/+saXD2Mq9utgLmIu6se1AkUGPb8xy+MskPy7yx9V3E8BG/oo7Tvxp9in7bDBed+w+HtjfXw+CzPGeFnjOpbrABgLrOEb5VDOl6QVWx/vMjJJsOoaDIPpsUm0Wrc72y6e1ntw3n85CuIXDf/u2cj6AQW/esfXeq6DuYi5yNu56H0fxQZNOuYZHGNI8ot9t8W/Fw8A0/SR2jfiV7FP22IHY/yW2L/BfU3G51PmuI7lOgDGAmv4RtCK8d85X8y4tKq2vtks+Y+/1F351mOb7AcXc6Kltxk/E/vF001Pzt+kOPfFIoD9Znj9lyLsCxT86h1fN7kO5iLmIm/nogd9Fhx0D6F1Pf6+vmQq7xFIXe/NFMDfnOWV+Ffsu+lwjOudjPsM49sx6f7DU9njOpbrABgLrOGjprdT/pK0jz2+EP3iNnh6/psCSLBItFq/YtzuYxF1Wvy49fcPwwC+JufvHLO47hhR8Kt/fPkypmK5DuYi5qKy/FpS8UETgem7jfQ/90j+HZ5698A2Afw1KMUK9lW07RWM8cn0369si0X69u7N6Rq1WzH/raNxHct1AIwFcpFo7ciZNLUIOJYm5z4ySbAeil/7O5gmWjsj6F9z02B1WnoXlG02Qtb+uLHmPjki+bduT6Xn2rl5qhbO74nZBvE7Io49FPz8GF8+jKkYroO5iLmoTDOlv6JkkaZz1u/CI3Lwmz6u/kj8LPa9s0hcqxrjekfQSYfjOpbrABgLzc5FoqMVY719dDJn4aedaYHn16J7Cb4JKMEyTbR0X52FAfYtfbPg63TRM1VRgvIuPWbVv3Lo2DhncI5aBLiftDvSetmNyXWdD/T7p+AX/viqYkzFch3MRcxFLvubrtXOVHDuL9KFNhvfw3daTLsnfhb7tJ3yaIzrj8YnxGw/QZ9jVZXXATAWmrmGj2qS1DuLzuYUHfQNfvrSjpB+QclKtHxNsPISLd2TZFGg/WxDjQutuu5CWSat4vjrEpKu49LahLoJKPj5P752ch3MRYyV2vubPuKjL436LOXdHfAgTRzWElYRybrBh7ai5jGud9dMSOsplDr29IrlOgDGQvPW8MHS5GN32lF63WKpC7+jSVsV8LUu60i0NHkJoWg5T77e5DPkBAsiq5O2X1p3/umbEvXXCS2wT7U1fRRYH0e5LK39lTSID7Fwp+CHKDAXwZXpH25/SeeYa2lf+9gxx2j7kP5vuiH2xXSuGU3/PQk04Ccdm/po3LF03D5I14ztY/tTura8l64jz6TryJVcB8CYRnNslOxbLPWXXb2LT6vOurHsgoiuezrRCiXB6ky0NMFaQvdFQ1DwQ6yYiwAAAAA48YP89/yzbh6pvwTrXUdN2AhxqYS5oetcac6jnIAIBT8wFzEXAQAAALAyU3iLEQC/acFvKqOd4uMBAAAAAPjk/wDyzMaBTSGVzgAAAdp0RVh0TWF0aE1MADxtYXRoIHhtbG5zPSJodHRwOi8vd3d3LnczLm9yZy8xOTk4L01hdGgvTWF0aE1MIj48bXN0eWxlIG1hdGhzaXplPSIxNnB4Ij48bWZyYWM+PG1yb3c+PG1uPjc8L21uPjxtbz4mI3hENzs8L21vPjxtbiBtYXRodmFyaWFudD0iYm9sZCI+MTA8L21uPjxtbz4rPC9tbz48bW4+NTwvbW4+PG1vPiYjeEQ3OzwvbW8+PG1uIG1hdGh2YXJpYW50PSJib2xkIj4xNTwvbW4+PC9tcm93Pjxtcm93Pjxtbj45PC9tbj48bW8+JiN4RDc7PC9tbz48bW4gbWF0aHZhcmlhbnQ9ImJvbGQiPjEwPC9tbj48bW8+KzwvbW8+PG1uPjExPC9tbj48bW8+JiN4RDc7PC9tbz48bW4gbWF0aHZhcmlhbnQ9ImJvbGQiPjE1PC9tbj48L21yb3c+PC9tZnJhYz48bW8+PTwvbW8+PG1mcmFjPjxtbj4xNDU8L21uPjxtbj4yNTU8L21uPjwvbWZyYWM+PG1vPj08L21vPjxtZnJhYz48bW4+Mjk8L21uPjxtbj41MTwvbW4+PC9tZnJhYz48L21zdHlsZT48L21hdGg+h0pEyAAAAABJRU5ErkJggg==\&quot;,\&quot;slideId\&quot;:850,\&quot;accessibleText\&quot;:\&quot;fraction numerator 7 cross times bold 10 plus 5 cross times bold 15 over denominator 9 cross times bold 10 plus 11 cross times bold 15 end fraction equals 145 over 255 equals 29 over 51\&quot;,\&quot;imageHeight\&quot;:25.2972972972973},{\&quot;mathml\&quot;:\&quot;&lt;math style=\\\&quot;font-family:stix;font-size:16px;\\\&quot; xmlns=\\\&quot;http://www.w3.org/1998/Math/MathML\\\&quot;&gt;&lt;mstyle mathsize=\\\&quot;16px\\\&quot;&gt;&lt;mfrac&gt;&lt;mrow&gt;&lt;mn&gt;7&lt;/mn&gt;&lt;mo&gt;&amp;#xD7;&lt;/mo&gt;&lt;mn mathvariant=\\\&quot;bold\\\&quot;&gt;10&lt;/mn&gt;&lt;mo&gt;+&lt;/mo&gt;&lt;mn&gt;5&lt;/mn&gt;&lt;mo&gt;&amp;#xD7;&lt;/mo&gt;&lt;mn mathvariant=\\\&quot;bold\\\&quot;&gt;15&lt;/mn&gt;&lt;/mrow&gt;&lt;mrow&gt;&lt;mn&gt;8&lt;/mn&gt;&lt;mo&gt;&amp;#xD7;&lt;/mo&gt;&lt;mn mathvariant=\\\&quot;bold\\\&quot;&gt;10&lt;/mn&gt;&lt;mo&gt;-&lt;/mo&gt;&lt;mn&gt;11&lt;/mn&gt;&lt;mo&gt;&amp;#xD7;&lt;/mo&gt;&lt;mn mathvariant=\\\&quot;bold\\\&quot;&gt;15&lt;/mn&gt;&lt;/mrow&gt;&lt;/mfrac&gt;&lt;mo&gt;=&lt;/mo&gt;&lt;mfrac&gt;&lt;mn&gt;145&lt;/mn&gt;&lt;mrow&gt;&lt;mo&gt;-&lt;/mo&gt;&lt;mn&gt;85&lt;/mn&gt;&lt;/mrow&gt;&lt;/mfrac&gt;&lt;mo&gt;=&lt;/mo&gt;&lt;mo&gt;-&lt;/mo&gt;&lt;mfrac&gt;&lt;mn&gt;29&lt;/mn&gt;&lt;mn&gt;17&lt;/mn&gt;&lt;/mfrac&gt;&lt;mspace linebreak=\\\&quot;newline\\\&quot;/&gt;&lt;/mstyle&gt;&lt;/math&gt;\&quot;,\&quot;base64Image\&quot;:\&quot;iVBORw0KGgoAAAANSUhEUgAABY4AAADpCAYAAACDW6OoAAAACXBIWXMAAA7EAAAOxAGVKw4bAAAABGJhU0UAAADGsiP1GwAAO3FJREFUeNrt3QHkXeX/OPDHZDITM5MkMTMzmUgykxmTJJkxmWRmJJkkkSQziSRJEjNJkpEkmcQkkyRmJpmMJJOZmExmJr7/+/zv+fz67O5z7j3n3HPOPc85rxePb771ueece5/zfp73+5zznBAAAKB9h0btxKit9VUAAABANetHbfeorfJVQCfcN2qbfA2I4ZVtH7Ubo/a/UfvF+QRgjgIAQDnrRu31UfsnS66vjNoxXwss1N2jdtG5iBhe2eZRu5x9J0vN9wLdiFd9PBe/nYg3/zNHAQAgZXeM2pHwX7FhebuaWBKyb9TeH7UvRu337Jiuj9q/2f/+PWpnw/hx5ddGbVdwVx7dtCGMH61fKnjd7yuh5zG8breN2sFwa9HY+QTdiVd9i1HPrxBv+lg4NkcBUvBAFpc/HbXvwvimimth/BTa9Wws+i2rHbw9antGbXUHj2N1tm/vjtqXo3Zp4jjiWLpU43hx1B7006djW87EYZHtqp+FZeI6j7F4+nfCfWZ1NnGNA8G/Fc+LOGB8NGo7dAkqONtC7P7B10xPY3hb55DzCboZr/qUm2zJEvkuFY7NUYChiU9CHA3jpyGqxLRYjI2F5J0dOJZYAP4k/LfcWpn2R/Y9bNAluu2D0L3C8UU/CyNrRu3VML7ilvLFhufC+GrbrMD/46idKxhw4+T3AV2Egna1FLsP+KrpYQxv8xxyPkE341VfCsersrlmXtwxRwFoVnyi5e1Qrcg6rTawiCcq4rrxX0/Zr3gRNi6LdCobX6fdQBcvaMYC8u26SPfEq+rXQ/cKx+/7aQYtBouXRu2vkPZd6nG9yjMz9vtadqzLHzWJjy0/NWrnCxz3B4IrBZxuIW5fDpZToV8xvO1zyPkE3Y1XfSkcvzHjOM1RAJoT7w6ueofxrBaLskdaPJa41MRKxe94cTJeqFu7wt8sLWUxrdgcl+R4SFfplhdC94rGse3y0wzS6iwAXQrpL2/yaLZP0/b5yoygGL+P4wWO/ZdRu1f3Icf9LcXto75qMbxHMXwR55DzCbobr/pQON5e4DjNUQCaEd9nUXXJyjLtq9DsjWXxsz/P2fbzJcekCyG/CH5Il+mO86F7RePLfpbBiXfYvlCx2NDFCf2TBQeF3QU/792C5802XYkVnGghbsf+fo+vWgwP/Xy3QRvnkPMJuh2vUi8cxzu/fg/dKxybowBD8FzLc8lvsvGuibHk+5xtPlHh89aF6U+dvKbrLN7DoZt3Gx/30wxGfGTscKjncY2uTOj3FNzft0t+7ncFPjPewbxFt2KZTS3F7c991WJ4T2L4os4h5xN0O16lXjj+sOBxmqMA1OuJsJi62sc1H0d8UievyDvPUx2xGP3zlON4URdarBOhm4Xj3X6aQUzenw3jN2hO/v6/hvEa11dCehP6+LjFtQL7+mcYv4SljHsKfnb8TtfrYmTebylu7/RVi+E9iOGLPIecT9BOvIp3n8a7peKNKvEi/g+h/4Xjojc1tF04NkcB+m5TyF++Mi7T8EYWo+8MN6/DHou0W0dt76i9F4o9MbJSO1jjsXycs424b7fV8D1Nq3Xs05UW486w8qP0cfIUH9+Kaww3uS7K5pB/x6QXF/TfSkukxJfI7a84ye3ChH5DKP7Y4+GK2zhS8PNP6mJkfbLOt/Wu9OhnvAjykq9aDO9BDF/EObTU4jbii7k+zxIEoP54FWPU89l5PanI3bipFo43hHIvKjVHAajPT2Hl9xNVuVkyXgT7sWQsjPW1Om4qO9RAbWPSKzPG4E26U/smC1CXQrt3+r4aLFMxZFeX9bu3wvhq2qR4AaHIHbZdmdCfLLifl0L1iyNrQvG7+J7RzQbv9Yk+cd5Xghg+1znkfII0c56tM/6bO0N/C8eT89NZRWRzFIB6PLtCjH0vzH+j5LMl59hvz7m9jVO2Fy8Arq3p+1odpt+I95Mu1a7YUZev7xWvxrb9woC8NUwe9fMMwkfZbz0raBZZ17cLE/r9JfbzyJzbejO0e3WRNMWLDH9P9IkDvhbE8LnOIecT9NesF4anWDieLFrEO6tn3ehgjgJQT5ybvFD3eo2fvz0Uv6EsFn3nKe5OGzfqXkP+tRnHYr3jFj0xMQna2vL2t+R0gr+DZSq42ZcJFB3iki5FX7QSH5u7e87t3VviOzmmCw3WS+HWta/FV8Tw6ueQ8wmGHa9SKxxPrhf5W1Y46ELh2BwF6LvJZRdONLCNXWHl5WdXaocqbuPhhj43z10zjinWDN0c15Jvl33x+xew/bx1Wj/00zDhiwSKDq+U2Mdva9rm6VC8UL058T4QF9p/P6dZJH9lk0+V1Ln2FPQthhc9h5xPMOx4lVLhOMawnybmg9uzf7fowrE5CjC0XCy+PG5tQ9sq+g6kqncGz6o7NLHu8KwnFl/XxZq3adkX/smC9sEyFfSl6BCLmpdL7OOzNW33cIltpr5u+Oopx/a+U2RFky8vuJR9jyCGVzuHnE8gXqVUOD4yJcledOHYHAXouycm4twjDefKfzQ0z94y4zP/aeiYXiiw3bW6WbPeXjZIL+IW7y1Tfvw2H1GKk5ZnEg1Cr5nEd2ZCfzCUe6vp3TVtd1OJbcYF6+9MuA8oHJc3uU7jKz08RjFcDG/zHOr7+QT0p3D84MR+n5nIsRZdOB7CHAUwnizFuC9b2N6LBefaZS/SzXq30hcNHc99BY7led2sWV9nX/STC9p+3q30H7e4D8vv1kyp8BALDjey/T5qEt+JCf33Jfbvt5q3/UeJbadcqFI4LufxcOtFuTt6doxiuBje5jnU9/MJKBavUigcx5cxXZiIWZNLli2ycDyEOQowbLctm+/HZYK2tLDNDaHYWse7Sn7uhbC4J5uvzdj2WV2tedsXuO28u3ieaGn7K932nkLh4YkVgsFbJvELndDfE8rdbVz3xZFPS2z7QsJ9QOG4nB8mvqM3enZ8YrgY3vY51OfzCSger1IoHB8Ls5dIW2ThuO9zFIA9YTE3R/5UYK79WInP21jg855u8Hi+LrD9zbpbP23N+cHj1YQ2lqmY9hKzZzoefPKuIL2j6LCwCX2ZdYZjO1Dz9p8puf0HE+0DCsfF7QgrF7riJOH2HhyfGC6GL+Ic6uv5BJSLV10vHD82sb9f5/x3iyoc932OAhCyuf1SjNvS4nY/DPUWjvcX+Lw9DR7PsQLbf1F366e8ZSo+bWHbRYpsXSw8TCs4DGF9ly4XHb4K5Qq3O2re/q6S20/17aMKx8XNSgbjnefxpahxfeD7Ejs2MVwM78I51JfzCSgfr7pcOI6PKS9/WXP85zsrxjlzFIDqTmcx7ZsO5kqPlvi892v+vLKeLrD9k7pbP/0a2r9SsWRdGK+DklLhoUjB4dvQ76v0XS06xDvkr5fYt39D/XfVrw7lCsdnEu0DCsfFbCnZH2K7MmonsiTtro4fnxguhnfxHEr1fALKx6suF46/LJFbLaJw3Pc5CsCSj8L43UaPtLzdfQXiapmLckXm8LsbPJ7HC2z/emhn5QJatG3Kj31bi4WHc4kUHvYU2M++Fxy6XHTYXnLy+2dD+/F3KFe8XptgH1A4LubDMF/Ra+klAy+N2t0dPUYxXAzv+jmU0vkElItXXS0cH5zYzw9n/PeLKBwPYY4C0OXco+yNbD+HxRaOi15w3Oan75ejOT/0CYWHSgWH78L4zclDn8QvakL/XMnJ7lcN7cfJkvvxRIJ9QOF4tntCsTfplrnIEB+v2tnBYxXDxfAUzqFUziegeLzqYuF4Y7ZfS/v4e5h9k0DbheMhzVEAupp/nC/5ef+ExRaOiz5d/aSfvl/ylqnYu4B92dDhwsPeAvt1OqR552ifig6flpzkNvVG1U9C/9c5Vjie7a3QTMErth9H7f6OHa8YLoandA51/XwCisWrLhaOf5jYx+0F/qbtwvHQ5igAizArBylbjyiyLOejDR9TkYuOR/30/ZG3TMWNrCik8FC84PD9gAoOXS46/FhyYnukof14s+R+fJFgH1A4ni7egftPaL7g9XZob1khMVwM7+M51OXzCUivcPxKqHZzQJuF46HOUQDaNutlcmXvzO3C08xFxo+P/fT98XrOj/yZwsP/KbKY+Q8DKzh0uehQ5sV4sT21oAFisl1MsA8oHE/3cmiv2PVT6NYLasRwMTy1c6jL5xMMXUqF43iX7fI7seL6v0XXrmyzcDzkOQpAm16fEh/jDZtl36tyo0Dc3d/wMV0psA9f+un749cFdbRUCg9PKjgkVXRYU2Ey29TVuL2h/Lpwqb15VOF4uj1ZEvh1FifiAHutwcQsvuhxc4eOXwwXw+cV18n8fNl5dC47j26E5gsdXTufYMhSKRyvnsitrpWMI20Wjoc+RwFoy4kpsfHTCp9XJFY3vQzmnwX24ZSfvh8eCN1bpqJLhYciBYe4LMIdJvGdKTrsrDCRbWr9n8cq7MuWxPqAwnH17+2+ML648EaWtNVVCLscFI/F8HRjeBlrszj7TDbpvtRAoaNr5xMMVSqF43cn9utwyb9ve43joc9RANpwfkpcrPIy0T8KxNsTDR/TqYIxnx54I+cH/rxj+xkLD7+0XHhQcEiz6LAnlJ/EPtzQvnSpiN1kcqFwXI94t3l8++17Yf4CWLwCfKcYLoYnGMPntTWM162/EOq9S+5OIQo6Ha+6EKN2T+zTNxU+owuF46HNUQCatHZKPDxb8TO/KhBrf274uIoUjv/y8/fDb6HdNV9TKTzsD8XW6lpnEt+5osNTFSawTT2ifkeFfdmXWB9QOG4uQYsXQU7PkZidCeXXyxLDxfDUC8fL7SxQhEn1fALxqlsxKo4nlyaS5SrF0a4Wjvs+RwFoyrTlK/dU/MyPQrFlMJt8MenXBfbhbz9/+qYtU9HVgTwWHn5tuPBQpOBwRsGhs0WHQxUmr00ty3J7hX05kFgfUDhu3oOj9m3FxOwTMVwMTyyGN2FrqKeA/IkuA52NV4uOUZ/VVAxIoXDc1zkKQBPyirw/zfGZRW+W29PgcRWZW7vjuAfeDGm++bDJwkORgsNZBYdOFx3eqTBxbeqFdKsr7MvrifUBheP2xJc4/l6hT3XtCRIxXAxflLgU0G9hvuLxU7oNdDJeLTJGTSbwHzWYiJujAKTjtmx8Win+PTjH524pGGOPN3hsRQrH1jjugbzk6ekE9r2JwkORqzbxBU/rdZ1OFx2OV5i0NqnsvnyQWB9QOG7XmqyPlOlT8S3pXSuUiuFi+KLcnsWmqoXjLp5PIF4tLkbdE8aP4i7tRyyezrMEWqqF4z7NUQDqciAn9n1Yw2cXuRkixtimbpIrUjg+rQuk7cGQv0zF2kSOoc7Cg4JDf4oOqReOjyfWBxSOF+OJkH/1OpU72cVwMTylcyjlJ0NgCPFqUTHqu4n92N5wIm6OApCOH8PKd+HWkZO8UTDGHmzo2L4psO2vdIG0vZ3zw55M7DjqKDw8XbDgsEG3SaLooHDcLoXjxdmWTTyKnn+rO3gMYrgYnso5lML5BEOOV4uIUS+F+gugfSgc92WOAjCPHTkx7/GaPv/egjH214aO71KBbX+qG6Ttj9Du1YiuFh4OFPi7XxQckio6KBy3S+F4sTaXSMy6ugyRGC6Gp3IOpbasFwwpXrUdo+4L4yc1l1+grONx4L4UjvsyRwGo6ocVYt2xmrfxacEY+1zN2y26xvK7ukG68pap+Deku8bUXRUKDwcL/PfnFRySKzocCwrHbVI4XrwdWfye1bdOiOEkEMO7fA6lcj7BEONVmzEqzn1+Xrbt62FcJK1DnwrHfZmjAJS1J6z8gu66n67YmI1Bs2LsP6O2qcbtfhZcFOy9vGUqvk78uGLhocgC4c8oOPS66FDlpUdNKrsvqRVbFY674eWCEwYxnK7H8C6fQymdTzC0eNVmjJrMpQ7X+Nl9Kxz3ZY4CUFR8UejvEzHurzBeWqIJrxacu8anMOu4UbTMnPkR3SFdectUHOrBsRUtPBRZB0bBIc2iwzMh7cLxkcT6gMJxd/xSoH9t6vgxiOFieNfPoZTOJxhSvGorRu2c2O43NX9+HwvHfZmjABQxeXExPnWxq+Ftfltw7vrjHDlSfKHfxyXnytavT9RDIX+Zir68bT4WHn6fs+Bwp66SbNHh6Qq/eVMBbXWFfTlQ07Z3h/mLb6m0407F/+/xAt/VHjGcjsfwrp9DqZ1PMJR41UaMindqLb8B50oD401fC8d9maMATLPSC/HauEFzfSi27F9sF0ftiRKfHZfDiMXwa8s+o8j69Rd0h3S9k/Ojftuz47wr5N9ZPatzKzikXXTYW+F3X9PQvqypsC/7atq2wvEwzZowHEjkOMTw4cbwrp9DKZ5PMIR41UaMmnwJ0d4GttHXwnGf5igAK1m3Qv5ytOX86XyJeWxcczm+NG9b+O/lrquyXCpe7HstrPyCv7NZzWLW53+sS6TrYs6P+mwPj7Vs4eH37G9Iu+jwaChfbNrc0L5sqLAvj9a0bYXjYZq15tQ7Yjgdj+FdP4dSPZ+g7/Gq6Ri1r6WEuM+F4z7NUQAmfdmBHDUWr79uMO9+M4yfqj5S4L/dr0ukaUfIX6air2tBxiLCpVDsdn0Fh34UHdZVCIBNLdq+q8K+bKxp2wrHw7SlZ9+VGD68GN71c0jsgW7GqyZjVBxfroSbL1Te0dC2+lw47tscBWDJaxPx7LMF78+zE+PWvC2OTVuXff6ZAn+zXrdI07thGMtULHewxMlwUBfpTdHh35KB8PGG9qPseplxv1fVtG2F4+H6q0fflRg+zBje5XNI7IFuxqsmY9TkS4d2NLitPheO+zZHAVgp5/+qI/sVb6iLdwZfrJhjx5t3Yg1x68Tn3lPgb3/QLdL1Z86P+lxPj/dAhZND4aEfRYdfSv7uTza0H/tK7scfNW5b4dh5mfp3JYYPN4an8r2IPdCd87KpGPV8uPUx3Sb1vXDclzkKQPRANv4sxbFvRu22Du7n9jC+KzrG4LjefHzR3Y0wvnEt/vOVbN8/CeP64ANTPqvIsm4v6hppmrZMRR9fJPR0qF6EUnhIv+hwouRv3tTFk0Ml9+PzGretcDxcx6d8V++L4SQQw7t8DqV4PsEQ4lVTMepkSHNu9Jg5CkCj7g03L6n3/ajdPoDj/jnMforay8oTlbdMxekeHutTNUy2FB7SLjocCd0oPB4vuR9HE+wDqyUAnXN4ym/yghhOAjG8y+dQaucTDCVeKRynUThOfY4CEMV3hP22LH79OGprB3Dc20Ox9ZBJVN7LhQ737DiLFBziCy3+UHjoddGh7NrCJzrw/TS51nKTFI67Z9rdul1/u60YLoZ3/RzytmjoZrxSOE6jcJzyHAUgimsHn1sWu+I/D+VFcJ8WGH926iJp2jnlR727R8dZtOBwV9Z+V3jobdFhbcnJ9dmG9uNMKPdivDUJ9gGF47SSssc6vN9iuBiewjmUyvkEQ4tXCsfpF47FVKDrYp3hh2VxK64XvGEgx35vVrOYNvac00XS9V7Oj/p9j45xf4mCw5L4z78pPPS26PBziX273tA+XA+LL143TeG4ew5O+U26ut6UGC6Gp3IOpXA+wRDjlcJxGkXYFOcoAEt576lw84vt7xrQ8X9QYOzZq5ukK2+Zir6sI1Wk4PBbzkmt8NDfosM7JSfYG2ve/saS238z0T6gcNw9b4a0Cn9iuBieyjk01O8DUohXCsdpFI5Tm6MARKtG7atlMevPUbtnQMe/Ocy+2/gn3SRd05ap6ENHf7LAxOlCmH4lKP67XxUeeld02Flygl331bF9Jbe/PdE+oHDcPSdyfo/PxXASiuFdPIe6fj7BkONVX2LUrEK1OQrAYmPX5TAupA7JVwXmxg/qJunKu538xx4cWx0FB4WH/hYd4lXBv0rs39s1b//dEtv+M+E+oHDcPRdyfo9nxXAxPKEY3sVzqMvnEww9Xikcm6MANOH4slh1ZdS2Dez4Hy8wL/5AN0lb3jIVLyV+XEXu5owTkzJrZSk89K/o8F6J/Ttd87Z/DIsrWrdJ4bhb7gr5L1/s0tqBYrgYnto51OXzCcQrhWNzFID6vT0xzjzUYryMLxNdteDjjy8DvDhjXIprPd+hq6Rr2qP69yZ8XHsLJHW/VpyAbFB46FXR4f4S+xcnratrDLD/ltj21oT7gMJxt7yQ81t8I4aL4QnG8C6dQ109n0C8Ujg2RwGo35FlceraqD3c4rY/y7b7wIK/g08L1FB26Cppy1um4mzCx9RkwUHhoZ9Fh7Ml9nFPTdt8ssQ2v0+8Dygcd8v5nN9ipxguhicaw7tyDnXxfALxSuHYHAWgfssvdN0YtUda3PbSk5k/L/g7OFhgTvy8rpK2aeu7vpzoMbVRcFB46F/R4UCJffx4Ad/L3sT7gMJxd+zJ+R2+E8PF8IRjeBfOoS6eTyBeKRybowDUb7Jg+kSL294YxusoL7ooG190d23GePShrpK+XVN+4E09TeZ+zYoFdVF46EfRIV5EuVhwH2NwnHe5ivVhfFXyfwX7bOoUjrsh9vOV7uSJjw91YSkUMVwMT/Uc6uL5BOKVwrE5CkD9Jm902d/itmPu8lv47y7ndQv6Du4J+e9KW2pf6Sr9cCz0Z5mKRRQcFB76VXR4tsR+zvtW55dKbGt/D/qAwvF0a8J4PawNDW/naM5v8IoYLoYnHsNXZb9jPI82j9rtLZ9DXTufYKgUjusvHJujAPznsXDze4qeaXHb28J/RePYTizoO9gwsR8rtThO3aa7pG/aMhWpDdB7wuyXjJ1veMKj8JDvq5BG4TieE+dC83cBx+38UXA7P/WkDygcr+xQuPVO9+tZ4vtYzdt6eMqgLoaL4anG8PiIXHxh0kpPcMRz6dSovRrGxeSmzqGunU8wZLPilcKxOQpAVfGJ/eVLM7zYQn0irgQQ34305Qr50u4FfAd3FsiZPsn2nR7YPeWH3pzQcXSh4LC88PCLwsMtihRjujKhv79Af5p33eHDBT8/FkL68miewvGtirwcMV7IeLCGbd07apfDyk+XrBXDxfBEY/iOUHzJn6XH5bbWfA517XyCoZsVrxSOzVEAqtiejSH/60j7fQHfwcZsu9P266iu0i/HpkwCUvFEgYLDLy0VHBQeVrYmFC/ELq1jtuirUy8U3NcLFfY1rkH0V8HPf6FH/UDh+FbflDgvjsyxnbvDyne4/9xybBTDxfC2Cyd5+1f2fLorzH5KpAvnEwxdkXjVhXlmG/HPHAWgPnGJiCuhO0Xj2F5r+TvYNaOOEe/E3qer9Mu0ZSpeS+QYihQcFjXp2JBtW+Fh/Jhb2SC4qwP7/VFDk+XPCn5u394+qnB8q79LnhffhvGjQWXEK+Mr3cVzOizuRQpiuBi+qHNoeYtFkfUFtrElzC4ad+F8AorHq109ONamC8dDn6MALNkUZj91toh2b4vfwUsz8rb4tI+XmPbQI1N+9BR+8MfD7MdTF32lOm67yHq5fS48xMfLfgvlg+Cpjux/kSLvvyUSkFcLHv/nPewLCse3Olvh3IhXup8reO69kTPAHw+Lf1GBGC6GL+ocWt7i2p07p3x+fAnqrEcSu3A+AeXi1akeHG/TheMhz1EAlsSnIv4M3Ssan2rx+L8rMBdeo6v004ch/5HgrnssgYKDwsP4roPTcwTDWEzswqOE7xWcKG+f8TlvlDjuPlI4vtUrc5wfF7K/37bsPLk9jAuysc+uVOyKT5l04fEhMVwM78I5NDnhXbprI/7vM2H2HeeXg8fxIOV41ZV5ZlVNF46HOkcBWJ4HVLmBoo32ZMPHHmP3y6P2z5R9iN/Nbt2kv2InyHv8qOsLWRcpOJwL3VoTq2jh4eke9K112aTw/RlBpsyC73EpiHiH/OoFHtf+MPuRvevZvk6+xCMG059CsRdKPdXjuKNwfKvbwnyFuTJrur4TuvHYpxguhqd4Dk3G+reCx6ihD/GqK/PMKpouHA9xjgKwJC5nVmTZukW0eNNakxc+Y01iWsH8n2zsXK2b9FvKy1TE/bucUMGhaOEhrp94d4J9Kb7R/lIWvK63lLBfybbZ9l0J8eVIHxfYx1gUOzNqP4TxAvFFjuuTRH//MhSOVxbvwDnW0PkSL0a8Hdpd/0oMF8PbjuFNnkOTv/GR4GVN0Od4tch5ZllNF46HOEcBiGJRtsiNX4tq7zaUk8alhi7MGCPfyeoiDEDeMhUXEtn/vMJDVwsOswoPcc2cexLtS7sXGDAXdXff5ixgXqqhCPFmGC+2PwQKx9PFxznjCxlvzNmv4hXgE2F8l3xX1wgUw8XwJmJ4XefQ8rvgzmaFjR1CFAwuXnX9KZI2CsdDnKMArA7dLRrHdl9Nx7kqG1tjfXDaDW9xOdv4cjxPhpCczROFh3OJdOT14eaXTaRccCCEB0ftcBjfifxNGN+lEoPu9WUtLnERH3P5IozX0YyT5S0GYIXjHDGRio/exjWxP8vixd8Tfepa1td+yvrVsaxfbRPDxXD+bxL8chabT2Z97Z+J8yi2q9m/O5WdbzFGH8j+XlEDYJhzFIC+ijfwHArji3jTlnmK8f31UbvfV0bqlgoPqRQcJgsPseCw0c/IQCgcI4YDAAC0Ky5Xm7fMU3zKLt5VHJ8siS/dsxQFvRMf80/xlvl1YThLFECkcIwYDgAA0K6Hwn/rFMcXn8an8uKT0ym+HBaAnlodbn1MfKm96+sBAACA2sWlhqxRDAAAAAAAAAAAAAAAAAAAAAAAAAAAAAAAAAAAAAAAAAAAAAAAAAAAAAAAAAAAAAAAAAAAAAAAAAAAAAAAAAAAAAAAAAAAAAAAAAAAAAAAAAAAAAAAAAAAAAAAAAAAAAAAAAAAAAAAAAAAAAAAAAAAAAAAAAAAAAAAAAAAAAAAAAAAAAAAAAAAAAAAAAAAAAAAAAAAAAAAAAAAAAAAAAAAAAAAAAAAAAAAQA12j9r/BtK+8HMDYqfYCQAAAMym+AEgdoqdAAAAwE0UPwDETrETAAAAuIniB4DYKXYCAAAAN1H8ABA7xU4AAADgJoofAGKn2AkAAADcRPEDQOwUO4HO+Z+maZqmaZqmaSs25DqapomdYIzTBht7fbGapmmapmmapvghqdY0TewEY5wm9upomqZpmqZpmqb4IanWNE3sBGOcJvbqaJqmaZqmaZqm+CGp1jRN7KSa4z3vt6uNcZrYq6NpmqZpmqZpmuKHwrGmaWInCscKx5rYq6NpmqZpmqZpmuKHwrGmaWInCscKx5rYCwAAAAB1UTgGAAAAAOAmCscAAAAAANxE4RgAAAAAgJsoHAMAAAAAAAAAAAAAAAAAAAAAAAAAdNPu0O91I5e3L/zcgNgpdgIAAACzKX4AiJ1iJwAAAHATxQ8AsVPsBAAAAG6i+AEgdoqdAAAAwE0UPwDETrETAAAAuIniB4DYKXYCAAAAN1H8ABA7xU4AAAAAAAAAAAAAAAAAAAAAAAAAAAAAAAAAAAAAAAAAAAAAAAAAAAAAAAAAAAAAAAAAAAAAAAAAAAAAAAAAAAAAAAAAAAAAAAAAAAAAAAAAAAAAAAAAAAAAAAAAAAAAAAAAAAAAAAAAAAAAAAAAAAAAAAAAAAAAAAAAAAAAAAAAAAAAAAAAAAAAAAAAAAAAAAAAAAAAAAAAAAAAAAAAAAAAAAAA0nNo1E6M2lpfBQAAAG1bP2q7R22VrwIAY1FnbB+1G6P2v1H7ZdQ2+UoASrtP/AQAKG/dqL0+av9kSemVUTvma4Faz69jjgOMRRVsHrXL2Xey1HwvAOXcPWoXxU9ADkWKA9i+Uftg1L4YtQtZwnQ9jO8sif/796idCePHE18ctQd9bdTkjlE7sixJX96uJhaM43n0fnYe/b7sPPp32Xl0NjuPXhu1XcHdbLR7fl11HNDrsahut43awXBr0Ti2+3UbQE5ZyIYwXurnsvgJyKFIxZ2j9sqonVshESjaYmHstawzQllrs/7z95Q+1vXAtjqbBH4XxsXhKudRDOIfjdoOXYIWzq+rjgN6NxZFZ+eYz1VpP+g6QA9zyjZiqfgJDCWH2tby/LRIk0cWHNzjHZE3wvRC1s+jdiob2K7O+OJjZ3zJV0tBa0bt1TB+/Dflk/q5Ubs0Y//jefZjNpm+UXAi+YAuQoPn11XHAb0ai6JdC5h0H9CFQE7Zs5yyrVgqfgJDyaE+CN0rHF/UTaY7FFa+oyYO+PGOxz2jdnvO38YrFvHRo6+n/ACxQHaXr5kct2eTwb9C2leD4jqPZ2bs97XsWFcv+7v4uO9To3a+wHF/MOVchHnOr6uOA+dKL8ai5U63POGOj1pbZgnklH3LKduIpeInMJQcKsb766F7heP3dZf8TvRZzpf2WYWBOa7J9EvO58U7MO/zlbNMLJ6+GGbfnZtCsv5omH23RLy699CM7+N4gWOP59i9ug81n19XHQfOlV490nb/AibcR3UnkFP2LKdsK5aKn8BQcqgXQveKxrHt0m1uFav83+d8Yc/P+bmnQv6V1I2++sG7LQsWl0I/1p95MhRbx3h3wc97NxS7K2GbrkSN59dVx4FzpVeF4xMtT7bjOHiPbgVyyp7llG3EUvETGFIOdT50r2h8WddZ2TehuaudcaDPu0p8Ifv3DE98/OpwGK8d05eFy/cU3N+3S37udwU+M97BvEW3oqbz66rjwLnSm/62aQET7s91LZBT9iynbCuWip/AUHKoh0M37zY+rgvd6tWcL+tcjdvYGvLvwnzHTzC4IPbsqP2xQl/4NYzXkrkS0kvWt4fxmsWz9vXPMF6Mvox7Cn52/E7X62LOr2XnV4y732eDX7xg8UMi51RfjgNjURe8v4AJ905dDOSUPcsp24ql4icwlByq7SfiirbdutLN4mM9eQtR7615W8dC/uM4lqwYjpUeRYgvkdu/7L/ZE9JK1jeE4o9/HK64jSMFP/+kLub8ys6p57O+OenDBM6pvhwHxqJFi+fOjRYm2HEb8UUrnzcwfwTklIvOKZuOpXHf480lL+lKwEByqDvDyhcCY3E7Lq8R1xi+vcHtbw75T3J7OemED3K+rGsNfFkPTemY7/opBmPppXGx0PpWGN85MGlVKHaHbVeS9ZMF9/PSHOfVmlD87rdndLPBOpJzTk0O0l0/p/pyHBiLFu31Kft7XjcA5JSVYqn4CcgF59/XyVpJm3f65j0lY5mKCXGh7Lwrw6ca2uZfIb+gxjB8NGqPFphEFlnXtwvJ+v4S+3lkzm29WXA7scBsyQqmOR/6UXDty3FgLGpCvOD495T9PaAbAHLKSrFU/ATkgtXF+ffy9ZfjExdtvxT055xjf1T3uNm0RzA/aWibX0zZ5iY/Cct8mUCyfnsovuB8fAzj7jm3d2+J7+SYLsQc59dVxwHJjEV5XgrT18T3GB4gpywfS8VPQC44nycmtrW15ePfknPcf4vvt5p292JTt2dPW0/lCT8JBSeEXUnWXymxj9/WtM3ToXiherNuRMXz66rjgGTGopVM3slR13r7AEPKKVeKpeInIBecz7fLtrV/Acef9/6oD3WNW017g2FTV4ffmrLNJ/0kJJSsx8fyLpfYx2dr2u7hEtu0Pg9dnSw4DoxFzToUpq+3v9pPC8gpS8dS8ROQC85nUwtjxCyWqShh2gu9vmhom29M2WZbVxriBCDFl4fFq+evCWadSdYPhnJvS767pu1uCuXecn+nUEfHJguOw1hkLGretLXrXhECATllpVgqfgJywfm8Hf67ELeI9zLlLVPxT7BMRelB/p+Gtnlsyjb3tXDMy+/WTClhj4n6jWy/jwpmnUjWvy+xf7/VvO0/Smx7SAUe0pgsOA5jkbGoWY/PmN/dIQQCcsrSsVT8BOSC8/s6LHbFgbxlKj7WLVb21YzO8mAD25z2KFPTt4W/sMI2U0jYY6L+78R+vyWYLTRZvyeUu9u47iD0aYltXxDq6NhkYejHYSwyFjXthyn7+IbwB8gpK8VS8ROQC9Zj+wKPPe+pPO9cqzDgxvZuA9s8N2V7tzd4rNNeYtblhH3PCon6UntHsr6wZL3MOsOxHah5+8+U3P6DAbo1WRjqcRiLjEVN2zFjH2Ph47GG51yAnDL1nHKH+AnIBXtna87xXguWqch1dEZniV9eneuj3jEl8TzX4HEWKbJ1MWGflqgvtecl6wsJbF+FcoXbHTVvf1fJ7b8u3NHTyUJKx2EsMha14WQo90RKfClJXG/7PmERkFMWjqXiJyAXTE/eMhWf6hL5ngjtPmI/7WViTa7Dum7UziaWsBdJ1L8N/b7i3dVkPV6Jul5i3/4N9V+9Wh3KFY7PCHf0dLKQ0nEYi4xFTdtScmyYbFfC+M7BWAi5S5gEBppTVoml4icgF+y+X3OOd48ukS8Wn24UGAjrejPtmZzPj0W4Oxs+1piwn0skYd9TYD/7nqh3OVnfXnIi+WdD+/F3KFe8Xivk0cPJQmrHYSwyFjXpwzBf4XiyxQsdL43a3UImMKCcso5YKn4Ccqhu2TZl7LhNl5jukwIDX3yD7ENzbmfalejXWjrWFBL2Ion6d6O2RjBbWGB7ruTE8auG9uNkyf2w2Dt9nCykeBzGImNRE+JLW/8N9RaOl198/GbUdgqdQM9zyrpjqfgJyKG6IW9ZpRO6w2z3h+KP31R9wVZMki9OSTzbtKHDCfveAvt1OgznztGuJuuflpwwftzQfnwSrHOMyUKqx2EsMhbV7a3QTNF4sv2YzR0B+phTNhlLxU9ADrU4ectU7NUdipn1JtzlnWdXyc+Oa7t+M2XwvEPCXjhR/z4Ma7mBribrP5acJB5paD/eLLkfXwh19HCykPJxGIuMRXWJxZR/QjuF46X2dvBYH9CvnLKtWCp+AnKoduUtUxGXWVqtOxQT14K6XGKwK/r29NumdMiTC048u5Sw7yuwHz+E4a1R29VkvcyL8WJ7qqH9eLrkflwU6ujhZCH14zAWGYvq8HJot2i81H4KXgIF9CenbDOWip+AHKo9r+cc52e6Qjm7Sg52X47a+imfF//d6Zy/fVXC/n+elKgnlayvqTAxbGpt4b2h/Bprq4Q6ejZZ6MNxGIuMRfOKa2d+nhVQvs76U3wc/EZovvgRXwC7WUgFepBT7lkWR3/I4ug18ROQCyYvb5mK/bpCeYcqDHaPr/A520ftjxX++/Oh+ppWfUzYiyTqi1rOQ7Ken5yXnRQ+2tC+PFZhX7YIc/RsstCX4zAWGYuasjYbL2LfiWv0X2qg+HFZ8QPocU4ZH2O+L4xv2ngjjAvLdV2YEz8BOVSzHgiWqajdaxUGvLie1V1ZcvLOCv8+Ptp/pMM/SkzYf2k5YZeop5ms76lwfjzc0L50qYiNyYLjMBYZi9Lpb1uzedmFUO+dc3cKrcBAcsr4FN/uUXsvzH9BTvwE5FDNeSPnGD/XDdof6P/JBr3J//+rUdsoYb/J/lBs3at1glnnkvWnKpwbTT3afUeFfdknvNGzyULfJj3GImNR2+JFyJOhnuLxmVG7XXgFBpZTxiJyvLnktPgJyKE657fQ7ruoBuXFOZOHs6G5Oy2bTNh/bThhL5Kon5GodzZZP1ThXGjqrojbK+zLAd2Knk0W+jjpMRYZixYh3oVcRwH5E10GGHBOGZfQ+Fb8BORQnTBtmQoX62ry9ByD/LuJ/hBNJuxFEvWzEvVOJ+vvVDgXmnoh3eoK+/K6bkXPJgt9nfQYi4xFixKXNPptzkKPOziAoeeU8eXYv4ufgBxqod4M+S9mpeYE4mrFgT6unfeQhP3/K7LEQXwx0npdrtPJ+vEK50GTyu7LB7oVPZss9HnSYywyFi1KLNK8P0eh50pw4QGQU67J5t7iJyCHWoy8myGe1gXqF2/v/nOOBOLIwBN2iXp/kvXUC8fHdSt6Nlno+6THWGQsWqQn5ij0eMIFkFNWi6XiJyCHmt+DIX+ZirW6QDPim15/nGOg/y6k97bYOhL2Io9mncu2RfeTdYVjTBYch7HIuTKUwnG0bdQuVxhv4nexWvcB5JSlY6n4Ccih5vd2zrGd9PM35/GKicPydmnUtg8oYT9Q4O9+kagnlawrHGOy4DiMRc6VIRWOo80V54AeAwTklNViqfgJyKHm80fOsR3089cvXu18N6x8e3eVgT7+XWqL/t9VIWE/WOC/Py9RTy5ZPxYUjjFZcBzGIufKsArH0Y5R+7fkmHNC9wHklJViqfgJyKGqy1umIsZf68jX7N5RO7PCl/3CqN09aqdC9SvFryaYsBd5y/gzEvVeJ+tVXhbUpLL78r5uRc8mC0MqHBuLjEWL9nLJMecf3QeQU1aKpeInIIeqLm+Ziq/99PV6JIzf6jp5Zffxif/uUKj+4pQ3e5qwz2q/StSTTdafCWkXjo/oVvRssjC0wrGxyFi0aL+U7GebdCGQU8opK8VS8ROQQ1WTt0zFIT99fZ4LKz8O9GjOfz/PleLUClkxYf99zkT9Tl0s2WT96Qq/eVMvt1hdYV8O1LwPx8P8xasut9UDPr8Ujo1FdHcsWqTHS/a1PboQC2auIqdMNZaKn4AcqryHQv4yFev99PXIu6V7b4G/rXqlOLXF/2PC/keF47wgUU8+Wd9b4Xdf09C+rKmwL/skYwrHPZssDLVwbCwa9li0aL+GxV2wBHOVNOYqcsr5Y6n4Ccihynsn55i+9bPX44OcL/hoic+4Z9ROlxzkr4/afT1P2H/P/oa0k/VHK0xiNze0Lxsq7MujkjGF455NFoZcODYWDXcsWrQyax2/owuxYOYqcspUY6n4CcihyruYc0zP+tnnl3dV+MeKn3ek5EB/LtGE/VKBY7soUe9Nsr6uwoT+kYb2ZVeFfdkoGVM47tlkYeiFY2PRMMeiRdtS4js5rguxYOYqcspUY6n4CcihytkR8pep8G6XOR2c8uVuneNzHwvlHjM61JPvbaV2UDfrTbL+b8kJ7OMN7UfZdSbjfq+SjCkc92yyoHBsLBrqWLRofwWFY9JgriKnTDWWip+AHKqcd4NlKhoR70C8lvPlnqjh8x8Ytcuh+LqLqThQYWInYe9Hsl72jfJPNrQf+0ruxx+SMYXjHk4Whl44NhYNdyxK5XtR+GDRzFXklKnGUvETkEOV82fO8TznJ2+uw+yoaRtbSwz0jyTwnT09x+ROwp5+sn6i5G/eVJA6VHI/PpeMKRz3cLIw5MKxsWjYY9GiFY3/7+tCJNJXzVXklF3rn+InIIcqbtoyFV4MPodp6yr91cCPWOQR/487/p09VcMET8KedrJedq21pu4WKJsIHdWl6OFkYaiFY2ORsWjRDhf8Tl7QhUBOKaesFEvFT0AOVVzeMhWn/dzzeXNKRznRwPaKvIX7rw5/X0US9fjG+iJvuJewp5usl11b+EQHvp8m11rGZMFxGIuMRcMrHBe9432/LgRySjllpVgqfgJyqOLyXhZ+2M89n/NTOspLDW3zXIGB/p6EE/W7sva7hL23yfraUK5ge7ah/ThTYh/inRlrdCl6OFkYWuHYWGQsSqHYsbw9pguBnFJOWSmWip+AHKqYnVOO5W4/d3W3z+goexrabpG7Nbt2Z+T+Eon6kvjPv0nYe5us/1xi3643tA/Xw+KL15gsOA5jkbFomIXjgwW/E2vKgZxSTlktloqfgByqmPdyjuN7P/V8Hp3RUR5tcNsXZ2z7qcQS9d8mEnUJe/+T9XdCubuON9a8/Y0lt/+m7kRPJwtDKRwbi4xFXfOm7wOQUzYWS8VPQA5VXN4yFdaKn9O+GR1ld4Pb/mDGtg915Dt6skBSdCEnUV+esP8qYe9dsr4zlCvc7m35/J1s23UnejpZGELh2FhkLOqiEwW+j891H5BTyikrxVLxE5BDFTOtNnOPn3o+s+5eanKQn5UEH+lJoi5h72+yviqMX7pRdP/ernn775bY9p+6Ej2eLPS9cGwsMhZ11YUC38ezug/IKQeeU1aNpeInIIcqJu8i4o9+5uYH+SYfK5p1t+aik9Yid3PGQb7MulMS9v4l6++V2L/TNW/7x7C4ojUmC47DWORcGXbh+K5Q7KWs1ucEOeWQc8qqsVT8BORQxeUtU/GSn3l+e8JiXmQQ3TFj208u8HvZWyAZ+rXiYL5Bwt6rZP3+EvsXJ4Cra9ru2uzzim57q65EjycLfS0cG4uMRV32QoHv4htdB+SUA84p54ml4icghypm2gXEe/3M83toRkdpchHpNTO2vauHibqEvZ/J+tkS+1jXxPnJEtv0FlH6PlnoY+HYWGQs6rrzBb6LnboOyCkHmlPOG0vFT0AOVUzeMhVn/cT1iGu03pjSUT5tcNsbwvQ7M2/raaIuYe9fsn6gxD5+vIDvZW+Afk8W+lY4NhYZi7puT4Hv4TshFuSUA80p542l4icghyo+/uS9d+plP3F9Tk3pKJcb3O5job21YOtKgn7NJid1TnQk7Okn6zFYXSy4j9fC/MtVrJ8xOZ/ss9DnyUKfjsNYZCxKQRzzZt1tHIs1lkgCOeUQc8p5Y6n4Ccihits1Zf83+Ynrc2hGZ9nR0Hafn7LNwwNI1CXs/UrWny2xn/O+IfmlEtvaL8TR88lCn47DWGQsmrcIEX/Hh0dt86jd3tB2jhb4Dl4RXkFOmWhOuSaLoxsa/r6Oip+AHGpux4JlKloRH9+5NKWznGhou9/lbO/vMH7xV5uJ+qyXjJ1vePIgYc/3VUijcBwT9nOh+buA43b+KLidn4Q35jy/rjoOY5GxqPNj0YNh/BKllZ5EuR7GdwG+GsbF5Hk9XOD4TwqtIKdMMKeMhe+LK8TQWFh5rOZ9flj8BORQtdRg8papcBGuAbPulry/5u1tnbKtNtch6UKivjxh/0XCfosiRYyuBLb7C/SnedcdPlzw828Ej7kx//l11XEYi4xFnR6LdoTiSxf9L0sQqo4N8a3Ul2d8/tnQ7sV/QE5ZR05Z5KXT8QaRB2vY57xYKn4Ccqhydk/Z981+3mZ8N+VL/znU+8jjqSkD8qqWjveJAon6Ly0l6hL2la0JxQuxS2uCrVrwPr9QcF8vVNjXdSH/ilqbb69mOOdXF86pvh+HschYNI+TJfZr+f4dKbmdu8Lsp11+brmfAnLKunLKb0rE0CNz7O/dObFU/ATkUOUdmzIG0GCi+PuUTvN5Tdt5Nefzr4zaxg4l6osawDdk25awz14rbaW2qwP7/VFDE8/PCn7uh8IZNZ5fuxyHschY1Nmx6O8K+7bUYqFkfYFtbAmzi8bxBVTrhFUg0ZyybCz9dtTuLLmN7WHlO43FT0AOVd60ZSpe8/M2Kw6yf4bpjzjO8whN3ku9rmaDaRseD7Mf61z0Vd+47SLr5fY5YY/97LcKifCpjux/kSLvvyUC8asFj/9zYYyaz69TjsNYZCzq7Fh0NlQvHMcW1/PcOeXzn83maNM+43gYr20KkGpOWSWWxgL1cwXHkTfCyheKxU9ADlXNI1P22ZKdLbhrxuAZO1jZFwTEK7KfTUlatrV0bI8lkKhL2Mf95fQcifD7oRuPVLxXcNI5a4L7RonjhibOr66cU305DmORsagur4T5CsfLixf3Zp8Z//eZMPuO83jn3D4hFehBTjlPLL2Q/f22ZTE/LsfxeJYLrHTx7S/xE5BDzeXDkL/EHy2Jg927YfYLUOJV1i05nxE71iNZJ7sW8u+OXN/SMRVJ1M+Fbq0vVTRhf7oHfW5dNsGK/eWfGpLg+IjckawPrl7gce0Psx9/u57t6+SdF3Gx959CsRcxPSVs0fD51YVzqg/HYSwyFtXptjBfcbtKi2PWW8Gj1UB/csq2Ymm86/gd8ROQQ81l1ZQay1E/d/vuLziIxiQiXuX9OoxvZf8rTF+38WzW4doUb1e/nFCiXjRhj+sO3p1g34pvgr8UxnfcXm8p0b2SbbPtK/zxjouPC+xjLCadGbUfpkyMJ9snif7+pH9+tXFO9eU4jEXGoib7WyzMHGth3//IEgYvcAL6mFM2GUvjTR5vh/+e7ACQC1ZnmYqOejCMH2O8OkfHilc2YvFs5wKPIy9h72qiPithj2uH3ZNon9od2r1Dqgt3xW0O47sMLtWQvL85apuEJjpyfj3tOIxFzpWF97f4mHR8OeuNUN+dcWezYscOYRUYSE5ZVyyN+3kijJ8+tI4xIBesT94yFRf89N2wKhukXxy1T8P4ynG8yhDvjryetThIxqvDX2eD+uFRezh0Z02UzRMJe0yCU3hcaH24eZ2wlBN1xhPnw9k58s0K51Fs8fGLuMbkF9kkO048t/jqoBeMRTQ5V4sJw8vZGHMy62v/TIwxsV3N/l28s++zbKw5kP29Qgcw5JwyxsD4aPcbWXw8m83Nl8fQa9l+/5TN149l8/VtfmIA6EfCnkqiPpmwx0R9o58RwFhkLAIAAIB6bQppvphgXbBEAYCxyFgEAADQW/8P0gj6oVsX144AAAIXdEVYdE1hdGhNTAA8bWF0aCB4bWxucz0iaHR0cDovL3d3dy53My5vcmcvMTk5OC9NYXRoL01hdGhNTCI+PG1zdHlsZSBtYXRoc2l6ZT0iMTZweCI+PG1mcmFjPjxtcm93Pjxtbj43PC9tbj48bW8+JiN4RDc7PC9tbz48bW4gbWF0aHZhcmlhbnQ9ImJvbGQiPjEwPC9tbj48bW8+KzwvbW8+PG1uPjU8L21uPjxtbz4mI3hENzs8L21vPjxtbiBtYXRodmFyaWFudD0iYm9sZCI+MTU8L21uPjwvbXJvdz48bXJvdz48bW4+ODwvbW4+PG1vPiYjeEQ3OzwvbW8+PG1uIG1hdGh2YXJpYW50PSJib2xkIj4xMDwvbW4+PG1vPi08L21vPjxtbj4xMTwvbW4+PG1vPiYjeEQ3OzwvbW8+PG1uIG1hdGh2YXJpYW50PSJib2xkIj4xNTwvbW4+PC9tcm93PjwvbWZyYWM+PG1vPj08L21vPjxtZnJhYz48bW4+MTQ1PC9tbj48bXJvdz48bW8+LTwvbW8+PG1uPjg1PC9tbj48L21yb3c+PC9tZnJhYz48bW8+PTwvbW8+PG1vPi08L21vPjxtZnJhYz48bW4+Mjk8L21uPjxtbj4xNzwvbW4+PC9tZnJhYz48bXNwYWNlIGxpbmVicmVhaz0ibmV3bGluZSIvPjwvbXN0eWxlPjwvbWF0aD4lRCopAAAAAElFTkSuQmCC\&quot;,\&quot;slideId\&quot;:850,\&quot;accessibleText\&quot;:\&quot;fraction numerator 7 cross times bold 10 plus 5 cross times bold 15 over denominator 8 cross times bold 10 minus 11 cross times bold 15 end fraction equals fraction numerator 145 over denominator negative 85 end fraction equals negative 29 over 17\\n\&quot;,\&quot;imageHeight\&quot;:25.18918918918919}]&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Template>
  <TotalTime>70648</TotalTime>
  <Words>3808</Words>
  <Application>Microsoft Macintosh PowerPoint</Application>
  <PresentationFormat>On-screen Show (4:3)</PresentationFormat>
  <Paragraphs>383</Paragraphs>
  <Slides>48</Slides>
  <Notes>7</Notes>
  <HiddenSlides>11</HiddenSlides>
  <MMClips>6</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1" baseType="lpstr">
      <vt:lpstr>ＭＳ Ｐゴシック</vt:lpstr>
      <vt:lpstr>AdvOT5fcf1b24</vt:lpstr>
      <vt:lpstr>AdvOTce3d9a73</vt:lpstr>
      <vt:lpstr>AdvOTce3d9a73+fb</vt:lpstr>
      <vt:lpstr>Arial</vt:lpstr>
      <vt:lpstr>Calibri</vt:lpstr>
      <vt:lpstr>Calibri Light</vt:lpstr>
      <vt:lpstr>Chalkboard</vt:lpstr>
      <vt:lpstr>Lucida Grande</vt:lpstr>
      <vt:lpstr>Palatino</vt:lpstr>
      <vt:lpstr>Wingdings</vt:lpstr>
      <vt:lpstr>Office Theme</vt:lpstr>
      <vt:lpstr>Equation</vt:lpstr>
      <vt:lpstr>Ghanaian Variation: exploiting the mathematical theme of Invariance in the Midst of Change</vt:lpstr>
      <vt:lpstr>Throat Clearing</vt:lpstr>
      <vt:lpstr>The Principle of Variation (Variation Theory) raises certain questions:</vt:lpstr>
      <vt:lpstr>From Previous Webinars</vt:lpstr>
      <vt:lpstr>Interrupted Calculations</vt:lpstr>
      <vt:lpstr>Stressing &amp; Ignoring</vt:lpstr>
      <vt:lpstr>Example Spaces</vt:lpstr>
      <vt:lpstr>More Triangles</vt:lpstr>
      <vt:lpstr>PowerPoint Presentation</vt:lpstr>
      <vt:lpstr>Alternating Sums</vt:lpstr>
      <vt:lpstr>More Alternating Sums</vt:lpstr>
      <vt:lpstr>Marbles 1</vt:lpstr>
      <vt:lpstr>Marbles 2</vt:lpstr>
      <vt:lpstr>Marbles 3</vt:lpstr>
      <vt:lpstr>Marbles 4</vt:lpstr>
      <vt:lpstr>Marbles 5</vt:lpstr>
      <vt:lpstr>Reflection</vt:lpstr>
      <vt:lpstr>Reflection</vt:lpstr>
      <vt:lpstr>Static &amp; Dynamic Geometry</vt:lpstr>
      <vt:lpstr>Opposite Angles</vt:lpstr>
      <vt:lpstr>Alternatively, Develop and Bring to the Surface Awareness of Equality, before Naming</vt:lpstr>
      <vt:lpstr>Critical Aspects &amp; Levels of Discernment</vt:lpstr>
      <vt:lpstr>Similar Right Angled Triangles</vt:lpstr>
      <vt:lpstr>Preserving Equality</vt:lpstr>
      <vt:lpstr>Preserving Equality</vt:lpstr>
      <vt:lpstr>Application</vt:lpstr>
      <vt:lpstr>Expressing Invariance and Permissible Change</vt:lpstr>
      <vt:lpstr>Who creates the examples?</vt:lpstr>
      <vt:lpstr>In How Many Different Ways …</vt:lpstr>
      <vt:lpstr>Mutual Factors</vt:lpstr>
      <vt:lpstr>Costings</vt:lpstr>
      <vt:lpstr>Doing &amp; Undoing</vt:lpstr>
      <vt:lpstr>Summary</vt:lpstr>
      <vt:lpstr>Objects of Learning</vt:lpstr>
      <vt:lpstr>Variation</vt:lpstr>
      <vt:lpstr>Variation used in teaching</vt:lpstr>
      <vt:lpstr>But this is not the whole story of learning</vt:lpstr>
      <vt:lpstr>Follow up</vt:lpstr>
      <vt:lpstr>Who says what? (2)</vt:lpstr>
      <vt:lpstr>A Critical Aspects Tale</vt:lpstr>
      <vt:lpstr>Tangent Power</vt:lpstr>
      <vt:lpstr>A Critical Aspects Tale continued</vt:lpstr>
      <vt:lpstr>Prof Smudge Algebradabra</vt:lpstr>
      <vt:lpstr>Subtended Angles</vt:lpstr>
      <vt:lpstr>Subtended Angle Measuring</vt:lpstr>
      <vt:lpstr>Fulcrum Reasoning</vt:lpstr>
      <vt:lpstr>More Fulcrum Reasoning</vt:lpstr>
      <vt:lpstr>Double Fulcrum Reasoning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243</cp:revision>
  <dcterms:created xsi:type="dcterms:W3CDTF">2017-06-17T10:17:52Z</dcterms:created>
  <dcterms:modified xsi:type="dcterms:W3CDTF">2023-12-22T16:50:17Z</dcterms:modified>
</cp:coreProperties>
</file>