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699" r:id="rId2"/>
    <p:sldId id="700" r:id="rId3"/>
    <p:sldId id="702" r:id="rId4"/>
    <p:sldId id="746" r:id="rId5"/>
    <p:sldId id="747" r:id="rId6"/>
    <p:sldId id="752" r:id="rId7"/>
    <p:sldId id="753" r:id="rId8"/>
    <p:sldId id="750" r:id="rId9"/>
    <p:sldId id="719" r:id="rId10"/>
    <p:sldId id="704" r:id="rId11"/>
    <p:sldId id="705" r:id="rId12"/>
    <p:sldId id="759" r:id="rId13"/>
    <p:sldId id="720" r:id="rId14"/>
    <p:sldId id="721" r:id="rId15"/>
    <p:sldId id="723" r:id="rId16"/>
    <p:sldId id="726" r:id="rId17"/>
    <p:sldId id="692" r:id="rId18"/>
    <p:sldId id="760" r:id="rId19"/>
    <p:sldId id="767" r:id="rId20"/>
    <p:sldId id="728" r:id="rId21"/>
    <p:sldId id="762" r:id="rId22"/>
    <p:sldId id="761" r:id="rId23"/>
    <p:sldId id="724" r:id="rId24"/>
    <p:sldId id="725" r:id="rId25"/>
    <p:sldId id="711" r:id="rId26"/>
    <p:sldId id="729" r:id="rId27"/>
    <p:sldId id="766" r:id="rId28"/>
    <p:sldId id="730" r:id="rId29"/>
    <p:sldId id="731" r:id="rId30"/>
    <p:sldId id="769" r:id="rId31"/>
    <p:sldId id="768" r:id="rId32"/>
    <p:sldId id="754" r:id="rId33"/>
    <p:sldId id="734" r:id="rId34"/>
    <p:sldId id="755" r:id="rId35"/>
    <p:sldId id="756" r:id="rId36"/>
    <p:sldId id="765" r:id="rId37"/>
    <p:sldId id="694" r:id="rId38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50" autoAdjust="0"/>
    <p:restoredTop sz="88015" autoAdjust="0"/>
  </p:normalViewPr>
  <p:slideViewPr>
    <p:cSldViewPr snapToGrid="0">
      <p:cViewPr varScale="1">
        <p:scale>
          <a:sx n="55" d="100"/>
          <a:sy n="55" d="100"/>
        </p:scale>
        <p:origin x="55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153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4EE16-8F13-4CE2-B717-F035F94128EA}" type="datetimeFigureOut">
              <a:rPr lang="en-GB" smtClean="0"/>
              <a:pPr/>
              <a:t>15/07/2023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AC470-AF05-4161-AA45-AD86CB47C50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E0DE64A-950C-4BC8-B87B-F923FC77F6CD}" type="datetimeFigureOut">
              <a:rPr lang="en-GB" smtClean="0"/>
              <a:pPr/>
              <a:t>15/07/2023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E6C343E-F297-4822-BAC7-F369306AA1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92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Knowledge, culture,</a:t>
            </a:r>
            <a:r>
              <a:rPr lang="en-GB" baseline="0" dirty="0"/>
              <a:t> skills, and employability and industry and hence economy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C343E-F297-4822-BAC7-F369306AA1C9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Why so many examples on internet plot foot size against height in the x-axis?  Because the question they pose is whether foot size </a:t>
            </a:r>
            <a:r>
              <a:rPr lang="en-GB" b="1" dirty="0"/>
              <a:t>depends on </a:t>
            </a:r>
            <a:r>
              <a:rPr lang="en-GB" dirty="0"/>
              <a:t>height.</a:t>
            </a:r>
          </a:p>
          <a:p>
            <a:endParaRPr lang="en-GB" dirty="0"/>
          </a:p>
          <a:p>
            <a:r>
              <a:rPr lang="en-GB" dirty="0"/>
              <a:t>Go off into stuff about statistics, but instead could go into stuff about ordered pairs.  Where</a:t>
            </a:r>
            <a:r>
              <a:rPr lang="en-GB" baseline="0" dirty="0"/>
              <a:t> is this person: (2, 100)?  Where would this person be (7, 140)?  Where would </a:t>
            </a:r>
            <a:r>
              <a:rPr lang="en-GB" baseline="0" dirty="0" err="1"/>
              <a:t>te</a:t>
            </a:r>
            <a:r>
              <a:rPr lang="en-GB" baseline="0" dirty="0"/>
              <a:t> teacher be?  Why?  Where would a teddy be? why?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C343E-F297-4822-BAC7-F369306AA1C9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Children’s prior experience of sequences can be expressed graphically</a:t>
            </a:r>
          </a:p>
          <a:p>
            <a:r>
              <a:rPr lang="en-GB" dirty="0"/>
              <a:t>Is it ok to join the dots? y= –2x+10 as a function specified on the positive integers, but extendable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C343E-F297-4822-BAC7-F369306AA1C9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485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Ownership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C343E-F297-4822-BAC7-F369306AA1C9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684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 about using tech to teach same old topics and skills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C343E-F297-4822-BAC7-F369306AA1C9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003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Issue of Discrete vs Continuous … when is it ok to join the dots?</a:t>
            </a:r>
          </a:p>
          <a:p>
            <a:r>
              <a:rPr lang="en-GB" dirty="0"/>
              <a:t>Number bonds from KS1 so worth building on that experience</a:t>
            </a:r>
          </a:p>
          <a:p>
            <a:r>
              <a:rPr lang="en-GB" dirty="0"/>
              <a:t>Extend the concept of number bonds to 3.7, 6.3,  etc. and complements in general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C343E-F297-4822-BAC7-F369306AA1C9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242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Any surprises?</a:t>
            </a:r>
          </a:p>
          <a:p>
            <a:endParaRPr lang="en-GB" dirty="0"/>
          </a:p>
          <a:p>
            <a:r>
              <a:rPr lang="en-GB" dirty="0"/>
              <a:t>Visual component of concept image can be powerful and informative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C343E-F297-4822-BAC7-F369306AA1C9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562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Knowing the software is a starting point but not</a:t>
            </a:r>
            <a:r>
              <a:rPr lang="en-GB" baseline="0" dirty="0"/>
              <a:t> the endpoint; representational competence connects to mathematical concepts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C343E-F297-4822-BAC7-F369306AA1C9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Issue of Discrete vs Continuous … when is it ok to join the dots?</a:t>
            </a:r>
          </a:p>
          <a:p>
            <a:r>
              <a:rPr lang="en-GB" dirty="0"/>
              <a:t>Number bonds from KS1 so worth building on that experience</a:t>
            </a:r>
          </a:p>
          <a:p>
            <a:r>
              <a:rPr lang="en-GB" dirty="0"/>
              <a:t>Extend the concept of number bonds to 3.7, 6.3,  etc. and complements in general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C343E-F297-4822-BAC7-F369306AA1C9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440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 about using tech to teach same old topics and skills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C343E-F297-4822-BAC7-F369306AA1C9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243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C343E-F297-4822-BAC7-F369306AA1C9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618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Why I wanted to talk about this in Wales</a:t>
            </a:r>
          </a:p>
          <a:p>
            <a:pPr>
              <a:buNone/>
            </a:pPr>
            <a:r>
              <a:rPr lang="en-GB" dirty="0"/>
              <a:t>Small country: 3+ million</a:t>
            </a:r>
          </a:p>
          <a:p>
            <a:pPr>
              <a:buNone/>
            </a:pPr>
            <a:r>
              <a:rPr lang="en-GB" dirty="0"/>
              <a:t>Loss and potential loss of 19</a:t>
            </a:r>
            <a:r>
              <a:rPr lang="en-GB" baseline="30000" dirty="0"/>
              <a:t>th</a:t>
            </a:r>
            <a:r>
              <a:rPr lang="en-GB" dirty="0"/>
              <a:t> and 20</a:t>
            </a:r>
            <a:r>
              <a:rPr lang="en-GB" baseline="30000" dirty="0"/>
              <a:t>th</a:t>
            </a:r>
            <a:r>
              <a:rPr lang="en-GB" dirty="0"/>
              <a:t> century industry</a:t>
            </a:r>
          </a:p>
          <a:p>
            <a:pPr>
              <a:buNone/>
            </a:pPr>
            <a:r>
              <a:rPr lang="en-GB" dirty="0"/>
              <a:t>Communication necessary for collaborative change should be possible</a:t>
            </a:r>
          </a:p>
          <a:p>
            <a:pPr>
              <a:buNone/>
            </a:pPr>
            <a:r>
              <a:rPr lang="en-GB" dirty="0"/>
              <a:t>Ground-up curriculum change had potential benefits: ownership, engagement, familiarity, mutuality</a:t>
            </a:r>
          </a:p>
          <a:p>
            <a:pPr>
              <a:buNone/>
            </a:pPr>
            <a:r>
              <a:rPr lang="en-GB" dirty="0"/>
              <a:t>Ground-up change might have been restricted by day-to-day familiarity and constraints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C343E-F297-4822-BAC7-F369306AA1C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566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Particularly after </a:t>
            </a:r>
            <a:r>
              <a:rPr lang="en-GB" dirty="0" err="1"/>
              <a:t>covid</a:t>
            </a:r>
            <a:endParaRPr lang="en-GB" dirty="0"/>
          </a:p>
          <a:p>
            <a:r>
              <a:rPr lang="en-GB" dirty="0"/>
              <a:t>Does this exercise engage with standard</a:t>
            </a:r>
            <a:r>
              <a:rPr lang="en-GB" baseline="0" dirty="0"/>
              <a:t> form?</a:t>
            </a:r>
            <a:endParaRPr lang="en-GB" dirty="0"/>
          </a:p>
          <a:p>
            <a:r>
              <a:rPr lang="en-GB" dirty="0"/>
              <a:t>Last one</a:t>
            </a:r>
            <a:r>
              <a:rPr lang="en-GB" baseline="0" dirty="0"/>
              <a:t> is </a:t>
            </a:r>
            <a:r>
              <a:rPr lang="en-GB" dirty="0"/>
              <a:t>More</a:t>
            </a:r>
            <a:r>
              <a:rPr lang="en-GB" baseline="0" dirty="0"/>
              <a:t> or less zero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C343E-F297-4822-BAC7-F369306AA1C9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https://www.geogebra.org/m/P2nptPzP</a:t>
            </a:r>
          </a:p>
          <a:p>
            <a:r>
              <a:rPr lang="en-GB" dirty="0"/>
              <a:t>Check matrix calculations</a:t>
            </a:r>
            <a:r>
              <a:rPr lang="en-GB" baseline="0" dirty="0"/>
              <a:t> is switched off</a:t>
            </a:r>
          </a:p>
          <a:p>
            <a:r>
              <a:rPr lang="en-GB" baseline="0" dirty="0"/>
              <a:t>Start with some blanks to see original square</a:t>
            </a:r>
          </a:p>
          <a:p>
            <a:r>
              <a:rPr lang="en-GB" baseline="0" dirty="0"/>
              <a:t>Gareth Daniels</a:t>
            </a:r>
          </a:p>
          <a:p>
            <a:r>
              <a:rPr lang="en-GB" baseline="0" dirty="0" err="1"/>
              <a:t>Wwhat</a:t>
            </a:r>
            <a:r>
              <a:rPr lang="en-GB" baseline="0" dirty="0"/>
              <a:t> is </a:t>
            </a:r>
            <a:r>
              <a:rPr lang="en-GB" baseline="0" dirty="0" err="1"/>
              <a:t>poiissible</a:t>
            </a:r>
            <a:r>
              <a:rPr lang="en-GB" baseline="0" dirty="0"/>
              <a:t>? Exploration, new ideas, powerful thinking, </a:t>
            </a:r>
          </a:p>
          <a:p>
            <a:r>
              <a:rPr lang="en-GB" baseline="0" dirty="0"/>
              <a:t>Cf. </a:t>
            </a:r>
            <a:r>
              <a:rPr lang="en-GB" baseline="0" dirty="0" err="1"/>
              <a:t>currrent</a:t>
            </a:r>
            <a:r>
              <a:rPr lang="en-GB" baseline="0" dirty="0"/>
              <a:t> uses of DT:</a:t>
            </a:r>
          </a:p>
          <a:p>
            <a:r>
              <a:rPr lang="en-GB" baseline="0" dirty="0"/>
              <a:t>Firstly do reflection 0, -1, -1, 0</a:t>
            </a:r>
          </a:p>
          <a:p>
            <a:r>
              <a:rPr lang="en-GB" baseline="0" dirty="0"/>
              <a:t>Then some others, not clear, use flag to see more about </a:t>
            </a:r>
            <a:r>
              <a:rPr lang="en-GB" baseline="0" dirty="0" err="1"/>
              <a:t>directions,m</a:t>
            </a:r>
            <a:r>
              <a:rPr lang="en-GB" baseline="0" dirty="0"/>
              <a:t> transformations</a:t>
            </a:r>
          </a:p>
          <a:p>
            <a:r>
              <a:rPr lang="en-GB" baseline="0" dirty="0"/>
              <a:t>Some what if? Thinking, exploration in my power</a:t>
            </a:r>
          </a:p>
          <a:p>
            <a:r>
              <a:rPr lang="en-GB" baseline="0" dirty="0"/>
              <a:t>Matrices not in curriculum?  What is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C343E-F297-4822-BAC7-F369306AA1C9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have I shown you so far?</a:t>
            </a:r>
          </a:p>
          <a:p>
            <a:r>
              <a:rPr lang="en-GB" dirty="0"/>
              <a:t>Pedagogy matters</a:t>
            </a:r>
          </a:p>
          <a:p>
            <a:r>
              <a:rPr lang="en-GB" dirty="0"/>
              <a:t>Learning becomes conjecturing arising from questioning</a:t>
            </a:r>
            <a:r>
              <a:rPr lang="en-GB" baseline="0" dirty="0"/>
              <a:t> and experiment,</a:t>
            </a:r>
            <a:r>
              <a:rPr lang="en-GB" dirty="0"/>
              <a:t> and affirming by reasoning and building on previous knowledge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C343E-F297-4822-BAC7-F369306AA1C9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Ownership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C343E-F297-4822-BAC7-F369306AA1C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789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Sarah’s graph of the rightmost two columns.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C343E-F297-4822-BAC7-F369306AA1C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944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Ownership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C343E-F297-4822-BAC7-F369306AA1C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261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Why so many examples on internet plot foot size against height in the x-axis?  Because the question they pose is whether foot size </a:t>
            </a:r>
            <a:r>
              <a:rPr lang="en-GB" b="1" dirty="0"/>
              <a:t>depends on </a:t>
            </a:r>
            <a:r>
              <a:rPr lang="en-GB" dirty="0"/>
              <a:t>height.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C343E-F297-4822-BAC7-F369306AA1C9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E6D0-BC7B-E2C0-5D1F-432B0E7AD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A9AF67-DEF0-5213-9828-02C5E2C7E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84B9B-CAB6-BBC0-94E6-7E0C265ED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54F6-F155-DF4C-AD7E-780386F88BC7}" type="datetime1">
              <a:rPr lang="en-GB" smtClean="0"/>
              <a:pPr/>
              <a:t>15/07/2023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33A9A-74B4-90C9-D7B4-7F309A591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631C3-E155-0389-E140-AF8F623D5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27DC-F47A-4731-893C-068A3F7D99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7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22B24-388D-5B68-3848-F0D48CEC5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9B9EF-6A66-DABC-A34D-0C583BE33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28C59-9B7A-B82B-A9FD-C2A022590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690E-B26E-C444-B588-DEE48B90CC7F}" type="datetime1">
              <a:rPr lang="en-GB" smtClean="0"/>
              <a:pPr/>
              <a:t>15/07/2023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7957B-B56F-F3CD-5ECC-2A7E2D3FF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2FD1B-3241-8298-7BBD-22415BB07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27DC-F47A-4731-893C-068A3F7D99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1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AE07A5-CE6D-11A9-66DF-433E75C802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5121A-270B-2FDE-9039-3FFDB655B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61DD9-5DFB-EFE3-78E9-3526C593F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EDDC-3D09-954E-8255-C6EF30538F37}" type="datetime1">
              <a:rPr lang="en-GB" smtClean="0"/>
              <a:pPr/>
              <a:t>15/07/2023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436A6-8047-D1C0-12AF-765261E1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19FF0-95A6-121F-4ED2-CDC795D3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27DC-F47A-4731-893C-068A3F7D99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29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3207-8005-A86C-F564-A45DC22FE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5B8E9-A72A-8940-799B-D2E6628D3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0CF5A-40A2-EBA5-7F33-902A309EA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1969-05C6-C645-9AAD-F27E27BB4A26}" type="datetime1">
              <a:rPr lang="en-GB" smtClean="0"/>
              <a:pPr/>
              <a:t>15/07/2023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19531-9F28-5D8A-F56A-2E2456A9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4BEDAF-CC8B-9F31-BC89-824C2BE479FC}"/>
              </a:ext>
            </a:extLst>
          </p:cNvPr>
          <p:cNvSpPr txBox="1"/>
          <p:nvPr userDrawn="1"/>
        </p:nvSpPr>
        <p:spPr>
          <a:xfrm>
            <a:off x="244928" y="6356350"/>
            <a:ext cx="59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3EE6C7A-A093-B54D-AF56-AC30497E561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18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3410C-FA57-6115-973B-E89366734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5A01B-15D6-E5B3-F350-24CD842D5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B402A-FC63-83F2-F27A-1BA7F938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CB6F-78CC-FA45-ACF1-014FA84EF0C5}" type="datetime1">
              <a:rPr lang="en-GB" smtClean="0"/>
              <a:pPr/>
              <a:t>15/07/2023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57E45-3E2A-35BE-A235-995754C6D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26060-68BC-5EE8-5B8B-FEB6022AD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27DC-F47A-4731-893C-068A3F7D99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41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0FF7-0B23-CA50-D643-F551996B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7655D-729F-E581-5ACA-E01143865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099EE-F9EB-8E71-4F26-387882C12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A6541-DDA6-94F5-8E42-ED602E1D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E9E1-0D2B-2B49-91B1-860703053E1F}" type="datetime1">
              <a:rPr lang="en-GB" smtClean="0"/>
              <a:pPr/>
              <a:t>15/07/2023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9393D-D440-B8BF-8FD1-D14B574E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A843C-9C85-350D-197D-4BE01E7ED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27DC-F47A-4731-893C-068A3F7D99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96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B18AA-D794-3DEA-BBB7-7CF69AE48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E8A27-6B7E-05DC-7A7C-D8D54EA8F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7531BF-E0A6-28BA-2CFF-B78A0D36B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642FC5-5266-43CA-F065-C2F3F02AF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D81342-7BBB-5E8F-049C-B582F49AE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C4774B-277C-B4E0-972E-65C0378E2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9F60-A93D-F64F-B3AC-71E21A5A9864}" type="datetime1">
              <a:rPr lang="en-GB" smtClean="0"/>
              <a:pPr/>
              <a:t>15/07/2023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805830-D48E-21C5-BC91-C8B023DCF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F29D90-F5E9-7F46-2A2E-C098A542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27DC-F47A-4731-893C-068A3F7D99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35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059B2-8515-B5EF-7E48-415EF058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8B9615-02E7-9D19-9062-C864B8666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D2D-DA4D-AA41-92EC-874304A67347}" type="datetime1">
              <a:rPr lang="en-GB" smtClean="0"/>
              <a:pPr/>
              <a:t>15/07/2023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1C65E8-94CE-B999-E676-1C549B13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72DE7-3465-BCF3-7321-EF375528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27DC-F47A-4731-893C-068A3F7D99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32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8B0155-A7B5-4F95-19DF-A55F8F9C0ED9}"/>
              </a:ext>
            </a:extLst>
          </p:cNvPr>
          <p:cNvSpPr txBox="1"/>
          <p:nvPr userDrawn="1"/>
        </p:nvSpPr>
        <p:spPr>
          <a:xfrm>
            <a:off x="109728" y="6376416"/>
            <a:ext cx="48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5A74E9D-463D-834D-B293-6CC6C2C03E78}" type="slidenum">
              <a:rPr lang="en-GB" sz="1400" smtClean="0"/>
              <a:pPr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2601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2274-BAA2-C2F6-67D3-F8043C4D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2DDDB-CC42-9D5C-670F-967937370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D5DC8-6B01-0A00-EF49-EE71F09D1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9F37F-B6DB-9B43-1064-E5374538C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D89B-C7DA-AE4D-8100-0CEC5CC7B857}" type="datetime1">
              <a:rPr lang="en-GB" smtClean="0"/>
              <a:pPr/>
              <a:t>15/07/2023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EA4B3-7E4B-02A0-89B8-A193C1DD1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5FF869-9551-7E68-38A0-38B24347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27DC-F47A-4731-893C-068A3F7D99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92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1EFC0-3952-22E9-C872-082AB9EA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BA955F-4A38-D8FD-3978-1D365CA6D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51876-3E87-0286-EFCF-ED15212F9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F714C-971A-49F3-B61C-9A22F4D67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3551-3FFA-4643-8D7B-3CA83F21F5A0}" type="datetime1">
              <a:rPr lang="en-GB" smtClean="0"/>
              <a:pPr/>
              <a:t>15/07/2023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47C20-EA62-0F33-06B3-BA43BEBA9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C307-969E-E5CD-F66B-481D5CAE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27DC-F47A-4731-893C-068A3F7D99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92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F97275-8FD1-F0FD-C5B9-CFF3B2792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11BAF-9873-45D6-7011-43722CB5E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6B155-8097-F9FB-E524-72A3B65ED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AF2B6-BCCA-CB4D-9681-1FE13A9006CC}" type="datetime1">
              <a:rPr lang="en-GB" smtClean="0"/>
              <a:pPr/>
              <a:t>15/07/2023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2D770-B2FB-BB1B-FBCA-5C68EA73E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07A4E-6180-C266-3060-41BF6EF1A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B27DC-F47A-4731-893C-068A3F7D99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95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annewatson1089@gmail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P2nptPz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mtheta.com/fractions--decimals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235" y="1284634"/>
            <a:ext cx="10972800" cy="443263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nl-NL" sz="4400" b="1" dirty="0"/>
              <a:t> </a:t>
            </a:r>
            <a:r>
              <a:rPr lang="nl-NL" sz="4400" b="1" dirty="0">
                <a:latin typeface="+mn-lt"/>
              </a:rPr>
              <a:t>Technoleg</a:t>
            </a:r>
            <a:r>
              <a:rPr lang="nl-NL" sz="4400" b="1" dirty="0"/>
              <a:t> </a:t>
            </a:r>
            <a:r>
              <a:rPr lang="nl-NL" sz="4400" b="1" dirty="0">
                <a:latin typeface="+mn-lt"/>
              </a:rPr>
              <a:t>ddigidol mewn addysgu mathemateg:</a:t>
            </a:r>
            <a:br>
              <a:rPr lang="nl-NL" sz="4400" b="1" dirty="0">
                <a:latin typeface="+mn-lt"/>
              </a:rPr>
            </a:br>
            <a:r>
              <a:rPr lang="cy-GB" sz="4400" b="1" dirty="0">
                <a:latin typeface="+mn-lt"/>
              </a:rPr>
              <a:t>newid y gweld a’r gweledigaeth </a:t>
            </a:r>
            <a:br>
              <a:rPr lang="cy-GB" dirty="0"/>
            </a:br>
            <a:br>
              <a:rPr lang="en-GB" dirty="0"/>
            </a:br>
            <a:r>
              <a:rPr lang="en-GB" sz="4400" b="1" dirty="0">
                <a:latin typeface="+mn-lt"/>
              </a:rPr>
              <a:t>Digital tech in mathematics teaching: changing the ‘see-scape’</a:t>
            </a:r>
            <a:br>
              <a:rPr lang="en-GB" dirty="0"/>
            </a:br>
            <a:br>
              <a:rPr lang="nl-NL" dirty="0"/>
            </a:br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4183" y="4735099"/>
            <a:ext cx="9144000" cy="1655762"/>
          </a:xfrm>
        </p:spPr>
        <p:txBody>
          <a:bodyPr/>
          <a:lstStyle/>
          <a:p>
            <a:r>
              <a:rPr lang="en-GB" dirty="0"/>
              <a:t>Anne Watson</a:t>
            </a:r>
          </a:p>
          <a:p>
            <a:r>
              <a:rPr lang="en-GB" dirty="0" err="1"/>
              <a:t>Abertawe</a:t>
            </a:r>
            <a:r>
              <a:rPr lang="en-GB" dirty="0"/>
              <a:t> /Swansea</a:t>
            </a:r>
          </a:p>
          <a:p>
            <a:r>
              <a:rPr lang="en-GB" dirty="0" err="1"/>
              <a:t>mis</a:t>
            </a:r>
            <a:r>
              <a:rPr lang="en-GB" dirty="0"/>
              <a:t> </a:t>
            </a:r>
            <a:r>
              <a:rPr lang="en-GB" dirty="0" err="1"/>
              <a:t>Gorffennaf</a:t>
            </a:r>
            <a:r>
              <a:rPr lang="en-GB" dirty="0"/>
              <a:t>/July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68E7B-2CC3-84C7-DE5B-92F200C06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Primary Laptop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77ED-3BB7-A40D-1F87-01055DB6E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Year 6 laptops, using graphing software for experimental data, 1989/1990.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Mass and extension of spring, entering data in spreadsheet and exploring.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Relationships between variables: seeing them in real materials and seeing them graphically</a:t>
            </a:r>
          </a:p>
        </p:txBody>
      </p:sp>
    </p:spTree>
    <p:extLst>
      <p:ext uri="{BB962C8B-B14F-4D97-AF65-F5344CB8AC3E}">
        <p14:creationId xmlns:p14="http://schemas.microsoft.com/office/powerpoint/2010/main" val="33415887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C9E1F8-A735-3CE8-78AD-60F91190A8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621" y="226724"/>
            <a:ext cx="7891463" cy="66312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54667" y="2726266"/>
            <a:ext cx="6688666" cy="3987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186568" y="322730"/>
            <a:ext cx="36253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Mediation by teacher, what can be said (both get bigger together) and what cannot yet be said (how the ‘getting-</a:t>
            </a:r>
            <a:r>
              <a:rPr lang="en-GB" sz="2400" dirty="0" err="1"/>
              <a:t>bigger’s</a:t>
            </a:r>
            <a:r>
              <a:rPr lang="en-GB" sz="2400" dirty="0"/>
              <a:t> relate to each other).</a:t>
            </a:r>
          </a:p>
          <a:p>
            <a:endParaRPr lang="en-GB" sz="2400" dirty="0"/>
          </a:p>
          <a:p>
            <a:r>
              <a:rPr lang="en-GB" sz="2400" dirty="0"/>
              <a:t>Two kinds of knowledge: the mathematics  (measures and axis scales) and the software (how it presents the data).</a:t>
            </a:r>
          </a:p>
          <a:p>
            <a:endParaRPr lang="en-GB" sz="2400" dirty="0"/>
          </a:p>
          <a:p>
            <a:r>
              <a:rPr lang="en-GB" sz="2400" dirty="0"/>
              <a:t>What is represented?</a:t>
            </a:r>
          </a:p>
          <a:p>
            <a:r>
              <a:rPr lang="en-GB" sz="2400" dirty="0"/>
              <a:t>What are the relationships?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18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68E7B-2CC3-84C7-DE5B-92F200C06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Relationships between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77ED-3BB7-A40D-1F87-01055DB6E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Seeing them in real materials and seeing them graphically</a:t>
            </a:r>
          </a:p>
        </p:txBody>
      </p:sp>
    </p:spTree>
    <p:extLst>
      <p:ext uri="{BB962C8B-B14F-4D97-AF65-F5344CB8AC3E}">
        <p14:creationId xmlns:p14="http://schemas.microsoft.com/office/powerpoint/2010/main" val="1836395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7850" y="831850"/>
            <a:ext cx="595630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679096" y="655983"/>
            <a:ext cx="336936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Are height and shoe size related?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375" y="739775"/>
            <a:ext cx="720725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679096" y="775252"/>
            <a:ext cx="336936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Are height and shoe size related?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375" y="739775"/>
            <a:ext cx="720725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707467" y="2319867"/>
            <a:ext cx="118533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5215460" y="2472267"/>
            <a:ext cx="118533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655721" y="2065878"/>
            <a:ext cx="118533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620906" y="1642555"/>
            <a:ext cx="101600" cy="1862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Callout 7"/>
          <p:cNvSpPr/>
          <p:nvPr/>
        </p:nvSpPr>
        <p:spPr>
          <a:xfrm>
            <a:off x="7162800" y="203200"/>
            <a:ext cx="3606800" cy="1625600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738533" y="491066"/>
            <a:ext cx="2912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That’s  me!  (4,120)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9506"/>
            <a:ext cx="9753600" cy="651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Callout 2"/>
          <p:cNvSpPr/>
          <p:nvPr/>
        </p:nvSpPr>
        <p:spPr>
          <a:xfrm>
            <a:off x="7012193" y="1278965"/>
            <a:ext cx="3606800" cy="1625600"/>
          </a:xfrm>
          <a:prstGeom prst="wedgeEllipseCallout">
            <a:avLst>
              <a:gd name="adj1" fmla="val -34553"/>
              <a:gd name="adj2" fmla="val 65147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415804" y="1534558"/>
            <a:ext cx="2912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That’s  me and Molly!  (4, 6)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66229-9D64-5B9A-6C32-BD1A0C87C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906486" cy="1325563"/>
          </a:xfrm>
        </p:spPr>
        <p:txBody>
          <a:bodyPr/>
          <a:lstStyle/>
          <a:p>
            <a:r>
              <a:rPr lang="en-GB" dirty="0"/>
              <a:t>Sequences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D1268A-11B9-8EFA-26B1-4D2199B94A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1472" y="536575"/>
            <a:ext cx="7035800" cy="61849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EC822E-D2E9-FDE0-0A46-826C8CAA5441}"/>
              </a:ext>
            </a:extLst>
          </p:cNvPr>
          <p:cNvSpPr/>
          <p:nvPr/>
        </p:nvSpPr>
        <p:spPr>
          <a:xfrm>
            <a:off x="4996544" y="132805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6FA2D2-7DC3-E974-B78E-3CED9E8E40E5}"/>
              </a:ext>
            </a:extLst>
          </p:cNvPr>
          <p:cNvSpPr/>
          <p:nvPr/>
        </p:nvSpPr>
        <p:spPr>
          <a:xfrm>
            <a:off x="5627915" y="260168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B8B7C1-E465-E9CB-ED51-DED77E71891E}"/>
              </a:ext>
            </a:extLst>
          </p:cNvPr>
          <p:cNvSpPr/>
          <p:nvPr/>
        </p:nvSpPr>
        <p:spPr>
          <a:xfrm>
            <a:off x="6259286" y="387531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A8B819-7BE9-C1C0-00E4-0D4AEBC9D163}"/>
              </a:ext>
            </a:extLst>
          </p:cNvPr>
          <p:cNvSpPr/>
          <p:nvPr/>
        </p:nvSpPr>
        <p:spPr>
          <a:xfrm>
            <a:off x="6890657" y="514894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C082B3-BC37-AE34-0C6B-F5434F1A570C}"/>
              </a:ext>
            </a:extLst>
          </p:cNvPr>
          <p:cNvSpPr/>
          <p:nvPr/>
        </p:nvSpPr>
        <p:spPr>
          <a:xfrm>
            <a:off x="7522028" y="642257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Callout 8"/>
          <p:cNvSpPr/>
          <p:nvPr/>
        </p:nvSpPr>
        <p:spPr>
          <a:xfrm>
            <a:off x="7195073" y="3258372"/>
            <a:ext cx="3606800" cy="1625600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362018" y="3546238"/>
            <a:ext cx="34171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Where am I? I was 6</a:t>
            </a:r>
            <a:r>
              <a:rPr lang="en-GB" sz="3200" b="1" baseline="30000" dirty="0"/>
              <a:t>th</a:t>
            </a:r>
            <a:r>
              <a:rPr lang="en-GB" sz="3200" b="1" dirty="0"/>
              <a:t> in the line. </a:t>
            </a:r>
          </a:p>
        </p:txBody>
      </p:sp>
    </p:spTree>
    <p:extLst>
      <p:ext uri="{BB962C8B-B14F-4D97-AF65-F5344CB8AC3E}">
        <p14:creationId xmlns:p14="http://schemas.microsoft.com/office/powerpoint/2010/main" val="661359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896" y="149972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Implications of going beyond: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958" y="1406077"/>
            <a:ext cx="10515600" cy="4351338"/>
          </a:xfrm>
        </p:spPr>
        <p:txBody>
          <a:bodyPr/>
          <a:lstStyle/>
          <a:p>
            <a:r>
              <a:rPr lang="en-GB" dirty="0"/>
              <a:t>Concrete, pictorial/representational, abstract</a:t>
            </a:r>
          </a:p>
          <a:p>
            <a:r>
              <a:rPr lang="en-GB" dirty="0"/>
              <a:t>Enactive, iconic, symbolic</a:t>
            </a:r>
          </a:p>
          <a:p>
            <a:r>
              <a:rPr lang="en-GB" dirty="0"/>
              <a:t>Manipulating, getting-a-sense-of, abstract</a:t>
            </a:r>
          </a:p>
          <a:p>
            <a:endParaRPr lang="en-GB" dirty="0"/>
          </a:p>
          <a:p>
            <a:pPr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1785769" y="3130475"/>
            <a:ext cx="2355925" cy="6131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226841" y="3173501"/>
            <a:ext cx="196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enactive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9522310" y="4788946"/>
            <a:ext cx="2355925" cy="6131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Alternate Process 7"/>
          <p:cNvSpPr/>
          <p:nvPr/>
        </p:nvSpPr>
        <p:spPr>
          <a:xfrm>
            <a:off x="5812715" y="2875878"/>
            <a:ext cx="2355925" cy="6131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Alternate Process 8"/>
          <p:cNvSpPr/>
          <p:nvPr/>
        </p:nvSpPr>
        <p:spPr>
          <a:xfrm>
            <a:off x="7116183" y="3910405"/>
            <a:ext cx="2355925" cy="6131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Alternate Process 9"/>
          <p:cNvSpPr/>
          <p:nvPr/>
        </p:nvSpPr>
        <p:spPr>
          <a:xfrm>
            <a:off x="4417806" y="3718560"/>
            <a:ext cx="2355925" cy="6131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Alternate Process 10"/>
          <p:cNvSpPr/>
          <p:nvPr/>
        </p:nvSpPr>
        <p:spPr>
          <a:xfrm>
            <a:off x="632908" y="3957021"/>
            <a:ext cx="2355925" cy="6131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Alternate Process 11"/>
          <p:cNvSpPr/>
          <p:nvPr/>
        </p:nvSpPr>
        <p:spPr>
          <a:xfrm>
            <a:off x="3410174" y="4647303"/>
            <a:ext cx="2355925" cy="6131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Alternate Process 12"/>
          <p:cNvSpPr/>
          <p:nvPr/>
        </p:nvSpPr>
        <p:spPr>
          <a:xfrm>
            <a:off x="8919882" y="2648174"/>
            <a:ext cx="2355925" cy="6131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Alternate Process 13"/>
          <p:cNvSpPr/>
          <p:nvPr/>
        </p:nvSpPr>
        <p:spPr>
          <a:xfrm>
            <a:off x="2908150" y="5533016"/>
            <a:ext cx="2355925" cy="6131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Alternate Process 14"/>
          <p:cNvSpPr/>
          <p:nvPr/>
        </p:nvSpPr>
        <p:spPr>
          <a:xfrm>
            <a:off x="220532" y="5448748"/>
            <a:ext cx="2355925" cy="6131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99834" y="5509704"/>
            <a:ext cx="196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54248" y="3994668"/>
            <a:ext cx="196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verbal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84841" y="2694786"/>
            <a:ext cx="196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manipulative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10991" y="4708258"/>
            <a:ext cx="196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moveable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4888" y="4021562"/>
            <a:ext cx="196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dragging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41241" y="4087901"/>
            <a:ext cx="196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enactive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72296" y="2960141"/>
            <a:ext cx="196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material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730300" y="4878588"/>
            <a:ext cx="196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graphical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65241" y="3783100"/>
            <a:ext cx="196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diagrammatic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8691" y="5635209"/>
            <a:ext cx="196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auditory</a:t>
            </a:r>
          </a:p>
        </p:txBody>
      </p:sp>
      <p:sp>
        <p:nvSpPr>
          <p:cNvPr id="32" name="Flowchart: Alternate Process 31"/>
          <p:cNvSpPr/>
          <p:nvPr/>
        </p:nvSpPr>
        <p:spPr>
          <a:xfrm>
            <a:off x="7349265" y="1744531"/>
            <a:ext cx="2355925" cy="6131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owchart: Alternate Process 32"/>
          <p:cNvSpPr/>
          <p:nvPr/>
        </p:nvSpPr>
        <p:spPr>
          <a:xfrm>
            <a:off x="6167717" y="530711"/>
            <a:ext cx="2355925" cy="6131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owchart: Alternate Process 33"/>
          <p:cNvSpPr/>
          <p:nvPr/>
        </p:nvSpPr>
        <p:spPr>
          <a:xfrm>
            <a:off x="9235439" y="521746"/>
            <a:ext cx="2355925" cy="6131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7503467" y="1823417"/>
            <a:ext cx="196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animated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441636" y="588080"/>
            <a:ext cx="196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abstract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55985" y="611388"/>
            <a:ext cx="196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symbolic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43830" y="5432611"/>
            <a:ext cx="2409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See-</a:t>
            </a:r>
            <a:r>
              <a:rPr lang="en-GB" sz="4000" dirty="0" err="1"/>
              <a:t>scape</a:t>
            </a:r>
            <a:r>
              <a:rPr lang="en-GB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68E7B-2CC3-84C7-DE5B-92F200C06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Relationships between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77ED-3BB7-A40D-1F87-01055DB6E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Connecting real materials to numerical data and then seeing the relationships graphically.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Representational competence.</a:t>
            </a:r>
          </a:p>
        </p:txBody>
      </p:sp>
    </p:spTree>
    <p:extLst>
      <p:ext uri="{BB962C8B-B14F-4D97-AF65-F5344CB8AC3E}">
        <p14:creationId xmlns:p14="http://schemas.microsoft.com/office/powerpoint/2010/main" val="261633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Wales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/>
              <a:t>…a 21</a:t>
            </a:r>
            <a:r>
              <a:rPr lang="en-GB" b="1" baseline="30000" dirty="0"/>
              <a:t>st</a:t>
            </a:r>
            <a:r>
              <a:rPr lang="en-GB" b="1" dirty="0"/>
              <a:t> century powerhouse of new ways to see and learn mathematics  - or more of the same?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What is meant by ‘representational competence’?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866" y="1610472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Visual understanding</a:t>
            </a:r>
          </a:p>
          <a:p>
            <a:r>
              <a:rPr lang="en-GB" dirty="0"/>
              <a:t>Connection understanding</a:t>
            </a:r>
          </a:p>
          <a:p>
            <a:r>
              <a:rPr lang="en-GB" dirty="0"/>
              <a:t>Visual fluency</a:t>
            </a:r>
          </a:p>
          <a:p>
            <a:r>
              <a:rPr lang="en-GB" dirty="0"/>
              <a:t>Connection fluency</a:t>
            </a:r>
          </a:p>
          <a:p>
            <a:r>
              <a:rPr lang="en-GB" dirty="0"/>
              <a:t>Meta competences: compare and choose</a:t>
            </a:r>
          </a:p>
          <a:p>
            <a:endParaRPr lang="en-GB" dirty="0"/>
          </a:p>
          <a:p>
            <a:pPr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8EC8D5-F443-86AC-21E3-54207BF752F2}"/>
              </a:ext>
            </a:extLst>
          </p:cNvPr>
          <p:cNvSpPr txBox="1"/>
          <p:nvPr/>
        </p:nvSpPr>
        <p:spPr>
          <a:xfrm>
            <a:off x="6694356" y="2231869"/>
            <a:ext cx="4600277" cy="3108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/>
              <a:t>Two kinds of knowledge: the mathematics  (measures and axis scales) and the software (how it presents the data).</a:t>
            </a:r>
          </a:p>
          <a:p>
            <a:endParaRPr lang="en-GB" sz="2800" dirty="0"/>
          </a:p>
          <a:p>
            <a:r>
              <a:rPr lang="en-GB" sz="2800" dirty="0"/>
              <a:t>What is represented?</a:t>
            </a:r>
          </a:p>
          <a:p>
            <a:r>
              <a:rPr lang="en-GB" sz="2800" dirty="0"/>
              <a:t>What are the relationships?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C9B27DC-F47A-4731-893C-068A3F7D99E0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166" y="302504"/>
            <a:ext cx="59721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1225" y="649325"/>
            <a:ext cx="29432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25701" y="3236297"/>
            <a:ext cx="2709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Representational competence or learning the software?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3692324" y="2882346"/>
            <a:ext cx="4039565" cy="2117917"/>
          </a:xfrm>
          <a:prstGeom prst="wedgeEllipse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2556BF-FC85-BD37-2EEB-D6B76B14756C}"/>
              </a:ext>
            </a:extLst>
          </p:cNvPr>
          <p:cNvSpPr txBox="1"/>
          <p:nvPr/>
        </p:nvSpPr>
        <p:spPr>
          <a:xfrm>
            <a:off x="775503" y="5197033"/>
            <a:ext cx="1713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MathsBot</a:t>
            </a:r>
            <a:endParaRPr lang="en-GB" sz="28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What is being lost or avoided if representational competence is not developed throughout school …?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536" y="1203786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err="1"/>
              <a:t>Shaaron</a:t>
            </a:r>
            <a:r>
              <a:rPr lang="en-GB" dirty="0"/>
              <a:t> Ainsworth: </a:t>
            </a:r>
            <a:r>
              <a:rPr lang="en-GB" dirty="0">
                <a:solidFill>
                  <a:srgbClr val="FF0000"/>
                </a:solidFill>
              </a:rPr>
              <a:t>connecting what you see, what you can change, what other changes take place, how changes in different registers interact </a:t>
            </a:r>
          </a:p>
          <a:p>
            <a:pPr>
              <a:buNone/>
            </a:pPr>
            <a:r>
              <a:rPr lang="en-GB" dirty="0"/>
              <a:t>(e.g. Ainsworth, S. (2006). </a:t>
            </a:r>
            <a:r>
              <a:rPr lang="en-GB" dirty="0" err="1"/>
              <a:t>DeFT</a:t>
            </a:r>
            <a:r>
              <a:rPr lang="en-GB" dirty="0"/>
              <a:t>: A conceptual framework for considering learning with multiple representations. </a:t>
            </a:r>
            <a:r>
              <a:rPr lang="en-GB" i="1" dirty="0"/>
              <a:t>Learning and instruction</a:t>
            </a:r>
            <a:r>
              <a:rPr lang="en-GB" dirty="0"/>
              <a:t>, </a:t>
            </a:r>
            <a:r>
              <a:rPr lang="en-GB" i="1" dirty="0"/>
              <a:t>16</a:t>
            </a:r>
            <a:r>
              <a:rPr lang="en-GB" dirty="0"/>
              <a:t>(3), 183-198.)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Martina Rau: </a:t>
            </a:r>
            <a:r>
              <a:rPr lang="en-GB" dirty="0">
                <a:solidFill>
                  <a:srgbClr val="FF0000"/>
                </a:solidFill>
              </a:rPr>
              <a:t>representational competence, learning the representations and learning the mathematics – a symbiotic relationship </a:t>
            </a:r>
          </a:p>
          <a:p>
            <a:pPr>
              <a:buNone/>
            </a:pPr>
            <a:r>
              <a:rPr lang="en-GB" dirty="0"/>
              <a:t>(e.g. Rau, M. A., &amp; Matthews, P. G. (2017). How to make ‘</a:t>
            </a:r>
            <a:r>
              <a:rPr lang="en-GB" dirty="0" err="1"/>
              <a:t>more’better</a:t>
            </a:r>
            <a:r>
              <a:rPr lang="en-GB" dirty="0"/>
              <a:t>? Principles for effective use of multiple representations to enhance students’ learning about fractions. </a:t>
            </a:r>
            <a:r>
              <a:rPr lang="en-GB" i="1" dirty="0"/>
              <a:t>ZDM</a:t>
            </a:r>
            <a:r>
              <a:rPr lang="en-GB" dirty="0"/>
              <a:t>, </a:t>
            </a:r>
            <a:r>
              <a:rPr lang="en-GB" i="1" dirty="0"/>
              <a:t>49</a:t>
            </a:r>
            <a:r>
              <a:rPr lang="en-GB" dirty="0"/>
              <a:t>, 531-544.)</a:t>
            </a:r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187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603DF37-C96D-3B25-C0F7-B6796688E6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6556" y="247650"/>
            <a:ext cx="7772400" cy="6610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1146F6-866B-583A-C0DD-EAD6F1CBE426}"/>
              </a:ext>
            </a:extLst>
          </p:cNvPr>
          <p:cNvSpPr txBox="1"/>
          <p:nvPr/>
        </p:nvSpPr>
        <p:spPr>
          <a:xfrm>
            <a:off x="583064" y="889516"/>
            <a:ext cx="2010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relationships are represented by the coloured lines</a:t>
            </a:r>
            <a:r>
              <a:rPr lang="en-GB" dirty="0"/>
              <a:t>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B3032B-4192-A4A5-966E-BCCA8086C110}"/>
              </a:ext>
            </a:extLst>
          </p:cNvPr>
          <p:cNvCxnSpPr>
            <a:cxnSpLocks/>
          </p:cNvCxnSpPr>
          <p:nvPr/>
        </p:nvCxnSpPr>
        <p:spPr>
          <a:xfrm>
            <a:off x="3842951" y="197707"/>
            <a:ext cx="5659395" cy="666029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C1F4B3-EC94-E79B-A7E2-E51A4F278F20}"/>
              </a:ext>
            </a:extLst>
          </p:cNvPr>
          <p:cNvCxnSpPr>
            <a:cxnSpLocks/>
          </p:cNvCxnSpPr>
          <p:nvPr/>
        </p:nvCxnSpPr>
        <p:spPr>
          <a:xfrm>
            <a:off x="4670854" y="247650"/>
            <a:ext cx="5597611" cy="661035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3996B9C-1FF1-7928-2D22-07AA800BE5C6}"/>
              </a:ext>
            </a:extLst>
          </p:cNvPr>
          <p:cNvCxnSpPr>
            <a:cxnSpLocks/>
          </p:cNvCxnSpPr>
          <p:nvPr/>
        </p:nvCxnSpPr>
        <p:spPr>
          <a:xfrm>
            <a:off x="3210698" y="358346"/>
            <a:ext cx="5500816" cy="6499654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20123" y="613458"/>
            <a:ext cx="391601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Seeing a graphical representation as a manipulative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6FAE59E-FC52-4189-2300-9FFED42BE3E2}"/>
              </a:ext>
            </a:extLst>
          </p:cNvPr>
          <p:cNvSpPr/>
          <p:nvPr/>
        </p:nvSpPr>
        <p:spPr>
          <a:xfrm>
            <a:off x="5636871" y="2118167"/>
            <a:ext cx="613458" cy="30094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984DF9F-71DC-6F13-73AC-86D72B353A18}"/>
              </a:ext>
            </a:extLst>
          </p:cNvPr>
          <p:cNvSpPr/>
          <p:nvPr/>
        </p:nvSpPr>
        <p:spPr>
          <a:xfrm rot="16200000">
            <a:off x="4782271" y="1008928"/>
            <a:ext cx="613458" cy="30094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89E94D7-E229-D612-07A0-06C14DBC41C7}"/>
              </a:ext>
            </a:extLst>
          </p:cNvPr>
          <p:cNvSpPr/>
          <p:nvPr/>
        </p:nvSpPr>
        <p:spPr>
          <a:xfrm rot="5400000">
            <a:off x="6215448" y="3585258"/>
            <a:ext cx="613458" cy="30094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46CEACF-6E0E-92A0-C0A3-47BF5934444F}"/>
              </a:ext>
            </a:extLst>
          </p:cNvPr>
          <p:cNvSpPr/>
          <p:nvPr/>
        </p:nvSpPr>
        <p:spPr>
          <a:xfrm rot="10800000">
            <a:off x="5482542" y="2815375"/>
            <a:ext cx="613458" cy="30094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74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741B6-536A-792F-ADAA-F86FCA4436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6589" y="466725"/>
            <a:ext cx="5019675" cy="592455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9F9915-C58C-7FAA-F583-871365047714}"/>
              </a:ext>
            </a:extLst>
          </p:cNvPr>
          <p:cNvCxnSpPr>
            <a:cxnSpLocks/>
          </p:cNvCxnSpPr>
          <p:nvPr/>
        </p:nvCxnSpPr>
        <p:spPr>
          <a:xfrm flipV="1">
            <a:off x="5128054" y="790832"/>
            <a:ext cx="5387546" cy="535493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82339" y="4224131"/>
            <a:ext cx="391601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Seeing a graphical representation as a manipulative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CDF802-B68C-9FA0-1DF8-9374A5088A51}"/>
              </a:ext>
            </a:extLst>
          </p:cNvPr>
          <p:cNvSpPr txBox="1"/>
          <p:nvPr/>
        </p:nvSpPr>
        <p:spPr>
          <a:xfrm>
            <a:off x="898263" y="1841553"/>
            <a:ext cx="22869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What relationships </a:t>
            </a:r>
          </a:p>
          <a:p>
            <a:r>
              <a:rPr lang="en-GB" sz="2400" b="1" dirty="0"/>
              <a:t>are represented </a:t>
            </a:r>
          </a:p>
          <a:p>
            <a:r>
              <a:rPr lang="en-GB" sz="2400" b="1" dirty="0"/>
              <a:t>by the coloured lines</a:t>
            </a:r>
            <a:r>
              <a:rPr lang="en-GB" sz="2400" dirty="0"/>
              <a:t>?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229C72-7E8C-C2A5-F734-9956AC029E15}"/>
              </a:ext>
            </a:extLst>
          </p:cNvPr>
          <p:cNvSpPr/>
          <p:nvPr/>
        </p:nvSpPr>
        <p:spPr>
          <a:xfrm rot="16200000">
            <a:off x="6982309" y="3077258"/>
            <a:ext cx="942079" cy="2792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344CD79-2A4A-2533-7B07-9E567BAC0267}"/>
              </a:ext>
            </a:extLst>
          </p:cNvPr>
          <p:cNvSpPr/>
          <p:nvPr/>
        </p:nvSpPr>
        <p:spPr>
          <a:xfrm rot="16200000">
            <a:off x="7250392" y="1013276"/>
            <a:ext cx="1118593" cy="2540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356E0C58-9F21-A1E6-5B79-E9E241AB1B91}"/>
              </a:ext>
            </a:extLst>
          </p:cNvPr>
          <p:cNvSpPr/>
          <p:nvPr/>
        </p:nvSpPr>
        <p:spPr>
          <a:xfrm>
            <a:off x="8141993" y="1587490"/>
            <a:ext cx="1233501" cy="2540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3E2789F7-81F0-80AF-DB67-5FD95308D517}"/>
              </a:ext>
            </a:extLst>
          </p:cNvPr>
          <p:cNvSpPr/>
          <p:nvPr/>
        </p:nvSpPr>
        <p:spPr>
          <a:xfrm>
            <a:off x="5382228" y="5908003"/>
            <a:ext cx="547282" cy="2377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6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CED3D-831A-8104-76D7-FD61F1996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326" y="401305"/>
            <a:ext cx="10515600" cy="1325563"/>
          </a:xfrm>
        </p:spPr>
        <p:txBody>
          <a:bodyPr/>
          <a:lstStyle/>
          <a:p>
            <a:r>
              <a:rPr lang="en-GB" b="1" dirty="0"/>
              <a:t>Ken Ruthven’s 1990 translation between graphic and algebraic forms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D3A368-E083-8A59-6649-55CC9D6C9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0456" y="465149"/>
            <a:ext cx="3597587" cy="59801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6CE0E9-2F9D-41E3-496F-1408D57D49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2051" y="401305"/>
            <a:ext cx="3362697" cy="622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0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CED3D-831A-8104-76D7-FD61F1996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Translation between graphic and algebraic forms: exhibiting representational competence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0C1B9-B73F-5DB9-2F2E-23A4D816B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Recognition/familiarity</a:t>
            </a:r>
          </a:p>
          <a:p>
            <a:r>
              <a:rPr lang="en-GB" dirty="0"/>
              <a:t>Refinement for current situation, tweaking parameters (what if?)</a:t>
            </a:r>
          </a:p>
          <a:p>
            <a:r>
              <a:rPr lang="en-GB" dirty="0"/>
              <a:t>Analytic construction/graphic trial (test)</a:t>
            </a:r>
          </a:p>
          <a:p>
            <a:r>
              <a:rPr lang="en-GB" dirty="0"/>
              <a:t>Numerical trial, test with significant numbers (special cases)</a:t>
            </a:r>
          </a:p>
          <a:p>
            <a:r>
              <a:rPr lang="en-GB" dirty="0"/>
              <a:t>A sense of ‘family’ groups from prior hands-on dynamic use (like what?)</a:t>
            </a:r>
          </a:p>
          <a:p>
            <a:r>
              <a:rPr lang="en-GB" dirty="0"/>
              <a:t>Words, images, numbers/quantities, graphs, tracking change (so what?)</a:t>
            </a:r>
          </a:p>
        </p:txBody>
      </p:sp>
    </p:spTree>
    <p:extLst>
      <p:ext uri="{BB962C8B-B14F-4D97-AF65-F5344CB8AC3E}">
        <p14:creationId xmlns:p14="http://schemas.microsoft.com/office/powerpoint/2010/main" val="345090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096" y="505610"/>
            <a:ext cx="392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‘What if?’ explorations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971" y="1124174"/>
            <a:ext cx="86772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‘What if?’ explorations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01" y="1354181"/>
            <a:ext cx="10559291" cy="513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2493" y="4857488"/>
            <a:ext cx="391601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Seeing a graphical representation as a manipulative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132" y="705678"/>
            <a:ext cx="10473069" cy="534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55982" y="4681331"/>
            <a:ext cx="345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mathematical </a:t>
            </a:r>
            <a:r>
              <a:rPr lang="en-GB" dirty="0">
                <a:solidFill>
                  <a:srgbClr val="FF0000"/>
                </a:solidFill>
              </a:rPr>
              <a:t>changes </a:t>
            </a:r>
            <a:r>
              <a:rPr lang="en-GB" dirty="0"/>
              <a:t>make the shape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2530" y="3747052"/>
            <a:ext cx="391601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Seeing a graphical representation as a manipulative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774CB2-F97A-219C-F7A5-B5051301D24F}"/>
              </a:ext>
            </a:extLst>
          </p:cNvPr>
          <p:cNvSpPr txBox="1"/>
          <p:nvPr/>
        </p:nvSpPr>
        <p:spPr>
          <a:xfrm>
            <a:off x="3032567" y="1787834"/>
            <a:ext cx="4854014" cy="3539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Old maths taught through DT - old methods and pedagogy.</a:t>
            </a:r>
          </a:p>
          <a:p>
            <a:endParaRPr lang="en-GB" sz="3200" dirty="0"/>
          </a:p>
          <a:p>
            <a:r>
              <a:rPr lang="en-GB" sz="3200" dirty="0"/>
              <a:t>DT as substitute for chalkboard and textbook and teacher</a:t>
            </a:r>
            <a:r>
              <a:rPr lang="en-GB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603DF37-C96D-3B25-C0F7-B6796688E6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6556" y="247650"/>
            <a:ext cx="7772400" cy="661035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B3032B-4192-A4A5-966E-BCCA8086C110}"/>
              </a:ext>
            </a:extLst>
          </p:cNvPr>
          <p:cNvCxnSpPr>
            <a:cxnSpLocks/>
          </p:cNvCxnSpPr>
          <p:nvPr/>
        </p:nvCxnSpPr>
        <p:spPr>
          <a:xfrm>
            <a:off x="3842951" y="197707"/>
            <a:ext cx="5659395" cy="666029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C1F4B3-EC94-E79B-A7E2-E51A4F278F20}"/>
              </a:ext>
            </a:extLst>
          </p:cNvPr>
          <p:cNvCxnSpPr>
            <a:cxnSpLocks/>
          </p:cNvCxnSpPr>
          <p:nvPr/>
        </p:nvCxnSpPr>
        <p:spPr>
          <a:xfrm>
            <a:off x="4670854" y="247650"/>
            <a:ext cx="5597611" cy="661035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3996B9C-1FF1-7928-2D22-07AA800BE5C6}"/>
              </a:ext>
            </a:extLst>
          </p:cNvPr>
          <p:cNvCxnSpPr>
            <a:cxnSpLocks/>
          </p:cNvCxnSpPr>
          <p:nvPr/>
        </p:nvCxnSpPr>
        <p:spPr>
          <a:xfrm>
            <a:off x="3210698" y="358346"/>
            <a:ext cx="5500816" cy="6499654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row: Right 1">
            <a:extLst>
              <a:ext uri="{FF2B5EF4-FFF2-40B4-BE49-F238E27FC236}">
                <a16:creationId xmlns:a16="http://schemas.microsoft.com/office/drawing/2014/main" id="{26FAE59E-FC52-4189-2300-9FFED42BE3E2}"/>
              </a:ext>
            </a:extLst>
          </p:cNvPr>
          <p:cNvSpPr/>
          <p:nvPr/>
        </p:nvSpPr>
        <p:spPr>
          <a:xfrm>
            <a:off x="5636871" y="2118167"/>
            <a:ext cx="613458" cy="30094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984DF9F-71DC-6F13-73AC-86D72B353A18}"/>
              </a:ext>
            </a:extLst>
          </p:cNvPr>
          <p:cNvSpPr/>
          <p:nvPr/>
        </p:nvSpPr>
        <p:spPr>
          <a:xfrm rot="16200000">
            <a:off x="4782271" y="1008928"/>
            <a:ext cx="613458" cy="30094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89E94D7-E229-D612-07A0-06C14DBC41C7}"/>
              </a:ext>
            </a:extLst>
          </p:cNvPr>
          <p:cNvSpPr/>
          <p:nvPr/>
        </p:nvSpPr>
        <p:spPr>
          <a:xfrm rot="5400000">
            <a:off x="6215448" y="3585258"/>
            <a:ext cx="613458" cy="30094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46CEACF-6E0E-92A0-C0A3-47BF5934444F}"/>
              </a:ext>
            </a:extLst>
          </p:cNvPr>
          <p:cNvSpPr/>
          <p:nvPr/>
        </p:nvSpPr>
        <p:spPr>
          <a:xfrm rot="10800000">
            <a:off x="5482542" y="2815375"/>
            <a:ext cx="613458" cy="30094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5683D-2588-F8E1-84B2-2221BC84BD16}"/>
              </a:ext>
            </a:extLst>
          </p:cNvPr>
          <p:cNvSpPr txBox="1"/>
          <p:nvPr/>
        </p:nvSpPr>
        <p:spPr>
          <a:xfrm>
            <a:off x="273714" y="247650"/>
            <a:ext cx="30981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What changes</a:t>
            </a:r>
          </a:p>
          <a:p>
            <a:pPr algn="ctr"/>
            <a:r>
              <a:rPr lang="en-GB" sz="3200" dirty="0"/>
              <a:t> if I change </a:t>
            </a:r>
          </a:p>
          <a:p>
            <a:pPr algn="ctr"/>
            <a:r>
              <a:rPr lang="en-GB" sz="3200" dirty="0"/>
              <a:t>the total?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741C6C-8B10-1319-9F1F-378DF097ADD3}"/>
              </a:ext>
            </a:extLst>
          </p:cNvPr>
          <p:cNvSpPr txBox="1"/>
          <p:nvPr/>
        </p:nvSpPr>
        <p:spPr>
          <a:xfrm>
            <a:off x="104634" y="3011406"/>
            <a:ext cx="424961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What changes</a:t>
            </a:r>
          </a:p>
          <a:p>
            <a:pPr algn="ctr"/>
            <a:r>
              <a:rPr lang="en-GB" sz="3200" dirty="0"/>
              <a:t> if I change the x-values </a:t>
            </a:r>
          </a:p>
          <a:p>
            <a:pPr algn="ctr"/>
            <a:r>
              <a:rPr lang="en-GB" sz="3200" dirty="0"/>
              <a:t>by adding 2 to them all,</a:t>
            </a:r>
          </a:p>
          <a:p>
            <a:pPr algn="ctr"/>
            <a:r>
              <a:rPr lang="en-GB" sz="3200" dirty="0"/>
              <a:t> e.g. (x+2) + y = 10?</a:t>
            </a:r>
          </a:p>
        </p:txBody>
      </p:sp>
    </p:spTree>
    <p:extLst>
      <p:ext uri="{BB962C8B-B14F-4D97-AF65-F5344CB8AC3E}">
        <p14:creationId xmlns:p14="http://schemas.microsoft.com/office/powerpoint/2010/main" val="284178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5C432F-BD81-3D27-E924-5629ED2C9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738187"/>
            <a:ext cx="802005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08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What is lost or avoided if we don’t expand the see-scape…?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b="1" dirty="0"/>
              <a:t>New kinds of mathematical knowledge and learning and skills suitable for digitally-driven future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24764"/>
          <a:stretch>
            <a:fillRect/>
          </a:stretch>
        </p:blipFill>
        <p:spPr bwMode="auto">
          <a:xfrm>
            <a:off x="644989" y="495102"/>
            <a:ext cx="8242057" cy="591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832027" y="214729"/>
            <a:ext cx="31197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Pierce, R., &amp; Stacey, K. (2010). Mapping pedagogical opportunities provided by mathematics analysis software. </a:t>
            </a:r>
            <a:r>
              <a:rPr lang="en-GB" i="1" dirty="0"/>
              <a:t>International Journal of Computers for Mathematical Learning</a:t>
            </a:r>
            <a:r>
              <a:rPr lang="en-GB" dirty="0"/>
              <a:t>, </a:t>
            </a:r>
            <a:r>
              <a:rPr lang="en-GB" i="1" dirty="0"/>
              <a:t>15</a:t>
            </a:r>
            <a:r>
              <a:rPr lang="en-GB" dirty="0"/>
              <a:t>, 1-20.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07CB7-B594-3B0D-C053-448158EC7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Adapting the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3D479-9000-6FA2-5E0B-E6702F7BA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Not, 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“How can I use DT to make children learn traditional curriculum better? “</a:t>
            </a:r>
          </a:p>
          <a:p>
            <a:endParaRPr lang="en-GB" dirty="0"/>
          </a:p>
          <a:p>
            <a:pPr>
              <a:buNone/>
            </a:pPr>
            <a:r>
              <a:rPr lang="en-GB" dirty="0"/>
              <a:t>But</a:t>
            </a:r>
          </a:p>
          <a:p>
            <a:pPr>
              <a:buNone/>
            </a:pPr>
            <a:r>
              <a:rPr lang="en-GB" dirty="0"/>
              <a:t>“What mathematical ideas do people learn and create when given hands-on access and explanatory prompts for use with core visual digital tools?”</a:t>
            </a:r>
          </a:p>
          <a:p>
            <a:endParaRPr lang="en-GB" dirty="0"/>
          </a:p>
          <a:p>
            <a:pPr>
              <a:buNone/>
            </a:pPr>
            <a:r>
              <a:rPr lang="en-GB" dirty="0"/>
              <a:t>“What if the representation is not the end point of a task, nor the starting point of a task, but is the </a:t>
            </a:r>
            <a:r>
              <a:rPr lang="en-GB" dirty="0" err="1"/>
              <a:t>manipulable</a:t>
            </a:r>
            <a:r>
              <a:rPr lang="en-GB" dirty="0"/>
              <a:t> object that engages me with the concept?”</a:t>
            </a:r>
          </a:p>
          <a:p>
            <a:endParaRPr lang="en-GB" dirty="0"/>
          </a:p>
          <a:p>
            <a:endParaRPr lang="en-GB" dirty="0"/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953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7F2D01-3570-2E55-923E-96C3D16A1672}"/>
              </a:ext>
            </a:extLst>
          </p:cNvPr>
          <p:cNvSpPr txBox="1"/>
          <p:nvPr/>
        </p:nvSpPr>
        <p:spPr>
          <a:xfrm>
            <a:off x="1520687" y="2479456"/>
            <a:ext cx="97839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… infants from bilingual homes may gather more information (sample more of their environment) by shifting their visual attention more frequently. … early bilingual adults are faster at disengaging attention to shift attention, and at noticing changes between visual stimuli, compared to late bilinguals. 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5615C-A724-DA1E-918D-21840B4F23E6}"/>
              </a:ext>
            </a:extLst>
          </p:cNvPr>
          <p:cNvSpPr txBox="1"/>
          <p:nvPr/>
        </p:nvSpPr>
        <p:spPr>
          <a:xfrm>
            <a:off x="672134" y="730526"/>
            <a:ext cx="6603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D'Souza, D., Brady, D.,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Haensel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 X., &amp; D'Souza, H. (2020). Is mere exposure enough? The effects of bilingual environments on infant cognitive development.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Royal Society open science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7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180191.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4984" y="399016"/>
            <a:ext cx="2525403" cy="168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9299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88207" y="1044195"/>
            <a:ext cx="990868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y-GB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Gobeithio fy mod wedi rhoi gweledigaeth ichi 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y-GB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ddyfodol addysg fathemateg Cymru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4A79C3-F22D-0315-2EEA-D758B8DF4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615" y="3299187"/>
            <a:ext cx="67676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I hope I have given vision to you for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future of mathematics education in Wales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FA8C8-26FC-C85D-75DD-28355FABD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5AFFA-75A2-729C-3CEE-390848EA2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PMTheta.com </a:t>
            </a:r>
          </a:p>
          <a:p>
            <a:pPr lvl="1"/>
            <a:r>
              <a:rPr lang="en-GB" dirty="0"/>
              <a:t>the </a:t>
            </a:r>
            <a:r>
              <a:rPr lang="en-GB" dirty="0" err="1"/>
              <a:t>numberline</a:t>
            </a:r>
            <a:r>
              <a:rPr lang="en-GB" dirty="0"/>
              <a:t> can be found under: </a:t>
            </a:r>
            <a:r>
              <a:rPr lang="en-GB" b="1" dirty="0"/>
              <a:t>John &gt; applets &gt; fractions and decimals</a:t>
            </a:r>
          </a:p>
          <a:p>
            <a:r>
              <a:rPr lang="en-GB" dirty="0">
                <a:hlinkClick r:id="rId3"/>
              </a:rPr>
              <a:t>annewatson1089@gmail.com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451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81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hlinkClick r:id="rId3"/>
              </a:rPr>
              <a:t>Matrix Transformations – </a:t>
            </a:r>
            <a:r>
              <a:rPr lang="en-GB" dirty="0" err="1">
                <a:hlinkClick r:id="rId3"/>
              </a:rPr>
              <a:t>GeoGebra</a:t>
            </a:r>
            <a:br>
              <a:rPr lang="en-GB" dirty="0"/>
            </a:br>
            <a:br>
              <a:rPr lang="en-GB" dirty="0"/>
            </a:br>
            <a:r>
              <a:rPr lang="en-GB" dirty="0"/>
              <a:t>https://www.geogebra.org/m/P2nptPzP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27DC-F47A-4731-893C-068A3F7D99E0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7901" y="395289"/>
            <a:ext cx="7435874" cy="554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23944" y="3506993"/>
            <a:ext cx="33025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Baddeley</a:t>
            </a:r>
            <a:r>
              <a:rPr lang="en-GB" dirty="0"/>
              <a:t>, A. D., &amp; Hitch, G. (1974). Working memory. In </a:t>
            </a:r>
            <a:r>
              <a:rPr lang="en-GB" i="1" dirty="0"/>
              <a:t>Psychology of learning and motivation</a:t>
            </a:r>
            <a:r>
              <a:rPr lang="en-GB" dirty="0"/>
              <a:t> (Vol. 8, pp. 47-89). Academic press.</a:t>
            </a:r>
          </a:p>
        </p:txBody>
      </p:sp>
      <p:sp>
        <p:nvSpPr>
          <p:cNvPr id="4" name="Oval 3"/>
          <p:cNvSpPr/>
          <p:nvPr/>
        </p:nvSpPr>
        <p:spPr>
          <a:xfrm>
            <a:off x="5690795" y="150607"/>
            <a:ext cx="3701683" cy="61103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80913" y="494852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What does cognitive science say?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Implications of going beyond: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Concrete, pictorial/representational, abstract</a:t>
            </a:r>
          </a:p>
          <a:p>
            <a:r>
              <a:rPr lang="en-GB" dirty="0"/>
              <a:t>Enactive, iconic, symbolic</a:t>
            </a:r>
          </a:p>
          <a:p>
            <a:r>
              <a:rPr lang="en-GB" dirty="0"/>
              <a:t>Manipulating, getting-a-sense-of, abstract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Decimal </a:t>
            </a:r>
            <a:r>
              <a:rPr lang="en-GB" sz="3600" dirty="0" err="1">
                <a:latin typeface="+mn-lt"/>
              </a:rPr>
              <a:t>numberline</a:t>
            </a:r>
            <a:endParaRPr lang="en-GB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hlinkClick r:id="rId2"/>
              </a:rPr>
              <a:t>Fractions &amp; Decimals - Promoting Mathematical Thinking (pmtheta.com)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GB"/>
              <a:t>http://www.pmtheta.com/fractions--decimals.html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896" y="149972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Implications of going beyond: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958" y="1406077"/>
            <a:ext cx="10515600" cy="4351338"/>
          </a:xfrm>
        </p:spPr>
        <p:txBody>
          <a:bodyPr/>
          <a:lstStyle/>
          <a:p>
            <a:r>
              <a:rPr lang="en-GB" dirty="0"/>
              <a:t>Concrete, pictorial/representational, abstract</a:t>
            </a:r>
          </a:p>
          <a:p>
            <a:r>
              <a:rPr lang="en-GB" dirty="0"/>
              <a:t>Enactive, iconic, symbolic</a:t>
            </a:r>
          </a:p>
          <a:p>
            <a:r>
              <a:rPr lang="en-GB" dirty="0"/>
              <a:t>Manipulating, getting-a-sense-of, abstract</a:t>
            </a:r>
          </a:p>
          <a:p>
            <a:endParaRPr lang="en-GB" dirty="0"/>
          </a:p>
          <a:p>
            <a:pPr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1785769" y="3130475"/>
            <a:ext cx="2355925" cy="6131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226841" y="3173501"/>
            <a:ext cx="196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enactive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9522310" y="4788946"/>
            <a:ext cx="2355925" cy="6131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Alternate Process 7"/>
          <p:cNvSpPr/>
          <p:nvPr/>
        </p:nvSpPr>
        <p:spPr>
          <a:xfrm>
            <a:off x="5812715" y="2875878"/>
            <a:ext cx="2355925" cy="6131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Alternate Process 8"/>
          <p:cNvSpPr/>
          <p:nvPr/>
        </p:nvSpPr>
        <p:spPr>
          <a:xfrm>
            <a:off x="7116183" y="3910405"/>
            <a:ext cx="2355925" cy="6131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Alternate Process 9"/>
          <p:cNvSpPr/>
          <p:nvPr/>
        </p:nvSpPr>
        <p:spPr>
          <a:xfrm>
            <a:off x="4417806" y="3718560"/>
            <a:ext cx="2355925" cy="6131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Alternate Process 10"/>
          <p:cNvSpPr/>
          <p:nvPr/>
        </p:nvSpPr>
        <p:spPr>
          <a:xfrm>
            <a:off x="632908" y="3957021"/>
            <a:ext cx="2355925" cy="6131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Alternate Process 11"/>
          <p:cNvSpPr/>
          <p:nvPr/>
        </p:nvSpPr>
        <p:spPr>
          <a:xfrm>
            <a:off x="3410174" y="4647303"/>
            <a:ext cx="2355925" cy="6131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Alternate Process 12"/>
          <p:cNvSpPr/>
          <p:nvPr/>
        </p:nvSpPr>
        <p:spPr>
          <a:xfrm>
            <a:off x="8919882" y="2648174"/>
            <a:ext cx="2355925" cy="6131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Alternate Process 13"/>
          <p:cNvSpPr/>
          <p:nvPr/>
        </p:nvSpPr>
        <p:spPr>
          <a:xfrm>
            <a:off x="2908150" y="5533016"/>
            <a:ext cx="2355925" cy="6131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Alternate Process 14"/>
          <p:cNvSpPr/>
          <p:nvPr/>
        </p:nvSpPr>
        <p:spPr>
          <a:xfrm>
            <a:off x="220532" y="5448748"/>
            <a:ext cx="2355925" cy="6131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99834" y="5509704"/>
            <a:ext cx="196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54248" y="3994668"/>
            <a:ext cx="196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verbal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84841" y="2694786"/>
            <a:ext cx="196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manipulative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10991" y="4708258"/>
            <a:ext cx="196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moveable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4888" y="4021562"/>
            <a:ext cx="196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dragging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41241" y="4087901"/>
            <a:ext cx="196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enactive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72296" y="2960141"/>
            <a:ext cx="196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material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730300" y="4878588"/>
            <a:ext cx="196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graphical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65241" y="3783100"/>
            <a:ext cx="196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diagrammatic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8691" y="5635209"/>
            <a:ext cx="196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auditory</a:t>
            </a:r>
          </a:p>
        </p:txBody>
      </p:sp>
      <p:sp>
        <p:nvSpPr>
          <p:cNvPr id="32" name="Flowchart: Alternate Process 31"/>
          <p:cNvSpPr/>
          <p:nvPr/>
        </p:nvSpPr>
        <p:spPr>
          <a:xfrm>
            <a:off x="7349265" y="1744531"/>
            <a:ext cx="2355925" cy="6131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owchart: Alternate Process 32"/>
          <p:cNvSpPr/>
          <p:nvPr/>
        </p:nvSpPr>
        <p:spPr>
          <a:xfrm>
            <a:off x="6167717" y="530711"/>
            <a:ext cx="2355925" cy="6131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owchart: Alternate Process 33"/>
          <p:cNvSpPr/>
          <p:nvPr/>
        </p:nvSpPr>
        <p:spPr>
          <a:xfrm>
            <a:off x="9235439" y="521746"/>
            <a:ext cx="2355925" cy="6131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7503467" y="1823417"/>
            <a:ext cx="196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animated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441636" y="588080"/>
            <a:ext cx="196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abstract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55985" y="611388"/>
            <a:ext cx="196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symbolic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43830" y="5432611"/>
            <a:ext cx="2409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See-</a:t>
            </a:r>
            <a:r>
              <a:rPr lang="en-GB" sz="4000" dirty="0" err="1"/>
              <a:t>scape</a:t>
            </a:r>
            <a:r>
              <a:rPr lang="en-GB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Some use of exploratory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2" y="1348547"/>
            <a:ext cx="10515600" cy="4351338"/>
          </a:xfrm>
        </p:spPr>
        <p:txBody>
          <a:bodyPr>
            <a:normAutofit/>
          </a:bodyPr>
          <a:lstStyle/>
          <a:p>
            <a:r>
              <a:rPr lang="en-GB" b="1" dirty="0"/>
              <a:t>Calculator Aware Number project </a:t>
            </a:r>
            <a:r>
              <a:rPr lang="en-GB" dirty="0"/>
              <a:t>(</a:t>
            </a:r>
            <a:r>
              <a:rPr lang="en-GB" dirty="0" err="1"/>
              <a:t>Shuard</a:t>
            </a:r>
            <a:r>
              <a:rPr lang="en-GB" dirty="0"/>
              <a:t>, H., Goodwin, J., Worcester, V., &amp; Walsh, A. (1991). </a:t>
            </a:r>
            <a:r>
              <a:rPr lang="en-GB" i="1" dirty="0"/>
              <a:t>Calculators, children and mathematics: The calculator-aware number curriculum</a:t>
            </a:r>
            <a:r>
              <a:rPr lang="en-GB" dirty="0"/>
              <a:t>. Hemel Hempstead: Simon &amp; Schuster.)</a:t>
            </a:r>
          </a:p>
          <a:p>
            <a:r>
              <a:rPr lang="en-GB" b="1" dirty="0"/>
              <a:t>Computer Algebra System </a:t>
            </a:r>
            <a:r>
              <a:rPr lang="en-GB" dirty="0"/>
              <a:t>use in (e.g.) Denmark and Australia (Kissane, B. 1999 "The algebraic calculator and mathematics education." online: 123-132. forthcoming review by JMC)</a:t>
            </a:r>
          </a:p>
          <a:p>
            <a:r>
              <a:rPr lang="en-GB" b="1" dirty="0"/>
              <a:t>Online manipulatives e.g. </a:t>
            </a:r>
            <a:r>
              <a:rPr lang="en-GB" b="1" dirty="0" err="1"/>
              <a:t>Mathsbot</a:t>
            </a:r>
            <a:endParaRPr lang="en-GB" b="1" dirty="0"/>
          </a:p>
          <a:p>
            <a:r>
              <a:rPr lang="en-GB" b="1" dirty="0"/>
              <a:t>Primary Laptop Project, </a:t>
            </a:r>
            <a:r>
              <a:rPr lang="en-GB" dirty="0"/>
              <a:t>(e.g. </a:t>
            </a:r>
            <a:r>
              <a:rPr lang="en-GB" dirty="0" err="1"/>
              <a:t>Ainley</a:t>
            </a:r>
            <a:r>
              <a:rPr lang="en-GB" dirty="0"/>
              <a:t>, J., &amp; Pratt, D. (1995). Supporting Teachers’ and Children's Mathematical Thinking: a strategy for the effective use of information technology. </a:t>
            </a:r>
            <a:r>
              <a:rPr lang="en-GB" i="1" dirty="0"/>
              <a:t>Journal of Information Technology for Teacher Education</a:t>
            </a:r>
            <a:r>
              <a:rPr lang="en-GB" dirty="0"/>
              <a:t>, </a:t>
            </a:r>
            <a:r>
              <a:rPr lang="en-GB" i="1" dirty="0"/>
              <a:t>4</a:t>
            </a:r>
            <a:r>
              <a:rPr lang="en-GB" dirty="0"/>
              <a:t>(1), 81-92.)</a:t>
            </a:r>
          </a:p>
          <a:p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84E88F1-C8AE-7744-8162-EF04E9DCA364}">
  <we:reference id="wa104381909" version="3.5.0.0" store="en-GB" storeType="OMEX"/>
  <we:alternateReferences>
    <we:reference id="wa104381909" version="3.5.0.0" store="wa104381909" storeType="OMEX"/>
  </we:alternateReferences>
  <we:properties>
    <we:property name="EQUATION_HISTORY" value="&quot;[{\&quot;mathml\&quot;:\&quot;&lt;math style=\\\&quot;font-family:stix;font-size:16px;\\\&quot; xmlns=\\\&quot;http://www.w3.org/1998/Math/MathML\\\&quot;&gt;&lt;mstyle mathsize=\\\&quot;16px\\\&quot;&gt;&lt;mi&gt;y&lt;/mi&gt;&lt;mo&gt;=&lt;/mo&gt;&lt;mfrac&gt;&lt;mn&gt;1&lt;/mn&gt;&lt;mi&gt;x&lt;/mi&gt;&lt;/mfrac&gt;&lt;/mstyle&gt;&lt;/math&gt;\&quot;,\&quot;base64Image\&quot;:\&quot;iVBORw0KGgoAAAANSUhEUgAAAPgAAADWCAYAAAD8d09NAAAACXBIWXMAAA7EAAAOxAGVKw4bAAAABGJhU0UAAACNUy1tAwAACWhJREFUeNrt3X+kVWseB+BXkiSRI8mVuK7rSK7IyEhG5LqSJJJjJCNGkiSHMZKM9F8yRoYrSZK4kuRKZCRJhuRKkkiSK4njSpJE87722s662zlrrf3j7Nba8zx8qd066z29+3zOXj/e9b4hADNZGut4rB91BYyOJbGOxXoX63Ost7oEmm9xrKOxfsuC/VnAofkWxToSa6oj2AIODbYw1mSsN7MEW8ChgRbEOhzrVUmwBRwaZH6sQ10EW8ChAebFOhDrZZfBFnCoebD3xXqRBfVTrDuxzsQ6GeuugENzPc4Cej/WwVjLZtjmrIBDM6XBKqtLtlku4PD/8Ukv4DCCrgo4jK4rAg4CDgg4IOCAgAMCDgg4CLiAg4ADAg4IOCDggIADAg4CLuAg4ICAAwIOCDgg4CDgAg4CDgg4IOCAgAMCDgg4CLiAg4ADAg4IOCDggIADAg4CDgg4IOCAgAMCDgg4CLiAg4ADAg4IOCDggIADOdcEHEbXEwGH0bQo1qeSgKd/n6eroHn2loS7XZt0FTTL4ljPKgb8pu6C5lge63bFcLfrtEN1qK+lsbZmQX3XZbjb9TzWsVjfx1qgS+HL2RDrVaypWB96DHRZfcj2n9rZqctheDbPUahnq926HAAAAAAAAAAAAAAAAAAAAAAAAAAAAAAAAAAAABiK8VjbY03GuhDrbmgto3pzgG3sinU/1sfQWsv5aqy1uh4GJy1wviXWgSzID7LAFS2humsA7R4IlmiFOTE/1uVYv4be1kj+pc/258V6W7D/T7FWe5ug90/t99nh9pWsbmWH4FVDvqGP9ldX2P9ZbxMM1rzs8PtFhQCe66OdxRX2/8bbAXNjLDsXLwpgOk9f1Ecbtyvsfy5t7vH0pIl1xY80nVaWnCen+ksf+18R62nBvt8LuIAztyZLfnCu97n/pbHOh7m5kCfgAk6JdDHudSi+2j02gHa2xprq2PdFARdw5t7xkh+evQNqZ1vHfvcJuIAz91bN8WF627yO/Y4LuIAzHEVXvPu9mj5TwJ8N4f8k4JDZF+Z+6Oq3uf2d0uWN9VkNrIZmWck3cmkAbezK7W+dnAi4qs9h+rvsELsfl7J9PZQRAVfDD/jhkm/mT33se372S+Jz1g4CroZsvOSbOdHHvvfkLtgtkREBV8MPePKs4Jv5bx/7vZPt40f5EHD15QJ+JhSPauvl03dtbh+eAYcvaHvJb5wdfVxc+4/uhS9rfvZJPVvAuz3EHh/QRTpgQG4VBLzbW1wXB3D+DgzQ0ZLD9MUV95OftmmrboV62FgS8KphvZZtf1+XQn2kEWtFkzMeq7CPDbntv9elUC/XCgJ+ucLXt+d7u/cF/w+eJoNZ/K3gh+l1yddO5Lb9o4ALOPWzvuQHarYBL2kKqPaUzNe+8P9BwKHH8/DZLrQdC/VZuUTAocfz8MkZtv8qtKZCrsuYcwGHAkdCdxNAtAe1pMdCVwi4gFNvmwp+oDrnVMvfOz9Sk+9fwKFA2bj0Bbnz9UfZa89zrwM1d68g4O0BLPmZYLbpMmiO0wUBPxBreZhe3+yG7oJm2VkQ8Athet2xNBXTN7oLmuXrgoD/mvvzP3QVNNP7UHwFN11RX6iboJl+Lgm4p8WgwYoutF3UPdBsE2H2p8rGdA802w+zBHxC10DzLZ0h3Fd1C4yGxR3hngqtAS7ACNjSEfCdugRGx7/C70evASN0/t1e9vdF9ndgRFwM9ZhAERiwPaG7udCBhhjPHZrf0h0wOtJtsadherSaW2IwQi6H6amPLfkLI2Qyd959UHfA6MiPOT+nO2B0pOmWprJw3wmtGVWBEZAuorXXE0uzsyzTJVBP6Qr40dBadihNhp/uXxc9s53C/DhMXzFfpQuhnsZyYe2cmGGmUWgrYz0J00+IrdWFUF+nwuxTK6WJEw+F1qojqfbnzrnfBsNQofZeh+7XtEoh36DroP4+dBnu9AthnW6DZnjURbgfZufgQENMVgx3egR0se6CZknL+F4vCPbLWDt0EzRbukKeRqO9z+p29pp1uwEAAAAAAAAA6iEN5EqTgKY5DtLEoGngVhrn8THWzdD/XAZp35dC6wGstM/0rEZ6QnNM18PcSFOH7ciC156nf7Z6Hnobgp1mNCoaAZqe8VjorYDB2RjrbPYJ3c0Tkke6bGddqPaY9SFvCfQvLU39bIaAVX0U+kUXbaVJTn4L1R/QAvq0Jzv/vRrrQKz12bl3yA6/j1cI4/oK7YyH6RmNBByGZCyUT9n9U0kYyxbKXBamZxGuWvu9NTAca0vCeLPga9PRwK2ObVdlr6/Pzvs79/cguMgGQ/W0IOAfcof1nU5WOOxOh+//DK1bcX8PJkeBoTtd8ik+0xTg+aW5rulCqK8dJQGfmOG8u3077JFPZai3JSUB71w88+fs9TRY5lvdB/X3pCDgD3Lb7cm9vle3QTNcKAj4p9C63bYiTN/vvq7LoDl2lxymb84dmqflub7SZdAca0L5/fD2nw/oLmieKg+jPNBN0ExXKwTcstjQUEdLwn1GF0FzbSkJ+DZdBM2VluP6VBDwv+oiaLZfCgJ+XvdAs50pCPhD3QPNtqvkPHyJLoLm2hdcaIORtDK0hqEWBfyUboJmuhvKB7rc1U3QPPlBLkW3ytpPlgEN8YdcqNMhetmTZT/oMmiGReH3ky6m6ZnSJIsfQ+9TKQM1kZ/aOD/W/EZBwG/oNqi/7WH2RQGLHjwpmkoZqIG0CuibMPvkiZtKzsM36EKor/wMLbtn+Pf5Jefhh3Uh1NOhUG0hwNsFAb9csa1vQuuinOWKYAjWhOnlg9PV86JFC04UBPx9hbbS46ftp9O263qYW+lT9HGYvlD2Xcn2ZRNAlH39v4PlgmFozufCua/C9uk8vGhU28GCr53ItnkZPIEGPVsaWiPLxku2O5IL5k9d7P9O6H5c+rowPUPrJm8R9GZ/+P2V7nT4PdO0Sodz2zzv8hP1ZMlh+vqO7dNFtVfZv53wFkFvNhSELq0zNhlaz25fyr2expmv6bKdzSUBfxFrdbZtWqW0veroLW8R9O5cKH+0s7O29NBOGrE21WU76ShhzFsEvbvYZej+3Edbp7poJ32Cf+3tgf4crhi4dI4+0WdbaaHBdxXaSufe33lroH/pnva9CufHGwfU3kRJW+lq+wpvCwzO/OyTPN2uSrel0uCVdCEtjTNP96gXDLi9dMX8atZGu600ZLVxEzH+D4H+U2S8OIqxAAAAl3RFWHRNYXRoTUwAPG1hdGggeG1sbnM9Imh0dHA6Ly93d3cudzMub3JnLzE5OTgvTWF0aC9NYXRoTUwiPjxtc3R5bGUgbWF0aHNpemU9IjE2cHgiPjxtaT55PC9taT48bW8+PTwvbW8+PG1mcmFjPjxtbj4xPC9tbj48bWk+eDwvbWk+PC9tZnJhYz48L21zdHlsZT48L21hdGg+Y6BSlwAAAABJRU5ErkJggg==\&quot;,\&quot;slideId\&quot;:666,\&quot;accessibleText\&quot;:\&quot;y equals 1 over x\&quot;,\&quot;imageHeight\&quot;:23.135135135135137},{\&quot;mathml\&quot;:\&quot;&lt;math style=\\\&quot;font-family:stix;font-size:16px;\\\&quot; xmlns=\\\&quot;http://www.w3.org/1998/Math/MathML\\\&quot;&gt;&lt;mstyle mathsize=\\\&quot;16px\\\&quot;&gt;&lt;mn&gt;1&lt;/mn&gt;&lt;mo&gt;=&lt;/mo&gt;&lt;mi&gt;x&lt;/mi&gt;&lt;mi&gt;y&lt;/mi&gt;&lt;/mstyle&gt;&lt;/math&gt;\&quot;,\&quot;base64Image\&quot;:\&quot;iVBORw0KGgoAAAANSUhEUgAAAOwAAABZCAYAAAA91MjSAAAACXBIWXMAAA7EAAAOxAGVKw4bAAAABGJhU0UAAABEsZUXFwAACEVJREFUeNrtnX9kXUkUx496nooIFbGqVlirIqpCrIioKFVVVRUqYlWtsqIiIsJaUbGq/1WsVUtVVVWEioqoKrWiqmqpqIqqJapqRYRYERFRunO8uTJ5e9/8ePfde8+13w+Hbfa+uefNvd83M2dmzhBlyyFl15XdJgCAWFqUTSnbUvZF2SaqBAB5NCu7puwfLdQvECwA8mhSNqlso0qoECwAgjiobELZeg2hQrAACKCsbFzZqkOoECwAOVJSNhYgVAgWgBw4oGxE2adAoUKwAGQs1GFlH7XwPit7oeyOspvKXkKwAMjhnRbca2WjytpirrkLwQIgA1780Om45isIFoBitsQQLAAFYB6CBaA4PIJgAYBgAQAQLAAQLAQLAAQLAIBgAYBgIVgAIFgAAAQLAAQLwQIAwQIAIFiQHryXup8qO77mqJL8YFvZrrJnytoTls9lz1Il8R+XuaZsWllrQBkdyi5QJS/ZA6rs797R/jWKQapsT2UfOe0vr7vvgmCBBDiF0IAW0pbjnfhAlbS4ofB2zieWcpepkhzQhHOQnaVK1hQW5pIWkM2/wQbUx4il/EsQLMiLE1RJZLBNYamDJgPv061bUle5Y/rHg1v2v6m+tEZvGtDD2LSUz9lbOiFYkCUXla3EPO8dT1F8DLhXL/03QX0tm9Gt6rbu3j7SthjgG1tfgrrp9Cj/LgQLsuSy7lrO6+5fj25ZSHd3r3u8tD2eY82NAKHNOFq+QdrLU2azewnqptmj/HUI1o9TdXaTimiPUqzHVt31tPHQ4d+U4/NtnuIy7aqn70uOcvjHqClB/Tz3KB+ChWAzE6wPXQ7/njlaw8Wqa9v133soPgHgUkzQqRZfO8aZbD8k+O6Hlf1lKXsbgoVgpQmWHC/tjtGNruamRzeXu8u/6gDTzxQeeZ5w1N+ThN+dj1y9n1JgC4KFYFPhlsPHuHnJM8b/X0jRt7Ij8vyZwuZ2a3EuZhw+A8FCsBIFO+DwcShm3BqJaJnqm68NwRUcu9Kg+5yvKncYgoVgJQq2JTAa+1j/nRdfHM3Av/aUu8XmmNwstwOChWAlCpZ5b/FxybjucgotW9KIbtJocZxgV/J8GJiHBS4eOMaJJR1V3Whwq+bLMKW/VPGoUd40BAskc8nxjpwyusL8vhzJ2L82h3+zDbjHoFFeNwQLJHOM3POx0X+P5OSjrVu8RbWnn3yZ1WW9zfthQLDAB5/NAUs5+jfu8K0/Qdkl2tvBNA7BgiIw7yHYPPeKdjh8u5Gg7CiYxgGsFggWFIFrjvfkjgAfVyz+/Zmg3Be6jNsSHgQEC3w463hPzgvw8Q7Zo9n1tI7meupOCBYUhbJ+6Wu9Jz8K8PGC410eqKPMKNj0h5QHAcECX95Y3pP7AvwrOX5UQru05ri4H4IFRcPW5XwrxMfFBvo404DxLwQLcmPQ8a60CPDRFRzz3Yxgpok5B8GCIuJaAigh8HTC4aOv+Bb09a+lPQQIFvjgk+FhWoCfvKLJlqxtyqOMPuP60xBsMrBbJx9eevj7UoivCxYf5zw+H+WLeiXxlxOChWBDxoW2KGy0cydvfrL4uOb47JBxbS8EC8EWTbDfGSLld8G1c+eMAJ976gyO8VxzlOVxgYQCwUKwteCN32YStiE9RtxNOEbMexxbK/A0RQIy+0OwEGy9mKlIzbXCTy0+Py3AOHYi5nrewxvtSLpNgoFgIdg4zGV+1YdU2eY6balPs2SSwja0R4skeBvdYQgWgi2SYPmUuXWqnUztJKV3rk2jsPlYnZPJnLudJOFgHhZUY2aQiDtaseQYx44L+A6udcVlY7y7THvHaJYhWFAkxsgvWbYtJcuc572+1YGegyl9l1cWH6MFEWamivNFeEAQLIg4RnvRVY4O29bd3qBk585wSxbt/rmQ0vexnVoworv+m8KCZYmiaRDs/wdu5d4ZgaPjjutdG9pdn//doxVPykWLf5y6NTo3Z1e39oXgPQQLaP+hTz7HULjGiKOWz0ariT5Rujt8vrH4Z57u/ktRHlKTo9KjSeQDeJ8LCZ++xiuPXMdKmFMgDwPKf0Hh64q7aW++82QGdeDK9riS4hi64Vwhv+mFk3j3C8dV2h/J5e5uXBoXM+jyIbDFu0lhJ7Rzt3OVkmcxDOGxw8fTRXmgzWTPMud7cC+QR5/lWfIQiFf6cER0tmrocyzwPq45cV6XGy3x43xK0al2ixnWhS3wNFOUB8rRsecUNol/C13jwnCPwhdpnK3jPvw+bATeh1vx1gzrYohq79pplfwQeTxzTgtvi+pbecOVPaW7EWXoQiwzgc/1+wT3mg64z5oOBGXJGfI711ZEt2hV/wLuUDpL53Z0+Xyfi9CJGMY9n99uA17cI54NAL8jx3Ooi0MxvsxLfGhZr7m9BJ2IgaOerzzGlydS7nZGxtHkvBbUN1f5sqGHhACIoqRbWp5e2da9IQ4scQBxNIUhTY9uuTaNe81R/sv9qhd4oCcIgGB+o/2rmwAAQjlkjK8/6n8DAIRiRst7UR0AyOUyycozBQCoQYfRFV5EdQAgF57GiTI98kINTOEAIJg52ttl1o/qAEAuE+S3HxcAkDPmmuF7qA4A5ML7bKNdQ7wMsoQqAUAmHFSKzsPh/d1tqBIAsoEjvHyqACcG5GyePH9q27PK4owSx3FEuB1VCEA2tBriq95DG7dKiQ+YjhIIcne4C1UIQHbYNsLzbiNOcF7WdtUYs24Slh0CkDlrFL4Hm0Xbh6oDIHtCs6KwwLtRbQDkw3KAWN/qMSwAICcmPMXKW+aaUV0A5AunTH1iESof6zGAagJAFhwB5tVK29qe678VLq3uvz+mYzjXi+ZrAAAAiHRFWHRNYXRoTUwAPG1hdGggeG1sbnM9Imh0dHA6Ly93d3cudzMub3JnLzE5OTgvTWF0aC9NYXRoTUwiPjxtc3R5bGUgbWF0aHNpemU9IjE2cHgiPjxtbj4xPC9tbj48bW8+PTwvbW8+PG1pPng8L21pPjxtaT55PC9taT48L21zdHlsZT48L21hdGg+4B83IwAAAABJRU5ErkJggg==\&quot;,\&quot;slideId\&quot;:666,\&quot;accessibleText\&quot;:\&quot;1 equals x y\&quot;,\&quot;imageHeight\&quot;:9.621621621621621},{\&quot;mathml\&quot;:\&quot;&lt;math style=\\\&quot;font-family:stix;font-size:16px;\\\&quot; xmlns=\\\&quot;http://www.w3.org/1998/Math/MathML\\\&quot;&gt;&lt;mstyle mathsize=\\\&quot;16px\\\&quot;&gt;&lt;mi&gt;y&lt;/mi&gt;&lt;mo&gt;&amp;#xA0;&lt;/mo&gt;&lt;mo&gt;=&lt;/mo&gt;&lt;mo&gt;&amp;#xA0;&lt;/mo&gt;&lt;mn&gt;5&lt;/mn&gt;&lt;mfenced&gt;&lt;mrow&gt;&lt;mn&gt;1&lt;/mn&gt;&lt;mo&gt;&amp;#xA0;&lt;/mo&gt;&lt;mo&gt;-&lt;/mo&gt;&lt;mfrac&gt;&lt;mrow&gt;&lt;mo&gt;&amp;#xA0;&lt;/mo&gt;&lt;mi&gt;x&lt;/mi&gt;&lt;/mrow&gt;&lt;mn&gt;3&lt;/mn&gt;&lt;/mfrac&gt;&lt;/mrow&gt;&lt;/mfenced&gt;&lt;/mstyle&gt;&lt;/math&gt;\&quot;,\&quot;base64Image\&quot;:\&quot;iVBORw0KGgoAAAANSUhEUgAAAoAAAAETCAYAAACm17dTAAAACXBIWXMAAA7EAAAOxAGVKw4bAAAABGJhU0UAAACjj/tgzAAAHfpJREFUeNrt3QHEVff/B/Cv5JEkkskkkSSZxMz8ZDJmJkkiSZLEZDJJzEwyGX8zmUlMMplEkiQzkiSTmGQyiSQzSSRJHonf/3x/9z7r7nbv+d5z7znPc++5rxdftrrPvU+f89z387nnfM/3GwLA9PkiG/9tGceVBKiBo23Z9pWSADQcaAvI37MxW1mAGohZdqMt475UFmDcfdYWjE+ysURZgBpZnI3HbVm3T1mAcbW9LRDj2KgsQA1t7JB3O5UFGDcbOoTh98oC1Nj3HXJvg7IA4+I/2XjRFoK3szGhNECNxfmAt9qyL2bhWqUB6m5ZNh61BeBkNlYpDTAGVjQzr33u83KlAepqQTbuhjcvgexXGmCM7O2Qg/eysVBpgLqZlY3LHULvmtIAY6hTHl4NlsACaqbT5OfnoXFJGGDcxKVhnnbIxWNKA9RFp+VerIMFjLs9XbJxl9IAoy7e3PGiQ8BdVxqAcKVDPsabRFYrDTCq5oXON328Cu76BYji3b8vO+Tkg9C4cQ5g5JwKnS9vHFYagH8c6pKV55QGGDXd5v3dz8Yc5QH4R1wE/16XzPxUeYBREe/sfdYlzOz1C/Cm9V0yM86hXqE8wCi41iXIflUagK4udMnOG0oDDLv9XQIs3vixUnkAuopXT152ydCDygMMc3hNdgmv75UHIOnbnA/RVk8AhtKVLsEVV7u3xyVA2vxsPO6SpdZPBYbO7i6BFcdXygPQs/05efqZ8gDDYkHOJ9aHwbIvAEXMDo2FoDtl6pPgigowJI7lfFrdqzwAhe3MydXjygPMtHdyQip+gp2lRAB9uZOTr+8qDzCTruQE1B7lAejbjpx8/U15gJmyITj7B1ClvLOAW5QHmAm3g7l/AFXalZOzd33QBqZb3gTleOfvhBIBDCw2eA9y8vZTJQKmM5Du5wSSLYsAynMgJ2//Cs4CAtMkb9HnuBWcNaoAyjM3G8+CKTfADIqfNO/lBNExJQIo3bfBTXfADNqeE0JxrFQigNItTWTvLiUCqnQrJ4AuKw9AZc7n5O8d5QGqsi7xCXSzEgFU5sNEBq9XIqAKv+QEz9/BHBSAquXNwb6iPEDZViQ+eR5WIoDKfRnMwwam0ZFE6CxTIoDKvZ2NVzlZfFSJgLLMzsbjnMC5qkQA0yZvOs7zbMxRIqAMedu+xbFbiQCmzdZEJtseDijF5ZygeZmNeUoEMG3iVZkXObn8mxIBg1qS+KR5TokApt3JRDYvVyJgEAcTIbNFiQCm3YZENn+tRMAgbof8y78TSgQw7eK6q89y8vmuEgH9WpX4hHlGiQBmzE+JjF6jREA/vk6Ey3YlApgxmxIZ/X9KBPQj7/JvXIh0gRIBzJh4N/DLnJy+o0RAUamt3yz+DBQR56yty8ahbJzNxl+hsZRJbGAuZWPpgM8fn/t0Np40n/NRaOxgtLDmdb0QbA0HlGh/IlS+UCIgIZ6h2txszJ4nMuV+6G9N0UUhf2eMeCWjzjtj7E3U9YAfQ6CIXxOh8q4SAV18kI0TIX+x4k7jq4KvE3PoUQ/Pu6/GtU5drbnixxEo8qk9b7Pxx0oEdBDXBb3XITMme2wAHxR4rf9k42mPz3uq5nW/F/Lna8/1own0InVn2WklAjqI+4bH+XfnQ+PS5PuhMfcvipd3D/fQrL3fw+vEeW1PQu9nFuveAKaWg9nkRxPoxQ+JMNmlREAH8YaL2YnHnEnky6HE178VGmcKi1xa/qzmdd+a+Pcf86MJ9OJWsMckUI01iXy5lPO18WzilbbHLm3+eTxzeKLD890M9b4JJFqUqOltP3ZAyrxEkJj/Bwzqbk7GTIbXl43bfRfSl3Xj5eHvQ2OpmS9Df3cWj6J7iey2biuQa3Mw/w+o1tFQfAuzT1r+/oISvuHnRE03KxGQ57tEiHyuREDFHzS3tT0+zvubWu4lXs6cp4Rv2JGo6RElAvJcToTIOiUCBjQ/kTM/tT3+YvPP42LSK5Svo9TcSrs3AV3FeTd563W9Ct3n5gAUcScna262PG5ny5/vVra+8/ul/Ab6/QR5U4mAkvyc+LAZl5N5O7xe7+8XJUtKXcF5T4mATrYnwuOkEgElSc1Z+yi8vvT7LBuLlSzpeKKm25UI6ORYIjz2KBFQkndCej3Aqf/eq1ylfIg/oURAJ78kwmO9EgElehHSu3iYetK7tYlaXlYioJPnifCw9AJQpvM9NIBrlKlnE4lavlAioF1qB5BnSgSU7GAid44rUWF/BzuCAAWsT4TGr0oETHPubFSiws4FU3mAAlJ35LkDGChbvGT5Kid3PlWiwlJ3Au9QIqDV94nQ2KdEQAVu+eBZqp2JLD+mRECr04nQ2KREQAXyzlj9oTyFbUpk+WklAlpdT4TGB0oEVGBrInvmK1Ehq4JldYACUkvATCgRUIE9wY0gZZqdqOdzJQKmzEoExqQSARVYEhpLTOXlzxFlKiy1wPYsJQKi5YmwuK9EQAV+C+mFoH9TpsJuJWq6SomA6JNEWFxQIqBkrYtA5y0FE/9utnIVktph5RMlAqItibA4pURAid5rafriJeDUOqQalmJ+TtRzixIB0a5EWPyoREBJ5mbjbku+bAuNOWkvczLokLIVciyR6buUCIi+TYTFF0oElORE6LzX76/BVpRl2Z3I9O+VCGgP5E5juxIBJWhdpPh2Nua0/N3BkL8SgTtXe7c9keknlAiITiXCYrMSAQNalI3H4fVadCva/v7DRA6tVcKebQ7mdQM9SN0xtl6JgAFdasmUHR3+Pt7pmzcPcL8S9mx9ItPPKREQXUyExUdKBAxgX+jt7NPVnBw62+NrxXVN400jc8a43h8lMv2iH0kgupYIi/eUCOjTO6Exhy9mSbz7d17OY7/JyaEXPbxW3LJyahHkTWNc82XBfsBADx4nwmKeEgF9iGfh/gyvb+RYnXh86tJl6uunlj8Z9zlu8xJ1fOxHE4ieJsJijhIBfTjZkiN7enh8nAeYtyvI5zlfu635mL+yMX/M6z6RyPSnfjSB6HkiLCaUCGhaEBo7c6xMPO6rlgw5U+D586akdNsX+N3QuEQcH/OhQ/S/Rjov058pERBNJsICIPos/PtO3Xh599MOj9vf8pj7odgZue8SefR+2+PjTR8Pm3/3jUP0j7waTioPoAEEerE2JyPuZONANjZm43T495mmdwq+TuoO1gfZWNV8bFzv7lHzz684RBpAQAMIlOunRE6UtYZo3PHjScHXiWcZFzpEGkCgvKDQAAJRasegMreQPFLgdeIZwGUOT6Fcf6U8gAYQ6MX+HhuyOEdw24CvtTikb06LI879W+3QyHVAUADViMtBXQ/p+XkflPR62xKvFe8WftthkeuAoACqFZcXiWcC43IscdmVOJcs3ugR9/mNa/SVvWRUvOP3fPM1pl4rbgm30aGQ64CgAECuA4ICQK7LdUBQAMh1uQ41ExdbXS4oAJDrMB7ikglxA/QfBUVhcV/TwwPUDkADCEyrt7KxO7zeCmmNoOhZ3Jv0UHi91pjN0QENIFCqm6H4FkpFx2+CoifzsnEwG0/b/o0aQEADCJTmw2lo/uLYKShyzc3GV6H7HqMaQEADCJTm6jQ0f/ES8CxB0VHcveBANh4n/o0aQEADCJRiTZies39fC4o3xB0J4o4FD3usoQYQ0AACpTg9Dc3fq2wsERT/iFtV7SvQ+GkAAQ0gUJrlYXrO/p0VFP8TL4HvDY3lcPqpowYQ0AACAzs6TQ3gujEPitj47cnGg/D6jOi1bBzPxnehcXe0BhDQAGoAoXJxfb6XodrLvn+Hxs0N4x4Ufza/x9+z8Xmz9u1OaAABDaAGEKp2uO2N9qegqExczHlV4jGLNICABlADCFWK6821LzK8U1DMuD81gIAGUAMIVTnQ9iaLc9NmCYoZd14DCGgANYBQhdjotd+FuldQDIVzGkBAA6gBhCrsbnuDxbXoJgSFBhBArkN9tc8z+1JQaAAB5DrU14a2N9fzbMwXFBpAALkO9dW+4PA3gkIDCCDXob7WdnhzxQZwfTbmCAoNIIBch/q5mHij3c3Gz6Fxk8g7gkIDCCDXYbStDMW3cnuSjdPNhvBtQaEBBJDrMFp62Wc2NW6GxgLSiwWFBhBArsNwW5KNVyU0gFMjPtev2VgnKDSAAHIdhtO3JTZ/7eN6NtYICg0gwLDnepwLtSk0LmXFCe9xWYzJbFwq8TW2ZuP3bLwMjXXWzk/jL0lotaD5M/jfisd32ZitAdQAAsx0rsetreLyFnubjd7NZkOW90JbS/jH7M15/h2ONdPsi2lo/qbGjVDtzSIaQA0goAHsKJ6BOJuNv/v8BXZrwH/IrGZA582dWuV4M43i2e64/MsvoXG2O97Z+6LCJjC+91ZoADWAANOZ6xPNX26XmkEax5XQuMTb6y+wtQP8Q1b18PwnHG+GQHyvxLX+NofGYtCxQXwZymkCH1XUBGoANYCABrCQeGYuXt590MOL/TTA68zr4fkfO94Mqfg++SgbP2TjYRj8TOAiDaAGEGAYcn1haMwFzHuxeBZk7gCvcbWH5x91H4Xpm1c20+PcGDeDm3r4ec4b8UaoOaMYFBpAgHo1gNGSkD9PL45dAzx/nAR/N+e5X2gANYAj5r1sXO6zfj9rADWAAMOS6wcSL/jLgM8fl944Gaq50UQDqAGcKRuzcb+PGm7XAGoAAYYh1+ME+Ech/27dhSW8zobQuOuy9blPaQA1gCMsTo84ForvKbxAA6gBBBiGXD+ceNHdJZ41aX3ePRpADWANbAzpqRSt47AGUAMIMAy5vjRUexl4yqy2512pAdQA1sTqkH8mvb1xmdAAagABhiHX8+5wHPRu4E4N4L2aHDANIFNWFGgCd4xqUGgAAerVAO4J1W8Nt6Ll+Y441tRQXDz9VQ9v5NMaQA0gY/FL2xiuoQHs4K2Kf2GFZhM59Xzvyg1qqpc9h59rADWAaAANDeCw5PrVxC+sWQM+/+nmc/0hM6i52z28mZdrADWAaAANDeAw5Pr+xIuvG+C5ZzebyP82XwfqbEMPb+ZNGkANYB+O1/wX9MSIHQ9NlQawFg3gysSLfzPAc+8Mr28oma8/YAzcSbyfdmoANYAaQA2goQEclly/l/PiNwZ43mvN5/hRX8CYSM0FPDLKQaEB1ABqADWAGsB6NYB54fKqz7N3a1qeY5W+gDGROqN+XAOoAdQAjnwDCLVpADclvoHNfTzn1M0flx1fxsxjDaAGUAOoAYRRyPV4s0beOmZFL+G2ngVZ5/gyZs5pADWAGkANIIxKrl/J+QaKLuFyKgw+fxDq+Mv6qAZQA6gB1ADCMOX6wcQ3Ma/H51nV8jUbHFvG0N6c99E+DaAGEGCYcv2DxDfRazN3ofn43x1XxtSOnPfRNg2gBhBgmHI97vgxmfNNHOrhOda2PP5jxxUN4BtjvQZQAwgwbLl+IeebONvD199sPvZ6zQ/YR2F81k865/1Z2K6cei7SAGoAAYYt1/MWsX2U+NptLY/9jwZQAzjG/q+i5kUDqAEENICVeD/xjXRbEDrewfWg+ZgLY3DANIDkOR36P4uuAdQAAhrAac/11DzAbjeCHAqvdw0Zh10/NIDkudullns0gBpAgGHN9bx5gAc6PH5xNl6E8drzVwNIN2+H7lsqLqpTUGgAAerVAH6V842c7vD4qUWfnzd/+WkANYDjbF+XOv5at6DQAALUK9c/zPlG7rU9tnXtwK/G6IBpAOnmzy51XFe3oNAAAtQr11P7Ak9t2RPnC95u/tn9YCsf2NTlPXOljkGhAQSoX65fz/lmphZ43t/yZxsdQ8Zc/EDU6exfmTdGaQA1gIAGsFJHc76ZuM/pomYQlzW3CaoyNzSmKrxV8et83eX98mWdg0IDCFCvXN+S8838nI2Tzf9+mY3ljh9DaHc2/mr72Z1sNhjrS36tbvtoX6x7UFTgggYQ0ADOXK4vy/lm/m75768dO4bQ1h7eVLey8V4Jr7U0NHbJaX/+uC3iPA1gYXc0gIAGcGZz/UXim4p3BM9x7BhCv4be73I+NMDrxDUwH3R4zj9CNZec694Axsv1rxL/xvj3s/yIAxrA6lxMfFMfO24Mqaeh2FI3l0PxRZrjftedzvxdzcaCcQqKEu3u8Xh96Ecc0ABWJ+9GkFOOGUPsZii+3uGTbHzWw3PHy7rfhM5nqo6HxjJKYxUUJYl1vdfjsbrkRxzQAFZnW5dvJp71WOiYMcS+DP0vfH23+fWrw+tLjXGqQ9wH+4fw+u731vE4NG6cGsugKEE8+3q14HE6GlwKBjSAlfikyzezzfFiyM3uo6HoZ8SzgEdCdZd869wALmg21bGRe95n/eMC9HEOZ5yOYiF6QANYYkC3fyPnHStGRDxr92NFjV88C/hdaNwBPPZB0aO12XgYGpfaJys6LpPN54+vs8VbANAA9mdeeHOO1CLHihETL+X+FBprVg7SXMSzVKdD4wz4bEFR2HTvn73Djz6gAezP+rZvwidqRlls2uIlx3gDx5nQuFEk3i082TJeND/o3AiNBaN/bDZ8qwUFAOOS6z+Ef+/+AQgKAGqc63H+39TE7Adh+ia5AxpAALk+Q7l+quXF/+P4gKAAoN65vjOUs00WoAEEYARyfWV4fen3iuMCggKAeud6XPblbni924clX0BQAFDzXD8bXu9usM4xAUEBQL1z/UDLi33ueICgAKDeud665+9PjgUICgDqnevLQ2Png/gi18LMbXEFaAAB5Po05Hq8yeNB8wXuZeMtxwEEBQCjk+vxDt6D2bgQGnuYxvX7FuY8PjZ7f4bXd/wudQxAAwjA6OT6wpZmrnXExq7TLh5LsnGn+Zh4+XeN+oMGEIDRyvUjOV/4Ihv7sjHRHJ+F13P+ngXbvIEGEICRzPVHPTxB+4hN4Fp1Bw0gAKOZ65MFm7/YML6r5qABBGB0c/12gebvj9CYAwhoAAEY4Vw/0GPzdyo07hYGNIAAjHiuz8rGLzlf/Fc2NqsxaAABqF+uxzt8424eL5rjavPPJtQXBAVAaOz4tSEb34bGusH3s/E8NO4neNnsHx5m43w2jmZjkz5CrgOCAhhNq7JxPBS/cfS/zcbwZDZWK6NcBwQFMPwWZ+N0H01ft/FTyN9pDLkOCApgBsXLt09LbP5a7y2wnJxcBwQFMGS+rKDxax12E6s+118pDxCl5u4ARF9X3Py17iq2VLkrawAnlQfQAAK9+Cx0P5t0sfn38cxd65298b9XZmNraNzs8bxAE3hDyTWAgAYQmDlruzR+34XGzSC9mpuNQ6H3O4a3Kr0GEKjOs0RYzFIiGFtxp68H4c2zcysHeM41obEmYKoB/F35+zIR0vMsAf433yYvLCzWCuPrh7Y8OF7Sh8K4fmAvl4SXOwSFzUnU9KkSAdGjRFjMVSIYS6vasuBwyc9/oIcGcLvDUNj8RE0fKxEQ/ZoIi8VKBGPpXEsOHK3g+ePVhdR6gscdhsJWJ2p6U4mA6GIiLNYpEYydFS0ZcKnC1zmZyJ9TDkVhHydqelGJgPZP+Z3GJ0oEY+dI8/3/d6h2i7Ydifw57VAUtiFR03NKBITmJ+y8sNioRDBW4k0ej6fpA2CqWXEGsLjNagr04kSwFhfwZlN2Zhpe66NE/nzrcBS2PVHTE0oERAcTYbFTiWCsxLX/4lmkt4egAdzscBSWurv6eyUCotQcnB+UCKhI3iXgl9lYoESFHU9k+i4lAqJNibD4SYmAGfgAekZ5+nI6kelblAiIUksGnFUioCLHcrJntfL05UKwsgPQg0WJsPhNiYCK3AkWgC7b/USmr1IiIJoVbBwOTL93u2TO3dC4EYX+TCYyfZYSAVOe5YTFK4EBVKDTGqRxb/JlStO3CR/ogSIuJ0JDIANlerdL87dGaQayNtgHGCggddfYeiUCShIv77bP/YuXfZcrzcBSu4DYWg/4l8OJ0NihREBJLoY3tyYz568c+xJZflSJgFZbg8WggWrNycb5llz5O1iTrmwnfZgHivggERrnlAgYwJJs3GjLlb+y8UVw9q9MvwbTeYACUneO/alEQJ8+C/krDTxpNoITSjWw54kst7Ue8IYnwVIwQHniPr9/JBqS1hEXMP5Y2fq2IFHf50oEdHIuER6WZwBSZmdjdzZuFWj8Ou0C4mxgcesTdb2sREAn3ybCY6sSAV3Edf2+D/lXEoqMuAXlW8payOc9NNYAb9gS3AkMFBPP9t0tqelrH/EsojlrvTuVqOd2JQI6WZYIj1+UCOjQdMQbPOL8stQetP2M80rcs9R8y/eUCOjmRU54vFAeoAdx/t6K0JiTFtedi2vT3R+gCbR2XVqce/kqp4Yvgxv5gBznE0G8QomAPsV5gkdC/pIwncbD0FhEmu4+StTwmhIBeQ4mQsSq/cCg5mfjm5B/xqp97Fe2XKkt4I4oEZAntYzAj0oElOSdbNzrsQG0GH2+s4n6bVYiIE9qHskfSgSUaGHofc3Ad5Srq6fBDiDAgK6F/B1BzMUByrQoNOb5uQzcn5WJut1WIqAX3yTCZJMSASVL3cQQxxll6ujTRN2OKRFQRhBbEBqowoXgTFY/zvjQDpQhrhX1MpgHCEyvtYlGZlKJOspbVse0HaCQc4kgfluJgAqkFoy2mPG/vZ+o1xUlAopIzSmxpyRQhROJ7JlQon85lKjXF0oEFPF2IlROKxFQge0awEKuJ+q1UomAMoMl7gvsUgxQtk+CS8C9WpSo1R0lAvpxIBEuHysRULLFwU0gvdqdyOhvlAjox9JgWzhges0LloHp1cVERq9RIqBfv+WEyyPlAUo2N5h73GujnLdt510lAgaxL/EJc50SASXKuwRsK7jXdiSy+WslAgbxVuJTpl1BgDKtz8mb95XnH6nLv8uVCBhU3vZMT4K78oDydDuz9ZfS9PzB/DclAsqwKfFJc70SASX5ObijNWVvIpM/VSKgDPEM3985YXNWiYCSPAyd97NdqjT/uJGTx8+DvX+BEn2dEzgvs7FAiYABfdQlY44rzT9Whfyzf+ZlA6VaEvLnnHyuRMCArnTIlmehsTUlDd8lGsBVSgSU7XRO6PyhPMAAum0Bt1dp/jE7G49zcviyEgFVeD/xyXOtEkGtfJCN/wuNXX/i3bmLK3qdOIXkQYdMuegQ/MvO4IY8YIZczwmfn5UHaiGeaTobOt+McS6Uf5mx05p297Ox0KH4l7ydme4oD1ClDTkBFH85LFIiGHkHQ/6Zpvhe/zYbEyW81skOzx9XHVjmMPzLmsQx2aVEQNVu54TQIeWBkfdnotmYGvFx/W4HOT90XmQ+7mFryZc3ncg5DvHyuQX5gcptzQmiRyWdFQBmzpMeG8CpERu5dwtmyF+h85qilpR6U7wLOm8VBjfKAENxhuAz5YGRdq5gAzg1bmbji2x83PZBMP53vMv3cDbuhc6XfLcpe1eHc2oeG2ln/4BpszknkO4qD4y0T/psAIuOeMXgq2zMVfKuYm3yzsja9g2Ydr/nhNJ25YGRlroRZJARF3yOS5rMVuakL3zYBobNumBhaKizeCbwZgkNX9zNI87v2x2sFFBEvHT+KKeum5UImCkXcsJpi/JALazMxp7QWLLll9DYjeJ5NiZbRvz/h81MiLsGHW42KMuVr2/7c/L1N+UBZtKK0P3uNGcBAfoz0WyouzWA7yoRMNO+zQmprcoDUFje3L8TygMMg3mhsYxDt0nKligAKJap3e78fRpskQcMkW3BIqUAZchb9886q8DQ+aVLYD1sfqIFIF/c9eN5lyy9rjzAMFqSE1xfKw9A0vEuGfoyG6uUBxhWe7uE12SzQQSgs3dC90u/B5UHGHaXugTYGaUB6Opal+z8XWmAURDP9HW7g+1D5QF4Q7cb6eK0mhXKA4yKLV3C7M9gWRiAVnlLaX2qPMCoORnMZQFI+S6YNgPUyNxs3A6dbwhZpjwA/7uzt1Pzdy8b85UHGFVx7kqnpWGuKA1AuNXlQ/JqpQFG3dZgbgtAuwNdsnGX0gB10WmOS9zTcrHSAGMoXh2Z7JCLx5QGqJtO6wNeUhZgDF3vkIdXszFbaYC6WZCNO8Hm5sB4+6JDDt7NxkKlAepqaTYetQXfi2ChU2A8xO3e2i/9Pg5WRgDGwHvZeNYWgH8Elz6AepsTGovht38AXqs0wLj4OLx5CeR7ZQFq7IcOubdRWYBxs00YAmNiY4e826kswLja0xaIT7KxRFmAGlnSzLbWrNuvLMC429cWjDeC+YBAPcQs+70t475SFoCG9hXxjysJUAM/jlrz9//miiS9YbBc6wAAAR50RVh0TWF0aE1MADxtYXRoIHhtbG5zPSJodHRwOi8vd3d3LnczLm9yZy8xOTk4L01hdGgvTWF0aE1MIj48bXN0eWxlIG1hdGhzaXplPSIxNnB4Ij48bWk+eTwvbWk+PG1vPiYjeEEwOzwvbW8+PG1vPj08L21vPjxtbz4mI3hBMDs8L21vPjxtbj41PC9tbj48bWZlbmNlZD48bXJvdz48bW4+MTwvbW4+PG1vPiYjeEEwOzwvbW8+PG1vPi08L21vPjxtZnJhYz48bXJvdz48bW8+JiN4QTA7PC9tbz48bWk+eDwvbWk+PC9tcm93Pjxtbj4zPC9tbj48L21mcmFjPjwvbXJvdz48L21mZW5jZWQ+PC9tc3R5bGU+PC9tYXRoPi/jJ1MAAAAASUVORK5CYII=\&quot;,\&quot;slideId\&quot;:678,\&quot;accessibleText\&quot;:\&quot;y space equals space 5 open parentheses 1 space minus fraction numerator space x over denominator 3 end fraction close parentheses\&quot;,\&quot;imageHeight\&quot;:29.72972972972973},{\&quot;mathml\&quot;:\&quot;&lt;math style=\\\&quot;font-family:stix;font-size:16px;\\\&quot; xmlns=\\\&quot;http://www.w3.org/1998/Math/MathML\\\&quot;&gt;&lt;mstyle mathsize=\\\&quot;16px\\\&quot;&gt;&lt;mn&gt;3&lt;/mn&gt;&lt;mi&gt;y&lt;/mi&gt;&lt;mo&gt;&amp;#xA0;&lt;/mo&gt;&lt;mo&gt;+&lt;/mo&gt;&lt;mo&gt;&amp;#xA0;&lt;/mo&gt;&lt;mn&gt;5&lt;/mn&gt;&lt;mi&gt;x&lt;/mi&gt;&lt;mo&gt;&amp;#xA0;&lt;/mo&gt;&lt;mo&gt;=&lt;/mo&gt;&lt;mo&gt;&amp;#xA0;&lt;/mo&gt;&lt;mn&gt;15&lt;/mn&gt;&lt;/mstyle&gt;&lt;/math&gt;\&quot;,\&quot;base64Image\&quot;:\&quot;iVBORw0KGgoAAAANSUhEUgAAAlYAAABaCAYAAAB6+BhNAAAACXBIWXMAAA7EAAAOxAGVKw4bAAAABGJhU0UAAABFxpIngQAAELtJREFUeNrtnQ+EVtkbxx9jjGREMsZKIskYIzFWkpVYK8kaQ8ZIsmIlSRIrSZLhJ8nKWJKVkTEkGUkiK1lJrJFkJJJkJTGSjJEf+7vP75535/b23nvuv3Pfe9/7+fCQervn3HPPee73nPuc54gAAFSDIc820gwAgC8CAMjGWs/eeHaZpgBoK6s9O1fjsViYL+r2bI9n5z276dkrzz55tuTZZ88WPXvr2axnk56NeNZD/wQAC32eHfTsnWf/eLaFJgFoC6s8O2Pe7ToWP+KL3DDo2RUjoP5JaCq4pjzbTH8FqDxzKXxAUntIMwMUTq9npz370DQeyyqsKuuLdClsJsdKXvVsDf0XoJLsLMCRqR2gqQEKY6VnpzxbCBmPZRRWlfVFIy2Uax6m3yyH6csAleNBAY5Ml9+7aGoA56zw7IRn7y1jsozCqpK+6KTjCuuD2ka/BqgMWwqaIZ6lqQGconHPx8WPh477vsYXZeRsQZXWZcf19HGASjBTgE/4r2fraGoAJ+jms2MJBFVZhVXlfNHhiEJum3/fJl/u9NM/D3g2Jn6Q+qcElX9MXwcoPRsLmmzdoKkBckc/Zx0RPwwn7RcmfFFKtocIqgviB7HHRQPhdKtm3B2EY/R7gFIzWZAz20FTA+QqqA559jrwPv9T/B3++l5/WEFhVSlf1Bto/OBq0kCGa+p30DhLjn/R/wFKi+Z0+Sxul9z/Fj+IFgDyYz7wjj1qxnIzv1dIWFXOF11qKuCK5BMNr/mv4nwaJGU8QDk51zRW52kSgEpwxryDo+ivkLCqlC8abKrsuZyvfyLGg9vHGAAoHfpZvznlCjmmADqL+QoIq8r5opuBik46uH6P2PNhXaFvA5SO5kmRhguQYwqgs5itgLCqlC/aFKjoPYflTFke3DR9u7Z0G0HfyvbSPG1DnVbzLqIjNAtAx3Gz5MKqcr7ooqmkBmy5PGpmv+XBzdC3a0tPRL+YpHnaxsGmZ/FWOFAdAGGFL7KqwEYq+12Oy9ojrFgBwqpKNMddnKRJABBW+KJ4Yud6AWV9b3lw5+nbCCuEVel8Q8N0Z+8qmgUAYYUvikZzV4169k0JhNUofRthhbAqDc2JAydoEgCEFb6o3DPgoGnCr9U0EcIKYVUKWp3AoM5st2craB4AhBW+qBxEBa9fp3kQVgir0nDb4mRfeHZN/IDSIZoLAGGFL2oPv0U0zmb6NcIKYVUKBiT5MRAL4u/qVef2DU0IgLDCFxXDcyExKCCsyk6cc8NsNid+Mr+1NCcAwgpf5IZhCV/G66VPI6wQVqVgnfiHkOZ5oOldyemUeACojbDCF8VgusWNvvNsA/0ZEFal4by4OzX+kWdbaGIAhBW+KDvDIaKqiBvTb7Qj4i8FaoCbbttcknyP7hnz7C/xdzZqfo1ZXiAIqwqy2vTffxzbBfGPMGoHXWbGesazG+IfkbFoxq76hPUZr6/X1viOBXNN9XN6ssUauhcgrPBFeaGf+Zpjq/Tz30YHL2bdfnnECKg549iiGnUsh3KPRFx/P2MVYVUhfinAkTXssRQXWKqOc9QIHpuzfiXpQhP6PbsTcd1nwtZwQFjV3RflRvNWyWnJL6aq28w6/07ZoE9ymP1+lOhvuoOMV4RVRRgx41UFwkOz6rLo0KHpuN3k8H6+Ez/4Nek9nEpYzrBZmbJd9xhdDBBWtfRFuaGzs9mmiu918DLWxr5nOoXaffE/9cVt0O0Zyh+Mcf3fGa8Iqw54NkNm1WfCOLvPko9De+fAoamfedmirLh+4XWCsrZ59iHmdTkLFRBW9fJFuaLR/I+bKq2xDL9IMTsAdSVpzDhIW2NezVBOb4zrv2e8Iqw6EB1jekTVJfFPmc86W+zPsW4HjLPViZ1+qt9q6tsYs+di1GlrjHIGzEw67n0irABhVS9flBuHJfrz2IIRWD0F1EUDRucsDakOeGWGMh7EuD4grDpdZI3EGAtRpps/VuQ47m0Bqdct9Tlj+f99MSduQTtc0ef7vRQX79Juu4mwqpywKrMvyoyeA/g0QeU1SPSHglbPPlrq8lOG62vQ24uIay/y3kVY1YhvPfsjpUO7VmA9t1jqcs/ivO83/Xa9+Xtd6WqV1HBOqhu8jrBCWFVFWFXRF32Fzgo1bfyTDB35SgGrVycsdbiT8fq6NXRK3ATII6wQVlXkRzN5SuoP9hVYx6gJ0ZIsfz5s5oLYP+/pZ8Jfxd9cc1KqnQQZYYWwqqKwqpIv+j/Dxmks5NSZNeq/z/FLO2rXju7eyyPPzJ4WbUJcBcKqrugn9t8S+oIFM1EpgklLXVrlotsV+PdbNXmOCCuEVZWFVel90UHLLC+LPXF8E7aA1YM5quPgdQ/xfkVYsXpl/RwftHMF1WvUUo/xpt/3BSZoz6Q+R3EhrBBWVRdWpfZF06ZSmmRvyUGnnnVY9/Xi9nNgg66m6w7wXkVYgWyWeLmeGg68iM0tqyTZjuFGTj71f5tq9OwQVgirThFWZfVFLV+I6mQ067lmGtdYo1cZOrbLbOVROwWy7g5sJaxe8j5FWMG/bErg0Io6teB5RB3mAr87IPmvbiOsEFYIK3xRIjQO62LCZTc1zUPhavfMIXF/xM2mwPUu8i5FWMEXaELeOCfWzxRUn2sSHXupG3R0528jdvIOjxAQVviidqPL7RMxb6Bhxx3Vpa+ABhwLXG+YsYqwgq+Icw7Yp4Lqst9SD12tuR14sazl8QHCCl9UFjQN/cuYwmreYT0eWBqwK+P1Z8y1njJOEVYQyrMYfmBjAfUYEns+q8afj/DYAGGFLyobmtIgbs6rIUd1OG4pd0eGa3cbceZy1a1o6hRfcQXfWhh7YjyPkYLqEudw1zkeGSCs8EVlRc/hiXOejythMmApdyLDtRsBrhoIvwphhbCCSJ5bnseBguoxG6NvbOFxAcIKX1T1l/V1h+VHfZJ8nOG6f5prXO6gDoewAlfY4huK2vxxmn4BUGthVRZflJlblht55rDsKxK9EyjNalPw7LFBhBXCCqwMlOR57LbU40ceFSCsOlpYlcUXZWa75UaWHJY9Yil7NMU1G0Hrf3RYh0NYgUvel+B59Ej0ruWfeUyAsOpoYVUWX5QLtkSiXY7K7bY40qSf8oJqd0eHdTaEFbTLmRf5PKI21UzxmABh1fHCqiy+KDO/Wx6ky1Ty9yPKTZoqYVqyx2chrBBWdSTqs/xkSepB6hRAWHW+sCqLL8rMvjYKK1vAatwDVgcD/2cPYzM15LGqJ0cinvuxAusxZvEHq3hUgLDCF1WBXdKeT4HKd5ay44qkRhD+X4xLhBUkJirz+XiB9bAdd0UAOyCs8EWVYK20J3hdjGhbiij/TIxrBAPwf2BcIqwgV2e2u6A6rBP7maac+wkIK3xRJeiV9qRbaBCV8uFGjP8/Z377iDGJsIJU/BTx3PsLqsNDscffPazxM6pTnOVNhFVthVUZfFEurJT2nigdlRTsneX/jgd+u433I8IKUvGfNjvxYKxl1E5h/bduhBXCCmGFLyo7UZ8Cizhrb6ukC1hVEfDa/OYW70aEFaRmRtKvGGfl24CYUue53+IPdiGsEFYIK3xR2YnKeLy1gPJtcVZhAexnArPYQQGEFaTlRcgzP+S43JVNZY8bf/BZssVdIqwQVggrfFFbCZshvimwDlFxVida/F5X2Ral884ERFhB0Xwj4Z/dXMc0BHPoBfOX3Y3oh3cRVggrhBW+qOxcC7mZiQLrcEqSxXk1koF+Mg8DEFaQjmNtEjDBI610k8yKwL9F5bdbErcpYBBWCCuEVb18kRPehijE9QXWYWdER3rZ9Ntg7qtTvBcRVpCJ+ZDn7fJYKJ19vg9MjjYl8Adq2xFWCCuEFb6oaoO16GNFbOcGNrK/d5nZrf7dK3GbFR5hhbDqdMIOQr/vuNx7gbL2h/iDqDir4zw6QFjhi8rK/ZAH147Pa48iOlMj8edxIQszwgryoCtkhuh6M0hwuX864ncPJFt+O2Wj+MHuK3jcgLDCFxVB2FE2R9pUn8mIzqR16pflzMx3GX8Iqw5Fd8rp5+4+x+WcDXnOJx2WOSTLO4B190/UWaATEX1xMWZffmJ+P0K3AoRVfX2R3oQmyNKdbrpEvtbRjayW5RxQQbvdxg61N6IzaYD9lPnzZzMTBYRVJ3FQ/J24zYHa6mjzPsoh7IxOl+N/RWBWqve12fL73ZYXjO3//yb2VTGAsnGrBMKqY3yRxhTckNZLYXozeS+H3W5RlsYsrWljh9oQ0Zn+Dvz5LGMPYdVhjIk9oFdXX77NoSzdlPKuxfX1aKheh/c4Jcly0tjiLo9G/N/GiQz6clhF94IK8bzNwqqjfNFpy42ogzkv+QRrT4UIlw0l6FSLlnZ4KcRLIKw6j7sSf8dUlgSZugLeaqX6qaRb7teVbw0pGLD8LphO5XqC6/8pyc8NHA74kZ10LagQKy2TiYYW6MIXxWM+5o3o79JuPdSZW6tlxhdSbGqFKG5b7v8Hxh7CqgP5IMm2o/8hyRPmbQuZHT4wAikph+XLnXvqm35u8bvghpNXCVeQLljaoflkCA0RaKSPmaBbQcU4GHP878QXxWMh4c3cMjOzuOjy3htpvbtmdYk6VlQAO7ESCKtOZU6S5/pZMOLGRq8RGa1mwppWJc2hxtsj6qWfMvS0BN21Gzz3Sz9hDCUsx5a7SWe8jTCJ0YCzvk+Xgoqh4/RlzLF/D18Uj5uSLpGaNsIvZiWnp+kFqUv050Ieln76Gy9h5xoPuU91mGsYewirDuWkpE+m+ML8fw3mbnwi0M/lesbmJVneSRs0Tc65N0N9r6aoZ5qg164Uk85X+AqoGP0SnV4kzB934Yui2SXFZLRVgaLxDitL2sHC2mGcsYew6mC6UzjWNKYzxYuSfZV6OmG5+zKUdTGhf9tAd4IKsNoIDvWrn1KOZ51EnGmxsFInX2TltMOb0KXxAy6W2hx0tua6zzIGEVY1QGd2lx2Nf50parxSXrGUx2OW+zmHSdHamC+et2JPwQDQLrabPqorsEuOxvmSuf7bjKtAVfJFsVds5nKqvMZPaTBclU6F7pWvv932MyYRVjVCxcFViT7SJY6pGJkxwibvCZU63kdij3/6Lqfyxi1l6e5BDmOHMlP0WY/7a+KLEqHblzXXi6ZGuCP+d8hPRpE27JNRprdMpTWeSgM4q5w8szkp4F7GI8KqpqgD0k8FGux53Uy4PjT5gEUz+XgsfpzmZeO8NhdUP125emjqsWQmdBpYe1TyP8dTdwDOmjKWApNHjrYCqLcvAguX5Mts64CwAgAAgBRofFUjluK1lCsNBMIKYQUAAFApgjuNttEcbRNWSyH2K80DAABQDQ5IPmnyAQAAAGqNBuo3PgGSMRkAAAAgJZpe4YUsJ/cjtQIAAABASm7IchbWHTQHAAAAQDpOyHJc1VGaAwAAACAdwTMBr9IcAAAAAOnQzPCNE+v1KIpumgQAAAAgORqc/tqIqpee9dEkAAAAAP6OvtPin1WoZwNp/qk1Eb9XETUvyzsA19OEAAAAAL6AaoikoKlgapU1fZ1nz81v9DPgFpoQAAAAwOeihJ8pp6dcHxP/eBS1w7IcU/VROK4GAAAA4AveRQirMFNxtZ2mAwAAAPiSpYSiSoXYMM0GAAAA8DXPEoiqp+LHWAEAAABAC07EFFXT4u8eBAAAAIAQujy7EyGo3ng2SjMBAAAAxEd3/Gn29EVjD8zf9dA0AAAAUAT/A8wtYpAYi8uiAAAA43RFWHRNYXRoTUwAPG1hdGggeG1sbnM9Imh0dHA6Ly93d3cudzMub3JnLzE5OTgvTWF0aC9NYXRoTUwiPjxtc3R5bGUgbWF0aHNpemU9IjE2cHgiPjxtbj4zPC9tbj48bWk+eTwvbWk+PG1vPiYjeEEwOzwvbW8+PG1vPis8L21vPjxtbz4mI3hBMDs8L21vPjxtbj41PC9tbj48bWk+eDwvbWk+PG1vPiYjeEEwOzwvbW8+PG1vPj08L21vPjxtbz4mI3hBMDs8L21vPjxtbj4xNTwvbW4+PC9tc3R5bGU+PC9tYXRoPqTtNO4AAAAASUVORK5CYII=\&quot;,\&quot;slideId\&quot;:678,\&quot;accessibleText\&quot;:\&quot;3 y space plus space 5 x space equals space 15\&quot;,\&quot;imageHeight\&quot;:9.72972972972973},{\&quot;mathml\&quot;:\&quot;&lt;math style=\\\&quot;font-family:stix;font-size:16px;\\\&quot; xmlns=\\\&quot;http://www.w3.org/1998/Math/MathML\\\&quot;&gt;&lt;mstyle mathsize=\\\&quot;16px\\\&quot;&gt;&lt;mn&gt;15&lt;/mn&gt;&lt;mo&gt;&amp;#xA0;&lt;/mo&gt;&lt;mo&gt;-&lt;/mo&gt;&lt;mo&gt;&amp;#xA0;&lt;/mo&gt;&lt;mn&gt;5&lt;/mn&gt;&lt;mi&gt;x&lt;/mi&gt;&lt;mo&gt;&amp;#xA0;&lt;/mo&gt;&lt;mo&gt;=&lt;/mo&gt;&lt;mo&gt;&amp;#xA0;&lt;/mo&gt;&lt;mn&gt;3&lt;/mn&gt;&lt;mi&gt;y&lt;/mi&gt;&lt;/mstyle&gt;&lt;/math&gt;\&quot;,\&quot;base64Image\&quot;:\&quot;iVBORw0KGgoAAAANSUhEUgAAAlYAAABaCAYAAAB6+BhNAAAACXBIWXMAAA7EAAAOxAGVKw4bAAAABGJhU0UAAABFxpIngQAAEEdJREFUeNrtnQGEFlsbxx9rrWRFslZWliRZK7GuJFcu15XkypKVrFxxJbmSuJIkWT7J+iSX5EqyliQrK5Er60oiK8lKJMmVFSvJWrncb577nvd7p7eZOTPvOzPvmZnfj4etnZ05c848M/9zznOeIwJ5M+zZJqoBAL8BAGiXtZ6d9+xKRe9/wLO3Fb5/APwGACAF1nh21rNPnv3j2ceK3X+fZ4c9WzT3v41HAgC/AXCEbs/2enbBs9uevTbf6xXPPnu27Nk7z2Y8u+zZPs96qLbO0OvZGc8+mBfjP44Lq/mmcmZhD3ksoGTgNwDFZMizq0ZAJfVJFVzXPdtKNebDas9Oe7YU0iAuCqvvcvg4qB3i8YASgd8AFA+dXp9O0T+vebaOas2GVZ6d9Oy9pRFcFFZzOXwcdEqji8cESgR+A1AsdBrvQwZ+qnGQI1Rveuhc6wmpzcHGaQDXhNW2nHrd53hUoETgNwDF4lTGvqrf9h1Uc3towNvxBILKVWE1Ldl/HP72bAOPDJQI/AagOJzLqSOkIUCDVHdydFj+mNSG/lpVta6wKaeH7RaPDZQI/AagOByN6LjMmt/rSJN/pZ/+vMWzMakFqX9K4LePqfJkguqIZ298jfKn1FYVXJTayp2iCavLOX0gdvH4QInAbwCKwc4QQaXf7IEE59FFaZo2Ke4KwjGqPh4LpsKeePaL1PLMNPN7gYSVlv+zZDuN8ZfUAvoBygJ+A1AMen0DIf7RpC1tnFNjK+OE/zyh+uOhanXIckx/gYTV+aZyLdDEAPgNQEm41OSrOruUxgpb1QFxpgbZhipFFgogrHRYs3nJKblyAPAbgDIw1OSn51M+/8kYwuogzZAeMwUQVs0PxRshVw4AfgNQDm77/PRyBufvEXs+rKs0QzYN6qKw0g9B84rGYzQbAH4DUAI2+3z0fobXuW751k/RFNURVoebyvNO2FASAL8BKAeTxkd1EUiWW82MW7710zRFdYRVcwzYKZoMAL8BKAE6slzfVm53xtfaK4xYIawCHgRd2bCGJgPAbwBK5Ks3c7jW95Zv/QWaoxrCqjmJ6QTNBYDfAJQEzV016tl6B4TVKM1RfmEVlIFWPxB7PFtFswHgNwAQm6ipQE0ivJYqKr+wmrWU66VnN6QWpDtMMwLgNwAQSlTw+k2qp/zCaou0tkv3tPlgrKdZoYLgNwAQxm8R74GtVE/5hVWcPQxtNi+1BIkDNDFUBPwGAMJ4ISQGrayw2iC1jV3T3CT2nme7aGooMfgNAIQxIuGhAb1UT/mF1YUUPw7N9khqu30DlA38BgDCmArw60XPNlI15RdWuiohzi7c7dpFz7ppeigJVfAbTaSoo2dnPbslte16lqW2mkm3ARls8/x6bo01WzLn1I+OZsRex+MFBWckRFTl0VnSuM99Ugsv0EUzmgpmRdLdumfMsyfGb/U9OONCR9AlYfVrDh+Huj0WgnWhHJTVb1TEjRrBYxOOr6W1KY1+z+5GnPe5kKYCiov6RHNslU7/bUr5OrpdlqZ0OWYE1LwROlE+O5bCdY9FnH8cYVVDle2sedE9NL3H5Qw/Ero302Z8DwpO2fzmW6kF4ie9h9Mt9OQXY5z3OI8YFJTm9CtTkl5MlXZ8bpn3QSvvkadtXr/L6JOoONEhhFW0Gh42vdcJ8wH5LOl8JBYRV1BSiuY3+z17FXCtlZhlepPgWjs8+xDzvOyhBkVDR1lnmjpD+zN4v2jn577REWoPEvir2s42rj8U4/y/I6ySq1VN0X/Js3cp9MD78UWoAC77zSEj/PSDoEP82015xfSyz8co0/YY19G4j6UE94mwgiKhK4QfNz3DGpP4q+SzAlB9dsx0dGy+da2N6/TGOP97hFV7DanTIXNtfCSeCLEUUD2R5ZLfaKC4LTj+pqU8Zy1/3xfzhe+3owVt3+8lv9i7Tttt3Plfjkr09NiSEVg9OZRF/Xne0m7akVrdxjXmYpwfYZUC33j2R4vOeQO/hIpSFL/ZZinLfYuQfNB07KD5fx3pCkqwOl/gDhfCqjroPoDPEtSXLvb4IafRs4+WsvzUxvl1Ic3LiHMvI6zS5Ufz8CR10IN8Y6HCFMFvol6kK9KYPmzmotin93Sa8L9SC8o9JcVOnoiwKjc6uqtbUT1to96u5jB6ddJShrttnl/TzVyXbALkEVYB6BDjb5J87zR2+YYq47rfXLaUJSiHzW7f7+9UpB0RVuVkxIj/pZTqTlcS92VYXhVuUatvdfVeGvni9gbUScfiI8ssrPy98I8JHrTzfFsBnPWbUUs5DjQd3+d7sT+X6mzhgbAqFzo69TKj+nuaccfItvDkcIrvLP95jyCssmWrxMtZU7/nHgEAF/1mjSRbaVTP5aNJRquUWgVhVS6mjI/pc7ySQR3OZFj2Qcl2OrBOV9N5tyCssmdzgo/EuACAq37zIqIM877jDmXQK0ZYIaxcocf45x7jexpr9LqNeszSf6NW8LW7OjBIWL3qZMNUSVgpmpDs7xgP2DTfUwBn/eaGRMdsaGCvrhhaSrlHDFAENA5rUpJN5atpbrusVsEekey3uNnsO98kwipf4uyt9gnfBHDWb8Yt5dDRmlnfO2yA5oMKotPmEzE7RXU7kVFZ+nLolI35zjeCsMqf5zEesE34JYCTfjMs9nxW9Z+P0WxQcdRfXsUUVgsZlmPO0inravP80+Zczzpd4VUVVntjPGD7SnCfV6XcsRUsMqiu38TZpHmeJgP4F01pEDfn1XBGZThhue6uNs7dbcRZlqNuCKsYvLDc+yGEFcIKnPWbmRjPxzaaC+D/6N6ecfYIzUqYbLFcd6KNc9cXqmgg/BqEVeewxYxMluAeEVZQVr85I/as0gDwJXFWi97M8PpRU5KP2zjvn+YcV1yo5CoLK5t6LsOLGWEFZfWbPZZy/EhTAQRyx+I7zzv0Tfq7xdEm/x6iQwirzvMeYYWwgkL6TY9Er3b6mWYCCGSn5b26kuG191muPdrCOetB63+4UsFVF1a3EVYIKyis30QF416nmQBCsSUS7crout2WDlHSqTz/CPouVyq36sIqSnhcRlghrMBpv4kqxzOaCSCU3zv4bn2Qot9OSfvxWQirlDkWce/H8T0Ap/1mzPL+WkNTAQRysIPCyrbwJO5G6UO+v9mLsHKHqAzOB/A9AKf9xrZNBgHsAMHsls5MBSrfWq4dVyTVg/CfuFa5CKvwe9+D7wE46zcbxL4X2iRNBRDIgHQmeF2MaFuJuP7ZGOfwB+D/gLByi58i7r0f3wNw1m8eij0G72GF2yhOvqKy2G1cMjG90pl0C3WiUj7civH38+bYRy5WbtWF1X8qet8ARfYbf4xG1Aoj/V03wgphBV+xWrLdENlGVKLhRcvfHvAduwNh5R7TbShmgKrSSb/5xiem9P00bnmH7UZYIazgK6KmAvPYa2+7tLbwRIPq35hj7rhauVUXVi9D7vsIfgfgnN+sbrq29lw1XuOztBevgbBCWFWNqJ0LtudwfVucVVgA+1lpjEYPuVq5VRZW6yV8+oD4KgD3/Mafe8efiPRexDvsHsIKYQVfETbS+zbHMkTFWZ0MOF5H2ZbFoT0BEVZfc5wXMUBh/Ma/FYYG167y/S4qL86KZLt0HGGFsCoiN0LqciLHMpyWZHFe9WSgn0wHD2HlIAsh97wLnwNwym90JOy976W6uen331neYzsRVggr+IJ3EjzqPJhjGaL89lXTsf7cV6ddr9yqCquwjSAf4G8AzvnNfd+1xgN+ryv/ouKsTtB0AFbRnff+uLZ9A+vZ33XE+bn5v9dSgK3MqiisukJ63U4HwwFU1G/8U49TEcfNSXt5cZRNUguOXUVzQ4l5EPKt78T02qMIv60n/jwhBdtNwSVhpSt+dLivL+PrnAu511P4GxSQMvvNsDRWDulqwKg9xCYi3mPLMa6lveCn5vh9PFZQUsK2sjnWofJcjvBbLVO/NHZYKEz88x0HhNVhqa1EaA44VdGX9vYYYXsUzeJvUDDK7jc6arTgu6+tluP3WN5ltr//TeyjYgBZoP6lSXd1pZtOdQ9kdJ210sgB5cr3b3+Ez2qA/XXzs071bypKg77osLCy7U7/j+lFfpPCtTQobzHg/PMSfzdtABeogt9cl2T5sWzxGr9E/G09k7MK1TU8XpAT+szekuDpde0gpT3FPhtwLY1ZWtfBOtgY4bN/+X4+V5RGXW15EdUbOMulyvck/sqPdhL9DYQo9WeS/RQKAH7T6DHrVMQWy3H+Zdg3E5z/T0m+b+CINHLjfMejBTlyJsb394KkE6x9PUS4bHSgHpYt9aArBAsT93g45os5y5fNB0m2rPYPSZ6EcEdIj3vOvOgBikYR/eaofLlyT6f5fg447kRTbzrJCNJFSz00Z5TWqYX6svMJHivImYWY/qvHtZrORP0nKORHYxYHHamHWcv9/1CUBu01KjBOo97PsBzzkjxnyZJ5Sce5xwkJHpXTZaXd+DUUlKL5zc6Icmk4gmZZ1tU+/j0INQxhOOF1bLmbdPStPr0y6hOOpFmBTrCU0IdVII0kOL+GDLyV4FWyLg0qRAWwFybmsV+ilyYHmd54FlOCp6T1pHAvzd9v9ZVNhwt1j6FL0lhJ4DdNMrgff4aCUzS/udZCOVsJwO9q4WPV6RgTqC63W/Rh7Vj9akZy/NOE+rNOtZ8PGTjRqb8DDtbDgZD7XHTdN9eaF6cKpE8tNqa+gM4GNGY7dLcg8lox7X1PClN/UA6K5jdTCa97sI1rTSa4jr64N/I4QYfYLflkptfnXOMWVxesHpwTgTr0/s703lYyaqwVc/53bfZmtbd8JaMyau9b4y4G8WEoGUXymxMxr/s5hZfpQMzO4zuxp2AAyJozkp2g0inuQ+J+2MvagLLPuFjQvPeJGk+hzPqSuybRW1PEMX2pTpsXNHFUUHaK4DcqAh+JPf7p25Sud8ByLV09uJ5HBxwasZmXdDpEGj+lC9P6C3T/vfJ1PGg/j0W66Etdpy01gPameeB0FdSKz5ZN5T+W2jz1FfMypQcK+I2bfqPl05Grh6YcK+ZDoItjNMdU2vt/bTe93o++a+lH50ceFXAUTUOiOds0NcJdqcU2fmryYf23jrbeMR0hjafShRibCnzfzcl9iYMGAAAAaJFL8mW2dQAAAABoAY2vqsdEvhEWmAEAAAC0jH/F8A6qAwAAAKA1Dkk6W28BAAAAVBoN1K9PAbLzAQAAAECLaHqFl9JIXkpqBQAAAIAWuSWNnR12UR0AAAAArXFSGnFVv1AdAAAAAK3h3xPwGtUBAAAA0BqaGX5JGltKsd0cAAAAQAtocPobI6peedZHlQAAAADUVvSdkdpehbrfqOafWhdxvIqoBWmsABykCgEAAABqAqoukvymgikoa/oGz16YY3QacBtVCAAAAFBjMkBU1W3Zs+Oe9Rg7Ko2Yqo/CdjUAAAAAX7AYIazCTMXVTqoOAAAA4EtWEooqFWIjVBsAAADA1zxPIKqeSS3GCgAAAAACOBlTVE1JbfUgAAAAAITQ5dndCEH11rNRqgkAAAAgPrriT7OnLxubM//XU7Qb+R80i/i2F7SCDgAAAON0RVh0TWF0aE1MADxtYXRoIHhtbG5zPSJodHRwOi8vd3d3LnczLm9yZy8xOTk4L01hdGgvTWF0aE1MIj48bXN0eWxlIG1hdGhzaXplPSIxNnB4Ij48bW4+MTU8L21uPjxtbz4mI3hBMDs8L21vPjxtbz4tPC9tbz48bW8+JiN4QTA7PC9tbz48bW4+NTwvbW4+PG1pPng8L21pPjxtbz4mI3hBMDs8L21vPjxtbz49PC9tbz48bW8+JiN4QTA7PC9tbz48bW4+MzwvbW4+PG1pPnk8L21pPjwvbXN0eWxlPjwvbWF0aD6XIfUdAAAAAElFTkSuQmCC\&quot;,\&quot;slideId\&quot;:678,\&quot;accessibleText\&quot;:\&quot;15 space minus space 5 x space equals space 3 y\&quot;,\&quot;imageHeight\&quot;:9.72972972972973},{\&quot;mathml\&quot;:\&quot;&lt;math style=\\\&quot;font-family:stix;font-size:16px;\\\&quot; xmlns=\\\&quot;http://www.w3.org/1998/Math/MathML\\\&quot;&gt;&lt;mstyle mathsize=\\\&quot;16px\\\&quot;&gt;&lt;mfrac&gt;&lt;mi&gt;x&lt;/mi&gt;&lt;mn&gt;3&lt;/mn&gt;&lt;/mfrac&gt;&lt;mo&gt;&amp;#xA0;&lt;/mo&gt;&lt;mo&gt;+&lt;/mo&gt;&lt;mfrac&gt;&lt;mrow&gt;&lt;mo&gt;&amp;#xA0;&lt;/mo&gt;&lt;mi&gt;y&lt;/mi&gt;&lt;/mrow&gt;&lt;mn&gt;5&lt;/mn&gt;&lt;/mfrac&gt;&lt;mo&gt;&amp;#xA0;&lt;/mo&gt;&lt;mo&gt;=&lt;/mo&gt;&lt;mo&gt;&amp;#xA0;&lt;/mo&gt;&lt;mn&gt;1&lt;/mn&gt;&lt;/mstyle&gt;&lt;/math&gt;\&quot;,\&quot;base64Image\&quot;:\&quot;iVBORw0KGgoAAAANSUhEUgAAAiwAAADNCAYAAACb8CvnAAAACXBIWXMAAA7EAAAOxAGVKw4bAAAABGJhU0UAAAB14EsXLQAAEgRJREFUeNrt3QHkVef/B/BHkiSRJJmJSZIkMjOZjEySSSSZ5Gf8JPmbxMxMJvE3yUx+JJkkXzJJkjGT/MyMycwkkSSTRCZJEv2f53/P9b27u/ecc7/3nPu9535fLz7sV7dz+Vzn+b3POc95nhAAxtvaWDtjHYl1PtZPsV7E+qHC79gT69dYL2M9i3U51katBwC6LYi1PdahLJjczALE65zaU8H3Hso5/j4/C1DWvFhbYh2N9V2sB7GeZwNZusJaNeTx07GnYj3Jjvko1slYy7Qeajc/O6//LAgm/eq3CsaXpznHfxVrnZ8JyBvEdmVB4lnBgHUv1uIZfMeKWNdyjvtHrIV+CqjVguwCJF18XMrqemg98ikbWjYP8f3rShz/rJ8J6PZeNjg8H/Aq6/MBv2dTaN1JKTruJ34SmBXpzkd63HO/xHn67RDfs7jE8R/7OYC23bHu9hgoyl5l3R/gu96N9VfJ417w08CsSo9mbxacp+lR7qIhvuNGieMD/L/92aCQZuanCXDvZFdY7SugYyXCxTslvie9bfAklL9zI7DA7Hsz5M8zSfWvIY6/MtadnGM/9xMAnVdR8ws+c7FgwDpa8O+Xh3K3lzvroJ8GxsKRgnP12pDHXxrrXKhnYi8wx2wsGLDy1mRId2uud312Vfbn6c7M2R7HS7ehTbqF8ZAm5+bNO3sVqnmzb0f4511Yd1qBgeXdtn0Rph8jdTtRYvBJj4u+Dq1XLD8LM3vzCKhP0aPhjyv6ng+7jntA64FBnSoYsHqtTLmt4++vaCE01qpQ72Ohtnldx12r9cCgdhUMWHu7Pp/mrbRvI6d1Vdw1gWbLe6Nn2LeFegWWu1oOzMSSMNh6DFezP0+Lz63RPmi8A6H+pfrXdBzvpJYDM3U7Z7C62fG5/aH6Z9vA7FpeEFimKviOPR3H26TlwEydD/lvCqTXo9O6Cu2Z/te0DCZK3mOhdDd13pDHn8qO9btWA8PYV3CFtTVMPwpKi029oWUwUQ4XjAFbhjj2/DC9f9lhrQaGsT4Ur8fS/u9D2gUTZ23BGHB8iGO3HyWnCbxLtBoYVpnNEW9qE0ysuznn/i9DHPe/2TFOazFQhcslAstGbYKJdSbkz2Wbyd2RztW012kxUIUvCsLKGS2CibazYAzYNYNjtifb/qi9QFW2FwxWH2oRTLQ0OfZVzhgw6COdznkxW7QXqMqCgsHq31oEE+96zhgw6CvJF8Lw818AevotZ7A6pz0w8YoeDZfdimNdx7/Zoa1A1c5UeHUFNM97BYGlbPi4kn3+Vy0F6rCnYLCyhgJMtrSi7YucMeBoiWNs7vj8B1oK1KFoEzQTb2HyXckZA74r8e9vZp/9WSuBOrwZWsvu5wUWu6zC5Ps0Zwx4VPBv93Z89l2tBOrwUyheOO4nbYKJ906Y2aPh9Kbh/ewzV7QRqEPnmwF5rza3d24GJlfRPJZ+E2+PdowTVrUFKvd2R0hJj4SKdm7epmUw8fLmsRzp8fm0g3t7PzJ7BgGVWxTrTsdAtDe7unoZhntLAGi2z3PGgKken28vEvcs1krtA6p2NvTeK+j7nMHqe22Difd+zhhwt+uznWu3fK51QNU6Nzr7I9bCjr/LW+0yPduep30w0Yr2FVqQfW5eNn6kP7vX8ecAlVgR63GYvoW7ZoCrq1SbtRAm3s85Y0B7QbjDwTpNQI1+6Bhk9vW5usqbx3JYC2HincoZAw5lFz7ttZs8KgYq90nHoHMh53M3wnCrXSarQ2uS7kJth8bZnTMGnA+tDVFfZxc3q7ULqNL6ML2+Qno7KG/n1eM5g9XzEt+VnmW3d3/eqfXQOG/ljAF/dvz3l1oFVCnd5bgVpifObij4/PaQP4+l6N//JxTfxQHG2/OCceBucAcVqNi5jkHmQInPF70l8D85/7a9n8iDYIdnaLKrBYHFbsxAKUtDa+XZtQWf61wE6uIAx/9vGHxfoU0dV2Xv+4mg0fIm3rp7CpRyMPz9TZ70uOffPT7X+dphWidhkDseJwqurt7p+nyaePcw+7vjfiJovL2h/67Ny7QHKLI5J0TcDq29PtKaCFMdf55eP1w/4PdsLQgsaWfW9iZnu7JBLP35dT8RTIRtfc79vVoDlPFtQZDoVdtn8D1pFcsnA37PPVdeMDGW9jjHL2sLUNaFAUPER0N818kBvifdYXnLzwMTY3HXOZ4uYFZoC1DW4ZIBIs1xGfbWbdo2/lmJ70pzVzb4aWCidC9vsFtLgEGkdQ9+DsXzS96r6Pv2FnxXepvIlvIweb4Jf1/dFmBgaZ2UdKclvV6cXiNOi8GlibVpn6C0RkrVu6amN4IuZ9/R/q60RL8Nz2AypfkrzzougJZqCQAwbjrnyr2rHQDAuNnfEVaOagcAMG7SytntR0HWVILZlx7HHot1WisAWtJrzHfC9DIFXmGG2ZNWpj/acQHxVEsAWr7LBsa08ekW7YBZu3D4ItZf4e9v5AosAKG1pUeZ3diBeiwKrc2K+60wL7AAc17nnkHfageM1MLsguFxyF/zTGAB5rTVHVd0aRHI+VoCI5HWS0vrqT0M5VavF1iAOStNqr2fDYZ3Yy3XEqhduij4ZICgIrAAE6U9Ue9KrEuh9XZB3s7pKZzcCtNvBK3SQqjVvFiHYj0YMKgILMDEWNYRPrp3UO+1Su2bsW6H6R2YN2oh1BpUDoTpu5npLbz0+PVMrBOhtcWOwALMCSdzBrm011i6/bwgq4Nhes7K02DZfahb+2Li19B6A6/Xo9ezAgswFzwKg99eTqFls9ZB7dLj2XUFn1khsABzwYsBw0oKOJu0DcbKLYEFmHR/DBBWfg+tOSzAeLkssMA/pdfqTvWp3drTOEdKhpULofU2ETB+Lgks8E8Lck6KU9rTOOkthGs5v2l6jXKXNoHAAgIL4yC9AZRel3ye1Y3szxZoDQgsILAAILCAwAIgsGgRAovAAiCwgMACgMACAguAwAICCwACCwgsAAKLwAICC4DAAgILAAILCCwAAgsILAILgMACAgsAAgsILAACCwgswKzZWvB/ZJNUlwQWgQUEFhBYBBaBBQQWQGARWAQWEFhAYBFYBBYQWAQWEFgEFoEFBBZAYBFYBBYQWEBgEVgEljq8VpUVAotzVRkTEFgMggYngUVgUcYEEFiUwUlgEViUMQGBRWAxODXEXHpWfUZgUcYEEFgMTgKLwOJcNSaAwGIQNDgJLAKLMibA3AgsILAAILAgsAgsAAILCCwCC4DAgsAisAAILAILc5V1WAAEFhBYABBYQGABEFhAYAHGht2aBRaBBYFFYAGBRWARWEBgAQQWgUVgAYEFBBaBRWABgQUQWAQWgQUEFkBgEVgEFhBYQGARWAQWEFgAEFhAYAEQWAQWBBaBBUBgAYEFgGJXBBYQWADG3W2BBQQWgHG2KNargsCS/n6eViGwCCwAs+XjUO617/e1CoFFYAGYDYtj3S0ZWH7QLgQWgQVg1FbEuhEGW1wvjdEeDSGwCCwAtVoaa0c21j4LM1sR+F6so7E+yMZzEFgAGMrmWA9jPYn1ItSzpcGL7Pjpe3ZrOQILAIMa9V5Q+7QcgQUAQGABABBYAICGBZYXfepr7QEAAAAAAAAAAAAAAAAAAAAAAAAAAAAAAAAAAAAAAAAAgHGyPtZqbQAAxtUbsR7EOq0VQN3mx9oR66tYl2Ldi/Us1otYL2M9j/Uw1uVYp2LtjLVA22BOWx7r41iPYr2OtVFLgLqsi3UmCyavB6wUZM7F2qCNMNZuzuD8HrR+0magDukW7lSFg9W3sZZpK4yd90cQVlLt12qgaulxzl81DFjpGfYm7YWxcmMEYSU9Epqn1UCVPqt54Hoa611thrGwMYzm7sqXWg1U6csRDV5PYq3Sbph1UyM431/FelOrgaoczBlsrmZ/n+6MdL75k/57baw9oTW59tkAg9gvWg6zavWILlC+02qgKpv7BJUToTX5tqxFsY6G8m8U7dF6mDWnRhRYtmg1UIXFse6Hf979WDvEMdNz8YclBrJftR9mRVof5WWo9zHQn7GOaDVQlW+6Bpq05koVs/nT+i1lHhFZqhtG71jXeXhLS4Bxtq5r0DpW8fGPlAgsH/kZYKTSo9vuZQuskQKMtUsdA9apGo6/IBSv53LGzwAj1X0hkR4JWyMFGFtrOgasH2r8nnMFgeWCnwJGJgWTB13n4CFtAcbZyWywShPj6lwyf19BYJnyU8DIfNx1/qXJ8TYpBcb6KutxNmBtq/m7dgR3WGBc3Oo6/z7TEmCctUPExRF819aCwPKVnwNGet63K73Ft0RbgHGW1l7ZFWvlGASWXX4OGImfus6941oC0P+qrrPSwlVLtQhq12s16xRYtsdaqD0A+ZNuL2oPjMTVkH+n806s86E1KXe9dgFz0X9yBskN2gO1WxtmtqP6VBZgVmohMBfcDhaMg9l0Ngy/N9DN0Fpw7g3tBCbRptD/9vNi7YHavRlaGxFWuanh98EOzMCEudBjwHsU6y2tgZH4KtS3I/PPobUzO0CjbeoTVgxwMBrpDbwyO6YPWydizdduoInS457uuSvpMdBqrYGR+XQEYaVdvwSTc4EG6n6F8kIwZwVGbWd2Ll4LrUXj0ps/z2sMLWlfsjXaDjRBWoDqctcAtltbYKykzQ7TWitplenjWaB5WVFoeSS0AOMuvY3wS9fglbaxT7el3V2B8ZY2RE3baHwTWjs4D3unZYWWAuPoYKynIX8Rqk+DbeyhKeElPU66MURo+TVY8h8YI2mfoN8HGMTuxfpA26Ax3o714wxDy3ntA2ZTen0xLdf92xBXX2mVW3dboDk+zC44Bj3XP9I6YNTSuipfh9bjnSom56W3FpZrKzTGopC/N1i/x8F2ZAdGIt1NuRPqeQ3yN4MZNE662/J0gPP8mJYBo3AhG5zSipkvaggtl7UYGifttP6o5Dmexg+PgIFZkQaftNbC9lj7Yp0LM3u+3a59WgqNs2aA0OIcB8ZKmudyMgx2uzhVWvfBK5DQPJtDud2gp7QKGEdLQmsFzUG2tT+sbdBIZfYseqZNwDhLy3/fLRlYbmkXNNYfJc5xm58CY21ZKL9my3rtgkbaUeL83qlNwLhL+4qU2Z/EYyFortsF5/d+LQKaYGuJwHJRm6CxiuaynNQioCmuFAxof2gRNNbaULwlB0AjbC4Y0F5oETTaY4EFmBRFC8zN0yJorEsCCzApzhYEFkt4Q3OdyTm3T2kP0CQfCSwwsQ7lnNufaA/QJNuCR0IwqfblnNt7tQdokjeCSbcwFwPLdu0BmmRx8FozTKp/5ZzfK7QHaJJFwY6uMKn+t8+5/VRrgKbJeyRkaX5otqk+5/Z3WgM0zfacwPKO9kCj3elzbh/QGqBp+k3Ke6A10Ggr+5zbr4L5K0ADne8zqB3XGmi0T/qc299rDdBED/tcga3SGmi0W30CyxatAZpma7DHCEyinX3O7etaAzTR9dD7dceVWgONlVan7nV3Jd05Xac9QNP0W5L/kNZALdKaR+/FWl7z93zZ59z+zE8AVCUNZmmhp9Oh9fbOGzV9z9JY93sMaFf9BFC5j0PrrbvubS8uheqXx3+vT1hxbgOVmB9aCzn1uoWbBrWqb+Ne7fFd92It81NApfaE/M1FU/0W6+0KvitNlH/U4/g3Q2sLDoChfVEwoKXg8lWsBRV817kex/8z1lt+Bqjc9yUCS7uODvE96W5sr7umv4f6H0EBc8itkgNa+txMX0lcEutKj2PeCV5hhrr8NUBgSfVjGHxRt3dD7zsrN0Lr8S9AZZ4MOKil4LFpgOOn29IPQu/9RAxoUJ+bA57br7Px4GCJY6fHPGmBx1eh99IE87UfqNqlGQxq7WfTn8b6IPz9cVH67/QW0LFYd0PvR0B7tR1q99kMz+323c/07zeE1qvKycJYO2J9E1pLEHT/m8exdms7UJdtQwxqg1S6bfx5aL1eCdQv3eW4MYJzO91lORncMQVGoGji7TCVFojbH9wihtmQ7oqcruncTndZTgTz0IARS3daZvLMu9cgluanpPUf7MoK4yE92vk21sshz+9nsaZC67GuixBgVq2NdSC0XkG+FlrPpdMg9aKj0v9OGxdeyQavNF9lV6zV2gdjLYWMNA8lTZi9mF2k/NV1fj8Prcm3v4TWHLfTWUDZoH0wt/0fWjthZyIk6goAAAENdEVYdE1hdGhNTAA8bWF0aCB4bWxucz0iaHR0cDovL3d3dy53My5vcmcvMTk5OC9NYXRoL01hdGhNTCI+PG1zdHlsZSBtYXRoc2l6ZT0iMTZweCI+PG1mcmFjPjxtaT54PC9taT48bW4+MzwvbW4+PC9tZnJhYz48bW8+JiN4QTA7PC9tbz48bW8+KzwvbW8+PG1mcmFjPjxtcm93Pjxtbz4mI3hBMDs8L21vPjxtaT55PC9taT48L21yb3c+PG1uPjU8L21uPjwvbWZyYWM+PG1vPiYjeEEwOzwvbW8+PG1vPj08L21vPjxtbz4mI3hBMDs8L21vPjxtbj4xPC9tbj48L21zdHlsZT48L21hdGg+e2bdZAAAAABJRU5ErkJggg==\&quot;,\&quot;slideId\&quot;:678,\&quot;accessibleText\&quot;:\&quot;x over 3 space plus fraction numerator space y over denominator 5 end fraction space equals space 1\&quot;,\&quot;imageHeight\&quot;:22.16216216216216},{\&quot;mathml\&quot;:\&quot;&lt;math style=\\\&quot;font-family:stix;font-size:16px;\\\&quot; xmlns=\\\&quot;http://www.w3.org/1998/Math/MathML\\\&quot;&gt;&lt;mstyle mathsize=\\\&quot;16px\\\&quot;&gt;&lt;mn&gt;1&lt;/mn&gt;&lt;mo&gt;&amp;#xA0;&lt;/mo&gt;&lt;mo&gt;=&lt;/mo&gt;&lt;mfrac&gt;&lt;mrow&gt;&lt;mo&gt;&amp;#xA0;&lt;/mo&gt;&lt;mn&gt;5&lt;/mn&gt;&lt;mfenced&gt;&lt;mrow&gt;&lt;mn&gt;15&lt;/mn&gt;&lt;mo&gt;&amp;#xA0;&lt;/mo&gt;&lt;mo&gt;-&lt;/mo&gt;&lt;mo&gt;&amp;#xA0;&lt;/mo&gt;&lt;mi&gt;x&lt;/mi&gt;&lt;/mrow&gt;&lt;/mfenced&gt;&lt;/mrow&gt;&lt;mrow&gt;&lt;mn&gt;3&lt;/mn&gt;&lt;mi&gt;y&lt;/mi&gt;&lt;/mrow&gt;&lt;/mfrac&gt;&lt;/mstyle&gt;&lt;/math&gt;\&quot;,\&quot;base64Image\&quot;:\&quot;iVBORw0KGgoAAAANSUhEUgAAAtUAAAD6CAYAAABu1ruhAAAACXBIWXMAAA7EAAAOxAGVKw4bAAAABGJhU0UAAACOyiQ8uQAAGlZJREFUeNrt3Q/kVff/B/C3JJNEMkkmkiRJ5Gsmk8hkkkSSSSYmk5nEzEwmMTOZyZhMMokkSWbMJJMZk5nJjEkySeQryUdiv/P+3vP5fW63e885988599xzHw9ebOvTPfe83+979vyc+z7vdwgAc9YntVozYBwCAAxmRVJ3k/q6hu9tcVI7p6QfliR1vKb9MO3jEJp2rdmpGQBG5+WkDiZ1P6l/k9pYs/e3O6l7ST1NalWD+yH+4nAsqcdpPzwyDoESXU4/a1fSX2YBpsbN9AJYZt2o0fkuTepi23v7MbTurDTNoqQ+Tuq/HX3xyDgESnS07TMXrz/7NAkwDbZWEGRiHajJ+W4Lc3csY51Lan7D+nRhUh8l9bBHXzwyDoGSbU+vNbOfvTNJvaRZgCa7XkGQiSF2Xg3O9UTH+zrVsL6M/8OKd4ge5PTHI+MQqMDGjpsYvyf1imYBmnrBq+Lu4CdjPs843ePHjvd0skH9uCCpI6E1P7xIfzwyDoGKxBB9p+OX282aBWia8xUEmWdjvjMRH0C83fGePm9I/8VpK+/3EabrGqqnYRzCNFveEaxngtVBgAZZHaq5O3hxjOf4anj+q8dYpxvQd3EKw+HQWh5ukD55ZBwCYwjW/3R8Lj3ACDTCqYrCzJYxnd/W8PxDMrEuNSBMHwpzd3zi3def0l8U4t33GxMYqps+DoE5a8OLz3zs1SzAJIvr9j4N5X7VHu9IHB3T+cUA9bjjPf0SJv/J81vpufya1HtpP3b6ZoJCddPHIfCizelns/2zukOzAJPqeMcF7VaDzu3V8OId6jgFZFkDzi1u4LIu52eWTVCobvI4BHo71PHZf5LUJs0CTJq4hnHnZiBNWbt3ZXhxDnW8I/L6lPXxrQkI1U0eh0C+zgeU4wPXyzULMEmOdlzI4vzcJqzdG3dE/CtYRi26PAGhuqnjECh+ze58cDFO05uvaYBJEENL54oRhxtyble6hMebU9rPl2oeqps8DoHidnS5Pn2hWYBJcDC8+HXbggac1weh+0Nq66a0n+seqps6DoH+dftm7Q3NAtRd51zbDxtwThvCi0+ST/vdjrqH6iaOQ2Awq7tcw+O0kMWaBqirzq/ZHjfgohWnEfzRJTTGc1sqVNcyVDdxHALD+brLdeprzQLUVefGICcacE7HeoTGE1Pe13UO1Tf0FdBhTY9r1X80DVA3m3sEzzfD5G6I8kpSM13OK24msmzK+7uuobqJ4xAYje+Dh82BCXA1J2TFpei+Da0HyNZPyDmd7XEu53R3bUN1E8chMBpv9bguvKVpgLpYG/rf3vlhaC3MH8NNHRfjX5fx3rfr8lqG6iaOQ2B04gpAT7tcB/4O1rAHauKbAcJMt6/g4mYdK2pyTud7vM/HLr61DdVNHIfAaPXauOodTQOMW5x3/GwEYaZ97ec4723LGM9pVcb7O6/LaxmqmzgOgdE7GHpPDQMYq89GGGQ66+ekNo7hnD7PeE8HdHktQ3UTxyFQ7U2TXZoHGJcloTUd4t+SK4bc+RWdUzzOg4z3skq31y5UN3EcwjjFKW7xW5q4pOjFpO4m9SS05iP/kNTKIV8/vnb81u9h+pr3kzoZqlv7/16Pz/h1XQ+MywcVBJnZ+iVU8yDZ7oz38ECX1zJUN3EcQtXmp9e/8wV+Sb2d1KIBjhGXIv0u43XjRltVLH15IeM9rDEUgHGIX5VdTS+SN9K7Dk9KDDT/VHDBywqLF3V5LUN1E8chVOX10HrIt9/PzEd9HmdTaN2Rznvd9ys4548yjm+zKKBW4rJF69O7HifSsPN0RIHmfomBZn7O+/xU19YyVDdtHEIV9oTWUnKdY3um4GfgTh/Hei2p/xZ83Sr2AdgVsu/CA9RanKO3LakvQ+/5bP3cKSxjR8OdOcfdqxsnKlRP6jiEKhxIf8mMS8wdTurVMLdcaJzacbzAZ+DVAseJ68c/7ONzVUWoXpHzHmxdDkxUwI53Cq4PEWh+DaOfe/dlzjFf13UTH6onYRxCFeJDgXkP3l7IGf/Hcv7+y6F1R7ufz9S7FZ1/1hKcnxgewCSKdwR+HDDQfDvi9/JbzvEW6K5Gheq6jkOoi405Y/+HnF9ar3X87Mr0v8c73N02a7pZ4S+pf+f8sgwwseLUi9sDBJq3RnT8BTl3LmZ0UaNDdV3GIdTNXznXxV47zLav999rSkecGvJFaD0E/mEYbEWRQV0O2Zs/+QYKmGgLk/qqzzAT5+otGcGxt+Uc567umYpQPe5xCHVzKmfsd9sYaXvbn1+p6XmdzTmvHboeaIKdaSgrGmiOj+CYB3OOcUW3TE2oHuc4hLrZnTPu93X8fJxHPbt0Xlx3elFNz+vTMNx8cYCJsSEUW9N0NsANO985767FBV0ydaF6HOMQ6mZxzrg/0/HzV9P/HjeQqfOykwdyzsu+BECjrOkj0Owf8lhX+vwfh1A9HaG66nEIdfRnxpi/2SOoHqz5Oe0JpvwBU2ZzyH6AcLbOD3mcvGWfvtIVUxuqqxyHUEffhuyH+uLSfMvD3HrU303AOe3I+SzH85qn64Gm+aBAmHk85DHydhE7qRumOlRXNQ6hjvbnjPv4oPfVts/+igk4p+0FPs+rdT3QRH+UeAGcV+C1D+qCqQ/VZY9DqKv1IX+96tl/Pjwh57S1wGd5u64Hmijvq7pYuwZ87YUFXvuALhCqSx6HdXI6DLeFe93LA6X9e1KgXW9O0PksL3A+u3U70FR/lhR8lwQPoAnV4x+HQrVQXWeXC7Trxgk6n0XBpk7AFMub0zrovOfXhWqhugbjUKgWquvs45w2PT1h51MkVL+t24GmWlvSRT1vN0WhWqiuYhwK1UJ1nb2Z06Y7J+x8ikz78ywN0GgPSggzRR5YEaqF6rLHoVAtVNdZbLOsZSXfmcDzsUsqIMyNOMysE6qF6hqMQ6FaqK673zLa9OyEnctLwZ1qYMpl/c/+1ICvWWRundU/hOqyx6FQLVRP8rj4fcLOxZxqYOodzrgAvj/ga853x0KorsE4hLrbm/O5X9ywUG31D6DRsnb22jfE6+ZtQX1K0wvVFYxDqLNDoTkPKxZZStU61cDUhpk3h3jd+zkX1681vVBdwTiEunol/Vw3ZTnJIkup2lERaLS3My6Ay4Z43as5F9czml6ormAcQl3dKBBCb0zQ+bxR4HxW63agyT4tKcSdzbm4XtD0QnUF4xDqqH3jl6ypcvHP5k/IOe3IuYbFc5mn64EmO9/jAnhxyNd9L+cC+52mF6orGIdQN/9pC9Lxc70/NGPKxJ6c87iv64Gm+6vHBfDQkK+bt1vYP5peqK5gHEKdLOwY6/Eh3Hj39mnGZ//YhJzbgZxr2CXdDzTZ8tD7a7ph57HmbVk7o/mF6grGIdTJN6H7pkbfZ3z2v5+Qc/skNOehS4C+vV/yRfxWsGGEUD3+cQh1sKttbP8RWjsQzvo45wbEJMxFznuOZo8hADRZr9C7ZUSv/3XORXarLhCqKxiHMG7xG5cH6bh+nNSajj/fmvP53zwB53g55xyWGwZAU+3qceG7NsJj7M65yO7VDVMfqqsYhzBuP7SN7f1d/jyu8JE1r/rIBJzj7Yz3/7chADRV/Cqx293BOId13QiP81LO/yg+1RVTHaqrGocwTu3Tm85l/Nz1jM9/0VVw4jrQx8LzU0uq+ixnLQ34lWEAVC0+3Bd3pXq55OP0eqDkwxKOlbUJjKfB6xmqmzgOYRzWh9ac6Diu46ofizJ+9kTG5/9JgWPFZ1R+S39+V8XnuTrn+vWGoQBU5WBSd8OLD6fEoDXqLZp7bSV7taRzy1pm6YGu/39XahCqmzwOoWrxbvGtts/Rhpyfz1uGNO/vfxXy74aXZXfOtcumL0Al9ob8rV3j3Yf/jOBYK0NrAf7O17+ZcwdlGPGuZ9YUkBWGwP/8OeZQ3fRxCFVrXw2jyHrrcV511hSK9zL+7r70Z+IvxYvHcK5Zd9lPGwpAVb4vEGZGsQlADK93urzm76H8r/m/CR5WzPvF41kY7xa/0zAOYVhLQmuHw7U5P/dR29i+0Mfr/5TxubvR4+9sCq3pIeNcUSlrmt9rhg1Qlf/2EWZi/Rj63xAjXtS63Rm8nv5PomybMs7njCHwv2kXRfp+q3EIY/NueP5btzi1450uP3ek7Wfiihj93Dn+POdz92rHz8e5zPfSPzsxpnaJv+zPhN7fbgFU5mafYSbWw/QCn2dReqHtdhc0fiU3v8Lz/LnHudyb8v6PffR3wX7/wTiEsdic8TmIU7eOJrUzqfPh+Slb6/s8zracz1z8lmd2ZZzdbb+kXqtp27xt6ABV+nCAMDNbf6V/f0OYmxoQH47ZkdSX6UW928OB49jZamfGeWyc0r6Pd3qv99nnp0I500CmZRzCIM4M8LkY5OHeeekvq/0cJ94NXzrGtum1is/d4AFFoGLzBwhWg1S8S3gyjPdr9t97vLcTU9TfS9KwGcPx4wH7Mv5PNM5rjstULTAOoXTn+hznbw1xrJN9HCfeqV415rbpdV1/z7ABxiHe1cvb0nvQincJ4zy9lTU4z10ZdzSaKn41Gqe4xLtPMyX18Uz6+vE4e4xDGLkjBcd5nHO9b8hjrSj4C3f8vG8Yc7tsyPjF311qYOwXqDMhewm6IhUvyOfTi3vd5qv+0uM972hon24L5d/9ba/9xiGUcuPj55A/3/n1ER1vX86x4iohy2vQLl/0eH+7DRmgLuanITNOi4jLMcWHyOLqDDNtFZdQepiG1Lg5x9fphXhDzc9tY4+L8DXdbhxCzT8P8Y71jXTcx/Efv4GJDxDHqQ4LRny8uNLH5fQYs8eK25XvrEl7LA7d76j/aKgAVOd0KLZcFAD1dCx0/3ZqlaYBqE58Ur3XesUA1NvLoftd6nc1DUD1ei2xt1PTANRat28br2oWgHpdmONT44s0DUAtddvsJT6kuVTTjFdcp/R4aD3YAkyfhaH7GqenNA1A7cQbHrc7rtfxoU0PJo9RfGI0TnCfnY/zSJPA1IoPtTzoEqy3aRqAWum2Cc4OzTK+33A+Dq0lmTo3BQCm15bw4prI8UHGZZoGoBbe7RKoD2qW6sWveD8KvfezF6qBvV2uDXGzBZuGAIzX1qSedVyfj2qWar2UNvqDkL99LcChLteH85oFYGzWhRdvih7RLNVZkDb4vVBsK1uhGpj1TpdrxAnNAlC5lV2ynCkfFYlf077fR5gWqoFu4jbXvmoEGJ9XkvonPL/Kh30EKjAvqcNJ3e0zTAvVQC9xDl/nV47vaxaASgJ1e6aLN0s3aZbyw3ScA3knbfR4Z+mn0NrQ4fOkbgjVwBDWJPVnx/XiA80CUJp14fkZB9dDa1tySnYrbfBfk3qvR6N/I1QDQ4hLcZ7tuGZ8rlkARi4ub9r+DeEnmqQ6x9LfaLIsE6qBEdjbcbGPq4Is0CwAI7E/zO0XcCcN2NTQLaEaGIFlaZievW6s1iQAQ5vXltW+Cq1vCKmpy0I1MELxIUZb4wKMzrakNmuG+rskVAMAgFANAABCNQAACNUAACBUC9UAACBUAwCAUA0AAEI1AAAI1UI1AAAI1QAAIFQDAIBQDQAAQrVQDQAAQjUAAAjVAAAgVAMAgFA9xaF6W06bNKku+QgAAAjVQrVQDQAgVAvVQjUAgFAtVAvVAABCtVAtVAMAIFQL1UI1AIBQLVQL1QAAQjXk+VcppZRSqqQSqhGqlVJKKaWEahCqlVJKKSVUC9UI1UoppZQSqoVqhGqllFJKCdVCNUK1UkoppZRQDQAAU0uoBgAAoRoAAIRqAAAQqgEAQKgWqgEAQKgGAAChuj62helZ0/GSjwAAgFAtVAvVAABCtVAtVAMACNVCtVANACBUC9VCNQAAQrVQLVQDAAjVQrVQDQAgVAMAgFAtVAMAgFANAABjcUWoBgCA4fwpVAMAwOAWJvUsJ1THP5+nqQAAoLuDodiya1s1FQAAvGhRUn8XDNU/aC4AAHjesqSuh/42CTkVTAMBAGDKLUlqRxqOH4fBdt+7ndSxpN5IaoEmBQCg6TYndS+ph0nNhHK2uJ5JXz8eZ48mBwCgabaVFKR71X5NDgAAAAAAAAAAAAAAAAAAAAAAAAAAAAAAAAAAAAAAAAAAAAAAAAAAAAAAAAAAAAAAAAAAAAAAAAAAAAAAMD3mJ7Ujqc+SupTU7aQeJzWT1NOkniR1L6nLSZ1KaldSCzQbAACEsC6p02l4/rfPimH7bFIbNCMAANNoRVLnBwjSvepMUks1KwAA0yJO3fjvCAP1bN1NapPmBQCg6T4sIUy316OkXtPMAAA01SclB+rZepjUSs0NAEDTvNsjAD9L6mr65/EOc/uKHvGf1ya1N7QeSHzcR7D+RZMDANAkm3uE6c9D64HFohYmdSwUXylkr6YHAKAJFiV1J7x4F3ntEK+5MbTWrM4L1b9qfgAAmuDLjqAb16SeN4LXjetbF5kOsloXAAAwydZ1BNzjI379owVC9Vu6AQCASXapLdyeKuH144OMeetdn9YNAABMqjVtwfaHEo9zNidUn9MVAABMqpNpqP0nlLt9+P6cUH1eVwAAMInig4gP0lC7veRj7QjuVAMA0ECzQfdCBcfalhOqP9MdAABMorg29e6kltcgVO/WHQAAkC1r+sfTpJZoIgAAyJb1oOIFzQMAAPm+ygjVGzQPAADk+zPY9AUAAAa2qUeg/iu0HpYEAABynOsSqO8ntUrTAABAvk09AvXGCo69NqldSR1N6tukbiQ1E0a7HfvepH4NrRVMHid1uaJzAwBgSsSpHZ1zqeOUj9UjPs6CpN5M6nAanm+mITdrXey9Izju4YzX36/7AQAYhavhxa3IRzWHen5SF5P6Jyc896rfhjx+3OL9UcbrP0tqnSEAAMCgXgqtaRCzATMG3z0jPka8O/0ktKZyXErrWmhN7ygarDcPcfx1BV7/G0MBAIBBvJLULx3h8m5SH4RqVvqId5Dj1I47BULvmSGOs6jA6z8wHAAA6Ne7IXtKxMM0XC+o4L0sDa251VmhN867XjjEMa4XeH0AAChkR1K/h+LTLm4n9UYF7+uVnJAf6+0hXn95aD142eu1nxgaAABkiQ8KHgytB/7+HbDibopl37U+mvMevhvy9ZckdTaU8zAkAAANFded/iK0pnL8O4KKa0e/XOL7jaH9fshepWPpCI6zo0ubnDNcAABoF+9K/zWiIN3tju6SEt/78ZzjHxzRcXZ2vO4hwwYAgHbxrmucnxx3Dexn2bqidbnE974ylDsFZNa8jtdda9gAAJAnTq1YE1q7GcYdBOPc4ttDBOsydyHMWqlj2FVAuoXqvw0PAACGEeddnwz5K2901r3Q2jimDIdC+duWr2l7vZOGAQAAo7A4qROh9TBg0WB9pKT38nLOcc+P4Bh7215vk+4HAGCU1ofWdIgiofpWie8jawpInCs+b8jXP5++1u+6HACAMsRl64quab2+pPdwJOe4W4Z47flpMC/zbjsAAIRloTVvelxTQNbmHPfEEK99IMw99LhYVwMAUKZtBUL1hRKPnzUN5ZchXven9DW+1sUAAFThSk6o/qPEY58O2bsrDnKXeWPba6zTvQAAVGFzTqieKfHYu3KOvXuA15x9QPFHXQsAQJXyNomZV9Jx4wOFWUv89Tt9o32e9hbdCgBAlb7JCdULSjz2tYzj9rsc3rkw/HxsAAAYyFtjDNUf5xx7UcHXWdf2d3boUgAAqrY9jGf6R/R6zrGLBuTZBy5/1Z0AAIzDijCeBxVDGthnMo5/rMBrtD9s+YbuBABgHBaF8SypNytrWb+LBf7+zfRnf9aVAACMy8KMUHu+guN/kHH8+zl/d1/bz76mKwEAGJes6R9HKjj+qyF7XnWvTWDiA5R30p+5ohsBABinNzMC7asVHD9vXnWvhxWPhbndF+2eCADAWO3vEWbvVvgesuZVH+3y8/Hu+pMw2CYxAAAwct/2CLMnKnwPH4X+5nXPbvTyOKnluhAAgHG71yXIxikVKyt8D1szQvXfHT/bvrb1R7oPAIBx29YjyJ6u+H3MT4N83q6Ocf71H+l/ux3K3e0RAAAKudYlwD4K45lS8XNGqJ7d1OVI23/bqfsAABi3XtuTHx7T+zmVEarje1qWBv7479/rPgAAeonzhT8NrRUt4qocK0o6zpIwt8Zze10d47nvyQjV8WHKs+k/P01qtaECAECnOKf4Yuj+wOClMPp1mK92OVaco7x0jG2wKiNU/9P2z58YLgAAdPNxyN5VMIbrz8JoHsw72yO0rqpBOzzJaYe4EshLhgsAAN3cygmTsxV/bsuAx4jbfXfbZOWvUO3yeVmu5pz/G4YKAAC9PCwYqmcrhuNNfbz+3tDaIbHzdeKUkyU1aoeshxXPGSYAAGS51Geonq2bSX0QWndw26eGxH+Oq3scD60pE92me+yrYTvs63Ge98N453sDADABtg8YqvutGE7jLoQLJ6wd9hkiAAAUkfew4jAVN3k5EFqrjNTZki7v/bKhAQBAP+Kd2psjCNFxk5Q4X/pgaG2aMikWdZzHwwl7/wAA1MjapA6F1vJ33yX1IKnHSc20Vfz3e6H10OL50Jo/vTtM9sYob3aE6j2GAgAA9OfL8PwuigAAQB/ifOrHaaC+E+q11B8AAEyEc2HuLvVrmgMAAPpzoC1QH9McAADQn/hQ5uy0j2uaAwAA+hOX0PsrzG1MY/k8AADo08U0UD9LaovmAACA/hwNc/Oo39McAADQn+1tgfqM5gAAgP7EHR8fpoH6p6TmaxIAACguPoh4Jw3Ufyf1siYBAGCaxZU7Pk7qSlKXQmt96aUZPx8D9K0wt9LHSk0IAMA0W9oWkNsrhuVuuyG+ktSf6c/EqR8bNSEAANPuZJdAPVtPkno/qQVpvRvm5lA/CrYgBwCA/7mfEap7VQzWmzUdAAC0zPQZqGMI36TZAABgzh99BOrfQ2tONQAA0OZowUB9LrRWCQEAADrMS+q7jDB9N6ndmgkAAPLFlT3irohP0rqe/rcFmgYYxv8BvRNDGIOp+bsAAAE2dEVYdE1hdGhNTAA8bWF0aCB4bWxucz0iaHR0cDovL3d3dy53My5vcmcvMTk5OC9NYXRoL01hdGhNTCI+PG1zdHlsZSBtYXRoc2l6ZT0iMTZweCI+PG1uPjE8L21uPjxtbz4mI3hBMDs8L21vPjxtbz49PC9tbz48bWZyYWM+PG1yb3c+PG1vPiYjeEEwOzwvbW8+PG1uPjU8L21uPjxtZmVuY2VkPjxtcm93Pjxtbj4xNTwvbW4+PG1vPiYjeEEwOzwvbW8+PG1vPi08L21vPjxtbz4mI3hBMDs8L21vPjxtaT54PC9taT48L21yb3c+PC9tZmVuY2VkPjwvbXJvdz48bXJvdz48bW4+MzwvbW4+PG1pPnk8L21pPjwvbXJvdz48L21mcmFjPjwvbXN0eWxlPjwvbWF0aD6mrMVhAAAAAElFTkSuQmCC\&quot;,\&quot;slideId\&quot;:678,\&quot;accessibleText\&quot;:\&quot;1 space equals fraction numerator space 5 open parentheses 15 space minus space x close parentheses over denominator 3 y end fraction\&quot;,\&quot;imageHeight\&quot;:27.027027027027028},{\&quot;mathml\&quot;:\&quot;&lt;math style=\\\&quot;font-family:stix;font-size:16px;\\\&quot; xmlns=\\\&quot;http://www.w3.org/1998/Math/MathML\\\&quot;&gt;&lt;mstyle mathsize=\\\&quot;16px\\\&quot;&gt;&lt;mfrac&gt;&lt;mn&gt;3&lt;/mn&gt;&lt;mi&gt;x&lt;/mi&gt;&lt;/mfrac&gt;&lt;mo&gt;&amp;#xA0;&lt;/mo&gt;&lt;mo&gt;+&lt;/mo&gt;&lt;mfrac&gt;&lt;mrow&gt;&lt;mo&gt;&amp;#xA0;&lt;/mo&gt;&lt;mn&gt;5&lt;/mn&gt;&lt;/mrow&gt;&lt;mi&gt;y&lt;/mi&gt;&lt;/mfrac&gt;&lt;mo&gt;&amp;#xA0;&lt;/mo&gt;&lt;mo&gt;=&lt;/mo&gt;&lt;mfrac&gt;&lt;mrow&gt;&lt;mo&gt;&amp;#xA0;&lt;/mo&gt;&lt;mn&gt;15&lt;/mn&gt;&lt;/mrow&gt;&lt;mrow&gt;&lt;mi&gt;x&lt;/mi&gt;&lt;mi&gt;y&lt;/mi&gt;&lt;/mrow&gt;&lt;/mfrac&gt;&lt;/mstyle&gt;&lt;/math&gt;\&quot;,\&quot;base64Image\&quot;:\&quot;iVBORw0KGgoAAAANSUhEUgAAApMAAADrCAYAAAA1+B14AAAACXBIWXMAAA7EAAAOxAGVKw4bAAAABGJhU0UAAACOyiQ8uQAAE9BJREFUeNrt3QHEVef/APBHXq8kkSTJxCRJEpkkk5FJMokkk/yMnySTxMxMJvEzyUzGJJPkJZMkM2aSmRmTTJJIkpmMzCSvRP/n+d9zf93u795zzn3vve977j2fD1+2up3D97nn+3zvOc85JwQA8qyLsUoaALUJgF6tiPEoxtdSAZWyOMaJGh+balOfJmLsjPF5jMsxHsR4GmM6xvMYz2L8GeNKjDMxdsWYlDagB0tjfBDjcYyXMTZICVTCohjHs3k/HZv/qE30Ym2Ms1nT+LLHSE3m+RjrpRHGys0Z1INe42dphjm3MManMf5uOz6r2kyqTRWTTuVODTD538RYIq0w8t6ZhWKd4oBUw5xZEOOTGE+6HJ9VbCbVporZ1eFXyCAirTPYKL0w0m7MQrFOl5LmSTXMuvkxjsX4q+AYrWIzqTZVyMdDHoj0BdwszTCSNszSL//PpBpmVbrH4Who3PtQdi5Xm+jos1kajHTafKV0w8iZmoX68CLGG1INsyLdXHukhyayqs2k2lQRh3KSdy37+83h9Tu003+vibE3NG60edrDoPwq5TBSVs3Sj81vpRqGLl2qPRway89mepVRbeI1W7o0kadC40acstKC3fTogLJ3fu+VehgZZ2apYG+VahhqE3kwxsOWuf6n0HhqS5rzfx7BZlJtqoCFLV+q1rOGa/rYZlq7UOaU+W/SDyMhPWPteRju5aM/QmPhPzA8d1rm3w+zY7vduRFqJtWmiviyLXFnw2DuVErPpyxz2dsriaD6TrQdt3ekBEbS8Wx+zrNshJpJtakC1rYNwokBb/9YiS/k+4YBKi0tX2l/VJjnrMF4uzMCzaTaVBGXWwbgzBC2PxmKn1d51jBApbX/KEzLYjxnDcbblRFoJtWmCljdMgA/DHE/5wu+kBcNBVRWKsztd3selhYYe5cr3kyqTRVxOkt+Wlg6zNcc7i/4Qk4ZCqisD9qO13Rj3aS0gGZSbSJ19M1XJW0f8r52BmcmYVS1r5v6WEpAM1mBZlJtqoBmg3dpFva1reAL+bnhgErXiWakpzMskhbQTM5xM6k2VUR6tuTuGMsr0EzuNhxQSe0PLz4pJaCZrEAzqTbVUN5l7vSg0cVSBJXT6a1YqWDviDFfekAzqTYxm/JuwLkkPVBJ1womknsxLoTGIvh10gWaSbWJYfoqZ9DXSw9UzprQ+yvHnoTGkxlSAV8uhaCZVJsYpLvBw8phlJR5L29R3AyNBwqvkE7QTKpN9GNj6H4aeqH0QOW8EePFAAp2M9K2vo+xVWpBM6k2MRMXOwzg4xhvSg1U0ucDLNbt8UuMDVIMmkm1ibI2dmkkDRhUU3qywtMhFuxmnIoxId2gmVSbyJMuYbevlUyXtldJDVTWR7NQrJvxa7AYHjSTahM52m/dvxiskYSq25Udu9+FxkOB012Qz4ZYtP+IsVraQTOpNtEqPTD0StuA7JEWGGmTofG8tvS2qpNZQX8+oKL9WNEGzaTaRFO60+rXtsF4FBqnp52VhPEyLzRelfpljD8HcBZgmZSCZlJtqrdD2Rcr76GhH2W/IoDxayzTZagbfRTt34JXoYFmUm2qpfTe7d97GJQHMd6VNhhbb8X4cYZF+4L0gWZSbaqHdNt8ei3RrT46/fT2G2cpYXy9l/147LU2vC91oJlUm8ZXem7kF6FxyXoQi1vTHVlLpRXG1oIYX4Xe36O7WOpAM6k2jZd0FvJeGM7t97cMDoy990L+mur2OCFloJlUm8bLxSzZ6enz00NoKK9IMYy99aHxqI0yNSHVG8tgQDOpNo25lMz0/KUdMfbHOB9mtgahGfulFMbe6h6KtpoAmkm1qabSusrTobfTxinSs6Dceg/jb0uMFyVqwpRUgWZSbaq3RaHxNPoyA9OMo9IGtVDmPbtPpQk0k2oTSXrN0f2SzeQd6YLauF2iJqySJtBMqk0kS0L5Z1Kuky6ohZ0l6sEuaQLNpNpEU3q3ZZl3ZLrUDfVxt6AeHJAi0EyqTbTaVqKZvCRNUBtF65NOSxFoJtUm2l0tGKDbUgS1sSYUv3YV0EyqTbxmS8EATUsR1MpfCjZoJtUmelX0cPN5UgQmLAUbNJNqE92cK/iCelUR1MfZnFpwRnpAM6k20cn7mkkgczinFhyRHtBMqk10sj24zA007M+pBfukBzSTahOdrAhuwAGKC/YO6QHNpNpEJwuDRwMBDf/KqQfLpAc0k2oTnSzIGaAp6YFa+U9NJyrQTKpN9CHvMrfXKUK9THWpBd9KDWgm1Sa62ZHz5dwkPVAr97rUgoNSA5pJtYluui1qfSQ1UCvLu9SCF8GaJNBMqk3kuNBlkE5KDdTKkS614HupAc2k2kSeP7t0+yulBmrlTpeCvVVqQDOpNtHNtuA9l0AIu7rUgutSA5pJtYk817t8IZdLDdTGvC6//NMVirXSA5pJtYluur1G8bDUQCWkZ8C+HWPpkPfzWZda8LEhAM2k2jR60uCkB3N+HRp3Wa8Y0n4Wx3jYYYCuGQKYcx+ExtMU2l9tmiaTQb827O0uxVotgGq5WoFmUm2quInQePBmp1O5aZAGfTr3Wod9PYixxFDAnNpbMGGkuBXjrQHsK91k97jD9m+GxmtWgeq4O8fNpNo0Aj4tGKDUVH4eY3IA+zrfYft/xHjTMMCc+75EwW7G8T72k656dLo68XsY/qUroDcLsj6gqE+YpzbV252SA5Q+N9Nb4ReFzqfJ7wWPAYKq+LuHgp3ix9D7Q3s3d/nVfyM0lsAA1fJByXrwjtpUb096HKTUFG7sYfvp9PSj0PmdlgYIquNmj7XgZVY/DpXYdro8dLLLGY70OLAJ6YfKScft/ZK14Ae1qd4uz2CQmusHPorxbnj9Enj673S39okuX8J0WXuftEPlfDzDWtC8ypD+/frw6nLX/Bg7Y3wZGmuq2v/NXzH2SDtUUjqzd6PHOnAmDOdyt9o0Arb3MUi9RDp9/ElorL8AqmdiBpPHTCKdATgdXJmAqlmcNVmpKXw6w+M73VCb1i22n2hSm2rg0yEOTno4+YHgVDGMgvSL/esh1YJ0BuBUsE4aqmJLaLzWOF0Snh7ScT+dbT/tZ4/aNP7SGcqbAxqUtB4yLdpdJq0wktIloW9iPO+zHqSzG1OhsbTFD0qolm1hdq5MNmO/2lQfa2IcDI3H+HwXGmsHnma/LprxNPuVcTUbjLQ+cneMVdIHYyUV2XTZKy1Qv5T94Py7rR48y848/Boaa7C/zgr0eukD1CYAAAAAAAAAAAAAAAAAAAAAAAAAAAAAAAAAAAAAAAAAAAAAAAAAAAAAAAAAgDEyEeNMl9gjPQAA5JmM8bJLnJEeAAA0kwAAaCYBANBMAgCgmQQAQDOpmQQAQDMJAIBmEgAAzSQAAJpJAADQTAIAoJkEAEAzCQCAZhIAAM2kZhIAAM0kjK9tOcfquMVlww2gmQQ0k5pJAM0koJnUTAKgmQTNpGYSAM0kaCY1kwBoJgHNpGYSQDMJaCY1k1ANL8XAAs2kY1WoBzimRe1qk8SaPDSTJh6hHuCYFmqTL7PJQzNp4hHqAY5pITSTBmju1Wl91FkTj1APcEwLtcmX2eShmdRMCvUAzaQQmkkDpJnUTDpW1QM0k0KoTWgmNZMAAJpJzSQAAJpJzSQAgGZSMwkAQJPnTAIAoJkEAEAzCQCAZhIYsDqto75suAE0k4BmUjMJoJkENJOaSQA0k6CZ1EwCoJkEzaRmEgDNJKCZ1EwCaCYBzaRmEkAzqZkEAEAzCQCAZhIAAM0kAACaSQAA0EwCAKCZBABAMwkAgGYSAADNpGYSAADNJAAAmkkAADSTAABoJgEAQDMJAMDAm8npLvGF9AAAAAAAAAAAAAAAAAAAAAAAAAAAAAAAAAAAAAAAAAAAAAAAAAAAAAAAAAAAAAAAAAAAAAAAAAAAAAAAAAAAAMyeeTG2xjge49sYj2I8i/E8xg8xVva5/bTtqRhPsm0+jnE6xhKph4FbE2NXjGMxLsT4OcZ0diwPyt4Yv2XH89MYV2JskHowd6tH9TIRY3f2RUnJf5kTD2IsnME+lsX4Lme7t2PMNxQwI5MxdsQ4nBXpm1kxzTuW9w5gv4dztr/fsEAt5271qGbejnEu+/Xysof4pMf9bMx+xRRt94ghgZ4mknQG4o8ej99m3BrAmZB/crb/IsZawwS1mLvVoxraE+N+h2RPlxz0hz3sa3OMv0tu96KhgdIms8kkXSK6nMX1Ho7jFFv62P/aEts/Z5igFnO3elRDB0LjlHNaS5BOC2/KuvoknQY/UWJQNpXYT1of8aSHL5JmEvqXjuW92cRRdMx908d+FpbY/l+GA2o9d6tHYywtmJ0o+MylgkE5XvDvl5b88rTGIUMDAz3ObxYcc2liWtDHPm6U2D5g7laPampDwaD8UPBL5HrbZ1dmf55+FZ3rsL30JXMDDgzWGyF/HVGKf/Wx/eUx7uVs+5khAHO3elRveYMyHV6dXm93KhSf/k6n0b8IjQW7H4eZ3WUGFDtWULy/63P7i2OcD8NZVA+M19ytHtXQmYJB7/Tspu0tf39VCmHOpYXxeXdkprscB/Gc153hf9dZWQcN5m71qOZ2F3wh97V9fmnLl+R2cLYRqqJoYf4HA9rPe23bPSj1YO5Wj+ptUejtzqtr2Z+nh6eulj6ojJVhuJeWmua1bXeN1IO5Wz3ibs6A32z53IEh/KoABifvTsd+76LsVLzvSzmYu9Ujkgshf21DekxBuoPqyYB/UQCDdTAM/3Vmq1u2d1rKwdytHpHsLxjwbeHVKfJ0y/8KKYNKWlpwLE8NYB97W7a3UcrB3K0ekawLxc+sav73YemCSsu7tJTWS83rc/tT2bZ+l2owd6tHtCrzMvmb0gSVd7TgON7ax7YnsgngZbYfwNytHvFfV0p8ITdIE1TemoLj+GQf224u5E+L5xdJNZi71SNafVow4GelCEbG/Zxj+dc+tvtTto2vpRjM3eoR7XYUfCHfkyIYGWdD/l2eM/kV3/o+4LVSDOZu9Yh2k9mgdhvwf0sRjIxdBRPM7hlss7nQ/UfpBXO3ekQ3t3IG+7z0wMiYKJhger0s1Lruaav0grlbPaKbvFPRbruH0XJ9gMfzxdD/+iagvnO3elQje0P+qWh3S8HoKFqYv7Dkdta2/Jud0grmbvWIPEWvPnITDoyOtwuO57KF+Gr2+d+kFMzd6hF53giN1y3lDbb3XsLoSG+WmM45no+X2MaWls+/K6Vg7laPyPNzKH7w6c/SBCPlas7x/G2Jf38z++wvUgnmbvWIPK1rGfLuuEp/NyFdMDI+yjmeHxf8230tn90slWDuVo/o5q2WL2E6Vb6/4BfOdimDkbEpzGxhfnp23cPsM1elEczd6hHdLIhxr2UgU+ef1jU8D/2tawCqoWidUrdF78dbzmh4uwSYu9UjujoXOr+/8/ucwf5e2mCk5K1TOtbh8ytiPAveeQvmbvWIAq2vN7odY37L3+U9D2o6+3UBjIZPco7nqQ6fbz4Q+GmM5dIH5m71iE6WxfirZYBWt/39OyF/XcMWKYSRkXc832/7bOuz4D6ROjB3q0d080PLAO3v8Pfprq+8tRdHpRBGRtF7cSezz83LznSkP3vQ8ueAuVs94jVHWgbtYs7nboT+ngeVrAqNhbPzpR3m1C85x3Pz4b9Hg7ddgbl7+HO3ejTi1oVXd1KlO8Hy3oV5Mmewn5XYV/oVcSv7/C6phzl1Jud4Phwal8+ab9Fwkx2Yu4c5d6tHIyz9wrgTXi3EXV/w+R0hf+1F0b//qsQvKGB27Mk5li/EOJ/99/PsrARg7laP+B/nWwbrYInPF61r+DDn3zafVP8odH8IKTB73sw5lv9o+e/PpArM3UOeu9WjilkcGk+1X1PwudZb8S/1sP2fQu/v+twYXj0T6h1DBJXxrOCMxf1gfTOYu2dn7laPKuJQeP2urXQa/N8dPte6iPVBj782ThUM9qa2z6fT0X9mf3fSEEGlXCs4nt+VIjB3q0f1sSVnAO6GxlPk091PUy1/nhazrutxP9sKBju9K7P5aqPdofGi9vTn1w0RVE7eondrm8HcPZtzt3pUAd8UfFE6xY4Z7Cc95+lJj/tJv6CWGCKonH1djtnHjlkwd89yHVCPKuBij1+S9/vY1+ke9pO+BG8aHqik7V2O231SA+Zu9ah+jpb8gjwfwMCkl6w/LbGvtN5ivaGBylrc4bi9Ii1g7laP6ind4fRLKF4T8faA9revYF/pzjEvYIdqW9h23KbLYMukBczd6lF9TWS/ctJt/ukW+/Qw07RQN727Mz1HatDvsdyU/Wr4p2Vf6dVMXnMEo6H9YcZ7pATM3eoRAGV9GV5/ywSAegRAKWl9UnP91MPs/wHUIwBKab2LdLN0AOoRAGUdaCncx6UDUI8AKCu9+7d5OcmbqQD1CIDS0qM37oVXDyX22A1APQKgtG+zwv0ixlbpANQjAMo6Fl6tS/pQOgD1CICyWt95+410AOoRAGWtCo3XkjVflTYhJYB6BEAZaUH7w6xw34+xVEoA9QigntKdj5/GuBrjcmg8j21JzudTob4TXt0puVIKAfUIoJ6WtBTi1khFudPbIt6IcTf7TLqktEEKAfUIoL5OdyjczXgW40iMySwOhVdrkv4JXk0GqEcAtfc4p3h3i1TAt0gdoB4BMN1j4U7FfqO0AeoRAMntHgr376GxRglAPQLg/x0rWbgvhsZdlgDqEQD/NS/GdzlF+1GM3dIEqEcA5El3Rqa3RjzL4kb2Z5NSA6hH4+3/AJvALh1ZLCNrAAABS3RFWHRNYXRoTUwAPG1hdGggeG1sbnM9Imh0dHA6Ly93d3cudzMub3JnLzE5OTgvTWF0aC9NYXRoTUwiPjxtc3R5bGUgbWF0aHNpemU9IjE2cHgiPjxtZnJhYz48bW4+MzwvbW4+PG1pPng8L21pPjwvbWZyYWM+PG1vPiYjeEEwOzwvbW8+PG1vPis8L21vPjxtZnJhYz48bXJvdz48bW8+JiN4QTA7PC9tbz48bW4+NTwvbW4+PC9tcm93PjxtaT55PC9taT48L21mcmFjPjxtbz4mI3hBMDs8L21vPjxtbz49PC9tbz48bWZyYWM+PG1yb3c+PG1vPiYjeEEwOzwvbW8+PG1uPjE1PC9tbj48L21yb3c+PG1yb3c+PG1pPng8L21pPjxtaT55PC9taT48L21yb3c+PC9tZnJhYz48L21zdHlsZT48L21hdGg+v70mOwAAAABJRU5ErkJggg==\&quot;,\&quot;slideId\&quot;:678,\&quot;accessibleText\&quot;:\&quot;3 over x space plus fraction numerator space 5 over denominator y end fraction space equals fraction numerator space 15 over denominator x y end fraction\&quot;,\&quot;imageHeight\&quot;:25.405405405405407},{\&quot;mathml\&quot;:\&quot;&lt;math style=\\\&quot;font-family:stix;font-size:16px;\\\&quot; xmlns=\\\&quot;http://www.w3.org/1998/Math/MathML\\\&quot;&gt;&lt;mstyle mathsize=\\\&quot;16px\\\&quot;&gt;&lt;mfrac&gt;&lt;mn&gt;1&lt;/mn&gt;&lt;mn&gt;2&lt;/mn&gt;&lt;/mfrac&gt;&lt;/mstyle&gt;&lt;/math&gt;\&quot;,\&quot;base64Image\&quot;:\&quot;iVBORw0KGgoAAAANSUhEUgAAAGgAAADkCAYAAAB0bmECAAAACXBIWXMAAA7EAAAOxAGVKw4bAAAABGJhU0UAAACNUy1tAwAABRtJREFUeNrt3WFkXXcYx/HHVVEVpapqZsbUVE2NmqmaChE1UVFq9iImStVMVOzNTETF3kVN7U1F1F5UqInoq5EXUxUTZmYmakRUVU2JiaiIkD2P+4977rnn3HvuTe7/PEu+H36Upjn6/Hqac8793/8VObhOaCY19wWuHNdMaDY0O5p1RuJDr2Zc828oZoeCfDim+VazliqGgkp2VPO15nVOMRRUkh7NmOZVi2IoKLIjmtttFENBkVQ0X2letFkMBUUo5pbmeRj0tuapZlozpVmkoHIthwH/phnVnMr4mhkKKo/dbJ5r8TWnKej/c6ZRkFPzFOTbHAVRECiIgkBBoCAKAgVREAVRECiIgkBBoCAKAgVRECgIFERBoCAKoiAKAgVRECgIFERBoCAKAgWBgigIFERBFERBoCAKAgWBgigIFERBFERBoCAKQtc8piDfnlGQX7br/HaLguz3K4yqHDek2M6/fYwqPvswjZWCBS0wrrhst98n0t4G5z/wX1132Qc2DYZBb0hnu9CvSnW75wGpfgYE9uCSVD+nwT52ZrPDQlplM3x/O851Rt6e/i6VkpdhRg4AAAAAAAAAAAAAAAAAAAAAAAAAAAAAAABI3F0/DnooiIIIBVEQBVEQiVcQAAAAAAAAAAAAAAAAAAAAAAAAAAAAAAAAAAAAcPBd0IxqHmp+0axp3mi2NJuaDc2KZk4zpRnS9DC27npbc0fzQjrbn20rFHaZUe6v4+Es2JL920xvUfMho927y3s4Y1plWzPBiDs3EobY7a0pH2uOMu72fClx9w/9WXOEsRdzVcrZ5PVHRt/aGc16zgD/1nwXLplPayqJP2eX0Oc01zT3NKsdljRCBc0tZQztL01/hxcYv7ZZkN1PnaSGbLcyBnYvdaZ0+n3ftFHSFFU0OqZ5nRrU5D5+/4vh7ChSkJXZSyX1vkkNabYLx+hr47L9BpXUVFI3o6td/Bc8UbCgn6gl/7J6oIvHsqu95wUKWqeWmrnEYOYjHG+s4FnE0+9w9777ENR+PpyNcMxTBX8W9VFP9aazjDv5pQIFfUo9IncTAzkb8bgzFFTME6k9rIzpZoGCrlCPyAOpvjQ9EPm41wsU9AH1+PjZl/diXoUx+S1omRGV65rw2pBrwy0K+owRlWtSmi/PYo1CyWabFPSQ8ZRvuUlBLGwsWW+Tcn5nPL6v4IYYj4+nF1nlLDGa8tnLG3nLuj5iPOX7IqecGUbjQ9Y6uX+EtXAuXMo5ewYZjQ+LGeXcZyw+DOXc87AwxAFbtZpeTG+rWN9lND5MSeOLcazYcXxhwLJeJ05I4yrSO4zFj/lUOdOMxI/xVDmPGIkfg9L4Lm44YVvEJB+G8u5tR+y+5lWinKfC2gI37B0LK4ly7KEob2N0dDn9R6Ic+zVPp52wsyT5EPRZOJvggD3oXEiUYzelbzEWHyrh8nm3nJeadxiLH8mFh/aK6PuMxI9pqd+65Twj8SP50oHdkH4c6bj2s21YeM9QU8lNKGy7lk8iHvtROO4Fash2W+rffRDzLZO7b5f8kxqyjUj9w8+rEY/9ntQ2YRqlikbpddSfRzx28vHRVnhigQTbpyC5I8jNiMc+L/XP9mapo16f1G/CNxbhxte247S3Ps5L41Yx/VRSc1HyF7iXkVUqqf+vZc1ROZZxaqk6Ex7b7DgLCxyl+sEZLx2Ws0A1ja+Gesqh3y/hZLhD91jOmhzyZ2/2l19yWo7l+8N+9vQ4LsfVdmT/Afvd00c/0U2KAAAAg3RFWHRNYXRoTUwAPG1hdGggeG1sbnM9Imh0dHA6Ly93d3cudzMub3JnLzE5OTgvTWF0aC9NYXRoTUwiPjxtc3R5bGUgbWF0aHNpemU9IjE2cHgiPjxtZnJhYz48bW4+MTwvbW4+PG1uPjI8L21uPjwvbWZyYWM+PC9tc3R5bGU+PC9tYXRoPuUjtaoAAAAASUVORK5CYII=\&quot;,\&quot;slideId\&quot;:620,\&quot;accessibleText\&quot;:\&quot;1 half\&quot;,\&quot;imageHeight\&quot;:24.64864864864865},{\&quot;mathml\&quot;:\&quot;&lt;math style=\\\&quot;font-family:stix;font-size:16px;\\\&quot; xmlns=\\\&quot;http://www.w3.org/1998/Math/MathML\\\&quot;&gt;&lt;mstyle mathsize=\\\&quot;16px\\\&quot;&gt;&lt;mfrac&gt;&lt;mn&gt;1&lt;/mn&gt;&lt;mn&gt;3&lt;/mn&gt;&lt;/mfrac&gt;&lt;/mstyle&gt;&lt;/math&gt;\&quot;,\&quot;base64Image\&quot;:\&quot;iVBORw0KGgoAAAANSUhEUgAAAGgAAADlCAYAAAC/MrKnAAAACXBIWXMAAA7EAAAOxAGVKw4bAAAABGJhU0UAAACNUy1tAwAABU1JREFUeNrt3WFkV3scx/GvmclMJJnMFbmuTBI9uDK5LjOZPUhkrkwP9iRJkriuJMm4krmuiUwymTGZydwnPUjSg0hyXTMxmckkkplrMur7dX5j/jvnf875/885v1/zfvGl2fwP30/n/H/nnN/5HZGda4/WLa17gqDs1rqhtab1VWuVloShQ+u61mcXzFcCCkO71jWtTzXBEJBnu7Suan1MCIaAPGnTuqK1khIMAVWsVetyjmAIqCItWhe1lnMGQ0AVBHNea8k1ekPruda41h2tFwTk17xr8CutS1r7Yv7mPgH5Yyeb3Sl/00lA38+eRkCBmiWgsM0QEAGBgAgIBAQCIiAQEAEREAGBgAgIBAQCIiAQEAGBgEBABAQCIiACIiAQEAGBgEBABAQCIiAQEAiIgEBABERABAQCIiAQEAiIgEBABERABAQCIiCU5jEBhW2BgMJlq85vpARkv2+hVX4MS7aVf3+lVdWzl2ksZgzoCe2qlq32+0zyLXA+xqGuXPbCpgHX6DVpbBX6dxIt99wn0Tsg0IQeid7TYK+dWW8wkLRad59v2zlDy/PpLSmUpBqi5QAAAAAAAAAAAAAAAAAAAAAAAAAAAAAAAIBUu+rHTi8CIiCKgAiIgAiIqi4gAAAAAAAAAAAAAAAAAAAAAAAAAAAAAAAAAAAAYOdr1RrQuq01o/VOa01rXeuL1v9aK1qzWmNap7TaaFv5urXGXRB512ez4Ca0jtDG4nVpTUlxi+k90NpLW4thh6fPUvyKh8tax2hvc/6QcpelXNU6Tpsbc1OqWTv0k9YB2p3PhYRmbmjNud8frxmZ2b8PaQ26wcBajpBe0vLsehKCueMGC1m1a93IMeIbpPXpOrSWYv53H2riM4+6c6K0gF7R/nR/1zTNznlaCjp/ynLI+5EI6jdxa7NuFfz5VzMEdJYYks1sadRYCZ/fluF8apwY4v20pUlPStzOREpAk0QRb9Q16H3Jl2CGUgKaIortbBDw0TXoZMnbGmAParxp0xVsqzcloNvEEX/uc1prfwABnSaOMPbWpPtFe2iRX/UGCdO0x7+7dQLiTmsAFjhBDdexhHDeuoEKPJuMCeeD1kFaE+beY+EcpTVhnGctxBzWuLUQiDnZfjmH75wA7JJoZulmMHYh9gxtCcMPEt0qr50H9zt7j38242dV6k+zsqCYq10xu872r2SfamUT7vtoW7nsKYdhrTfS+MTFcfamcs5r/nKHqyJml77Q2kdbmzfszmHKmAJseyG3G5o06QYAmw9rFR3SLC0unn1/2Kygfonu90y4AUCjIQ3R0uq+p0ZThtxxteJOclGR3VojEk3AzxrSFdpWvcNaixkDmqddfuzNcc50mHb50SnZHkfhMOdRb4aAmOXj2eOUgP6jRX71pAS0Tov8SzuhbaFFft1PCYir3J6dJaCwneQQF7YuBglh62CYHbZ24XnV7/YQx6WeAPTXCehn2uNf0hN3y7QmDA8TAhqhNWGIu+1gd15Z4C8ASbcceBwyEE8lfg3T/bTGv6RLPBdpTbITWn9q3XOjq66StmOzR5diwpkjgng2Af5Rwpe1rSHXXfD25iT+SQcWOk9wXepfUbagbJGjIi79x60XZ0/e8aR3HfOSfa7aLw1uwyYvxs1BeMuQOl3eR0is0XmW9B90VwZqP+eR8DRDJjPS2CT31xI9ytgn2xc4t1GaLUq7mHBI+422Nz/kLbps4YprEt1iQMEDhWbKTkjPudEimtyTXksxbzSx7xd7Gq+TthbPXgNw3g2J/5FowdnNJ+o2y35ecQOGKfd9Y8tZ7sjlXb4BR7OPlEcJnAoAAACDdEVYdE1hdGhNTAA8bWF0aCB4bWxucz0iaHR0cDovL3d3dy53My5vcmcvMTk5OC9NYXRoL01hdGhNTCI+PG1zdHlsZSBtYXRoc2l6ZT0iMTZweCI+PG1mcmFjPjxtbj4xPC9tbj48bW4+MzwvbW4+PC9tZnJhYz48L21zdHlsZT48L21hdGg+2UNWogAAAABJRU5ErkJggg==\&quot;,\&quot;slideId\&quot;:620,\&quot;accessibleText\&quot;:\&quot;1 third\&quot;,\&quot;imageHeight\&quot;:24.756756756756758},{\&quot;mathml\&quot;:\&quot;&lt;math style=\\\&quot;font-family:stix;font-size:16px;\\\&quot; xmlns=\\\&quot;http://www.w3.org/1998/Math/MathML\\\&quot;&gt;&lt;mstyle mathsize=\\\&quot;16px\\\&quot;&gt;&lt;mfrac&gt;&lt;mn&gt;1&lt;/mn&gt;&lt;mn&gt;4&lt;/mn&gt;&lt;/mfrac&gt;&lt;/mstyle&gt;&lt;/math&gt;\&quot;,\&quot;base64Image\&quot;:\&quot;iVBORw0KGgoAAAANSUhEUgAAAGgAAADkCAYAAAB0bmECAAAACXBIWXMAAA7EAAAOxAGVKw4bAAAABGJhU0UAAACNUy1tAwAAA6ZJREFUeNrt3TFoVVcYwPFDKFJEBAcJHbqUIkUcunQQh1KQDtJBCpnEoXTJICLFpZTiIIUODh26SAmlQ5cORUoRQUREHAoi4iAiSBAHKQERCRJKwH6X3MLtIfrefck999T+fvCBYPIefH8T807gvJReX3tizsacT1Rld8yZmNWYFzHPrKQOu2K+jnnahnkhUB12xnwV8yQLI9DI3ow5HbPykjACjWRHzBcxjyeEEaiwN2JO9QgjUCFzMSdiHvUMI1CBMIsxD9tFr8dcj/kh5lzMDYHGdbdd8M2YkzF7N/mYJYHG07zY3D/hY+YF+u98pQlUqQsC1e1XgQRCIIEQCIEEQiCBBBIIgQRCIAQSCIEEQiAEEgiBBBJIIAQSCIEQSCAEEgiBEEggBBJIIIEQSCAEQiCBEEgggQRCIIEYzG8C1e2eQPVqbp1fnxCo+fs5qxrH52m6m38/sqrymjfTeDBloMvWVVZz2++11O+C8+99qxtW84ZNn7SLXk2z3UK/nDaue/44bbwHBFtwKG28T0PztjNrMwaZNGvt4zfPs2Dl/RweKMrL5riVAwAAAAAAAAAAAAAAAAAAAEAqe+vH6z4CCWQEEkgggUy5QAAAAAAAAAAAAAAAAAAAAAAAAIzsSnLzVLVOJleDVeu9mOcC1Wku5nZyuV61vkluP6zWweR6ymrtilkWqF5LyQWv1Tqa3MBbrb0xKwLV6/cswIpA9VjMlr+0STCBRvJudlrwoP1JTqBKTgv+6Cx9vX0NlASqw5ls6Wdf8X+SQIV9kC38ZvsVJVAFdsbc7yx7NWbfhJ/qBCrofLbsxSl+7BaokCPZoi9O+bpIoEKnBX92ltz8eV6gelzIlny0x8mCQAP7bJPTgiRQHd6JedZZ7nJ7WiBQJW5kyz04xecIVMiXrzgtEGhk76eN87V/lnorOy0QaEQ7Yu51Fvp8k9MCgUb0XbbQEz0/X6ABHc6WeWmGxxBoIHtiHqd//+p6XqB6/NLjtECgwo5lS/xxC48l0DZ7O+Zpz9MCgQq6OsNpgUCFnJ7xtECgAg7E/NVZ3O0epwUCFTgtuNNZ2lrP0wKBBnZui6cFAg3ow204LRBowNOCh51lPZnxtECggfycLevTAZ5DoBktZIv6aaDnEWgGb7XfzrqnBbsFqkd+JcuhAZ9LoJ7yK1m+Hfj5BNrmhdU6RwQSSCCBBBJIIIH+14Fq+weBQAgkEAIJJJBACCQQAiGQQAgkkPUIhEACjeZvDt7zepUvGSAAAACDdEVYdE1hdGhNTAA8bWF0aCB4bWxucz0iaHR0cDovL3d3dy53My5vcmcvMTk5OC9NYXRoL01hdGhNTCI+PG1zdHlsZSBtYXRoc2l6ZT0iMTZweCI+PG1mcmFjPjxtbj4xPC9tbj48bW4+NDwvbW4+PC9tZnJhYz48L21zdHlsZT48L21hdGg+bGH/mgAAAABJRU5ErkJggg==\&quot;,\&quot;slideId\&quot;:620,\&quot;accessibleText\&quot;:\&quot;1 fourth\&quot;,\&quot;imageHeight\&quot;:24.64864864864865},{\&quot;mathml\&quot;:\&quot;&lt;math style=\\\&quot;font-family:stix;font-size:16px;\\\&quot; xmlns=\\\&quot;http://www.w3.org/1998/Math/MathML\\\&quot;&gt;&lt;mstyle mathsize=\\\&quot;16px\\\&quot;&gt;&lt;mfrac&gt;&lt;mn&gt;1&lt;/mn&gt;&lt;mn&gt;5&lt;/mn&gt;&lt;/mfrac&gt;&lt;/mstyle&gt;&lt;/math&gt;\&quot;,\&quot;base64Image\&quot;:\&quot;iVBORw0KGgoAAAANSUhEUgAAAGgAAADlCAYAAAC/MrKnAAAACXBIWXMAAA7EAAAOxAGVKw4bAAAABGJhU0UAAACNUy1tAwAABPFJREFUeNrt3V9kV38cx/G3mUkSu0iSdJP8JNNNF0kS6SKT+ZHkZ5LdJJPJSJJkIpkuMjGT30UXkSQ/+Rk/+UkmkSSZjGQmSWRmMhn1fjufxPE9O/++5/P5bJ4P3let73i/ds73fM75fD5HZO3q1hrRGhdEZaPWFa1FrR9aC7QkDhu0LmvNu2B+EFAc1mtd0vqaCoaAAlunNaz1JSMYAgqkS+u81qecYAjIs06toRLBEJAnHVqDWnMlgyEgD8Gc0Zp1jV7WeqY1oTWqNUVAYU27Br/UOqe1qcXP3CGgcGywuSvnZzYT0Oo50ggoUo8IKG4PCYiAQEAEBAICAREQCIiACIiAQEAEBAICAREQCIiAQEAgIAICAREQAREQCIiAQEAgIAICAREQCAgEREAgIAIiIAICAREQCAgEREAgIAIiIAICAREQGvMPAcXtHQHFy3adX84JyP69g1aFMSDFdv49RKv8s5dpvC8Y0H+0yy/b7feplNvgfIxTXbPshU29rtGLUm0X+g+SbPd8RJJ3QKCG/ZK8p8FeO7NUMZC8WnKfb7/nOC0v53BDoWRVPy0HAAAAAAAAAAAAAAAAAAAAAAAAAAAAAAAAxO+uH2u9CIiAKAIiIAIiIMpfQAAAAAAAAAAAAAAAAAAAAAAAAAAAAAAAAAAAAL/s1tpBG+K0VWtOa5xWxGWT1oDWZ0m2DNtDS6p5Jc3v5zZFm6s5JH423DtFq6t56iEcO8V10Ory9ng6eq7S6mrueQhnWWsbrS5vh6ej5wGtrmbMU0AHaXW18cn3hk9rH7WGaXU1I6mGTtOSeKzXmmeMEq/hVDizjFHiYUHMpQIapC3xGEiF80mri7bEYzoV0EVaEo/eVDiLWhtpSzymUgFdoyXx2N9iMGkBHdVaR3vCe5wz8p/RuusuInbTLr/+kPK3ar5KcqfbAttCC5t1R+rfW3vlBrhbaWd72XOYZWnvTdBJ4Q5129yQ5u5YPxdm6dTS7cY6TT/vGdXqpN3lXRB/r8h8wcVEeX3u8vpfN0i1K7NvDYZkD+h20vb6utxY5083WLUA2/V09TMhNcMeQxzWuiXJHe66R9JmWtpsWHZ6rDOh8SW3kPzYq/WkYkh3aZ8/x7Q+VAjpL1rnj002uS3l7+l10zr/R9NCiZBGaJl/PfJ7UVZeLQjzHoLYWSKkftoVhj2pLXK3/B6tCqfIPb9F2hTW2wIhsQQ/oN4CAfXRprDeCYuIV/V30U1aFFbe7KEJWhTeFwKK20MCitvECgGN0Z7wBlcIaIj2hNe/QkAnaU/cAR2lPeGdXiEgJpJE4LpkPxNCBLI2Z2K/nkjMZAR0htaEt0Wyl6zw/ROBoYyAJmlNHKaF7cii1ZcRzv+0JryOjKPHvnt20Z5sNhP0gCSb9zXpasbRwzYzGWzpfHpHqyVJHgW0+3bLgYxwHhNDayckf/LGa0lWLdS1XVpPXLQl+xuIorVJKT5n+kqN32P7Jcy2+Mw3Hk6pq9q8lFt98KTCIHJfxpFjC75YyZCjyksybInI2QKfbaeta9J6qq89SWUpfgEXpfqyxRn3/3vk9x6mtozRJiXa2tVWS05skshx2l5cp/h5WYYdRTc5pVVjf/XjDQVjR9Gou4JDTXaq+lvq74FgKxPsOc9JvmeaO+31ui/4++5CYt4NXn/VN3ex8MINaMddID1rsSE/Ael29MmoBzL5AAAAg3RFWHRNYXRoTUwAPG1hdGggeG1sbnM9Imh0dHA6Ly93d3cudzMub3JnLzE5OTgvTWF0aC9NYXRoTUwiPjxtc3R5bGUgbWF0aHNpemU9IjE2cHgiPjxtZnJhYz48bW4+MTwvbW4+PG1uPjU8L21uPjwvbWZyYWM+PC9tc3R5bGU+PC9tYXRoPlABHJIAAAAASUVORK5CYII=\&quot;,\&quot;slideId\&quot;:620,\&quot;accessibleText\&quot;:\&quot;1 fifth\&quot;,\&quot;imageHeight\&quot;:24.756756756756758},{\&quot;mathml\&quot;:\&quot;&lt;math style=\\\&quot;font-family:stix;font-size:16px;\\\&quot; xmlns=\\\&quot;http://www.w3.org/1998/Math/MathML\\\&quot;&gt;&lt;mstyle mathsize=\\\&quot;16px\\\&quot;&gt;&lt;mn&gt;1&lt;/mn&gt;&lt;mo&gt;=&lt;/mo&gt;&lt;mfrac&gt;&lt;mrow&gt;&lt;mn&gt;5&lt;/mn&gt;&lt;mfenced&gt;&lt;mrow&gt;&lt;mn&gt;3&lt;/mn&gt;&lt;mo&gt;-&lt;/mo&gt;&lt;mi&gt;x&lt;/mi&gt;&lt;/mrow&gt;&lt;/mfenced&gt;&lt;/mrow&gt;&lt;mrow&gt;&lt;mn&gt;3&lt;/mn&gt;&lt;mi&gt;y&lt;/mi&gt;&lt;/mrow&gt;&lt;/mfrac&gt;&lt;/mstyle&gt;&lt;/math&gt;\&quot;,\&quot;base64Image\&quot;:\&quot;iVBORw0KGgoAAAANSUhEUgAAAj8AAAD6CAYAAABOFiYZAAAACXBIWXMAAA7EAAAOxAGVKw4bAAAABGJhU0UAAACOyiQ8uQAAGpxJREFUeNrt3Q8EVfceAPCfTCYZSTKZmCSZRJ6ZzIxMJklMMpMnZpKZiZmZTGJm8kzGZCaTSJJkxszkmRmTZyYzkmSSyJMkM/bO991zdbu795xz/99z7ufDl7Zu59zzO3/u9/z+pgSMwzNZrFMMAMAiWJPFjSw+m8Pv9kQWO50iqLUV7mNgXqzKYn8Wt7L4K4vNc/b9dmdxM4s/sni6xuX8WBY7svgoi3NZXMviXhYP8mO7nx/n+SyOZ7Eri6UuTxrkfP6MuZC/bAGUupw/OCYZ38/R8a7M4mzHd/s2f3Osm41ZnMiTnEHPRyRFJ7PY5PKnAQ51XNv/zWKvIgGKvDiFxCdi35wc77b0sCYq4lRec1In8WZ7eozn5os8IYQ6257F3a7r+nHFAvRyaQqJTyQbS+bgWI92fa/jNTxfu/I323Gfo+iTtcXtQM1t7nq5+TmLpxQL0P2gmEatzwczPs6o1fi26zsdq+H5enfC5ynemp9zW1Bzkexc73r52qpYgLZxNp30iz9n/OYVHZmvdX2nj2t4rj6YUqJ6J4u1bg1q7smuBCj6xRkNBvx/zp1p/JieneExPpserQKPOFHDc3WgILG8mP991Nh0juCKP2/IYk9qdWy+N8A5+9HtQUMSoN+7rm0doWHBHZ9S8vPCjI4vOnLf7fou52p4nrb2SXqi9mqQIb3Lsjicqo8M2+MWoQHiBeC2axsIMf/OH2myTV3xxnVoRsf3Qo+ajqjNqNvIj+Xp0ar79nFsGGGb0c/rZoVz+JPbhIbYmj+TOq/vHYoFFs+RrgfBlQYdWzR1ddf4RNPX6hoeyyfp70124xg1tzFVawazHAlN8UbXtR0TfxrdCAskmj+6h0rva8ixrU1/7+MTb3zP1/BYNnYdx5Exb/9QheTnVbcLDdI9wCNqQJ9ULLAYun/0rqf5mINnVDFD829p/obZD+tcmux8REtT+XxBJ9wuNEg8I7o7QEcz8mOKBpotkpwbXTf/wYYc24UeP96Xa3os6zuO4ZsJ7udkSfJzyi1Dw+zocZ3/S7FAs+1Pf6/2bcICl++k3p2uN9b0eI7lxxBvqZNcduK1kuTntFuGBjrf41p/SbFAc13puuHfbcAxbUp/H8lR57e5qJ1rD83dPoO3YDU/NN26Hs+MeNF4QtFA83T/0N1rwM0eicIvPX6049hW1vw8nZnCvraVJD8fuW1oqM96XO+fKRZonu+7bvSjDTimw31+tOt8bDG3z+40nVEoZcnPbrcNDbW+zzX/D0UDzbG1T4LwcqrfxH9tsV5Yr9mKY/LG1U55JUXNXlGOKxQRDfZ1as4gCaCHiyVv+DFE/MvU6hD9TE2Oqd9IJf1Uqivq8HxG8dBwrybzW0FjbUjDrex9Ok+G5nESsI0F3327U17ZpwXluEnx0HAx0rXXMj9XUzPmPoOF9nkafa2uqAqOyRHXzMkxne7zPe95aA3k12RyQxbb+T73wOuKBuor+sX8mca7YGm0k78ww2N6OpmXZhy2pP5NoMsVDwtif8F9ANTUR2lyK7f/kForhE/bxwXfaZ9TXtmpHuV3K08uYVEUvUztUjxQPzFSp8rK3aNGJCPTWhsn9nO74Lv44a5mS5/EZ7OioYdoSo7a3pha4mxqLZETq6JHf5lYfmXtiNuPbUet7Z18m3Etxizn05qr62af58klpx7q550pJD6diwNOo2P07oLvcNsprySatLr7+kQV/zpFQ9eLxu48KSl7ibqWhmsqjSkpvirYbkxgOo2pOM4UfIf1LgWol6iyvZg/XL7P36ruTzAB+n0KD4pzBfs/65RX0j3twamkjw8PPZ9agyQGfVa8N+B+ovbxVoXtvjWFY36vYP9HXRLQDDG885n8re5onhz9MaYE6NYEE6DHSr7nh05toXiDPt+VrL6iWMjFtXC1x331oOK9f32AfT2XxX8rbnca83btSsW1WkBDRZt+LHXwSerf/j1IDdAkZljeWbLfPU5jXzHq78eu8op+G9E0qtaHsC9/uYgE+WAWz6aH00bENXKkwr3/bIX9xLxjdwZ4nkwj+VlT8h0seQELkgjFm9ClERKgn9L42+o/Kdnn805dTweyuJuKJ7SMJGipolpo0bm4bODCmZJ78HDJv1+VWjVEgzxLDkzp+IumBPnA5QGLJd54vh0yAfpyzN/lPyX78+P9qFi36+cBzldU77+k2CiwueQa+qbkpeq7rs+uzf9/1Bj1moz1cpre2oNXS17mgAW0M/9xHDQBGtcaOUtL3sweOEX/F2/u+yskikVxQiJJgd9K7sN+M6x3zs/VrykrmsT+lVqDF95N022SPZ+KJ3d93KmHxbQsFa8F1a9JZRwrg28r2c+NBT83W/IfjTtpPB3XY3TgKpc8PRwvuXZ6zRW1vePvL8zpcZ0sOa4dTj0stqgFujvAD+mRMexzf8k+Lizoudhf8iY+SvxnTIkrzbK75LrZ2/X5SKLbQ9pj3p557WD/YRqtPxOwADalanN0/JUnSqM2o5S9lZ1Z0PNwKi/fmISu6pDkQeK8S50uT5RcM190fb49r1Rco/M8YeC+kuMyjxjwf+sHSIBeG3FfFwZ84C6ypfm5eTkv90gch+mvNa5zR/P8WnC9XO6TUOyf82N6JWlaByramqqtGj/qautlw2M/dSpKRb+gWC9pkCbLiJj3SWdPOn2ZijsHR8f7WO6m3Qftqxoc046S+yCOa4lTD7RVWUPs3oj7KGvSOeY0VBbNFkcrJq3teFux0eG1kuslBii0m7si2V5Tg2PaXuE+sP4d8IhfJvjgWFJh2/udgoHFEidXKyY/VxQXXddO2Xw/7T8frMkxvVjhPtju1AOdyqqMI3YNue1lFba9zykYSszqW3VOoGcm/F1OpMktujsP0bS5k6osfHq5RsfzZIXj2e2RAXT7dUIJyoqkU+4kxTpsVdZzm3TTl+SnXs5XOObNNTqe5Wl6k7YCDVLW92fYfjnPS34mbluFMp70dAKSn3p5P5XPFF4nVZKff3pUAN02TOhhWOWHWfIzurLpBH6R/Eh+Orxccrw7a3Y8VZrX9S0Eero9geSnSkdEyc/otpaU8aTXT5P81EvZenuv1/B4pjFbPdBA5yaQ/GyU/ExN2WSIk5znRPJTP0Wd5U/W7FgeV/MDTOIH7PiQ26zSFm+013h8PsMfcMlPs+73n2t2LPr8AEM7WPDgeGvIbT7mjWxqXl3AH3CGt6fkenmiYcmP0V5AT0Uzv+4dYbtlsxEfV/RjUTbLren96fRGak6n5ypTapjnBxg4+Xl5hO2WLaD6maIfizVpdh2eqZenUvk6cXVadqbKlBpmeAZ6+mfBg2P1CNu9mKzqPg1FVf+/KB46fF8hWfi+RsfzUrK2FzCkD/s8NO6OuN2TabYT8C2KorlOTisecp0THBY1SbdXeK8Dq7oDQzvd58FxdsTtvlnyYPpK0Y9FUbOXld0J/+hIeOKlpmyF97o0Fb1Schy3nHqgn9/6PDjeGHG7ZbPJ/q7ox6KonJ9VPAtvWdc9HoMYojbkj4Lr5nBNjm1fyTPmnNMP9NJvVeR4S1w94rbLpp7XGXc8+r3F31A0pEfngeqctPTrgnvz65oc2wepOZ23gSl6a8IPvyvJHDST9mWfsj2qaBbervRo5/fHO/7u/ZIXkzr0lSnrV/iKSwAYJDl5YUzb/6zk4fSiUzCym6l3zd1aRbPQoua2vW7fvSzWd/192fp7W2twjOdLjuFJlwFQ9FbYGd+NcR+7Sx5Oe5yGkWxL412Tjeb4JhWvoxcjuor6/dShs3zRunZXXQJAt6jSvtKnxmDjGPfzeMkD9kOnYiTfpd5TFHjjXWydzdmnCj53qeDerDraM+bROZwebVKb1jOsaMj+py4DqI/oJByzlq6a8H76dRR8dwL7Kprs0GiM4fVb1uKgolloz6RWn524FmKU1/KCzx4tuDfvV9hX9NlrrxK/a8rHuS4V1yq/5FKA+ReLfN5If+90GMnBy2PeV78p4S9O6NiKhqPebth5jLKN2qzo6xRNDWsmtJ9Y0+j6FM8h9RC1L1c6nh+bSj5fNh1F2b//NJXXLk1KUZN61H6a3BDmXNkqy3/lb1f/GMO+ohNsrzW3Lpe8IY4iarOKmr7WNOAcRv+Js6l3M2IksBvHvL9etWnR/2Gl22mhdY5+eqPidVvUdPRmwb/dmx5OqTCLleCLaq30eYMa+LpC8jOOycfW9Kkt+DlNvpnt89TsTs/vp/Jp9j9K4xna32t4b0wY+bRbqZGili+aODeUfO69NNzSMf9Og6/ztSW1msVmOWKzqDn9OZcNzL//DpD8RHybBp+AMB4GvWp8LuUP10nbkpq9wOmViucuPjfsNALxdn2hxzajX4dh7c10ID1aaxrXz+s9Pvd2erQGcJCamI9LrtnuWcKjr017eoVZzSUVTVoPUv9acqAGLg+Y/ETcyR+MZZbnD6heVdtRNTzNBQx/6HMsNxtwDu8MeP4u5AlhVVE7diP1HpGzwi3USFsLrp9fsziUxc706Np80dflmQH3s63kWo3a4naz7e6Ol6jv5rRs/unSgXp4d4jkp/OtP/79pvSwg190eozVjj/JH4a9OhnPYubTnQXHsbnm5/DckOcvEt93UmtkSmeTWPw5mjqOpNZ8Jb2aufa6dRrtiyGup2EGRywZInmfdf+yfqNVbyQdnaE2ovbl0ggJUNWI2p9jM64p+Dk1cymG7VM4f+1VqqNvxzK3TeOdGvDaeHWEfR0b8Bqcdf+yfs+RN102UC9RW1O2FMSwEbU/0a4/D/1CdqXmLsL5fppc0hNNDPvSdJspma23K14b0Sdo1FrAGAxxr8K+ool604zLZVPqXxul1gdqKm7sL1Lx0PAqEQ+y0/lDcd5+MH/s8513NOD8RQ3Q5TSehDX688T8T6vdFgv7QvRDKu+P8/yY9re3ZF8xKmweZg7/V5/vt9slA/X3WJ4MRHPQmfwHNUaFPeiIGGp6J08mos/JZ/kDbNOcH9vmNPk1xWYthiXHPCsxLP2r1Opnda/r/N3L36Qv5InqkfwBvs7lT8dzIGqAvs/v9wd5YhzrdkUTz9Ix7y9Gdp3P9/GgIwnfOSfl8UTqXUP1rUsFqIMTqdqwWoC2w6l3Lbc5roBaiJEi/eYdAui2KvWu9TmgaIA66Tf0faeiAbr0qi22lh3QmAdajNpYrmiAXK9JDaOzt7XsZizmTYnOip8pChhIzFfTa86O44oGyF+ErnU9H6Lz9yZFMzvR8zw6YLXbIe8qEhhYdFa83SMB2qZoYOH1muxxh2KZXSYaE5p1L0gp+YHhxGKf3XMbRYdoc9zA4jrQI/HZr1imL6roY2r5fuugSH5geHt63FMxyZtZjWHxvJj+viDzIcUyXY/nhX47lc/KCgzvjR731WnFAgtlY49KhrcVy/QszQv8Zqo+JT0wmtdT8xY+BapZ2+M3V1PXlEQ1+1sDJD2SHxivWKZDlTcslqey+D09OqrLvF9TECvCHkytFaaHXYwQGI9o8++u+n5LsUBjE5/O396ofNiiWCaf9ERfg+t5occbZ6xgGxOwfZxai8pJfmD61mfxa9d99o5igUbZmB5taYllblYplsm7khf4T6m1Um6vQv9c8gMzEVNLnOy61z5WLNAIMc1FZw3vB4pkeg7nmWeR1ZIfmKk9XQ/JGAW2VLFAbb2WHs7vdT1PhJhDVyQ/MFOr86Snfb+tUyRQS0s6flM/Tdbzm2vnJT8wF6IztCnuod5iCZutimH+nZP8AACSH8kPACD5AQCQ/AAASH4AACQ/AACSHwAAyQ8AgOQHAEDyAwAg+QEAkPwAAEh+AADJj+QHAJD8AABIfgAAJD8Tt63k+zYpzrk8AUDyI/kBACQ/kh8AQPIj+QEAJD+SHwCQ/Eh+JD8AIPmR/Eh+AEDyQ3P9JYQQQkwpJD9IfoQQQkh+JD9IfoQQQkh+JD9IfoQQQkh+JD9IfoQQQkh+JD9IfoQQQkh+JD8AAJIfAEDyI/kBACQ/AACSHwAAyQ8AgOQHAEDyMxSrugMAkh/JDwAg+ZH8AACSH8kPAEh+JD+SHwCQ/Eh+JD8AIPmR/Eh+AEDyAwAg+QEAkPwAAMzeBckPALBIfpX8AACLYlkWf5YkP/H3SxQVANAE+1O1IdcvKioAoO6WZ3G1YvLzjeICAOpsdRaX0mAT7h1Pmr8AgBpZkcWOPIm5l4abcfhaFoezeCmLpYoUAJgnW7O4mcWdLB6kySy/8CDffuznFUUOAMzStNfAek2RAwAAAAAAAAAAAAAAAAAAAAAAAAAAAAAAAAAAAAAAAAAAAAAAAAAAAAAAAAAAAABAfT2WxY4sPsriXBbXsriXxYMs/sjifhY3szifxfEsdmWxVLEBAHWzMYsTeZLz14ARSdHJLDYpRgBg3q3J4vQQCU+/+CKLlYoVAJhH0WT13zEmPu24kcUWxQsAzJN3J5D0dMbdLJ5TzADAPPhgwolPO+5ksVZxAwCzdKBPovJnFhfzv48am84RXPHnDVnsSa2OzfcGSIB+VOQAwKxs7ZP0fJxaHZ+rWpbF4VR9ZNgeRQ8ATNvyLK6nv9fKbBhhm5tTa86fsuTnJ8UPAEzbJ10JSczps2QM2435gao0g61zCgCAadnYlYgcGfP2D1VIfl51GgCAaTnXkYQcn8D2o0N02XxBJ5wGAGAa1nckIN9McD8nS5KfU04FADANx/Lk4/c02WUnXitJfk47FQDApEWH5tt58rF9wvvakdT8AAAz1k5IzkxhX9tKkp+PnA4AYNJibp/dWTw5B8nPbqcDAGiSomavP7JYoYgAgCYp6vB8RvEAAE3zaUHys0nxAABN82syuSEAsCC29El8fkutTtcAAI1yqkficyuLpxUNANA0W/okPpunsO8NWexKrYVVv8zi+ywepPEu47Eni59Sa8RarF5/fkrHBgDMoWjS6u7rE01d68a8n1g49eUsDuZJzuU8GSmaV2jPGPZ7sGD7rzn9ALB4Lqa/L2Exrj4+j2VxNrXWJPtriPjPiPuPpUHuFmz/zyw2ugQAYDE8nlrNP+1EIBKUV8a8j6jtuZ9aTVjn8vgutZq1qiZAW0fY/8YK2//cpQAAzfdUFj92JQE3sngnTWdkV9TIRJPW9QrJyRcj7Gd5he3fdjkAQLMdSMVNQXfyJGjpFL7LytTq+1OUnES/oGUj7ONShe0DAA0U63b9nKo3N13L4qUpfK+nSpKxiH+OsP1YEPa3gm3fd2kAQHNEh+P9qdVx+K8hI2Z3nnQt0KGS7/DViNuPBVlPpsl0qgYA5kDM2/Ov1GrC+msMEXPvrJrg943k6lYqHpW1cgz72dGjTE65XACgvqKW57cxJTy9akhWTPC7HynZ//4x7Wdn13bfcNkAQH1FLUb0n4lZjAcZTl41zk/wu69Nk236alvStd0NLhsAaJZoUlqfWrMrx4zG0ffl2ggJ0CRnRS4amTXqqK9eyc9VlwcALI7oF3QslY+06o6bqTVB4iS8kSa/3MX6ju0dcxkAwOJ5IoujqdWpuGoC9PaEvsuqkv2eHsM+9nRsb4vTDwCL65nUagaqkvxcmeD3KGr6ir5MS0bc/ul8Wz875QBADCevOifQMxP6Dm+X7PeFEbb9WJ5ATbL2CgComdWp1a9nVk1fG0r2e3SEbe9LDztPP+FUAwBt2yokP2cmuP+i5rcfR9juv/NtfOYUAwDdLpQkP79McN8nUvFsz8PU2mzu2MZGpxcA6La1JPl5MMF97yrZ9+4httnu6PytUwsA9FM2GeKSCe03OiYXDb0ftNmqsx/RC04rANDP5yXJzyRXe/+uYL+DDlM/lUbvLwQALIBXZ5j8vF+y7+UVt7Ox49/scEoBgCLb02yavcLzJfuumsi0O27/5HQCAGXWpNl0eE55YlW0Mv3hCtvo7LT9ktMJAJRZnmYz1L2taLj92Qr//nL+2R+cSgCgimVpsouMlnmnYP+3Sv7t3o7PPudUAgBVFDV7TWNtrGdTcb+ffpMdRkfs6/lnLjiNAEBVLxckHs9OYf9l/X76dXo+nB7OBm02ZwCgstf6JB03pvgdivr9HOrx+aitup+s4QUADOHLNP6V1Qf1Xhqs31F7QsN7WTzpFAIAg7iZei8sunaK3+HFguTnatdnO+cGes/pAwAGsa1PwnFiyt+jbJ2v9izT0T/ol/z/XUuTnX0aAGigXmtr3U2zaUr6oSD5aU9e+HbH/9vp9AEAg+i3rMXBGX2f4wXJT3yn1XliFv/9tdMHAM0Q/Vk+TK0RTDEKa82E9rMiPZwjpzMuzvDYXylIfqJT9sn8z39ksc6lAgD1Fn1ezqbeHY/PpfHPY3Oxx76iD83KGZbB0wXJz+8df/7A5QIA9fd+Kp7lOJKgj9J4Ovie7JNcPD0H5XC/pBxi5NfjLhcAqL8rJT/67YjPvTDkPmKZiF6TCf6WpjusvcjFkuO3ajsANMSdislPOyKJ2TLA9vek1ozNvVZNXzFH5VDU6fmUywQAmuPcgMlPOy6n1qroUSPS2SQWf47RXEdSq6moVzPX3jksh72p/+ruK10mANAc24dMfgaNSCJiVuRlNSuHvS4RAGiesk7Po0RMZrgvtUaVzbMVPb77eZcGADRX1HxcHkOyE5MBRn+e/ak1OWBdLO86jjs1+/4AwJA2ZPFGag1L/yqL26m1gvmDjoj/jkVJo/NzrHwe/Xt2p3pPAPhyV/LziksBAGiyT9KjszoDADRW9Pe5lyc+19N8DcEHABi7U+lhrc9zigMAaLJ9HYnPYcUBADRZdO5uN3d9pzgAgCaLoe2/pYcTMBrWDgA02tn0cNX6FxQHANBkh9LDfj5vKg4AoMk61/D6QnEAAE0WM1DfyROff6f5X28MAGBo0aH5ep74XM1ilSIBAOoiRmrFSvSxtti51JqfZ2XB5yPRuZIejuxaqwgBgLpY2ZHIdEYkNb1mZ34qi1/Tw5XaNytCAKBOjvVIfNpxP4u3sliax4H0sI/P3WTpCgCghm4VJD/9IhKgrYoOAKijBwMmPpEsbVFsAEBd/TJA4vNzavX5AQCorUMVE59TqTUqDACg1pZk8VVB0nMji92KCQBomhjJFbM038/jUv7/lioaGN3/AFK6at4LaxR7AAAA+XRFWHRNYXRoTUwAPG1hdGggeG1sbnM9Imh0dHA6Ly93d3cudzMub3JnLzE5OTgvTWF0aC9NYXRoTUwiPjxtc3R5bGUgbWF0aHNpemU9IjE2cHgiPjxtbj4xPC9tbj48bW8+PTwvbW8+PG1mcmFjPjxtcm93Pjxtbj41PC9tbj48bWZlbmNlZD48bXJvdz48bW4+MzwvbW4+PG1vPi08L21vPjxtaT54PC9taT48L21yb3c+PC9tZmVuY2VkPjwvbXJvdz48bXJvdz48bW4+MzwvbW4+PG1pPnk8L21pPjwvbXJvdz48L21mcmFjPjwvbXN0eWxlPjwvbWF0aD64PanXAAAAAElFTkSuQmCC\&quot;,\&quot;slideId\&quot;:678,\&quot;accessibleText\&quot;:\&quot;1 equals fraction numerator 5 open parentheses 3 minus x close parentheses over denominator 3 y end fraction\&quot;,\&quot;imageHeight\&quot;:27.027027027027028}]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16458</TotalTime>
  <Words>1776</Words>
  <Application>Microsoft Office PowerPoint</Application>
  <PresentationFormat>Widescreen</PresentationFormat>
  <Paragraphs>227</Paragraphs>
  <Slides>37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Arial Unicode MS</vt:lpstr>
      <vt:lpstr>Calibri</vt:lpstr>
      <vt:lpstr>Calibri Light</vt:lpstr>
      <vt:lpstr>Office Theme</vt:lpstr>
      <vt:lpstr>      Technoleg ddigidol mewn addysgu mathemateg: newid y gweld a’r gweledigaeth   Digital tech in mathematics teaching: changing the ‘see-scape’  </vt:lpstr>
      <vt:lpstr>Wales</vt:lpstr>
      <vt:lpstr>PowerPoint Presentation</vt:lpstr>
      <vt:lpstr>Matrix Transformations – GeoGebra  https://www.geogebra.org/m/P2nptPzP</vt:lpstr>
      <vt:lpstr>PowerPoint Presentation</vt:lpstr>
      <vt:lpstr>Implications of going beyond:</vt:lpstr>
      <vt:lpstr>Decimal numberline</vt:lpstr>
      <vt:lpstr>Implications of going beyond:</vt:lpstr>
      <vt:lpstr>Some use of exploratory tools</vt:lpstr>
      <vt:lpstr>Primary Laptop Project</vt:lpstr>
      <vt:lpstr>PowerPoint Presentation</vt:lpstr>
      <vt:lpstr>Relationships between variables</vt:lpstr>
      <vt:lpstr>PowerPoint Presentation</vt:lpstr>
      <vt:lpstr>PowerPoint Presentation</vt:lpstr>
      <vt:lpstr>PowerPoint Presentation</vt:lpstr>
      <vt:lpstr>PowerPoint Presentation</vt:lpstr>
      <vt:lpstr>Sequences</vt:lpstr>
      <vt:lpstr>Implications of going beyond:</vt:lpstr>
      <vt:lpstr>Relationships between variables</vt:lpstr>
      <vt:lpstr>What is meant by ‘representational competence’? </vt:lpstr>
      <vt:lpstr>PowerPoint Presentation</vt:lpstr>
      <vt:lpstr>What is being lost or avoided if representational competence is not developed throughout school …?</vt:lpstr>
      <vt:lpstr>PowerPoint Presentation</vt:lpstr>
      <vt:lpstr>PowerPoint Presentation</vt:lpstr>
      <vt:lpstr>Ken Ruthven’s 1990 translation between graphic and algebraic forms</vt:lpstr>
      <vt:lpstr>Translation between graphic and algebraic forms: exhibiting representational competence</vt:lpstr>
      <vt:lpstr>PowerPoint Presentation</vt:lpstr>
      <vt:lpstr>‘What if?’ explorations</vt:lpstr>
      <vt:lpstr>PowerPoint Presentation</vt:lpstr>
      <vt:lpstr>PowerPoint Presentation</vt:lpstr>
      <vt:lpstr>PowerPoint Presentation</vt:lpstr>
      <vt:lpstr>What is lost or avoided if we don’t expand the see-scape…?</vt:lpstr>
      <vt:lpstr>PowerPoint Presentation</vt:lpstr>
      <vt:lpstr>Adapting the question</vt:lpstr>
      <vt:lpstr>PowerPoint Presentation</vt:lpstr>
      <vt:lpstr>PowerPoint Presentation</vt:lpstr>
      <vt:lpstr>Follow-Up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Watson</dc:creator>
  <cp:lastModifiedBy>Anne Watson</cp:lastModifiedBy>
  <cp:revision>118</cp:revision>
  <cp:lastPrinted>2023-01-24T09:52:59Z</cp:lastPrinted>
  <dcterms:created xsi:type="dcterms:W3CDTF">2023-01-10T07:38:44Z</dcterms:created>
  <dcterms:modified xsi:type="dcterms:W3CDTF">2023-07-15T13:16:11Z</dcterms:modified>
</cp:coreProperties>
</file>