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8" r:id="rId5"/>
    <p:sldId id="260" r:id="rId6"/>
    <p:sldId id="261" r:id="rId7"/>
    <p:sldId id="262" r:id="rId8"/>
    <p:sldId id="269" r:id="rId9"/>
    <p:sldId id="264" r:id="rId10"/>
    <p:sldId id="270" r:id="rId11"/>
    <p:sldId id="271" r:id="rId12"/>
    <p:sldId id="265"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F71DD8-0151-4BEC-8EA5-A5B9DA07C2C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5B6B245-B057-4F40-99B7-ACD8F93801E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B3F835E-D743-4524-AB23-614AF0DE503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FF02FF4-14A8-4DC1-8B5F-6381723DDCC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1B90A27-FE1B-4989-BA95-96F69D873B4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AFD5AF5-7A00-44D2-A387-6F3D74914B3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4125BD7-1702-4693-A50E-9D0E42A5DDC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58FB443-D9A4-4467-9C4B-EF999A92769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EB4AF7B-E00C-4CFD-91E4-F4C87C281A9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EA1723D-9B0A-4F2A-8B5E-8306168989B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7D70E55-C276-4CCC-BD31-23A1D4B26A7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4459344-DC19-4B1B-A057-A9B8CBFA71D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sz="4000" b="1"/>
              <a:t>Towards a framework for analysing and comparing the mathematical engagement afforded in lessons</a:t>
            </a:r>
            <a:br>
              <a:rPr lang="en-GB" sz="4000" b="1"/>
            </a:br>
            <a:r>
              <a:rPr lang="en-GB" sz="2800"/>
              <a:t>Anne Watson</a:t>
            </a:r>
            <a:br>
              <a:rPr lang="en-GB" sz="2800"/>
            </a:br>
            <a:r>
              <a:rPr lang="en-GB" sz="2800" i="1"/>
              <a:t>University of Oxford</a:t>
            </a:r>
            <a:br>
              <a:rPr lang="en-GB" sz="2800" i="1"/>
            </a:br>
            <a:r>
              <a:rPr lang="en-GB" sz="2800"/>
              <a:t>Paper presented at Agder College, Kristiansand, 17th April 2007</a:t>
            </a:r>
            <a:r>
              <a:rPr lang="en-US" sz="4000"/>
              <a:t> </a:t>
            </a:r>
          </a:p>
        </p:txBody>
      </p:sp>
      <p:sp>
        <p:nvSpPr>
          <p:cNvPr id="2051" name="Rectangle 3"/>
          <p:cNvSpPr>
            <a:spLocks noGrp="1" noChangeArrowheads="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a:t>Video clip</a:t>
            </a:r>
            <a:endParaRPr lang="en-US"/>
          </a:p>
        </p:txBody>
      </p:sp>
      <p:sp>
        <p:nvSpPr>
          <p:cNvPr id="20483" name="Rectangle 3"/>
          <p:cNvSpPr>
            <a:spLocks noGrp="1" noChangeArrowheads="1"/>
          </p:cNvSpPr>
          <p:nvPr>
            <p:ph type="body" idx="1"/>
          </p:nvPr>
        </p:nvSpPr>
        <p:spPr/>
        <p:txBody>
          <a:bodyPr/>
          <a:lstStyle/>
          <a:p>
            <a:r>
              <a:rPr lang="en-GB"/>
              <a:t>… time to work …!</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GB"/>
              <a:t>Framework</a:t>
            </a:r>
            <a:endParaRPr lang="en-US"/>
          </a:p>
        </p:txBody>
      </p:sp>
      <p:sp>
        <p:nvSpPr>
          <p:cNvPr id="21507" name="Rectangle 3"/>
          <p:cNvSpPr>
            <a:spLocks noGrp="1" noChangeArrowheads="1"/>
          </p:cNvSpPr>
          <p:nvPr>
            <p:ph type="body" idx="1"/>
          </p:nvPr>
        </p:nvSpPr>
        <p:spPr/>
        <p:txBody>
          <a:bodyPr/>
          <a:lstStyle/>
          <a:p>
            <a:r>
              <a:rPr lang="en-GB"/>
              <a:t>… reading and questions …!</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a:t>Issues</a:t>
            </a:r>
            <a:endParaRPr lang="en-US"/>
          </a:p>
        </p:txBody>
      </p:sp>
      <p:sp>
        <p:nvSpPr>
          <p:cNvPr id="13315" name="Rectangle 3"/>
          <p:cNvSpPr>
            <a:spLocks noGrp="1" noChangeArrowheads="1"/>
          </p:cNvSpPr>
          <p:nvPr>
            <p:ph type="body" idx="1"/>
          </p:nvPr>
        </p:nvSpPr>
        <p:spPr/>
        <p:txBody>
          <a:bodyPr/>
          <a:lstStyle/>
          <a:p>
            <a:r>
              <a:rPr lang="en-GB"/>
              <a:t>public/ private affordances; different pedagogic theories-in-action</a:t>
            </a:r>
          </a:p>
          <a:p>
            <a:r>
              <a:rPr lang="en-GB"/>
              <a:t>are such trajectories isolated; sustained; habitual…?</a:t>
            </a:r>
          </a:p>
          <a:p>
            <a:r>
              <a:rPr lang="en-GB"/>
              <a:t>is the framework usable?</a:t>
            </a:r>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8313" y="692150"/>
            <a:ext cx="8229600" cy="1143000"/>
          </a:xfrm>
        </p:spPr>
        <p:txBody>
          <a:bodyPr/>
          <a:lstStyle/>
          <a:p>
            <a:r>
              <a:rPr lang="en-GB" b="1">
                <a:solidFill>
                  <a:schemeClr val="tx1"/>
                </a:solidFill>
              </a:rPr>
              <a:t>Existing frameworks which might be useful</a:t>
            </a:r>
            <a:br>
              <a:rPr lang="en-GB" b="1">
                <a:solidFill>
                  <a:schemeClr val="tx1"/>
                </a:solidFill>
              </a:rPr>
            </a:br>
            <a:endParaRPr lang="en-US" b="1">
              <a:solidFill>
                <a:schemeClr val="tx1"/>
              </a:solidFill>
            </a:endParaRPr>
          </a:p>
        </p:txBody>
      </p:sp>
      <p:sp>
        <p:nvSpPr>
          <p:cNvPr id="3075" name="Rectangle 3"/>
          <p:cNvSpPr>
            <a:spLocks noGrp="1" noChangeArrowheads="1"/>
          </p:cNvSpPr>
          <p:nvPr>
            <p:ph type="body" idx="1"/>
          </p:nvPr>
        </p:nvSpPr>
        <p:spPr>
          <a:xfrm>
            <a:off x="395288" y="1700213"/>
            <a:ext cx="8229600" cy="4814887"/>
          </a:xfrm>
        </p:spPr>
        <p:txBody>
          <a:bodyPr/>
          <a:lstStyle/>
          <a:p>
            <a:r>
              <a:rPr lang="en-GB" sz="2800"/>
              <a:t>learning outcomes (e.g. SOLO) </a:t>
            </a:r>
            <a:endParaRPr lang="en-US" sz="2800"/>
          </a:p>
          <a:p>
            <a:r>
              <a:rPr lang="en-GB" sz="2800"/>
              <a:t>structures of knowledge (e.g. Dubinsky)</a:t>
            </a:r>
          </a:p>
          <a:p>
            <a:r>
              <a:rPr lang="en-GB" sz="2800"/>
              <a:t>Structures of understanding (e.g. Kieren-Pirie)</a:t>
            </a:r>
            <a:endParaRPr lang="en-US" sz="2800"/>
          </a:p>
          <a:p>
            <a:r>
              <a:rPr lang="en-GB" sz="2800"/>
              <a:t>mental actions students might undertake (e.g. van Hiele)  </a:t>
            </a:r>
            <a:endParaRPr lang="en-US" sz="2800"/>
          </a:p>
          <a:p>
            <a:r>
              <a:rPr lang="en-GB" sz="2800"/>
              <a:t>teaching intentions (e.g. any of the above; METE)</a:t>
            </a:r>
            <a:endParaRPr lang="en-US" sz="2800"/>
          </a:p>
          <a:p>
            <a:r>
              <a:rPr lang="en-GB" sz="2800"/>
              <a:t>teachers’ actions (what is said, shown, done, praised etc.)</a:t>
            </a:r>
          </a:p>
          <a:p>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95288" y="765175"/>
            <a:ext cx="8229600" cy="1143000"/>
          </a:xfrm>
        </p:spPr>
        <p:txBody>
          <a:bodyPr/>
          <a:lstStyle/>
          <a:p>
            <a:r>
              <a:rPr lang="en-GB" b="1">
                <a:cs typeface="Times New Roman" pitchFamily="18" charset="0"/>
              </a:rPr>
              <a:t>Bloom et al.’s taxonomy of learning objectives</a:t>
            </a:r>
            <a:r>
              <a:rPr lang="en-GB"/>
              <a:t/>
            </a:r>
            <a:br>
              <a:rPr lang="en-GB"/>
            </a:br>
            <a:endParaRPr lang="en-US"/>
          </a:p>
        </p:txBody>
      </p:sp>
      <p:sp>
        <p:nvSpPr>
          <p:cNvPr id="17411" name="Rectangle 3"/>
          <p:cNvSpPr>
            <a:spLocks noGrp="1" noChangeArrowheads="1"/>
          </p:cNvSpPr>
          <p:nvPr>
            <p:ph type="body" idx="1"/>
          </p:nvPr>
        </p:nvSpPr>
        <p:spPr>
          <a:xfrm>
            <a:off x="395288" y="2332038"/>
            <a:ext cx="8229600" cy="4525962"/>
          </a:xfrm>
        </p:spPr>
        <p:txBody>
          <a:bodyPr/>
          <a:lstStyle/>
          <a:p>
            <a:pPr>
              <a:spcBef>
                <a:spcPct val="0"/>
              </a:spcBef>
            </a:pPr>
            <a:r>
              <a:rPr lang="en-GB">
                <a:cs typeface="Times New Roman" pitchFamily="18" charset="0"/>
              </a:rPr>
              <a:t>Knowledge </a:t>
            </a:r>
            <a:endParaRPr lang="en-US">
              <a:cs typeface="Times New Roman" pitchFamily="18" charset="0"/>
            </a:endParaRPr>
          </a:p>
          <a:p>
            <a:pPr eaLnBrk="0" hangingPunct="0">
              <a:spcBef>
                <a:spcPct val="0"/>
              </a:spcBef>
            </a:pPr>
            <a:r>
              <a:rPr lang="en-GB">
                <a:cs typeface="Times New Roman" pitchFamily="18" charset="0"/>
              </a:rPr>
              <a:t>Comprehension </a:t>
            </a:r>
            <a:endParaRPr lang="en-US">
              <a:cs typeface="Times New Roman" pitchFamily="18" charset="0"/>
            </a:endParaRPr>
          </a:p>
          <a:p>
            <a:pPr eaLnBrk="0" hangingPunct="0">
              <a:spcBef>
                <a:spcPct val="0"/>
              </a:spcBef>
            </a:pPr>
            <a:r>
              <a:rPr lang="en-GB">
                <a:cs typeface="Times New Roman" pitchFamily="18" charset="0"/>
              </a:rPr>
              <a:t>Application </a:t>
            </a:r>
            <a:endParaRPr lang="en-US">
              <a:cs typeface="Times New Roman" pitchFamily="18" charset="0"/>
            </a:endParaRPr>
          </a:p>
          <a:p>
            <a:pPr eaLnBrk="0" hangingPunct="0">
              <a:spcBef>
                <a:spcPct val="0"/>
              </a:spcBef>
            </a:pPr>
            <a:r>
              <a:rPr lang="en-GB">
                <a:cs typeface="Times New Roman" pitchFamily="18" charset="0"/>
              </a:rPr>
              <a:t>Analysis </a:t>
            </a:r>
            <a:endParaRPr lang="en-US">
              <a:cs typeface="Times New Roman" pitchFamily="18" charset="0"/>
            </a:endParaRPr>
          </a:p>
          <a:p>
            <a:pPr eaLnBrk="0" hangingPunct="0">
              <a:spcBef>
                <a:spcPct val="0"/>
              </a:spcBef>
            </a:pPr>
            <a:r>
              <a:rPr lang="en-GB">
                <a:cs typeface="Times New Roman" pitchFamily="18" charset="0"/>
              </a:rPr>
              <a:t>Synthesis </a:t>
            </a:r>
            <a:endParaRPr lang="en-US">
              <a:cs typeface="Times New Roman" pitchFamily="18" charset="0"/>
            </a:endParaRPr>
          </a:p>
          <a:p>
            <a:pPr eaLnBrk="0" hangingPunct="0">
              <a:spcBef>
                <a:spcPct val="0"/>
              </a:spcBef>
            </a:pPr>
            <a:r>
              <a:rPr lang="en-GB">
                <a:cs typeface="Times New Roman" pitchFamily="18" charset="0"/>
              </a:rPr>
              <a:t>Evaluation</a:t>
            </a:r>
            <a:endParaRPr lang="en-GB"/>
          </a:p>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8313" y="836613"/>
            <a:ext cx="8229600" cy="1143000"/>
          </a:xfrm>
        </p:spPr>
        <p:txBody>
          <a:bodyPr/>
          <a:lstStyle/>
          <a:p>
            <a:r>
              <a:rPr lang="en-GB" b="1">
                <a:cs typeface="Times New Roman" pitchFamily="18" charset="0"/>
              </a:rPr>
              <a:t>Biggs and Collis’ SOLO taxonomy</a:t>
            </a:r>
            <a:r>
              <a:rPr lang="en-GB"/>
              <a:t/>
            </a:r>
            <a:br>
              <a:rPr lang="en-GB"/>
            </a:br>
            <a:endParaRPr lang="en-US"/>
          </a:p>
        </p:txBody>
      </p:sp>
      <p:sp>
        <p:nvSpPr>
          <p:cNvPr id="18435" name="Rectangle 3"/>
          <p:cNvSpPr>
            <a:spLocks noGrp="1" noChangeArrowheads="1"/>
          </p:cNvSpPr>
          <p:nvPr>
            <p:ph type="body" idx="1"/>
          </p:nvPr>
        </p:nvSpPr>
        <p:spPr>
          <a:xfrm>
            <a:off x="468313" y="2060575"/>
            <a:ext cx="8229600" cy="4525963"/>
          </a:xfrm>
        </p:spPr>
        <p:txBody>
          <a:bodyPr/>
          <a:lstStyle/>
          <a:p>
            <a:pPr>
              <a:spcBef>
                <a:spcPct val="0"/>
              </a:spcBef>
            </a:pPr>
            <a:r>
              <a:rPr lang="en-GB">
                <a:cs typeface="Times New Roman" pitchFamily="18" charset="0"/>
              </a:rPr>
              <a:t>Pre-structural</a:t>
            </a:r>
            <a:endParaRPr lang="en-US">
              <a:cs typeface="Times New Roman" pitchFamily="18" charset="0"/>
            </a:endParaRPr>
          </a:p>
          <a:p>
            <a:pPr eaLnBrk="0" hangingPunct="0">
              <a:spcBef>
                <a:spcPct val="0"/>
              </a:spcBef>
            </a:pPr>
            <a:r>
              <a:rPr lang="en-GB">
                <a:cs typeface="Times New Roman" pitchFamily="18" charset="0"/>
              </a:rPr>
              <a:t>Unistructural</a:t>
            </a:r>
            <a:endParaRPr lang="en-US">
              <a:cs typeface="Times New Roman" pitchFamily="18" charset="0"/>
            </a:endParaRPr>
          </a:p>
          <a:p>
            <a:pPr eaLnBrk="0" hangingPunct="0">
              <a:spcBef>
                <a:spcPct val="0"/>
              </a:spcBef>
            </a:pPr>
            <a:r>
              <a:rPr lang="en-GB">
                <a:cs typeface="Times New Roman" pitchFamily="18" charset="0"/>
              </a:rPr>
              <a:t>Multistructural</a:t>
            </a:r>
            <a:endParaRPr lang="en-US">
              <a:cs typeface="Times New Roman" pitchFamily="18" charset="0"/>
            </a:endParaRPr>
          </a:p>
          <a:p>
            <a:pPr eaLnBrk="0" hangingPunct="0">
              <a:spcBef>
                <a:spcPct val="0"/>
              </a:spcBef>
            </a:pPr>
            <a:r>
              <a:rPr lang="en-GB">
                <a:cs typeface="Times New Roman" pitchFamily="18" charset="0"/>
              </a:rPr>
              <a:t>Relational</a:t>
            </a:r>
            <a:endParaRPr lang="en-US">
              <a:cs typeface="Times New Roman" pitchFamily="18" charset="0"/>
            </a:endParaRPr>
          </a:p>
          <a:p>
            <a:pPr eaLnBrk="0" hangingPunct="0">
              <a:spcBef>
                <a:spcPct val="0"/>
              </a:spcBef>
            </a:pPr>
            <a:r>
              <a:rPr lang="en-GB">
                <a:cs typeface="Times New Roman" pitchFamily="18" charset="0"/>
              </a:rPr>
              <a:t>Extended abstract</a:t>
            </a:r>
            <a:endParaRPr lang="en-GB"/>
          </a:p>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68313" y="549275"/>
            <a:ext cx="8229600" cy="1143000"/>
          </a:xfrm>
        </p:spPr>
        <p:txBody>
          <a:bodyPr/>
          <a:lstStyle/>
          <a:p>
            <a:r>
              <a:rPr lang="en-GB" b="1"/>
              <a:t>Van Hiele levels of geometric understanding (?)</a:t>
            </a:r>
            <a:endParaRPr lang="en-US" b="1"/>
          </a:p>
        </p:txBody>
      </p:sp>
      <p:sp>
        <p:nvSpPr>
          <p:cNvPr id="8195" name="Rectangle 3"/>
          <p:cNvSpPr>
            <a:spLocks noGrp="1" noChangeArrowheads="1"/>
          </p:cNvSpPr>
          <p:nvPr>
            <p:ph type="body" idx="1"/>
          </p:nvPr>
        </p:nvSpPr>
        <p:spPr>
          <a:xfrm>
            <a:off x="468313" y="1989138"/>
            <a:ext cx="8229600" cy="4525962"/>
          </a:xfrm>
        </p:spPr>
        <p:txBody>
          <a:bodyPr/>
          <a:lstStyle/>
          <a:p>
            <a:r>
              <a:rPr lang="en-GB"/>
              <a:t>visualisation</a:t>
            </a:r>
          </a:p>
          <a:p>
            <a:r>
              <a:rPr lang="en-GB"/>
              <a:t>analysis</a:t>
            </a:r>
          </a:p>
          <a:p>
            <a:r>
              <a:rPr lang="en-GB"/>
              <a:t>informal deduction</a:t>
            </a:r>
          </a:p>
          <a:p>
            <a:r>
              <a:rPr lang="en-GB"/>
              <a:t>formal deduction </a:t>
            </a:r>
          </a:p>
          <a:p>
            <a:r>
              <a:rPr lang="en-GB"/>
              <a:t>becoming rigorous </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sz="4000"/>
              <a:t>Teachers’ intentions that learners’ should engage with</a:t>
            </a:r>
            <a:endParaRPr lang="en-US" sz="4000"/>
          </a:p>
        </p:txBody>
      </p:sp>
      <p:sp>
        <p:nvSpPr>
          <p:cNvPr id="9219" name="Rectangle 3"/>
          <p:cNvSpPr>
            <a:spLocks noGrp="1" noChangeArrowheads="1"/>
          </p:cNvSpPr>
          <p:nvPr>
            <p:ph type="body" idx="1"/>
          </p:nvPr>
        </p:nvSpPr>
        <p:spPr/>
        <p:txBody>
          <a:bodyPr/>
          <a:lstStyle/>
          <a:p>
            <a:r>
              <a:rPr lang="en-GB"/>
              <a:t>conceptual knowledge</a:t>
            </a:r>
          </a:p>
          <a:p>
            <a:r>
              <a:rPr lang="en-GB"/>
              <a:t>derivational knowledge</a:t>
            </a:r>
          </a:p>
          <a:p>
            <a:r>
              <a:rPr lang="en-GB"/>
              <a:t>structural knowledge</a:t>
            </a:r>
          </a:p>
          <a:p>
            <a:r>
              <a:rPr lang="en-GB"/>
              <a:t>procedural knowledge </a:t>
            </a:r>
          </a:p>
          <a:p>
            <a:r>
              <a:rPr lang="en-GB"/>
              <a:t>use of efficient methods </a:t>
            </a:r>
          </a:p>
          <a:p>
            <a:r>
              <a:rPr lang="en-GB"/>
              <a:t>problem-solving  </a:t>
            </a:r>
          </a:p>
          <a:p>
            <a:r>
              <a:rPr lang="en-GB"/>
              <a:t>reasoning </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765175"/>
            <a:ext cx="8229600" cy="1143000"/>
          </a:xfrm>
        </p:spPr>
        <p:txBody>
          <a:bodyPr/>
          <a:lstStyle/>
          <a:p>
            <a:r>
              <a:rPr lang="en-GB" sz="4000"/>
              <a:t>Characteristics of high-achieving teaching (TIMSS 7-nation video study)</a:t>
            </a:r>
            <a:endParaRPr lang="en-US" sz="4000"/>
          </a:p>
        </p:txBody>
      </p:sp>
      <p:sp>
        <p:nvSpPr>
          <p:cNvPr id="10243" name="Rectangle 3"/>
          <p:cNvSpPr>
            <a:spLocks noGrp="1" noChangeArrowheads="1"/>
          </p:cNvSpPr>
          <p:nvPr>
            <p:ph type="body" idx="1"/>
          </p:nvPr>
        </p:nvSpPr>
        <p:spPr>
          <a:xfrm>
            <a:off x="468313" y="2636838"/>
            <a:ext cx="8229600" cy="4525962"/>
          </a:xfrm>
        </p:spPr>
        <p:txBody>
          <a:bodyPr/>
          <a:lstStyle/>
          <a:p>
            <a:r>
              <a:rPr lang="en-GB"/>
              <a:t>high content level</a:t>
            </a:r>
          </a:p>
          <a:p>
            <a:r>
              <a:rPr lang="en-GB"/>
              <a:t>coherence</a:t>
            </a:r>
          </a:p>
          <a:p>
            <a:r>
              <a:rPr lang="en-GB"/>
              <a:t>structured argument</a:t>
            </a:r>
          </a:p>
          <a:p>
            <a:r>
              <a:rPr lang="en-GB"/>
              <a:t>many opportunities for students to think</a:t>
            </a:r>
            <a:r>
              <a:rPr lang="en-US"/>
              <a:t> </a:t>
            </a:r>
          </a:p>
          <a:p>
            <a:r>
              <a:rPr lang="en-GB"/>
              <a:t>complexity</a:t>
            </a:r>
          </a:p>
          <a:p>
            <a:pPr>
              <a:buFontTx/>
              <a:buNone/>
            </a:pPr>
            <a:r>
              <a:rPr lang="en-GB"/>
              <a:t>(role of mathematicians in finding these characteristics)</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a:t>The main questions</a:t>
            </a:r>
            <a:endParaRPr lang="en-US"/>
          </a:p>
        </p:txBody>
      </p:sp>
      <p:sp>
        <p:nvSpPr>
          <p:cNvPr id="19459" name="Rectangle 3"/>
          <p:cNvSpPr>
            <a:spLocks noGrp="1" noChangeArrowheads="1"/>
          </p:cNvSpPr>
          <p:nvPr>
            <p:ph type="body" idx="1"/>
          </p:nvPr>
        </p:nvSpPr>
        <p:spPr/>
        <p:txBody>
          <a:bodyPr/>
          <a:lstStyle/>
          <a:p>
            <a:r>
              <a:rPr lang="en-GB"/>
              <a:t>What opportunities for mathematical activity are afforded by the tasks, questions and prompts in lessons?</a:t>
            </a:r>
          </a:p>
          <a:p>
            <a:r>
              <a:rPr lang="en-GB"/>
              <a:t>Can we identify and trace subtle differences in trajectories of learning opportunities?</a:t>
            </a:r>
          </a:p>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a:t>Mathematical activity</a:t>
            </a:r>
            <a:endParaRPr lang="en-US"/>
          </a:p>
        </p:txBody>
      </p:sp>
      <p:sp>
        <p:nvSpPr>
          <p:cNvPr id="12291" name="Rectangle 3"/>
          <p:cNvSpPr>
            <a:spLocks noGrp="1" noChangeArrowheads="1"/>
          </p:cNvSpPr>
          <p:nvPr>
            <p:ph type="body" idx="1"/>
          </p:nvPr>
        </p:nvSpPr>
        <p:spPr/>
        <p:txBody>
          <a:bodyPr/>
          <a:lstStyle/>
          <a:p>
            <a:pPr>
              <a:lnSpc>
                <a:spcPct val="90000"/>
              </a:lnSpc>
            </a:pPr>
            <a:r>
              <a:rPr lang="en-GB"/>
              <a:t>association of ideas, use of prior knowledge, exemplification, comparison, identifying relationships, new definitions, defining terms, copying, doing numerical examples, informal induction, formalising, creating objects with one feature, being shown objects with multiple features, classifying, explication, applying to other contexts …. (the trajectory of learning opportunities in one lesson)</a:t>
            </a:r>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24</TotalTime>
  <Words>313</Words>
  <Application>Microsoft Office PowerPoint</Application>
  <PresentationFormat>On-screen Show (4:3)</PresentationFormat>
  <Paragraphs>55</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Default Design</vt:lpstr>
      <vt:lpstr>Towards a framework for analysing and comparing the mathematical engagement afforded in lessons Anne Watson University of Oxford Paper presented at Agder College, Kristiansand, 17th April 2007 </vt:lpstr>
      <vt:lpstr>Existing frameworks which might be useful </vt:lpstr>
      <vt:lpstr>Bloom et al.’s taxonomy of learning objectives </vt:lpstr>
      <vt:lpstr>Biggs and Collis’ SOLO taxonomy </vt:lpstr>
      <vt:lpstr>Van Hiele levels of geometric understanding (?)</vt:lpstr>
      <vt:lpstr>Teachers’ intentions that learners’ should engage with</vt:lpstr>
      <vt:lpstr>Characteristics of high-achieving teaching (TIMSS 7-nation video study)</vt:lpstr>
      <vt:lpstr>The main questions</vt:lpstr>
      <vt:lpstr>Mathematical activity</vt:lpstr>
      <vt:lpstr>Video clip</vt:lpstr>
      <vt:lpstr>Framework</vt:lpstr>
      <vt:lpstr>Issues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NATURE OF PARTICIPATION AFFORDED BY TASKS, QUESTIONS AND PROMPTS IN MATHEMATICS CLASSROOMS Anne Watson University of Oxford Paper presented at Agder College, Kristiansand, 17th April 2007</dc:title>
  <dc:creator>AW</dc:creator>
  <cp:lastModifiedBy>Anne Watson</cp:lastModifiedBy>
  <cp:revision>2</cp:revision>
  <dcterms:created xsi:type="dcterms:W3CDTF">2007-04-12T15:54:25Z</dcterms:created>
  <dcterms:modified xsi:type="dcterms:W3CDTF">2015-10-31T11:44:12Z</dcterms:modified>
</cp:coreProperties>
</file>