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ov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51" r:id="rId2"/>
    <p:sldMasterId id="2147483650" r:id="rId3"/>
  </p:sldMasterIdLst>
  <p:notesMasterIdLst>
    <p:notesMasterId r:id="rId33"/>
  </p:notesMasterIdLst>
  <p:handoutMasterIdLst>
    <p:handoutMasterId r:id="rId34"/>
  </p:handoutMasterIdLst>
  <p:sldIdLst>
    <p:sldId id="336" r:id="rId4"/>
    <p:sldId id="340" r:id="rId5"/>
    <p:sldId id="337" r:id="rId6"/>
    <p:sldId id="402" r:id="rId7"/>
    <p:sldId id="442" r:id="rId8"/>
    <p:sldId id="429" r:id="rId9"/>
    <p:sldId id="434" r:id="rId10"/>
    <p:sldId id="438" r:id="rId11"/>
    <p:sldId id="443" r:id="rId12"/>
    <p:sldId id="444" r:id="rId13"/>
    <p:sldId id="445" r:id="rId14"/>
    <p:sldId id="406" r:id="rId15"/>
    <p:sldId id="439" r:id="rId16"/>
    <p:sldId id="446" r:id="rId17"/>
    <p:sldId id="441" r:id="rId18"/>
    <p:sldId id="404" r:id="rId19"/>
    <p:sldId id="408" r:id="rId20"/>
    <p:sldId id="410" r:id="rId21"/>
    <p:sldId id="412" r:id="rId22"/>
    <p:sldId id="418" r:id="rId23"/>
    <p:sldId id="419" r:id="rId24"/>
    <p:sldId id="420" r:id="rId25"/>
    <p:sldId id="421" r:id="rId26"/>
    <p:sldId id="422" r:id="rId27"/>
    <p:sldId id="423" r:id="rId28"/>
    <p:sldId id="424" r:id="rId29"/>
    <p:sldId id="380" r:id="rId30"/>
    <p:sldId id="350" r:id="rId31"/>
    <p:sldId id="351" r:id="rId3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23050125-5E4B-8B46-A51F-8CFAB0FFD9DE}">
          <p14:sldIdLst>
            <p14:sldId id="336"/>
            <p14:sldId id="340"/>
            <p14:sldId id="337"/>
            <p14:sldId id="402"/>
            <p14:sldId id="442"/>
            <p14:sldId id="429"/>
            <p14:sldId id="434"/>
            <p14:sldId id="438"/>
            <p14:sldId id="443"/>
            <p14:sldId id="444"/>
            <p14:sldId id="445"/>
            <p14:sldId id="406"/>
            <p14:sldId id="439"/>
            <p14:sldId id="446"/>
            <p14:sldId id="441"/>
            <p14:sldId id="404"/>
            <p14:sldId id="408"/>
            <p14:sldId id="410"/>
            <p14:sldId id="412"/>
            <p14:sldId id="418"/>
            <p14:sldId id="419"/>
            <p14:sldId id="420"/>
            <p14:sldId id="421"/>
            <p14:sldId id="422"/>
            <p14:sldId id="423"/>
            <p14:sldId id="424"/>
          </p14:sldIdLst>
        </p14:section>
        <p14:section name="Underlying Assumptions" id="{4B0CC2E1-BFB2-AC43-8AEE-72D8DE0998EC}">
          <p14:sldIdLst>
            <p14:sldId id="380"/>
            <p14:sldId id="350"/>
            <p14:sldId id="35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DA525B"/>
    <a:srgbClr val="00FFFF"/>
    <a:srgbClr val="00279F"/>
    <a:srgbClr val="3400FF"/>
    <a:srgbClr val="FFFFFF"/>
    <a:srgbClr val="666666"/>
    <a:srgbClr val="8E8E8E"/>
    <a:srgbClr val="999999"/>
    <a:srgbClr val="51FF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41" autoAdjust="0"/>
    <p:restoredTop sz="94660"/>
  </p:normalViewPr>
  <p:slideViewPr>
    <p:cSldViewPr>
      <p:cViewPr>
        <p:scale>
          <a:sx n="85" d="100"/>
          <a:sy n="85" d="100"/>
        </p:scale>
        <p:origin x="-68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C6EA9-F035-8544-AAF2-C7382EBC22C9}" type="datetimeFigureOut">
              <a:t>14/04/16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B61370-A4E2-FA4B-ACC9-505EA8ADA22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5563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Lucida Grande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Lucida Grande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Lucida Grande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Lucida Grande" charset="0"/>
              </a:defRPr>
            </a:lvl1pPr>
          </a:lstStyle>
          <a:p>
            <a:pPr>
              <a:defRPr/>
            </a:pPr>
            <a:fld id="{A0FCEBD3-A582-5442-AF13-50C2B7E2B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128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BC56F3F2-643C-DD4E-A6A5-10B6C7802342}" type="slidenum">
              <a:rPr lang="en-US" sz="1200" b="0">
                <a:latin typeface="Lucida Grande" charset="0"/>
              </a:rPr>
              <a:pPr/>
              <a:t>1</a:t>
            </a:fld>
            <a:endParaRPr lang="en-US" sz="1200" b="0">
              <a:latin typeface="Lucida Grande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does it mean to </a:t>
            </a:r>
            <a:r>
              <a:rPr lang="ja-JP" altLang="en-US">
                <a:latin typeface="Arial"/>
              </a:rPr>
              <a:t>‘</a:t>
            </a:r>
            <a:r>
              <a:rPr lang="en-US"/>
              <a:t>enrich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 an example space?</a:t>
            </a:r>
          </a:p>
          <a:p>
            <a:r>
              <a:rPr lang="en-US"/>
              <a:t>	not only add more examples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 but become aware of </a:t>
            </a:r>
            <a:r>
              <a:rPr lang="ja-JP" altLang="en-US">
                <a:latin typeface="Arial"/>
              </a:rPr>
              <a:t>‘</a:t>
            </a:r>
            <a:r>
              <a:rPr lang="en-US"/>
              <a:t>construction tools</a:t>
            </a:r>
            <a:r>
              <a:rPr lang="ja-JP" altLang="en-US">
                <a:latin typeface="Arial"/>
              </a:rPr>
              <a:t>’</a:t>
            </a: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4191000"/>
            <a:ext cx="5029200" cy="2209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4191000"/>
            <a:ext cx="5029200" cy="2209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4191000"/>
            <a:ext cx="5029200" cy="2209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 am aware of the stimulating work being done through PIMS in the area of applied mathematics particularly.</a:t>
            </a:r>
          </a:p>
          <a:p>
            <a:r>
              <a:rPr lang="en-US"/>
              <a:t>I am suggesting that mathematics seen as a creative enterprise is NOT the preserve of the really dedicated learners</a:t>
            </a:r>
          </a:p>
          <a:p>
            <a:r>
              <a:rPr lang="en-US"/>
              <a:t>Indeed, many more learners might become more dedicated if they were encouraged to take a creative stance,</a:t>
            </a:r>
          </a:p>
          <a:p>
            <a:r>
              <a:rPr lang="en-US"/>
              <a:t>To make mathematically significant choices in EVERY LESSON!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4191000"/>
            <a:ext cx="5029200" cy="2209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My approach to maths edn is based on my experience in mathematics, and is experiential:</a:t>
            </a:r>
          </a:p>
          <a:p>
            <a:r>
              <a:rPr lang="en-US"/>
              <a:t>Let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start our pedagogical considerations with our own experience. (if only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s)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Parking so as to Gaze</a:t>
            </a:r>
          </a:p>
          <a:p>
            <a:r>
              <a:rPr lang="en-GB" dirty="0" smtClean="0"/>
              <a:t>Imagery</a:t>
            </a:r>
          </a:p>
          <a:p>
            <a:r>
              <a:rPr lang="en-GB" dirty="0" smtClean="0"/>
              <a:t>Choice of actions</a:t>
            </a:r>
          </a:p>
          <a:p>
            <a:r>
              <a:rPr lang="en-GB" dirty="0" smtClean="0"/>
              <a:t>Immersed in repetition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722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4191000"/>
            <a:ext cx="5029200" cy="2209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Extending and enriching accessible example spaces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4191000"/>
            <a:ext cx="5029200" cy="2209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Which we will come to later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Distinctions in mathematics education are rarely along </a:t>
            </a:r>
            <a:r>
              <a:rPr lang="ja-JP" altLang="en-US">
                <a:latin typeface="Arial"/>
              </a:rPr>
              <a:t>‘</a:t>
            </a:r>
            <a:r>
              <a:rPr lang="en-US"/>
              <a:t>natural cleavage lines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.  </a:t>
            </a:r>
          </a:p>
          <a:p>
            <a:r>
              <a:rPr lang="en-US"/>
              <a:t>There is often a fuzziness which carries power as well as the potential weakness, </a:t>
            </a:r>
          </a:p>
          <a:p>
            <a:r>
              <a:rPr lang="en-US"/>
              <a:t>analogous to the multiple use of notation and the use of specific terms as generalities in mathematics.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OMIT NEXT SLIDE: JUMP TO 16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4191000"/>
            <a:ext cx="5029200" cy="2209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ja-JP" altLang="en-US">
                <a:latin typeface="Arial"/>
              </a:rPr>
              <a:t>‘</a:t>
            </a:r>
            <a:r>
              <a:rPr lang="en-US"/>
              <a:t>Mindful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 learning means greater likelihood of access in the future, being able to reconstruct for oneself when need be, …</a:t>
            </a:r>
          </a:p>
          <a:p>
            <a:r>
              <a:rPr lang="en-US"/>
              <a:t>(Elaine Langer)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797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21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13" y="152400"/>
            <a:ext cx="2103437" cy="56388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157913" cy="56388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638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1873C-8276-E449-9733-905D3995D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70405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3CEBE-BB09-FF47-976F-58E9EA93E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92247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E853A-A83C-3A4B-B9BD-B0175DFF8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384211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016000"/>
            <a:ext cx="4210050" cy="515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4850" y="1016000"/>
            <a:ext cx="4210050" cy="515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E941A-E36A-9545-AB27-523028EFB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12840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41067-1855-014B-96A8-DA7D056862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421313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B661D-C418-414D-A709-C47B174987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518465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3DA9F-FC11-0346-B46B-99C4D4ADA3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45578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5D6CA-AA83-214C-8B87-02FEE1D522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254120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844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>
              <a:sym typeface="Chalkboard" pitchFamily="-111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A7021-EC8E-6A47-AB51-F5F6BA5D74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44305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C98BB-B838-7A4D-9242-708A09D6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104283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88900"/>
            <a:ext cx="2143125" cy="60833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88900"/>
            <a:ext cx="6276975" cy="60833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8A354-DBA1-1A43-AFD3-900AA1A895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10150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DC9C9-3A70-9C45-8395-5050EA2236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323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D1D25-E0D1-E74C-BB85-8721036A4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213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9001D-2FE4-5243-99A1-1B469F76BF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1246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267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524000"/>
            <a:ext cx="4267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444C5-5C26-4241-8CDE-74AAD7DB0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698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9DEB5-E6EF-8C42-A07C-852754A27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416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6DF07-0A07-D94B-817B-336108EDC8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015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F7F89-9AB1-234F-B8D1-DB51C2E66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92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74338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FF962-821A-2E49-8A24-F01D3C78ED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771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8B277-0E2F-AC4C-8BC7-5C1A10E8F5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475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749F9-BB89-964D-9BB0-EB0C1764E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6791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0" y="228600"/>
            <a:ext cx="2171700" cy="64008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362700" cy="64008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A0568-EE28-1144-BF90-979F2E93A0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66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76400"/>
            <a:ext cx="3787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0775" y="1676400"/>
            <a:ext cx="3787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823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433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897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994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3220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984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0">
            <a:alpha val="8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77724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528" y="908720"/>
            <a:ext cx="8496944" cy="54726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077" name="Text Box 5"/>
          <p:cNvSpPr txBox="1">
            <a:spLocks noChangeArrowheads="1"/>
          </p:cNvSpPr>
          <p:nvPr userDrawn="1"/>
        </p:nvSpPr>
        <p:spPr bwMode="auto">
          <a:xfrm>
            <a:off x="35496" y="6381328"/>
            <a:ext cx="68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fld id="{81FB3A04-3DDA-6D4B-B419-E64C2CC61434}" type="slidenum">
              <a:rPr lang="en-US" sz="2400" b="0" smtClean="0">
                <a:solidFill>
                  <a:srgbClr val="000000"/>
                </a:solidFill>
                <a:latin typeface="Lucida Grande" charset="0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2400" b="0" smtClean="0">
              <a:solidFill>
                <a:srgbClr val="000000"/>
              </a:solidFill>
              <a:latin typeface="Lucida Grande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build="p" bldLvl="2">
        <p:tmplLst>
          <p:tmpl lvl="1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5">
              <a:lumMod val="25000"/>
            </a:schemeClr>
          </a:solidFill>
          <a:effectLst>
            <a:outerShdw blurRad="38100" dist="38100" dir="2700000" algn="tl">
              <a:schemeClr val="tx2"/>
            </a:outerShdw>
          </a:effectLst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75000"/>
        <a:buFont typeface="Wingdings" charset="2"/>
        <a:buChar char="v"/>
        <a:defRPr sz="2400">
          <a:solidFill>
            <a:schemeClr val="accent3">
              <a:lumMod val="50000"/>
            </a:schemeClr>
          </a:solidFill>
          <a:effectLst/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5">
            <a:lumMod val="50000"/>
          </a:schemeClr>
        </a:buClr>
        <a:buSzPct val="100000"/>
        <a:buFontTx/>
        <a:buChar char="–"/>
        <a:defRPr sz="2000">
          <a:solidFill>
            <a:schemeClr val="bg2">
              <a:lumMod val="10000"/>
            </a:schemeClr>
          </a:solidFill>
          <a:effectLst/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SzPct val="100000"/>
        <a:buFont typeface="Wingdings" charset="2"/>
        <a:buChar char="Ø"/>
        <a:defRPr sz="2000">
          <a:solidFill>
            <a:srgbClr val="008000"/>
          </a:solidFill>
          <a:latin typeface="+mj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charset="0"/>
        <a:buChar char="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0">
            <a:alpha val="8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88900"/>
            <a:ext cx="6680200" cy="74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63500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title style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016000"/>
            <a:ext cx="8572500" cy="5156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25399" dir="2700000" algn="ctr" rotWithShape="0">
              <a:srgbClr val="FFFFFF">
                <a:alpha val="75000"/>
              </a:srgbClr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text styles</a:t>
            </a:r>
          </a:p>
          <a:p>
            <a:pPr lvl="1"/>
            <a:r>
              <a:rPr lang="en-US">
                <a:sym typeface="Chalkboard" charset="0"/>
              </a:rPr>
              <a:t>Second level</a:t>
            </a:r>
          </a:p>
          <a:p>
            <a:pPr lvl="2"/>
            <a:r>
              <a:rPr lang="en-US">
                <a:sym typeface="Chalkboard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  <p:sp>
        <p:nvSpPr>
          <p:cNvPr id="88068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46050" y="6280150"/>
            <a:ext cx="469900" cy="58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25399" dir="2700000" algn="ctr" rotWithShape="0">
              <a:srgbClr val="FFFFFF">
                <a:alpha val="75000"/>
              </a:srgb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3200" b="0">
                <a:cs typeface="Chalkboard" charset="0"/>
                <a:sym typeface="Chalkboard" charset="0"/>
              </a:defRPr>
            </a:lvl1pPr>
          </a:lstStyle>
          <a:p>
            <a:pPr>
              <a:defRPr/>
            </a:pPr>
            <a:fld id="{F9BEE6A6-C067-B541-8D44-9DCE806829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+mj-lt"/>
          <a:ea typeface="+mj-ea"/>
          <a:cs typeface="+mj-cs"/>
          <a:sym typeface="Chalkboar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pitchFamily="-111" charset="0"/>
        </a:defRPr>
      </a:lvl9pPr>
    </p:titleStyle>
    <p:bodyStyle>
      <a:lvl1pPr marL="381000" indent="-381000" algn="l" rtl="0" eaLnBrk="0" fontAlgn="base" hangingPunct="0">
        <a:spcBef>
          <a:spcPts val="1000"/>
        </a:spcBef>
        <a:spcAft>
          <a:spcPct val="0"/>
        </a:spcAft>
        <a:buSzPct val="116000"/>
        <a:buChar char="•"/>
        <a:defRPr sz="3200">
          <a:solidFill>
            <a:srgbClr val="2300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Chalkboard" charset="0"/>
        </a:defRPr>
      </a:lvl1pPr>
      <a:lvl2pPr marL="769938" indent="-401638" algn="l" rtl="0" eaLnBrk="0" fontAlgn="base" hangingPunct="0">
        <a:spcBef>
          <a:spcPts val="900"/>
        </a:spcBef>
        <a:spcAft>
          <a:spcPct val="0"/>
        </a:spcAft>
        <a:buSzPct val="77000"/>
        <a:buChar char="•"/>
        <a:defRPr sz="2400">
          <a:solidFill>
            <a:srgbClr val="0084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Chalkboard" charset="0"/>
        </a:defRPr>
      </a:lvl2pPr>
      <a:lvl3pPr marL="1176338" indent="-249238" algn="l" rtl="0" eaLnBrk="0" fontAlgn="base" hangingPunct="0">
        <a:spcBef>
          <a:spcPts val="900"/>
        </a:spcBef>
        <a:spcAft>
          <a:spcPct val="0"/>
        </a:spcAft>
        <a:buClr>
          <a:srgbClr val="444229"/>
        </a:buClr>
        <a:buSzPct val="125000"/>
        <a:buFont typeface="Hoefler Text" charset="0"/>
        <a:buChar char="•"/>
        <a:defRPr sz="2400">
          <a:solidFill>
            <a:srgbClr val="9400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Chalkboard" charset="0"/>
        </a:defRPr>
      </a:lvl3pPr>
      <a:lvl4pPr marL="1544638" indent="-249238" algn="l" rtl="0" eaLnBrk="0" fontAlgn="base" hangingPunct="0">
        <a:spcBef>
          <a:spcPts val="2300"/>
        </a:spcBef>
        <a:spcAft>
          <a:spcPct val="0"/>
        </a:spcAft>
        <a:buSzPct val="125000"/>
        <a:buFont typeface="Lucida Grande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charset="0"/>
        </a:defRPr>
      </a:lvl4pPr>
      <a:lvl5pPr marL="1912938" indent="-249238" algn="l" rtl="0" eaLnBrk="0" fontAlgn="base" hangingPunct="0">
        <a:spcBef>
          <a:spcPts val="2300"/>
        </a:spcBef>
        <a:spcAft>
          <a:spcPct val="0"/>
        </a:spcAft>
        <a:buSzPct val="125000"/>
        <a:buFont typeface="Lucida Grande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charset="0"/>
        </a:defRPr>
      </a:lvl5pPr>
      <a:lvl6pPr marL="2370138" indent="-249238" algn="l" rtl="0" fontAlgn="base">
        <a:spcBef>
          <a:spcPts val="2300"/>
        </a:spcBef>
        <a:spcAft>
          <a:spcPct val="0"/>
        </a:spcAft>
        <a:buSzPct val="125000"/>
        <a:buFont typeface="Lucida Grande" pitchFamily="-111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pitchFamily="-111" charset="0"/>
        </a:defRPr>
      </a:lvl6pPr>
      <a:lvl7pPr marL="2827338" indent="-249238" algn="l" rtl="0" fontAlgn="base">
        <a:spcBef>
          <a:spcPts val="2300"/>
        </a:spcBef>
        <a:spcAft>
          <a:spcPct val="0"/>
        </a:spcAft>
        <a:buSzPct val="125000"/>
        <a:buFont typeface="Lucida Grande" pitchFamily="-111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pitchFamily="-111" charset="0"/>
        </a:defRPr>
      </a:lvl7pPr>
      <a:lvl8pPr marL="3284538" indent="-249238" algn="l" rtl="0" fontAlgn="base">
        <a:spcBef>
          <a:spcPts val="2300"/>
        </a:spcBef>
        <a:spcAft>
          <a:spcPct val="0"/>
        </a:spcAft>
        <a:buSzPct val="125000"/>
        <a:buFont typeface="Lucida Grande" pitchFamily="-111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pitchFamily="-111" charset="0"/>
        </a:defRPr>
      </a:lvl8pPr>
      <a:lvl9pPr marL="3741738" indent="-249238" algn="l" rtl="0" fontAlgn="base">
        <a:spcBef>
          <a:spcPts val="2300"/>
        </a:spcBef>
        <a:spcAft>
          <a:spcPct val="0"/>
        </a:spcAft>
        <a:buSzPct val="125000"/>
        <a:buFont typeface="Lucida Grande" pitchFamily="-111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pitchFamily="-111" charset="0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0">
            <a:alpha val="8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301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24000"/>
            <a:ext cx="8686800" cy="5105400"/>
          </a:xfrm>
          <a:prstGeom prst="roundRect">
            <a:avLst>
              <a:gd name="adj" fmla="val 345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CC00"/>
                </a:solidFill>
                <a:latin typeface="Times" charset="0"/>
              </a:defRPr>
            </a:lvl1pPr>
          </a:lstStyle>
          <a:p>
            <a:pPr>
              <a:defRPr/>
            </a:pPr>
            <a:fld id="{EDDDA3EC-EAA5-0E44-83EC-F204EA7B1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 bldLvl="2" autoUpdateAnimBg="0">
        <p:tmplLst>
          <p:tmpl lvl="1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  <a:ea typeface="ＭＳ Ｐゴシック" pitchFamily="-65" charset="-128"/>
          <a:cs typeface="ＭＳ Ｐゴシック" pitchFamily="-65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ebdings" charset="0"/>
        <a:buChar char="&quot;"/>
        <a:defRPr sz="3200" b="1">
          <a:solidFill>
            <a:srgbClr val="FFFF00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0"/>
        <a:buChar char="z"/>
        <a:defRPr sz="3200" b="1">
          <a:solidFill>
            <a:srgbClr val="FFCC66"/>
          </a:solidFill>
          <a:latin typeface="Arial Narrow" pitchFamily="-111" charset="0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3200" b="1" i="1">
          <a:solidFill>
            <a:srgbClr val="FFCC66"/>
          </a:solidFill>
          <a:latin typeface="Arial Narrow" pitchFamily="-111" charset="0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PMTheta.com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584" y="1988840"/>
            <a:ext cx="7560840" cy="2232248"/>
          </a:xfrm>
        </p:spPr>
        <p:txBody>
          <a:bodyPr anchor="t"/>
          <a:lstStyle/>
          <a:p>
            <a:pPr algn="ctr">
              <a:defRPr/>
            </a:pPr>
            <a:r>
              <a:rPr lang="en-GB" sz="3200" smtClean="0">
                <a:effectLst/>
              </a:rPr>
              <a:t>Mathematical </a:t>
            </a:r>
            <a:r>
              <a:rPr lang="en-GB" sz="3200" dirty="0">
                <a:effectLst/>
              </a:rPr>
              <a:t>P</a:t>
            </a:r>
            <a:r>
              <a:rPr lang="en-GB" sz="3200" smtClean="0">
                <a:effectLst/>
              </a:rPr>
              <a:t>edagogy</a:t>
            </a:r>
            <a:r>
              <a:rPr lang="en-GB" sz="3200" dirty="0" smtClean="0">
                <a:effectLst/>
              </a:rPr>
              <a:t/>
            </a:r>
            <a:br>
              <a:rPr lang="en-GB" sz="3200" dirty="0" smtClean="0">
                <a:effectLst/>
              </a:rPr>
            </a:br>
            <a:r>
              <a:rPr lang="en-GB" sz="3200" dirty="0" smtClean="0">
                <a:effectLst/>
              </a:rPr>
              <a:t>and</a:t>
            </a:r>
            <a:br>
              <a:rPr lang="en-GB" sz="3200" dirty="0" smtClean="0">
                <a:effectLst/>
              </a:rPr>
            </a:br>
            <a:r>
              <a:rPr lang="en-GB" sz="3200" dirty="0" smtClean="0">
                <a:effectLst/>
              </a:rPr>
              <a:t>Pedagogic Mathematics</a:t>
            </a:r>
            <a:endParaRPr lang="en-US" sz="3200" dirty="0">
              <a:latin typeface="Chalkboar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3680559" y="4725144"/>
            <a:ext cx="1807865" cy="1348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0"/>
              <a:buNone/>
              <a:defRPr/>
            </a:pPr>
            <a:r>
              <a:rPr lang="en-US" sz="2400" b="0" dirty="0">
                <a:solidFill>
                  <a:srgbClr val="00002A"/>
                </a:solidFill>
              </a:rPr>
              <a:t>John Mason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en-US" sz="2400" b="0" dirty="0" smtClean="0">
                <a:solidFill>
                  <a:schemeClr val="bg1"/>
                </a:solidFill>
              </a:rPr>
              <a:t>Phoenix</a:t>
            </a:r>
            <a:endParaRPr lang="en-US" sz="2400" dirty="0">
              <a:solidFill>
                <a:schemeClr val="bg1"/>
              </a:solidFill>
            </a:endParaRPr>
          </a:p>
          <a:p>
            <a:pPr algn="ctr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0"/>
              <a:buNone/>
              <a:defRPr/>
            </a:pPr>
            <a:r>
              <a:rPr lang="en-US" sz="2400" b="0" smtClean="0">
                <a:solidFill>
                  <a:srgbClr val="00002A"/>
                </a:solidFill>
              </a:rPr>
              <a:t>April 2016</a:t>
            </a:r>
            <a:endParaRPr lang="en-US" sz="2400" b="0" dirty="0">
              <a:solidFill>
                <a:srgbClr val="00002A"/>
              </a:solidFill>
            </a:endParaRPr>
          </a:p>
        </p:txBody>
      </p:sp>
      <p:grpSp>
        <p:nvGrpSpPr>
          <p:cNvPr id="28675" name="Group 13"/>
          <p:cNvGrpSpPr>
            <a:grpSpLocks/>
          </p:cNvGrpSpPr>
          <p:nvPr/>
        </p:nvGrpSpPr>
        <p:grpSpPr bwMode="auto">
          <a:xfrm>
            <a:off x="403225" y="4953000"/>
            <a:ext cx="8740775" cy="1708150"/>
            <a:chOff x="110" y="96"/>
            <a:chExt cx="5506" cy="1076"/>
          </a:xfrm>
        </p:grpSpPr>
        <p:grpSp>
          <p:nvGrpSpPr>
            <p:cNvPr id="28679" name="Group 11"/>
            <p:cNvGrpSpPr>
              <a:grpSpLocks/>
            </p:cNvGrpSpPr>
            <p:nvPr/>
          </p:nvGrpSpPr>
          <p:grpSpPr bwMode="auto">
            <a:xfrm>
              <a:off x="110" y="96"/>
              <a:ext cx="1457" cy="983"/>
              <a:chOff x="38" y="96"/>
              <a:chExt cx="1457" cy="983"/>
            </a:xfrm>
          </p:grpSpPr>
          <p:pic>
            <p:nvPicPr>
              <p:cNvPr id="2" name="Picture 6" descr="OUPowerPoint18mmShiel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" y="96"/>
                <a:ext cx="469" cy="5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5" name="Text Box 8"/>
              <p:cNvSpPr txBox="1">
                <a:spLocks noChangeArrowheads="1"/>
              </p:cNvSpPr>
              <p:nvPr/>
            </p:nvSpPr>
            <p:spPr bwMode="auto">
              <a:xfrm>
                <a:off x="38" y="672"/>
                <a:ext cx="1457" cy="407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2pPr>
                <a:lvl3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3pPr>
                <a:lvl4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4pPr>
                <a:lvl5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GB" sz="1800" b="0">
                    <a:solidFill>
                      <a:schemeClr val="accent3">
                        <a:lumMod val="10000"/>
                      </a:schemeClr>
                    </a:solidFill>
                  </a:rPr>
                  <a:t>The Open University</a:t>
                </a:r>
              </a:p>
              <a:p>
                <a:pPr algn="ctr" eaLnBrk="0" hangingPunct="0">
                  <a:defRPr/>
                </a:pPr>
                <a:r>
                  <a:rPr lang="en-GB" sz="1800" b="0">
                    <a:solidFill>
                      <a:schemeClr val="accent3">
                        <a:lumMod val="10000"/>
                      </a:schemeClr>
                    </a:solidFill>
                  </a:rPr>
                  <a:t>Maths Dept</a:t>
                </a:r>
              </a:p>
            </p:txBody>
          </p:sp>
        </p:grpSp>
        <p:grpSp>
          <p:nvGrpSpPr>
            <p:cNvPr id="28680" name="Group 12"/>
            <p:cNvGrpSpPr>
              <a:grpSpLocks/>
            </p:cNvGrpSpPr>
            <p:nvPr/>
          </p:nvGrpSpPr>
          <p:grpSpPr bwMode="auto">
            <a:xfrm>
              <a:off x="4152" y="144"/>
              <a:ext cx="1464" cy="1028"/>
              <a:chOff x="4080" y="144"/>
              <a:chExt cx="1464" cy="1028"/>
            </a:xfrm>
          </p:grpSpPr>
          <p:pic>
            <p:nvPicPr>
              <p:cNvPr id="28681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6" y="144"/>
                <a:ext cx="484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3" name="Text Box 10"/>
              <p:cNvSpPr txBox="1">
                <a:spLocks noChangeArrowheads="1"/>
              </p:cNvSpPr>
              <p:nvPr/>
            </p:nvSpPr>
            <p:spPr bwMode="auto">
              <a:xfrm>
                <a:off x="4080" y="768"/>
                <a:ext cx="1464" cy="404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2pPr>
                <a:lvl3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3pPr>
                <a:lvl4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4pPr>
                <a:lvl5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GB" sz="1800" b="0">
                    <a:solidFill>
                      <a:schemeClr val="accent3">
                        <a:lumMod val="10000"/>
                      </a:schemeClr>
                    </a:solidFill>
                  </a:rPr>
                  <a:t>University of Oxford</a:t>
                </a:r>
              </a:p>
              <a:p>
                <a:pPr algn="ctr" eaLnBrk="0" hangingPunct="0">
                  <a:defRPr/>
                </a:pPr>
                <a:r>
                  <a:rPr lang="en-GB" sz="1800" b="0">
                    <a:solidFill>
                      <a:schemeClr val="accent3">
                        <a:lumMod val="10000"/>
                      </a:schemeClr>
                    </a:solidFill>
                  </a:rPr>
                  <a:t>Dept of Education</a:t>
                </a:r>
              </a:p>
            </p:txBody>
          </p:sp>
        </p:grpSp>
      </p:grpSp>
      <p:pic>
        <p:nvPicPr>
          <p:cNvPr id="28676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1701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9"/>
          <p:cNvSpPr txBox="1">
            <a:spLocks noChangeArrowheads="1"/>
          </p:cNvSpPr>
          <p:nvPr/>
        </p:nvSpPr>
        <p:spPr bwMode="auto">
          <a:xfrm>
            <a:off x="0" y="1219200"/>
            <a:ext cx="2865438" cy="3079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1400" b="0">
                <a:solidFill>
                  <a:srgbClr val="00002A"/>
                </a:solidFill>
              </a:rPr>
              <a:t>Promoting Mathematical Thinking</a:t>
            </a:r>
          </a:p>
        </p:txBody>
      </p:sp>
      <p:pic>
        <p:nvPicPr>
          <p:cNvPr id="28678" name="Picture 12" descr="NCETM_CPD_Standard_Logo FINAL Smal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0"/>
            <a:ext cx="18716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4456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Opportunities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79512" y="908720"/>
            <a:ext cx="4248472" cy="5832648"/>
          </a:xfrm>
        </p:spPr>
        <p:txBody>
          <a:bodyPr/>
          <a:lstStyle/>
          <a:p>
            <a:r>
              <a:rPr lang="en-GB" sz="2400" dirty="0" smtClean="0"/>
              <a:t>Pedagogic Strategies</a:t>
            </a:r>
          </a:p>
          <a:p>
            <a:pPr lvl="1"/>
            <a:r>
              <a:rPr lang="en-GB" sz="2000" dirty="0" smtClean="0"/>
              <a:t>Own-explanations &amp; personal-narratives</a:t>
            </a:r>
          </a:p>
          <a:p>
            <a:pPr lvl="1"/>
            <a:r>
              <a:rPr lang="en-GB" sz="2000" dirty="0" smtClean="0"/>
              <a:t>Say What You See (SWYS)</a:t>
            </a:r>
          </a:p>
          <a:p>
            <a:pPr lvl="1"/>
            <a:r>
              <a:rPr lang="en-GB" sz="2000" dirty="0" smtClean="0"/>
              <a:t>Enactive-Iconic-Symbolic</a:t>
            </a:r>
          </a:p>
          <a:p>
            <a:pPr lvl="1"/>
            <a:r>
              <a:rPr lang="en-GB" sz="2000" dirty="0" smtClean="0"/>
              <a:t>Manipulating–Getting-a-sense-of–Articulating</a:t>
            </a:r>
          </a:p>
          <a:p>
            <a:pPr lvl="1"/>
            <a:r>
              <a:rPr lang="en-GB" sz="2000" dirty="0" smtClean="0"/>
              <a:t>(Babbling &amp; Gargling)</a:t>
            </a:r>
            <a:endParaRPr lang="en-GB" sz="1600" dirty="0"/>
          </a:p>
          <a:p>
            <a:r>
              <a:rPr lang="en-GB" sz="2400" dirty="0" smtClean="0"/>
              <a:t>Educating Awareness</a:t>
            </a:r>
          </a:p>
          <a:p>
            <a:pPr lvl="1"/>
            <a:r>
              <a:rPr lang="en-GB" sz="2000" dirty="0" smtClean="0"/>
              <a:t>Internalising actions</a:t>
            </a:r>
          </a:p>
          <a:p>
            <a:r>
              <a:rPr lang="en-GB" sz="2400" dirty="0" smtClean="0"/>
              <a:t>Harnessing Emotions</a:t>
            </a:r>
          </a:p>
          <a:p>
            <a:pPr lvl="1"/>
            <a:r>
              <a:rPr lang="en-GB" sz="2000" dirty="0" smtClean="0"/>
              <a:t>Surprise &amp; Intrigue</a:t>
            </a:r>
          </a:p>
          <a:p>
            <a:pPr lvl="1"/>
            <a:r>
              <a:rPr lang="en-GB" sz="2000" dirty="0" smtClean="0"/>
              <a:t>Desire &amp; Disposition</a:t>
            </a:r>
          </a:p>
          <a:p>
            <a:r>
              <a:rPr lang="en-GB" sz="2400" dirty="0" smtClean="0"/>
              <a:t>Training Behaviour</a:t>
            </a:r>
          </a:p>
          <a:p>
            <a:pPr lvl="1"/>
            <a:r>
              <a:rPr lang="en-GB" sz="2000" dirty="0" smtClean="0"/>
              <a:t>inflexible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427984" y="908720"/>
            <a:ext cx="4608512" cy="5112568"/>
          </a:xfrm>
        </p:spPr>
        <p:txBody>
          <a:bodyPr/>
          <a:lstStyle/>
          <a:p>
            <a:r>
              <a:rPr lang="en-GB" sz="2400" dirty="0" smtClean="0"/>
              <a:t>Tasks</a:t>
            </a:r>
          </a:p>
          <a:p>
            <a:pPr lvl="1"/>
            <a:r>
              <a:rPr lang="en-GB" sz="2000" dirty="0" smtClean="0"/>
              <a:t>As introduction</a:t>
            </a:r>
          </a:p>
          <a:p>
            <a:pPr lvl="1"/>
            <a:r>
              <a:rPr lang="en-GB" sz="2000" dirty="0" smtClean="0"/>
              <a:t>For encounters with concepts</a:t>
            </a:r>
          </a:p>
          <a:p>
            <a:pPr lvl="1"/>
            <a:r>
              <a:rPr lang="en-GB" sz="2000" dirty="0" smtClean="0"/>
              <a:t>As revision (releasing attention)</a:t>
            </a:r>
          </a:p>
          <a:p>
            <a:pPr lvl="1"/>
            <a:r>
              <a:rPr lang="en-GB" sz="2000" dirty="0" smtClean="0"/>
              <a:t>As assessment</a:t>
            </a:r>
          </a:p>
          <a:p>
            <a:r>
              <a:rPr lang="en-GB" sz="2400" dirty="0" smtClean="0"/>
              <a:t>Dual Perceptions</a:t>
            </a:r>
          </a:p>
          <a:p>
            <a:pPr lvl="1"/>
            <a:r>
              <a:rPr lang="en-GB" sz="2000" dirty="0" smtClean="0"/>
              <a:t>Fixed end &amp; fixed width chords</a:t>
            </a:r>
          </a:p>
          <a:p>
            <a:pPr lvl="1"/>
            <a:r>
              <a:rPr lang="en-GB" sz="2000" dirty="0" smtClean="0"/>
              <a:t>Tangent thru a point &amp; Line thru a point as tangent</a:t>
            </a:r>
          </a:p>
          <a:p>
            <a:r>
              <a:rPr lang="en-GB" sz="2400" dirty="0" smtClean="0"/>
              <a:t>Variation Theory</a:t>
            </a:r>
            <a:endParaRPr lang="en-GB" sz="2000" dirty="0"/>
          </a:p>
          <a:p>
            <a:pPr lvl="1"/>
            <a:r>
              <a:rPr lang="en-GB" sz="2000" dirty="0" smtClean="0"/>
              <a:t>What is available to be learned is what is varied in local time and space</a:t>
            </a:r>
          </a:p>
          <a:p>
            <a:pPr lvl="1"/>
            <a:r>
              <a:rPr lang="en-GB" sz="2000" dirty="0" smtClean="0"/>
              <a:t>Immersion &amp; repetition</a:t>
            </a:r>
          </a:p>
          <a:p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3949255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Some Follow Up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>
                <a:hlinkClick r:id="rId2"/>
              </a:rPr>
              <a:t>www.PMTheta.com</a:t>
            </a:r>
            <a:endParaRPr lang="en-GB" dirty="0" smtClean="0"/>
          </a:p>
          <a:p>
            <a:r>
              <a:rPr lang="en-GB" dirty="0" err="1">
                <a:solidFill>
                  <a:schemeClr val="bg1"/>
                </a:solidFill>
              </a:rPr>
              <a:t>j</a:t>
            </a:r>
            <a:r>
              <a:rPr lang="en-GB" dirty="0" err="1" smtClean="0">
                <a:solidFill>
                  <a:schemeClr val="bg1"/>
                </a:solidFill>
              </a:rPr>
              <a:t>ohn.mason@open.ac.uk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en-GB" dirty="0" smtClean="0"/>
              <a:t>Thinking </a:t>
            </a:r>
            <a:r>
              <a:rPr lang="en-GB" dirty="0" smtClean="0"/>
              <a:t>Mathematically (1982/2010, Pearson)</a:t>
            </a:r>
          </a:p>
          <a:p>
            <a:r>
              <a:rPr lang="en-GB" dirty="0" smtClean="0">
                <a:solidFill>
                  <a:srgbClr val="993300"/>
                </a:solidFill>
              </a:rPr>
              <a:t>Designing &amp; Using Mathematical Tasks (2004, </a:t>
            </a:r>
            <a:r>
              <a:rPr lang="en-GB" dirty="0" err="1" smtClean="0">
                <a:solidFill>
                  <a:srgbClr val="993300"/>
                </a:solidFill>
              </a:rPr>
              <a:t>Tarquin</a:t>
            </a:r>
            <a:r>
              <a:rPr lang="en-GB" dirty="0" smtClean="0">
                <a:solidFill>
                  <a:srgbClr val="993300"/>
                </a:solidFill>
              </a:rPr>
              <a:t>)</a:t>
            </a:r>
          </a:p>
          <a:p>
            <a:r>
              <a:rPr lang="en-GB" dirty="0" smtClean="0"/>
              <a:t>Mathematics Teaching Practice (2002, Elsevier)</a:t>
            </a:r>
          </a:p>
          <a:p>
            <a:r>
              <a:rPr lang="en-GB" dirty="0" smtClean="0">
                <a:solidFill>
                  <a:srgbClr val="993300"/>
                </a:solidFill>
              </a:rPr>
              <a:t>Questions &amp; Prompts for Mathematical Thinking (ATM Derby 1998</a:t>
            </a:r>
            <a:r>
              <a:rPr lang="en-GB" dirty="0" smtClean="0">
                <a:solidFill>
                  <a:srgbClr val="993300"/>
                </a:solidFill>
              </a:rPr>
              <a:t>)</a:t>
            </a:r>
          </a:p>
          <a:p>
            <a:r>
              <a:rPr lang="en-GB" dirty="0" smtClean="0"/>
              <a:t>Thinkers (ATM </a:t>
            </a:r>
            <a:r>
              <a:rPr lang="en-GB" smtClean="0"/>
              <a:t>Derby 2004)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520226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Constrained Construction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0728"/>
            <a:ext cx="8507288" cy="1981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Sketch </a:t>
            </a:r>
            <a:r>
              <a:rPr lang="en-US" dirty="0" smtClean="0"/>
              <a:t>the graph of a </a:t>
            </a:r>
            <a:r>
              <a:rPr lang="en-US" dirty="0"/>
              <a:t>cubic </a:t>
            </a:r>
            <a:r>
              <a:rPr lang="en-US" dirty="0" smtClean="0"/>
              <a:t>polynomial which </a:t>
            </a:r>
            <a:r>
              <a:rPr lang="en-US" dirty="0"/>
              <a:t>goes through the origin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/>
              <a:t>	and </a:t>
            </a:r>
            <a:r>
              <a:rPr lang="en-US" dirty="0"/>
              <a:t>which also has a local maximum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/>
              <a:t>	and </a:t>
            </a:r>
            <a:r>
              <a:rPr lang="en-US" dirty="0"/>
              <a:t>which has only one real root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/>
              <a:t>	and </a:t>
            </a:r>
            <a:r>
              <a:rPr lang="en-US" dirty="0"/>
              <a:t>which also has a positive inflection slope</a:t>
            </a:r>
          </a:p>
        </p:txBody>
      </p:sp>
      <p:sp>
        <p:nvSpPr>
          <p:cNvPr id="93188" name="AutoShape 4"/>
          <p:cNvSpPr>
            <a:spLocks noChangeArrowheads="1"/>
          </p:cNvSpPr>
          <p:nvPr/>
        </p:nvSpPr>
        <p:spPr bwMode="auto">
          <a:xfrm>
            <a:off x="4572000" y="3212976"/>
            <a:ext cx="4175720" cy="1419944"/>
          </a:xfrm>
          <a:prstGeom prst="wedgeRoundRectCallout">
            <a:avLst>
              <a:gd name="adj1" fmla="val -22287"/>
              <a:gd name="adj2" fmla="val -24889"/>
              <a:gd name="adj3" fmla="val 16667"/>
            </a:avLst>
          </a:prstGeom>
          <a:solidFill>
            <a:srgbClr val="804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0" dirty="0">
                <a:solidFill>
                  <a:schemeClr val="tx2"/>
                </a:solidFill>
              </a:rPr>
              <a:t>Note the task structure:</a:t>
            </a:r>
            <a:br>
              <a:rPr lang="en-US" sz="2000" b="0" dirty="0">
                <a:solidFill>
                  <a:schemeClr val="tx2"/>
                </a:solidFill>
              </a:rPr>
            </a:br>
            <a:r>
              <a:rPr lang="en-US" sz="2000" b="0" dirty="0">
                <a:solidFill>
                  <a:schemeClr val="tx2"/>
                </a:solidFill>
              </a:rPr>
              <a:t>use </a:t>
            </a:r>
            <a:r>
              <a:rPr lang="en-US" sz="2000" b="0" dirty="0" smtClean="0">
                <a:solidFill>
                  <a:schemeClr val="tx2"/>
                </a:solidFill>
              </a:rPr>
              <a:t>of constraints </a:t>
            </a:r>
            <a:r>
              <a:rPr lang="en-US" sz="2000" b="0" dirty="0">
                <a:solidFill>
                  <a:schemeClr val="tx2"/>
                </a:solidFill>
              </a:rPr>
              <a:t>to challenge</a:t>
            </a:r>
            <a:br>
              <a:rPr lang="en-US" sz="2000" b="0" dirty="0">
                <a:solidFill>
                  <a:schemeClr val="tx2"/>
                </a:solidFill>
              </a:rPr>
            </a:br>
            <a:r>
              <a:rPr lang="en-US" sz="2000" b="0" dirty="0">
                <a:solidFill>
                  <a:schemeClr val="tx2"/>
                </a:solidFill>
              </a:rPr>
              <a:t>usual/familiar examples </a:t>
            </a:r>
            <a:endParaRPr lang="en-US" sz="20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3140968"/>
            <a:ext cx="3168352" cy="3544451"/>
          </a:xfrm>
          <a:prstGeom prst="rect">
            <a:avLst/>
          </a:prstGeom>
        </p:spPr>
      </p:pic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5364088" y="4509120"/>
            <a:ext cx="3456384" cy="2016224"/>
          </a:xfrm>
          <a:prstGeom prst="wedgeRoundRectCallout">
            <a:avLst>
              <a:gd name="adj1" fmla="val -22287"/>
              <a:gd name="adj2" fmla="val -24889"/>
              <a:gd name="adj3" fmla="val 1666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000" b="0" dirty="0" smtClean="0">
                <a:solidFill>
                  <a:schemeClr val="bg1"/>
                </a:solidFill>
              </a:rPr>
              <a:t>What combinations of</a:t>
            </a:r>
          </a:p>
          <a:p>
            <a:pPr algn="ctr"/>
            <a:r>
              <a:rPr lang="en-US" sz="2000" b="0" dirty="0" smtClean="0">
                <a:solidFill>
                  <a:srgbClr val="00279F"/>
                </a:solidFill>
              </a:rPr>
              <a:t>Local maximum or not;</a:t>
            </a:r>
          </a:p>
          <a:p>
            <a:pPr algn="ctr"/>
            <a:r>
              <a:rPr lang="en-US" sz="2000" b="0" dirty="0" smtClean="0">
                <a:solidFill>
                  <a:srgbClr val="00279F"/>
                </a:solidFill>
              </a:rPr>
              <a:t>Numbers of real roots;</a:t>
            </a:r>
            <a:endParaRPr lang="en-US" sz="2000" b="0" dirty="0">
              <a:solidFill>
                <a:srgbClr val="00279F"/>
              </a:solidFill>
            </a:endParaRPr>
          </a:p>
          <a:p>
            <a:pPr algn="ctr"/>
            <a:r>
              <a:rPr lang="en-US" sz="2000" b="0" dirty="0" smtClean="0">
                <a:solidFill>
                  <a:srgbClr val="00279F"/>
                </a:solidFill>
              </a:rPr>
              <a:t>Sign of inflection slope;</a:t>
            </a:r>
          </a:p>
          <a:p>
            <a:pPr algn="ctr"/>
            <a:r>
              <a:rPr lang="en-US" sz="2000" b="0" dirty="0">
                <a:solidFill>
                  <a:schemeClr val="bg1"/>
                </a:solidFill>
              </a:rPr>
              <a:t>a</a:t>
            </a:r>
            <a:r>
              <a:rPr lang="en-US" sz="2000" b="0" dirty="0" smtClean="0">
                <a:solidFill>
                  <a:schemeClr val="bg1"/>
                </a:solidFill>
              </a:rPr>
              <a:t>re possible?</a:t>
            </a:r>
          </a:p>
        </p:txBody>
      </p:sp>
    </p:spTree>
    <p:extLst>
      <p:ext uri="{BB962C8B-B14F-4D97-AF65-F5344CB8AC3E}">
        <p14:creationId xmlns:p14="http://schemas.microsoft.com/office/powerpoint/2010/main" val="288023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8" grpId="0" animBg="1" autoUpdateAnimBg="0"/>
      <p:bldP spid="12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Cubic Phenomenon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764704"/>
            <a:ext cx="8712968" cy="504056"/>
          </a:xfrm>
        </p:spPr>
        <p:txBody>
          <a:bodyPr/>
          <a:lstStyle/>
          <a:p>
            <a:r>
              <a:rPr lang="en-GB" dirty="0" smtClean="0"/>
              <a:t>Imagine the graph of a cubic polynomial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344" y="1643994"/>
            <a:ext cx="3672408" cy="33354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344" y="1628800"/>
            <a:ext cx="3689136" cy="3350683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23528" y="1988840"/>
            <a:ext cx="4752528" cy="9361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 dirty="0" smtClean="0"/>
              <a:t>Imagine a chord and mark its mid-point x-coordinate</a:t>
            </a:r>
            <a:endParaRPr lang="en-GB" b="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23528" y="3356992"/>
            <a:ext cx="4608512" cy="12241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 dirty="0" smtClean="0"/>
              <a:t>Now imagine other chords whose mid-points have the same x-coordinate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1706466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Proizvolov’s</a:t>
            </a:r>
            <a:r>
              <a:rPr lang="en-GB" dirty="0" smtClean="0"/>
              <a:t> Relation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08720"/>
            <a:ext cx="5688632" cy="1368152"/>
          </a:xfrm>
        </p:spPr>
        <p:txBody>
          <a:bodyPr/>
          <a:lstStyle/>
          <a:p>
            <a:r>
              <a:rPr lang="en-GB" dirty="0" smtClean="0"/>
              <a:t>Write down a starting number, s</a:t>
            </a:r>
          </a:p>
          <a:p>
            <a:r>
              <a:rPr lang="en-GB" dirty="0" smtClean="0"/>
              <a:t>Now write down the eleven numbers s+1, s+2, </a:t>
            </a:r>
            <a:r>
              <a:rPr lang="is-IS" dirty="0" smtClean="0"/>
              <a:t>… s+11.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5445224"/>
            <a:ext cx="1058168" cy="10581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11960" y="5733256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 smtClean="0">
                <a:solidFill>
                  <a:srgbClr val="993300"/>
                </a:solidFill>
              </a:rPr>
              <a:t>Because you too have 36</a:t>
            </a:r>
            <a:endParaRPr lang="en-GB" b="0" dirty="0">
              <a:solidFill>
                <a:srgbClr val="9933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00192" y="1052736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000000"/>
                </a:solidFill>
              </a:rPr>
              <a:t>3, 4, 5, 6, 7, 8, </a:t>
            </a:r>
            <a:br>
              <a:rPr lang="en-GB" sz="2400" b="0" dirty="0" smtClean="0">
                <a:solidFill>
                  <a:srgbClr val="000000"/>
                </a:solidFill>
              </a:rPr>
            </a:br>
            <a:r>
              <a:rPr lang="en-GB" sz="2400" b="0" dirty="0" smtClean="0">
                <a:solidFill>
                  <a:srgbClr val="000000"/>
                </a:solidFill>
              </a:rPr>
              <a:t>9, 10, 11, 12, 13, 14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23528" y="2132856"/>
            <a:ext cx="5688632" cy="11521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is-IS" b="0" dirty="0" smtClean="0"/>
              <a:t>Now circle 6 of your numbers</a:t>
            </a:r>
            <a:br>
              <a:rPr lang="is-IS" b="0" dirty="0" smtClean="0"/>
            </a:br>
            <a:r>
              <a:rPr lang="is-IS" b="0" dirty="0" smtClean="0"/>
              <a:t>Put them in a column (A) in descending order going down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2276872"/>
            <a:ext cx="1634232" cy="27905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748" y="2591456"/>
            <a:ext cx="791716" cy="24217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4288" y="5085184"/>
            <a:ext cx="1592648" cy="576064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323528" y="3356992"/>
            <a:ext cx="5688632" cy="11521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is-IS" b="0" dirty="0" smtClean="0"/>
              <a:t>Put the other 6 numbers  in a column (B) beside A, in ascending order going down.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323528" y="4581128"/>
            <a:ext cx="5688632" cy="11521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is-IS" b="0" dirty="0" smtClean="0"/>
              <a:t>Sum the absolute value of the differences</a:t>
            </a:r>
          </a:p>
        </p:txBody>
      </p:sp>
    </p:spTree>
    <p:extLst>
      <p:ext uri="{BB962C8B-B14F-4D97-AF65-F5344CB8AC3E}">
        <p14:creationId xmlns:p14="http://schemas.microsoft.com/office/powerpoint/2010/main" val="3936574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Some Slogans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 lesson without the opportunity for learners to generalise (mathematically) is not a mathematics lesson</a:t>
            </a:r>
          </a:p>
          <a:p>
            <a:r>
              <a:rPr lang="en-GB" dirty="0" smtClean="0"/>
              <a:t>Try to do for learners only what they cannot yet do for themselves</a:t>
            </a:r>
          </a:p>
          <a:p>
            <a:r>
              <a:rPr lang="en-GB" dirty="0" smtClean="0"/>
              <a:t>Teaching takes place </a:t>
            </a:r>
            <a:r>
              <a:rPr lang="en-GB" b="1" i="1" dirty="0" smtClean="0">
                <a:solidFill>
                  <a:srgbClr val="FF0000"/>
                </a:solidFill>
              </a:rPr>
              <a:t>in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time; learning takes place </a:t>
            </a:r>
            <a:r>
              <a:rPr lang="en-GB" b="1" i="1" dirty="0" smtClean="0">
                <a:solidFill>
                  <a:srgbClr val="FF0000"/>
                </a:solidFill>
              </a:rPr>
              <a:t>over</a:t>
            </a:r>
            <a:r>
              <a:rPr lang="en-GB" i="1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time.</a:t>
            </a:r>
          </a:p>
          <a:p>
            <a:r>
              <a:rPr lang="en-GB" dirty="0" smtClean="0"/>
              <a:t>Sleep is to the hunter what excitement is to students</a:t>
            </a:r>
          </a:p>
          <a:p>
            <a:r>
              <a:rPr lang="en-GB" dirty="0" smtClean="0"/>
              <a:t>Wounds are to a patient what assessment is to students</a:t>
            </a:r>
          </a:p>
          <a:p>
            <a:r>
              <a:rPr lang="en-GB" dirty="0" smtClean="0"/>
              <a:t>Seek opportunities for learners to make mathematically significant choices for themselves</a:t>
            </a:r>
          </a:p>
          <a:p>
            <a:r>
              <a:rPr lang="en-GB" dirty="0" smtClean="0"/>
              <a:t>Moving from learners assenting to learners asserting</a:t>
            </a: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8428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 bwMode="auto">
          <a:xfrm>
            <a:off x="755576" y="4077072"/>
            <a:ext cx="4464496" cy="2088232"/>
          </a:xfrm>
          <a:prstGeom prst="wedgeRoundRectCallout">
            <a:avLst>
              <a:gd name="adj1" fmla="val -16350"/>
              <a:gd name="adj2" fmla="val -76326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000" b="0" dirty="0">
                <a:solidFill>
                  <a:srgbClr val="000000"/>
                </a:solidFill>
                <a:latin typeface="Chalkboard" pitchFamily="-111" charset="0"/>
              </a:rPr>
              <a:t>The more clearly the teacher indicates the behaviour sought, required or expected, </a:t>
            </a:r>
            <a:endParaRPr lang="en-GB" sz="2000" b="0" dirty="0" smtClean="0">
              <a:solidFill>
                <a:srgbClr val="000000"/>
              </a:solidFill>
              <a:latin typeface="Chalkboard" pitchFamily="-111" charset="0"/>
            </a:endParaRPr>
          </a:p>
          <a:p>
            <a:pPr algn="ctr"/>
            <a:r>
              <a:rPr lang="en-GB" sz="2000" b="0" dirty="0" smtClean="0">
                <a:solidFill>
                  <a:srgbClr val="000000"/>
                </a:solidFill>
                <a:latin typeface="Chalkboard" pitchFamily="-111" charset="0"/>
              </a:rPr>
              <a:t>the </a:t>
            </a:r>
            <a:r>
              <a:rPr lang="en-GB" sz="2000" b="0" dirty="0">
                <a:solidFill>
                  <a:srgbClr val="000000"/>
                </a:solidFill>
                <a:latin typeface="Chalkboard" pitchFamily="-111" charset="0"/>
              </a:rPr>
              <a:t>easier it is for learners to display that behaviour without generating it from themselves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halkboard" pitchFamily="-111" charset="0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Learning-Teaching </a:t>
            </a:r>
            <a:r>
              <a:rPr lang="en-US" dirty="0" smtClean="0"/>
              <a:t>Tensions</a:t>
            </a:r>
            <a:endParaRPr lang="en-US" dirty="0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23528" y="908720"/>
            <a:ext cx="8496944" cy="2808312"/>
          </a:xfrm>
        </p:spPr>
        <p:txBody>
          <a:bodyPr/>
          <a:lstStyle/>
          <a:p>
            <a:r>
              <a:rPr lang="en-US" dirty="0"/>
              <a:t>Procedural &amp; Conceptual ...</a:t>
            </a:r>
          </a:p>
          <a:p>
            <a:r>
              <a:rPr lang="en-US" dirty="0"/>
              <a:t>Instrumental &amp; Relational ... (</a:t>
            </a:r>
            <a:r>
              <a:rPr lang="en-US" dirty="0" err="1"/>
              <a:t>Skemp</a:t>
            </a:r>
            <a:r>
              <a:rPr lang="en-US" dirty="0"/>
              <a:t>)</a:t>
            </a:r>
          </a:p>
          <a:p>
            <a:r>
              <a:rPr lang="en-US" dirty="0"/>
              <a:t>Surface &amp; Deep ...</a:t>
            </a:r>
          </a:p>
          <a:p>
            <a:r>
              <a:rPr lang="en-US" dirty="0"/>
              <a:t>Syntactic &amp; Semantic ...</a:t>
            </a:r>
          </a:p>
          <a:p>
            <a:r>
              <a:rPr lang="en-US" dirty="0"/>
              <a:t>Metonymic &amp; </a:t>
            </a:r>
            <a:r>
              <a:rPr lang="en-US" dirty="0" smtClean="0"/>
              <a:t>Metaphoric</a:t>
            </a:r>
          </a:p>
          <a:p>
            <a:r>
              <a:rPr lang="en-US" dirty="0" smtClean="0"/>
              <a:t>Didactic Tension</a:t>
            </a:r>
            <a:endParaRPr lang="en-US" dirty="0"/>
          </a:p>
        </p:txBody>
      </p:sp>
      <p:sp>
        <p:nvSpPr>
          <p:cNvPr id="89093" name="AutoShape 5"/>
          <p:cNvSpPr>
            <a:spLocks noChangeArrowheads="1"/>
          </p:cNvSpPr>
          <p:nvPr/>
        </p:nvSpPr>
        <p:spPr bwMode="auto">
          <a:xfrm>
            <a:off x="5796136" y="1988840"/>
            <a:ext cx="2267272" cy="1563216"/>
          </a:xfrm>
          <a:prstGeom prst="wedgeRoundRectCallout">
            <a:avLst>
              <a:gd name="adj1" fmla="val -99189"/>
              <a:gd name="adj2" fmla="val -62765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000" b="0" dirty="0">
                <a:solidFill>
                  <a:srgbClr val="800000"/>
                </a:solidFill>
                <a:latin typeface="+mj-lt"/>
              </a:rPr>
              <a:t>... approach</a:t>
            </a:r>
          </a:p>
          <a:p>
            <a:pPr algn="ctr"/>
            <a:r>
              <a:rPr lang="en-US" sz="2000" b="0" dirty="0">
                <a:solidFill>
                  <a:srgbClr val="800000"/>
                </a:solidFill>
                <a:latin typeface="+mj-lt"/>
              </a:rPr>
              <a:t>... understanding</a:t>
            </a:r>
          </a:p>
          <a:p>
            <a:pPr algn="ctr"/>
            <a:r>
              <a:rPr lang="en-US" sz="2000" b="0" dirty="0">
                <a:solidFill>
                  <a:srgbClr val="800000"/>
                </a:solidFill>
                <a:latin typeface="+mj-lt"/>
              </a:rPr>
              <a:t>... competence</a:t>
            </a:r>
          </a:p>
          <a:p>
            <a:pPr algn="ctr"/>
            <a:r>
              <a:rPr lang="en-US" sz="2000" b="0" dirty="0">
                <a:solidFill>
                  <a:srgbClr val="800000"/>
                </a:solidFill>
                <a:latin typeface="+mj-lt"/>
              </a:rPr>
              <a:t>... appreciation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788024" y="3717032"/>
            <a:ext cx="3600400" cy="1373088"/>
            <a:chOff x="4427984" y="3789040"/>
            <a:chExt cx="3600400" cy="1373088"/>
          </a:xfrm>
        </p:grpSpPr>
        <p:sp>
          <p:nvSpPr>
            <p:cNvPr id="89090" name="AutoShape 2"/>
            <p:cNvSpPr>
              <a:spLocks noChangeArrowheads="1"/>
            </p:cNvSpPr>
            <p:nvPr/>
          </p:nvSpPr>
          <p:spPr bwMode="auto">
            <a:xfrm>
              <a:off x="4437112" y="3789040"/>
              <a:ext cx="3591272" cy="1373088"/>
            </a:xfrm>
            <a:prstGeom prst="cloudCallout">
              <a:avLst>
                <a:gd name="adj1" fmla="val 26685"/>
                <a:gd name="adj2" fmla="val -70643"/>
              </a:avLst>
            </a:prstGeom>
            <a:solidFill>
              <a:srgbClr val="CC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b="0" dirty="0">
                  <a:solidFill>
                    <a:srgbClr val="804000"/>
                  </a:solidFill>
                </a:rPr>
                <a:t>  </a:t>
              </a:r>
              <a:r>
                <a:rPr lang="en-US" sz="2000" b="0" dirty="0" err="1">
                  <a:solidFill>
                    <a:srgbClr val="804000"/>
                  </a:solidFill>
                </a:rPr>
                <a:t>Holisitic</a:t>
              </a:r>
              <a:r>
                <a:rPr lang="en-US" sz="2000" b="0" dirty="0">
                  <a:solidFill>
                    <a:srgbClr val="804000"/>
                  </a:solidFill>
                </a:rPr>
                <a:t> ––&gt; Strategic</a:t>
              </a:r>
              <a:br>
                <a:rPr lang="en-US" sz="2000" b="0" dirty="0">
                  <a:solidFill>
                    <a:srgbClr val="804000"/>
                  </a:solidFill>
                </a:rPr>
              </a:br>
              <a:r>
                <a:rPr lang="en-US" sz="2000" b="0" dirty="0">
                  <a:solidFill>
                    <a:srgbClr val="804000"/>
                  </a:solidFill>
                </a:rPr>
                <a:t>studying</a:t>
              </a:r>
            </a:p>
          </p:txBody>
        </p:sp>
        <p:sp>
          <p:nvSpPr>
            <p:cNvPr id="7" name="AutoShape 2"/>
            <p:cNvSpPr>
              <a:spLocks noChangeArrowheads="1"/>
            </p:cNvSpPr>
            <p:nvPr/>
          </p:nvSpPr>
          <p:spPr bwMode="auto">
            <a:xfrm>
              <a:off x="4427984" y="3789040"/>
              <a:ext cx="3591272" cy="1373088"/>
            </a:xfrm>
            <a:prstGeom prst="cloudCallout">
              <a:avLst>
                <a:gd name="adj1" fmla="val -60684"/>
                <a:gd name="adj2" fmla="val 46877"/>
              </a:avLst>
            </a:prstGeom>
            <a:solidFill>
              <a:srgbClr val="CC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b="0" dirty="0">
                  <a:solidFill>
                    <a:srgbClr val="804000"/>
                  </a:solidFill>
                </a:rPr>
                <a:t>  </a:t>
              </a:r>
              <a:r>
                <a:rPr lang="en-US" sz="2000" b="0" dirty="0" err="1">
                  <a:solidFill>
                    <a:srgbClr val="804000"/>
                  </a:solidFill>
                </a:rPr>
                <a:t>Holisitic</a:t>
              </a:r>
              <a:r>
                <a:rPr lang="en-US" sz="2000" b="0" dirty="0">
                  <a:solidFill>
                    <a:srgbClr val="804000"/>
                  </a:solidFill>
                </a:rPr>
                <a:t> ––&gt; Strategic</a:t>
              </a:r>
              <a:br>
                <a:rPr lang="en-US" sz="2000" b="0" dirty="0">
                  <a:solidFill>
                    <a:srgbClr val="804000"/>
                  </a:solidFill>
                </a:rPr>
              </a:br>
              <a:r>
                <a:rPr lang="en-US" sz="2000" b="0" dirty="0">
                  <a:solidFill>
                    <a:srgbClr val="804000"/>
                  </a:solidFill>
                </a:rPr>
                <a:t>studying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2659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9093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Reflection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In what ways have you been acting procedurally, instrumentally, syntactically, metonymically?</a:t>
            </a:r>
          </a:p>
          <a:p>
            <a:pPr>
              <a:lnSpc>
                <a:spcPct val="90000"/>
              </a:lnSpc>
            </a:pPr>
            <a:r>
              <a:rPr lang="en-US"/>
              <a:t>In what ways have you been acting conceptually, relationally, semantically, metaphorically?</a:t>
            </a:r>
          </a:p>
          <a:p>
            <a:pPr>
              <a:lnSpc>
                <a:spcPct val="90000"/>
              </a:lnSpc>
            </a:pPr>
            <a:r>
              <a:rPr lang="en-US"/>
              <a:t>How would you describe your approach on a scale of surface ---- deep?</a:t>
            </a:r>
          </a:p>
        </p:txBody>
      </p:sp>
    </p:spTree>
    <p:extLst>
      <p:ext uri="{BB962C8B-B14F-4D97-AF65-F5344CB8AC3E}">
        <p14:creationId xmlns:p14="http://schemas.microsoft.com/office/powerpoint/2010/main" val="4071013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Exemplification Paradox</a:t>
            </a:r>
          </a:p>
        </p:txBody>
      </p: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228600" y="914400"/>
            <a:ext cx="8686800" cy="3794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buSzPct val="116000"/>
              <a:buFontTx/>
              <a:buBlip>
                <a:blip r:embed="rId3"/>
              </a:buBlip>
            </a:pPr>
            <a:r>
              <a:rPr lang="en-US" b="0" dirty="0">
                <a:solidFill>
                  <a:srgbClr val="0000FF"/>
                </a:solidFill>
                <a:ea typeface="ヒラギノ角ゴ Pro W3" charset="0"/>
                <a:cs typeface="ヒラギノ角ゴ Pro W3" charset="0"/>
                <a:sym typeface="Chalkboard" charset="0"/>
              </a:rPr>
              <a:t>  In order to appreciate a generality, </a:t>
            </a:r>
            <a:br>
              <a:rPr lang="en-US" b="0" dirty="0">
                <a:solidFill>
                  <a:srgbClr val="0000FF"/>
                </a:solidFill>
                <a:ea typeface="ヒラギノ角ゴ Pro W3" charset="0"/>
                <a:cs typeface="ヒラギノ角ゴ Pro W3" charset="0"/>
                <a:sym typeface="Chalkboard" charset="0"/>
              </a:rPr>
            </a:br>
            <a:r>
              <a:rPr lang="en-US" b="0" dirty="0">
                <a:solidFill>
                  <a:srgbClr val="0000FF"/>
                </a:solidFill>
                <a:ea typeface="ヒラギノ角ゴ Pro W3" charset="0"/>
                <a:cs typeface="ヒラギノ角ゴ Pro W3" charset="0"/>
                <a:sym typeface="Chalkboard" charset="0"/>
              </a:rPr>
              <a:t>      it helps to have examples;</a:t>
            </a:r>
          </a:p>
          <a:p>
            <a:pPr eaLnBrk="1" hangingPunct="1">
              <a:lnSpc>
                <a:spcPct val="90000"/>
              </a:lnSpc>
              <a:spcBef>
                <a:spcPts val="800"/>
              </a:spcBef>
              <a:buSzPct val="116000"/>
              <a:buFontTx/>
              <a:buBlip>
                <a:blip r:embed="rId3"/>
              </a:buBlip>
            </a:pPr>
            <a:r>
              <a:rPr lang="en-US" b="0" dirty="0">
                <a:solidFill>
                  <a:srgbClr val="0000FF"/>
                </a:solidFill>
                <a:ea typeface="ヒラギノ角ゴ Pro W3" charset="0"/>
                <a:cs typeface="ヒラギノ角ゴ Pro W3" charset="0"/>
                <a:sym typeface="Chalkboard" charset="0"/>
              </a:rPr>
              <a:t>  In order to appreciate something </a:t>
            </a:r>
            <a:br>
              <a:rPr lang="en-US" b="0" dirty="0">
                <a:solidFill>
                  <a:srgbClr val="0000FF"/>
                </a:solidFill>
                <a:ea typeface="ヒラギノ角ゴ Pro W3" charset="0"/>
                <a:cs typeface="ヒラギノ角ゴ Pro W3" charset="0"/>
                <a:sym typeface="Chalkboard" charset="0"/>
              </a:rPr>
            </a:br>
            <a:r>
              <a:rPr lang="en-US" b="0" dirty="0">
                <a:solidFill>
                  <a:srgbClr val="0000FF"/>
                </a:solidFill>
                <a:ea typeface="ヒラギノ角ゴ Pro W3" charset="0"/>
                <a:cs typeface="ヒラギノ角ゴ Pro W3" charset="0"/>
                <a:sym typeface="Chalkboard" charset="0"/>
              </a:rPr>
              <a:t>      as an example,  </a:t>
            </a:r>
            <a:br>
              <a:rPr lang="en-US" b="0" dirty="0">
                <a:solidFill>
                  <a:srgbClr val="0000FF"/>
                </a:solidFill>
                <a:ea typeface="ヒラギノ角ゴ Pro W3" charset="0"/>
                <a:cs typeface="ヒラギノ角ゴ Pro W3" charset="0"/>
                <a:sym typeface="Chalkboard" charset="0"/>
              </a:rPr>
            </a:br>
            <a:r>
              <a:rPr lang="en-US" b="0" dirty="0">
                <a:solidFill>
                  <a:srgbClr val="0000FF"/>
                </a:solidFill>
                <a:ea typeface="ヒラギノ角ゴ Pro W3" charset="0"/>
                <a:cs typeface="ヒラギノ角ゴ Pro W3" charset="0"/>
                <a:sym typeface="Chalkboard" charset="0"/>
              </a:rPr>
              <a:t>      it is necessary to know the generality being     	exemplified;</a:t>
            </a:r>
          </a:p>
          <a:p>
            <a:pPr eaLnBrk="1" hangingPunct="1">
              <a:lnSpc>
                <a:spcPct val="90000"/>
              </a:lnSpc>
              <a:spcBef>
                <a:spcPts val="800"/>
              </a:spcBef>
              <a:buSzPct val="116000"/>
            </a:pPr>
            <a:r>
              <a:rPr lang="en-US" b="0" dirty="0">
                <a:solidFill>
                  <a:srgbClr val="0000FF"/>
                </a:solidFill>
                <a:ea typeface="ヒラギノ角ゴ Pro W3" charset="0"/>
                <a:cs typeface="ヒラギノ角ゴ Pro W3" charset="0"/>
                <a:sym typeface="Chalkboard" charset="0"/>
              </a:rPr>
              <a:t>    so,</a:t>
            </a:r>
            <a:br>
              <a:rPr lang="en-US" b="0" dirty="0">
                <a:solidFill>
                  <a:srgbClr val="0000FF"/>
                </a:solidFill>
                <a:ea typeface="ヒラギノ角ゴ Pro W3" charset="0"/>
                <a:cs typeface="ヒラギノ角ゴ Pro W3" charset="0"/>
                <a:sym typeface="Chalkboard" charset="0"/>
              </a:rPr>
            </a:br>
            <a:r>
              <a:rPr lang="en-US" b="0" dirty="0">
                <a:solidFill>
                  <a:srgbClr val="0000FF"/>
                </a:solidFill>
                <a:ea typeface="ヒラギノ角ゴ Pro W3" charset="0"/>
                <a:cs typeface="ヒラギノ角ゴ Pro W3" charset="0"/>
                <a:sym typeface="Chalkboard" charset="0"/>
              </a:rPr>
              <a:t>I need to know what is exemplary about something in order to see it as an example of something!</a:t>
            </a:r>
          </a:p>
        </p:txBody>
      </p:sp>
      <p:sp>
        <p:nvSpPr>
          <p:cNvPr id="73734" name="AutoShape 6"/>
          <p:cNvSpPr>
            <a:spLocks/>
          </p:cNvSpPr>
          <p:nvPr/>
        </p:nvSpPr>
        <p:spPr bwMode="auto">
          <a:xfrm rot="10800000" flipH="1" flipV="1">
            <a:off x="5105400" y="6132513"/>
            <a:ext cx="3581400" cy="725487"/>
          </a:xfrm>
          <a:prstGeom prst="wedgeEllipseCallout">
            <a:avLst>
              <a:gd name="adj1" fmla="val -50444"/>
              <a:gd name="adj2" fmla="val -144315"/>
            </a:avLst>
          </a:prstGeom>
          <a:solidFill>
            <a:srgbClr val="804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eaLnBrk="1" hangingPunct="1"/>
            <a:r>
              <a:rPr lang="en-US" sz="2400" b="0">
                <a:solidFill>
                  <a:schemeClr val="tx2"/>
                </a:solidFill>
                <a:cs typeface="Chalkboard" charset="0"/>
                <a:sym typeface="Chalkboard" charset="0"/>
              </a:rPr>
              <a:t>Example-Space</a:t>
            </a:r>
          </a:p>
        </p:txBody>
      </p:sp>
      <p:sp>
        <p:nvSpPr>
          <p:cNvPr id="73733" name="AutoShape 5"/>
          <p:cNvSpPr>
            <a:spLocks/>
          </p:cNvSpPr>
          <p:nvPr/>
        </p:nvSpPr>
        <p:spPr bwMode="auto">
          <a:xfrm rot="10800000" flipH="1" flipV="1">
            <a:off x="3200400" y="4800600"/>
            <a:ext cx="5716588" cy="1411288"/>
          </a:xfrm>
          <a:prstGeom prst="wedgeEllipseCallout">
            <a:avLst>
              <a:gd name="adj1" fmla="val -43199"/>
              <a:gd name="adj2" fmla="val -58102"/>
            </a:avLst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eaLnBrk="1" hangingPunct="1"/>
            <a:r>
              <a:rPr lang="en-US" sz="2400" b="0">
                <a:solidFill>
                  <a:srgbClr val="804000"/>
                </a:solidFill>
                <a:cs typeface="Chalkboard" charset="0"/>
                <a:sym typeface="Chalkboard" charset="0"/>
              </a:rPr>
              <a:t>What can change and what must stay the same, </a:t>
            </a:r>
            <a:br>
              <a:rPr lang="en-US" sz="2400" b="0">
                <a:solidFill>
                  <a:srgbClr val="804000"/>
                </a:solidFill>
                <a:cs typeface="Chalkboard" charset="0"/>
                <a:sym typeface="Chalkboard" charset="0"/>
              </a:rPr>
            </a:br>
            <a:r>
              <a:rPr lang="en-US" sz="2400" b="0">
                <a:solidFill>
                  <a:srgbClr val="804000"/>
                </a:solidFill>
                <a:cs typeface="Chalkboard" charset="0"/>
                <a:sym typeface="Chalkboard" charset="0"/>
              </a:rPr>
              <a:t>to preserve examplehood?</a:t>
            </a:r>
          </a:p>
        </p:txBody>
      </p:sp>
      <p:sp>
        <p:nvSpPr>
          <p:cNvPr id="6" name="AutoShape 6"/>
          <p:cNvSpPr>
            <a:spLocks/>
          </p:cNvSpPr>
          <p:nvPr/>
        </p:nvSpPr>
        <p:spPr bwMode="auto">
          <a:xfrm rot="10800000" flipH="1" flipV="1">
            <a:off x="2267744" y="6132513"/>
            <a:ext cx="3581400" cy="725487"/>
          </a:xfrm>
          <a:prstGeom prst="wedgeEllipseCallout">
            <a:avLst>
              <a:gd name="adj1" fmla="val 18786"/>
              <a:gd name="adj2" fmla="val -135980"/>
            </a:avLst>
          </a:prstGeom>
          <a:solidFill>
            <a:srgbClr val="804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eaLnBrk="1" hangingPunct="1"/>
            <a:r>
              <a:rPr lang="en-US" sz="2400" b="0" dirty="0" smtClean="0">
                <a:solidFill>
                  <a:schemeClr val="tx2"/>
                </a:solidFill>
                <a:cs typeface="Chalkboard" charset="0"/>
                <a:sym typeface="Chalkboard" charset="0"/>
              </a:rPr>
              <a:t>Concept Image</a:t>
            </a:r>
            <a:endParaRPr lang="en-US" sz="2400" b="0" dirty="0">
              <a:solidFill>
                <a:schemeClr val="tx2"/>
              </a:solidFill>
              <a:cs typeface="Chalkboard" charset="0"/>
              <a:sym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018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2" grpId="0" build="p" autoUpdateAnimBg="0"/>
      <p:bldP spid="73734" grpId="0" animBg="1" autoUpdateAnimBg="0"/>
      <p:bldP spid="73733" grpId="0" animBg="1" autoUpdateAnimBg="0"/>
      <p:bldP spid="6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Pedagogical Issues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838200"/>
            <a:ext cx="8229600" cy="3886200"/>
          </a:xfrm>
        </p:spPr>
        <p:txBody>
          <a:bodyPr/>
          <a:lstStyle/>
          <a:p>
            <a:r>
              <a:rPr lang="en-US"/>
              <a:t>what examples to show learners?</a:t>
            </a:r>
          </a:p>
          <a:p>
            <a:r>
              <a:rPr lang="en-US"/>
              <a:t>what needs to be done with learners for them to appreciate what is exemplary?</a:t>
            </a:r>
          </a:p>
          <a:p>
            <a:r>
              <a:rPr lang="en-US"/>
              <a:t>Where does their attention need to be?</a:t>
            </a:r>
          </a:p>
          <a:p>
            <a:r>
              <a:rPr lang="en-US"/>
              <a:t>How can one probe learners</a:t>
            </a:r>
            <a:r>
              <a:rPr lang="ja-JP" altLang="en-US"/>
              <a:t>’</a:t>
            </a:r>
            <a:r>
              <a:rPr lang="en-US"/>
              <a:t> sense of examplehood, effectively?</a:t>
            </a:r>
          </a:p>
        </p:txBody>
      </p:sp>
      <p:sp>
        <p:nvSpPr>
          <p:cNvPr id="76804" name="AutoShape 4"/>
          <p:cNvSpPr>
            <a:spLocks noChangeArrowheads="1"/>
          </p:cNvSpPr>
          <p:nvPr/>
        </p:nvSpPr>
        <p:spPr bwMode="auto">
          <a:xfrm>
            <a:off x="381000" y="4495800"/>
            <a:ext cx="5334000" cy="990600"/>
          </a:xfrm>
          <a:prstGeom prst="wedgeRoundRectCallout">
            <a:avLst>
              <a:gd name="adj1" fmla="val -2560"/>
              <a:gd name="adj2" fmla="val -91347"/>
              <a:gd name="adj3" fmla="val 1666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en-US" sz="2400" b="0">
                <a:solidFill>
                  <a:schemeClr val="bg1"/>
                </a:solidFill>
              </a:rPr>
              <a:t>Dimensions of possible variation</a:t>
            </a:r>
          </a:p>
          <a:p>
            <a:pPr algn="ctr"/>
            <a:r>
              <a:rPr lang="en-US" sz="2400" b="0">
                <a:solidFill>
                  <a:schemeClr val="bg1"/>
                </a:solidFill>
              </a:rPr>
              <a:t>Range of permissible change</a:t>
            </a:r>
          </a:p>
        </p:txBody>
      </p:sp>
      <p:sp>
        <p:nvSpPr>
          <p:cNvPr id="76805" name="AutoShape 5"/>
          <p:cNvSpPr>
            <a:spLocks noChangeArrowheads="1"/>
          </p:cNvSpPr>
          <p:nvPr/>
        </p:nvSpPr>
        <p:spPr bwMode="auto">
          <a:xfrm>
            <a:off x="4724400" y="5791200"/>
            <a:ext cx="3962400" cy="1066800"/>
          </a:xfrm>
          <a:prstGeom prst="wedgeRoundRectCallout">
            <a:avLst>
              <a:gd name="adj1" fmla="val -36861"/>
              <a:gd name="adj2" fmla="val -95486"/>
              <a:gd name="adj3" fmla="val 16667"/>
            </a:avLst>
          </a:prstGeom>
          <a:solidFill>
            <a:srgbClr val="804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en-US" sz="2400" b="0">
                <a:solidFill>
                  <a:schemeClr val="tx2"/>
                </a:solidFill>
              </a:rPr>
              <a:t>Invariance in the midst </a:t>
            </a:r>
            <a:br>
              <a:rPr lang="en-US" sz="2400" b="0">
                <a:solidFill>
                  <a:schemeClr val="tx2"/>
                </a:solidFill>
              </a:rPr>
            </a:br>
            <a:r>
              <a:rPr lang="en-US" sz="2400" b="0">
                <a:solidFill>
                  <a:schemeClr val="tx2"/>
                </a:solidFill>
              </a:rPr>
              <a:t>of change</a:t>
            </a:r>
          </a:p>
        </p:txBody>
      </p:sp>
    </p:spTree>
    <p:extLst>
      <p:ext uri="{BB962C8B-B14F-4D97-AF65-F5344CB8AC3E}">
        <p14:creationId xmlns:p14="http://schemas.microsoft.com/office/powerpoint/2010/main" val="3422498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4" grpId="0" animBg="1" autoUpdateAnimBg="0"/>
      <p:bldP spid="76805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Throat </a:t>
            </a:r>
            <a:r>
              <a:rPr lang="en-GB" dirty="0" smtClean="0"/>
              <a:t>Clearing</a:t>
            </a:r>
          </a:p>
          <a:p>
            <a:r>
              <a:rPr lang="en-GB" dirty="0" smtClean="0"/>
              <a:t>Observing (noticing)</a:t>
            </a:r>
          </a:p>
          <a:p>
            <a:pPr lvl="1"/>
            <a:r>
              <a:rPr lang="en-GB" dirty="0" smtClean="0"/>
              <a:t>Observation invariant</a:t>
            </a:r>
          </a:p>
          <a:p>
            <a:pPr lvl="1"/>
            <a:r>
              <a:rPr lang="en-GB" dirty="0" smtClean="0"/>
              <a:t>Memory (experience) fragmented</a:t>
            </a:r>
          </a:p>
          <a:p>
            <a:pPr lvl="1"/>
            <a:r>
              <a:rPr lang="en-GB" dirty="0" smtClean="0"/>
              <a:t>Hanson, Goodman</a:t>
            </a:r>
          </a:p>
          <a:p>
            <a:r>
              <a:rPr lang="en-GB" dirty="0" smtClean="0"/>
              <a:t>Sensitising oneself to observe</a:t>
            </a:r>
          </a:p>
          <a:p>
            <a:r>
              <a:rPr lang="en-GB" dirty="0" smtClean="0"/>
              <a:t>Attention</a:t>
            </a:r>
          </a:p>
          <a:p>
            <a:r>
              <a:rPr lang="en-GB" dirty="0" smtClean="0"/>
              <a:t>Working on Your Own Teaching</a:t>
            </a:r>
          </a:p>
          <a:p>
            <a:pPr lvl="1"/>
            <a:r>
              <a:rPr lang="en-GB" dirty="0" smtClean="0"/>
              <a:t>Collecting actions (educating awareness)</a:t>
            </a:r>
          </a:p>
          <a:p>
            <a:pPr lvl="1"/>
            <a:r>
              <a:rPr lang="en-GB" dirty="0" smtClean="0"/>
              <a:t>Noticing opportunities (in retrospect, in prospect, in </a:t>
            </a:r>
            <a:r>
              <a:rPr lang="en-GB" dirty="0" err="1" smtClean="0"/>
              <a:t>spect</a:t>
            </a:r>
            <a:r>
              <a:rPr lang="en-GB" dirty="0" smtClean="0"/>
              <a:t>)</a:t>
            </a:r>
          </a:p>
          <a:p>
            <a:r>
              <a:rPr lang="en-GB" dirty="0" smtClean="0"/>
              <a:t>Assumptions made about human psyche</a:t>
            </a:r>
          </a:p>
          <a:p>
            <a:pPr lvl="1"/>
            <a:r>
              <a:rPr lang="en-GB" dirty="0" smtClean="0"/>
              <a:t>Cognition, affect, enaction, attention, will, witness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0793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Conjecture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382000" cy="4953000"/>
          </a:xfrm>
        </p:spPr>
        <p:txBody>
          <a:bodyPr/>
          <a:lstStyle/>
          <a:p>
            <a:r>
              <a:rPr lang="en-US"/>
              <a:t>When learners construct their own examples of mathematical objects they:</a:t>
            </a:r>
          </a:p>
          <a:p>
            <a:pPr lvl="1"/>
            <a:r>
              <a:rPr lang="en-US"/>
              <a:t>Extend and enrich their own example spaces</a:t>
            </a:r>
          </a:p>
          <a:p>
            <a:pPr lvl="1"/>
            <a:r>
              <a:rPr lang="en-US"/>
              <a:t>Become more engaged with and more confident about their studies</a:t>
            </a:r>
          </a:p>
          <a:p>
            <a:pPr lvl="1"/>
            <a:r>
              <a:rPr lang="en-US"/>
              <a:t>Make use of their own mathematical powers</a:t>
            </a:r>
          </a:p>
          <a:p>
            <a:pPr lvl="1"/>
            <a:r>
              <a:rPr lang="en-US"/>
              <a:t>Experience mathematics as a constructive and creative enterprise</a:t>
            </a:r>
          </a:p>
          <a:p>
            <a:pPr lvl="1"/>
            <a:r>
              <a:rPr lang="en-US"/>
              <a:t>Are therefore more likely to function </a:t>
            </a:r>
            <a:r>
              <a:rPr lang="ja-JP" altLang="en-US"/>
              <a:t>‘</a:t>
            </a:r>
            <a:r>
              <a:rPr lang="en-US"/>
              <a:t>mindfully</a:t>
            </a:r>
            <a:r>
              <a:rPr lang="ja-JP" altLang="en-US"/>
              <a:t>’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82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Observations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7727950" cy="4114800"/>
          </a:xfrm>
        </p:spPr>
        <p:txBody>
          <a:bodyPr/>
          <a:lstStyle/>
          <a:p>
            <a:r>
              <a:rPr lang="en-US" sz="2800" dirty="0"/>
              <a:t>Learners often depend on visual images which may be misleading.</a:t>
            </a:r>
          </a:p>
          <a:p>
            <a:r>
              <a:rPr lang="en-US" sz="2800" dirty="0"/>
              <a:t>Learners are developing their example spaces and building concept images</a:t>
            </a:r>
          </a:p>
          <a:p>
            <a:r>
              <a:rPr lang="en-US" sz="2800" dirty="0"/>
              <a:t>To </a:t>
            </a:r>
            <a:r>
              <a:rPr lang="ja-JP" altLang="en-US" sz="2800" dirty="0"/>
              <a:t>‘</a:t>
            </a:r>
            <a:r>
              <a:rPr lang="en-US" sz="2800" dirty="0"/>
              <a:t>enrich my example space</a:t>
            </a:r>
            <a:r>
              <a:rPr lang="ja-JP" altLang="en-US" sz="2800" dirty="0"/>
              <a:t>’</a:t>
            </a:r>
            <a:r>
              <a:rPr lang="en-US" sz="2800" dirty="0"/>
              <a:t> means: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Not just </a:t>
            </a:r>
            <a:r>
              <a:rPr lang="ja-JP" altLang="en-US" sz="2400" dirty="0">
                <a:solidFill>
                  <a:srgbClr val="000000"/>
                </a:solidFill>
              </a:rPr>
              <a:t>‘</a:t>
            </a:r>
            <a:r>
              <a:rPr lang="en-US" sz="2400" dirty="0">
                <a:solidFill>
                  <a:srgbClr val="000000"/>
                </a:solidFill>
              </a:rPr>
              <a:t>more examples</a:t>
            </a:r>
            <a:r>
              <a:rPr lang="ja-JP" altLang="en-US" sz="2400" dirty="0">
                <a:solidFill>
                  <a:srgbClr val="000000"/>
                </a:solidFill>
              </a:rPr>
              <a:t>’</a:t>
            </a:r>
            <a:r>
              <a:rPr lang="en-US" sz="2400" dirty="0">
                <a:solidFill>
                  <a:srgbClr val="000000"/>
                </a:solidFill>
              </a:rPr>
              <a:t> (</a:t>
            </a:r>
            <a:r>
              <a:rPr lang="en-US" sz="2400" dirty="0" err="1">
                <a:solidFill>
                  <a:srgbClr val="000000"/>
                </a:solidFill>
              </a:rPr>
              <a:t>cf</a:t>
            </a:r>
            <a:r>
              <a:rPr lang="en-US" sz="2400" dirty="0">
                <a:solidFill>
                  <a:srgbClr val="000000"/>
                </a:solidFill>
              </a:rPr>
              <a:t> practice)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but also </a:t>
            </a:r>
            <a:r>
              <a:rPr lang="en-US" sz="2400" dirty="0">
                <a:solidFill>
                  <a:schemeClr val="bg1"/>
                </a:solidFill>
              </a:rPr>
              <a:t>Explicit Construction Tools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and </a:t>
            </a:r>
            <a:r>
              <a:rPr lang="en-US" sz="2400" dirty="0" err="1">
                <a:solidFill>
                  <a:srgbClr val="993300"/>
                </a:solidFill>
              </a:rPr>
              <a:t>organisation-categorisation</a:t>
            </a:r>
            <a:r>
              <a:rPr lang="en-US" sz="2400" dirty="0">
                <a:solidFill>
                  <a:srgbClr val="9933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of the space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(abstraction; structural awareness)</a:t>
            </a:r>
          </a:p>
        </p:txBody>
      </p:sp>
      <p:sp>
        <p:nvSpPr>
          <p:cNvPr id="25604" name="AutoShape 4"/>
          <p:cNvSpPr>
            <a:spLocks noChangeArrowheads="1"/>
          </p:cNvSpPr>
          <p:nvPr/>
        </p:nvSpPr>
        <p:spPr bwMode="auto">
          <a:xfrm>
            <a:off x="2667000" y="5562600"/>
            <a:ext cx="5943600" cy="990600"/>
          </a:xfrm>
          <a:prstGeom prst="wedgeRoundRectCallout">
            <a:avLst>
              <a:gd name="adj1" fmla="val 3713"/>
              <a:gd name="adj2" fmla="val -93269"/>
              <a:gd name="adj3" fmla="val 16667"/>
            </a:avLst>
          </a:prstGeom>
          <a:solidFill>
            <a:srgbClr val="804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0" dirty="0">
                <a:solidFill>
                  <a:schemeClr val="tx2"/>
                </a:solidFill>
              </a:rPr>
              <a:t>Tasks and Activity</a:t>
            </a:r>
            <a:br>
              <a:rPr lang="en-US" b="0" dirty="0">
                <a:solidFill>
                  <a:schemeClr val="tx2"/>
                </a:solidFill>
              </a:rPr>
            </a:br>
            <a:r>
              <a:rPr lang="en-US" b="0" dirty="0">
                <a:solidFill>
                  <a:schemeClr val="tx2"/>
                </a:solidFill>
              </a:rPr>
              <a:t>are not sufficient for learning! 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208544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Tasks &amp; Teaching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8229600" cy="5105400"/>
          </a:xfrm>
        </p:spPr>
        <p:txBody>
          <a:bodyPr/>
          <a:lstStyle/>
          <a:p>
            <a:r>
              <a:rPr lang="en-US"/>
              <a:t>Tasks are only a vehicle for engaging in mathematical thinking</a:t>
            </a:r>
          </a:p>
          <a:p>
            <a:r>
              <a:rPr lang="en-US"/>
              <a:t>Learners need to be guided, directed, prompted, and stimulated to make sense of their activity: to reflect</a:t>
            </a:r>
          </a:p>
          <a:p>
            <a:pPr lvl="1"/>
            <a:r>
              <a:rPr lang="en-US"/>
              <a:t>To manifest a reflection geometrically as a rotation, you need to move into a higher dimension!</a:t>
            </a:r>
          </a:p>
          <a:p>
            <a:pPr lvl="1"/>
            <a:r>
              <a:rPr lang="en-US"/>
              <a:t>The same applies to mathematical thinking!</a:t>
            </a:r>
          </a:p>
        </p:txBody>
      </p:sp>
    </p:spTree>
    <p:extLst>
      <p:ext uri="{BB962C8B-B14F-4D97-AF65-F5344CB8AC3E}">
        <p14:creationId xmlns:p14="http://schemas.microsoft.com/office/powerpoint/2010/main" val="300784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7924800" cy="1143000"/>
          </a:xfrm>
        </p:spPr>
        <p:txBody>
          <a:bodyPr/>
          <a:lstStyle/>
          <a:p>
            <a:r>
              <a:rPr lang="en-US"/>
              <a:t>Procedural-Instrumental</a:t>
            </a:r>
            <a:br>
              <a:rPr lang="en-US"/>
            </a:br>
            <a:r>
              <a:rPr lang="en-US"/>
              <a:t>Conceptual-Relational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65532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400" dirty="0"/>
              <a:t>Human psyche is an interweaving of </a:t>
            </a:r>
            <a:br>
              <a:rPr lang="en-GB" sz="2400" dirty="0"/>
            </a:br>
            <a:r>
              <a:rPr lang="en-GB" sz="2400" dirty="0">
                <a:solidFill>
                  <a:srgbClr val="000000"/>
                </a:solidFill>
              </a:rPr>
              <a:t>behaviour </a:t>
            </a:r>
            <a:r>
              <a:rPr lang="en-GB" sz="2400" dirty="0"/>
              <a:t>(enaction)</a:t>
            </a:r>
            <a:br>
              <a:rPr lang="en-GB" sz="2400" dirty="0"/>
            </a:br>
            <a:r>
              <a:rPr lang="en-GB" sz="2400" dirty="0">
                <a:solidFill>
                  <a:srgbClr val="000000"/>
                </a:solidFill>
              </a:rPr>
              <a:t>emotion </a:t>
            </a:r>
            <a:r>
              <a:rPr lang="en-GB" sz="2400" dirty="0"/>
              <a:t>(affect)</a:t>
            </a:r>
            <a:br>
              <a:rPr lang="en-GB" sz="2400" dirty="0"/>
            </a:br>
            <a:r>
              <a:rPr lang="en-GB" sz="2400" dirty="0">
                <a:solidFill>
                  <a:srgbClr val="000000"/>
                </a:solidFill>
              </a:rPr>
              <a:t>awareness </a:t>
            </a:r>
            <a:r>
              <a:rPr lang="en-GB" sz="2400" dirty="0"/>
              <a:t>(cognition)</a:t>
            </a:r>
          </a:p>
          <a:p>
            <a:pPr>
              <a:lnSpc>
                <a:spcPct val="90000"/>
              </a:lnSpc>
            </a:pPr>
            <a:r>
              <a:rPr lang="en-GB" sz="2400" dirty="0"/>
              <a:t>Behaviour is what is observable</a:t>
            </a:r>
          </a:p>
          <a:p>
            <a:pPr>
              <a:lnSpc>
                <a:spcPct val="90000"/>
              </a:lnSpc>
            </a:pPr>
            <a:r>
              <a:rPr lang="en-GB" sz="2400" dirty="0"/>
              <a:t>Teaching:</a:t>
            </a:r>
          </a:p>
          <a:p>
            <a:pPr lvl="1">
              <a:lnSpc>
                <a:spcPct val="90000"/>
              </a:lnSpc>
            </a:pPr>
            <a:r>
              <a:rPr lang="en-GB" sz="2000" dirty="0"/>
              <a:t>Expert awareness is transposed </a:t>
            </a:r>
            <a:br>
              <a:rPr lang="en-GB" sz="2000" dirty="0"/>
            </a:br>
            <a:r>
              <a:rPr lang="en-GB" sz="2000" dirty="0"/>
              <a:t>into instruction in behaviour</a:t>
            </a:r>
          </a:p>
          <a:p>
            <a:pPr lvl="1">
              <a:lnSpc>
                <a:spcPct val="90000"/>
              </a:lnSpc>
            </a:pPr>
            <a:r>
              <a:rPr lang="en-GB" sz="2000" dirty="0"/>
              <a:t>The more clearly the teacher indicates </a:t>
            </a:r>
            <a:br>
              <a:rPr lang="en-GB" sz="2000" dirty="0"/>
            </a:br>
            <a:r>
              <a:rPr lang="en-GB" sz="2000" dirty="0"/>
              <a:t>the behaviour expected, </a:t>
            </a:r>
            <a:br>
              <a:rPr lang="en-GB" sz="2000" dirty="0"/>
            </a:br>
            <a:r>
              <a:rPr lang="en-GB" sz="2000" dirty="0"/>
              <a:t>the easier it is for learners to display it </a:t>
            </a:r>
            <a:br>
              <a:rPr lang="en-GB" sz="2000" dirty="0"/>
            </a:br>
            <a:r>
              <a:rPr lang="en-GB" sz="2000" dirty="0"/>
              <a:t>without generating it </a:t>
            </a:r>
            <a:br>
              <a:rPr lang="en-GB" sz="2000" dirty="0"/>
            </a:br>
            <a:r>
              <a:rPr lang="en-GB" sz="2000" dirty="0"/>
              <a:t>from and for themselves</a:t>
            </a:r>
          </a:p>
        </p:txBody>
      </p:sp>
      <p:sp>
        <p:nvSpPr>
          <p:cNvPr id="100356" name="AutoShape 4"/>
          <p:cNvSpPr>
            <a:spLocks noChangeArrowheads="1"/>
          </p:cNvSpPr>
          <p:nvPr/>
        </p:nvSpPr>
        <p:spPr bwMode="auto">
          <a:xfrm>
            <a:off x="6858000" y="3276600"/>
            <a:ext cx="1905000" cy="838200"/>
          </a:xfrm>
          <a:prstGeom prst="wedgeRoundRectCallout">
            <a:avLst>
              <a:gd name="adj1" fmla="val -156333"/>
              <a:gd name="adj2" fmla="val 3731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0" dirty="0">
                <a:solidFill>
                  <a:srgbClr val="800000"/>
                </a:solidFill>
              </a:rPr>
              <a:t>transposition </a:t>
            </a:r>
            <a:br>
              <a:rPr lang="en-US" sz="2400" b="0" dirty="0">
                <a:solidFill>
                  <a:srgbClr val="800000"/>
                </a:solidFill>
              </a:rPr>
            </a:br>
            <a:r>
              <a:rPr lang="en-US" sz="2400" b="0" dirty="0" err="1">
                <a:solidFill>
                  <a:srgbClr val="800000"/>
                </a:solidFill>
              </a:rPr>
              <a:t>didactique</a:t>
            </a:r>
            <a:endParaRPr lang="en-US" sz="2400" b="0" dirty="0">
              <a:solidFill>
                <a:srgbClr val="800000"/>
              </a:solidFill>
            </a:endParaRPr>
          </a:p>
        </p:txBody>
      </p:sp>
      <p:sp>
        <p:nvSpPr>
          <p:cNvPr id="100357" name="AutoShape 5"/>
          <p:cNvSpPr>
            <a:spLocks noChangeArrowheads="1"/>
          </p:cNvSpPr>
          <p:nvPr/>
        </p:nvSpPr>
        <p:spPr bwMode="auto">
          <a:xfrm>
            <a:off x="6248400" y="5486400"/>
            <a:ext cx="2438400" cy="609600"/>
          </a:xfrm>
          <a:prstGeom prst="wedgeRoundRectCallout">
            <a:avLst>
              <a:gd name="adj1" fmla="val -116014"/>
              <a:gd name="adj2" fmla="val -76824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0">
                <a:solidFill>
                  <a:srgbClr val="800000"/>
                </a:solidFill>
              </a:rPr>
              <a:t>didactic tension</a:t>
            </a:r>
          </a:p>
        </p:txBody>
      </p:sp>
    </p:spTree>
    <p:extLst>
      <p:ext uri="{BB962C8B-B14F-4D97-AF65-F5344CB8AC3E}">
        <p14:creationId xmlns:p14="http://schemas.microsoft.com/office/powerpoint/2010/main" val="3204642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6" grpId="0" animBg="1" autoUpdateAnimBg="0"/>
      <p:bldP spid="100357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839200" cy="609600"/>
          </a:xfrm>
        </p:spPr>
        <p:txBody>
          <a:bodyPr/>
          <a:lstStyle/>
          <a:p>
            <a:r>
              <a:rPr lang="en-US"/>
              <a:t>Pedagogic Structure of a Topic/Concept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458200" cy="4114800"/>
          </a:xfrm>
        </p:spPr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Awareness</a:t>
            </a:r>
            <a:r>
              <a:rPr lang="en-US" sz="2800" dirty="0" smtClean="0"/>
              <a:t>: </a:t>
            </a:r>
            <a:r>
              <a:rPr lang="en-US" sz="2800" dirty="0"/>
              <a:t>	concept images, example spaces; 				obstacles</a:t>
            </a:r>
          </a:p>
          <a:p>
            <a:r>
              <a:rPr lang="en-GB" sz="2800" dirty="0">
                <a:solidFill>
                  <a:srgbClr val="000000"/>
                </a:solidFill>
              </a:rPr>
              <a:t>Behaviour</a:t>
            </a:r>
            <a:r>
              <a:rPr lang="en-US" sz="2800" dirty="0"/>
              <a:t>: 	language patterns; </a:t>
            </a:r>
            <a:br>
              <a:rPr lang="en-US" sz="2800" dirty="0"/>
            </a:br>
            <a:r>
              <a:rPr lang="en-US" sz="2800" dirty="0"/>
              <a:t>			techniques, procedures &amp; 					incantations</a:t>
            </a:r>
          </a:p>
          <a:p>
            <a:r>
              <a:rPr lang="en-US" sz="2800" dirty="0">
                <a:solidFill>
                  <a:srgbClr val="000000"/>
                </a:solidFill>
              </a:rPr>
              <a:t>Emotions</a:t>
            </a:r>
            <a:r>
              <a:rPr lang="en-US" sz="2800" dirty="0"/>
              <a:t>:	root problems; dispositions; 					other uses</a:t>
            </a:r>
          </a:p>
        </p:txBody>
      </p:sp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381000" y="4572000"/>
            <a:ext cx="43434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solidFill>
                  <a:schemeClr val="bg1"/>
                </a:solidFill>
              </a:rPr>
              <a:t>Three interwoven strands corresponding to three strands of the psyche: </a:t>
            </a:r>
          </a:p>
        </p:txBody>
      </p:sp>
      <p:sp>
        <p:nvSpPr>
          <p:cNvPr id="104453" name="Rectangle 5"/>
          <p:cNvSpPr>
            <a:spLocks noChangeArrowheads="1"/>
          </p:cNvSpPr>
          <p:nvPr/>
        </p:nvSpPr>
        <p:spPr bwMode="auto">
          <a:xfrm>
            <a:off x="4648200" y="4953000"/>
            <a:ext cx="360273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 err="1">
                <a:solidFill>
                  <a:srgbClr val="000000"/>
                </a:solidFill>
              </a:rPr>
              <a:t>behaviour</a:t>
            </a:r>
            <a:r>
              <a:rPr lang="en-US" b="0" dirty="0">
                <a:solidFill>
                  <a:srgbClr val="000000"/>
                </a:solidFill>
              </a:rPr>
              <a:t> (enaction)</a:t>
            </a:r>
            <a:br>
              <a:rPr lang="en-US" b="0" dirty="0">
                <a:solidFill>
                  <a:srgbClr val="000000"/>
                </a:solidFill>
              </a:rPr>
            </a:br>
            <a:r>
              <a:rPr lang="en-US" b="0" dirty="0">
                <a:solidFill>
                  <a:srgbClr val="000000"/>
                </a:solidFill>
              </a:rPr>
              <a:t>affect (emotion)</a:t>
            </a:r>
            <a:br>
              <a:rPr lang="en-US" b="0" dirty="0">
                <a:solidFill>
                  <a:srgbClr val="000000"/>
                </a:solidFill>
              </a:rPr>
            </a:br>
            <a:r>
              <a:rPr lang="en-US" b="0" dirty="0">
                <a:solidFill>
                  <a:srgbClr val="000000"/>
                </a:solidFill>
              </a:rPr>
              <a:t>cognition (awareness)</a:t>
            </a:r>
          </a:p>
        </p:txBody>
      </p:sp>
    </p:spTree>
    <p:extLst>
      <p:ext uri="{BB962C8B-B14F-4D97-AF65-F5344CB8AC3E}">
        <p14:creationId xmlns:p14="http://schemas.microsoft.com/office/powerpoint/2010/main" val="2814578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2" grpId="0" build="p" autoUpdateAnimBg="0"/>
      <p:bldP spid="104453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Probing Awareness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meant by </a:t>
            </a:r>
            <a:r>
              <a:rPr lang="ja-JP" altLang="en-US" dirty="0"/>
              <a:t>‘</a:t>
            </a:r>
            <a:r>
              <a:rPr lang="en-US" dirty="0">
                <a:solidFill>
                  <a:srgbClr val="000000"/>
                </a:solidFill>
              </a:rPr>
              <a:t>conceptual understanding</a:t>
            </a:r>
            <a:r>
              <a:rPr lang="ja-JP" altLang="en-US" dirty="0" smtClean="0"/>
              <a:t>’</a:t>
            </a:r>
            <a:endParaRPr lang="en-US" altLang="ja-JP" dirty="0"/>
          </a:p>
          <a:p>
            <a:pPr lvl="1"/>
            <a:r>
              <a:rPr lang="en-US" dirty="0" smtClean="0"/>
              <a:t>Conceptual appreciation?</a:t>
            </a:r>
          </a:p>
          <a:p>
            <a:pPr lvl="1"/>
            <a:r>
              <a:rPr lang="en-US" dirty="0" smtClean="0"/>
              <a:t>Conceptual comprehension?</a:t>
            </a:r>
            <a:endParaRPr lang="en-US" dirty="0"/>
          </a:p>
          <a:p>
            <a:r>
              <a:rPr lang="en-US" dirty="0"/>
              <a:t>How might a learner display this?</a:t>
            </a:r>
          </a:p>
          <a:p>
            <a:r>
              <a:rPr lang="en-US" dirty="0"/>
              <a:t>How might we probe for this?</a:t>
            </a:r>
          </a:p>
          <a:p>
            <a:pPr lvl="1"/>
            <a:r>
              <a:rPr lang="en-US" dirty="0"/>
              <a:t>Justifying or explaining 'as if to a </a:t>
            </a:r>
            <a:r>
              <a:rPr lang="en-US" dirty="0" smtClean="0"/>
              <a:t>peer’</a:t>
            </a:r>
          </a:p>
          <a:p>
            <a:pPr lvl="1"/>
            <a:r>
              <a:rPr lang="en-US" dirty="0" smtClean="0"/>
              <a:t>Developing a personal narrative; “self-explanation”</a:t>
            </a:r>
          </a:p>
          <a:p>
            <a:pPr lvl="1"/>
            <a:r>
              <a:rPr lang="en-US" dirty="0" smtClean="0"/>
              <a:t>Withdrawing from the action so as to ‘reflect’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054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7772400" cy="762000"/>
          </a:xfrm>
        </p:spPr>
        <p:txBody>
          <a:bodyPr anchor="t"/>
          <a:lstStyle/>
          <a:p>
            <a:r>
              <a:rPr lang="en-US" dirty="0" err="1"/>
              <a:t>Reconceptualising</a:t>
            </a:r>
            <a:r>
              <a:rPr lang="en-US" dirty="0"/>
              <a:t> Assessment</a:t>
            </a:r>
          </a:p>
        </p:txBody>
      </p:sp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-36512" y="762000"/>
            <a:ext cx="9433048" cy="5716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75000"/>
              <a:buFont typeface="Wingdings" charset="2"/>
              <a:buChar char="v"/>
            </a:pPr>
            <a:r>
              <a:rPr lang="en-US" b="0" dirty="0">
                <a:solidFill>
                  <a:srgbClr val="000000"/>
                </a:solidFill>
              </a:rPr>
              <a:t>Opportunity to display evidence of becoming a </a:t>
            </a:r>
            <a:r>
              <a:rPr lang="ja-JP" altLang="en-US" b="0" dirty="0">
                <a:solidFill>
                  <a:srgbClr val="000000"/>
                </a:solidFill>
              </a:rPr>
              <a:t>‘</a:t>
            </a:r>
            <a:r>
              <a:rPr lang="en-US" b="0" dirty="0">
                <a:solidFill>
                  <a:srgbClr val="000000"/>
                </a:solidFill>
              </a:rPr>
              <a:t>pro</a:t>
            </a:r>
            <a:r>
              <a:rPr lang="ja-JP" altLang="en-US" b="0" dirty="0">
                <a:solidFill>
                  <a:srgbClr val="000000"/>
                </a:solidFill>
              </a:rPr>
              <a:t>’</a:t>
            </a:r>
            <a:r>
              <a:rPr lang="en-US" b="0" dirty="0">
                <a:solidFill>
                  <a:srgbClr val="000000"/>
                </a:solidFill>
              </a:rPr>
              <a:t>:</a:t>
            </a:r>
          </a:p>
          <a:p>
            <a:pPr marL="800100" lvl="1" indent="-3429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Wingdings" charset="2"/>
              <a:buChar char="Ø"/>
            </a:pPr>
            <a:r>
              <a:rPr lang="en-GB" sz="2400" b="0" dirty="0">
                <a:solidFill>
                  <a:srgbClr val="000000"/>
                </a:solidFill>
              </a:rPr>
              <a:t>Production of examples and counter-examples,    		conjectures and justifications;</a:t>
            </a:r>
          </a:p>
          <a:p>
            <a:pPr marL="800100" lvl="1" indent="-3429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Wingdings" charset="2"/>
              <a:buChar char="Ø"/>
            </a:pPr>
            <a:r>
              <a:rPr lang="en-GB" sz="2400" b="0" dirty="0">
                <a:solidFill>
                  <a:srgbClr val="000000"/>
                </a:solidFill>
              </a:rPr>
              <a:t>Proficiency in carrying out specific techniques;</a:t>
            </a:r>
          </a:p>
          <a:p>
            <a:pPr marL="800100" lvl="1" indent="-3429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Wingdings" charset="2"/>
              <a:buChar char="Ø"/>
            </a:pPr>
            <a:r>
              <a:rPr lang="en-GB" sz="2400" b="0" dirty="0">
                <a:solidFill>
                  <a:srgbClr val="000000"/>
                </a:solidFill>
              </a:rPr>
              <a:t>Profundity &amp; Profusion of concept images, example 		spaces; appreciation of mathematical themes, 		heuristics and interconnectivity;</a:t>
            </a:r>
          </a:p>
          <a:p>
            <a:pPr marL="800100" lvl="1" indent="-3429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Wingdings" charset="2"/>
              <a:buChar char="Ø"/>
            </a:pPr>
            <a:r>
              <a:rPr lang="en-GB" sz="2400" b="0" dirty="0">
                <a:solidFill>
                  <a:srgbClr val="000000"/>
                </a:solidFill>
              </a:rPr>
              <a:t>Propensity to pose problems, make and test 			conjectures, and to see opportunities for 			mathematical thinking outside of mathematics;</a:t>
            </a:r>
          </a:p>
          <a:p>
            <a:pPr marL="800100" lvl="1" indent="-3429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Wingdings" charset="2"/>
              <a:buChar char="Ø"/>
            </a:pPr>
            <a:r>
              <a:rPr lang="en-GB" sz="2400" b="0" dirty="0">
                <a:solidFill>
                  <a:srgbClr val="000000"/>
                </a:solidFill>
              </a:rPr>
              <a:t>Probing of own awareness of concepts, definitions, 		theorems, etc.;</a:t>
            </a:r>
          </a:p>
          <a:p>
            <a:pPr marL="800100" lvl="1" indent="-3429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Wingdings" charset="2"/>
              <a:buChar char="Ø"/>
            </a:pPr>
            <a:r>
              <a:rPr lang="en-GB" sz="2400" b="0" dirty="0">
                <a:solidFill>
                  <a:srgbClr val="000000"/>
                </a:solidFill>
              </a:rPr>
              <a:t>Processing unfamiliar mathematics;</a:t>
            </a:r>
          </a:p>
          <a:p>
            <a:pPr marL="800100" lvl="1" indent="-3429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Wingdings" charset="2"/>
              <a:buChar char="Ø"/>
            </a:pPr>
            <a:r>
              <a:rPr lang="en-GB" sz="2400" b="0" dirty="0">
                <a:solidFill>
                  <a:srgbClr val="000000"/>
                </a:solidFill>
              </a:rPr>
              <a:t>Promoting mathematical thinking among others; </a:t>
            </a:r>
          </a:p>
          <a:p>
            <a:pPr marL="800100" lvl="1" indent="-3429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Wingdings" charset="2"/>
              <a:buChar char="Ø"/>
            </a:pPr>
            <a:r>
              <a:rPr lang="en-GB" sz="2400" b="0" dirty="0">
                <a:solidFill>
                  <a:srgbClr val="000000"/>
                </a:solidFill>
              </a:rPr>
              <a:t>Progress in all of these.</a:t>
            </a:r>
            <a:endParaRPr lang="en-US" sz="24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168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4" grpId="0" build="p" bldLvl="2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/>
              <a:t>Conceptions of Learning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3608" y="1052736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Staircase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99592" y="4005064"/>
            <a:ext cx="1656184" cy="2304256"/>
            <a:chOff x="2286000" y="368300"/>
            <a:chExt cx="4596324" cy="61087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0" y="368300"/>
              <a:ext cx="4572000" cy="6108700"/>
            </a:xfrm>
            <a:prstGeom prst="rect">
              <a:avLst/>
            </a:prstGeom>
          </p:spPr>
        </p:pic>
        <p:sp>
          <p:nvSpPr>
            <p:cNvPr id="7" name="Freeform 6"/>
            <p:cNvSpPr/>
            <p:nvPr/>
          </p:nvSpPr>
          <p:spPr>
            <a:xfrm>
              <a:off x="4137587" y="1174292"/>
              <a:ext cx="2744737" cy="5284312"/>
            </a:xfrm>
            <a:custGeom>
              <a:avLst/>
              <a:gdLst>
                <a:gd name="connsiteX0" fmla="*/ 2676460 w 2744737"/>
                <a:gd name="connsiteY0" fmla="*/ 0 h 5284312"/>
                <a:gd name="connsiteX1" fmla="*/ 0 w 2744737"/>
                <a:gd name="connsiteY1" fmla="*/ 5229694 h 5284312"/>
                <a:gd name="connsiteX2" fmla="*/ 2744737 w 2744737"/>
                <a:gd name="connsiteY2" fmla="*/ 5284312 h 5284312"/>
                <a:gd name="connsiteX3" fmla="*/ 2676460 w 2744737"/>
                <a:gd name="connsiteY3" fmla="*/ 0 h 528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4737" h="5284312">
                  <a:moveTo>
                    <a:pt x="2676460" y="0"/>
                  </a:moveTo>
                  <a:lnTo>
                    <a:pt x="0" y="5229694"/>
                  </a:lnTo>
                  <a:lnTo>
                    <a:pt x="2744737" y="5284312"/>
                  </a:lnTo>
                  <a:lnTo>
                    <a:pt x="2676460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556792"/>
            <a:ext cx="2823220" cy="23324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39952" y="1052736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Spiral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8" y="1628800"/>
            <a:ext cx="1944216" cy="2315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4005064"/>
            <a:ext cx="2232248" cy="23161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76256" y="1124744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Maturation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2200" y="4005064"/>
            <a:ext cx="2376264" cy="2417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6176" y="1628800"/>
            <a:ext cx="2806612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94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Human Psyche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1859185"/>
            <a:ext cx="370205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4622799" y="1152748"/>
            <a:ext cx="3178175" cy="1327151"/>
            <a:chOff x="2912" y="540"/>
            <a:chExt cx="2002" cy="836"/>
          </a:xfrm>
        </p:grpSpPr>
        <p:sp>
          <p:nvSpPr>
            <p:cNvPr id="7" name="Rectangle 7"/>
            <p:cNvSpPr>
              <a:spLocks/>
            </p:cNvSpPr>
            <p:nvPr/>
          </p:nvSpPr>
          <p:spPr bwMode="auto">
            <a:xfrm>
              <a:off x="4050" y="540"/>
              <a:ext cx="86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Imagery</a:t>
              </a: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rot="10800000" flipH="1">
              <a:off x="2912" y="682"/>
              <a:ext cx="1066" cy="69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stealth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2">
                      <a:lumMod val="75000"/>
                      <a:alpha val="43000"/>
                    </a:schemeClr>
                  </a:outerShdw>
                </a:effectLst>
              </a:endParaRPr>
            </a:p>
          </p:txBody>
        </p:sp>
      </p:grpSp>
      <p:grpSp>
        <p:nvGrpSpPr>
          <p:cNvPr id="9" name="Group 16"/>
          <p:cNvGrpSpPr>
            <a:grpSpLocks/>
          </p:cNvGrpSpPr>
          <p:nvPr/>
        </p:nvGrpSpPr>
        <p:grpSpPr bwMode="auto">
          <a:xfrm>
            <a:off x="2454277" y="1176560"/>
            <a:ext cx="3130552" cy="1022349"/>
            <a:chOff x="1546" y="555"/>
            <a:chExt cx="1972" cy="644"/>
          </a:xfrm>
        </p:grpSpPr>
        <p:sp>
          <p:nvSpPr>
            <p:cNvPr id="10" name="Rectangle 5"/>
            <p:cNvSpPr>
              <a:spLocks/>
            </p:cNvSpPr>
            <p:nvPr/>
          </p:nvSpPr>
          <p:spPr bwMode="auto">
            <a:xfrm>
              <a:off x="1546" y="555"/>
              <a:ext cx="197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Intellect (cognition)</a:t>
              </a: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rot="10800000">
              <a:off x="2240" y="847"/>
              <a:ext cx="245" cy="35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stealth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2">
                      <a:lumMod val="75000"/>
                      <a:alpha val="43000"/>
                    </a:schemeClr>
                  </a:outerShdw>
                </a:effectLst>
              </a:endParaRPr>
            </a:p>
          </p:txBody>
        </p:sp>
      </p:grpSp>
      <p:grpSp>
        <p:nvGrpSpPr>
          <p:cNvPr id="12" name="Group 21"/>
          <p:cNvGrpSpPr>
            <a:grpSpLocks/>
          </p:cNvGrpSpPr>
          <p:nvPr/>
        </p:nvGrpSpPr>
        <p:grpSpPr bwMode="auto">
          <a:xfrm>
            <a:off x="179512" y="1635351"/>
            <a:ext cx="2952752" cy="862016"/>
            <a:chOff x="1010" y="851"/>
            <a:chExt cx="1860" cy="543"/>
          </a:xfrm>
        </p:grpSpPr>
        <p:sp>
          <p:nvSpPr>
            <p:cNvPr id="13" name="Rectangle 6"/>
            <p:cNvSpPr>
              <a:spLocks/>
            </p:cNvSpPr>
            <p:nvPr/>
          </p:nvSpPr>
          <p:spPr bwMode="auto">
            <a:xfrm>
              <a:off x="1010" y="851"/>
              <a:ext cx="951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US" b="0" dirty="0" smtClean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Attention</a:t>
              </a:r>
              <a:br>
                <a:rPr lang="en-US" b="0" dirty="0" smtClean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</a:br>
              <a:r>
                <a:rPr lang="en-US" b="0" dirty="0" smtClean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&amp; Will</a:t>
              </a:r>
              <a:endParaRPr lang="en-US" b="0" dirty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2">
                      <a:lumMod val="75000"/>
                      <a:alpha val="43000"/>
                    </a:schemeClr>
                  </a:outerShdw>
                </a:effectLst>
                <a:latin typeface="Chalkboard" charset="0"/>
                <a:ea typeface="ＭＳ Ｐゴシック" charset="0"/>
                <a:cs typeface="Chalkboard" charset="0"/>
                <a:sym typeface="Chalkboard" charset="0"/>
              </a:endParaRPr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 rot="10800000">
              <a:off x="2507" y="1210"/>
              <a:ext cx="36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stealth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2">
                      <a:lumMod val="75000"/>
                      <a:alpha val="43000"/>
                    </a:schemeClr>
                  </a:outerShdw>
                </a:effectLst>
              </a:endParaRPr>
            </a:p>
          </p:txBody>
        </p:sp>
      </p:grpSp>
      <p:grpSp>
        <p:nvGrpSpPr>
          <p:cNvPr id="15" name="Group 20"/>
          <p:cNvGrpSpPr>
            <a:grpSpLocks/>
          </p:cNvGrpSpPr>
          <p:nvPr/>
        </p:nvGrpSpPr>
        <p:grpSpPr bwMode="auto">
          <a:xfrm>
            <a:off x="704850" y="3419698"/>
            <a:ext cx="2528888" cy="1292225"/>
            <a:chOff x="444" y="1968"/>
            <a:chExt cx="1593" cy="814"/>
          </a:xfrm>
        </p:grpSpPr>
        <p:sp>
          <p:nvSpPr>
            <p:cNvPr id="16" name="Rectangle 4"/>
            <p:cNvSpPr>
              <a:spLocks/>
            </p:cNvSpPr>
            <p:nvPr/>
          </p:nvSpPr>
          <p:spPr bwMode="auto">
            <a:xfrm>
              <a:off x="444" y="2511"/>
              <a:ext cx="154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Body (enaction)</a:t>
              </a:r>
            </a:p>
          </p:txBody>
        </p:sp>
        <p:sp>
          <p:nvSpPr>
            <p:cNvPr id="17" name="Line 11"/>
            <p:cNvSpPr>
              <a:spLocks noChangeShapeType="1"/>
            </p:cNvSpPr>
            <p:nvPr/>
          </p:nvSpPr>
          <p:spPr bwMode="auto">
            <a:xfrm flipH="1">
              <a:off x="802" y="1968"/>
              <a:ext cx="1235" cy="47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stealth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2">
                      <a:lumMod val="75000"/>
                      <a:alpha val="43000"/>
                    </a:schemeClr>
                  </a:outerShdw>
                </a:effectLst>
              </a:endParaRPr>
            </a:p>
          </p:txBody>
        </p:sp>
      </p:grpSp>
      <p:grpSp>
        <p:nvGrpSpPr>
          <p:cNvPr id="18" name="Group 18"/>
          <p:cNvGrpSpPr>
            <a:grpSpLocks/>
          </p:cNvGrpSpPr>
          <p:nvPr/>
        </p:nvGrpSpPr>
        <p:grpSpPr bwMode="auto">
          <a:xfrm>
            <a:off x="5842000" y="2538637"/>
            <a:ext cx="2743200" cy="862013"/>
            <a:chOff x="3680" y="1413"/>
            <a:chExt cx="1728" cy="543"/>
          </a:xfrm>
        </p:grpSpPr>
        <p:sp>
          <p:nvSpPr>
            <p:cNvPr id="19" name="Rectangle 3"/>
            <p:cNvSpPr>
              <a:spLocks/>
            </p:cNvSpPr>
            <p:nvPr/>
          </p:nvSpPr>
          <p:spPr bwMode="auto">
            <a:xfrm>
              <a:off x="4526" y="1413"/>
              <a:ext cx="882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Emotions </a:t>
              </a:r>
              <a:b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</a:br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(affect)</a:t>
              </a:r>
            </a:p>
          </p:txBody>
        </p:sp>
        <p:sp>
          <p:nvSpPr>
            <p:cNvPr id="20" name="Line 12"/>
            <p:cNvSpPr>
              <a:spLocks noChangeShapeType="1"/>
            </p:cNvSpPr>
            <p:nvPr/>
          </p:nvSpPr>
          <p:spPr bwMode="auto">
            <a:xfrm>
              <a:off x="3680" y="1600"/>
              <a:ext cx="757" cy="6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stealth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2">
                      <a:lumMod val="75000"/>
                      <a:alpha val="43000"/>
                    </a:schemeClr>
                  </a:outerShdw>
                </a:effectLst>
              </a:endParaRPr>
            </a:p>
          </p:txBody>
        </p:sp>
      </p:grpSp>
      <p:grpSp>
        <p:nvGrpSpPr>
          <p:cNvPr id="21" name="Group 19"/>
          <p:cNvGrpSpPr>
            <a:grpSpLocks/>
          </p:cNvGrpSpPr>
          <p:nvPr/>
        </p:nvGrpSpPr>
        <p:grpSpPr bwMode="auto">
          <a:xfrm>
            <a:off x="3298825" y="3495898"/>
            <a:ext cx="1449388" cy="2165350"/>
            <a:chOff x="2078" y="2016"/>
            <a:chExt cx="913" cy="1364"/>
          </a:xfrm>
        </p:grpSpPr>
        <p:sp>
          <p:nvSpPr>
            <p:cNvPr id="22" name="Line 13"/>
            <p:cNvSpPr>
              <a:spLocks noChangeShapeType="1"/>
            </p:cNvSpPr>
            <p:nvPr/>
          </p:nvSpPr>
          <p:spPr bwMode="auto">
            <a:xfrm flipH="1">
              <a:off x="2544" y="2016"/>
              <a:ext cx="139" cy="77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stealth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2">
                      <a:lumMod val="75000"/>
                      <a:alpha val="43000"/>
                    </a:schemeClr>
                  </a:outerShdw>
                </a:effectLst>
              </a:endParaRPr>
            </a:p>
          </p:txBody>
        </p:sp>
        <p:sp>
          <p:nvSpPr>
            <p:cNvPr id="23" name="Rectangle 14"/>
            <p:cNvSpPr>
              <a:spLocks/>
            </p:cNvSpPr>
            <p:nvPr/>
          </p:nvSpPr>
          <p:spPr bwMode="auto">
            <a:xfrm>
              <a:off x="2078" y="2837"/>
              <a:ext cx="913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Habits</a:t>
              </a:r>
              <a:b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</a:br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Practices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3916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Structure of a Topic</a:t>
            </a:r>
          </a:p>
        </p:txBody>
      </p:sp>
      <p:sp>
        <p:nvSpPr>
          <p:cNvPr id="4" name="Line 1"/>
          <p:cNvSpPr>
            <a:spLocks noChangeShapeType="1"/>
          </p:cNvSpPr>
          <p:nvPr/>
        </p:nvSpPr>
        <p:spPr bwMode="auto">
          <a:xfrm>
            <a:off x="3233738" y="1597695"/>
            <a:ext cx="1986334" cy="2551385"/>
          </a:xfrm>
          <a:prstGeom prst="line">
            <a:avLst/>
          </a:prstGeom>
          <a:noFill/>
          <a:ln w="76200">
            <a:solidFill>
              <a:schemeClr val="accent3">
                <a:lumMod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b="0">
              <a:solidFill>
                <a:srgbClr val="0000FF"/>
              </a:solidFill>
            </a:endParaRPr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 flipH="1">
            <a:off x="3491880" y="1564359"/>
            <a:ext cx="2045320" cy="2584721"/>
          </a:xfrm>
          <a:prstGeom prst="line">
            <a:avLst/>
          </a:prstGeom>
          <a:noFill/>
          <a:ln w="76200">
            <a:solidFill>
              <a:schemeClr val="accent3">
                <a:lumMod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b="0">
              <a:solidFill>
                <a:srgbClr val="0000FF"/>
              </a:solidFill>
            </a:endParaRPr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 rot="10800000">
            <a:off x="2843807" y="3068960"/>
            <a:ext cx="3183930" cy="19398"/>
          </a:xfrm>
          <a:prstGeom prst="line">
            <a:avLst/>
          </a:prstGeom>
          <a:noFill/>
          <a:ln w="76200">
            <a:solidFill>
              <a:schemeClr val="accent3">
                <a:lumMod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b="0">
              <a:solidFill>
                <a:srgbClr val="0000FF"/>
              </a:solidFill>
            </a:endParaRPr>
          </a:p>
        </p:txBody>
      </p:sp>
      <p:sp>
        <p:nvSpPr>
          <p:cNvPr id="7" name="AutoShape 5"/>
          <p:cNvSpPr>
            <a:spLocks/>
          </p:cNvSpPr>
          <p:nvPr/>
        </p:nvSpPr>
        <p:spPr bwMode="auto">
          <a:xfrm>
            <a:off x="927100" y="908720"/>
            <a:ext cx="2514600" cy="749300"/>
          </a:xfrm>
          <a:prstGeom prst="roundRect">
            <a:avLst>
              <a:gd name="adj" fmla="val 25421"/>
            </a:avLst>
          </a:prstGeom>
          <a:solidFill>
            <a:schemeClr val="tx2">
              <a:alpha val="49803"/>
            </a:schemeClr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Language Patterns</a:t>
            </a:r>
            <a:b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</a:br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&amp; prior Skills</a:t>
            </a:r>
          </a:p>
        </p:txBody>
      </p:sp>
      <p:sp>
        <p:nvSpPr>
          <p:cNvPr id="8" name="AutoShape 6"/>
          <p:cNvSpPr>
            <a:spLocks/>
          </p:cNvSpPr>
          <p:nvPr/>
        </p:nvSpPr>
        <p:spPr bwMode="auto">
          <a:xfrm>
            <a:off x="5461000" y="908720"/>
            <a:ext cx="3022600" cy="749300"/>
          </a:xfrm>
          <a:prstGeom prst="roundRect">
            <a:avLst>
              <a:gd name="adj" fmla="val 25421"/>
            </a:avLst>
          </a:prstGeom>
          <a:solidFill>
            <a:schemeClr val="tx2">
              <a:alpha val="49803"/>
            </a:schemeClr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Imagery/Sense-of/Awareness; Connections</a:t>
            </a:r>
          </a:p>
        </p:txBody>
      </p:sp>
      <p:sp>
        <p:nvSpPr>
          <p:cNvPr id="9" name="AutoShape 7"/>
          <p:cNvSpPr>
            <a:spLocks/>
          </p:cNvSpPr>
          <p:nvPr/>
        </p:nvSpPr>
        <p:spPr bwMode="auto">
          <a:xfrm>
            <a:off x="6045200" y="2623220"/>
            <a:ext cx="3022600" cy="952500"/>
          </a:xfrm>
          <a:prstGeom prst="roundRect">
            <a:avLst>
              <a:gd name="adj" fmla="val 25421"/>
            </a:avLst>
          </a:prstGeom>
          <a:solidFill>
            <a:schemeClr val="tx2">
              <a:alpha val="49803"/>
            </a:schemeClr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Different Contexts in which likely to arise;</a:t>
            </a:r>
            <a:b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</a:br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dispositions</a:t>
            </a:r>
          </a:p>
        </p:txBody>
      </p:sp>
      <p:sp>
        <p:nvSpPr>
          <p:cNvPr id="10" name="AutoShape 8"/>
          <p:cNvSpPr>
            <a:spLocks/>
          </p:cNvSpPr>
          <p:nvPr/>
        </p:nvSpPr>
        <p:spPr bwMode="auto">
          <a:xfrm>
            <a:off x="5148064" y="4077072"/>
            <a:ext cx="3022600" cy="749300"/>
          </a:xfrm>
          <a:prstGeom prst="roundRect">
            <a:avLst>
              <a:gd name="adj" fmla="val 25421"/>
            </a:avLst>
          </a:prstGeom>
          <a:solidFill>
            <a:schemeClr val="tx2">
              <a:alpha val="49803"/>
            </a:schemeClr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Techniques &amp; Incantations</a:t>
            </a:r>
          </a:p>
        </p:txBody>
      </p:sp>
      <p:sp>
        <p:nvSpPr>
          <p:cNvPr id="11" name="AutoShape 9"/>
          <p:cNvSpPr>
            <a:spLocks/>
          </p:cNvSpPr>
          <p:nvPr/>
        </p:nvSpPr>
        <p:spPr bwMode="auto">
          <a:xfrm>
            <a:off x="304800" y="2585120"/>
            <a:ext cx="2514600" cy="749300"/>
          </a:xfrm>
          <a:prstGeom prst="roundRect">
            <a:avLst>
              <a:gd name="adj" fmla="val 25421"/>
            </a:avLst>
          </a:prstGeom>
          <a:solidFill>
            <a:schemeClr val="tx2">
              <a:alpha val="49803"/>
            </a:schemeClr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endParaRPr lang="en-US" sz="1800" b="0">
              <a:solidFill>
                <a:srgbClr val="0000FF"/>
              </a:solidFill>
              <a:effectLst/>
              <a:latin typeface="Chalkboard" charset="0"/>
              <a:ea typeface="ＭＳ Ｐゴシック" charset="0"/>
              <a:cs typeface="Chalkboard" charset="0"/>
              <a:sym typeface="Chalkboard" charset="0"/>
            </a:endParaRPr>
          </a:p>
          <a:p>
            <a:pPr algn="ctr"/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Root Questions</a:t>
            </a:r>
          </a:p>
          <a:p>
            <a:pPr algn="ctr"/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predispositions</a:t>
            </a:r>
            <a:b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</a:br>
            <a:endParaRPr lang="en-US" sz="1800" b="0">
              <a:solidFill>
                <a:srgbClr val="0000FF"/>
              </a:solidFill>
              <a:effectLst/>
              <a:latin typeface="Chalkboard" charset="0"/>
              <a:ea typeface="ＭＳ Ｐゴシック" charset="0"/>
              <a:cs typeface="Chalkboard" charset="0"/>
              <a:sym typeface="Chalkboard" charset="0"/>
            </a:endParaRPr>
          </a:p>
        </p:txBody>
      </p:sp>
      <p:sp>
        <p:nvSpPr>
          <p:cNvPr id="12" name="AutoShape 10"/>
          <p:cNvSpPr>
            <a:spLocks/>
          </p:cNvSpPr>
          <p:nvPr/>
        </p:nvSpPr>
        <p:spPr bwMode="auto">
          <a:xfrm>
            <a:off x="1049288" y="4077072"/>
            <a:ext cx="2514600" cy="749300"/>
          </a:xfrm>
          <a:prstGeom prst="roundRect">
            <a:avLst>
              <a:gd name="adj" fmla="val 25421"/>
            </a:avLst>
          </a:prstGeom>
          <a:solidFill>
            <a:schemeClr val="tx2">
              <a:alpha val="49803"/>
            </a:schemeClr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800" b="0" dirty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/>
            </a:r>
            <a:br>
              <a:rPr lang="en-US" sz="1800" b="0" dirty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</a:br>
            <a:r>
              <a:rPr lang="en-US" sz="1800" b="0" dirty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Standard Confusions </a:t>
            </a:r>
            <a:br>
              <a:rPr lang="en-US" sz="1800" b="0" dirty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</a:br>
            <a:r>
              <a:rPr lang="en-US" sz="1800" b="0" dirty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&amp; Obstacles</a:t>
            </a:r>
            <a:br>
              <a:rPr lang="en-US" sz="1800" b="0" dirty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</a:br>
            <a:endParaRPr lang="en-US" sz="1800" b="0" dirty="0">
              <a:solidFill>
                <a:srgbClr val="0000FF"/>
              </a:solidFill>
              <a:effectLst/>
              <a:latin typeface="Chalkboard" charset="0"/>
              <a:ea typeface="ＭＳ Ｐゴシック" charset="0"/>
              <a:cs typeface="Chalkboard" charset="0"/>
              <a:sym typeface="Chalkboard" charset="0"/>
            </a:endParaRPr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2356520"/>
            <a:ext cx="2032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2"/>
          <p:cNvSpPr>
            <a:spLocks/>
          </p:cNvSpPr>
          <p:nvPr/>
        </p:nvSpPr>
        <p:spPr bwMode="auto">
          <a:xfrm>
            <a:off x="5478567" y="6227440"/>
            <a:ext cx="31258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 b="0">
                <a:solidFill>
                  <a:srgbClr val="008000"/>
                </a:solidFill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Only Behaviour is Trainable</a:t>
            </a:r>
          </a:p>
        </p:txBody>
      </p:sp>
      <p:sp>
        <p:nvSpPr>
          <p:cNvPr id="15" name="Rectangle 13"/>
          <p:cNvSpPr>
            <a:spLocks/>
          </p:cNvSpPr>
          <p:nvPr/>
        </p:nvSpPr>
        <p:spPr bwMode="auto">
          <a:xfrm>
            <a:off x="2816576" y="5651376"/>
            <a:ext cx="32675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 b="0">
                <a:solidFill>
                  <a:srgbClr val="008000"/>
                </a:solidFill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Only Emotion is Harnessable</a:t>
            </a:r>
          </a:p>
        </p:txBody>
      </p:sp>
      <p:sp>
        <p:nvSpPr>
          <p:cNvPr id="16" name="Rectangle 14"/>
          <p:cNvSpPr>
            <a:spLocks/>
          </p:cNvSpPr>
          <p:nvPr/>
        </p:nvSpPr>
        <p:spPr bwMode="auto">
          <a:xfrm>
            <a:off x="539552" y="6165304"/>
            <a:ext cx="3600972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000" b="0">
                <a:solidFill>
                  <a:srgbClr val="008000"/>
                </a:solidFill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Only Awareness is Educable</a:t>
            </a:r>
          </a:p>
        </p:txBody>
      </p:sp>
      <p:sp>
        <p:nvSpPr>
          <p:cNvPr id="17" name="Rectangle 15"/>
          <p:cNvSpPr>
            <a:spLocks/>
          </p:cNvSpPr>
          <p:nvPr/>
        </p:nvSpPr>
        <p:spPr bwMode="auto">
          <a:xfrm rot="2954185">
            <a:off x="5605711" y="5297027"/>
            <a:ext cx="1590179" cy="430887"/>
          </a:xfrm>
          <a:prstGeom prst="rect">
            <a:avLst/>
          </a:prstGeom>
          <a:noFill/>
          <a:ln>
            <a:noFill/>
          </a:ln>
          <a:effectLst>
            <a:outerShdw blurRad="25400" dist="25399" dir="2700000" algn="ctr" rotWithShape="0">
              <a:srgbClr val="FFFF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b="0">
                <a:solidFill>
                  <a:srgbClr val="0000FF"/>
                </a:solidFill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Behaviour</a:t>
            </a:r>
          </a:p>
        </p:txBody>
      </p:sp>
      <p:sp>
        <p:nvSpPr>
          <p:cNvPr id="18" name="Rectangle 16"/>
          <p:cNvSpPr>
            <a:spLocks/>
          </p:cNvSpPr>
          <p:nvPr/>
        </p:nvSpPr>
        <p:spPr bwMode="auto">
          <a:xfrm>
            <a:off x="3817938" y="5093827"/>
            <a:ext cx="1246223" cy="430887"/>
          </a:xfrm>
          <a:prstGeom prst="rect">
            <a:avLst/>
          </a:prstGeom>
          <a:noFill/>
          <a:ln>
            <a:noFill/>
          </a:ln>
          <a:effectLst>
            <a:outerShdw blurRad="25400" dist="25399" dir="2700000" algn="ctr" rotWithShape="0">
              <a:srgbClr val="FFFF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b="0">
                <a:solidFill>
                  <a:srgbClr val="0000FF"/>
                </a:solidFill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Emotion</a:t>
            </a:r>
          </a:p>
        </p:txBody>
      </p:sp>
      <p:sp>
        <p:nvSpPr>
          <p:cNvPr id="19" name="Rectangle 17"/>
          <p:cNvSpPr>
            <a:spLocks/>
          </p:cNvSpPr>
          <p:nvPr/>
        </p:nvSpPr>
        <p:spPr bwMode="auto">
          <a:xfrm rot="18654864">
            <a:off x="1247629" y="5343858"/>
            <a:ext cx="1711618" cy="430887"/>
          </a:xfrm>
          <a:prstGeom prst="rect">
            <a:avLst/>
          </a:prstGeom>
          <a:noFill/>
          <a:ln>
            <a:noFill/>
          </a:ln>
          <a:effectLst>
            <a:outerShdw blurRad="25400" dist="25399" dir="2700000" algn="ctr" rotWithShape="0">
              <a:srgbClr val="FFFF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b="0">
                <a:solidFill>
                  <a:srgbClr val="0000FF"/>
                </a:solidFill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Awareness</a:t>
            </a:r>
          </a:p>
        </p:txBody>
      </p:sp>
      <p:pic>
        <p:nvPicPr>
          <p:cNvPr id="20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0" y="2318420"/>
            <a:ext cx="2628900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13"/>
          <p:cNvSpPr>
            <a:spLocks/>
          </p:cNvSpPr>
          <p:nvPr/>
        </p:nvSpPr>
        <p:spPr bwMode="auto">
          <a:xfrm>
            <a:off x="2843808" y="6505599"/>
            <a:ext cx="36116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 b="0">
                <a:solidFill>
                  <a:srgbClr val="008000"/>
                </a:solidFill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Only Attention can be Directed</a:t>
            </a:r>
          </a:p>
        </p:txBody>
      </p:sp>
    </p:spTree>
    <p:extLst>
      <p:ext uri="{BB962C8B-B14F-4D97-AF65-F5344CB8AC3E}">
        <p14:creationId xmlns:p14="http://schemas.microsoft.com/office/powerpoint/2010/main" val="2539657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utoUpdateAnimBg="0"/>
      <p:bldP spid="15" grpId="0" autoUpdateAnimBg="0"/>
      <p:bldP spid="16" grpId="0" autoUpdateAnimBg="0"/>
      <p:bldP spid="17" grpId="0" autoUpdateAnimBg="0"/>
      <p:bldP spid="18" grpId="0" autoUpdateAnimBg="0"/>
      <p:bldP spid="19" grpId="0" autoUpdateAnimBg="0"/>
      <p:bldP spid="22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“Throat Clearing”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23528" y="908720"/>
            <a:ext cx="8496944" cy="2664296"/>
          </a:xfrm>
        </p:spPr>
        <p:txBody>
          <a:bodyPr/>
          <a:lstStyle/>
          <a:p>
            <a:r>
              <a:rPr lang="en-GB" dirty="0"/>
              <a:t>Everything said here is a conjecture …</a:t>
            </a:r>
          </a:p>
          <a:p>
            <a:pPr marL="457200" lvl="1" indent="0">
              <a:buNone/>
            </a:pPr>
            <a:r>
              <a:rPr lang="en-GB" dirty="0"/>
              <a:t>… to be tested in your experience</a:t>
            </a:r>
          </a:p>
          <a:p>
            <a:r>
              <a:rPr lang="en-GB" dirty="0"/>
              <a:t>My approach is fundamentally phenomenological …</a:t>
            </a:r>
            <a:br>
              <a:rPr lang="en-GB" dirty="0"/>
            </a:br>
            <a:r>
              <a:rPr lang="en-GB" dirty="0"/>
              <a:t>I am interested in </a:t>
            </a:r>
            <a:r>
              <a:rPr lang="en-GB" dirty="0" smtClean="0"/>
              <a:t>supporting people to become aware of their lived </a:t>
            </a:r>
            <a:r>
              <a:rPr lang="en-GB" dirty="0"/>
              <a:t>experience.</a:t>
            </a:r>
          </a:p>
          <a:p>
            <a:r>
              <a:rPr lang="en-GB" dirty="0"/>
              <a:t>So, what you get from this session will be mostly …</a:t>
            </a:r>
          </a:p>
          <a:p>
            <a:pPr marL="457200" lvl="1" indent="0">
              <a:buNone/>
            </a:pPr>
            <a:r>
              <a:rPr lang="en-GB" dirty="0"/>
              <a:t>… what you notice (noticed) happening inside you!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3789040"/>
            <a:ext cx="2235200" cy="162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912" y="3789040"/>
            <a:ext cx="452441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0" dirty="0">
                <a:solidFill>
                  <a:schemeClr val="accent3">
                    <a:lumMod val="50000"/>
                  </a:schemeClr>
                </a:solidFill>
              </a:rPr>
              <a:t>Central role of attention:</a:t>
            </a:r>
          </a:p>
          <a:p>
            <a:r>
              <a:rPr lang="en-GB" sz="2400" b="0" dirty="0">
                <a:solidFill>
                  <a:schemeClr val="bg1"/>
                </a:solidFill>
              </a:rPr>
              <a:t>… What is being attended to?</a:t>
            </a:r>
          </a:p>
          <a:p>
            <a:r>
              <a:rPr lang="en-GB" sz="2400" b="0" dirty="0">
                <a:solidFill>
                  <a:schemeClr val="bg1"/>
                </a:solidFill>
              </a:rPr>
              <a:t>… How </a:t>
            </a:r>
            <a:r>
              <a:rPr lang="en-GB" sz="2400" b="0" dirty="0" err="1">
                <a:solidFill>
                  <a:schemeClr val="bg1"/>
                </a:solidFill>
              </a:rPr>
              <a:t>s</a:t>
            </a:r>
            <a:r>
              <a:rPr lang="en-GB" sz="2400" b="0" dirty="0" err="1" smtClean="0">
                <a:solidFill>
                  <a:schemeClr val="bg1"/>
                </a:solidFill>
              </a:rPr>
              <a:t>t</a:t>
            </a:r>
            <a:r>
              <a:rPr lang="en-GB" sz="2400" b="0" dirty="0" smtClean="0">
                <a:solidFill>
                  <a:schemeClr val="bg1"/>
                </a:solidFill>
              </a:rPr>
              <a:t> it </a:t>
            </a:r>
            <a:r>
              <a:rPr lang="en-GB" sz="2400" b="0" dirty="0">
                <a:solidFill>
                  <a:schemeClr val="bg1"/>
                </a:solidFill>
              </a:rPr>
              <a:t>being attended to?</a:t>
            </a:r>
          </a:p>
        </p:txBody>
      </p:sp>
    </p:spTree>
    <p:extLst>
      <p:ext uri="{BB962C8B-B14F-4D97-AF65-F5344CB8AC3E}">
        <p14:creationId xmlns:p14="http://schemas.microsoft.com/office/powerpoint/2010/main" val="180476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Definitions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38200"/>
            <a:ext cx="7727950" cy="4391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0000FF"/>
                </a:solidFill>
              </a:rPr>
              <a:t>Mathematical Pedagogy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Strategies for teaching </a:t>
            </a:r>
            <a:r>
              <a:rPr lang="en-US" sz="2400" dirty="0" smtClean="0"/>
              <a:t>mathematics</a:t>
            </a:r>
            <a:r>
              <a:rPr lang="en-US" sz="2400" dirty="0"/>
              <a:t>; </a:t>
            </a:r>
            <a:endParaRPr lang="en-US" sz="2400" dirty="0" smtClean="0"/>
          </a:p>
          <a:p>
            <a:pPr lvl="1">
              <a:lnSpc>
                <a:spcPct val="90000"/>
              </a:lnSpc>
            </a:pPr>
            <a:r>
              <a:rPr lang="en-US" sz="2400" dirty="0"/>
              <a:t>U</a:t>
            </a:r>
            <a:r>
              <a:rPr lang="en-US" sz="2400" dirty="0" smtClean="0"/>
              <a:t>seful constructs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Frameworks consisting of useful distinctions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Mathematical Didactics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Tactics for teaching specific </a:t>
            </a:r>
            <a:r>
              <a:rPr lang="en-US" sz="2400" dirty="0" smtClean="0"/>
              <a:t>mathematical topics </a:t>
            </a:r>
            <a:r>
              <a:rPr lang="en-US" sz="2400" dirty="0"/>
              <a:t>or concepts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Pedagogical Mathematics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Mathematical explorations useful for, and arising from, pedagogical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2929594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Tangent Power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720"/>
            <a:ext cx="4355976" cy="2376264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 smtClean="0"/>
              <a:t>The tangent Power </a:t>
            </a:r>
            <a:br>
              <a:rPr lang="en-GB" dirty="0" smtClean="0"/>
            </a:br>
            <a:r>
              <a:rPr lang="en-GB" dirty="0" smtClean="0"/>
              <a:t>of a point P with respect to a twice differentiable function f </a:t>
            </a:r>
            <a:br>
              <a:rPr lang="en-GB" dirty="0" smtClean="0"/>
            </a:br>
            <a:r>
              <a:rPr lang="en-GB" dirty="0" smtClean="0"/>
              <a:t>is the number of </a:t>
            </a:r>
            <a:br>
              <a:rPr lang="en-GB" dirty="0" smtClean="0"/>
            </a:br>
            <a:r>
              <a:rPr lang="en-GB" dirty="0" smtClean="0"/>
              <a:t>tangents to f through P.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260647"/>
            <a:ext cx="4752528" cy="54634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3492" y="332656"/>
            <a:ext cx="4635210" cy="53285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968" y="260648"/>
            <a:ext cx="4741468" cy="545074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 bwMode="auto">
          <a:xfrm>
            <a:off x="107504" y="4797152"/>
            <a:ext cx="6696744" cy="1296144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Dual perception: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 dirty="0" smtClean="0">
                <a:solidFill>
                  <a:schemeClr val="tx2"/>
                </a:solidFill>
                <a:latin typeface="Chalkboard" pitchFamily="-111" charset="0"/>
              </a:rPr>
              <a:t>	Lines through P rotating to tangency positions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	</a:t>
            </a: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Tangents to f running along the curve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843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Mid-Points of Chords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08720"/>
            <a:ext cx="8820472" cy="720080"/>
          </a:xfrm>
        </p:spPr>
        <p:txBody>
          <a:bodyPr/>
          <a:lstStyle/>
          <a:p>
            <a:r>
              <a:rPr lang="en-GB" dirty="0" smtClean="0"/>
              <a:t>What is the locus of mid-points </a:t>
            </a:r>
            <a:r>
              <a:rPr lang="en-GB" smtClean="0"/>
              <a:t>of chords </a:t>
            </a:r>
            <a:r>
              <a:rPr lang="en-GB" dirty="0" smtClean="0"/>
              <a:t>of a polynomial?</a:t>
            </a: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79512" y="1628800"/>
            <a:ext cx="8640960" cy="13681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 dirty="0" smtClean="0"/>
              <a:t>Specialise! </a:t>
            </a:r>
          </a:p>
          <a:p>
            <a:pPr lvl="1"/>
            <a:r>
              <a:rPr lang="en-GB" b="0" dirty="0" smtClean="0"/>
              <a:t>What about a quadratic?</a:t>
            </a:r>
          </a:p>
          <a:p>
            <a:pPr lvl="1"/>
            <a:r>
              <a:rPr lang="en-GB" b="0" dirty="0" smtClean="0"/>
              <a:t>What about a cubic?</a:t>
            </a:r>
            <a:endParaRPr lang="en-GB" b="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79512" y="2852936"/>
            <a:ext cx="8640960" cy="17281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 dirty="0" smtClean="0"/>
              <a:t>Power of a dual perception</a:t>
            </a:r>
          </a:p>
          <a:p>
            <a:pPr lvl="1"/>
            <a:r>
              <a:rPr lang="en-GB" b="0" dirty="0" smtClean="0"/>
              <a:t>Arbitrary chords</a:t>
            </a:r>
          </a:p>
          <a:p>
            <a:pPr lvl="1"/>
            <a:r>
              <a:rPr lang="en-GB" b="0" dirty="0" smtClean="0"/>
              <a:t>One end varying, one end fixed</a:t>
            </a:r>
          </a:p>
          <a:p>
            <a:pPr lvl="1"/>
            <a:r>
              <a:rPr lang="en-GB" b="0" dirty="0" smtClean="0"/>
              <a:t>Chord width varying, midpoint x-coordinate fixed</a:t>
            </a:r>
          </a:p>
        </p:txBody>
      </p:sp>
    </p:spTree>
    <p:extLst>
      <p:ext uri="{BB962C8B-B14F-4D97-AF65-F5344CB8AC3E}">
        <p14:creationId xmlns:p14="http://schemas.microsoft.com/office/powerpoint/2010/main" val="2965428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  <p:bldP spid="5" grpId="0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Chordal</a:t>
            </a:r>
            <a:r>
              <a:rPr lang="en-GB" dirty="0" smtClean="0"/>
              <a:t> Gaps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908720"/>
            <a:ext cx="4896544" cy="4248472"/>
          </a:xfrm>
        </p:spPr>
        <p:txBody>
          <a:bodyPr/>
          <a:lstStyle/>
          <a:p>
            <a:r>
              <a:rPr lang="en-GB" dirty="0" smtClean="0"/>
              <a:t>Imagine the </a:t>
            </a:r>
            <a:r>
              <a:rPr lang="en-GB" smtClean="0"/>
              <a:t>graph </a:t>
            </a:r>
            <a:r>
              <a:rPr lang="en-GB" dirty="0" err="1"/>
              <a:t>o</a:t>
            </a:r>
            <a:r>
              <a:rPr lang="en-GB" smtClean="0"/>
              <a:t>f </a:t>
            </a:r>
            <a:r>
              <a:rPr lang="en-GB" dirty="0" smtClean="0"/>
              <a:t>a polynomial</a:t>
            </a:r>
          </a:p>
          <a:p>
            <a:r>
              <a:rPr lang="en-GB" dirty="0" smtClean="0"/>
              <a:t>Imagine a chord on it</a:t>
            </a:r>
          </a:p>
          <a:p>
            <a:r>
              <a:rPr lang="en-GB" dirty="0" smtClean="0"/>
              <a:t>Imagine the mid-point of the chord</a:t>
            </a:r>
          </a:p>
          <a:p>
            <a:r>
              <a:rPr lang="en-GB" dirty="0" smtClean="0"/>
              <a:t>Imagine the vertical segment between that mid-point and the curve</a:t>
            </a:r>
          </a:p>
          <a:p>
            <a:r>
              <a:rPr lang="en-GB" dirty="0" smtClean="0"/>
              <a:t>What can be said about this mid-point-gap?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1988840"/>
            <a:ext cx="3340100" cy="47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7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Poly Shifts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824" y="1484784"/>
            <a:ext cx="5854412" cy="4680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840" y="1499725"/>
            <a:ext cx="5804396" cy="46405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1891" y="1484784"/>
            <a:ext cx="5764345" cy="46085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3848" y="1472541"/>
            <a:ext cx="5732388" cy="45829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1959" y="1412776"/>
            <a:ext cx="5674277" cy="4536504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07504" y="1772816"/>
            <a:ext cx="2592288" cy="792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 dirty="0" smtClean="0"/>
              <a:t>They intersect in 4 points</a:t>
            </a:r>
            <a:endParaRPr lang="en-GB" b="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07504" y="2636912"/>
            <a:ext cx="2952328" cy="12241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 dirty="0" smtClean="0"/>
              <a:t>There is a unique cubic through those four points</a:t>
            </a:r>
            <a:endParaRPr lang="en-GB" b="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07504" y="3933056"/>
            <a:ext cx="3168352" cy="8640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 dirty="0" smtClean="0"/>
              <a:t>Translate the blue poly vertically</a:t>
            </a:r>
            <a:endParaRPr lang="en-GB" b="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07504" y="4869160"/>
            <a:ext cx="3168352" cy="15841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 dirty="0" smtClean="0"/>
              <a:t>How will the poly through the intersection points change?</a:t>
            </a:r>
            <a:endParaRPr lang="en-GB" b="0" dirty="0"/>
          </a:p>
        </p:txBody>
      </p:sp>
      <p:pic>
        <p:nvPicPr>
          <p:cNvPr id="14" name="Poly Meet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49724" y="764704"/>
            <a:ext cx="5986512" cy="5436730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107504" y="836712"/>
            <a:ext cx="8568952" cy="5760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 dirty="0" smtClean="0"/>
              <a:t>Here are the graphs of two polynomials of degree 4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2058656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Opportunities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79512" y="908720"/>
            <a:ext cx="4248472" cy="5112568"/>
          </a:xfrm>
        </p:spPr>
        <p:txBody>
          <a:bodyPr/>
          <a:lstStyle/>
          <a:p>
            <a:r>
              <a:rPr lang="en-GB" sz="2400" dirty="0" smtClean="0"/>
              <a:t>Attention</a:t>
            </a:r>
          </a:p>
          <a:p>
            <a:pPr lvl="1"/>
            <a:r>
              <a:rPr lang="en-GB" sz="2000" dirty="0" smtClean="0"/>
              <a:t>Gazing (holding wholes)</a:t>
            </a:r>
          </a:p>
          <a:p>
            <a:pPr lvl="1"/>
            <a:r>
              <a:rPr lang="en-GB" sz="2000" dirty="0" smtClean="0"/>
              <a:t>Discerning Details</a:t>
            </a:r>
          </a:p>
          <a:p>
            <a:pPr lvl="1"/>
            <a:r>
              <a:rPr lang="en-GB" sz="2000" dirty="0" smtClean="0"/>
              <a:t>Recognising Relationships</a:t>
            </a:r>
          </a:p>
          <a:p>
            <a:pPr lvl="1"/>
            <a:r>
              <a:rPr lang="en-GB" sz="2000" dirty="0" smtClean="0"/>
              <a:t>Perceiving Properties</a:t>
            </a:r>
          </a:p>
          <a:p>
            <a:pPr lvl="1"/>
            <a:r>
              <a:rPr lang="en-GB" sz="2000" dirty="0" smtClean="0"/>
              <a:t>Reasoning on the basis of agreed properties</a:t>
            </a:r>
            <a:endParaRPr lang="en-GB" dirty="0" smtClean="0"/>
          </a:p>
          <a:p>
            <a:r>
              <a:rPr lang="en-GB" sz="2400" dirty="0" smtClean="0"/>
              <a:t>Powers</a:t>
            </a:r>
          </a:p>
          <a:p>
            <a:pPr lvl="1"/>
            <a:r>
              <a:rPr lang="en-GB" sz="2000" dirty="0" smtClean="0"/>
              <a:t>Imagining &amp; Expressing</a:t>
            </a:r>
          </a:p>
          <a:p>
            <a:pPr lvl="1"/>
            <a:r>
              <a:rPr lang="en-GB" sz="2000" dirty="0" smtClean="0"/>
              <a:t>Specialising &amp; Generalising</a:t>
            </a:r>
          </a:p>
          <a:p>
            <a:pPr lvl="1"/>
            <a:r>
              <a:rPr lang="en-GB" sz="2000" dirty="0" smtClean="0"/>
              <a:t>Conjecturing &amp; Convincing</a:t>
            </a:r>
          </a:p>
          <a:p>
            <a:pPr lvl="1"/>
            <a:r>
              <a:rPr lang="en-GB" sz="2000" dirty="0" smtClean="0"/>
              <a:t>Organising &amp; Classifying</a:t>
            </a:r>
            <a:endParaRPr lang="en-GB" sz="2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4008" y="908720"/>
            <a:ext cx="4032448" cy="5112568"/>
          </a:xfrm>
        </p:spPr>
        <p:txBody>
          <a:bodyPr/>
          <a:lstStyle/>
          <a:p>
            <a:r>
              <a:rPr lang="en-GB" sz="2400" dirty="0" smtClean="0"/>
              <a:t>Themes</a:t>
            </a:r>
          </a:p>
          <a:p>
            <a:pPr lvl="1"/>
            <a:r>
              <a:rPr lang="en-GB" sz="2000" dirty="0" smtClean="0"/>
              <a:t>Invariance in the midst of change</a:t>
            </a:r>
          </a:p>
          <a:p>
            <a:pPr lvl="1"/>
            <a:r>
              <a:rPr lang="en-GB" sz="2000" dirty="0" smtClean="0"/>
              <a:t>Doing &amp; Undoing</a:t>
            </a:r>
          </a:p>
          <a:p>
            <a:r>
              <a:rPr lang="en-GB" sz="2400" dirty="0" smtClean="0"/>
              <a:t>Dual Perceptions</a:t>
            </a:r>
          </a:p>
          <a:p>
            <a:pPr lvl="1"/>
            <a:r>
              <a:rPr lang="en-GB" sz="2000" dirty="0" smtClean="0"/>
              <a:t>Fixed end &amp; fixed width chords</a:t>
            </a:r>
          </a:p>
          <a:p>
            <a:pPr lvl="1"/>
            <a:r>
              <a:rPr lang="en-GB" sz="2000" dirty="0" smtClean="0"/>
              <a:t>Tangent thru a point &amp; Line thru a point as tangent</a:t>
            </a:r>
          </a:p>
        </p:txBody>
      </p:sp>
    </p:spTree>
    <p:extLst>
      <p:ext uri="{BB962C8B-B14F-4D97-AF65-F5344CB8AC3E}">
        <p14:creationId xmlns:p14="http://schemas.microsoft.com/office/powerpoint/2010/main" val="2781227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Yellow on Blue">
  <a:themeElements>
    <a:clrScheme name="Custom 1">
      <a:dk1>
        <a:srgbClr val="FFFF99"/>
      </a:dk1>
      <a:lt1>
        <a:srgbClr val="6699FF"/>
      </a:lt1>
      <a:dk2>
        <a:srgbClr val="993300"/>
      </a:dk2>
      <a:lt2>
        <a:srgbClr val="FFFF00"/>
      </a:lt2>
      <a:accent1>
        <a:srgbClr val="F57B49"/>
      </a:accent1>
      <a:accent2>
        <a:srgbClr val="FF00FF"/>
      </a:accent2>
      <a:accent3>
        <a:srgbClr val="AAAAFF"/>
      </a:accent3>
      <a:accent4>
        <a:srgbClr val="DADADA"/>
      </a:accent4>
      <a:accent5>
        <a:srgbClr val="F9BFB1"/>
      </a:accent5>
      <a:accent6>
        <a:srgbClr val="E700E7"/>
      </a:accent6>
      <a:hlink>
        <a:srgbClr val="FF0000"/>
      </a:hlink>
      <a:folHlink>
        <a:srgbClr val="919191"/>
      </a:folHlink>
    </a:clrScheme>
    <a:fontScheme name="Yellow on Blue">
      <a:majorFont>
        <a:latin typeface="Chalkboard"/>
        <a:ea typeface=""/>
        <a:cs typeface=""/>
      </a:majorFont>
      <a:minorFont>
        <a:latin typeface="Chalkboar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lnDef>
  </a:objectDefaults>
  <a:extraClrSchemeLst>
    <a:extraClrScheme>
      <a:clrScheme name="Yellow on Bl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Yellow on Blu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Bullets">
  <a:themeElements>
    <a:clrScheme name="">
      <a:dk1>
        <a:srgbClr val="444229"/>
      </a:dk1>
      <a:lt1>
        <a:srgbClr val="BBBDD6"/>
      </a:lt1>
      <a:dk2>
        <a:srgbClr val="000000"/>
      </a:dk2>
      <a:lt2>
        <a:srgbClr val="A46527"/>
      </a:lt2>
      <a:accent1>
        <a:srgbClr val="FF7C00"/>
      </a:accent1>
      <a:accent2>
        <a:srgbClr val="333399"/>
      </a:accent2>
      <a:accent3>
        <a:srgbClr val="DADBE8"/>
      </a:accent3>
      <a:accent4>
        <a:srgbClr val="393721"/>
      </a:accent4>
      <a:accent5>
        <a:srgbClr val="FFBF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Chalkboard"/>
        <a:ea typeface="ヒラギノ角ゴ Pro W3"/>
        <a:cs typeface="ヒラギノ角ゴ Pro W3"/>
      </a:majorFont>
      <a:minorFont>
        <a:latin typeface="Chalkboard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MaxiMac:Applications:Microsoft Office X:Templates:JHM Templates:Yellow on Blue.pot</Template>
  <TotalTime>38835</TotalTime>
  <Words>1558</Words>
  <Application>Microsoft Macintosh PowerPoint</Application>
  <PresentationFormat>On-screen Show (4:3)</PresentationFormat>
  <Paragraphs>284</Paragraphs>
  <Slides>29</Slides>
  <Notes>15</Notes>
  <HiddenSlides>1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Yellow on Blue</vt:lpstr>
      <vt:lpstr>Title &amp; Bullets</vt:lpstr>
      <vt:lpstr>Blank Presentation</vt:lpstr>
      <vt:lpstr>Mathematical Pedagogy and Pedagogic Mathematics</vt:lpstr>
      <vt:lpstr>Outline</vt:lpstr>
      <vt:lpstr>“Throat Clearing”</vt:lpstr>
      <vt:lpstr>Definitions</vt:lpstr>
      <vt:lpstr>Tangent Power</vt:lpstr>
      <vt:lpstr>Mid-Points of Chords</vt:lpstr>
      <vt:lpstr>Chordal Gaps</vt:lpstr>
      <vt:lpstr>Poly Shifts</vt:lpstr>
      <vt:lpstr>Opportunities</vt:lpstr>
      <vt:lpstr>Opportunities</vt:lpstr>
      <vt:lpstr>Some Follow Up</vt:lpstr>
      <vt:lpstr>Constrained Construction</vt:lpstr>
      <vt:lpstr>Cubic Phenomenon</vt:lpstr>
      <vt:lpstr>Proizvolov’s Relation</vt:lpstr>
      <vt:lpstr>Some Slogans</vt:lpstr>
      <vt:lpstr>Learning-Teaching Tensions</vt:lpstr>
      <vt:lpstr>Reflection</vt:lpstr>
      <vt:lpstr>Exemplification Paradox</vt:lpstr>
      <vt:lpstr>Pedagogical Issues</vt:lpstr>
      <vt:lpstr>Conjecture</vt:lpstr>
      <vt:lpstr>Observations</vt:lpstr>
      <vt:lpstr>Tasks &amp; Teaching</vt:lpstr>
      <vt:lpstr>Procedural-Instrumental Conceptual-Relational</vt:lpstr>
      <vt:lpstr>Pedagogic Structure of a Topic/Concept</vt:lpstr>
      <vt:lpstr>Probing Awareness</vt:lpstr>
      <vt:lpstr>Reconceptualising Assessment</vt:lpstr>
      <vt:lpstr>Conceptions of Learning</vt:lpstr>
      <vt:lpstr>Human Psyche</vt:lpstr>
      <vt:lpstr>Structure of a Topic</vt:lpstr>
    </vt:vector>
  </TitlesOfParts>
  <Company>CME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Mason</dc:creator>
  <cp:lastModifiedBy>Mason</cp:lastModifiedBy>
  <cp:revision>780</cp:revision>
  <cp:lastPrinted>2016-01-26T10:30:08Z</cp:lastPrinted>
  <dcterms:created xsi:type="dcterms:W3CDTF">2009-05-15T05:15:20Z</dcterms:created>
  <dcterms:modified xsi:type="dcterms:W3CDTF">2016-04-14T14:18:14Z</dcterms:modified>
</cp:coreProperties>
</file>