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79" r:id="rId2"/>
    <p:sldId id="288" r:id="rId3"/>
    <p:sldId id="289" r:id="rId4"/>
    <p:sldId id="260" r:id="rId5"/>
    <p:sldId id="265" r:id="rId6"/>
    <p:sldId id="262" r:id="rId7"/>
    <p:sldId id="263" r:id="rId8"/>
    <p:sldId id="269" r:id="rId9"/>
    <p:sldId id="267" r:id="rId10"/>
    <p:sldId id="268" r:id="rId11"/>
    <p:sldId id="284" r:id="rId12"/>
    <p:sldId id="285" r:id="rId13"/>
    <p:sldId id="266" r:id="rId14"/>
    <p:sldId id="271" r:id="rId15"/>
    <p:sldId id="258" r:id="rId16"/>
    <p:sldId id="273" r:id="rId17"/>
    <p:sldId id="274" r:id="rId18"/>
    <p:sldId id="272" r:id="rId19"/>
    <p:sldId id="275" r:id="rId20"/>
    <p:sldId id="276" r:id="rId21"/>
    <p:sldId id="277" r:id="rId22"/>
    <p:sldId id="278" r:id="rId23"/>
    <p:sldId id="280" r:id="rId24"/>
    <p:sldId id="286" r:id="rId25"/>
    <p:sldId id="287" r:id="rId26"/>
    <p:sldId id="281" r:id="rId27"/>
    <p:sldId id="282" r:id="rId28"/>
    <p:sldId id="283" r:id="rId29"/>
  </p:sldIdLst>
  <p:sldSz cx="9144000" cy="6858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67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E6FDA-2888-4387-B297-2C3517CA05D1}" type="datetimeFigureOut">
              <a:rPr lang="en-GB" smtClean="0"/>
              <a:pPr/>
              <a:t>26/03/2016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81808-8259-4154-8E18-55F88808055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4E4C1A87-DA2A-4FFA-9854-FE5FF7B2775D}" type="datetimeFigureOut">
              <a:rPr lang="en-GB" smtClean="0"/>
              <a:pPr/>
              <a:t>26/03/2016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D4BE5B56-A1E5-48CF-816E-535BB2D9101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E5B56-A1E5-48CF-816E-535BB2D91010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Tiree</a:t>
            </a:r>
            <a:r>
              <a:rPr lang="en-GB" smtClean="0"/>
              <a:t> </a:t>
            </a:r>
            <a:r>
              <a:rPr lang="en-GB" dirty="0" err="1" smtClean="0"/>
              <a:t>A</a:t>
            </a:r>
            <a:r>
              <a:rPr lang="en-GB" smtClean="0"/>
              <a:t>rgyll </a:t>
            </a:r>
            <a:r>
              <a:rPr lang="en-GB" dirty="0" smtClean="0"/>
              <a:t>and Bute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E5B56-A1E5-48CF-816E-535BB2D9101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6B17-239C-40B2-8DF3-66CC676A2506}" type="datetimeFigureOut">
              <a:rPr lang="en-GB" smtClean="0"/>
              <a:pPr/>
              <a:t>26/03/2016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CCED-4ADB-48C2-8DB4-CF42795177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6B17-239C-40B2-8DF3-66CC676A2506}" type="datetimeFigureOut">
              <a:rPr lang="en-GB" smtClean="0"/>
              <a:pPr/>
              <a:t>26/03/2016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CCED-4ADB-48C2-8DB4-CF42795177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6B17-239C-40B2-8DF3-66CC676A2506}" type="datetimeFigureOut">
              <a:rPr lang="en-GB" smtClean="0"/>
              <a:pPr/>
              <a:t>26/03/2016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CCED-4ADB-48C2-8DB4-CF42795177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6B17-239C-40B2-8DF3-66CC676A2506}" type="datetimeFigureOut">
              <a:rPr lang="en-GB" smtClean="0"/>
              <a:pPr/>
              <a:t>26/03/2016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CCED-4ADB-48C2-8DB4-CF42795177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6B17-239C-40B2-8DF3-66CC676A2506}" type="datetimeFigureOut">
              <a:rPr lang="en-GB" smtClean="0"/>
              <a:pPr/>
              <a:t>26/03/2016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CCED-4ADB-48C2-8DB4-CF42795177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6B17-239C-40B2-8DF3-66CC676A2506}" type="datetimeFigureOut">
              <a:rPr lang="en-GB" smtClean="0"/>
              <a:pPr/>
              <a:t>26/03/2016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CCED-4ADB-48C2-8DB4-CF42795177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6B17-239C-40B2-8DF3-66CC676A2506}" type="datetimeFigureOut">
              <a:rPr lang="en-GB" smtClean="0"/>
              <a:pPr/>
              <a:t>26/03/2016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CCED-4ADB-48C2-8DB4-CF42795177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6B17-239C-40B2-8DF3-66CC676A2506}" type="datetimeFigureOut">
              <a:rPr lang="en-GB" smtClean="0"/>
              <a:pPr/>
              <a:t>26/03/2016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CCED-4ADB-48C2-8DB4-CF42795177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6B17-239C-40B2-8DF3-66CC676A2506}" type="datetimeFigureOut">
              <a:rPr lang="en-GB" smtClean="0"/>
              <a:pPr/>
              <a:t>26/03/2016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CCED-4ADB-48C2-8DB4-CF42795177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6B17-239C-40B2-8DF3-66CC676A2506}" type="datetimeFigureOut">
              <a:rPr lang="en-GB" smtClean="0"/>
              <a:pPr/>
              <a:t>26/03/2016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CCED-4ADB-48C2-8DB4-CF42795177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6B17-239C-40B2-8DF3-66CC676A2506}" type="datetimeFigureOut">
              <a:rPr lang="en-GB" smtClean="0"/>
              <a:pPr/>
              <a:t>26/03/2016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CCED-4ADB-48C2-8DB4-CF42795177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56B17-239C-40B2-8DF3-66CC676A2506}" type="datetimeFigureOut">
              <a:rPr lang="en-GB" smtClean="0"/>
              <a:pPr/>
              <a:t>26/03/2016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7CCED-4ADB-48C2-8DB4-CF42795177D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lucJnxT7B4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Finding </a:t>
            </a:r>
            <a:r>
              <a:rPr lang="en-GB" dirty="0" err="1" smtClean="0"/>
              <a:t>Meno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Anne Watson</a:t>
            </a:r>
          </a:p>
          <a:p>
            <a:r>
              <a:rPr lang="en-GB" b="1" dirty="0" smtClean="0"/>
              <a:t>MA conference</a:t>
            </a:r>
          </a:p>
          <a:p>
            <a:r>
              <a:rPr lang="en-GB" b="1" dirty="0" smtClean="0"/>
              <a:t>Oxford 2016</a:t>
            </a:r>
            <a:endParaRPr lang="en-GB" b="1" dirty="0"/>
          </a:p>
        </p:txBody>
      </p:sp>
      <p:pic>
        <p:nvPicPr>
          <p:cNvPr id="4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478"/>
          <a:stretch>
            <a:fillRect/>
          </a:stretch>
        </p:blipFill>
        <p:spPr bwMode="auto">
          <a:xfrm>
            <a:off x="762000" y="5105400"/>
            <a:ext cx="16256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1295400" y="5029200"/>
            <a:ext cx="7848600" cy="1631950"/>
            <a:chOff x="780" y="144"/>
            <a:chExt cx="4836" cy="1028"/>
          </a:xfrm>
        </p:grpSpPr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780" y="672"/>
              <a:ext cx="116" cy="23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endParaRPr lang="en-GB" sz="1800" b="0" dirty="0">
                <a:solidFill>
                  <a:schemeClr val="accent3">
                    <a:lumMod val="10000"/>
                  </a:schemeClr>
                </a:solidFill>
              </a:endParaRPr>
            </a:p>
          </p:txBody>
        </p:sp>
        <p:grpSp>
          <p:nvGrpSpPr>
            <p:cNvPr id="7" name="Group 12"/>
            <p:cNvGrpSpPr>
              <a:grpSpLocks/>
            </p:cNvGrpSpPr>
            <p:nvPr/>
          </p:nvGrpSpPr>
          <p:grpSpPr bwMode="auto">
            <a:xfrm>
              <a:off x="4152" y="144"/>
              <a:ext cx="1464" cy="1028"/>
              <a:chOff x="4080" y="144"/>
              <a:chExt cx="1464" cy="1028"/>
            </a:xfrm>
          </p:grpSpPr>
          <p:pic>
            <p:nvPicPr>
              <p:cNvPr id="8" name="Picture 9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56" y="144"/>
                <a:ext cx="484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" name="Text Box 10"/>
              <p:cNvSpPr txBox="1">
                <a:spLocks noChangeArrowheads="1"/>
              </p:cNvSpPr>
              <p:nvPr/>
            </p:nvSpPr>
            <p:spPr bwMode="auto">
              <a:xfrm>
                <a:off x="4080" y="768"/>
                <a:ext cx="1464" cy="40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2pPr>
                <a:lvl3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3pPr>
                <a:lvl4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4pPr>
                <a:lvl5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GB" sz="1800" b="0" dirty="0">
                    <a:solidFill>
                      <a:schemeClr val="accent3">
                        <a:lumMod val="10000"/>
                      </a:schemeClr>
                    </a:solidFill>
                  </a:rPr>
                  <a:t>University of Oxford</a:t>
                </a:r>
              </a:p>
              <a:p>
                <a:pPr algn="ctr" eaLnBrk="0" hangingPunct="0">
                  <a:defRPr/>
                </a:pPr>
                <a:r>
                  <a:rPr lang="en-GB" sz="1800" b="0" dirty="0">
                    <a:solidFill>
                      <a:schemeClr val="accent3">
                        <a:lumMod val="10000"/>
                      </a:schemeClr>
                    </a:solidFill>
                  </a:rPr>
                  <a:t>Dept of Education</a:t>
                </a:r>
              </a:p>
            </p:txBody>
          </p:sp>
        </p:grpSp>
      </p:grpSp>
      <p:sp>
        <p:nvSpPr>
          <p:cNvPr id="12" name="TextBox 11"/>
          <p:cNvSpPr txBox="1"/>
          <p:nvPr/>
        </p:nvSpPr>
        <p:spPr>
          <a:xfrm>
            <a:off x="990600" y="6248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Chalkboard"/>
              </a:rPr>
              <a:t>PMTheta</a:t>
            </a:r>
            <a:endParaRPr lang="en-GB" dirty="0"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371600" y="533400"/>
            <a:ext cx="4267200" cy="5638800"/>
            <a:chOff x="1371600" y="533400"/>
            <a:chExt cx="4267200" cy="5638800"/>
          </a:xfrm>
        </p:grpSpPr>
        <p:sp>
          <p:nvSpPr>
            <p:cNvPr id="2" name="Isosceles Triangle 1"/>
            <p:cNvSpPr/>
            <p:nvPr/>
          </p:nvSpPr>
          <p:spPr>
            <a:xfrm>
              <a:off x="1371600" y="533400"/>
              <a:ext cx="4267200" cy="5638800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Oval 2"/>
            <p:cNvSpPr/>
            <p:nvPr/>
          </p:nvSpPr>
          <p:spPr>
            <a:xfrm>
              <a:off x="2438400" y="2514600"/>
              <a:ext cx="2133600" cy="2133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Oval 3"/>
            <p:cNvSpPr/>
            <p:nvPr/>
          </p:nvSpPr>
          <p:spPr>
            <a:xfrm>
              <a:off x="3505200" y="1905000"/>
              <a:ext cx="609600" cy="609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>
              <a:stCxn id="2" idx="0"/>
              <a:endCxn id="2" idx="3"/>
            </p:cNvCxnSpPr>
            <p:nvPr/>
          </p:nvCxnSpPr>
          <p:spPr>
            <a:xfrm>
              <a:off x="3505200" y="533400"/>
              <a:ext cx="0" cy="5638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3505200" y="4419600"/>
              <a:ext cx="1752600" cy="1752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400800" y="685800"/>
            <a:ext cx="220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Express the radius of the bigger circle in terms of the other two radii</a:t>
            </a:r>
            <a:endParaRPr lang="en-GB" sz="2400" dirty="0"/>
          </a:p>
        </p:txBody>
      </p:sp>
      <p:grpSp>
        <p:nvGrpSpPr>
          <p:cNvPr id="15" name="Group 14"/>
          <p:cNvGrpSpPr/>
          <p:nvPr/>
        </p:nvGrpSpPr>
        <p:grpSpPr>
          <a:xfrm rot="6688160">
            <a:off x="1524000" y="685800"/>
            <a:ext cx="4267200" cy="5638800"/>
            <a:chOff x="1371600" y="533400"/>
            <a:chExt cx="4267200" cy="5638800"/>
          </a:xfrm>
        </p:grpSpPr>
        <p:sp>
          <p:nvSpPr>
            <p:cNvPr id="16" name="Isosceles Triangle 15"/>
            <p:cNvSpPr/>
            <p:nvPr/>
          </p:nvSpPr>
          <p:spPr>
            <a:xfrm>
              <a:off x="1371600" y="533400"/>
              <a:ext cx="4267200" cy="5638800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2438400" y="2514600"/>
              <a:ext cx="2133600" cy="2133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3505200" y="1905000"/>
              <a:ext cx="609600" cy="609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9" name="Straight Connector 18"/>
            <p:cNvCxnSpPr>
              <a:stCxn id="16" idx="0"/>
              <a:endCxn id="16" idx="3"/>
            </p:cNvCxnSpPr>
            <p:nvPr/>
          </p:nvCxnSpPr>
          <p:spPr>
            <a:xfrm>
              <a:off x="3505200" y="533400"/>
              <a:ext cx="0" cy="5638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3505200" y="4419600"/>
              <a:ext cx="1752600" cy="1752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 rot="6688160">
            <a:off x="1524000" y="685800"/>
            <a:ext cx="4267200" cy="5638800"/>
            <a:chOff x="1371600" y="533400"/>
            <a:chExt cx="4267200" cy="5638800"/>
          </a:xfrm>
        </p:grpSpPr>
        <p:sp>
          <p:nvSpPr>
            <p:cNvPr id="3" name="Isosceles Triangle 2"/>
            <p:cNvSpPr/>
            <p:nvPr/>
          </p:nvSpPr>
          <p:spPr>
            <a:xfrm>
              <a:off x="1371600" y="533400"/>
              <a:ext cx="4267200" cy="5638800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Oval 3"/>
            <p:cNvSpPr/>
            <p:nvPr/>
          </p:nvSpPr>
          <p:spPr>
            <a:xfrm>
              <a:off x="2438400" y="2514600"/>
              <a:ext cx="2133600" cy="2133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/>
            <p:cNvSpPr/>
            <p:nvPr/>
          </p:nvSpPr>
          <p:spPr>
            <a:xfrm>
              <a:off x="3505200" y="1905000"/>
              <a:ext cx="609600" cy="609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>
              <a:stCxn id="3" idx="0"/>
              <a:endCxn id="3" idx="3"/>
            </p:cNvCxnSpPr>
            <p:nvPr/>
          </p:nvCxnSpPr>
          <p:spPr>
            <a:xfrm>
              <a:off x="3505200" y="533400"/>
              <a:ext cx="0" cy="5638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3505200" y="4419600"/>
              <a:ext cx="1752600" cy="1752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457200" y="2209800"/>
            <a:ext cx="7315200" cy="2971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4495800"/>
            <a:ext cx="7772400" cy="76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33800" y="1447800"/>
            <a:ext cx="1676400" cy="3733800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57200" y="2133600"/>
            <a:ext cx="4191000" cy="762000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did Socrates say about learning?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Learning is recall</a:t>
            </a:r>
          </a:p>
          <a:p>
            <a:r>
              <a:rPr lang="en-GB" dirty="0" smtClean="0"/>
              <a:t>Questioning brings innate knowledge to the fore, or enables us to appreciate its limits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a/a4/Socrates_Louv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819400"/>
            <a:ext cx="3276600" cy="371348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19400"/>
            <a:ext cx="3657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loud Callout 3"/>
          <p:cNvSpPr/>
          <p:nvPr/>
        </p:nvSpPr>
        <p:spPr>
          <a:xfrm>
            <a:off x="1066800" y="304800"/>
            <a:ext cx="3200400" cy="2438400"/>
          </a:xfrm>
          <a:prstGeom prst="cloud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loud Callout 4"/>
          <p:cNvSpPr/>
          <p:nvPr/>
        </p:nvSpPr>
        <p:spPr>
          <a:xfrm>
            <a:off x="5410200" y="304800"/>
            <a:ext cx="3200400" cy="2438400"/>
          </a:xfrm>
          <a:prstGeom prst="cloud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600200" y="1143000"/>
            <a:ext cx="175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chemeClr val="accent1">
                    <a:lumMod val="75000"/>
                  </a:schemeClr>
                </a:solidFill>
              </a:rPr>
              <a:t>Sorted</a:t>
            </a:r>
            <a:endParaRPr lang="en-GB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1143000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chemeClr val="accent1">
                    <a:lumMod val="75000"/>
                  </a:schemeClr>
                </a:solidFill>
              </a:rPr>
              <a:t>How?</a:t>
            </a:r>
            <a:endParaRPr lang="en-GB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1143000"/>
          </a:xfrm>
        </p:spPr>
        <p:txBody>
          <a:bodyPr/>
          <a:lstStyle/>
          <a:p>
            <a:r>
              <a:rPr lang="en-GB" dirty="0" smtClean="0"/>
              <a:t>Inspiring teachers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is knowledge in school mathematics?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Most knowledge is abstract (like virtue); most knowledge we learn through examples of new ideas (generalising/inductive reasoning) and/or reasoning from what we already know (deductive/</a:t>
            </a:r>
            <a:r>
              <a:rPr lang="en-GB" dirty="0" err="1" smtClean="0"/>
              <a:t>abductive</a:t>
            </a:r>
            <a:r>
              <a:rPr lang="en-GB" dirty="0" smtClean="0"/>
              <a:t> reasoning).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signpost-restoration.co.uk/images/guidelines/contact_pic_pu.jpg"/>
          <p:cNvPicPr/>
          <p:nvPr/>
        </p:nvPicPr>
        <p:blipFill>
          <a:blip r:embed="rId2" cstate="print"/>
          <a:srcRect l="8881" t="5634" b="23239"/>
          <a:stretch>
            <a:fillRect/>
          </a:stretch>
        </p:blipFill>
        <p:spPr bwMode="auto">
          <a:xfrm>
            <a:off x="838200" y="762000"/>
            <a:ext cx="7620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267200" y="304800"/>
            <a:ext cx="76200" cy="6019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1066800" y="3200400"/>
            <a:ext cx="6705600" cy="76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143000" y="1600200"/>
            <a:ext cx="6400800" cy="2667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981200" y="685800"/>
            <a:ext cx="4648200" cy="5181600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248400" y="11430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y = x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observations have you made?</a:t>
            </a:r>
          </a:p>
          <a:p>
            <a:r>
              <a:rPr lang="en-GB" dirty="0" smtClean="0"/>
              <a:t>What questions have you asked yourself?</a:t>
            </a:r>
          </a:p>
          <a:p>
            <a:r>
              <a:rPr lang="en-GB" dirty="0" smtClean="0"/>
              <a:t>How did you learn to make those observations and ask those questions?</a:t>
            </a:r>
          </a:p>
          <a:p>
            <a:r>
              <a:rPr lang="en-GB" dirty="0" smtClean="0"/>
              <a:t>How do you want to proceed?</a:t>
            </a:r>
          </a:p>
          <a:p>
            <a:r>
              <a:rPr lang="en-GB" dirty="0" smtClean="0"/>
              <a:t>What other ways to proceed might there be?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267200" y="304800"/>
            <a:ext cx="76200" cy="6019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1066800" y="3200400"/>
            <a:ext cx="6705600" cy="76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143000" y="1600200"/>
            <a:ext cx="6400800" cy="2667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209800" y="457200"/>
            <a:ext cx="4114800" cy="5638800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248400" y="11430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y = x</a:t>
            </a:r>
            <a:endParaRPr lang="en-GB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486400" y="3962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2y + x = 3</a:t>
            </a:r>
            <a:endParaRPr lang="en-GB" sz="2400" dirty="0"/>
          </a:p>
        </p:txBody>
      </p:sp>
      <p:sp>
        <p:nvSpPr>
          <p:cNvPr id="9" name="Freeform 8"/>
          <p:cNvSpPr/>
          <p:nvPr/>
        </p:nvSpPr>
        <p:spPr>
          <a:xfrm>
            <a:off x="4306824" y="2926080"/>
            <a:ext cx="704088" cy="310896"/>
          </a:xfrm>
          <a:custGeom>
            <a:avLst/>
            <a:gdLst>
              <a:gd name="connsiteX0" fmla="*/ 0 w 704088"/>
              <a:gd name="connsiteY0" fmla="*/ 0 h 310896"/>
              <a:gd name="connsiteX1" fmla="*/ 0 w 704088"/>
              <a:gd name="connsiteY1" fmla="*/ 0 h 310896"/>
              <a:gd name="connsiteX2" fmla="*/ 9144 w 704088"/>
              <a:gd name="connsiteY2" fmla="*/ 310896 h 310896"/>
              <a:gd name="connsiteX3" fmla="*/ 9144 w 704088"/>
              <a:gd name="connsiteY3" fmla="*/ 310896 h 310896"/>
              <a:gd name="connsiteX4" fmla="*/ 704088 w 704088"/>
              <a:gd name="connsiteY4" fmla="*/ 310896 h 310896"/>
              <a:gd name="connsiteX5" fmla="*/ 0 w 704088"/>
              <a:gd name="connsiteY5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4088" h="310896">
                <a:moveTo>
                  <a:pt x="0" y="0"/>
                </a:moveTo>
                <a:lnTo>
                  <a:pt x="0" y="0"/>
                </a:lnTo>
                <a:cubicBezTo>
                  <a:pt x="10413" y="249910"/>
                  <a:pt x="9144" y="146241"/>
                  <a:pt x="9144" y="310896"/>
                </a:cubicBezTo>
                <a:lnTo>
                  <a:pt x="9144" y="310896"/>
                </a:lnTo>
                <a:lnTo>
                  <a:pt x="704088" y="3108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 rot="5400000" flipH="1">
            <a:off x="4114800" y="2819400"/>
            <a:ext cx="609600" cy="304800"/>
          </a:xfrm>
          <a:custGeom>
            <a:avLst/>
            <a:gdLst>
              <a:gd name="connsiteX0" fmla="*/ 0 w 704088"/>
              <a:gd name="connsiteY0" fmla="*/ 0 h 310896"/>
              <a:gd name="connsiteX1" fmla="*/ 0 w 704088"/>
              <a:gd name="connsiteY1" fmla="*/ 0 h 310896"/>
              <a:gd name="connsiteX2" fmla="*/ 9144 w 704088"/>
              <a:gd name="connsiteY2" fmla="*/ 310896 h 310896"/>
              <a:gd name="connsiteX3" fmla="*/ 9144 w 704088"/>
              <a:gd name="connsiteY3" fmla="*/ 310896 h 310896"/>
              <a:gd name="connsiteX4" fmla="*/ 704088 w 704088"/>
              <a:gd name="connsiteY4" fmla="*/ 310896 h 310896"/>
              <a:gd name="connsiteX5" fmla="*/ 0 w 704088"/>
              <a:gd name="connsiteY5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4088" h="310896">
                <a:moveTo>
                  <a:pt x="0" y="0"/>
                </a:moveTo>
                <a:lnTo>
                  <a:pt x="0" y="0"/>
                </a:lnTo>
                <a:cubicBezTo>
                  <a:pt x="10413" y="249910"/>
                  <a:pt x="9144" y="146241"/>
                  <a:pt x="9144" y="310896"/>
                </a:cubicBezTo>
                <a:lnTo>
                  <a:pt x="9144" y="310896"/>
                </a:lnTo>
                <a:lnTo>
                  <a:pt x="704088" y="3108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loud Callout 10"/>
          <p:cNvSpPr/>
          <p:nvPr/>
        </p:nvSpPr>
        <p:spPr>
          <a:xfrm>
            <a:off x="5867400" y="990600"/>
            <a:ext cx="1371600" cy="990600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3276600" y="533400"/>
            <a:ext cx="2362200" cy="4953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4953000" y="3124200"/>
            <a:ext cx="152400" cy="152400"/>
          </a:xfrm>
          <a:prstGeom prst="ellips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4191000" y="2819400"/>
            <a:ext cx="152400" cy="152400"/>
          </a:xfrm>
          <a:prstGeom prst="ellips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9" grpId="0" animBg="1"/>
      <p:bldP spid="9" grpId="1" animBg="1"/>
      <p:bldP spid="10" grpId="0" animBg="1"/>
      <p:bldP spid="10" grpId="1" animBg="1"/>
      <p:bldP spid="10" grpId="2" animBg="1"/>
      <p:bldP spid="11" grpId="0" animBg="1"/>
      <p:bldP spid="16" grpId="0" animBg="1"/>
      <p:bldP spid="16" grpId="1" animBg="1"/>
      <p:bldP spid="17" grpId="0" animBg="1"/>
      <p:bldP spid="1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3800" y="2209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/>
          <p:nvPr/>
        </p:nvCxnSpPr>
        <p:spPr>
          <a:xfrm>
            <a:off x="3733800" y="22098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733800" y="2209800"/>
            <a:ext cx="18288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733800" y="2209800"/>
            <a:ext cx="0" cy="1752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33800" y="3962400"/>
            <a:ext cx="18288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562600" y="2209800"/>
            <a:ext cx="0" cy="1752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33800" y="2209800"/>
            <a:ext cx="1752600" cy="1676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733800" y="2286000"/>
            <a:ext cx="1752600" cy="1676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if y = 2x?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267200" y="304800"/>
            <a:ext cx="76200" cy="6019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1066800" y="3200400"/>
            <a:ext cx="6705600" cy="76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143000" y="1600200"/>
            <a:ext cx="6400800" cy="2667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667000" y="304800"/>
            <a:ext cx="3048000" cy="6324600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334000" y="914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y = 2x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257800" y="3886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2y + x = 3</a:t>
            </a:r>
            <a:endParaRPr lang="en-GB" sz="2400" dirty="0"/>
          </a:p>
        </p:txBody>
      </p:sp>
      <p:sp>
        <p:nvSpPr>
          <p:cNvPr id="10" name="Freeform 9"/>
          <p:cNvSpPr/>
          <p:nvPr/>
        </p:nvSpPr>
        <p:spPr>
          <a:xfrm>
            <a:off x="4306824" y="2926080"/>
            <a:ext cx="704088" cy="310896"/>
          </a:xfrm>
          <a:custGeom>
            <a:avLst/>
            <a:gdLst>
              <a:gd name="connsiteX0" fmla="*/ 0 w 704088"/>
              <a:gd name="connsiteY0" fmla="*/ 0 h 310896"/>
              <a:gd name="connsiteX1" fmla="*/ 0 w 704088"/>
              <a:gd name="connsiteY1" fmla="*/ 0 h 310896"/>
              <a:gd name="connsiteX2" fmla="*/ 9144 w 704088"/>
              <a:gd name="connsiteY2" fmla="*/ 310896 h 310896"/>
              <a:gd name="connsiteX3" fmla="*/ 9144 w 704088"/>
              <a:gd name="connsiteY3" fmla="*/ 310896 h 310896"/>
              <a:gd name="connsiteX4" fmla="*/ 704088 w 704088"/>
              <a:gd name="connsiteY4" fmla="*/ 310896 h 310896"/>
              <a:gd name="connsiteX5" fmla="*/ 0 w 704088"/>
              <a:gd name="connsiteY5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4088" h="310896">
                <a:moveTo>
                  <a:pt x="0" y="0"/>
                </a:moveTo>
                <a:lnTo>
                  <a:pt x="0" y="0"/>
                </a:lnTo>
                <a:cubicBezTo>
                  <a:pt x="10413" y="249910"/>
                  <a:pt x="9144" y="146241"/>
                  <a:pt x="9144" y="310896"/>
                </a:cubicBezTo>
                <a:lnTo>
                  <a:pt x="9144" y="310896"/>
                </a:lnTo>
                <a:lnTo>
                  <a:pt x="704088" y="3108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loud Callout 10"/>
          <p:cNvSpPr/>
          <p:nvPr/>
        </p:nvSpPr>
        <p:spPr>
          <a:xfrm>
            <a:off x="5105400" y="685800"/>
            <a:ext cx="1371600" cy="990600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953000" y="3124200"/>
            <a:ext cx="152400" cy="152400"/>
          </a:xfrm>
          <a:prstGeom prst="ellips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4191000" y="2819400"/>
            <a:ext cx="152400" cy="152400"/>
          </a:xfrm>
          <a:prstGeom prst="ellips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  <p:bldP spid="13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castlebraeguitarheroes.files.wordpress.com/2009/01/dscf32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857232"/>
            <a:ext cx="3857652" cy="516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GB" dirty="0" smtClean="0"/>
              <a:t>Where’s </a:t>
            </a:r>
            <a:r>
              <a:rPr lang="en-GB" dirty="0" err="1" smtClean="0"/>
              <a:t>Meno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What can we learn from </a:t>
            </a:r>
            <a:r>
              <a:rPr lang="en-GB" dirty="0" err="1" smtClean="0"/>
              <a:t>Meno</a:t>
            </a:r>
            <a:r>
              <a:rPr lang="en-GB" dirty="0" smtClean="0"/>
              <a:t>?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Socratic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is a form of discussion based on asking and answering questions to stimulate critical thinking and to illuminate ideas so that the student comes to know a new idea</a:t>
            </a:r>
            <a:r>
              <a:rPr lang="en-GB" dirty="0" smtClean="0">
                <a:solidFill>
                  <a:schemeClr val="accent1"/>
                </a:solidFill>
              </a:rPr>
              <a:t>, or comes to appreciate the limits of knowledge, </a:t>
            </a:r>
            <a:r>
              <a:rPr lang="en-GB" dirty="0" smtClean="0"/>
              <a:t>by ‘merely’ answering questions (‘yes/no’ might not be sufficient)</a:t>
            </a:r>
          </a:p>
          <a:p>
            <a:r>
              <a:rPr lang="en-GB" dirty="0" smtClean="0"/>
              <a:t>models deductive reasoning; starts with something to resolve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questions?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“we don’t have time”</a:t>
            </a:r>
          </a:p>
          <a:p>
            <a:pPr>
              <a:buNone/>
            </a:pPr>
            <a:r>
              <a:rPr lang="en-GB" dirty="0" smtClean="0"/>
              <a:t>“it is not in the test so we won’t do it”</a:t>
            </a:r>
          </a:p>
          <a:p>
            <a:pPr>
              <a:buNone/>
            </a:pPr>
            <a:r>
              <a:rPr lang="en-GB" dirty="0" smtClean="0"/>
              <a:t>“the awarding bodies do not really test reasoning”</a:t>
            </a:r>
          </a:p>
          <a:p>
            <a:pPr>
              <a:buNone/>
            </a:pPr>
            <a:r>
              <a:rPr lang="en-GB" dirty="0" smtClean="0"/>
              <a:t>“we cannot do it with all students, only the highest attaining”</a:t>
            </a:r>
          </a:p>
          <a:p>
            <a:pPr>
              <a:buNone/>
            </a:pPr>
            <a:r>
              <a:rPr lang="en-GB" dirty="0" smtClean="0"/>
              <a:t>“not all teachers know how to do this”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GB" dirty="0" smtClean="0"/>
              <a:t>Where’s </a:t>
            </a:r>
            <a:r>
              <a:rPr lang="en-GB" dirty="0" err="1" smtClean="0"/>
              <a:t>Nemo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19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What can we learn from </a:t>
            </a:r>
            <a:r>
              <a:rPr lang="en-GB" dirty="0" err="1" smtClean="0"/>
              <a:t>Nemo</a:t>
            </a:r>
            <a:r>
              <a:rPr lang="en-GB" dirty="0" smtClean="0"/>
              <a:t>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/>
          <a:lstStyle/>
          <a:p>
            <a:endParaRPr lang="en-GB" dirty="0" smtClean="0"/>
          </a:p>
          <a:p>
            <a:pPr>
              <a:buNone/>
            </a:pPr>
            <a:endParaRPr lang="en-GB" dirty="0" smtClean="0">
              <a:solidFill>
                <a:schemeClr val="accent2">
                  <a:lumMod val="40000"/>
                  <a:lumOff val="60000"/>
                </a:schemeClr>
              </a:solidFill>
              <a:hlinkClick r:id="rId2"/>
            </a:endParaRPr>
          </a:p>
          <a:p>
            <a:r>
              <a:rPr lang="en-GB" dirty="0" smtClean="0"/>
              <a:t>Keep swimming!</a:t>
            </a:r>
          </a:p>
          <a:p>
            <a:r>
              <a:rPr lang="en-GB" dirty="0" smtClean="0"/>
              <a:t>Swim together</a:t>
            </a:r>
          </a:p>
          <a:p>
            <a:r>
              <a:rPr lang="en-GB" dirty="0" smtClean="0"/>
              <a:t>Professional associations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Keep swimming</a:t>
            </a:r>
          </a:p>
          <a:p>
            <a:pPr>
              <a:buNone/>
            </a:pP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annewatson1089@gmail.com</a:t>
            </a:r>
          </a:p>
          <a:p>
            <a:pPr>
              <a:buNone/>
            </a:pP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Pmtheta.com </a:t>
            </a:r>
          </a:p>
          <a:p>
            <a:pPr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(Promoting Mathematical Thinking)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25146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/>
          <p:nvPr/>
        </p:nvCxnSpPr>
        <p:spPr>
          <a:xfrm>
            <a:off x="1981200" y="4495800"/>
            <a:ext cx="1828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981200" y="4648200"/>
            <a:ext cx="3657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981200" y="2514600"/>
            <a:ext cx="3657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981200" y="990600"/>
            <a:ext cx="3657600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6" grpId="1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28956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038600" y="28956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038600" y="1143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209800" y="1143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09800" y="1143000"/>
            <a:ext cx="1752600" cy="17526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4038600" y="1143000"/>
            <a:ext cx="1828800" cy="17526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09800" y="2971800"/>
            <a:ext cx="1828800" cy="1676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114800" y="2895600"/>
            <a:ext cx="1752600" cy="17526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What did the slave know already?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4525963"/>
          </a:xfrm>
        </p:spPr>
        <p:txBody>
          <a:bodyPr/>
          <a:lstStyle/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s://c1.staticflickr.com/5/4025/4613106017_e8f88ac99d_z.jpg"/>
          <p:cNvPicPr/>
          <p:nvPr/>
        </p:nvPicPr>
        <p:blipFill>
          <a:blip r:embed="rId3" cstate="print"/>
          <a:srcRect l="33102" t="21528" r="17816" b="23823"/>
          <a:stretch>
            <a:fillRect/>
          </a:stretch>
        </p:blipFill>
        <p:spPr bwMode="auto">
          <a:xfrm>
            <a:off x="990600" y="685800"/>
            <a:ext cx="7315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signpost-restoration.co.uk/images/guidelines/contact_pic_pu.jpg"/>
          <p:cNvPicPr/>
          <p:nvPr/>
        </p:nvPicPr>
        <p:blipFill>
          <a:blip r:embed="rId2" cstate="print"/>
          <a:srcRect l="8881" t="5634" b="23239"/>
          <a:stretch>
            <a:fillRect/>
          </a:stretch>
        </p:blipFill>
        <p:spPr bwMode="auto">
          <a:xfrm>
            <a:off x="838200" y="762000"/>
            <a:ext cx="7620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did you need to know already?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09800" y="2057400"/>
            <a:ext cx="1828800" cy="1752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228600" y="1219200"/>
            <a:ext cx="5562600" cy="15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057400" y="2743200"/>
            <a:ext cx="3733800" cy="16002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124200" y="2057400"/>
            <a:ext cx="228600" cy="838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124200" y="2971800"/>
            <a:ext cx="381000" cy="7620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048000" y="2895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/>
          <p:nvPr/>
        </p:nvCxnSpPr>
        <p:spPr>
          <a:xfrm>
            <a:off x="3352800" y="2057400"/>
            <a:ext cx="152400" cy="16764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019800" y="609600"/>
            <a:ext cx="274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400" dirty="0" smtClean="0"/>
              <a:t>Radii are equal in length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Radius is perpendicular to tangent at the point of tangency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Base angles of an isosceles triangle are equal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A triangle whose base angles are equal is isosceles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">
      <a:dk1>
        <a:srgbClr val="0070C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</TotalTime>
  <Words>374</Words>
  <Application>Microsoft Office PowerPoint</Application>
  <PresentationFormat>On-screen Show (4:3)</PresentationFormat>
  <Paragraphs>60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Finding Meno</vt:lpstr>
      <vt:lpstr>Slide 2</vt:lpstr>
      <vt:lpstr>Slide 3</vt:lpstr>
      <vt:lpstr>Slide 4</vt:lpstr>
      <vt:lpstr>What did the slave know already?</vt:lpstr>
      <vt:lpstr>Slide 6</vt:lpstr>
      <vt:lpstr>Slide 7</vt:lpstr>
      <vt:lpstr>What did you need to know already?</vt:lpstr>
      <vt:lpstr>Slide 9</vt:lpstr>
      <vt:lpstr>Slide 10</vt:lpstr>
      <vt:lpstr>Slide 11</vt:lpstr>
      <vt:lpstr>What did Socrates say about learning?</vt:lpstr>
      <vt:lpstr>Slide 13</vt:lpstr>
      <vt:lpstr>Inspiring teachers</vt:lpstr>
      <vt:lpstr>What is knowledge in school mathematics?</vt:lpstr>
      <vt:lpstr>Slide 16</vt:lpstr>
      <vt:lpstr>Slide 17</vt:lpstr>
      <vt:lpstr>Slide 18</vt:lpstr>
      <vt:lpstr>Slide 19</vt:lpstr>
      <vt:lpstr>What if y = 2x?</vt:lpstr>
      <vt:lpstr>Slide 21</vt:lpstr>
      <vt:lpstr>Slide 22</vt:lpstr>
      <vt:lpstr>Where’s Meno?</vt:lpstr>
      <vt:lpstr>Socratic method</vt:lpstr>
      <vt:lpstr>What questions?</vt:lpstr>
      <vt:lpstr>Where’s Nemo?</vt:lpstr>
      <vt:lpstr>Slide 27</vt:lpstr>
      <vt:lpstr>Slide 28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Anne Watson</dc:creator>
  <cp:lastModifiedBy>Anne Watson</cp:lastModifiedBy>
  <cp:revision>28</cp:revision>
  <dcterms:created xsi:type="dcterms:W3CDTF">2016-01-22T07:48:13Z</dcterms:created>
  <dcterms:modified xsi:type="dcterms:W3CDTF">2016-03-26T12:11:18Z</dcterms:modified>
</cp:coreProperties>
</file>