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77" r:id="rId3"/>
    <p:sldId id="271" r:id="rId4"/>
    <p:sldId id="381" r:id="rId5"/>
    <p:sldId id="694" r:id="rId6"/>
    <p:sldId id="697" r:id="rId7"/>
    <p:sldId id="698" r:id="rId8"/>
    <p:sldId id="268" r:id="rId9"/>
    <p:sldId id="270" r:id="rId10"/>
    <p:sldId id="278" r:id="rId11"/>
    <p:sldId id="695" r:id="rId12"/>
    <p:sldId id="385" r:id="rId13"/>
    <p:sldId id="693" r:id="rId14"/>
    <p:sldId id="526" r:id="rId15"/>
    <p:sldId id="696" r:id="rId16"/>
    <p:sldId id="272" r:id="rId17"/>
    <p:sldId id="274" r:id="rId18"/>
    <p:sldId id="262" r:id="rId19"/>
    <p:sldId id="260" r:id="rId20"/>
    <p:sldId id="261" r:id="rId21"/>
    <p:sldId id="689" r:id="rId22"/>
    <p:sldId id="266" r:id="rId23"/>
    <p:sldId id="259" r:id="rId24"/>
    <p:sldId id="380" r:id="rId25"/>
    <p:sldId id="263" r:id="rId26"/>
    <p:sldId id="700" r:id="rId27"/>
    <p:sldId id="264" r:id="rId28"/>
    <p:sldId id="275" r:id="rId29"/>
    <p:sldId id="690" r:id="rId30"/>
    <p:sldId id="691" r:id="rId31"/>
    <p:sldId id="699" r:id="rId32"/>
    <p:sldId id="267" r:id="rId33"/>
    <p:sldId id="276" r:id="rId34"/>
    <p:sldId id="382" r:id="rId35"/>
    <p:sldId id="383" r:id="rId36"/>
    <p:sldId id="265" r:id="rId37"/>
    <p:sldId id="25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855F33"/>
    <a:srgbClr val="FFF8E9"/>
    <a:srgbClr val="FFF9E8"/>
    <a:srgbClr val="FFF5C4"/>
    <a:srgbClr val="FCF3A7"/>
    <a:srgbClr val="AB7942"/>
    <a:srgbClr val="FFF1BF"/>
    <a:srgbClr val="FFE29F"/>
    <a:srgbClr val="FFF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69"/>
    <p:restoredTop sz="94666"/>
  </p:normalViewPr>
  <p:slideViewPr>
    <p:cSldViewPr snapToGrid="0" snapToObjects="1">
      <p:cViewPr varScale="1">
        <p:scale>
          <a:sx n="120" d="100"/>
          <a:sy n="120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836D-B0CF-D94A-86DB-32DAECE4C346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38976-516C-4447-B9E0-F21B8CB8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3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8BF44-129E-1B44-BA4A-B0F38128E914}" type="slidenum">
              <a:rPr lang="en-GB"/>
              <a:pPr/>
              <a:t>14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Seeing what is not there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Times" pitchFamily="-111" charset="0"/>
                <a:ea typeface="ＭＳ Ｐゴシック" pitchFamily="-65" charset="-128"/>
                <a:cs typeface="ＭＳ Ｐゴシック" pitchFamily="-65" charset="-128"/>
              </a:rPr>
              <a:t>Mason, J. (2012). You Can Lead a Horse to Water…: Issues in Deepening Learning Through Deepening Teaching. In S. Hegedus &amp; J. Roschelle (Eds.) </a:t>
            </a:r>
            <a:r>
              <a:rPr lang="en-GB" sz="1200" i="1" kern="1200">
                <a:solidFill>
                  <a:schemeClr val="tx1"/>
                </a:solidFill>
                <a:effectLst/>
                <a:latin typeface="Times" pitchFamily="-111" charset="0"/>
                <a:ea typeface="ＭＳ Ｐゴシック" pitchFamily="-65" charset="-128"/>
                <a:cs typeface="ＭＳ Ｐゴシック" pitchFamily="-65" charset="-128"/>
              </a:rPr>
              <a:t>Democratizing Access to Important Mathematics through Dynamic Representations: Contributions and Visions from the SimCalc Research Program</a:t>
            </a:r>
            <a:r>
              <a:rPr lang="en-GB" sz="1200" kern="1200">
                <a:solidFill>
                  <a:schemeClr val="tx1"/>
                </a:solidFill>
                <a:effectLst/>
                <a:latin typeface="Times" pitchFamily="-111" charset="0"/>
                <a:ea typeface="ＭＳ Ｐゴシック" pitchFamily="-65" charset="-128"/>
                <a:cs typeface="ＭＳ Ｐゴシック" pitchFamily="-65" charset="-128"/>
              </a:rPr>
              <a:t>. Berlin: Springer-Verlag.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Times" pitchFamily="-111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Times" pitchFamily="-111" charset="0"/>
                <a:ea typeface="ＭＳ Ｐゴシック" pitchFamily="-65" charset="-128"/>
                <a:cs typeface="ＭＳ Ｐゴシック" pitchFamily="-65" charset="-128"/>
              </a:rPr>
              <a:t>Nicolina Malara; Brent Davis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1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D56C7F90-D927-0A53-8496-4F89B022B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01BEB32A-97A7-4A00-1014-6E1E60A46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of consequences arising from theory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8D2E4B59-8877-EA92-E03B-EEF0B0147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fld id="{964DC3ED-D7DA-3445-84B5-72FE4B34C520}" type="slidenum">
              <a:rPr lang="en-US" altLang="en-US" sz="1200" b="0">
                <a:latin typeface="Lucida Grande" panose="020B0600040502020204" pitchFamily="34" charset="0"/>
              </a:rPr>
              <a:pPr/>
              <a:t>35</a:t>
            </a:fld>
            <a:endParaRPr lang="en-US" altLang="en-US" sz="1200" b="0">
              <a:latin typeface="Lucida Grande" panose="020B06000405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302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094874"/>
            <a:ext cx="8181474" cy="4138862"/>
          </a:xfrm>
        </p:spPr>
        <p:txBody>
          <a:bodyPr anchor="t"/>
          <a:lstStyle>
            <a:lvl1pPr>
              <a:defRPr sz="20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>
              <a:defRPr sz="1800" b="0" i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C801D1-C753-974E-9255-D3541935511B}"/>
              </a:ext>
            </a:extLst>
          </p:cNvPr>
          <p:cNvSpPr txBox="1"/>
          <p:nvPr userDrawn="1"/>
        </p:nvSpPr>
        <p:spPr>
          <a:xfrm>
            <a:off x="0" y="6472989"/>
            <a:ext cx="481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52FE35B-50BC-BB42-9769-D13F17FC1BFF}" type="slidenum">
              <a:rPr lang="en-GB" sz="1400" smtClean="0">
                <a:latin typeface="Chalkboard" charset="0"/>
                <a:ea typeface="Chalkboard" charset="0"/>
                <a:cs typeface="Chalkboard" charset="0"/>
              </a:rPr>
              <a:t>‹#›</a:t>
            </a:fld>
            <a:endParaRPr lang="en-GB" sz="1400" dirty="0" err="1">
              <a:latin typeface="Chalkboard" charset="0"/>
              <a:ea typeface="Chalkboard" charset="0"/>
              <a:cs typeface="Chalkboar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6/5/23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B99F-9CA2-7248-966B-FD562C13B124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96937" y="2633398"/>
            <a:ext cx="7772400" cy="165084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Learning to Notice</a:t>
            </a:r>
            <a:b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in order to act</a:t>
            </a:r>
            <a:b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Freshly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54137" y="5089064"/>
            <a:ext cx="6858000" cy="1274665"/>
          </a:xfrm>
        </p:spPr>
        <p:txBody>
          <a:bodyPr/>
          <a:lstStyle/>
          <a:p>
            <a:r>
              <a:rPr lang="en-US" dirty="0"/>
              <a:t>Ghana Webinar</a:t>
            </a:r>
            <a:br>
              <a:rPr lang="en-US" dirty="0"/>
            </a:br>
            <a:r>
              <a:rPr lang="en-US" dirty="0"/>
              <a:t>June</a:t>
            </a:r>
            <a:br>
              <a:rPr lang="en-US" dirty="0"/>
            </a:br>
            <a:r>
              <a:rPr lang="en-US" dirty="0"/>
              <a:t>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1170" y="1606062"/>
            <a:ext cx="138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17" y="0"/>
            <a:ext cx="28956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ABA385-2951-9849-9C05-02F78E63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52" y="182890"/>
            <a:ext cx="1152054" cy="1156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E39D3-D3A7-EE46-8D06-BC60453F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197" y="169189"/>
            <a:ext cx="1165703" cy="117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EE6C5-9655-5E4E-82C6-7DB4A4B8B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88" y="163910"/>
            <a:ext cx="2184891" cy="15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0A1F-5142-E3F8-E2AD-2CD09BD1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Inserting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08FC4-68DF-BFF1-2DBE-AD95B80A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882219"/>
            <a:ext cx="8181474" cy="429172"/>
          </a:xfrm>
        </p:spPr>
        <p:txBody>
          <a:bodyPr/>
          <a:lstStyle/>
          <a:p>
            <a:r>
              <a:rPr lang="en-GB" dirty="0"/>
              <a:t>Find three different numbers (as fractions) between 7/4 and 8/5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A6E00D-239C-A137-BBA9-6489F877AB3A}"/>
              </a:ext>
            </a:extLst>
          </p:cNvPr>
          <p:cNvSpPr txBox="1"/>
          <p:nvPr/>
        </p:nvSpPr>
        <p:spPr>
          <a:xfrm>
            <a:off x="2346745" y="1886710"/>
            <a:ext cx="1255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7/4 = 35/20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2F53C-7FE0-4D77-866D-531218882D13}"/>
              </a:ext>
            </a:extLst>
          </p:cNvPr>
          <p:cNvSpPr txBox="1"/>
          <p:nvPr/>
        </p:nvSpPr>
        <p:spPr>
          <a:xfrm>
            <a:off x="654198" y="1891465"/>
            <a:ext cx="1284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8/5 = 32/20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8152DE-B471-BA7B-B465-79705254AD7C}"/>
              </a:ext>
            </a:extLst>
          </p:cNvPr>
          <p:cNvSpPr txBox="1"/>
          <p:nvPr/>
        </p:nvSpPr>
        <p:spPr>
          <a:xfrm>
            <a:off x="628650" y="2277299"/>
            <a:ext cx="2187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So 33/20, 34/20, </a:t>
            </a:r>
            <a:br>
              <a:rPr lang="en-GB" sz="16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and their mean 67/40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CDCFA7-A630-3A9C-9919-50BB697D6674}"/>
              </a:ext>
            </a:extLst>
          </p:cNvPr>
          <p:cNvSpPr txBox="1"/>
          <p:nvPr/>
        </p:nvSpPr>
        <p:spPr>
          <a:xfrm>
            <a:off x="5377261" y="1927287"/>
            <a:ext cx="1651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8/5 &lt; 15/9 &lt; 7/4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A3B29D-A5C2-63E7-BFAE-9D602C540A43}"/>
              </a:ext>
            </a:extLst>
          </p:cNvPr>
          <p:cNvSpPr txBox="1"/>
          <p:nvPr/>
        </p:nvSpPr>
        <p:spPr>
          <a:xfrm>
            <a:off x="4470538" y="2393437"/>
            <a:ext cx="346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So 8/5 &lt; 23/14 &lt; 15/9 &lt; 22/13 &lt; 7/4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1E4B52-85E1-202F-9775-1B6F319AC98F}"/>
              </a:ext>
            </a:extLst>
          </p:cNvPr>
          <p:cNvSpPr txBox="1"/>
          <p:nvPr/>
        </p:nvSpPr>
        <p:spPr>
          <a:xfrm>
            <a:off x="2000869" y="3921161"/>
            <a:ext cx="1255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7/4 = 35/20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24AB-D031-7C92-D086-058D162E780F}"/>
              </a:ext>
            </a:extLst>
          </p:cNvPr>
          <p:cNvSpPr txBox="1"/>
          <p:nvPr/>
        </p:nvSpPr>
        <p:spPr>
          <a:xfrm>
            <a:off x="389635" y="3921161"/>
            <a:ext cx="1284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8/5 = 32/20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3A9996-97A3-D362-A5D8-DBE7643333AF}"/>
              </a:ext>
            </a:extLst>
          </p:cNvPr>
          <p:cNvSpPr txBox="1"/>
          <p:nvPr/>
        </p:nvSpPr>
        <p:spPr>
          <a:xfrm>
            <a:off x="389635" y="4658991"/>
            <a:ext cx="2144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So 8/5 &lt; 67/40 &lt; 7/4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9CCF8E-DF49-2B7F-7D99-C17E9E993985}"/>
              </a:ext>
            </a:extLst>
          </p:cNvPr>
          <p:cNvSpPr txBox="1"/>
          <p:nvPr/>
        </p:nvSpPr>
        <p:spPr>
          <a:xfrm>
            <a:off x="691092" y="4265867"/>
            <a:ext cx="1477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Mean is 67/40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7D92B-CBAB-7A61-6AED-CFC08B4F3F50}"/>
              </a:ext>
            </a:extLst>
          </p:cNvPr>
          <p:cNvSpPr txBox="1"/>
          <p:nvPr/>
        </p:nvSpPr>
        <p:spPr>
          <a:xfrm>
            <a:off x="389635" y="5092980"/>
            <a:ext cx="1722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Use means again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B3A24C-A357-5D8D-EEFB-9075814E11EE}"/>
              </a:ext>
            </a:extLst>
          </p:cNvPr>
          <p:cNvSpPr txBox="1"/>
          <p:nvPr/>
        </p:nvSpPr>
        <p:spPr>
          <a:xfrm>
            <a:off x="538330" y="5510421"/>
            <a:ext cx="3907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So 8/5 &lt; 131/80 &lt;  67/40 &lt; 137/80 &lt; 7/4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CC83719-C156-44D3-522D-252DDDB231DB}"/>
              </a:ext>
            </a:extLst>
          </p:cNvPr>
          <p:cNvSpPr/>
          <p:nvPr/>
        </p:nvSpPr>
        <p:spPr>
          <a:xfrm>
            <a:off x="691092" y="1347138"/>
            <a:ext cx="1284262" cy="5146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Strategy 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D177ED6-603D-5150-DBB7-E7AC67CE56FC}"/>
              </a:ext>
            </a:extLst>
          </p:cNvPr>
          <p:cNvSpPr/>
          <p:nvPr/>
        </p:nvSpPr>
        <p:spPr>
          <a:xfrm>
            <a:off x="654198" y="3235867"/>
            <a:ext cx="1284262" cy="5146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Strategy 2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66DB892-F115-CCE1-7039-45603895EABE}"/>
              </a:ext>
            </a:extLst>
          </p:cNvPr>
          <p:cNvSpPr/>
          <p:nvPr/>
        </p:nvSpPr>
        <p:spPr>
          <a:xfrm>
            <a:off x="5542042" y="1354892"/>
            <a:ext cx="1284262" cy="5146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Strategy 3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CE554E5-D02C-25AB-F614-2046BB894D85}"/>
              </a:ext>
            </a:extLst>
          </p:cNvPr>
          <p:cNvSpPr/>
          <p:nvPr/>
        </p:nvSpPr>
        <p:spPr>
          <a:xfrm>
            <a:off x="3101238" y="2774437"/>
            <a:ext cx="1945266" cy="564069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Chalkboard" panose="03050602040202020205" pitchFamily="66" charset="77"/>
              </a:rPr>
              <a:t>Conjectures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4B28104-5C4E-EA0F-D0C4-F3F63EF9E73E}"/>
              </a:ext>
            </a:extLst>
          </p:cNvPr>
          <p:cNvSpPr/>
          <p:nvPr/>
        </p:nvSpPr>
        <p:spPr>
          <a:xfrm>
            <a:off x="3493440" y="3258250"/>
            <a:ext cx="1866016" cy="54643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With each reveal …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DB5EEF2-6728-3D6E-9A1E-98B422E96BCA}"/>
              </a:ext>
            </a:extLst>
          </p:cNvPr>
          <p:cNvSpPr/>
          <p:nvPr/>
        </p:nvSpPr>
        <p:spPr>
          <a:xfrm>
            <a:off x="3761759" y="3696760"/>
            <a:ext cx="1866016" cy="5464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432FF"/>
                </a:solidFill>
              </a:rPr>
              <a:t>Moment of gazing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20C3E52-EFD8-7C8D-9DF1-CB37F350B39A}"/>
              </a:ext>
            </a:extLst>
          </p:cNvPr>
          <p:cNvSpPr/>
          <p:nvPr/>
        </p:nvSpPr>
        <p:spPr>
          <a:xfrm>
            <a:off x="3959098" y="4135270"/>
            <a:ext cx="1866016" cy="5464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432FF"/>
                </a:solidFill>
              </a:rPr>
              <a:t>Discerning detail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9FA86B2-A04F-ACA5-577D-856715D1CE4E}"/>
              </a:ext>
            </a:extLst>
          </p:cNvPr>
          <p:cNvSpPr/>
          <p:nvPr/>
        </p:nvSpPr>
        <p:spPr>
          <a:xfrm>
            <a:off x="4156437" y="4573780"/>
            <a:ext cx="2416030" cy="5464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432FF"/>
                </a:solidFill>
              </a:rPr>
              <a:t>Recognising relationships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3EF4633-A39C-55B0-E7F0-970554BED900}"/>
              </a:ext>
            </a:extLst>
          </p:cNvPr>
          <p:cNvSpPr/>
          <p:nvPr/>
        </p:nvSpPr>
        <p:spPr>
          <a:xfrm>
            <a:off x="4353776" y="5012290"/>
            <a:ext cx="2416030" cy="5464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432FF"/>
                </a:solidFill>
              </a:rPr>
              <a:t>Perceiving properties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20A2994-1119-6E0D-E7B8-15C8E72E4679}"/>
              </a:ext>
            </a:extLst>
          </p:cNvPr>
          <p:cNvSpPr/>
          <p:nvPr/>
        </p:nvSpPr>
        <p:spPr>
          <a:xfrm>
            <a:off x="4551115" y="5450800"/>
            <a:ext cx="2416030" cy="5464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432FF"/>
                </a:solidFill>
              </a:rPr>
              <a:t>Reasoning with properties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B3295D1-E672-5EB2-E39B-97E326EA85F0}"/>
              </a:ext>
            </a:extLst>
          </p:cNvPr>
          <p:cNvSpPr/>
          <p:nvPr/>
        </p:nvSpPr>
        <p:spPr>
          <a:xfrm>
            <a:off x="5952691" y="2788067"/>
            <a:ext cx="2529287" cy="1635054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How might learner attention be drawn to these as possible actions?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3F7F1EC-CAE0-3D90-7E71-66BB1144600A}"/>
              </a:ext>
            </a:extLst>
          </p:cNvPr>
          <p:cNvSpPr/>
          <p:nvPr/>
        </p:nvSpPr>
        <p:spPr>
          <a:xfrm>
            <a:off x="6645546" y="4249927"/>
            <a:ext cx="2103038" cy="13713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Begins with your noticing your own attention (what and how) </a:t>
            </a:r>
          </a:p>
        </p:txBody>
      </p:sp>
    </p:spTree>
    <p:extLst>
      <p:ext uri="{BB962C8B-B14F-4D97-AF65-F5344CB8AC3E}">
        <p14:creationId xmlns:p14="http://schemas.microsoft.com/office/powerpoint/2010/main" val="38705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9" grpId="0" animBg="1"/>
      <p:bldP spid="12" grpId="0" animBg="1"/>
      <p:bldP spid="25" grpId="0" animBg="1"/>
      <p:bldP spid="28" grpId="0" animBg="1"/>
      <p:bldP spid="29" grpId="0" animBg="1"/>
      <p:bldP spid="3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0C40619-3A55-E3B9-5A93-CAC383656436}"/>
              </a:ext>
            </a:extLst>
          </p:cNvPr>
          <p:cNvSpPr/>
          <p:nvPr/>
        </p:nvSpPr>
        <p:spPr>
          <a:xfrm>
            <a:off x="5560832" y="2018701"/>
            <a:ext cx="1942213" cy="8860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Different States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B8D4C-DCD1-FCA6-75F4-F107EACC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C184E-548A-CCF8-AEED-8EE2F1E0D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94874"/>
            <a:ext cx="8181474" cy="489377"/>
          </a:xfrm>
        </p:spPr>
        <p:txBody>
          <a:bodyPr/>
          <a:lstStyle/>
          <a:p>
            <a:r>
              <a:rPr lang="en-GB" dirty="0"/>
              <a:t>Noticing arises from a shift of attention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D7020E6-FD1E-D2DA-F6ED-429680AEA946}"/>
              </a:ext>
            </a:extLst>
          </p:cNvPr>
          <p:cNvSpPr/>
          <p:nvPr/>
        </p:nvSpPr>
        <p:spPr>
          <a:xfrm>
            <a:off x="649203" y="2703136"/>
            <a:ext cx="2966484" cy="637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Holding Wholes (Gazing)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66B97AA-9D89-DD04-F28C-2927D4C55246}"/>
              </a:ext>
            </a:extLst>
          </p:cNvPr>
          <p:cNvSpPr/>
          <p:nvPr/>
        </p:nvSpPr>
        <p:spPr>
          <a:xfrm>
            <a:off x="1131212" y="3227676"/>
            <a:ext cx="2966484" cy="637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Discerning Details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51D382E-7038-BC36-9678-A97784647372}"/>
              </a:ext>
            </a:extLst>
          </p:cNvPr>
          <p:cNvSpPr/>
          <p:nvPr/>
        </p:nvSpPr>
        <p:spPr>
          <a:xfrm>
            <a:off x="1613221" y="3752216"/>
            <a:ext cx="2966484" cy="637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Recognising Relationships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346216-C628-FE4A-662C-B3D8D6F384C1}"/>
              </a:ext>
            </a:extLst>
          </p:cNvPr>
          <p:cNvSpPr/>
          <p:nvPr/>
        </p:nvSpPr>
        <p:spPr>
          <a:xfrm>
            <a:off x="2095230" y="4276756"/>
            <a:ext cx="2966484" cy="637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Perceiving Properties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4D24B37-E342-F275-3E2E-0B8CC8EB6BCE}"/>
              </a:ext>
            </a:extLst>
          </p:cNvPr>
          <p:cNvSpPr/>
          <p:nvPr/>
        </p:nvSpPr>
        <p:spPr>
          <a:xfrm>
            <a:off x="2577239" y="4801296"/>
            <a:ext cx="2966484" cy="6379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Reasoning on the basis of properties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37CEDE1-43FF-34B2-E795-84E7D16759B0}"/>
              </a:ext>
            </a:extLst>
          </p:cNvPr>
          <p:cNvSpPr/>
          <p:nvPr/>
        </p:nvSpPr>
        <p:spPr>
          <a:xfrm>
            <a:off x="5858540" y="2784805"/>
            <a:ext cx="2516833" cy="9674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NOT cyclic</a:t>
            </a:r>
            <a:br>
              <a:rPr lang="en-GB" sz="2000" dirty="0">
                <a:solidFill>
                  <a:srgbClr val="FF0000"/>
                </a:solidFill>
              </a:rPr>
            </a:br>
            <a:r>
              <a:rPr lang="en-GB" sz="2000" dirty="0">
                <a:solidFill>
                  <a:srgbClr val="FF0000"/>
                </a:solidFill>
              </a:rPr>
              <a:t>NOT in specific order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NOT levels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F69E8A-9896-7E83-2490-DF5E55469D68}"/>
              </a:ext>
            </a:extLst>
          </p:cNvPr>
          <p:cNvSpPr/>
          <p:nvPr/>
        </p:nvSpPr>
        <p:spPr>
          <a:xfrm>
            <a:off x="5980591" y="4146883"/>
            <a:ext cx="1942213" cy="6379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Interpreting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462F96-6B91-E81A-AB51-BFF949A4E82D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4579705" y="4071193"/>
            <a:ext cx="1400886" cy="394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973ADD-6D3F-55F9-A8B9-B7B22D7CC049}"/>
              </a:ext>
            </a:extLst>
          </p:cNvPr>
          <p:cNvCxnSpPr>
            <a:stCxn id="7" idx="3"/>
            <a:endCxn id="11" idx="1"/>
          </p:cNvCxnSpPr>
          <p:nvPr/>
        </p:nvCxnSpPr>
        <p:spPr>
          <a:xfrm flipV="1">
            <a:off x="5061714" y="4465860"/>
            <a:ext cx="918877" cy="1298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D642FD-61DA-7669-0DF9-278B54C36E79}"/>
              </a:ext>
            </a:extLst>
          </p:cNvPr>
          <p:cNvSpPr/>
          <p:nvPr/>
        </p:nvSpPr>
        <p:spPr>
          <a:xfrm>
            <a:off x="6237766" y="5260868"/>
            <a:ext cx="1942213" cy="6379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Responding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B22FD8F-C276-1E04-6B8F-F4DBCBE1617E}"/>
              </a:ext>
            </a:extLst>
          </p:cNvPr>
          <p:cNvSpPr/>
          <p:nvPr/>
        </p:nvSpPr>
        <p:spPr>
          <a:xfrm>
            <a:off x="7066441" y="5796040"/>
            <a:ext cx="1942213" cy="6379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Automatically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A6A4D5E-5ADD-B711-3418-D27EF2436AE7}"/>
              </a:ext>
            </a:extLst>
          </p:cNvPr>
          <p:cNvSpPr/>
          <p:nvPr/>
        </p:nvSpPr>
        <p:spPr>
          <a:xfrm>
            <a:off x="5009484" y="5796040"/>
            <a:ext cx="1942213" cy="6379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Considerately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7ABB09-558D-CCA2-4BE7-28B7D2AC33AF}"/>
              </a:ext>
            </a:extLst>
          </p:cNvPr>
          <p:cNvCxnSpPr>
            <a:stCxn id="8" idx="3"/>
            <a:endCxn id="18" idx="0"/>
          </p:cNvCxnSpPr>
          <p:nvPr/>
        </p:nvCxnSpPr>
        <p:spPr>
          <a:xfrm>
            <a:off x="5543723" y="5120273"/>
            <a:ext cx="436868" cy="6757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4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7577-1B41-B511-FE2E-4E55DC53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C1F59-F351-B686-107E-B47EB94B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942" y="943639"/>
            <a:ext cx="4900672" cy="581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2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1282-06DB-9570-0FDC-070FA24D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Say What You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97AB-9CC1-140D-AC65-5582081BA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94874"/>
            <a:ext cx="8181474" cy="733926"/>
          </a:xfrm>
        </p:spPr>
        <p:txBody>
          <a:bodyPr/>
          <a:lstStyle/>
          <a:p>
            <a:r>
              <a:rPr lang="en-GB" dirty="0"/>
              <a:t>A 12 year old was asked to talk about the expression 3</a:t>
            </a:r>
            <a:r>
              <a:rPr lang="en-GB" i="1" dirty="0"/>
              <a:t>x</a:t>
            </a:r>
            <a:r>
              <a:rPr lang="en-GB" dirty="0"/>
              <a:t> + 6:</a:t>
            </a:r>
          </a:p>
          <a:p>
            <a:pPr marL="457200" lvl="1" indent="0">
              <a:buNone/>
            </a:pPr>
            <a:r>
              <a:rPr lang="en-GB" dirty="0"/>
              <a:t>“3 is an odd number, and I don’t like odd numbers. 6 is ok, ‘cos it’s even.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E62BD8-B469-B95B-C4B8-302D5610CB21}"/>
              </a:ext>
            </a:extLst>
          </p:cNvPr>
          <p:cNvSpPr/>
          <p:nvPr/>
        </p:nvSpPr>
        <p:spPr>
          <a:xfrm>
            <a:off x="2510612" y="1839433"/>
            <a:ext cx="2720606" cy="7339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What do you make of this incident?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CC799-F904-7694-2FB4-A6A756619963}"/>
              </a:ext>
            </a:extLst>
          </p:cNvPr>
          <p:cNvSpPr txBox="1"/>
          <p:nvPr/>
        </p:nvSpPr>
        <p:spPr>
          <a:xfrm>
            <a:off x="5443870" y="1839727"/>
            <a:ext cx="273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No reference to the </a:t>
            </a:r>
            <a:r>
              <a:rPr lang="en-GB" sz="2000" i="1" dirty="0">
                <a:latin typeface="Chalkboard" charset="0"/>
                <a:ea typeface="Chalkboard" charset="0"/>
                <a:cs typeface="Chalkboard" charset="0"/>
              </a:rPr>
              <a:t>x</a:t>
            </a:r>
            <a:endParaRPr lang="en-GB" sz="2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3E8FD-5B0F-9B85-114A-B3C559CF9AF1}"/>
              </a:ext>
            </a:extLst>
          </p:cNvPr>
          <p:cNvSpPr txBox="1"/>
          <p:nvPr/>
        </p:nvSpPr>
        <p:spPr>
          <a:xfrm>
            <a:off x="5443870" y="2239837"/>
            <a:ext cx="273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No reference to the +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706584-DE57-998C-B9C3-98C8B026BC74}"/>
              </a:ext>
            </a:extLst>
          </p:cNvPr>
          <p:cNvSpPr/>
          <p:nvPr/>
        </p:nvSpPr>
        <p:spPr>
          <a:xfrm>
            <a:off x="1259514" y="2573359"/>
            <a:ext cx="3121100" cy="7339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What can be said of what is being attended to?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488F7D6-1E87-205F-7B0B-DAA7D3E2034F}"/>
              </a:ext>
            </a:extLst>
          </p:cNvPr>
          <p:cNvSpPr/>
          <p:nvPr/>
        </p:nvSpPr>
        <p:spPr>
          <a:xfrm>
            <a:off x="1578936" y="3247122"/>
            <a:ext cx="6368903" cy="16094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The </a:t>
            </a:r>
            <a:r>
              <a:rPr lang="en-GB" sz="2000" i="1" dirty="0">
                <a:solidFill>
                  <a:srgbClr val="0432FF"/>
                </a:solidFill>
              </a:rPr>
              <a:t>x</a:t>
            </a:r>
            <a:r>
              <a:rPr lang="en-GB" sz="2000" dirty="0">
                <a:solidFill>
                  <a:srgbClr val="0432FF"/>
                </a:solidFill>
              </a:rPr>
              <a:t> and the + may have been overlooked (not-noticed)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or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the pupil may not have known what to say about them</a:t>
            </a:r>
          </a:p>
          <a:p>
            <a:pPr algn="ctr"/>
            <a:r>
              <a:rPr lang="en-GB" sz="2000" dirty="0">
                <a:solidFill>
                  <a:srgbClr val="0432FF"/>
                </a:solidFill>
              </a:rPr>
              <a:t>or</a:t>
            </a:r>
          </a:p>
          <a:p>
            <a:pPr algn="ctr"/>
            <a:r>
              <a:rPr lang="en-GB" sz="2000" dirty="0">
                <a:solidFill>
                  <a:srgbClr val="0432FF"/>
                </a:solidFill>
              </a:rPr>
              <a:t>didn’t see them as being as important as the numbers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71A883A-A6E9-7D8E-8762-F3A58C6D60AE}"/>
              </a:ext>
            </a:extLst>
          </p:cNvPr>
          <p:cNvSpPr/>
          <p:nvPr/>
        </p:nvSpPr>
        <p:spPr>
          <a:xfrm>
            <a:off x="1930256" y="4803401"/>
            <a:ext cx="4481177" cy="7339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Emotions guiding and focusing attention</a:t>
            </a:r>
          </a:p>
        </p:txBody>
      </p:sp>
    </p:spTree>
    <p:extLst>
      <p:ext uri="{BB962C8B-B14F-4D97-AF65-F5344CB8AC3E}">
        <p14:creationId xmlns:p14="http://schemas.microsoft.com/office/powerpoint/2010/main" val="302324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  <p:bldP spid="6" grpId="0"/>
      <p:bldP spid="7" grpId="0"/>
      <p:bldP spid="8" grpId="0" animBg="1"/>
      <p:bldP spid="9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55090" y="1010478"/>
            <a:ext cx="4648200" cy="3951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DF44C8-B109-931B-4068-BC5C0434A053}"/>
              </a:ext>
            </a:extLst>
          </p:cNvPr>
          <p:cNvGrpSpPr/>
          <p:nvPr/>
        </p:nvGrpSpPr>
        <p:grpSpPr>
          <a:xfrm>
            <a:off x="241026" y="1009734"/>
            <a:ext cx="4648200" cy="3949700"/>
            <a:chOff x="2195736" y="2132856"/>
            <a:chExt cx="4648200" cy="3949700"/>
          </a:xfrm>
        </p:grpSpPr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2195736" y="2132856"/>
              <a:ext cx="4648200" cy="3949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2293" name="Object 5"/>
            <p:cNvGraphicFramePr>
              <a:graphicFrameLocks noChangeAspect="1"/>
            </p:cNvGraphicFramePr>
            <p:nvPr/>
          </p:nvGraphicFramePr>
          <p:xfrm>
            <a:off x="2771458" y="2491928"/>
            <a:ext cx="3616881" cy="3287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803400" imgH="1638300" progId="Word.Document.8">
                    <p:embed/>
                  </p:oleObj>
                </mc:Choice>
                <mc:Fallback>
                  <p:oleObj name="Document" r:id="rId3" imgW="1803400" imgH="1638300" progId="Word.Document.8">
                    <p:embed/>
                    <p:pic>
                      <p:nvPicPr>
                        <p:cNvPr id="1229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458" y="2491928"/>
                          <a:ext cx="3616881" cy="32878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Say What You See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76909E-8F4F-CB9F-CFFC-7C1C6F445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26" y="5489194"/>
            <a:ext cx="5471312" cy="866196"/>
          </a:xfrm>
        </p:spPr>
        <p:txBody>
          <a:bodyPr/>
          <a:lstStyle/>
          <a:p>
            <a:r>
              <a:rPr lang="en-GB" dirty="0"/>
              <a:t>Brain as predicter of imminent action</a:t>
            </a:r>
          </a:p>
          <a:p>
            <a:r>
              <a:rPr lang="en-GB" dirty="0"/>
              <a:t>Gestalt tendency to ‘fill in’ or ‘complete’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8840FB-D376-926E-E10C-2FCE8E4E25E3}"/>
              </a:ext>
            </a:extLst>
          </p:cNvPr>
          <p:cNvGrpSpPr/>
          <p:nvPr/>
        </p:nvGrpSpPr>
        <p:grpSpPr>
          <a:xfrm>
            <a:off x="248058" y="1009734"/>
            <a:ext cx="4648200" cy="3949700"/>
            <a:chOff x="4093750" y="-2082"/>
            <a:chExt cx="4648200" cy="3949700"/>
          </a:xfrm>
        </p:grpSpPr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4093750" y="-2082"/>
              <a:ext cx="4648200" cy="3949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229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5065573"/>
                </p:ext>
              </p:extLst>
            </p:nvPr>
          </p:nvGraphicFramePr>
          <p:xfrm>
            <a:off x="4253199" y="143906"/>
            <a:ext cx="4377055" cy="3670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1473200" imgH="1231900" progId="Word.Document.8">
                    <p:embed/>
                  </p:oleObj>
                </mc:Choice>
                <mc:Fallback>
                  <p:oleObj name="Document" r:id="rId5" imgW="1473200" imgH="1231900" progId="Word.Document.8">
                    <p:embed/>
                    <p:pic>
                      <p:nvPicPr>
                        <p:cNvPr id="1229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3199" y="143906"/>
                          <a:ext cx="4377055" cy="3670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200DC04-A719-0872-FE2C-9CE596C0207F}"/>
              </a:ext>
            </a:extLst>
          </p:cNvPr>
          <p:cNvGrpSpPr/>
          <p:nvPr/>
        </p:nvGrpSpPr>
        <p:grpSpPr>
          <a:xfrm>
            <a:off x="241026" y="1007402"/>
            <a:ext cx="4648200" cy="3949700"/>
            <a:chOff x="4495800" y="2123704"/>
            <a:chExt cx="4648200" cy="3949700"/>
          </a:xfrm>
        </p:grpSpPr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4495800" y="2123704"/>
              <a:ext cx="4648200" cy="3949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229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5504135"/>
                </p:ext>
              </p:extLst>
            </p:nvPr>
          </p:nvGraphicFramePr>
          <p:xfrm>
            <a:off x="5143872" y="2411736"/>
            <a:ext cx="3287712" cy="3287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7" imgW="1079500" imgH="1079500" progId="Word.Document.8">
                    <p:embed/>
                  </p:oleObj>
                </mc:Choice>
                <mc:Fallback>
                  <p:oleObj name="Document" r:id="rId7" imgW="1079500" imgH="1079500" progId="Word.Document.8">
                    <p:embed/>
                    <p:pic>
                      <p:nvPicPr>
                        <p:cNvPr id="1229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3872" y="2411736"/>
                          <a:ext cx="3287712" cy="3287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55090" y="1007402"/>
            <a:ext cx="4648200" cy="3951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5D9F28-A907-3A2A-22E5-EDCE72DF3925}"/>
              </a:ext>
            </a:extLst>
          </p:cNvPr>
          <p:cNvSpPr/>
          <p:nvPr/>
        </p:nvSpPr>
        <p:spPr>
          <a:xfrm>
            <a:off x="5144149" y="3202490"/>
            <a:ext cx="1421296" cy="4530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Applies to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0CB739E-A894-8321-F64F-F15C1095B154}"/>
              </a:ext>
            </a:extLst>
          </p:cNvPr>
          <p:cNvSpPr/>
          <p:nvPr/>
        </p:nvSpPr>
        <p:spPr>
          <a:xfrm>
            <a:off x="5380025" y="3600274"/>
            <a:ext cx="3024155" cy="5826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Recognising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 mathematical patterns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928247-7C42-19A3-13E8-77A4A145BE57}"/>
              </a:ext>
            </a:extLst>
          </p:cNvPr>
          <p:cNvSpPr/>
          <p:nvPr/>
        </p:nvSpPr>
        <p:spPr>
          <a:xfrm>
            <a:off x="5546507" y="4168688"/>
            <a:ext cx="3024155" cy="5826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Recognising learner’s behavioural patterns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1FF448-CE1C-3355-F899-584A31A4F0AB}"/>
              </a:ext>
            </a:extLst>
          </p:cNvPr>
          <p:cNvSpPr/>
          <p:nvPr/>
        </p:nvSpPr>
        <p:spPr>
          <a:xfrm>
            <a:off x="5712989" y="4737102"/>
            <a:ext cx="3024155" cy="5826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Recognising opportunities afforded by tasks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85887C5-32F7-84D4-8D22-48FA4E61172C}"/>
              </a:ext>
            </a:extLst>
          </p:cNvPr>
          <p:cNvSpPr/>
          <p:nvPr/>
        </p:nvSpPr>
        <p:spPr>
          <a:xfrm>
            <a:off x="5878820" y="5319766"/>
            <a:ext cx="3024155" cy="5826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Recognising possible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pedagogic actions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753C798-DE94-BDA8-80AA-F717B1792B20}"/>
              </a:ext>
            </a:extLst>
          </p:cNvPr>
          <p:cNvSpPr/>
          <p:nvPr/>
        </p:nvSpPr>
        <p:spPr>
          <a:xfrm>
            <a:off x="6119845" y="5910209"/>
            <a:ext cx="3024155" cy="5826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Recognising possible use as research data</a:t>
            </a:r>
          </a:p>
        </p:txBody>
      </p:sp>
    </p:spTree>
    <p:extLst>
      <p:ext uri="{BB962C8B-B14F-4D97-AF65-F5344CB8AC3E}">
        <p14:creationId xmlns:p14="http://schemas.microsoft.com/office/powerpoint/2010/main" val="170781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3" grpId="0" animBg="1"/>
      <p:bldP spid="7" grpId="0" animBg="1"/>
      <p:bldP spid="8" grpId="0" animBg="1"/>
      <p:bldP spid="9" grpId="0" animBg="1"/>
      <p:bldP spid="10" grpId="0" animBg="1"/>
      <p:bldP spid="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8720"/>
            <a:ext cx="7772400" cy="1116360"/>
          </a:xfrm>
        </p:spPr>
        <p:txBody>
          <a:bodyPr>
            <a:normAutofit/>
          </a:bodyPr>
          <a:lstStyle/>
          <a:p>
            <a:r>
              <a:rPr lang="en-GB" dirty="0"/>
              <a:t>Is 51 + 51 = 50 + 52?</a:t>
            </a:r>
            <a:br>
              <a:rPr lang="en-GB" dirty="0"/>
            </a:br>
            <a:r>
              <a:rPr lang="en-GB" dirty="0"/>
              <a:t>How do you know?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1484784"/>
            <a:ext cx="475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>
                <a:solidFill>
                  <a:srgbClr val="000000"/>
                </a:solidFill>
              </a:rPr>
              <a:t>Fran</a:t>
            </a:r>
            <a:r>
              <a:rPr lang="en-CA" sz="2000" b="0">
                <a:solidFill>
                  <a:srgbClr val="000000"/>
                </a:solidFill>
              </a:rPr>
              <a:t>: Like fifty-one plus fifty-one are one hundred and two, but fifty-one, if you subtract fifty, you can add to fifty-one, one from the other, one more, and you get fifty-two.</a:t>
            </a:r>
            <a:br>
              <a:rPr lang="en-CA" sz="2000" b="0">
                <a:solidFill>
                  <a:srgbClr val="000000"/>
                </a:solidFill>
              </a:rPr>
            </a:br>
            <a:endParaRPr lang="en-CA" sz="2000" b="0">
              <a:solidFill>
                <a:srgbClr val="000000"/>
              </a:solidFill>
            </a:endParaRPr>
          </a:p>
          <a:p>
            <a:r>
              <a:rPr lang="en-CA" sz="2000">
                <a:solidFill>
                  <a:srgbClr val="000000"/>
                </a:solidFill>
              </a:rPr>
              <a:t>Teacher-Researcher</a:t>
            </a:r>
            <a:r>
              <a:rPr lang="en-CA" sz="2000" b="0">
                <a:solidFill>
                  <a:srgbClr val="000000"/>
                </a:solidFill>
              </a:rPr>
              <a:t>: Ah, that is interesting. You said that you can take one from here [pointing to the first fifty-one] and add it to this one [pointing to the second fifty-one]. Isn’t it? Is that what you said?</a:t>
            </a:r>
          </a:p>
          <a:p>
            <a:r>
              <a:rPr lang="en-CA" sz="2000">
                <a:solidFill>
                  <a:srgbClr val="000000"/>
                </a:solidFill>
              </a:rPr>
              <a:t>Fran</a:t>
            </a:r>
            <a:r>
              <a:rPr lang="en-CA" sz="2000" b="0">
                <a:solidFill>
                  <a:srgbClr val="000000"/>
                </a:solidFill>
              </a:rPr>
              <a:t>: And you get there, one hundred… fifty plus fifty-two.</a:t>
            </a:r>
            <a:endParaRPr lang="en-GB" sz="2000" b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652120" y="1124744"/>
            <a:ext cx="349188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D5"/>
                </a:solidFill>
                <a:effectLst/>
                <a:latin typeface="Chalkboard" pitchFamily="-111" charset="0"/>
              </a:rPr>
              <a:t>What is Fran attending to?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979712" y="5877272"/>
            <a:ext cx="349188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00D5"/>
                </a:solidFill>
                <a:effectLst/>
                <a:latin typeface="Chalkboard" pitchFamily="-111" charset="0"/>
              </a:rPr>
              <a:t>What is Fran attending to?</a:t>
            </a:r>
          </a:p>
        </p:txBody>
      </p:sp>
      <p:sp>
        <p:nvSpPr>
          <p:cNvPr id="8" name="Cloud Callout 7"/>
          <p:cNvSpPr/>
          <p:nvPr/>
        </p:nvSpPr>
        <p:spPr bwMode="auto">
          <a:xfrm>
            <a:off x="5796136" y="5013176"/>
            <a:ext cx="3240360" cy="1440160"/>
          </a:xfrm>
          <a:prstGeom prst="cloudCallout">
            <a:avLst>
              <a:gd name="adj1" fmla="val -69647"/>
              <a:gd name="adj2" fmla="val -62265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FFFF00"/>
                </a:solidFill>
                <a:latin typeface="Chalkboard" pitchFamily="-111" charset="0"/>
              </a:rPr>
              <a:t>Teaching Action:</a:t>
            </a:r>
            <a:br>
              <a:rPr lang="en-GB" sz="2000" b="0">
                <a:solidFill>
                  <a:srgbClr val="FFFF00"/>
                </a:solidFill>
                <a:latin typeface="Chalkboard" pitchFamily="-111" charset="0"/>
              </a:rPr>
            </a:br>
            <a:r>
              <a:rPr lang="en-GB" sz="2000" b="0">
                <a:solidFill>
                  <a:srgbClr val="FFFF00"/>
                </a:solidFill>
                <a:latin typeface="Chalkboard" pitchFamily="-111" charset="0"/>
              </a:rPr>
              <a:t>selecting/editing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508104" y="1556792"/>
            <a:ext cx="3664024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00D5"/>
                </a:solidFill>
                <a:effectLst/>
                <a:latin typeface="Chalkboard" pitchFamily="-111" charset="0"/>
              </a:rPr>
              <a:t>How is her attention shifting?</a:t>
            </a:r>
          </a:p>
        </p:txBody>
      </p:sp>
      <p:sp>
        <p:nvSpPr>
          <p:cNvPr id="5" name="Cloud Callout 4"/>
          <p:cNvSpPr/>
          <p:nvPr/>
        </p:nvSpPr>
        <p:spPr bwMode="auto">
          <a:xfrm>
            <a:off x="6372200" y="1916832"/>
            <a:ext cx="2016224" cy="1440160"/>
          </a:xfrm>
          <a:prstGeom prst="cloudCallout">
            <a:avLst>
              <a:gd name="adj1" fmla="val -113983"/>
              <a:gd name="adj2" fmla="val -2099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Babbling or Gargling?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472608" y="3501008"/>
            <a:ext cx="349188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00D5"/>
                </a:solidFill>
                <a:effectLst/>
                <a:latin typeface="Chalkboard" pitchFamily="-111" charset="0"/>
              </a:rPr>
              <a:t>What is being attended to?</a:t>
            </a:r>
          </a:p>
        </p:txBody>
      </p:sp>
      <p:sp>
        <p:nvSpPr>
          <p:cNvPr id="6" name="Cloud Callout 5"/>
          <p:cNvSpPr/>
          <p:nvPr/>
        </p:nvSpPr>
        <p:spPr bwMode="auto">
          <a:xfrm>
            <a:off x="6228184" y="3645024"/>
            <a:ext cx="2808312" cy="1440160"/>
          </a:xfrm>
          <a:prstGeom prst="cloudCallout">
            <a:avLst>
              <a:gd name="adj1" fmla="val -87160"/>
              <a:gd name="adj2" fmla="val -19113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FFFF00"/>
                </a:solidFill>
                <a:latin typeface="Chalkboard" pitchFamily="-111" charset="0"/>
              </a:rPr>
              <a:t>Listening-to</a:t>
            </a: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 or</a:t>
            </a:r>
            <a:b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</a:b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 listening-for?</a:t>
            </a:r>
          </a:p>
        </p:txBody>
      </p:sp>
    </p:spTree>
    <p:extLst>
      <p:ext uri="{BB962C8B-B14F-4D97-AF65-F5344CB8AC3E}">
        <p14:creationId xmlns:p14="http://schemas.microsoft.com/office/powerpoint/2010/main" val="403860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  <p:bldP spid="7" grpId="0" animBg="1"/>
      <p:bldP spid="8" grpId="0" animBg="1"/>
      <p:bldP spid="9" grpId="0" animBg="1"/>
      <p:bldP spid="5" grpId="0" animBg="1"/>
      <p:bldP spid="10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194D-C967-E329-869F-BD5DFB26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Observing a 7 year old with two adults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7CB5-EBD2-D28E-EA1D-537B8A76C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123449"/>
            <a:ext cx="8181474" cy="4348664"/>
          </a:xfrm>
        </p:spPr>
        <p:txBody>
          <a:bodyPr/>
          <a:lstStyle/>
          <a:p>
            <a:r>
              <a:rPr lang="en-GB" dirty="0"/>
              <a:t>Adult 1</a:t>
            </a:r>
          </a:p>
          <a:p>
            <a:pPr lvl="1"/>
            <a:r>
              <a:rPr lang="en-GB" dirty="0"/>
              <a:t>Grandad is 79 years old. Can you work out when he was born?</a:t>
            </a:r>
          </a:p>
          <a:p>
            <a:r>
              <a:rPr lang="en-GB" dirty="0"/>
              <a:t>Child:</a:t>
            </a:r>
          </a:p>
          <a:p>
            <a:pPr lvl="1"/>
            <a:r>
              <a:rPr lang="en-GB" dirty="0"/>
              <a:t>Thinks briefly, then announces “2040?” </a:t>
            </a:r>
          </a:p>
          <a:p>
            <a:r>
              <a:rPr lang="en-GB" dirty="0"/>
              <a:t>Adult 2</a:t>
            </a:r>
          </a:p>
          <a:p>
            <a:pPr lvl="1"/>
            <a:r>
              <a:rPr lang="en-GB" dirty="0"/>
              <a:t>Pretend Grandad is 80</a:t>
            </a:r>
          </a:p>
          <a:p>
            <a:r>
              <a:rPr lang="en-GB" dirty="0"/>
              <a:t>Child: </a:t>
            </a:r>
          </a:p>
          <a:p>
            <a:pPr lvl="1"/>
            <a:r>
              <a:rPr lang="en-GB" dirty="0"/>
              <a:t>Thinks briefly, then announces “1940?”</a:t>
            </a:r>
          </a:p>
          <a:p>
            <a:r>
              <a:rPr lang="en-GB" dirty="0"/>
              <a:t>Adult 1:</a:t>
            </a:r>
          </a:p>
          <a:p>
            <a:pPr lvl="1"/>
            <a:r>
              <a:rPr lang="en-GB" dirty="0"/>
              <a:t>What is 100 take away 80?</a:t>
            </a:r>
          </a:p>
          <a:p>
            <a:r>
              <a:rPr lang="en-GB" dirty="0"/>
              <a:t>Child</a:t>
            </a:r>
          </a:p>
          <a:p>
            <a:pPr lvl="1"/>
            <a:r>
              <a:rPr lang="en-GB" dirty="0"/>
              <a:t>20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86FD6E-0E00-899E-B1F7-E30673CACBDD}"/>
              </a:ext>
            </a:extLst>
          </p:cNvPr>
          <p:cNvSpPr/>
          <p:nvPr/>
        </p:nvSpPr>
        <p:spPr>
          <a:xfrm>
            <a:off x="6615113" y="2371726"/>
            <a:ext cx="2528887" cy="671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What is each adult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 attending to?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D74CFDD-A140-6535-31D2-DC77EA71E2C6}"/>
              </a:ext>
            </a:extLst>
          </p:cNvPr>
          <p:cNvSpPr/>
          <p:nvPr/>
        </p:nvSpPr>
        <p:spPr>
          <a:xfrm>
            <a:off x="6615112" y="3839579"/>
            <a:ext cx="2528887" cy="6715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What happens to child’s attention?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43FD2B0-0266-BA20-8752-E96599EFD241}"/>
              </a:ext>
            </a:extLst>
          </p:cNvPr>
          <p:cNvSpPr/>
          <p:nvPr/>
        </p:nvSpPr>
        <p:spPr>
          <a:xfrm>
            <a:off x="2514600" y="4589672"/>
            <a:ext cx="3114675" cy="1228725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Each act of teaching is an intervention in 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the learners’ attention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AFBB720-A85B-9A8A-1C2A-29797B09D555}"/>
              </a:ext>
            </a:extLst>
          </p:cNvPr>
          <p:cNvSpPr/>
          <p:nvPr/>
        </p:nvSpPr>
        <p:spPr>
          <a:xfrm>
            <a:off x="5497680" y="4812213"/>
            <a:ext cx="3665119" cy="1456241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The adult’s questions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are instructions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but do not reveal to the learner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how the question arose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0CF42D5-34B5-90F6-631B-3343370940FE}"/>
              </a:ext>
            </a:extLst>
          </p:cNvPr>
          <p:cNvSpPr/>
          <p:nvPr/>
        </p:nvSpPr>
        <p:spPr>
          <a:xfrm>
            <a:off x="145130" y="5773236"/>
            <a:ext cx="5576637" cy="112344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Teacher attention may be on general method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</a:rPr>
              <a:t>Learner attention can only be on specific questions</a:t>
            </a:r>
          </a:p>
        </p:txBody>
      </p:sp>
    </p:spTree>
    <p:extLst>
      <p:ext uri="{BB962C8B-B14F-4D97-AF65-F5344CB8AC3E}">
        <p14:creationId xmlns:p14="http://schemas.microsoft.com/office/powerpoint/2010/main" val="36925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62D8-DDEC-AB42-6FF1-748CEFFD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Negative, Positive, and Neutral Attending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91AA2-C07A-C69E-9530-0709A62BE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76" y="924892"/>
            <a:ext cx="8181474" cy="5008215"/>
          </a:xfrm>
        </p:spPr>
        <p:txBody>
          <a:bodyPr/>
          <a:lstStyle/>
          <a:p>
            <a:r>
              <a:rPr lang="en-GB" dirty="0"/>
              <a:t>Hearing and seeing what is negative (wrong) in what someone says or does (focus is on </a:t>
            </a:r>
            <a:r>
              <a:rPr lang="en-GB" dirty="0">
                <a:solidFill>
                  <a:srgbClr val="FF0000"/>
                </a:solidFill>
              </a:rPr>
              <a:t>should be: deficit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In contrast to thoughts in own head</a:t>
            </a:r>
          </a:p>
          <a:p>
            <a:pPr lvl="1"/>
            <a:r>
              <a:rPr lang="en-GB" dirty="0"/>
              <a:t>Distinction/difference is what catches attention</a:t>
            </a:r>
          </a:p>
          <a:p>
            <a:pPr lvl="1"/>
            <a:r>
              <a:rPr lang="en-GB" dirty="0"/>
              <a:t>Hard not to follow with corrective action (imperative, negatively directed inquisitive pedagogies)</a:t>
            </a:r>
          </a:p>
          <a:p>
            <a:r>
              <a:rPr lang="en-GB" dirty="0"/>
              <a:t>Hearing and Seeing what is positive in what someone says or does (focus is on </a:t>
            </a:r>
            <a:r>
              <a:rPr lang="en-GB" dirty="0">
                <a:solidFill>
                  <a:srgbClr val="FF0000"/>
                </a:solidFill>
              </a:rPr>
              <a:t>what could be: potential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When aligned with own thinking, can lead to imperative or </a:t>
            </a:r>
            <a:r>
              <a:rPr lang="en-GB" dirty="0" err="1"/>
              <a:t>directively</a:t>
            </a:r>
            <a:r>
              <a:rPr lang="en-GB" dirty="0"/>
              <a:t> inquisitive pedagogies</a:t>
            </a:r>
          </a:p>
          <a:p>
            <a:pPr lvl="1"/>
            <a:r>
              <a:rPr lang="en-GB" dirty="0"/>
              <a:t>When not aligned, opens possibility for genuine enquiry and listening pedagogies</a:t>
            </a:r>
          </a:p>
          <a:p>
            <a:r>
              <a:rPr lang="en-GB" dirty="0"/>
              <a:t>Minimizing judgement of what someone says or does </a:t>
            </a:r>
            <a:br>
              <a:rPr lang="en-GB" dirty="0"/>
            </a:br>
            <a:r>
              <a:rPr lang="en-GB" dirty="0"/>
              <a:t>(focus is on </a:t>
            </a:r>
            <a:r>
              <a:rPr lang="en-GB" dirty="0">
                <a:solidFill>
                  <a:srgbClr val="FF0000"/>
                </a:solidFill>
              </a:rPr>
              <a:t>what is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Opens possibility for genuine enquiry and listening pedagogies</a:t>
            </a:r>
          </a:p>
          <a:p>
            <a:pPr lvl="1"/>
            <a:r>
              <a:rPr lang="en-GB" dirty="0" err="1"/>
              <a:t>Colleagueal</a:t>
            </a:r>
            <a:r>
              <a:rPr lang="en-GB" dirty="0"/>
              <a:t>: Learner does not feel judged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832A115-2637-13E5-8462-B55F04557CE9}"/>
              </a:ext>
            </a:extLst>
          </p:cNvPr>
          <p:cNvSpPr/>
          <p:nvPr/>
        </p:nvSpPr>
        <p:spPr>
          <a:xfrm>
            <a:off x="6277346" y="5814853"/>
            <a:ext cx="2385391" cy="5764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Classroom ethos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CF21C78-DAB2-B5B3-E8B5-43CC6EA0CB44}"/>
              </a:ext>
            </a:extLst>
          </p:cNvPr>
          <p:cNvSpPr/>
          <p:nvPr/>
        </p:nvSpPr>
        <p:spPr>
          <a:xfrm>
            <a:off x="1296621" y="5814853"/>
            <a:ext cx="4702080" cy="9164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What would I have to be attending to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that would lead me to say or do what the learners has said or done?</a:t>
            </a:r>
          </a:p>
        </p:txBody>
      </p:sp>
    </p:spTree>
    <p:extLst>
      <p:ext uri="{BB962C8B-B14F-4D97-AF65-F5344CB8AC3E}">
        <p14:creationId xmlns:p14="http://schemas.microsoft.com/office/powerpoint/2010/main" val="47921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363C3-20A3-C8AF-0952-A47B82DC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Previous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9B75A-C468-C7AD-84A7-73F715F6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158669"/>
            <a:ext cx="3484681" cy="1254922"/>
          </a:xfrm>
        </p:spPr>
        <p:txBody>
          <a:bodyPr/>
          <a:lstStyle/>
          <a:p>
            <a:r>
              <a:rPr lang="en-GB" dirty="0"/>
              <a:t>Noticing</a:t>
            </a:r>
          </a:p>
          <a:p>
            <a:r>
              <a:rPr lang="en-GB" dirty="0"/>
              <a:t>Interpreting</a:t>
            </a:r>
          </a:p>
          <a:p>
            <a:r>
              <a:rPr lang="en-GB" dirty="0"/>
              <a:t>Responding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E3241-68FC-5497-7BCF-B161BE1C0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194" y="563639"/>
            <a:ext cx="4285880" cy="61277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D5DF33-0936-CD61-F510-1CA13FCF9B1A}"/>
              </a:ext>
            </a:extLst>
          </p:cNvPr>
          <p:cNvSpPr txBox="1"/>
          <p:nvPr/>
        </p:nvSpPr>
        <p:spPr>
          <a:xfrm>
            <a:off x="170121" y="2555994"/>
            <a:ext cx="3487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Very often something you notice </a:t>
            </a:r>
            <a:br>
              <a:rPr lang="en-GB" sz="16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triggers an action. </a:t>
            </a:r>
            <a:br>
              <a:rPr lang="en-GB" sz="16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In between there has been</a:t>
            </a:r>
            <a:br>
              <a:rPr lang="en-GB" sz="16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either resonance (often metaphoric)</a:t>
            </a:r>
            <a:br>
              <a:rPr lang="en-GB" sz="16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or association (metonymic)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45659-75E5-35BD-032D-C136F1615461}"/>
              </a:ext>
            </a:extLst>
          </p:cNvPr>
          <p:cNvSpPr txBox="1"/>
          <p:nvPr/>
        </p:nvSpPr>
        <p:spPr>
          <a:xfrm>
            <a:off x="170121" y="3908668"/>
            <a:ext cx="3728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An action becomes not just available, </a:t>
            </a:r>
            <a:br>
              <a:rPr lang="en-GB" sz="16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but is enacted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15054F-D881-DA54-64DC-F29B310946A0}"/>
              </a:ext>
            </a:extLst>
          </p:cNvPr>
          <p:cNvSpPr txBox="1"/>
          <p:nvPr/>
        </p:nvSpPr>
        <p:spPr>
          <a:xfrm>
            <a:off x="170121" y="4622113"/>
            <a:ext cx="36813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The Discipline of Noticing</a:t>
            </a:r>
            <a:br>
              <a:rPr lang="en-GB" sz="16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is intended to </a:t>
            </a:r>
          </a:p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help trap automatic actions and</a:t>
            </a:r>
            <a:br>
              <a:rPr lang="en-GB" sz="16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make other actions become available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9358A2B-A323-DCE1-719C-8CD180C9AFD4}"/>
              </a:ext>
            </a:extLst>
          </p:cNvPr>
          <p:cNvSpPr/>
          <p:nvPr/>
        </p:nvSpPr>
        <p:spPr>
          <a:xfrm>
            <a:off x="1043384" y="2498844"/>
            <a:ext cx="3985816" cy="12139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What would you be attending to,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if you did what this person did?</a:t>
            </a:r>
          </a:p>
          <a:p>
            <a:pPr algn="ctr"/>
            <a:r>
              <a:rPr lang="en-GB" sz="2000" dirty="0">
                <a:solidFill>
                  <a:srgbClr val="0432FF"/>
                </a:solidFill>
              </a:rPr>
              <a:t>How might you be attending to it?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E811D6F-A4AE-8D1D-2062-D6235C16EC83}"/>
              </a:ext>
            </a:extLst>
          </p:cNvPr>
          <p:cNvSpPr/>
          <p:nvPr/>
        </p:nvSpPr>
        <p:spPr>
          <a:xfrm>
            <a:off x="1267783" y="3606704"/>
            <a:ext cx="4024706" cy="12139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What pedagogic actions might draw learner attention to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important aspects?</a:t>
            </a:r>
          </a:p>
        </p:txBody>
      </p:sp>
    </p:spTree>
    <p:extLst>
      <p:ext uri="{BB962C8B-B14F-4D97-AF65-F5344CB8AC3E}">
        <p14:creationId xmlns:p14="http://schemas.microsoft.com/office/powerpoint/2010/main" val="17696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/>
      <p:bldP spid="6" grpId="0"/>
      <p:bldP spid="7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E7F8-9728-C7AD-8045-81D35D95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8DFFA-0CEC-BFF2-D3D0-F9AEB7B5B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94874"/>
            <a:ext cx="8181474" cy="996973"/>
          </a:xfrm>
        </p:spPr>
        <p:txBody>
          <a:bodyPr/>
          <a:lstStyle/>
          <a:p>
            <a:r>
              <a:rPr lang="en-GB" dirty="0"/>
              <a:t>Two overlapping sets. In how many different ways can 17 objects be allocated to the sets so that there are the same number of objects in the two sets?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9D634E-0D55-BCA8-B20A-0CFEFCBC4BC4}"/>
              </a:ext>
            </a:extLst>
          </p:cNvPr>
          <p:cNvSpPr txBox="1"/>
          <p:nvPr/>
        </p:nvSpPr>
        <p:spPr>
          <a:xfrm>
            <a:off x="5962389" y="1663544"/>
            <a:ext cx="1557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For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541228-C6DC-17EF-F34B-2B6338072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515" y="2116175"/>
            <a:ext cx="3770073" cy="2535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7047BF-405F-E46B-3C16-14A56D025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2" y="2241435"/>
            <a:ext cx="3483349" cy="23430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91B599-2D82-2DBC-64D2-2F448D76CDFC}"/>
              </a:ext>
            </a:extLst>
          </p:cNvPr>
          <p:cNvSpPr txBox="1"/>
          <p:nvPr/>
        </p:nvSpPr>
        <p:spPr>
          <a:xfrm>
            <a:off x="966991" y="2368574"/>
            <a:ext cx="8209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Set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A2B7B-05BA-929F-9B7E-2AE7A20FEB33}"/>
              </a:ext>
            </a:extLst>
          </p:cNvPr>
          <p:cNvSpPr txBox="1"/>
          <p:nvPr/>
        </p:nvSpPr>
        <p:spPr>
          <a:xfrm>
            <a:off x="3578185" y="2368574"/>
            <a:ext cx="8193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Set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AE11D7-6F6C-145F-E8F8-EB6D8F5EB0C5}"/>
              </a:ext>
            </a:extLst>
          </p:cNvPr>
          <p:cNvSpPr txBox="1"/>
          <p:nvPr/>
        </p:nvSpPr>
        <p:spPr>
          <a:xfrm>
            <a:off x="2130148" y="3429000"/>
            <a:ext cx="102707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overlap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687A3BF-307C-D4BA-E097-1CFE1574F294}"/>
              </a:ext>
            </a:extLst>
          </p:cNvPr>
          <p:cNvSpPr/>
          <p:nvPr/>
        </p:nvSpPr>
        <p:spPr>
          <a:xfrm>
            <a:off x="481262" y="4901609"/>
            <a:ext cx="2081185" cy="350875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</a:rPr>
              <a:t>Mathematical Action 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483F7FA-D78E-8371-0753-55120FAC461C}"/>
              </a:ext>
            </a:extLst>
          </p:cNvPr>
          <p:cNvSpPr/>
          <p:nvPr/>
        </p:nvSpPr>
        <p:spPr>
          <a:xfrm>
            <a:off x="481262" y="5364889"/>
            <a:ext cx="2081185" cy="350875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</a:rPr>
              <a:t>Mathematical Action 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ED22EA8-17D3-F90F-4ECD-7599D3D759D3}"/>
              </a:ext>
            </a:extLst>
          </p:cNvPr>
          <p:cNvSpPr/>
          <p:nvPr/>
        </p:nvSpPr>
        <p:spPr>
          <a:xfrm>
            <a:off x="2643686" y="4901609"/>
            <a:ext cx="3576361" cy="3508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432FF"/>
                </a:solidFill>
              </a:rPr>
              <a:t>Try putting objects in more or less at random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5144207-7ADB-111B-861E-1802FECE9E1C}"/>
              </a:ext>
            </a:extLst>
          </p:cNvPr>
          <p:cNvSpPr/>
          <p:nvPr/>
        </p:nvSpPr>
        <p:spPr>
          <a:xfrm>
            <a:off x="2643685" y="5367719"/>
            <a:ext cx="3576361" cy="3508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432FF"/>
                </a:solidFill>
              </a:rPr>
              <a:t>Pause to think about necessary relationships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A74472D-CE63-B2BD-A00C-2FB2539974DC}"/>
              </a:ext>
            </a:extLst>
          </p:cNvPr>
          <p:cNvSpPr/>
          <p:nvPr/>
        </p:nvSpPr>
        <p:spPr>
          <a:xfrm>
            <a:off x="481262" y="5839697"/>
            <a:ext cx="2081185" cy="350875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</a:rPr>
              <a:t>Mathematical Action 3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EB09B6B-E07A-140B-C52D-F10600AFB788}"/>
              </a:ext>
            </a:extLst>
          </p:cNvPr>
          <p:cNvSpPr/>
          <p:nvPr/>
        </p:nvSpPr>
        <p:spPr>
          <a:xfrm>
            <a:off x="2643685" y="6317434"/>
            <a:ext cx="3576361" cy="3508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432FF"/>
                </a:solidFill>
              </a:rPr>
              <a:t>Switch to working systematically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00ACF-5D7C-A2F7-D446-4BE6D580CD41}"/>
              </a:ext>
            </a:extLst>
          </p:cNvPr>
          <p:cNvSpPr/>
          <p:nvPr/>
        </p:nvSpPr>
        <p:spPr>
          <a:xfrm>
            <a:off x="6677247" y="5104280"/>
            <a:ext cx="2153341" cy="3508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</a:rPr>
              <a:t>What is the role of ‘17’?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7FD5C5B-6EF2-A0AB-BA64-8B72127864D3}"/>
              </a:ext>
            </a:extLst>
          </p:cNvPr>
          <p:cNvSpPr/>
          <p:nvPr/>
        </p:nvSpPr>
        <p:spPr>
          <a:xfrm>
            <a:off x="6850912" y="5412251"/>
            <a:ext cx="2153341" cy="3508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</a:rPr>
              <a:t>What  else could it be?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CF686A2-B400-E0A1-F34B-3F0373A3AD4D}"/>
              </a:ext>
            </a:extLst>
          </p:cNvPr>
          <p:cNvSpPr/>
          <p:nvPr/>
        </p:nvSpPr>
        <p:spPr>
          <a:xfrm>
            <a:off x="481262" y="6317435"/>
            <a:ext cx="2081185" cy="350875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</a:rPr>
              <a:t>Mathematical Action 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174106A-1C9C-D23A-6F63-190BD2F5540E}"/>
              </a:ext>
            </a:extLst>
          </p:cNvPr>
          <p:cNvSpPr/>
          <p:nvPr/>
        </p:nvSpPr>
        <p:spPr>
          <a:xfrm>
            <a:off x="2643685" y="5830549"/>
            <a:ext cx="3576361" cy="3508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432FF"/>
                </a:solidFill>
              </a:rPr>
              <a:t>Simplify the work: change 17 to 7?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EB87E45-003F-B31D-AB28-B9C63062F892}"/>
              </a:ext>
            </a:extLst>
          </p:cNvPr>
          <p:cNvSpPr/>
          <p:nvPr/>
        </p:nvSpPr>
        <p:spPr>
          <a:xfrm>
            <a:off x="6741063" y="5907303"/>
            <a:ext cx="2153341" cy="3508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</a:rPr>
              <a:t>What actions helped?</a:t>
            </a:r>
          </a:p>
        </p:txBody>
      </p:sp>
    </p:spTree>
    <p:extLst>
      <p:ext uri="{BB962C8B-B14F-4D97-AF65-F5344CB8AC3E}">
        <p14:creationId xmlns:p14="http://schemas.microsoft.com/office/powerpoint/2010/main" val="89559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461C-9E0A-14A2-4121-544599A1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of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B852-CE61-783F-5252-2D9F81390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94874"/>
            <a:ext cx="8181474" cy="3987489"/>
          </a:xfrm>
        </p:spPr>
        <p:txBody>
          <a:bodyPr/>
          <a:lstStyle/>
          <a:p>
            <a:r>
              <a:rPr lang="en-GB" dirty="0"/>
              <a:t>I am interested in the lived experience </a:t>
            </a:r>
          </a:p>
          <a:p>
            <a:pPr lvl="1"/>
            <a:r>
              <a:rPr lang="en-GB" dirty="0"/>
              <a:t>of doing mathematics, </a:t>
            </a:r>
          </a:p>
          <a:p>
            <a:pPr lvl="1"/>
            <a:r>
              <a:rPr lang="en-GB" dirty="0"/>
              <a:t>of thinking mathematically, </a:t>
            </a:r>
          </a:p>
          <a:p>
            <a:pPr lvl="1"/>
            <a:r>
              <a:rPr lang="en-GB" dirty="0"/>
              <a:t>of teaching mathematics</a:t>
            </a:r>
          </a:p>
          <a:p>
            <a:pPr lvl="1"/>
            <a:r>
              <a:rPr lang="en-GB" dirty="0"/>
              <a:t>of supporting people who wish to support and foster mathematical thinking in others</a:t>
            </a:r>
          </a:p>
          <a:p>
            <a:r>
              <a:rPr lang="en-GB" dirty="0"/>
              <a:t>Consequently I am going to offer you some tasks</a:t>
            </a:r>
            <a:br>
              <a:rPr lang="en-GB" dirty="0"/>
            </a:br>
            <a:r>
              <a:rPr lang="en-GB" dirty="0"/>
              <a:t>through which, and on the basis of which,</a:t>
            </a:r>
            <a:br>
              <a:rPr lang="en-GB" dirty="0"/>
            </a:br>
            <a:r>
              <a:rPr lang="en-GB" dirty="0"/>
              <a:t>I can make some observations about noticing and about attention</a:t>
            </a:r>
          </a:p>
          <a:p>
            <a:r>
              <a:rPr lang="en-GB" dirty="0"/>
              <a:t>Everything said, especially by me, is to be taken as a conjecture</a:t>
            </a:r>
            <a:br>
              <a:rPr lang="en-GB" dirty="0"/>
            </a:br>
            <a:r>
              <a:rPr lang="en-GB" dirty="0"/>
              <a:t>to be tested in your experience</a:t>
            </a:r>
          </a:p>
          <a:p>
            <a:r>
              <a:rPr lang="en-GB" dirty="0"/>
              <a:t>These slides will be on my website after the session</a:t>
            </a:r>
          </a:p>
        </p:txBody>
      </p:sp>
    </p:spTree>
    <p:extLst>
      <p:ext uri="{BB962C8B-B14F-4D97-AF65-F5344CB8AC3E}">
        <p14:creationId xmlns:p14="http://schemas.microsoft.com/office/powerpoint/2010/main" val="353740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55EA-4AFC-C065-93FE-49F40A52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Set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EED58-6D73-3902-5AF9-7474D5DF1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94874"/>
            <a:ext cx="8181474" cy="904047"/>
          </a:xfrm>
        </p:spPr>
        <p:txBody>
          <a:bodyPr/>
          <a:lstStyle/>
          <a:p>
            <a:r>
              <a:rPr lang="en-GB" dirty="0"/>
              <a:t>Two overlapping sets. In how many different ways can 17 objects be placed in the sets so that the ratio of the number of objects in set A to the number of objects in set B is 3 : 2?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ED44A-28C8-4303-E678-EF1601940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98921"/>
            <a:ext cx="3092745" cy="2143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F5D859-C4A3-B7C8-1B91-9AE5D982A2D4}"/>
              </a:ext>
            </a:extLst>
          </p:cNvPr>
          <p:cNvSpPr txBox="1"/>
          <p:nvPr/>
        </p:nvSpPr>
        <p:spPr>
          <a:xfrm>
            <a:off x="4888301" y="2100639"/>
            <a:ext cx="28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latin typeface="Chalkboard" charset="0"/>
                <a:ea typeface="Chalkboard" charset="0"/>
                <a:cs typeface="Chalkboard" charset="0"/>
              </a:rPr>
              <a:t>Waiting for/ Looking for</a:t>
            </a:r>
            <a:br>
              <a:rPr lang="en-GB" sz="14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1400" dirty="0">
                <a:latin typeface="Chalkboard" charset="0"/>
                <a:ea typeface="Chalkboard" charset="0"/>
                <a:cs typeface="Chalkboard" charset="0"/>
              </a:rPr>
              <a:t>a mathematical action to initiate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DE9ACA-F976-6EA4-6870-BBC5F48D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700" y="2623859"/>
            <a:ext cx="2975049" cy="21453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AB6310-DEC7-1C89-8DA2-015D6561B050}"/>
              </a:ext>
            </a:extLst>
          </p:cNvPr>
          <p:cNvSpPr txBox="1"/>
          <p:nvPr/>
        </p:nvSpPr>
        <p:spPr>
          <a:xfrm>
            <a:off x="7230749" y="2918667"/>
            <a:ext cx="1164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latin typeface="Chalkboard" charset="0"/>
                <a:ea typeface="Chalkboard" charset="0"/>
                <a:cs typeface="Chalkboard" charset="0"/>
              </a:rPr>
              <a:t>Get started!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0D369-C01D-1AC9-669A-A829EB050D47}"/>
              </a:ext>
            </a:extLst>
          </p:cNvPr>
          <p:cNvSpPr txBox="1"/>
          <p:nvPr/>
        </p:nvSpPr>
        <p:spPr>
          <a:xfrm>
            <a:off x="262371" y="4300719"/>
            <a:ext cx="3459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latin typeface="Chalkboard" charset="0"/>
                <a:ea typeface="Chalkboard" charset="0"/>
                <a:cs typeface="Chalkboard" charset="0"/>
              </a:rPr>
              <a:t>Look for an action that preserves ratios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9B5C56-029D-7911-A350-1CD222E9C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201" y="4848927"/>
            <a:ext cx="2975049" cy="2014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20F878-193B-7FEA-0801-ABA34CC56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508" y="4791262"/>
            <a:ext cx="2975048" cy="20149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BDECC5-D3BC-C4B2-AAF6-D9BF88A324BB}"/>
              </a:ext>
            </a:extLst>
          </p:cNvPr>
          <p:cNvSpPr txBox="1"/>
          <p:nvPr/>
        </p:nvSpPr>
        <p:spPr>
          <a:xfrm>
            <a:off x="262371" y="4633451"/>
            <a:ext cx="2441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latin typeface="Chalkboard" charset="0"/>
                <a:ea typeface="Chalkboard" charset="0"/>
                <a:cs typeface="Chalkboard" charset="0"/>
              </a:rPr>
              <a:t>Modify that action to cope </a:t>
            </a:r>
            <a:br>
              <a:rPr lang="en-GB" sz="14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1400" dirty="0">
                <a:latin typeface="Chalkboard" charset="0"/>
                <a:ea typeface="Chalkboard" charset="0"/>
                <a:cs typeface="Chalkboard" charset="0"/>
              </a:rPr>
              <a:t>with 2 additional objects</a:t>
            </a:r>
          </a:p>
        </p:txBody>
      </p:sp>
    </p:spTree>
    <p:extLst>
      <p:ext uri="{BB962C8B-B14F-4D97-AF65-F5344CB8AC3E}">
        <p14:creationId xmlns:p14="http://schemas.microsoft.com/office/powerpoint/2010/main" val="14156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2808312"/>
          </a:xfrm>
        </p:spPr>
        <p:txBody>
          <a:bodyPr/>
          <a:lstStyle/>
          <a:p>
            <a:r>
              <a:rPr lang="en-GB" dirty="0"/>
              <a:t>I have been given two numbers and I am to subtract the second from the first.</a:t>
            </a:r>
          </a:p>
          <a:p>
            <a:r>
              <a:rPr lang="en-GB" dirty="0"/>
              <a:t>Just before I start, someone adds 2 to both of my numbers. What difference will that make?</a:t>
            </a:r>
          </a:p>
          <a:p>
            <a:r>
              <a:rPr lang="en-GB" dirty="0"/>
              <a:t>What if they add 2 to the first number and subtract 1 from the second: what difference will that make?</a:t>
            </a:r>
          </a:p>
          <a:p>
            <a:endParaRPr lang="en-GB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267744" y="3933056"/>
            <a:ext cx="4659830" cy="947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What can be varied?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>
                <a:solidFill>
                  <a:srgbClr val="FFFF00"/>
                </a:solidFill>
                <a:latin typeface="Chalkboard" pitchFamily="-111" charset="0"/>
              </a:rPr>
              <a:t>How does that change the thinking?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DD91C-6001-EAAF-1001-26811785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3067A-110D-19FE-6F9D-860E5D658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94874"/>
            <a:ext cx="4824384" cy="1637693"/>
          </a:xfrm>
        </p:spPr>
        <p:txBody>
          <a:bodyPr/>
          <a:lstStyle/>
          <a:p>
            <a:r>
              <a:rPr lang="en-GB" dirty="0"/>
              <a:t>Please write down</a:t>
            </a:r>
          </a:p>
          <a:p>
            <a:pPr lvl="1"/>
            <a:r>
              <a:rPr lang="en-GB" dirty="0"/>
              <a:t>A decimal number between 2 and 3,</a:t>
            </a:r>
          </a:p>
          <a:p>
            <a:pPr lvl="1"/>
            <a:r>
              <a:rPr lang="en-GB" dirty="0"/>
              <a:t>which also does NOT use the digit 5,</a:t>
            </a:r>
          </a:p>
          <a:p>
            <a:pPr lvl="1"/>
            <a:r>
              <a:rPr lang="en-GB" dirty="0"/>
              <a:t>and which also uses the digit 7,</a:t>
            </a:r>
          </a:p>
          <a:p>
            <a:pPr lvl="1"/>
            <a:r>
              <a:rPr lang="en-GB" dirty="0"/>
              <a:t>and is as close to 5/2 as possible.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78D88-418F-5951-A57A-9705EDAD4B44}"/>
              </a:ext>
            </a:extLst>
          </p:cNvPr>
          <p:cNvSpPr txBox="1"/>
          <p:nvPr/>
        </p:nvSpPr>
        <p:spPr>
          <a:xfrm>
            <a:off x="776037" y="3640262"/>
            <a:ext cx="5648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Use the 7, then adjoin more digits to make it closer to 5/2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564A56-650B-5047-BDB0-75EDC4F8AC5A}"/>
              </a:ext>
            </a:extLst>
          </p:cNvPr>
          <p:cNvSpPr/>
          <p:nvPr/>
        </p:nvSpPr>
        <p:spPr>
          <a:xfrm>
            <a:off x="776037" y="3136606"/>
            <a:ext cx="1159090" cy="4001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432FF"/>
                </a:solidFill>
              </a:rPr>
              <a:t>Action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B389F-8606-CDBF-B2CB-87E962380AB5}"/>
              </a:ext>
            </a:extLst>
          </p:cNvPr>
          <p:cNvSpPr txBox="1"/>
          <p:nvPr/>
        </p:nvSpPr>
        <p:spPr>
          <a:xfrm>
            <a:off x="776037" y="4813383"/>
            <a:ext cx="3847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Make it close to 5/2, then throw in a 7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2474059-7299-7671-9DEB-18F4A69A0AAF}"/>
              </a:ext>
            </a:extLst>
          </p:cNvPr>
          <p:cNvSpPr/>
          <p:nvPr/>
        </p:nvSpPr>
        <p:spPr>
          <a:xfrm>
            <a:off x="776037" y="4309727"/>
            <a:ext cx="1159090" cy="4001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432FF"/>
                </a:solidFill>
              </a:rPr>
              <a:t>Action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3143F-706C-3254-7797-8890C7791A1D}"/>
              </a:ext>
            </a:extLst>
          </p:cNvPr>
          <p:cNvSpPr txBox="1"/>
          <p:nvPr/>
        </p:nvSpPr>
        <p:spPr>
          <a:xfrm>
            <a:off x="5305647" y="4751827"/>
            <a:ext cx="1763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2.499999…97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70B26-BCFB-3525-7781-5F01B4CBF46B}"/>
              </a:ext>
            </a:extLst>
          </p:cNvPr>
          <p:cNvSpPr txBox="1"/>
          <p:nvPr/>
        </p:nvSpPr>
        <p:spPr>
          <a:xfrm>
            <a:off x="6604852" y="3578706"/>
            <a:ext cx="1460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2.479999…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D67D497-5BF7-47A8-EED8-51A3F18B1778}"/>
              </a:ext>
            </a:extLst>
          </p:cNvPr>
          <p:cNvSpPr/>
          <p:nvPr/>
        </p:nvSpPr>
        <p:spPr>
          <a:xfrm>
            <a:off x="776037" y="5438651"/>
            <a:ext cx="1159090" cy="4001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432FF"/>
                </a:solidFill>
              </a:rPr>
              <a:t>Action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E1EAD-D758-7FED-FCE0-FA1E8054CB6E}"/>
              </a:ext>
            </a:extLst>
          </p:cNvPr>
          <p:cNvSpPr txBox="1"/>
          <p:nvPr/>
        </p:nvSpPr>
        <p:spPr>
          <a:xfrm>
            <a:off x="692447" y="5966838"/>
            <a:ext cx="1756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Combine the two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BBB8EC-A2BA-4D8E-BB2C-E02BE9F7D228}"/>
              </a:ext>
            </a:extLst>
          </p:cNvPr>
          <p:cNvSpPr txBox="1"/>
          <p:nvPr/>
        </p:nvSpPr>
        <p:spPr>
          <a:xfrm>
            <a:off x="3001926" y="5936060"/>
            <a:ext cx="23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2.499999…97999…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93B1D9-DCC3-08D0-BA05-1DD1D67FEED0}"/>
              </a:ext>
            </a:extLst>
          </p:cNvPr>
          <p:cNvSpPr/>
          <p:nvPr/>
        </p:nvSpPr>
        <p:spPr>
          <a:xfrm>
            <a:off x="6039293" y="818147"/>
            <a:ext cx="2349795" cy="1010653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As soon as an action becomes available, it is hard to resist enacting it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CAE638C-B08C-ED1D-9535-AB0E16813D89}"/>
              </a:ext>
            </a:extLst>
          </p:cNvPr>
          <p:cNvSpPr/>
          <p:nvPr/>
        </p:nvSpPr>
        <p:spPr>
          <a:xfrm>
            <a:off x="6185351" y="1737977"/>
            <a:ext cx="2831058" cy="8181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Learning to PARK the first idea:</a:t>
            </a:r>
            <a:br>
              <a:rPr lang="en-GB" sz="1600" dirty="0">
                <a:solidFill>
                  <a:srgbClr val="FFFF00"/>
                </a:solidFill>
              </a:rPr>
            </a:br>
            <a:r>
              <a:rPr lang="en-GB" sz="1600" dirty="0">
                <a:solidFill>
                  <a:srgbClr val="FFFF00"/>
                </a:solidFill>
              </a:rPr>
              <a:t>maybe there is a better way?</a:t>
            </a:r>
          </a:p>
        </p:txBody>
      </p:sp>
    </p:spTree>
    <p:extLst>
      <p:ext uri="{BB962C8B-B14F-4D97-AF65-F5344CB8AC3E}">
        <p14:creationId xmlns:p14="http://schemas.microsoft.com/office/powerpoint/2010/main" val="35935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3D00-70A4-A1F8-0A07-6571E79C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Pedagogical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16117-42EA-F595-C13F-AABE53196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94873"/>
            <a:ext cx="8181474" cy="5397999"/>
          </a:xfrm>
        </p:spPr>
        <p:txBody>
          <a:bodyPr/>
          <a:lstStyle/>
          <a:p>
            <a:r>
              <a:rPr lang="en-GB" dirty="0"/>
              <a:t>Imperative Actions</a:t>
            </a:r>
          </a:p>
          <a:p>
            <a:pPr lvl="1"/>
            <a:r>
              <a:rPr lang="en-GB" dirty="0"/>
              <a:t>Do this; do that; …</a:t>
            </a:r>
          </a:p>
          <a:p>
            <a:r>
              <a:rPr lang="en-GB" dirty="0"/>
              <a:t>Interrogative Actions masking as Imperative</a:t>
            </a:r>
          </a:p>
          <a:p>
            <a:pPr lvl="1"/>
            <a:r>
              <a:rPr lang="en-GB" dirty="0"/>
              <a:t>What do ‘we’ do next?</a:t>
            </a:r>
          </a:p>
          <a:p>
            <a:pPr lvl="1"/>
            <a:r>
              <a:rPr lang="en-GB" dirty="0"/>
              <a:t>How do we know …?</a:t>
            </a:r>
          </a:p>
          <a:p>
            <a:pPr lvl="1"/>
            <a:r>
              <a:rPr lang="en-GB" dirty="0"/>
              <a:t>How many (how much) …</a:t>
            </a:r>
          </a:p>
          <a:p>
            <a:r>
              <a:rPr lang="en-GB" dirty="0"/>
              <a:t>Inquisitive Actions (Genuine Enquiry)</a:t>
            </a:r>
          </a:p>
          <a:p>
            <a:pPr lvl="1"/>
            <a:r>
              <a:rPr lang="en-GB" dirty="0"/>
              <a:t>How do you know …?</a:t>
            </a:r>
          </a:p>
          <a:p>
            <a:pPr lvl="1"/>
            <a:r>
              <a:rPr lang="en-GB" dirty="0"/>
              <a:t>What did you do (next)?</a:t>
            </a:r>
          </a:p>
          <a:p>
            <a:pPr lvl="1"/>
            <a:r>
              <a:rPr lang="en-GB" dirty="0"/>
              <a:t>Please tell me what to do next</a:t>
            </a:r>
          </a:p>
          <a:p>
            <a:pPr lvl="1"/>
            <a:r>
              <a:rPr lang="en-GB" dirty="0"/>
              <a:t>In how many different ways can you …?</a:t>
            </a:r>
          </a:p>
          <a:p>
            <a:pPr lvl="1"/>
            <a:r>
              <a:rPr lang="en-GB" dirty="0"/>
              <a:t>Looking-into NOT Looking-for</a:t>
            </a:r>
          </a:p>
          <a:p>
            <a:r>
              <a:rPr lang="en-GB" dirty="0"/>
              <a:t>Listening Actions</a:t>
            </a:r>
          </a:p>
          <a:p>
            <a:pPr lvl="1"/>
            <a:r>
              <a:rPr lang="en-GB" dirty="0"/>
              <a:t>What is another way to … ?</a:t>
            </a:r>
          </a:p>
          <a:p>
            <a:pPr lvl="1"/>
            <a:r>
              <a:rPr lang="en-GB" dirty="0"/>
              <a:t>Can you tell someone else how to do another question like this?</a:t>
            </a:r>
          </a:p>
          <a:p>
            <a:pPr lvl="1"/>
            <a:r>
              <a:rPr lang="en-GB" dirty="0"/>
              <a:t>Listening-to NOT listening-for</a:t>
            </a:r>
          </a:p>
        </p:txBody>
      </p:sp>
    </p:spTree>
    <p:extLst>
      <p:ext uri="{BB962C8B-B14F-4D97-AF65-F5344CB8AC3E}">
        <p14:creationId xmlns:p14="http://schemas.microsoft.com/office/powerpoint/2010/main" val="275998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/>
              <a:t>Conceptions of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105273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Staircase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9592" y="4005064"/>
            <a:ext cx="1656184" cy="2304256"/>
            <a:chOff x="2286000" y="368300"/>
            <a:chExt cx="4596324" cy="6108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368300"/>
              <a:ext cx="4572000" cy="6108700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4137587" y="1174292"/>
              <a:ext cx="2744737" cy="5284312"/>
            </a:xfrm>
            <a:custGeom>
              <a:avLst/>
              <a:gdLst>
                <a:gd name="connsiteX0" fmla="*/ 2676460 w 2744737"/>
                <a:gd name="connsiteY0" fmla="*/ 0 h 5284312"/>
                <a:gd name="connsiteX1" fmla="*/ 0 w 2744737"/>
                <a:gd name="connsiteY1" fmla="*/ 5229694 h 5284312"/>
                <a:gd name="connsiteX2" fmla="*/ 2744737 w 2744737"/>
                <a:gd name="connsiteY2" fmla="*/ 5284312 h 5284312"/>
                <a:gd name="connsiteX3" fmla="*/ 2676460 w 2744737"/>
                <a:gd name="connsiteY3" fmla="*/ 0 h 528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4737" h="5284312">
                  <a:moveTo>
                    <a:pt x="2676460" y="0"/>
                  </a:moveTo>
                  <a:lnTo>
                    <a:pt x="0" y="5229694"/>
                  </a:lnTo>
                  <a:lnTo>
                    <a:pt x="2744737" y="5284312"/>
                  </a:lnTo>
                  <a:lnTo>
                    <a:pt x="267646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56792"/>
            <a:ext cx="2823220" cy="2332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105273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Spiral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628800"/>
            <a:ext cx="1944216" cy="2315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4005064"/>
            <a:ext cx="2232248" cy="2316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76256" y="112474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Maturation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4005064"/>
            <a:ext cx="2376264" cy="241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1628800"/>
            <a:ext cx="280661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9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E7E6-A204-F4A2-130E-1262EF37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Noticing and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1C5A3-469B-9F5C-6141-ECD00300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818147"/>
            <a:ext cx="8181474" cy="1531648"/>
          </a:xfrm>
        </p:spPr>
        <p:txBody>
          <a:bodyPr/>
          <a:lstStyle/>
          <a:p>
            <a:r>
              <a:rPr lang="en-GB" dirty="0"/>
              <a:t>As Susan &amp; Vicki pointed out last time,</a:t>
            </a:r>
            <a:br>
              <a:rPr lang="en-GB" dirty="0"/>
            </a:br>
            <a:r>
              <a:rPr lang="en-GB" dirty="0"/>
              <a:t>Noticing is about attending to details that might otherwise be overlooked.</a:t>
            </a:r>
          </a:p>
          <a:p>
            <a:r>
              <a:rPr lang="en-GB" dirty="0"/>
              <a:t>There are different ways of attending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13316D-6BA5-F80E-C2B9-1B23E3AEADF5}"/>
              </a:ext>
            </a:extLst>
          </p:cNvPr>
          <p:cNvSpPr/>
          <p:nvPr/>
        </p:nvSpPr>
        <p:spPr>
          <a:xfrm>
            <a:off x="1169585" y="2477381"/>
            <a:ext cx="1988289" cy="7230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Holding Wholes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(Gazing)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AEF5D-36E0-0AC3-7474-391EDEC2FC45}"/>
              </a:ext>
            </a:extLst>
          </p:cNvPr>
          <p:cNvSpPr txBox="1"/>
          <p:nvPr/>
        </p:nvSpPr>
        <p:spPr>
          <a:xfrm>
            <a:off x="3572542" y="2069166"/>
            <a:ext cx="34842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latin typeface="Chalkboard" charset="0"/>
                <a:ea typeface="Chalkboard" charset="0"/>
                <a:cs typeface="Chalkboard" charset="0"/>
              </a:rPr>
              <a:t>Susan &amp; Vicki pointed to some teachers </a:t>
            </a:r>
            <a:br>
              <a:rPr lang="en-GB" sz="14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1400" dirty="0">
                <a:latin typeface="Chalkboard" charset="0"/>
                <a:ea typeface="Chalkboard" charset="0"/>
                <a:cs typeface="Chalkboard" charset="0"/>
              </a:rPr>
              <a:t>had only a rough overview of </a:t>
            </a:r>
          </a:p>
          <a:p>
            <a:pPr algn="l"/>
            <a:r>
              <a:rPr lang="en-GB" sz="1400" dirty="0">
                <a:latin typeface="Chalkboard" charset="0"/>
                <a:ea typeface="Chalkboard" charset="0"/>
                <a:cs typeface="Chalkboard" charset="0"/>
              </a:rPr>
              <a:t>what the learners were doing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49DC50D-AE36-54F9-7087-71C52ACFF02A}"/>
              </a:ext>
            </a:extLst>
          </p:cNvPr>
          <p:cNvSpPr/>
          <p:nvPr/>
        </p:nvSpPr>
        <p:spPr>
          <a:xfrm>
            <a:off x="202021" y="3540640"/>
            <a:ext cx="1208567" cy="649982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Noticing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67B4F59-48AA-2640-5ECC-E7B430BFE494}"/>
              </a:ext>
            </a:extLst>
          </p:cNvPr>
          <p:cNvSpPr/>
          <p:nvPr/>
        </p:nvSpPr>
        <p:spPr>
          <a:xfrm>
            <a:off x="252665" y="4253028"/>
            <a:ext cx="1505253" cy="649982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Interpreting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921B713-4E5D-C283-4CD0-D6BC1A6812FE}"/>
              </a:ext>
            </a:extLst>
          </p:cNvPr>
          <p:cNvSpPr/>
          <p:nvPr/>
        </p:nvSpPr>
        <p:spPr>
          <a:xfrm>
            <a:off x="310631" y="5018566"/>
            <a:ext cx="1505253" cy="649982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Responding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7316317-F5B3-8CF4-D251-A0CF1B9F2C69}"/>
              </a:ext>
            </a:extLst>
          </p:cNvPr>
          <p:cNvSpPr/>
          <p:nvPr/>
        </p:nvSpPr>
        <p:spPr>
          <a:xfrm>
            <a:off x="1343250" y="3131286"/>
            <a:ext cx="2154865" cy="7230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Discerning Details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869DC0D-7D53-AF4C-1CF5-A9B70B148E30}"/>
              </a:ext>
            </a:extLst>
          </p:cNvPr>
          <p:cNvSpPr/>
          <p:nvPr/>
        </p:nvSpPr>
        <p:spPr>
          <a:xfrm>
            <a:off x="1516915" y="3785191"/>
            <a:ext cx="2154865" cy="7230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Recognising Relationships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154924-34EC-507C-D988-3FDC9E157DBD}"/>
              </a:ext>
            </a:extLst>
          </p:cNvPr>
          <p:cNvSpPr/>
          <p:nvPr/>
        </p:nvSpPr>
        <p:spPr>
          <a:xfrm>
            <a:off x="1690580" y="4439096"/>
            <a:ext cx="2154865" cy="7230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Perceiving Properties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EF932D5-E297-8022-6992-3D24A8D476DA}"/>
              </a:ext>
            </a:extLst>
          </p:cNvPr>
          <p:cNvSpPr/>
          <p:nvPr/>
        </p:nvSpPr>
        <p:spPr>
          <a:xfrm>
            <a:off x="1864245" y="5093000"/>
            <a:ext cx="2154865" cy="10064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Reasoning about and with those properties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F6525-88C6-A35D-7B97-9A820F602161}"/>
              </a:ext>
            </a:extLst>
          </p:cNvPr>
          <p:cNvSpPr txBox="1"/>
          <p:nvPr/>
        </p:nvSpPr>
        <p:spPr>
          <a:xfrm>
            <a:off x="4033286" y="2868284"/>
            <a:ext cx="3595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latin typeface="Chalkboard" charset="0"/>
                <a:ea typeface="Chalkboard" charset="0"/>
                <a:cs typeface="Chalkboard" charset="0"/>
              </a:rPr>
              <a:t>In order to detect mathematical thinking </a:t>
            </a:r>
            <a:br>
              <a:rPr lang="en-GB" sz="14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1400" dirty="0">
                <a:latin typeface="Chalkboard" charset="0"/>
                <a:ea typeface="Chalkboard" charset="0"/>
                <a:cs typeface="Chalkboard" charset="0"/>
              </a:rPr>
              <a:t>it is necessary to pay attention to details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E5761-3D25-AC80-0D72-B0FDA62B5B92}"/>
              </a:ext>
            </a:extLst>
          </p:cNvPr>
          <p:cNvSpPr txBox="1"/>
          <p:nvPr/>
        </p:nvSpPr>
        <p:spPr>
          <a:xfrm>
            <a:off x="4494030" y="3667402"/>
            <a:ext cx="3767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latin typeface="Chalkboard" charset="0"/>
                <a:ea typeface="Chalkboard" charset="0"/>
                <a:cs typeface="Chalkboard" charset="0"/>
              </a:rPr>
              <a:t>But which details?</a:t>
            </a:r>
          </a:p>
          <a:p>
            <a:pPr algn="l"/>
            <a:r>
              <a:rPr lang="en-GB" sz="1400" dirty="0">
                <a:latin typeface="Chalkboard" charset="0"/>
                <a:ea typeface="Chalkboard" charset="0"/>
                <a:cs typeface="Chalkboard" charset="0"/>
              </a:rPr>
              <a:t>It is a matter of what you are sensitised 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A8185B-269B-1278-F4C0-44DCAFCDFA5B}"/>
              </a:ext>
            </a:extLst>
          </p:cNvPr>
          <p:cNvSpPr txBox="1"/>
          <p:nvPr/>
        </p:nvSpPr>
        <p:spPr>
          <a:xfrm>
            <a:off x="4774021" y="4433638"/>
            <a:ext cx="3156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latin typeface="Chalkboard" charset="0"/>
                <a:ea typeface="Chalkboard" charset="0"/>
                <a:cs typeface="Chalkboard" charset="0"/>
              </a:rPr>
              <a:t>Not just the details,</a:t>
            </a:r>
          </a:p>
          <a:p>
            <a:pPr algn="l"/>
            <a:r>
              <a:rPr lang="en-GB" sz="1400" dirty="0">
                <a:latin typeface="Chalkboard" charset="0"/>
                <a:ea typeface="Chalkboard" charset="0"/>
                <a:cs typeface="Chalkboard" charset="0"/>
              </a:rPr>
              <a:t>But what relationships you recognise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395AA8-F7B0-DD5F-62C7-7762D95487B1}"/>
              </a:ext>
            </a:extLst>
          </p:cNvPr>
          <p:cNvSpPr txBox="1"/>
          <p:nvPr/>
        </p:nvSpPr>
        <p:spPr>
          <a:xfrm>
            <a:off x="5054012" y="5199874"/>
            <a:ext cx="3718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latin typeface="Chalkboard" charset="0"/>
                <a:ea typeface="Chalkboard" charset="0"/>
                <a:cs typeface="Chalkboard" charset="0"/>
              </a:rPr>
              <a:t>As teacher, as mathematical thinker</a:t>
            </a:r>
          </a:p>
          <a:p>
            <a:pPr algn="l"/>
            <a:r>
              <a:rPr lang="en-GB" sz="1400" dirty="0">
                <a:latin typeface="Chalkboard" charset="0"/>
                <a:ea typeface="Chalkboard" charset="0"/>
                <a:cs typeface="Chalkboard" charset="0"/>
              </a:rPr>
              <a:t>What matters is the background generality</a:t>
            </a:r>
          </a:p>
        </p:txBody>
      </p:sp>
    </p:spTree>
    <p:extLst>
      <p:ext uri="{BB962C8B-B14F-4D97-AF65-F5344CB8AC3E}">
        <p14:creationId xmlns:p14="http://schemas.microsoft.com/office/powerpoint/2010/main" val="160765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12" grpId="0" animBg="1"/>
      <p:bldP spid="13" grpId="0" animBg="1"/>
      <p:bldP spid="14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CE09-F28E-E98D-0789-7DAD1A3B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Attending to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1D859-41F2-B287-255F-ADB24C4B0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94874"/>
            <a:ext cx="8181474" cy="2334126"/>
          </a:xfrm>
        </p:spPr>
        <p:txBody>
          <a:bodyPr/>
          <a:lstStyle/>
          <a:p>
            <a:r>
              <a:rPr lang="en-GB" dirty="0"/>
              <a:t>Mathematics</a:t>
            </a:r>
          </a:p>
          <a:p>
            <a:r>
              <a:rPr lang="en-GB" dirty="0"/>
              <a:t>Pedagogy</a:t>
            </a:r>
          </a:p>
          <a:p>
            <a:r>
              <a:rPr lang="en-GB" dirty="0"/>
              <a:t>Learners</a:t>
            </a:r>
          </a:p>
          <a:p>
            <a:pPr lvl="1"/>
            <a:r>
              <a:rPr lang="en-GB" dirty="0"/>
              <a:t>Mathematics (cognition)</a:t>
            </a:r>
          </a:p>
          <a:p>
            <a:pPr lvl="1"/>
            <a:r>
              <a:rPr lang="en-GB" dirty="0"/>
              <a:t>Affect (emotions; propensities, …)</a:t>
            </a:r>
          </a:p>
          <a:p>
            <a:pPr lvl="1"/>
            <a:r>
              <a:rPr lang="en-GB" dirty="0"/>
              <a:t>Enaction (behaviour, language, …)</a:t>
            </a:r>
          </a:p>
          <a:p>
            <a:pPr lvl="1"/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98A802F-C12B-950F-6229-113D3A2EAFCF}"/>
              </a:ext>
            </a:extLst>
          </p:cNvPr>
          <p:cNvSpPr/>
          <p:nvPr/>
        </p:nvSpPr>
        <p:spPr>
          <a:xfrm>
            <a:off x="776036" y="3902149"/>
            <a:ext cx="3041051" cy="659218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Emotional support from being attended to</a:t>
            </a:r>
          </a:p>
        </p:txBody>
      </p:sp>
    </p:spTree>
    <p:extLst>
      <p:ext uri="{BB962C8B-B14F-4D97-AF65-F5344CB8AC3E}">
        <p14:creationId xmlns:p14="http://schemas.microsoft.com/office/powerpoint/2010/main" val="40294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373F-79C4-ED49-3BAB-C5AA0551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Conjectures about Noticing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53A3A-BAD0-BA12-C0E7-09717E26E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94874"/>
            <a:ext cx="8181474" cy="744559"/>
          </a:xfrm>
        </p:spPr>
        <p:txBody>
          <a:bodyPr/>
          <a:lstStyle/>
          <a:p>
            <a:r>
              <a:rPr lang="en-GB" dirty="0"/>
              <a:t>The more details you discern, the more I learn about your sensitivity to notice.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E1888C-9A5C-BDE9-323B-2388B2134EA3}"/>
              </a:ext>
            </a:extLst>
          </p:cNvPr>
          <p:cNvSpPr txBox="1">
            <a:spLocks/>
          </p:cNvSpPr>
          <p:nvPr/>
        </p:nvSpPr>
        <p:spPr>
          <a:xfrm>
            <a:off x="481262" y="1748411"/>
            <a:ext cx="8662738" cy="31515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Interpreting what someone is doing or saying is attending to relationships. </a:t>
            </a:r>
          </a:p>
          <a:p>
            <a:r>
              <a:rPr lang="en-GB" dirty="0"/>
              <a:t>In the Discipline of Noticing care is taken to stick with details comprising relationships, avoiding spinning stories about what might be going on..</a:t>
            </a:r>
          </a:p>
          <a:p>
            <a:r>
              <a:rPr lang="en-GB" dirty="0"/>
              <a:t>In the Discipline of Noticing, try to catch background assumptions which lead to unwarranted assumptions</a:t>
            </a:r>
          </a:p>
          <a:p>
            <a:r>
              <a:rPr lang="en-GB" dirty="0"/>
              <a:t>First Relationships/Interpretation: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What would I have to be attending to, and how, in order to do or say what this person is doing and saying?</a:t>
            </a:r>
          </a:p>
          <a:p>
            <a:r>
              <a:rPr lang="en-GB" dirty="0"/>
              <a:t>Powerful analysis seeks at least two different possible interpretations/relationships … </a:t>
            </a:r>
            <a:br>
              <a:rPr lang="en-GB" dirty="0"/>
            </a:br>
            <a:r>
              <a:rPr lang="en-GB" dirty="0"/>
              <a:t>… because human beings are rarely one-dimensional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1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99AB-BC9D-2263-9EAA-3B8CA085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2E8E-A199-9F6F-4DBF-F8AADAF27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94874"/>
            <a:ext cx="8181474" cy="3434596"/>
          </a:xfrm>
        </p:spPr>
        <p:txBody>
          <a:bodyPr/>
          <a:lstStyle/>
          <a:p>
            <a:r>
              <a:rPr lang="en-GB" dirty="0"/>
              <a:t>As shifts in WHAT is attended to, and HOW it is attended to</a:t>
            </a:r>
          </a:p>
          <a:p>
            <a:r>
              <a:rPr lang="en-GB" dirty="0"/>
              <a:t>Noticing – Interpreting – Responding</a:t>
            </a:r>
          </a:p>
          <a:p>
            <a:pPr lvl="1"/>
            <a:r>
              <a:rPr lang="en-GB" dirty="0"/>
              <a:t>In context of working with learners</a:t>
            </a:r>
          </a:p>
          <a:p>
            <a:r>
              <a:rPr lang="en-GB" dirty="0"/>
              <a:t>Retro-</a:t>
            </a:r>
            <a:r>
              <a:rPr lang="en-GB" dirty="0" err="1"/>
              <a:t>spective</a:t>
            </a:r>
            <a:r>
              <a:rPr lang="en-GB" dirty="0"/>
              <a:t> – Pro-</a:t>
            </a:r>
            <a:r>
              <a:rPr lang="en-GB" dirty="0" err="1"/>
              <a:t>spective</a:t>
            </a:r>
            <a:r>
              <a:rPr lang="en-GB" dirty="0"/>
              <a:t> – </a:t>
            </a:r>
            <a:r>
              <a:rPr lang="en-GB" dirty="0" err="1"/>
              <a:t>Spective</a:t>
            </a:r>
            <a:r>
              <a:rPr lang="en-GB" dirty="0"/>
              <a:t> (in the moment)</a:t>
            </a:r>
          </a:p>
          <a:p>
            <a:r>
              <a:rPr lang="en-GB" dirty="0"/>
              <a:t>Having an action become available – initiating that action</a:t>
            </a:r>
          </a:p>
          <a:p>
            <a:r>
              <a:rPr lang="en-GB" dirty="0"/>
              <a:t>Discerning what others are noticing/attending to</a:t>
            </a:r>
            <a:br>
              <a:rPr lang="en-GB" dirty="0"/>
            </a:br>
            <a:r>
              <a:rPr lang="en-GB" dirty="0" err="1"/>
              <a:t>cf</a:t>
            </a:r>
            <a:r>
              <a:rPr lang="en-GB" dirty="0"/>
              <a:t> What would be useful to attend to mathematically, or socially</a:t>
            </a:r>
          </a:p>
          <a:p>
            <a:pPr lvl="1"/>
            <a:r>
              <a:rPr lang="en-GB" dirty="0"/>
              <a:t>(Outer/Inner/Meta tasks)</a:t>
            </a:r>
          </a:p>
          <a:p>
            <a:pPr lvl="1"/>
            <a:r>
              <a:rPr lang="en-GB" dirty="0"/>
              <a:t>Hence each act of a teacher is an intervention in learner attention</a:t>
            </a:r>
          </a:p>
        </p:txBody>
      </p:sp>
    </p:spTree>
    <p:extLst>
      <p:ext uri="{BB962C8B-B14F-4D97-AF65-F5344CB8AC3E}">
        <p14:creationId xmlns:p14="http://schemas.microsoft.com/office/powerpoint/2010/main" val="9595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DD4C7D-90B9-FDAE-89A8-562E0F900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803" y="590676"/>
            <a:ext cx="5251936" cy="1707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31A114-0FA8-3A3A-E5B9-0CDFFE662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81" y="4890977"/>
            <a:ext cx="5790028" cy="1967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5B8144-925F-2C06-B5E8-78B2BB8F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39" y="195004"/>
            <a:ext cx="7886700" cy="453020"/>
          </a:xfrm>
        </p:spPr>
        <p:txBody>
          <a:bodyPr/>
          <a:lstStyle/>
          <a:p>
            <a:r>
              <a:rPr lang="en-GB" dirty="0"/>
              <a:t>Summary of Discipline of Noticing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850DA-52C2-A18C-ED07-1143EC7F4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808" y="3608142"/>
            <a:ext cx="5370381" cy="1824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A7C0A1-B125-BD46-DC91-256819DAD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12" y="2138343"/>
            <a:ext cx="5370381" cy="18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0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6628-EA55-D434-0BB8-9803989E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Retro-</a:t>
            </a:r>
            <a:r>
              <a:rPr lang="en-GB" dirty="0" err="1"/>
              <a:t>spective</a:t>
            </a:r>
            <a:r>
              <a:rPr lang="en-GB" dirty="0"/>
              <a:t> – Pro-</a:t>
            </a:r>
            <a:r>
              <a:rPr lang="en-GB" dirty="0" err="1"/>
              <a:t>spective</a:t>
            </a:r>
            <a:r>
              <a:rPr lang="en-GB" dirty="0"/>
              <a:t> – </a:t>
            </a:r>
            <a:r>
              <a:rPr lang="en-GB" dirty="0" err="1"/>
              <a:t>Spective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01E7D-9509-5766-0887-CC92612B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94874"/>
            <a:ext cx="8492616" cy="4138862"/>
          </a:xfrm>
        </p:spPr>
        <p:txBody>
          <a:bodyPr/>
          <a:lstStyle/>
          <a:p>
            <a:r>
              <a:rPr lang="en-GB" dirty="0"/>
              <a:t>Have you ever finished a lesson and wished that you had acted differently?</a:t>
            </a:r>
          </a:p>
          <a:p>
            <a:pPr lvl="1"/>
            <a:r>
              <a:rPr lang="en-GB" dirty="0"/>
              <a:t>I was interacting with one of my grandsons recently,</a:t>
            </a:r>
            <a:br>
              <a:rPr lang="en-GB" dirty="0"/>
            </a:br>
            <a:r>
              <a:rPr lang="en-GB" dirty="0"/>
              <a:t>and suddenly realised that when he asked me for help,</a:t>
            </a:r>
            <a:br>
              <a:rPr lang="en-GB" dirty="0"/>
            </a:br>
            <a:r>
              <a:rPr lang="en-GB" dirty="0"/>
              <a:t>I had told him what to do, </a:t>
            </a:r>
            <a:br>
              <a:rPr lang="en-GB" dirty="0"/>
            </a:br>
            <a:r>
              <a:rPr lang="en-GB" dirty="0"/>
              <a:t>rather than enquiring into his thinking.</a:t>
            </a:r>
          </a:p>
          <a:p>
            <a:r>
              <a:rPr lang="en-GB" dirty="0"/>
              <a:t>Have you ever intended, when planning, </a:t>
            </a:r>
            <a:br>
              <a:rPr lang="en-GB" dirty="0"/>
            </a:br>
            <a:r>
              <a:rPr lang="en-GB" dirty="0"/>
              <a:t>to initiate some pedagogical action,</a:t>
            </a:r>
            <a:br>
              <a:rPr lang="en-GB" dirty="0"/>
            </a:br>
            <a:r>
              <a:rPr lang="en-GB" dirty="0"/>
              <a:t>then forgotten all about it in the moment?</a:t>
            </a:r>
          </a:p>
          <a:p>
            <a:r>
              <a:rPr lang="en-GB" dirty="0"/>
              <a:t>The Discipline of Noticing is designed to </a:t>
            </a:r>
          </a:p>
          <a:p>
            <a:pPr lvl="1"/>
            <a:r>
              <a:rPr lang="en-GB" dirty="0"/>
              <a:t>Sensitise oneself to the possibility of acting freshly</a:t>
            </a:r>
          </a:p>
          <a:p>
            <a:pPr lvl="1"/>
            <a:r>
              <a:rPr lang="en-GB" dirty="0"/>
              <a:t>Make it more likely that a suitable action becomes available when needed</a:t>
            </a:r>
          </a:p>
          <a:p>
            <a:pPr lvl="1"/>
            <a:r>
              <a:rPr lang="en-GB" dirty="0"/>
              <a:t>Turn this work into a respected research activity</a:t>
            </a:r>
          </a:p>
          <a:p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CC14BCB-FF4B-610A-766E-57DF57155C4A}"/>
              </a:ext>
            </a:extLst>
          </p:cNvPr>
          <p:cNvSpPr/>
          <p:nvPr/>
        </p:nvSpPr>
        <p:spPr>
          <a:xfrm>
            <a:off x="5943600" y="2400300"/>
            <a:ext cx="3200400" cy="1028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Retrospectively recognising</a:t>
            </a:r>
            <a:br>
              <a:rPr lang="en-GB" sz="2000" dirty="0">
                <a:solidFill>
                  <a:srgbClr val="FF0000"/>
                </a:solidFill>
              </a:rPr>
            </a:br>
            <a:r>
              <a:rPr lang="en-GB" sz="2000" dirty="0">
                <a:solidFill>
                  <a:srgbClr val="FF0000"/>
                </a:solidFill>
              </a:rPr>
              <a:t>Imperative Pedagogy: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telling learners what to do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31762BD-D3DE-D8B2-1BAE-C6D742CFC7BA}"/>
              </a:ext>
            </a:extLst>
          </p:cNvPr>
          <p:cNvSpPr/>
          <p:nvPr/>
        </p:nvSpPr>
        <p:spPr>
          <a:xfrm>
            <a:off x="353089" y="5656521"/>
            <a:ext cx="3081227" cy="104199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kern="1200" dirty="0">
                <a:solidFill>
                  <a:srgbClr val="FFFF00"/>
                </a:solidFill>
                <a:effectLst/>
                <a:latin typeface="Chalkboard" panose="03050602040202020205" pitchFamily="66" charset="77"/>
                <a:ea typeface="Chalkboard" panose="03050602040202020205" pitchFamily="66" charset="77"/>
                <a:cs typeface="Chalkboard" panose="03050602040202020205" pitchFamily="66" charset="77"/>
              </a:rPr>
              <a:t>Here is an opportunity </a:t>
            </a:r>
            <a:br>
              <a:rPr lang="en-GB" sz="1800" kern="1200" dirty="0">
                <a:solidFill>
                  <a:srgbClr val="FFFF00"/>
                </a:solidFill>
                <a:effectLst/>
                <a:latin typeface="Chalkboard" panose="03050602040202020205" pitchFamily="66" charset="77"/>
                <a:ea typeface="Chalkboard" panose="03050602040202020205" pitchFamily="66" charset="77"/>
                <a:cs typeface="Chalkboard" panose="03050602040202020205" pitchFamily="66" charset="77"/>
              </a:rPr>
            </a:br>
            <a:r>
              <a:rPr lang="en-GB" sz="1800" kern="1200" dirty="0">
                <a:solidFill>
                  <a:srgbClr val="FFFF00"/>
                </a:solidFill>
                <a:effectLst/>
                <a:latin typeface="Chalkboard" panose="03050602040202020205" pitchFamily="66" charset="77"/>
                <a:ea typeface="Chalkboard" panose="03050602040202020205" pitchFamily="66" charset="77"/>
                <a:cs typeface="Chalkboard" panose="03050602040202020205" pitchFamily="66" charset="77"/>
              </a:rPr>
              <a:t>to try to catch </a:t>
            </a:r>
            <a:br>
              <a:rPr lang="en-GB" sz="1800" kern="1200" dirty="0">
                <a:solidFill>
                  <a:srgbClr val="FFFF00"/>
                </a:solidFill>
                <a:effectLst/>
                <a:latin typeface="Chalkboard" panose="03050602040202020205" pitchFamily="66" charset="77"/>
                <a:ea typeface="Chalkboard" panose="03050602040202020205" pitchFamily="66" charset="77"/>
                <a:cs typeface="Chalkboard" panose="03050602040202020205" pitchFamily="66" charset="77"/>
              </a:rPr>
            </a:br>
            <a:r>
              <a:rPr lang="en-GB" sz="1800" kern="1200" dirty="0">
                <a:solidFill>
                  <a:srgbClr val="FFFF00"/>
                </a:solidFill>
                <a:effectLst/>
                <a:latin typeface="Chalkboard" panose="03050602040202020205" pitchFamily="66" charset="77"/>
                <a:ea typeface="Chalkboard" panose="03050602040202020205" pitchFamily="66" charset="77"/>
                <a:cs typeface="Chalkboard" panose="03050602040202020205" pitchFamily="66" charset="77"/>
              </a:rPr>
              <a:t>how your attention works</a:t>
            </a:r>
            <a:endParaRPr lang="en-GB" sz="2000" dirty="0">
              <a:solidFill>
                <a:srgbClr val="FFFF00"/>
              </a:solidFill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BB10624-2802-8679-6CFF-4495F5E57257}"/>
              </a:ext>
            </a:extLst>
          </p:cNvPr>
          <p:cNvSpPr/>
          <p:nvPr/>
        </p:nvSpPr>
        <p:spPr>
          <a:xfrm>
            <a:off x="3944096" y="5388050"/>
            <a:ext cx="4718641" cy="10563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kern="1200" dirty="0">
                <a:solidFill>
                  <a:srgbClr val="0432FF"/>
                </a:solidFill>
                <a:effectLst/>
                <a:latin typeface="Chalkboard" panose="03050602040202020205" pitchFamily="66" charset="77"/>
                <a:ea typeface="Chalkboard" panose="03050602040202020205" pitchFamily="66" charset="77"/>
                <a:cs typeface="Chalkboard" panose="03050602040202020205" pitchFamily="66" charset="77"/>
              </a:rPr>
              <a:t>In the session last month,</a:t>
            </a:r>
            <a:br>
              <a:rPr lang="en-GB" sz="1800" kern="1200" dirty="0">
                <a:solidFill>
                  <a:srgbClr val="0432FF"/>
                </a:solidFill>
                <a:effectLst/>
                <a:latin typeface="Chalkboard" panose="03050602040202020205" pitchFamily="66" charset="77"/>
                <a:ea typeface="Chalkboard" panose="03050602040202020205" pitchFamily="66" charset="77"/>
                <a:cs typeface="Chalkboard" panose="03050602040202020205" pitchFamily="66" charset="77"/>
              </a:rPr>
            </a:br>
            <a:r>
              <a:rPr lang="en-GB" sz="1800" kern="1200" dirty="0">
                <a:solidFill>
                  <a:srgbClr val="0432FF"/>
                </a:solidFill>
                <a:effectLst/>
                <a:latin typeface="Chalkboard" panose="03050602040202020205" pitchFamily="66" charset="77"/>
                <a:ea typeface="Chalkboard" panose="03050602040202020205" pitchFamily="66" charset="77"/>
                <a:cs typeface="Chalkboard" panose="03050602040202020205" pitchFamily="66" charset="77"/>
              </a:rPr>
              <a:t>focus was on one particular</a:t>
            </a:r>
            <a:br>
              <a:rPr lang="en-GB" sz="1800" kern="1200" dirty="0">
                <a:solidFill>
                  <a:srgbClr val="0432FF"/>
                </a:solidFill>
                <a:effectLst/>
                <a:latin typeface="Chalkboard" panose="03050602040202020205" pitchFamily="66" charset="77"/>
                <a:ea typeface="Chalkboard" panose="03050602040202020205" pitchFamily="66" charset="77"/>
                <a:cs typeface="Chalkboard" panose="03050602040202020205" pitchFamily="66" charset="77"/>
              </a:rPr>
            </a:br>
            <a:r>
              <a:rPr lang="en-GB" sz="1800" kern="1200" dirty="0">
                <a:solidFill>
                  <a:srgbClr val="0432FF"/>
                </a:solidFill>
                <a:effectLst/>
                <a:latin typeface="Chalkboard" panose="03050602040202020205" pitchFamily="66" charset="77"/>
                <a:ea typeface="Chalkboard" panose="03050602040202020205" pitchFamily="66" charset="77"/>
                <a:cs typeface="Chalkboard" panose="03050602040202020205" pitchFamily="66" charset="77"/>
              </a:rPr>
              <a:t>kind of situation in which noticing is vital</a:t>
            </a:r>
            <a:endParaRPr lang="en-GB" sz="2000" dirty="0">
              <a:solidFill>
                <a:srgbClr val="0432FF"/>
              </a:solidFill>
              <a:effectLst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096EECF-09CB-4995-4E48-22A7183117E5}"/>
              </a:ext>
            </a:extLst>
          </p:cNvPr>
          <p:cNvSpPr/>
          <p:nvPr/>
        </p:nvSpPr>
        <p:spPr>
          <a:xfrm>
            <a:off x="5262533" y="6334788"/>
            <a:ext cx="3400204" cy="4134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kern="1200" dirty="0">
                <a:solidFill>
                  <a:srgbClr val="0432FF"/>
                </a:solidFill>
                <a:effectLst/>
                <a:latin typeface="Chalkboard" panose="03050602040202020205" pitchFamily="66" charset="77"/>
                <a:ea typeface="Chalkboard" panose="03050602040202020205" pitchFamily="66" charset="77"/>
                <a:cs typeface="Chalkboard" panose="03050602040202020205" pitchFamily="66" charset="77"/>
              </a:rPr>
              <a:t>Learner’s response to a task</a:t>
            </a:r>
            <a:endParaRPr lang="en-GB" sz="2000" dirty="0">
              <a:solidFill>
                <a:srgbClr val="0432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172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  <p:bldP spid="7" grpId="0" animBg="1"/>
      <p:bldP spid="8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F655-D5CB-2D0E-E3FE-015EBE60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Noticing in any Research Paradigm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855FA-BE55-0DCF-D6EF-8FD0942B8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Each act of Noticing is a shift in attention</a:t>
            </a:r>
          </a:p>
          <a:p>
            <a:pPr lvl="1"/>
            <a:r>
              <a:rPr lang="en-GB" dirty="0"/>
              <a:t>What is attended to</a:t>
            </a:r>
          </a:p>
          <a:p>
            <a:pPr lvl="1"/>
            <a:r>
              <a:rPr lang="en-GB" dirty="0"/>
              <a:t>How it is attended to</a:t>
            </a:r>
          </a:p>
          <a:p>
            <a:r>
              <a:rPr lang="en-GB" dirty="0"/>
              <a:t>Before undertaking analysis</a:t>
            </a:r>
          </a:p>
          <a:p>
            <a:pPr lvl="1"/>
            <a:r>
              <a:rPr lang="en-GB" dirty="0"/>
              <a:t>Declare something to be ‘data’</a:t>
            </a:r>
          </a:p>
          <a:p>
            <a:pPr lvl="1"/>
            <a:r>
              <a:rPr lang="en-GB" dirty="0"/>
              <a:t>Accounts-of NOT Accounting-for</a:t>
            </a:r>
          </a:p>
          <a:p>
            <a:pPr lvl="1"/>
            <a:r>
              <a:rPr lang="en-GB" dirty="0"/>
              <a:t>Ask yourself what you would be attending to, and how,</a:t>
            </a:r>
            <a:br>
              <a:rPr lang="en-GB" dirty="0"/>
            </a:br>
            <a:r>
              <a:rPr lang="en-GB" dirty="0"/>
              <a:t>in order to say and do what is said and done in the data</a:t>
            </a:r>
          </a:p>
          <a:p>
            <a:r>
              <a:rPr lang="en-GB" dirty="0"/>
              <a:t>Using the Discipline as a life-long endeavour</a:t>
            </a:r>
          </a:p>
          <a:p>
            <a:pPr lvl="1"/>
            <a:r>
              <a:rPr lang="en-GB" dirty="0"/>
              <a:t>To be present in-the moment so as to have access to choice of action to initiate</a:t>
            </a:r>
          </a:p>
        </p:txBody>
      </p:sp>
    </p:spTree>
    <p:extLst>
      <p:ext uri="{BB962C8B-B14F-4D97-AF65-F5344CB8AC3E}">
        <p14:creationId xmlns:p14="http://schemas.microsoft.com/office/powerpoint/2010/main" val="3364611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0DC7-CB4B-766E-2D36-81A52E3A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37ADC-0299-609F-CBFB-DC59C00FA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94874"/>
            <a:ext cx="8181474" cy="3870531"/>
          </a:xfrm>
        </p:spPr>
        <p:txBody>
          <a:bodyPr/>
          <a:lstStyle/>
          <a:p>
            <a:r>
              <a:rPr lang="en-GB" dirty="0"/>
              <a:t>As with any professional development, or indeed any lesson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Is there something that has struck you (that you noticed) during this session which you might want to work on or develop or use in the future?</a:t>
            </a:r>
          </a:p>
          <a:p>
            <a:r>
              <a:rPr lang="en-GB" dirty="0"/>
              <a:t>If so, imagine yourself in an appropriate place</a:t>
            </a:r>
            <a:br>
              <a:rPr lang="en-GB" dirty="0"/>
            </a:br>
            <a:r>
              <a:rPr lang="en-GB" dirty="0"/>
              <a:t>working on that idea,</a:t>
            </a:r>
            <a:br>
              <a:rPr lang="en-GB" dirty="0"/>
            </a:br>
            <a:r>
              <a:rPr lang="en-GB" dirty="0"/>
              <a:t>perhaps even making use of it in some lesson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That is the 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retro-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spective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element 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being transformed into 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the pro-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spective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element of the Discipline of Noticing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which can contribute to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spective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noticing in-the-moment.</a:t>
            </a:r>
          </a:p>
        </p:txBody>
      </p:sp>
    </p:spTree>
    <p:extLst>
      <p:ext uri="{BB962C8B-B14F-4D97-AF65-F5344CB8AC3E}">
        <p14:creationId xmlns:p14="http://schemas.microsoft.com/office/powerpoint/2010/main" val="1272013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257A-2E3B-7BD4-9400-38286383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5AEB7-D9C0-BBB0-0BF6-2173C3777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John.Mason@open.ac.uk</a:t>
            </a:r>
            <a:endParaRPr lang="en-GB" dirty="0"/>
          </a:p>
          <a:p>
            <a:r>
              <a:rPr lang="en-GB" dirty="0" err="1"/>
              <a:t>PMTheta.com</a:t>
            </a:r>
            <a:endParaRPr lang="en-GB" dirty="0"/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Researching Your Own Practice using the Discipline of Noticing (Routledge)</a:t>
            </a:r>
          </a:p>
          <a:p>
            <a:r>
              <a:rPr lang="en-GB" dirty="0"/>
              <a:t>Questions &amp; Prompts for Mathematical Thinking (ATM Derby)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Primary version of Questions &amp; Prompts (ATM Derby)</a:t>
            </a:r>
          </a:p>
        </p:txBody>
      </p:sp>
    </p:spTree>
    <p:extLst>
      <p:ext uri="{BB962C8B-B14F-4D97-AF65-F5344CB8AC3E}">
        <p14:creationId xmlns:p14="http://schemas.microsoft.com/office/powerpoint/2010/main" val="2337014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FDBE-C1E6-7D09-3FBA-969A23FA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Telling is ‘Telling’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57929-86E7-FE8F-D945-F0540E384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Nothing wrong with telling people things</a:t>
            </a:r>
          </a:p>
          <a:p>
            <a:pPr lvl="1"/>
            <a:r>
              <a:rPr lang="en-GB" dirty="0"/>
              <a:t>Just don’t assume that they now know what you have told them!</a:t>
            </a:r>
          </a:p>
          <a:p>
            <a:pPr lvl="1"/>
            <a:r>
              <a:rPr lang="en-GB" dirty="0"/>
              <a:t>Even if they pick up something of what they are told, they will not comprehend and appreciate it the way you do!</a:t>
            </a:r>
          </a:p>
        </p:txBody>
      </p:sp>
    </p:spTree>
    <p:extLst>
      <p:ext uri="{BB962C8B-B14F-4D97-AF65-F5344CB8AC3E}">
        <p14:creationId xmlns:p14="http://schemas.microsoft.com/office/powerpoint/2010/main" val="822207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38">
            <a:extLst>
              <a:ext uri="{FF2B5EF4-FFF2-40B4-BE49-F238E27FC236}">
                <a16:creationId xmlns:a16="http://schemas.microsoft.com/office/drawing/2014/main" id="{135ACF3F-D4E3-285D-7428-A8880558F75D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947258"/>
            <a:ext cx="2615096" cy="2642080"/>
            <a:chOff x="284163" y="947258"/>
            <a:chExt cx="2615096" cy="2642081"/>
          </a:xfrm>
        </p:grpSpPr>
        <p:sp>
          <p:nvSpPr>
            <p:cNvPr id="61474" name="Freeform 6">
              <a:extLst>
                <a:ext uri="{FF2B5EF4-FFF2-40B4-BE49-F238E27FC236}">
                  <a16:creationId xmlns:a16="http://schemas.microsoft.com/office/drawing/2014/main" id="{97E95058-A91B-1944-5F61-7742A9379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72" y="947258"/>
              <a:ext cx="2478087" cy="2457450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2147483647 h 1548"/>
                <a:gd name="T4" fmla="*/ 2147483647 w 1561"/>
                <a:gd name="T5" fmla="*/ 2147483647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rgbClr val="0432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b="0" dirty="0">
                <a:highlight>
                  <a:srgbClr val="0432FF"/>
                </a:highlight>
              </a:endParaRPr>
            </a:p>
          </p:txBody>
        </p:sp>
        <p:sp>
          <p:nvSpPr>
            <p:cNvPr id="61475" name="Rectangle 9">
              <a:extLst>
                <a:ext uri="{FF2B5EF4-FFF2-40B4-BE49-F238E27FC236}">
                  <a16:creationId xmlns:a16="http://schemas.microsoft.com/office/drawing/2014/main" id="{7EB96DC6-5629-F663-03A8-686FB61C8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63" y="1262063"/>
              <a:ext cx="1530867" cy="5206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 dirty="0">
                  <a:solidFill>
                    <a:srgbClr val="0432FF"/>
                  </a:solidFill>
                </a:rPr>
                <a:t>Enquirer</a:t>
              </a:r>
            </a:p>
          </p:txBody>
        </p:sp>
        <p:sp>
          <p:nvSpPr>
            <p:cNvPr id="61476" name="Rectangle 12">
              <a:extLst>
                <a:ext uri="{FF2B5EF4-FFF2-40B4-BE49-F238E27FC236}">
                  <a16:creationId xmlns:a16="http://schemas.microsoft.com/office/drawing/2014/main" id="{4519E682-6BF3-9B46-9B00-1BE9F8444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63" y="1914526"/>
              <a:ext cx="1362360" cy="5206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rgbClr val="0432FF"/>
                  </a:solidFill>
                </a:rPr>
                <a:t>Theory</a:t>
              </a:r>
            </a:p>
          </p:txBody>
        </p:sp>
        <p:sp>
          <p:nvSpPr>
            <p:cNvPr id="61477" name="Rectangle 15">
              <a:extLst>
                <a:ext uri="{FF2B5EF4-FFF2-40B4-BE49-F238E27FC236}">
                  <a16:creationId xmlns:a16="http://schemas.microsoft.com/office/drawing/2014/main" id="{F2DFE6BA-B76C-CD08-1155-03C3E1942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63" y="2601913"/>
              <a:ext cx="1600181" cy="5206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 dirty="0">
                  <a:solidFill>
                    <a:srgbClr val="0432FF"/>
                  </a:solidFill>
                </a:rPr>
                <a:t>Situation</a:t>
              </a:r>
            </a:p>
          </p:txBody>
        </p:sp>
        <p:sp>
          <p:nvSpPr>
            <p:cNvPr id="61478" name="Rectangle 16">
              <a:extLst>
                <a:ext uri="{FF2B5EF4-FFF2-40B4-BE49-F238E27FC236}">
                  <a16:creationId xmlns:a16="http://schemas.microsoft.com/office/drawing/2014/main" id="{0C37C3F9-7712-D1AE-BB96-A76A9158A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3" y="3130551"/>
              <a:ext cx="1717675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400" i="1" dirty="0">
                  <a:solidFill>
                    <a:srgbClr val="0432FF"/>
                  </a:solidFill>
                </a:rPr>
                <a:t>Describing</a:t>
              </a:r>
            </a:p>
          </p:txBody>
        </p:sp>
      </p:grpSp>
      <p:grpSp>
        <p:nvGrpSpPr>
          <p:cNvPr id="61443" name="Group 17">
            <a:extLst>
              <a:ext uri="{FF2B5EF4-FFF2-40B4-BE49-F238E27FC236}">
                <a16:creationId xmlns:a16="http://schemas.microsoft.com/office/drawing/2014/main" id="{77C7C198-CAEE-1907-3A5A-7124221A25F1}"/>
              </a:ext>
            </a:extLst>
          </p:cNvPr>
          <p:cNvGrpSpPr>
            <a:grpSpLocks/>
          </p:cNvGrpSpPr>
          <p:nvPr/>
        </p:nvGrpSpPr>
        <p:grpSpPr bwMode="auto">
          <a:xfrm>
            <a:off x="3260725" y="3752850"/>
            <a:ext cx="2670175" cy="2647950"/>
            <a:chOff x="2054" y="2239"/>
            <a:chExt cx="1682" cy="1668"/>
          </a:xfrm>
        </p:grpSpPr>
        <p:sp>
          <p:nvSpPr>
            <p:cNvPr id="61469" name="Freeform 18">
              <a:extLst>
                <a:ext uri="{FF2B5EF4-FFF2-40B4-BE49-F238E27FC236}">
                  <a16:creationId xmlns:a16="http://schemas.microsoft.com/office/drawing/2014/main" id="{F2D58194-E2B7-54DF-C24F-64C980CDE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239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1470" name="Rectangle 21">
              <a:extLst>
                <a:ext uri="{FF2B5EF4-FFF2-40B4-BE49-F238E27FC236}">
                  <a16:creationId xmlns:a16="http://schemas.microsoft.com/office/drawing/2014/main" id="{2ED8D1D3-2B49-63B9-93E2-B1DC0C583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2424"/>
              <a:ext cx="1008" cy="32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 dirty="0">
                  <a:solidFill>
                    <a:schemeClr val="bg1">
                      <a:lumMod val="85000"/>
                    </a:schemeClr>
                  </a:solidFill>
                </a:rPr>
                <a:t>Situation</a:t>
              </a:r>
            </a:p>
          </p:txBody>
        </p:sp>
        <p:sp>
          <p:nvSpPr>
            <p:cNvPr id="61471" name="Rectangle 24">
              <a:extLst>
                <a:ext uri="{FF2B5EF4-FFF2-40B4-BE49-F238E27FC236}">
                  <a16:creationId xmlns:a16="http://schemas.microsoft.com/office/drawing/2014/main" id="{73723AE0-7A71-6CD6-8920-477CC5733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3237"/>
              <a:ext cx="964" cy="32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bg1">
                      <a:lumMod val="85000"/>
                    </a:schemeClr>
                  </a:solidFill>
                </a:rPr>
                <a:t>Enquirer</a:t>
              </a:r>
            </a:p>
          </p:txBody>
        </p:sp>
        <p:sp>
          <p:nvSpPr>
            <p:cNvPr id="61472" name="Rectangle 27">
              <a:extLst>
                <a:ext uri="{FF2B5EF4-FFF2-40B4-BE49-F238E27FC236}">
                  <a16:creationId xmlns:a16="http://schemas.microsoft.com/office/drawing/2014/main" id="{5E413BF7-4ED2-EA6A-8AAC-365AE0936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2834"/>
              <a:ext cx="858" cy="32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bg1">
                      <a:lumMod val="85000"/>
                    </a:schemeClr>
                  </a:solidFill>
                </a:rPr>
                <a:t>Theory</a:t>
              </a:r>
            </a:p>
          </p:txBody>
        </p:sp>
        <p:sp>
          <p:nvSpPr>
            <p:cNvPr id="61473" name="Rectangle 28">
              <a:extLst>
                <a:ext uri="{FF2B5EF4-FFF2-40B4-BE49-F238E27FC236}">
                  <a16:creationId xmlns:a16="http://schemas.microsoft.com/office/drawing/2014/main" id="{3854ACA1-EB3F-DED5-64B2-34B85CADF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3618"/>
              <a:ext cx="10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400" i="1" dirty="0">
                  <a:solidFill>
                    <a:schemeClr val="accent2">
                      <a:lumMod val="50000"/>
                    </a:schemeClr>
                  </a:solidFill>
                </a:rPr>
                <a:t>Informing</a:t>
              </a:r>
            </a:p>
          </p:txBody>
        </p:sp>
      </p:grpSp>
      <p:grpSp>
        <p:nvGrpSpPr>
          <p:cNvPr id="61444" name="Group 29">
            <a:extLst>
              <a:ext uri="{FF2B5EF4-FFF2-40B4-BE49-F238E27FC236}">
                <a16:creationId xmlns:a16="http://schemas.microsoft.com/office/drawing/2014/main" id="{B1AAE6E3-737B-877C-A614-3A4F7196AAE1}"/>
              </a:ext>
            </a:extLst>
          </p:cNvPr>
          <p:cNvGrpSpPr>
            <a:grpSpLocks/>
          </p:cNvGrpSpPr>
          <p:nvPr/>
        </p:nvGrpSpPr>
        <p:grpSpPr bwMode="auto">
          <a:xfrm>
            <a:off x="3271838" y="857250"/>
            <a:ext cx="2665412" cy="2628900"/>
            <a:chOff x="2061" y="450"/>
            <a:chExt cx="1679" cy="1656"/>
          </a:xfrm>
        </p:grpSpPr>
        <p:sp>
          <p:nvSpPr>
            <p:cNvPr id="61464" name="Freeform 30">
              <a:extLst>
                <a:ext uri="{FF2B5EF4-FFF2-40B4-BE49-F238E27FC236}">
                  <a16:creationId xmlns:a16="http://schemas.microsoft.com/office/drawing/2014/main" id="{BE40A235-D52B-2DC6-B007-5E5E16227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450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5" name="Rectangle 36">
              <a:extLst>
                <a:ext uri="{FF2B5EF4-FFF2-40B4-BE49-F238E27FC236}">
                  <a16:creationId xmlns:a16="http://schemas.microsoft.com/office/drawing/2014/main" id="{02EAB00C-CEF2-ED0B-A204-C6CCBCF4A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1062"/>
              <a:ext cx="964" cy="3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accent2">
                      <a:lumMod val="50000"/>
                    </a:schemeClr>
                  </a:solidFill>
                </a:rPr>
                <a:t>Enquirer</a:t>
              </a:r>
            </a:p>
          </p:txBody>
        </p:sp>
        <p:sp>
          <p:nvSpPr>
            <p:cNvPr id="61466" name="Rectangle 39">
              <a:extLst>
                <a:ext uri="{FF2B5EF4-FFF2-40B4-BE49-F238E27FC236}">
                  <a16:creationId xmlns:a16="http://schemas.microsoft.com/office/drawing/2014/main" id="{85A56317-52B4-08B3-4FB0-426202B39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1483"/>
              <a:ext cx="858" cy="3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accent2">
                      <a:lumMod val="50000"/>
                    </a:schemeClr>
                  </a:solidFill>
                </a:rPr>
                <a:t>Theory</a:t>
              </a:r>
            </a:p>
          </p:txBody>
        </p:sp>
        <p:sp>
          <p:nvSpPr>
            <p:cNvPr id="61467" name="Rectangle 40">
              <a:extLst>
                <a:ext uri="{FF2B5EF4-FFF2-40B4-BE49-F238E27FC236}">
                  <a16:creationId xmlns:a16="http://schemas.microsoft.com/office/drawing/2014/main" id="{4E714F70-E826-4187-AC4E-28811398A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" y="1817"/>
              <a:ext cx="104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400" i="1" dirty="0">
                  <a:solidFill>
                    <a:schemeClr val="accent2">
                      <a:lumMod val="50000"/>
                    </a:schemeClr>
                  </a:solidFill>
                </a:rPr>
                <a:t>Explaining</a:t>
              </a:r>
            </a:p>
          </p:txBody>
        </p:sp>
        <p:sp>
          <p:nvSpPr>
            <p:cNvPr id="61468" name="Rectangle 33">
              <a:extLst>
                <a:ext uri="{FF2B5EF4-FFF2-40B4-BE49-F238E27FC236}">
                  <a16:creationId xmlns:a16="http://schemas.microsoft.com/office/drawing/2014/main" id="{D9C224D6-7D01-8A07-ED7D-84A72C77F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619"/>
              <a:ext cx="1008" cy="3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 dirty="0">
                  <a:solidFill>
                    <a:schemeClr val="accent2">
                      <a:lumMod val="50000"/>
                    </a:schemeClr>
                  </a:solidFill>
                </a:rPr>
                <a:t>Situation</a:t>
              </a:r>
            </a:p>
          </p:txBody>
        </p:sp>
      </p:grpSp>
      <p:grpSp>
        <p:nvGrpSpPr>
          <p:cNvPr id="61445" name="Group 41">
            <a:extLst>
              <a:ext uri="{FF2B5EF4-FFF2-40B4-BE49-F238E27FC236}">
                <a16:creationId xmlns:a16="http://schemas.microsoft.com/office/drawing/2014/main" id="{8A7A343C-AE81-018A-8BCB-C3ECBED824B4}"/>
              </a:ext>
            </a:extLst>
          </p:cNvPr>
          <p:cNvGrpSpPr>
            <a:grpSpLocks/>
          </p:cNvGrpSpPr>
          <p:nvPr/>
        </p:nvGrpSpPr>
        <p:grpSpPr bwMode="auto">
          <a:xfrm>
            <a:off x="6142038" y="3687763"/>
            <a:ext cx="2678112" cy="2692400"/>
            <a:chOff x="3869" y="2167"/>
            <a:chExt cx="1687" cy="1696"/>
          </a:xfrm>
        </p:grpSpPr>
        <p:sp>
          <p:nvSpPr>
            <p:cNvPr id="61459" name="Freeform 42">
              <a:extLst>
                <a:ext uri="{FF2B5EF4-FFF2-40B4-BE49-F238E27FC236}">
                  <a16:creationId xmlns:a16="http://schemas.microsoft.com/office/drawing/2014/main" id="{D072CBE7-15C8-43BB-5A4A-728B15F56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167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60" name="Rectangle 45">
              <a:extLst>
                <a:ext uri="{FF2B5EF4-FFF2-40B4-BE49-F238E27FC236}">
                  <a16:creationId xmlns:a16="http://schemas.microsoft.com/office/drawing/2014/main" id="{EE68DF90-F1A9-C368-BF92-4305590B2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" y="2834"/>
              <a:ext cx="964" cy="3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Enquirer</a:t>
              </a:r>
            </a:p>
          </p:txBody>
        </p:sp>
        <p:sp>
          <p:nvSpPr>
            <p:cNvPr id="61461" name="Rectangle 48">
              <a:extLst>
                <a:ext uri="{FF2B5EF4-FFF2-40B4-BE49-F238E27FC236}">
                  <a16:creationId xmlns:a16="http://schemas.microsoft.com/office/drawing/2014/main" id="{3662CBC2-40AB-3CC8-2AEF-674D1C09E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2402"/>
              <a:ext cx="858" cy="3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Theory</a:t>
              </a:r>
            </a:p>
          </p:txBody>
        </p:sp>
        <p:sp>
          <p:nvSpPr>
            <p:cNvPr id="61462" name="Rectangle 51">
              <a:extLst>
                <a:ext uri="{FF2B5EF4-FFF2-40B4-BE49-F238E27FC236}">
                  <a16:creationId xmlns:a16="http://schemas.microsoft.com/office/drawing/2014/main" id="{6CD54656-4995-45F0-A299-E257E1400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3222"/>
              <a:ext cx="1008" cy="3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Situation</a:t>
              </a:r>
            </a:p>
          </p:txBody>
        </p:sp>
        <p:sp>
          <p:nvSpPr>
            <p:cNvPr id="61463" name="Rectangle 52">
              <a:extLst>
                <a:ext uri="{FF2B5EF4-FFF2-40B4-BE49-F238E27FC236}">
                  <a16:creationId xmlns:a16="http://schemas.microsoft.com/office/drawing/2014/main" id="{BE734992-EF05-6A60-D6F9-F14AAA0AE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574"/>
              <a:ext cx="1053" cy="28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400" i="1" dirty="0">
                  <a:solidFill>
                    <a:schemeClr val="accent6">
                      <a:lumMod val="75000"/>
                    </a:schemeClr>
                  </a:solidFill>
                </a:rPr>
                <a:t>Predicting</a:t>
              </a:r>
            </a:p>
          </p:txBody>
        </p:sp>
      </p:grpSp>
      <p:grpSp>
        <p:nvGrpSpPr>
          <p:cNvPr id="61446" name="Group 53">
            <a:extLst>
              <a:ext uri="{FF2B5EF4-FFF2-40B4-BE49-F238E27FC236}">
                <a16:creationId xmlns:a16="http://schemas.microsoft.com/office/drawing/2014/main" id="{8DF0D90B-ABE0-9B54-9ED5-9C1BCB43ABDF}"/>
              </a:ext>
            </a:extLst>
          </p:cNvPr>
          <p:cNvGrpSpPr>
            <a:grpSpLocks/>
          </p:cNvGrpSpPr>
          <p:nvPr/>
        </p:nvGrpSpPr>
        <p:grpSpPr bwMode="auto">
          <a:xfrm>
            <a:off x="6143625" y="965200"/>
            <a:ext cx="2668588" cy="2543175"/>
            <a:chOff x="3870" y="452"/>
            <a:chExt cx="1681" cy="1602"/>
          </a:xfrm>
        </p:grpSpPr>
        <p:sp>
          <p:nvSpPr>
            <p:cNvPr id="61454" name="Freeform 54">
              <a:extLst>
                <a:ext uri="{FF2B5EF4-FFF2-40B4-BE49-F238E27FC236}">
                  <a16:creationId xmlns:a16="http://schemas.microsoft.com/office/drawing/2014/main" id="{CA834882-7518-B99B-EFE1-A67EB81E2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452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55" name="Rectangle 57">
              <a:extLst>
                <a:ext uri="{FF2B5EF4-FFF2-40B4-BE49-F238E27FC236}">
                  <a16:creationId xmlns:a16="http://schemas.microsoft.com/office/drawing/2014/main" id="{34655D4A-45AB-C387-B113-6DD0A6B75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1483"/>
              <a:ext cx="964" cy="3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accent6">
                      <a:lumMod val="75000"/>
                    </a:schemeClr>
                  </a:solidFill>
                </a:rPr>
                <a:t>Enquirer</a:t>
              </a:r>
            </a:p>
          </p:txBody>
        </p:sp>
        <p:sp>
          <p:nvSpPr>
            <p:cNvPr id="61456" name="Rectangle 60">
              <a:extLst>
                <a:ext uri="{FF2B5EF4-FFF2-40B4-BE49-F238E27FC236}">
                  <a16:creationId xmlns:a16="http://schemas.microsoft.com/office/drawing/2014/main" id="{42CBAD0F-5C91-4741-7E03-E16920945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627"/>
              <a:ext cx="858" cy="3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 dirty="0">
                  <a:solidFill>
                    <a:schemeClr val="accent6">
                      <a:lumMod val="75000"/>
                    </a:schemeClr>
                  </a:solidFill>
                </a:rPr>
                <a:t>Theory</a:t>
              </a:r>
            </a:p>
          </p:txBody>
        </p:sp>
        <p:sp>
          <p:nvSpPr>
            <p:cNvPr id="61457" name="Rectangle 63">
              <a:extLst>
                <a:ext uri="{FF2B5EF4-FFF2-40B4-BE49-F238E27FC236}">
                  <a16:creationId xmlns:a16="http://schemas.microsoft.com/office/drawing/2014/main" id="{2AD9C54A-6546-44F6-3A7A-1C6E281B3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" y="1021"/>
              <a:ext cx="1008" cy="3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accent6">
                      <a:lumMod val="75000"/>
                    </a:schemeClr>
                  </a:solidFill>
                </a:rPr>
                <a:t>Situation</a:t>
              </a:r>
            </a:p>
          </p:txBody>
        </p:sp>
        <p:sp>
          <p:nvSpPr>
            <p:cNvPr id="61458" name="Rectangle 64">
              <a:extLst>
                <a:ext uri="{FF2B5EF4-FFF2-40B4-BE49-F238E27FC236}">
                  <a16:creationId xmlns:a16="http://schemas.microsoft.com/office/drawing/2014/main" id="{5FDEFA2D-F69E-0FA0-1DEF-4CB3F8EF3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1765"/>
              <a:ext cx="104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400" i="1" dirty="0">
                  <a:solidFill>
                    <a:schemeClr val="accent6">
                      <a:lumMod val="75000"/>
                    </a:schemeClr>
                  </a:solidFill>
                </a:rPr>
                <a:t>Evaluating</a:t>
              </a:r>
            </a:p>
          </p:txBody>
        </p:sp>
      </p:grpSp>
      <p:grpSp>
        <p:nvGrpSpPr>
          <p:cNvPr id="61447" name="Group 39">
            <a:extLst>
              <a:ext uri="{FF2B5EF4-FFF2-40B4-BE49-F238E27FC236}">
                <a16:creationId xmlns:a16="http://schemas.microsoft.com/office/drawing/2014/main" id="{090CB0E9-6D2A-5693-59CB-6F53CC1A841B}"/>
              </a:ext>
            </a:extLst>
          </p:cNvPr>
          <p:cNvGrpSpPr>
            <a:grpSpLocks/>
          </p:cNvGrpSpPr>
          <p:nvPr/>
        </p:nvGrpSpPr>
        <p:grpSpPr bwMode="auto">
          <a:xfrm>
            <a:off x="252413" y="3821113"/>
            <a:ext cx="2659062" cy="2932112"/>
            <a:chOff x="252413" y="3821113"/>
            <a:chExt cx="2659062" cy="2932112"/>
          </a:xfrm>
        </p:grpSpPr>
        <p:sp>
          <p:nvSpPr>
            <p:cNvPr id="61449" name="Freeform 66">
              <a:extLst>
                <a:ext uri="{FF2B5EF4-FFF2-40B4-BE49-F238E27FC236}">
                  <a16:creationId xmlns:a16="http://schemas.microsoft.com/office/drawing/2014/main" id="{B10A8608-A191-E551-FC0A-2656D86EE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8" y="3821113"/>
              <a:ext cx="2478087" cy="2457450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2147483647 h 1548"/>
                <a:gd name="T4" fmla="*/ 2147483647 w 1561"/>
                <a:gd name="T5" fmla="*/ 2147483647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rgbClr val="0432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450" name="Rectangle 69">
              <a:extLst>
                <a:ext uri="{FF2B5EF4-FFF2-40B4-BE49-F238E27FC236}">
                  <a16:creationId xmlns:a16="http://schemas.microsoft.com/office/drawing/2014/main" id="{3C266DA8-323D-37A6-57A9-5C3D3289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63" y="4079875"/>
              <a:ext cx="1530867" cy="520655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Enquirer</a:t>
              </a:r>
            </a:p>
          </p:txBody>
        </p:sp>
        <p:sp>
          <p:nvSpPr>
            <p:cNvPr id="61451" name="Rectangle 72">
              <a:extLst>
                <a:ext uri="{FF2B5EF4-FFF2-40B4-BE49-F238E27FC236}">
                  <a16:creationId xmlns:a16="http://schemas.microsoft.com/office/drawing/2014/main" id="{2D144CA2-40A9-0A88-C2DF-721A53910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63" y="5362575"/>
              <a:ext cx="1362360" cy="520655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Theory</a:t>
              </a:r>
            </a:p>
          </p:txBody>
        </p:sp>
        <p:sp>
          <p:nvSpPr>
            <p:cNvPr id="61452" name="Rectangle 73">
              <a:extLst>
                <a:ext uri="{FF2B5EF4-FFF2-40B4-BE49-F238E27FC236}">
                  <a16:creationId xmlns:a16="http://schemas.microsoft.com/office/drawing/2014/main" id="{FB1283FC-552E-7AD5-33A0-FB6C88520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5924550"/>
              <a:ext cx="1814512" cy="8286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400" i="1" dirty="0">
                  <a:solidFill>
                    <a:srgbClr val="0432FF"/>
                  </a:solidFill>
                </a:rPr>
                <a:t>Illustrating</a:t>
              </a:r>
            </a:p>
            <a:p>
              <a:r>
                <a:rPr lang="en-GB" altLang="en-US" sz="2400" i="1" dirty="0">
                  <a:solidFill>
                    <a:srgbClr val="0432FF"/>
                  </a:solidFill>
                </a:rPr>
                <a:t>Probing</a:t>
              </a:r>
            </a:p>
          </p:txBody>
        </p:sp>
        <p:sp>
          <p:nvSpPr>
            <p:cNvPr id="61453" name="Rectangle 76">
              <a:extLst>
                <a:ext uri="{FF2B5EF4-FFF2-40B4-BE49-F238E27FC236}">
                  <a16:creationId xmlns:a16="http://schemas.microsoft.com/office/drawing/2014/main" id="{B0009617-C2A6-CBE3-ACA7-B1CB07C47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13" y="4746625"/>
              <a:ext cx="1600181" cy="520655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Situation</a:t>
              </a:r>
            </a:p>
          </p:txBody>
        </p:sp>
      </p:grpSp>
      <p:sp>
        <p:nvSpPr>
          <p:cNvPr id="76" name="Title 75">
            <a:extLst>
              <a:ext uri="{FF2B5EF4-FFF2-40B4-BE49-F238E27FC236}">
                <a16:creationId xmlns:a16="http://schemas.microsoft.com/office/drawing/2014/main" id="{B3640AF4-1B37-9F40-1954-F1C36B72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Six Modes of Interaction with Theory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37">
            <a:extLst>
              <a:ext uri="{FF2B5EF4-FFF2-40B4-BE49-F238E27FC236}">
                <a16:creationId xmlns:a16="http://schemas.microsoft.com/office/drawing/2014/main" id="{E2956A9A-F277-D0B6-7A6E-7C2D74867FDE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684213"/>
            <a:ext cx="2659062" cy="2657475"/>
            <a:chOff x="284163" y="684213"/>
            <a:chExt cx="2659062" cy="2657476"/>
          </a:xfrm>
        </p:grpSpPr>
        <p:sp>
          <p:nvSpPr>
            <p:cNvPr id="62497" name="Freeform 6">
              <a:extLst>
                <a:ext uri="{FF2B5EF4-FFF2-40B4-BE49-F238E27FC236}">
                  <a16:creationId xmlns:a16="http://schemas.microsoft.com/office/drawing/2014/main" id="{C639F0AB-549A-306A-6A56-A3AEDBCDF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8" y="684213"/>
              <a:ext cx="2478087" cy="2457450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2147483647 h 1548"/>
                <a:gd name="T4" fmla="*/ 2147483647 w 1561"/>
                <a:gd name="T5" fmla="*/ 2147483647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rgbClr val="0432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98" name="Rectangle 9">
              <a:extLst>
                <a:ext uri="{FF2B5EF4-FFF2-40B4-BE49-F238E27FC236}">
                  <a16:creationId xmlns:a16="http://schemas.microsoft.com/office/drawing/2014/main" id="{58945BB4-7A09-7334-AC77-9DA88C2E3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63" y="1014413"/>
              <a:ext cx="1477962" cy="5207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 dirty="0">
                  <a:solidFill>
                    <a:srgbClr val="0432FF"/>
                  </a:solidFill>
                </a:rPr>
                <a:t>Teacher</a:t>
              </a:r>
            </a:p>
          </p:txBody>
        </p:sp>
        <p:sp>
          <p:nvSpPr>
            <p:cNvPr id="62499" name="Rectangle 12">
              <a:extLst>
                <a:ext uri="{FF2B5EF4-FFF2-40B4-BE49-F238E27FC236}">
                  <a16:creationId xmlns:a16="http://schemas.microsoft.com/office/drawing/2014/main" id="{3C49EBC4-316B-AE51-C907-914C1B35C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63" y="1666876"/>
              <a:ext cx="1472325" cy="5206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rgbClr val="0432FF"/>
                  </a:solidFill>
                </a:rPr>
                <a:t>Student</a:t>
              </a:r>
            </a:p>
          </p:txBody>
        </p:sp>
        <p:sp>
          <p:nvSpPr>
            <p:cNvPr id="62500" name="Rectangle 15">
              <a:extLst>
                <a:ext uri="{FF2B5EF4-FFF2-40B4-BE49-F238E27FC236}">
                  <a16:creationId xmlns:a16="http://schemas.microsoft.com/office/drawing/2014/main" id="{2C824C00-F90D-130D-4DE9-7F386BBD5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63" y="2354263"/>
              <a:ext cx="1469568" cy="5206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 dirty="0">
                  <a:solidFill>
                    <a:srgbClr val="0432FF"/>
                  </a:solidFill>
                </a:rPr>
                <a:t>Content</a:t>
              </a:r>
            </a:p>
          </p:txBody>
        </p:sp>
        <p:sp>
          <p:nvSpPr>
            <p:cNvPr id="62501" name="Rectangle 16">
              <a:extLst>
                <a:ext uri="{FF2B5EF4-FFF2-40B4-BE49-F238E27FC236}">
                  <a16:creationId xmlns:a16="http://schemas.microsoft.com/office/drawing/2014/main" id="{E34AF1BD-C5CF-3A9F-7D7F-B9B6F6408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3" y="2882901"/>
              <a:ext cx="1841500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400" i="1" dirty="0">
                  <a:solidFill>
                    <a:srgbClr val="0432FF"/>
                  </a:solidFill>
                </a:rPr>
                <a:t>Expounding</a:t>
              </a:r>
            </a:p>
          </p:txBody>
        </p:sp>
      </p:grpSp>
      <p:grpSp>
        <p:nvGrpSpPr>
          <p:cNvPr id="62467" name="Group 17">
            <a:extLst>
              <a:ext uri="{FF2B5EF4-FFF2-40B4-BE49-F238E27FC236}">
                <a16:creationId xmlns:a16="http://schemas.microsoft.com/office/drawing/2014/main" id="{6351F2F7-007A-1B8E-7BD0-8983D42C593B}"/>
              </a:ext>
            </a:extLst>
          </p:cNvPr>
          <p:cNvGrpSpPr>
            <a:grpSpLocks/>
          </p:cNvGrpSpPr>
          <p:nvPr/>
        </p:nvGrpSpPr>
        <p:grpSpPr bwMode="auto">
          <a:xfrm>
            <a:off x="3222625" y="3554413"/>
            <a:ext cx="2708275" cy="2647950"/>
            <a:chOff x="2030" y="2239"/>
            <a:chExt cx="1706" cy="1668"/>
          </a:xfrm>
        </p:grpSpPr>
        <p:sp>
          <p:nvSpPr>
            <p:cNvPr id="62492" name="Freeform 18">
              <a:extLst>
                <a:ext uri="{FF2B5EF4-FFF2-40B4-BE49-F238E27FC236}">
                  <a16:creationId xmlns:a16="http://schemas.microsoft.com/office/drawing/2014/main" id="{A54DB34C-AD31-EE93-1E5E-BD9EE05A7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239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2493" name="Rectangle 21">
              <a:extLst>
                <a:ext uri="{FF2B5EF4-FFF2-40B4-BE49-F238E27FC236}">
                  <a16:creationId xmlns:a16="http://schemas.microsoft.com/office/drawing/2014/main" id="{41151A82-3CE4-1BA2-F38D-4F969344B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2424"/>
              <a:ext cx="927" cy="32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 dirty="0">
                  <a:solidFill>
                    <a:schemeClr val="bg1">
                      <a:lumMod val="85000"/>
                    </a:schemeClr>
                  </a:solidFill>
                </a:rPr>
                <a:t>Student</a:t>
              </a:r>
            </a:p>
          </p:txBody>
        </p:sp>
        <p:sp>
          <p:nvSpPr>
            <p:cNvPr id="62494" name="Rectangle 24">
              <a:extLst>
                <a:ext uri="{FF2B5EF4-FFF2-40B4-BE49-F238E27FC236}">
                  <a16:creationId xmlns:a16="http://schemas.microsoft.com/office/drawing/2014/main" id="{36B79B81-E917-1BAD-0786-BE1C36316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3237"/>
              <a:ext cx="890" cy="32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bg1">
                      <a:lumMod val="85000"/>
                    </a:schemeClr>
                  </a:solidFill>
                </a:rPr>
                <a:t>Content</a:t>
              </a:r>
            </a:p>
          </p:txBody>
        </p:sp>
        <p:sp>
          <p:nvSpPr>
            <p:cNvPr id="62495" name="Rectangle 27">
              <a:extLst>
                <a:ext uri="{FF2B5EF4-FFF2-40B4-BE49-F238E27FC236}">
                  <a16:creationId xmlns:a16="http://schemas.microsoft.com/office/drawing/2014/main" id="{4ED84E2E-52AA-4C48-4C5C-790B30355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" y="2834"/>
              <a:ext cx="931" cy="32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bg1">
                      <a:lumMod val="85000"/>
                    </a:schemeClr>
                  </a:solidFill>
                </a:rPr>
                <a:t>Teacher</a:t>
              </a:r>
            </a:p>
          </p:txBody>
        </p:sp>
        <p:sp>
          <p:nvSpPr>
            <p:cNvPr id="62496" name="Rectangle 28">
              <a:extLst>
                <a:ext uri="{FF2B5EF4-FFF2-40B4-BE49-F238E27FC236}">
                  <a16:creationId xmlns:a16="http://schemas.microsoft.com/office/drawing/2014/main" id="{24AA22B2-B9C3-4892-4162-5A45D3B54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3618"/>
              <a:ext cx="98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400" i="1" dirty="0">
                  <a:solidFill>
                    <a:schemeClr val="accent2">
                      <a:lumMod val="50000"/>
                    </a:schemeClr>
                  </a:solidFill>
                </a:rPr>
                <a:t>Exploring</a:t>
              </a:r>
            </a:p>
          </p:txBody>
        </p:sp>
      </p:grpSp>
      <p:grpSp>
        <p:nvGrpSpPr>
          <p:cNvPr id="62468" name="Group 29">
            <a:extLst>
              <a:ext uri="{FF2B5EF4-FFF2-40B4-BE49-F238E27FC236}">
                <a16:creationId xmlns:a16="http://schemas.microsoft.com/office/drawing/2014/main" id="{EAEDD1A8-2C5E-55D4-D198-8468ED64E7DD}"/>
              </a:ext>
            </a:extLst>
          </p:cNvPr>
          <p:cNvGrpSpPr>
            <a:grpSpLocks/>
          </p:cNvGrpSpPr>
          <p:nvPr/>
        </p:nvGrpSpPr>
        <p:grpSpPr bwMode="auto">
          <a:xfrm>
            <a:off x="3092450" y="714375"/>
            <a:ext cx="2844800" cy="2628900"/>
            <a:chOff x="1948" y="450"/>
            <a:chExt cx="1792" cy="1656"/>
          </a:xfrm>
        </p:grpSpPr>
        <p:sp>
          <p:nvSpPr>
            <p:cNvPr id="62487" name="Freeform 30">
              <a:extLst>
                <a:ext uri="{FF2B5EF4-FFF2-40B4-BE49-F238E27FC236}">
                  <a16:creationId xmlns:a16="http://schemas.microsoft.com/office/drawing/2014/main" id="{028D7BAC-BA02-F793-1409-6EA56A386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450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8" name="Rectangle 36">
              <a:extLst>
                <a:ext uri="{FF2B5EF4-FFF2-40B4-BE49-F238E27FC236}">
                  <a16:creationId xmlns:a16="http://schemas.microsoft.com/office/drawing/2014/main" id="{B25C2B74-BFC1-6A62-CFBA-FEE738EFC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062"/>
              <a:ext cx="890" cy="3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accent2">
                      <a:lumMod val="50000"/>
                    </a:schemeClr>
                  </a:solidFill>
                </a:rPr>
                <a:t>Content</a:t>
              </a:r>
            </a:p>
          </p:txBody>
        </p:sp>
        <p:sp>
          <p:nvSpPr>
            <p:cNvPr id="62489" name="Rectangle 39">
              <a:extLst>
                <a:ext uri="{FF2B5EF4-FFF2-40B4-BE49-F238E27FC236}">
                  <a16:creationId xmlns:a16="http://schemas.microsoft.com/office/drawing/2014/main" id="{0ACE364B-45E7-6BFB-559C-0F4A1AA91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1483"/>
              <a:ext cx="931" cy="3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accent2">
                      <a:lumMod val="50000"/>
                    </a:schemeClr>
                  </a:solidFill>
                </a:rPr>
                <a:t>Teacher</a:t>
              </a:r>
            </a:p>
          </p:txBody>
        </p:sp>
        <p:sp>
          <p:nvSpPr>
            <p:cNvPr id="62490" name="Rectangle 40">
              <a:extLst>
                <a:ext uri="{FF2B5EF4-FFF2-40B4-BE49-F238E27FC236}">
                  <a16:creationId xmlns:a16="http://schemas.microsoft.com/office/drawing/2014/main" id="{DF3FF7F0-B8DD-0937-9D68-92FFF27E8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" y="1817"/>
              <a:ext cx="103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400" i="1">
                  <a:solidFill>
                    <a:schemeClr val="accent2">
                      <a:lumMod val="50000"/>
                    </a:schemeClr>
                  </a:solidFill>
                </a:rPr>
                <a:t>Examining</a:t>
              </a:r>
            </a:p>
          </p:txBody>
        </p:sp>
        <p:sp>
          <p:nvSpPr>
            <p:cNvPr id="62491" name="Rectangle 33">
              <a:extLst>
                <a:ext uri="{FF2B5EF4-FFF2-40B4-BE49-F238E27FC236}">
                  <a16:creationId xmlns:a16="http://schemas.microsoft.com/office/drawing/2014/main" id="{4658944C-2401-E68A-32A2-2FB97523A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619"/>
              <a:ext cx="927" cy="3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 dirty="0">
                  <a:solidFill>
                    <a:schemeClr val="accent2">
                      <a:lumMod val="50000"/>
                    </a:schemeClr>
                  </a:solidFill>
                </a:rPr>
                <a:t>Student</a:t>
              </a:r>
            </a:p>
          </p:txBody>
        </p:sp>
      </p:grpSp>
      <p:grpSp>
        <p:nvGrpSpPr>
          <p:cNvPr id="62469" name="Group 41">
            <a:extLst>
              <a:ext uri="{FF2B5EF4-FFF2-40B4-BE49-F238E27FC236}">
                <a16:creationId xmlns:a16="http://schemas.microsoft.com/office/drawing/2014/main" id="{9DEC0F37-54F5-392C-FB98-DFAE2E6783E2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3440113"/>
            <a:ext cx="2716212" cy="2692400"/>
            <a:chOff x="3845" y="2167"/>
            <a:chExt cx="1711" cy="1696"/>
          </a:xfrm>
        </p:grpSpPr>
        <p:sp>
          <p:nvSpPr>
            <p:cNvPr id="62482" name="Freeform 42">
              <a:extLst>
                <a:ext uri="{FF2B5EF4-FFF2-40B4-BE49-F238E27FC236}">
                  <a16:creationId xmlns:a16="http://schemas.microsoft.com/office/drawing/2014/main" id="{3DB1E73B-872D-C34E-2286-257F72746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167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3" name="Rectangle 45">
              <a:extLst>
                <a:ext uri="{FF2B5EF4-FFF2-40B4-BE49-F238E27FC236}">
                  <a16:creationId xmlns:a16="http://schemas.microsoft.com/office/drawing/2014/main" id="{D6CF9C1C-C4F3-2DF4-618D-9BEAEDEA3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" y="2834"/>
              <a:ext cx="927" cy="3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Student</a:t>
              </a:r>
            </a:p>
          </p:txBody>
        </p:sp>
        <p:sp>
          <p:nvSpPr>
            <p:cNvPr id="62484" name="Rectangle 48">
              <a:extLst>
                <a:ext uri="{FF2B5EF4-FFF2-40B4-BE49-F238E27FC236}">
                  <a16:creationId xmlns:a16="http://schemas.microsoft.com/office/drawing/2014/main" id="{F8CD8EE8-7A3B-C0F1-AFD6-679684ED2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2402"/>
              <a:ext cx="890" cy="3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Content</a:t>
              </a:r>
            </a:p>
          </p:txBody>
        </p:sp>
        <p:sp>
          <p:nvSpPr>
            <p:cNvPr id="62485" name="Rectangle 51">
              <a:extLst>
                <a:ext uri="{FF2B5EF4-FFF2-40B4-BE49-F238E27FC236}">
                  <a16:creationId xmlns:a16="http://schemas.microsoft.com/office/drawing/2014/main" id="{ADBA337E-4EB0-3A19-9FB2-8AF4A9E61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3222"/>
              <a:ext cx="931" cy="3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Teacher</a:t>
              </a:r>
            </a:p>
          </p:txBody>
        </p:sp>
        <p:sp>
          <p:nvSpPr>
            <p:cNvPr id="62486" name="Rectangle 52">
              <a:extLst>
                <a:ext uri="{FF2B5EF4-FFF2-40B4-BE49-F238E27FC236}">
                  <a16:creationId xmlns:a16="http://schemas.microsoft.com/office/drawing/2014/main" id="{90D03367-330D-7AAD-5D68-943174CF6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574"/>
              <a:ext cx="1058" cy="28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400" i="1" dirty="0">
                  <a:solidFill>
                    <a:schemeClr val="accent6">
                      <a:lumMod val="75000"/>
                    </a:schemeClr>
                  </a:solidFill>
                </a:rPr>
                <a:t>Exercising</a:t>
              </a:r>
            </a:p>
          </p:txBody>
        </p:sp>
      </p:grpSp>
      <p:grpSp>
        <p:nvGrpSpPr>
          <p:cNvPr id="62470" name="Group 53">
            <a:extLst>
              <a:ext uri="{FF2B5EF4-FFF2-40B4-BE49-F238E27FC236}">
                <a16:creationId xmlns:a16="http://schemas.microsoft.com/office/drawing/2014/main" id="{60910236-E60A-F3BF-E905-2310534B02B0}"/>
              </a:ext>
            </a:extLst>
          </p:cNvPr>
          <p:cNvGrpSpPr>
            <a:grpSpLocks/>
          </p:cNvGrpSpPr>
          <p:nvPr/>
        </p:nvGrpSpPr>
        <p:grpSpPr bwMode="auto">
          <a:xfrm>
            <a:off x="6118225" y="717550"/>
            <a:ext cx="2693988" cy="2543175"/>
            <a:chOff x="3854" y="452"/>
            <a:chExt cx="1697" cy="1602"/>
          </a:xfrm>
        </p:grpSpPr>
        <p:sp>
          <p:nvSpPr>
            <p:cNvPr id="62477" name="Freeform 54">
              <a:extLst>
                <a:ext uri="{FF2B5EF4-FFF2-40B4-BE49-F238E27FC236}">
                  <a16:creationId xmlns:a16="http://schemas.microsoft.com/office/drawing/2014/main" id="{6C35EC3B-D06F-C7E8-6BE6-84A0A2AA0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452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78" name="Rectangle 57">
              <a:extLst>
                <a:ext uri="{FF2B5EF4-FFF2-40B4-BE49-F238E27FC236}">
                  <a16:creationId xmlns:a16="http://schemas.microsoft.com/office/drawing/2014/main" id="{EFD933AD-18D6-2534-B96C-D8C4F9554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1483"/>
              <a:ext cx="927" cy="3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 dirty="0">
                  <a:solidFill>
                    <a:schemeClr val="accent6">
                      <a:lumMod val="75000"/>
                    </a:schemeClr>
                  </a:solidFill>
                </a:rPr>
                <a:t>Student</a:t>
              </a:r>
            </a:p>
          </p:txBody>
        </p:sp>
        <p:sp>
          <p:nvSpPr>
            <p:cNvPr id="62479" name="Rectangle 60">
              <a:extLst>
                <a:ext uri="{FF2B5EF4-FFF2-40B4-BE49-F238E27FC236}">
                  <a16:creationId xmlns:a16="http://schemas.microsoft.com/office/drawing/2014/main" id="{0429589D-3449-03FC-593D-3B0978285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627"/>
              <a:ext cx="890" cy="3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 dirty="0">
                  <a:solidFill>
                    <a:schemeClr val="accent6">
                      <a:lumMod val="75000"/>
                    </a:schemeClr>
                  </a:solidFill>
                </a:rPr>
                <a:t>Content</a:t>
              </a:r>
            </a:p>
          </p:txBody>
        </p:sp>
        <p:sp>
          <p:nvSpPr>
            <p:cNvPr id="62480" name="Rectangle 63">
              <a:extLst>
                <a:ext uri="{FF2B5EF4-FFF2-40B4-BE49-F238E27FC236}">
                  <a16:creationId xmlns:a16="http://schemas.microsoft.com/office/drawing/2014/main" id="{08B27341-930D-599A-7B9A-4A905A83B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" y="1021"/>
              <a:ext cx="931" cy="3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accent6">
                      <a:lumMod val="75000"/>
                    </a:schemeClr>
                  </a:solidFill>
                </a:rPr>
                <a:t>Teacher</a:t>
              </a:r>
            </a:p>
          </p:txBody>
        </p:sp>
        <p:sp>
          <p:nvSpPr>
            <p:cNvPr id="62481" name="Rectangle 64">
              <a:extLst>
                <a:ext uri="{FF2B5EF4-FFF2-40B4-BE49-F238E27FC236}">
                  <a16:creationId xmlns:a16="http://schemas.microsoft.com/office/drawing/2014/main" id="{D1BC1211-F760-128C-8438-AD244E939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1765"/>
              <a:ext cx="109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400" i="1" dirty="0">
                  <a:solidFill>
                    <a:schemeClr val="accent6">
                      <a:lumMod val="75000"/>
                    </a:schemeClr>
                  </a:solidFill>
                </a:rPr>
                <a:t>Expressing</a:t>
              </a:r>
            </a:p>
          </p:txBody>
        </p:sp>
      </p:grpSp>
      <p:grpSp>
        <p:nvGrpSpPr>
          <p:cNvPr id="62471" name="Group 38">
            <a:extLst>
              <a:ext uri="{FF2B5EF4-FFF2-40B4-BE49-F238E27FC236}">
                <a16:creationId xmlns:a16="http://schemas.microsoft.com/office/drawing/2014/main" id="{A52E5350-DF4F-45DD-11F4-E1D8F5C12591}"/>
              </a:ext>
            </a:extLst>
          </p:cNvPr>
          <p:cNvGrpSpPr>
            <a:grpSpLocks/>
          </p:cNvGrpSpPr>
          <p:nvPr/>
        </p:nvGrpSpPr>
        <p:grpSpPr bwMode="auto">
          <a:xfrm>
            <a:off x="252413" y="3573463"/>
            <a:ext cx="2659062" cy="2562225"/>
            <a:chOff x="252413" y="3573463"/>
            <a:chExt cx="2659062" cy="2562226"/>
          </a:xfrm>
        </p:grpSpPr>
        <p:sp>
          <p:nvSpPr>
            <p:cNvPr id="62472" name="Freeform 66">
              <a:extLst>
                <a:ext uri="{FF2B5EF4-FFF2-40B4-BE49-F238E27FC236}">
                  <a16:creationId xmlns:a16="http://schemas.microsoft.com/office/drawing/2014/main" id="{08108359-82B5-458C-C173-BB4F76510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8" y="3573463"/>
              <a:ext cx="2478087" cy="2457450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2147483647 h 1548"/>
                <a:gd name="T4" fmla="*/ 2147483647 w 1561"/>
                <a:gd name="T5" fmla="*/ 2147483647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>
              <a:solidFill>
                <a:srgbClr val="0432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2473" name="Rectangle 69">
              <a:extLst>
                <a:ext uri="{FF2B5EF4-FFF2-40B4-BE49-F238E27FC236}">
                  <a16:creationId xmlns:a16="http://schemas.microsoft.com/office/drawing/2014/main" id="{790DFA95-EFCD-74DA-D863-D4277EB1A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63" y="3832226"/>
              <a:ext cx="1477962" cy="520700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Teacher</a:t>
              </a:r>
            </a:p>
          </p:txBody>
        </p:sp>
        <p:sp>
          <p:nvSpPr>
            <p:cNvPr id="62474" name="Rectangle 72">
              <a:extLst>
                <a:ext uri="{FF2B5EF4-FFF2-40B4-BE49-F238E27FC236}">
                  <a16:creationId xmlns:a16="http://schemas.microsoft.com/office/drawing/2014/main" id="{7BFCB9E2-5C94-95C5-32DB-7485466AD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63" y="5114926"/>
              <a:ext cx="1472325" cy="520655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Student</a:t>
              </a:r>
            </a:p>
          </p:txBody>
        </p:sp>
        <p:sp>
          <p:nvSpPr>
            <p:cNvPr id="62475" name="Rectangle 73">
              <a:extLst>
                <a:ext uri="{FF2B5EF4-FFF2-40B4-BE49-F238E27FC236}">
                  <a16:creationId xmlns:a16="http://schemas.microsoft.com/office/drawing/2014/main" id="{5BD07EFB-75B2-E361-8A79-83C653C68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5676901"/>
              <a:ext cx="1657350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400" i="1" dirty="0">
                  <a:solidFill>
                    <a:srgbClr val="0432FF"/>
                  </a:solidFill>
                </a:rPr>
                <a:t>Explaining</a:t>
              </a:r>
            </a:p>
          </p:txBody>
        </p:sp>
        <p:sp>
          <p:nvSpPr>
            <p:cNvPr id="62476" name="Rectangle 76">
              <a:extLst>
                <a:ext uri="{FF2B5EF4-FFF2-40B4-BE49-F238E27FC236}">
                  <a16:creationId xmlns:a16="http://schemas.microsoft.com/office/drawing/2014/main" id="{932D07DF-5A56-42B2-103C-076F5C4E3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13" y="4498976"/>
              <a:ext cx="1469568" cy="520655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b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Content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8C1B8C1-2180-0978-0249-786ACA68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173962"/>
            <a:ext cx="7886700" cy="453020"/>
          </a:xfrm>
        </p:spPr>
        <p:txBody>
          <a:bodyPr/>
          <a:lstStyle/>
          <a:p>
            <a:r>
              <a:rPr lang="en-GB" dirty="0"/>
              <a:t>Six Modes of Classroom Interaction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7877B-972F-5785-58A0-7AD32AAF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Essence: theories as webs</a:t>
            </a:r>
          </a:p>
        </p:txBody>
      </p:sp>
      <p:grpSp>
        <p:nvGrpSpPr>
          <p:cNvPr id="66563" name="Group 23">
            <a:extLst>
              <a:ext uri="{FF2B5EF4-FFF2-40B4-BE49-F238E27FC236}">
                <a16:creationId xmlns:a16="http://schemas.microsoft.com/office/drawing/2014/main" id="{B307C2D2-2F78-E9F0-A526-E153C050F5B5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981200"/>
            <a:ext cx="3430588" cy="2971800"/>
            <a:chOff x="2286000" y="1752600"/>
            <a:chExt cx="3430588" cy="2971800"/>
          </a:xfrm>
        </p:grpSpPr>
        <p:cxnSp>
          <p:nvCxnSpPr>
            <p:cNvPr id="66579" name="Straight Connector 4">
              <a:extLst>
                <a:ext uri="{FF2B5EF4-FFF2-40B4-BE49-F238E27FC236}">
                  <a16:creationId xmlns:a16="http://schemas.microsoft.com/office/drawing/2014/main" id="{6E33F1CE-7F54-FC73-5119-D311F044E5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2247900" y="3390900"/>
              <a:ext cx="10668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0" name="Straight Connector 11">
              <a:extLst>
                <a:ext uri="{FF2B5EF4-FFF2-40B4-BE49-F238E27FC236}">
                  <a16:creationId xmlns:a16="http://schemas.microsoft.com/office/drawing/2014/main" id="{021A96B7-CEF0-6931-F097-D64A7440D9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095500"/>
              <a:ext cx="10668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1" name="Straight Connector 12">
              <a:extLst>
                <a:ext uri="{FF2B5EF4-FFF2-40B4-BE49-F238E27FC236}">
                  <a16:creationId xmlns:a16="http://schemas.microsoft.com/office/drawing/2014/main" id="{1943B0F5-3B66-0752-0B13-E24FE37B11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81400" y="1752600"/>
              <a:ext cx="1905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2" name="Straight Connector 14">
              <a:extLst>
                <a:ext uri="{FF2B5EF4-FFF2-40B4-BE49-F238E27FC236}">
                  <a16:creationId xmlns:a16="http://schemas.microsoft.com/office/drawing/2014/main" id="{09FAF62C-4ED9-79FE-9076-CE9CE0A41A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81400" y="4495800"/>
              <a:ext cx="1905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3" name="Straight Connector 15">
              <a:extLst>
                <a:ext uri="{FF2B5EF4-FFF2-40B4-BE49-F238E27FC236}">
                  <a16:creationId xmlns:a16="http://schemas.microsoft.com/office/drawing/2014/main" id="{2B3E64D7-7438-3FB6-5533-56C11C56BC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324894" y="3238500"/>
              <a:ext cx="22098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4" name="Straight Connector 17">
              <a:extLst>
                <a:ext uri="{FF2B5EF4-FFF2-40B4-BE49-F238E27FC236}">
                  <a16:creationId xmlns:a16="http://schemas.microsoft.com/office/drawing/2014/main" id="{0042F170-F623-8B35-7671-0099C49192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306094" y="3237706"/>
              <a:ext cx="2819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5" name="Straight Connector 20">
              <a:extLst>
                <a:ext uri="{FF2B5EF4-FFF2-40B4-BE49-F238E27FC236}">
                  <a16:creationId xmlns:a16="http://schemas.microsoft.com/office/drawing/2014/main" id="{03879603-34FE-88F2-DB09-E9ABBC8695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38400" y="1905000"/>
              <a:ext cx="3049588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6" name="Straight Connector 22">
              <a:extLst>
                <a:ext uri="{FF2B5EF4-FFF2-40B4-BE49-F238E27FC236}">
                  <a16:creationId xmlns:a16="http://schemas.microsoft.com/office/drawing/2014/main" id="{1A4F3EDE-EF4B-5C2F-CCD9-0CB94F9ECE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38400" y="3276600"/>
              <a:ext cx="3049588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3">
            <a:extLst>
              <a:ext uri="{FF2B5EF4-FFF2-40B4-BE49-F238E27FC236}">
                <a16:creationId xmlns:a16="http://schemas.microsoft.com/office/drawing/2014/main" id="{E495EBC9-B036-24BA-FAA4-BAFD00733C6D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447800"/>
            <a:ext cx="6781800" cy="5075238"/>
            <a:chOff x="914400" y="1447800"/>
            <a:chExt cx="6781800" cy="5075238"/>
          </a:xfrm>
        </p:grpSpPr>
        <p:sp>
          <p:nvSpPr>
            <p:cNvPr id="66574" name="TextBox 24">
              <a:extLst>
                <a:ext uri="{FF2B5EF4-FFF2-40B4-BE49-F238E27FC236}">
                  <a16:creationId xmlns:a16="http://schemas.microsoft.com/office/drawing/2014/main" id="{3B6CCC70-5607-A096-A354-2A0007606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3525" y="4953000"/>
              <a:ext cx="2352675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Desire </a:t>
              </a:r>
            </a:p>
            <a:p>
              <a:r>
                <a:rPr lang="en-US" altLang="en-US" sz="2400"/>
                <a:t>  to know, </a:t>
              </a:r>
              <a:br>
                <a:rPr lang="en-US" altLang="en-US" sz="2400"/>
              </a:br>
              <a:r>
                <a:rPr lang="en-US" altLang="en-US" sz="2400"/>
                <a:t>  to understand</a:t>
              </a:r>
            </a:p>
            <a:p>
              <a:r>
                <a:rPr lang="en-US" altLang="en-US" sz="2400"/>
                <a:t>  to act</a:t>
              </a:r>
            </a:p>
          </p:txBody>
        </p:sp>
        <p:sp>
          <p:nvSpPr>
            <p:cNvPr id="66575" name="TextBox 25">
              <a:extLst>
                <a:ext uri="{FF2B5EF4-FFF2-40B4-BE49-F238E27FC236}">
                  <a16:creationId xmlns:a16="http://schemas.microsoft.com/office/drawing/2014/main" id="{621A51C5-F935-DF41-4F68-F986A5E1DA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4724400"/>
              <a:ext cx="17240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Vocabulary</a:t>
              </a:r>
            </a:p>
          </p:txBody>
        </p:sp>
        <p:sp>
          <p:nvSpPr>
            <p:cNvPr id="66576" name="TextBox 26">
              <a:extLst>
                <a:ext uri="{FF2B5EF4-FFF2-40B4-BE49-F238E27FC236}">
                  <a16:creationId xmlns:a16="http://schemas.microsoft.com/office/drawing/2014/main" id="{B6C15524-32AD-6B0B-6672-927A8A6F5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3048000"/>
              <a:ext cx="16383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/>
                <a:t>Basis of</a:t>
              </a:r>
              <a:br>
                <a:rPr lang="en-US" altLang="en-US" sz="2400"/>
              </a:br>
              <a:r>
                <a:rPr lang="en-US" altLang="en-US" sz="2400"/>
                <a:t>perception</a:t>
              </a:r>
            </a:p>
          </p:txBody>
        </p:sp>
        <p:sp>
          <p:nvSpPr>
            <p:cNvPr id="66577" name="TextBox 27">
              <a:extLst>
                <a:ext uri="{FF2B5EF4-FFF2-40B4-BE49-F238E27FC236}">
                  <a16:creationId xmlns:a16="http://schemas.microsoft.com/office/drawing/2014/main" id="{44A69C69-EDCA-CE6A-EE2F-F33A7234A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1747837"/>
              <a:ext cx="11588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Insight</a:t>
              </a:r>
            </a:p>
          </p:txBody>
        </p:sp>
        <p:sp>
          <p:nvSpPr>
            <p:cNvPr id="66578" name="TextBox 28">
              <a:extLst>
                <a:ext uri="{FF2B5EF4-FFF2-40B4-BE49-F238E27FC236}">
                  <a16:creationId xmlns:a16="http://schemas.microsoft.com/office/drawing/2014/main" id="{763112E6-E818-D764-AE44-16A15FE4A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1447800"/>
              <a:ext cx="12350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Action</a:t>
              </a: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BC1E9707-5A95-3673-127D-811E65E10865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447800"/>
            <a:ext cx="7543800" cy="4343400"/>
            <a:chOff x="533400" y="1440597"/>
            <a:chExt cx="7543800" cy="4343400"/>
          </a:xfrm>
        </p:grpSpPr>
        <p:sp>
          <p:nvSpPr>
            <p:cNvPr id="66569" name="TextBox 28">
              <a:extLst>
                <a:ext uri="{FF2B5EF4-FFF2-40B4-BE49-F238E27FC236}">
                  <a16:creationId xmlns:a16="http://schemas.microsoft.com/office/drawing/2014/main" id="{74051068-30E5-BA37-AF97-AE89D9554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1440597"/>
              <a:ext cx="3048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accent4">
                      <a:lumMod val="50000"/>
                    </a:schemeClr>
                  </a:solidFill>
                </a:rPr>
                <a:t>Format for findings</a:t>
              </a:r>
            </a:p>
          </p:txBody>
        </p:sp>
        <p:sp>
          <p:nvSpPr>
            <p:cNvPr id="66570" name="Rectangle 18">
              <a:extLst>
                <a:ext uri="{FF2B5EF4-FFF2-40B4-BE49-F238E27FC236}">
                  <a16:creationId xmlns:a16="http://schemas.microsoft.com/office/drawing/2014/main" id="{5389EAE2-A6E8-75F9-7B52-859D82101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738" y="1664732"/>
              <a:ext cx="29130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accent4">
                      <a:lumMod val="50000"/>
                    </a:schemeClr>
                  </a:solidFill>
                </a:rPr>
                <a:t>View of validation</a:t>
              </a:r>
            </a:p>
          </p:txBody>
        </p:sp>
        <p:sp>
          <p:nvSpPr>
            <p:cNvPr id="66571" name="Rectangle 19">
              <a:extLst>
                <a:ext uri="{FF2B5EF4-FFF2-40B4-BE49-F238E27FC236}">
                  <a16:creationId xmlns:a16="http://schemas.microsoft.com/office/drawing/2014/main" id="{36299BDC-F669-8846-6F54-302F4120D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4953000"/>
              <a:ext cx="15922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accent4">
                      <a:lumMod val="50000"/>
                    </a:schemeClr>
                  </a:solidFill>
                </a:rPr>
                <a:t>Formulate enquiry</a:t>
              </a:r>
            </a:p>
          </p:txBody>
        </p:sp>
        <p:sp>
          <p:nvSpPr>
            <p:cNvPr id="66572" name="Rectangle 20">
              <a:extLst>
                <a:ext uri="{FF2B5EF4-FFF2-40B4-BE49-F238E27FC236}">
                  <a16:creationId xmlns:a16="http://schemas.microsoft.com/office/drawing/2014/main" id="{DAD00329-2251-93E9-E243-3ED20CF3E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4717197"/>
              <a:ext cx="2286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dirty="0">
                  <a:solidFill>
                    <a:schemeClr val="accent4">
                      <a:lumMod val="50000"/>
                    </a:schemeClr>
                  </a:solidFill>
                </a:rPr>
                <a:t>Coherent view of objects</a:t>
              </a:r>
            </a:p>
          </p:txBody>
        </p:sp>
        <p:sp>
          <p:nvSpPr>
            <p:cNvPr id="66573" name="Rectangle 21">
              <a:extLst>
                <a:ext uri="{FF2B5EF4-FFF2-40B4-BE49-F238E27FC236}">
                  <a16:creationId xmlns:a16="http://schemas.microsoft.com/office/drawing/2014/main" id="{A646FED8-DB96-C97F-6275-DAF6CA09E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2819400"/>
              <a:ext cx="22860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accent4">
                      <a:lumMod val="50000"/>
                    </a:schemeClr>
                  </a:solidFill>
                </a:rPr>
                <a:t>Methods:</a:t>
              </a:r>
            </a:p>
            <a:p>
              <a:r>
                <a:rPr lang="en-US" altLang="en-US" sz="2400">
                  <a:solidFill>
                    <a:schemeClr val="accent4">
                      <a:lumMod val="50000"/>
                    </a:schemeClr>
                  </a:solidFill>
                </a:rPr>
                <a:t>view of data; analysis</a:t>
              </a: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BDE234F-201F-238C-A894-1F91AA92DA5F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971800"/>
            <a:ext cx="1981200" cy="1066800"/>
            <a:chOff x="5486400" y="4953000"/>
            <a:chExt cx="3276600" cy="160020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6E96B138-45A6-9CC0-CFBB-F45BD02FF97B}"/>
                </a:ext>
              </a:extLst>
            </p:cNvPr>
            <p:cNvSpPr/>
            <p:nvPr/>
          </p:nvSpPr>
          <p:spPr bwMode="auto">
            <a:xfrm>
              <a:off x="5486400" y="4953000"/>
              <a:ext cx="3276600" cy="1600200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chemeClr val="bg1">
                      <a:lumMod val="40000"/>
                      <a:lumOff val="60000"/>
                    </a:schemeClr>
                  </a:solidFill>
                  <a:latin typeface="Chalkboard" charset="0"/>
                  <a:ea typeface="+mn-ea"/>
                </a:rPr>
                <a:t>Background</a:t>
              </a:r>
            </a:p>
          </p:txBody>
        </p:sp>
        <p:sp>
          <p:nvSpPr>
            <p:cNvPr id="66568" name="Rounded Rectangle 5">
              <a:extLst>
                <a:ext uri="{FF2B5EF4-FFF2-40B4-BE49-F238E27FC236}">
                  <a16:creationId xmlns:a16="http://schemas.microsoft.com/office/drawing/2014/main" id="{E0526090-8A6B-1B7F-1A56-7FAC2A653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562600"/>
              <a:ext cx="3276600" cy="609600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solidFill>
                    <a:schemeClr val="tx2"/>
                  </a:solidFill>
                </a:rPr>
                <a:t>Foreground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3D76-326B-E2F6-81D8-155EBAD8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343F4-73BA-3BAF-6102-86F367312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730000"/>
            <a:ext cx="8181474" cy="5958899"/>
          </a:xfrm>
        </p:spPr>
        <p:txBody>
          <a:bodyPr>
            <a:normAutofit/>
          </a:bodyPr>
          <a:lstStyle/>
          <a:p>
            <a:r>
              <a:rPr lang="en-GB" sz="1400" dirty="0"/>
              <a:t>Lived Experience</a:t>
            </a:r>
          </a:p>
          <a:p>
            <a:r>
              <a:rPr lang="en-GB" sz="1400" dirty="0"/>
              <a:t>Intensity of Noticing</a:t>
            </a:r>
          </a:p>
          <a:p>
            <a:pPr lvl="1"/>
            <a:r>
              <a:rPr lang="en-GB" sz="1400" dirty="0"/>
              <a:t>Not at all; can recall when prompted; can initiate remark (marked); record made;</a:t>
            </a:r>
          </a:p>
          <a:p>
            <a:r>
              <a:rPr lang="en-GB" sz="1400" dirty="0"/>
              <a:t>Purpose of Noticing: to initiate an action; </a:t>
            </a:r>
          </a:p>
          <a:p>
            <a:pPr lvl="1"/>
            <a:r>
              <a:rPr lang="en-GB" sz="1400" dirty="0"/>
              <a:t>as a learner: a mathematical action</a:t>
            </a:r>
          </a:p>
          <a:p>
            <a:pPr lvl="1"/>
            <a:r>
              <a:rPr lang="en-GB" sz="1400" dirty="0"/>
              <a:t>as a teacher; a pedagogic action (</a:t>
            </a:r>
            <a:r>
              <a:rPr lang="en-GB" sz="1400" dirty="0" err="1"/>
              <a:t>cf</a:t>
            </a:r>
            <a:r>
              <a:rPr lang="en-GB" sz="1400" dirty="0"/>
              <a:t> details; interpreting; responding); </a:t>
            </a:r>
          </a:p>
          <a:p>
            <a:pPr lvl="1"/>
            <a:r>
              <a:rPr lang="en-GB" sz="1400" dirty="0"/>
              <a:t>as a researcher; something to code, accumulate, even count</a:t>
            </a:r>
          </a:p>
          <a:p>
            <a:r>
              <a:rPr lang="en-GB" sz="1600" dirty="0"/>
              <a:t>To Notice is to attend: different ways to attend</a:t>
            </a:r>
          </a:p>
          <a:p>
            <a:pPr lvl="1"/>
            <a:r>
              <a:rPr lang="en-GB" sz="1200" dirty="0"/>
              <a:t>Holding Wholes etc. (provide experiences)</a:t>
            </a:r>
          </a:p>
          <a:p>
            <a:pPr lvl="1"/>
            <a:r>
              <a:rPr lang="en-GB" sz="1200" dirty="0"/>
              <a:t>creating and analysing data: what and how would I have to attend to in order to do/say that?</a:t>
            </a:r>
          </a:p>
          <a:p>
            <a:r>
              <a:rPr lang="en-GB" sz="1400" dirty="0"/>
              <a:t>Problem of Forgetting; Problem of automaticities (coordinations)</a:t>
            </a:r>
          </a:p>
          <a:p>
            <a:r>
              <a:rPr lang="en-GB" sz="1400" dirty="0"/>
              <a:t>Being aware is one thing; establishing an awareness (having a suitable action become available) is another</a:t>
            </a:r>
          </a:p>
          <a:p>
            <a:r>
              <a:rPr lang="en-GB" sz="1400" dirty="0"/>
              <a:t>Use of mental imagery; </a:t>
            </a:r>
          </a:p>
          <a:p>
            <a:pPr lvl="1"/>
            <a:r>
              <a:rPr lang="en-GB" sz="1400" dirty="0"/>
              <a:t>post-</a:t>
            </a:r>
            <a:r>
              <a:rPr lang="en-GB" sz="1400" dirty="0" err="1"/>
              <a:t>flecting</a:t>
            </a:r>
            <a:r>
              <a:rPr lang="en-GB" sz="1400" dirty="0"/>
              <a:t>; </a:t>
            </a:r>
            <a:r>
              <a:rPr lang="en-GB" sz="1400" dirty="0" err="1"/>
              <a:t>flecting</a:t>
            </a:r>
            <a:r>
              <a:rPr lang="en-GB" sz="1400" dirty="0"/>
              <a:t>; re-</a:t>
            </a:r>
            <a:r>
              <a:rPr lang="en-GB" sz="1400" dirty="0" err="1"/>
              <a:t>flecting</a:t>
            </a:r>
            <a:endParaRPr lang="en-GB" sz="1400" dirty="0"/>
          </a:p>
          <a:p>
            <a:pPr lvl="1"/>
            <a:r>
              <a:rPr lang="en-GB" sz="1400" dirty="0"/>
              <a:t>pre-</a:t>
            </a:r>
            <a:r>
              <a:rPr lang="en-GB" sz="1400" dirty="0" err="1"/>
              <a:t>membering</a:t>
            </a:r>
            <a:r>
              <a:rPr lang="en-GB" sz="1400" dirty="0"/>
              <a:t>; </a:t>
            </a:r>
            <a:r>
              <a:rPr lang="en-GB" sz="1400" dirty="0" err="1"/>
              <a:t>membering</a:t>
            </a:r>
            <a:r>
              <a:rPr lang="en-GB" sz="1400" dirty="0"/>
              <a:t>; re-</a:t>
            </a:r>
            <a:r>
              <a:rPr lang="en-GB" sz="1400" dirty="0" err="1"/>
              <a:t>membering</a:t>
            </a:r>
            <a:endParaRPr lang="en-GB" sz="1400" dirty="0"/>
          </a:p>
          <a:p>
            <a:pPr lvl="1"/>
            <a:r>
              <a:rPr lang="en-GB" sz="1400" dirty="0"/>
              <a:t>Pre-paring; paring; post-paring</a:t>
            </a:r>
          </a:p>
          <a:p>
            <a:r>
              <a:rPr lang="en-GB" sz="1400" dirty="0"/>
              <a:t>Researching Own Practice</a:t>
            </a:r>
          </a:p>
          <a:p>
            <a:pPr lvl="1"/>
            <a:r>
              <a:rPr lang="en-GB" sz="1400" dirty="0"/>
              <a:t>Sensitising yourself to notice</a:t>
            </a:r>
          </a:p>
        </p:txBody>
      </p:sp>
    </p:spTree>
    <p:extLst>
      <p:ext uri="{BB962C8B-B14F-4D97-AF65-F5344CB8AC3E}">
        <p14:creationId xmlns:p14="http://schemas.microsoft.com/office/powerpoint/2010/main" val="164793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956FD-891A-21F6-E670-CB6AD771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BD6E7-4B84-5C05-8462-CF92EC227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31079"/>
            <a:ext cx="8181474" cy="1169861"/>
          </a:xfrm>
        </p:spPr>
        <p:txBody>
          <a:bodyPr/>
          <a:lstStyle/>
          <a:p>
            <a:r>
              <a:rPr lang="en-GB" dirty="0"/>
              <a:t>You have 43 paper clips and I have 27.</a:t>
            </a:r>
          </a:p>
          <a:p>
            <a:r>
              <a:rPr lang="en-GB" dirty="0"/>
              <a:t>How many must you give to me so that you have only 4 more than I do?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037C1B-6583-0F6D-9CBE-249A4C0EA28F}"/>
              </a:ext>
            </a:extLst>
          </p:cNvPr>
          <p:cNvSpPr/>
          <p:nvPr/>
        </p:nvSpPr>
        <p:spPr>
          <a:xfrm>
            <a:off x="1044393" y="2131136"/>
            <a:ext cx="1361106" cy="4253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Strategy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5ECD6E-488F-D6C3-CF4D-C174E5249787}"/>
              </a:ext>
            </a:extLst>
          </p:cNvPr>
          <p:cNvSpPr txBox="1"/>
          <p:nvPr/>
        </p:nvSpPr>
        <p:spPr>
          <a:xfrm>
            <a:off x="1342243" y="2686573"/>
            <a:ext cx="1667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43 – 27 = 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8C3D3-62E8-619C-060D-65B2C51ACBBA}"/>
              </a:ext>
            </a:extLst>
          </p:cNvPr>
          <p:cNvSpPr txBox="1"/>
          <p:nvPr/>
        </p:nvSpPr>
        <p:spPr>
          <a:xfrm>
            <a:off x="1342243" y="3051625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42 – 28 = 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7F5E7-1DC7-150D-75E3-8030D3AF16B0}"/>
              </a:ext>
            </a:extLst>
          </p:cNvPr>
          <p:cNvSpPr txBox="1"/>
          <p:nvPr/>
        </p:nvSpPr>
        <p:spPr>
          <a:xfrm>
            <a:off x="886432" y="3695472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DF6A85-7053-BEED-85BC-F552F601593A}"/>
              </a:ext>
            </a:extLst>
          </p:cNvPr>
          <p:cNvSpPr txBox="1"/>
          <p:nvPr/>
        </p:nvSpPr>
        <p:spPr>
          <a:xfrm>
            <a:off x="1342243" y="4217666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37 – 33 =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5FF6A-ABC8-B84B-7772-8ECEC951690E}"/>
              </a:ext>
            </a:extLst>
          </p:cNvPr>
          <p:cNvSpPr txBox="1"/>
          <p:nvPr/>
        </p:nvSpPr>
        <p:spPr>
          <a:xfrm>
            <a:off x="879123" y="2672780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C73B0-1999-7F6A-D25C-236D78F3763B}"/>
              </a:ext>
            </a:extLst>
          </p:cNvPr>
          <p:cNvSpPr txBox="1"/>
          <p:nvPr/>
        </p:nvSpPr>
        <p:spPr>
          <a:xfrm>
            <a:off x="908636" y="3049664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FB1CD6-BEC3-9AA5-2531-324F975D10AF}"/>
              </a:ext>
            </a:extLst>
          </p:cNvPr>
          <p:cNvSpPr txBox="1"/>
          <p:nvPr/>
        </p:nvSpPr>
        <p:spPr>
          <a:xfrm>
            <a:off x="1803747" y="3709265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FE8A81-828B-87A9-2343-17980F7B7442}"/>
              </a:ext>
            </a:extLst>
          </p:cNvPr>
          <p:cNvSpPr txBox="1"/>
          <p:nvPr/>
        </p:nvSpPr>
        <p:spPr>
          <a:xfrm>
            <a:off x="939237" y="420169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6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F60534F-009B-4541-6A73-2BE5BC64CEF7}"/>
              </a:ext>
            </a:extLst>
          </p:cNvPr>
          <p:cNvSpPr/>
          <p:nvPr/>
        </p:nvSpPr>
        <p:spPr>
          <a:xfrm>
            <a:off x="3780505" y="2131136"/>
            <a:ext cx="1361106" cy="4253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Strategy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EAB76-04DD-422C-CB6A-245A532D3F15}"/>
              </a:ext>
            </a:extLst>
          </p:cNvPr>
          <p:cNvSpPr txBox="1"/>
          <p:nvPr/>
        </p:nvSpPr>
        <p:spPr>
          <a:xfrm>
            <a:off x="3780505" y="2649554"/>
            <a:ext cx="1667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43 – 27 = 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009062-81C6-C5B6-47A5-63F444346C82}"/>
              </a:ext>
            </a:extLst>
          </p:cNvPr>
          <p:cNvSpPr txBox="1"/>
          <p:nvPr/>
        </p:nvSpPr>
        <p:spPr>
          <a:xfrm>
            <a:off x="3506437" y="3036254"/>
            <a:ext cx="245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(43-8) – (27+8)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87CAB-FED8-83F6-5949-BFE0A5CB3901}"/>
              </a:ext>
            </a:extLst>
          </p:cNvPr>
          <p:cNvSpPr txBox="1"/>
          <p:nvPr/>
        </p:nvSpPr>
        <p:spPr>
          <a:xfrm>
            <a:off x="3821285" y="3776402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37 – 33 = 4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6ED88A-2B88-F4C3-9EBB-3D59771AFC2F}"/>
              </a:ext>
            </a:extLst>
          </p:cNvPr>
          <p:cNvSpPr/>
          <p:nvPr/>
        </p:nvSpPr>
        <p:spPr>
          <a:xfrm>
            <a:off x="6389026" y="2131136"/>
            <a:ext cx="1361106" cy="4253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Strategy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761BEB-8A5A-C67E-5729-4DB9CD470170}"/>
              </a:ext>
            </a:extLst>
          </p:cNvPr>
          <p:cNvSpPr txBox="1"/>
          <p:nvPr/>
        </p:nvSpPr>
        <p:spPr>
          <a:xfrm>
            <a:off x="6351347" y="2649554"/>
            <a:ext cx="1706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43 + 27 = 70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38840F-1264-FEC1-1E9C-58E972A1B2E1}"/>
              </a:ext>
            </a:extLst>
          </p:cNvPr>
          <p:cNvSpPr txBox="1"/>
          <p:nvPr/>
        </p:nvSpPr>
        <p:spPr>
          <a:xfrm>
            <a:off x="6389026" y="3021651"/>
            <a:ext cx="1312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70/2 = 35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BE467A-A167-7E9B-AC11-8087DDF4B3AB}"/>
              </a:ext>
            </a:extLst>
          </p:cNvPr>
          <p:cNvSpPr txBox="1"/>
          <p:nvPr/>
        </p:nvSpPr>
        <p:spPr>
          <a:xfrm>
            <a:off x="6389026" y="3356219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35 – 35 =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450754-3465-0432-10B4-77C2C7B8F97D}"/>
              </a:ext>
            </a:extLst>
          </p:cNvPr>
          <p:cNvSpPr txBox="1"/>
          <p:nvPr/>
        </p:nvSpPr>
        <p:spPr>
          <a:xfrm>
            <a:off x="6402043" y="3742919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37 – 33 = 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1C67DE-0C5B-39F8-90B1-26174AD4A91A}"/>
              </a:ext>
            </a:extLst>
          </p:cNvPr>
          <p:cNvSpPr txBox="1"/>
          <p:nvPr/>
        </p:nvSpPr>
        <p:spPr>
          <a:xfrm>
            <a:off x="3561196" y="3436364"/>
            <a:ext cx="245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(43-6) – (27+6) =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F18789-29D9-09F0-304A-E2860E21A413}"/>
              </a:ext>
            </a:extLst>
          </p:cNvPr>
          <p:cNvSpPr txBox="1"/>
          <p:nvPr/>
        </p:nvSpPr>
        <p:spPr>
          <a:xfrm>
            <a:off x="1318129" y="4547373"/>
            <a:ext cx="1541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Give John 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8C3D40-F6A8-1385-F807-F565C5F1DBAF}"/>
              </a:ext>
            </a:extLst>
          </p:cNvPr>
          <p:cNvSpPr txBox="1"/>
          <p:nvPr/>
        </p:nvSpPr>
        <p:spPr>
          <a:xfrm>
            <a:off x="3770667" y="4081326"/>
            <a:ext cx="1541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Give John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F5B699-A7DB-E246-DC81-2C9967161C14}"/>
              </a:ext>
            </a:extLst>
          </p:cNvPr>
          <p:cNvSpPr txBox="1"/>
          <p:nvPr/>
        </p:nvSpPr>
        <p:spPr>
          <a:xfrm>
            <a:off x="6389026" y="4081326"/>
            <a:ext cx="1541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Give John 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8F5124-2775-A201-CF7F-0981B541EC66}"/>
              </a:ext>
            </a:extLst>
          </p:cNvPr>
          <p:cNvSpPr txBox="1"/>
          <p:nvPr/>
        </p:nvSpPr>
        <p:spPr>
          <a:xfrm>
            <a:off x="1387618" y="3426186"/>
            <a:ext cx="1617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41 – 29 = 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373906-2E97-8783-21EA-E15864DEF6E3}"/>
              </a:ext>
            </a:extLst>
          </p:cNvPr>
          <p:cNvSpPr txBox="1"/>
          <p:nvPr/>
        </p:nvSpPr>
        <p:spPr>
          <a:xfrm>
            <a:off x="879580" y="341359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189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DB75-DDEB-51C6-956C-52B7EFA1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A1BA3-2792-6E42-83F0-EC8811013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3" y="740604"/>
            <a:ext cx="8181474" cy="4550552"/>
          </a:xfrm>
        </p:spPr>
        <p:txBody>
          <a:bodyPr/>
          <a:lstStyle/>
          <a:p>
            <a:r>
              <a:rPr lang="en-GB" dirty="0"/>
              <a:t>Conjecture:</a:t>
            </a:r>
          </a:p>
          <a:p>
            <a:pPr lvl="1"/>
            <a:r>
              <a:rPr lang="en-GB" dirty="0"/>
              <a:t>An initial phase of gazing at the screen</a:t>
            </a:r>
          </a:p>
          <a:p>
            <a:pPr lvl="1"/>
            <a:r>
              <a:rPr lang="en-GB" dirty="0"/>
              <a:t>For each strategy in turn, initial gazing as details revealed, </a:t>
            </a:r>
          </a:p>
          <a:p>
            <a:pPr lvl="1"/>
            <a:r>
              <a:rPr lang="en-GB" dirty="0"/>
              <a:t>Then discerning details in what is revealed,</a:t>
            </a:r>
            <a:br>
              <a:rPr lang="en-GB" dirty="0"/>
            </a:br>
            <a:r>
              <a:rPr lang="en-GB" dirty="0"/>
              <a:t> perhaps relating to own experience</a:t>
            </a:r>
            <a:br>
              <a:rPr lang="en-GB" dirty="0"/>
            </a:br>
            <a:r>
              <a:rPr lang="en-GB" dirty="0"/>
              <a:t> or checking calculations</a:t>
            </a:r>
          </a:p>
          <a:p>
            <a:pPr lvl="1"/>
            <a:r>
              <a:rPr lang="en-GB" dirty="0"/>
              <a:t>Recognising relationships between steps in a strategy;</a:t>
            </a:r>
            <a:br>
              <a:rPr lang="en-GB" dirty="0"/>
            </a:br>
            <a:r>
              <a:rPr lang="en-GB" dirty="0"/>
              <a:t>how the ‘answer’ is found in the working</a:t>
            </a:r>
          </a:p>
          <a:p>
            <a:pPr lvl="1"/>
            <a:r>
              <a:rPr lang="en-GB" dirty="0"/>
              <a:t>Below the surface is a personal narrative as to what the strategy is (</a:t>
            </a:r>
            <a:r>
              <a:rPr lang="en-GB" dirty="0" err="1"/>
              <a:t>cf</a:t>
            </a:r>
            <a:r>
              <a:rPr lang="en-GB" dirty="0"/>
              <a:t> looking at children’s work)</a:t>
            </a:r>
          </a:p>
          <a:p>
            <a:pPr lvl="1"/>
            <a:r>
              <a:rPr lang="en-GB" dirty="0"/>
              <a:t>Perceiving properties (generality) Can you see how to use each strategy for other differences? For other constraints? </a:t>
            </a:r>
            <a:br>
              <a:rPr lang="en-GB" dirty="0"/>
            </a:br>
            <a:r>
              <a:rPr lang="en-GB" dirty="0"/>
              <a:t>Does it always work?</a:t>
            </a:r>
          </a:p>
          <a:p>
            <a:pPr lvl="1"/>
            <a:r>
              <a:rPr lang="en-GB" dirty="0"/>
              <a:t>What is the same and what different about the three strategies?</a:t>
            </a:r>
            <a:br>
              <a:rPr lang="en-GB" dirty="0"/>
            </a:br>
            <a:r>
              <a:rPr lang="en-GB" dirty="0"/>
              <a:t>(relationships between strategies)</a:t>
            </a:r>
          </a:p>
        </p:txBody>
      </p:sp>
    </p:spTree>
    <p:extLst>
      <p:ext uri="{BB962C8B-B14F-4D97-AF65-F5344CB8AC3E}">
        <p14:creationId xmlns:p14="http://schemas.microsoft.com/office/powerpoint/2010/main" val="267000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956FD-891A-21F6-E670-CB6AD771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BD6E7-4B84-5C05-8462-CF92EC227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031079"/>
            <a:ext cx="8181474" cy="1169861"/>
          </a:xfrm>
        </p:spPr>
        <p:txBody>
          <a:bodyPr/>
          <a:lstStyle/>
          <a:p>
            <a:r>
              <a:rPr lang="en-GB" dirty="0"/>
              <a:t>You have 43 paper clips and I have 27.</a:t>
            </a:r>
          </a:p>
          <a:p>
            <a:r>
              <a:rPr lang="en-GB" dirty="0"/>
              <a:t>How many must you give to me so that you have only 4 more than I do?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037C1B-6583-0F6D-9CBE-249A4C0EA28F}"/>
              </a:ext>
            </a:extLst>
          </p:cNvPr>
          <p:cNvSpPr/>
          <p:nvPr/>
        </p:nvSpPr>
        <p:spPr>
          <a:xfrm>
            <a:off x="1044393" y="2131136"/>
            <a:ext cx="1361106" cy="4253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Strategy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5ECD6E-488F-D6C3-CF4D-C174E5249787}"/>
              </a:ext>
            </a:extLst>
          </p:cNvPr>
          <p:cNvSpPr txBox="1"/>
          <p:nvPr/>
        </p:nvSpPr>
        <p:spPr>
          <a:xfrm>
            <a:off x="1342243" y="2686573"/>
            <a:ext cx="1667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43 – 27 = 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8C3D3-62E8-619C-060D-65B2C51ACBBA}"/>
              </a:ext>
            </a:extLst>
          </p:cNvPr>
          <p:cNvSpPr txBox="1"/>
          <p:nvPr/>
        </p:nvSpPr>
        <p:spPr>
          <a:xfrm>
            <a:off x="1342243" y="3051625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42 – 28 = 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7F5E7-1DC7-150D-75E3-8030D3AF16B0}"/>
              </a:ext>
            </a:extLst>
          </p:cNvPr>
          <p:cNvSpPr txBox="1"/>
          <p:nvPr/>
        </p:nvSpPr>
        <p:spPr>
          <a:xfrm>
            <a:off x="886432" y="3259535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DF6A85-7053-BEED-85BC-F552F601593A}"/>
              </a:ext>
            </a:extLst>
          </p:cNvPr>
          <p:cNvSpPr txBox="1"/>
          <p:nvPr/>
        </p:nvSpPr>
        <p:spPr>
          <a:xfrm>
            <a:off x="1342243" y="3781729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37 – 33 =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5FF6A-ABC8-B84B-7772-8ECEC951690E}"/>
              </a:ext>
            </a:extLst>
          </p:cNvPr>
          <p:cNvSpPr txBox="1"/>
          <p:nvPr/>
        </p:nvSpPr>
        <p:spPr>
          <a:xfrm>
            <a:off x="879123" y="2672780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C73B0-1999-7F6A-D25C-236D78F3763B}"/>
              </a:ext>
            </a:extLst>
          </p:cNvPr>
          <p:cNvSpPr txBox="1"/>
          <p:nvPr/>
        </p:nvSpPr>
        <p:spPr>
          <a:xfrm>
            <a:off x="908636" y="3049664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FB1CD6-BEC3-9AA5-2531-324F975D10AF}"/>
              </a:ext>
            </a:extLst>
          </p:cNvPr>
          <p:cNvSpPr txBox="1"/>
          <p:nvPr/>
        </p:nvSpPr>
        <p:spPr>
          <a:xfrm>
            <a:off x="1803747" y="3273328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FE8A81-828B-87A9-2343-17980F7B7442}"/>
              </a:ext>
            </a:extLst>
          </p:cNvPr>
          <p:cNvSpPr txBox="1"/>
          <p:nvPr/>
        </p:nvSpPr>
        <p:spPr>
          <a:xfrm>
            <a:off x="939237" y="3765757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6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F60534F-009B-4541-6A73-2BE5BC64CEF7}"/>
              </a:ext>
            </a:extLst>
          </p:cNvPr>
          <p:cNvSpPr/>
          <p:nvPr/>
        </p:nvSpPr>
        <p:spPr>
          <a:xfrm>
            <a:off x="3780505" y="2131136"/>
            <a:ext cx="1361106" cy="4253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Strategy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EAB76-04DD-422C-CB6A-245A532D3F15}"/>
              </a:ext>
            </a:extLst>
          </p:cNvPr>
          <p:cNvSpPr txBox="1"/>
          <p:nvPr/>
        </p:nvSpPr>
        <p:spPr>
          <a:xfrm>
            <a:off x="3780505" y="2649554"/>
            <a:ext cx="1667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43 – 27 = 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009062-81C6-C5B6-47A5-63F444346C82}"/>
              </a:ext>
            </a:extLst>
          </p:cNvPr>
          <p:cNvSpPr txBox="1"/>
          <p:nvPr/>
        </p:nvSpPr>
        <p:spPr>
          <a:xfrm>
            <a:off x="3506437" y="3036254"/>
            <a:ext cx="245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(43-8) – (27+8)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87CAB-FED8-83F6-5949-BFE0A5CB3901}"/>
              </a:ext>
            </a:extLst>
          </p:cNvPr>
          <p:cNvSpPr txBox="1"/>
          <p:nvPr/>
        </p:nvSpPr>
        <p:spPr>
          <a:xfrm>
            <a:off x="3821285" y="3776402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37 – 33 = 4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6ED88A-2B88-F4C3-9EBB-3D59771AFC2F}"/>
              </a:ext>
            </a:extLst>
          </p:cNvPr>
          <p:cNvSpPr/>
          <p:nvPr/>
        </p:nvSpPr>
        <p:spPr>
          <a:xfrm>
            <a:off x="6389026" y="2131136"/>
            <a:ext cx="1361106" cy="4253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Strategy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761BEB-8A5A-C67E-5729-4DB9CD470170}"/>
              </a:ext>
            </a:extLst>
          </p:cNvPr>
          <p:cNvSpPr txBox="1"/>
          <p:nvPr/>
        </p:nvSpPr>
        <p:spPr>
          <a:xfrm>
            <a:off x="6351347" y="2649554"/>
            <a:ext cx="1706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43 + 27 = 70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38840F-1264-FEC1-1E9C-58E972A1B2E1}"/>
              </a:ext>
            </a:extLst>
          </p:cNvPr>
          <p:cNvSpPr txBox="1"/>
          <p:nvPr/>
        </p:nvSpPr>
        <p:spPr>
          <a:xfrm>
            <a:off x="6389026" y="3021651"/>
            <a:ext cx="1312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70/2 = 35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BE467A-A167-7E9B-AC11-8087DDF4B3AB}"/>
              </a:ext>
            </a:extLst>
          </p:cNvPr>
          <p:cNvSpPr txBox="1"/>
          <p:nvPr/>
        </p:nvSpPr>
        <p:spPr>
          <a:xfrm>
            <a:off x="6389026" y="3356219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35 – 35 =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450754-3465-0432-10B4-77C2C7B8F97D}"/>
              </a:ext>
            </a:extLst>
          </p:cNvPr>
          <p:cNvSpPr txBox="1"/>
          <p:nvPr/>
        </p:nvSpPr>
        <p:spPr>
          <a:xfrm>
            <a:off x="6402043" y="3742919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37 – 33 = 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1C67DE-0C5B-39F8-90B1-26174AD4A91A}"/>
              </a:ext>
            </a:extLst>
          </p:cNvPr>
          <p:cNvSpPr txBox="1"/>
          <p:nvPr/>
        </p:nvSpPr>
        <p:spPr>
          <a:xfrm>
            <a:off x="3561196" y="3436364"/>
            <a:ext cx="245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(43-6) – (27+6) = 4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C59F782-4B81-1DEA-1AE5-917D48BF4260}"/>
              </a:ext>
            </a:extLst>
          </p:cNvPr>
          <p:cNvSpPr/>
          <p:nvPr/>
        </p:nvSpPr>
        <p:spPr>
          <a:xfrm>
            <a:off x="222553" y="4455096"/>
            <a:ext cx="3240132" cy="74427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What can be changed and still use the same method?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928800D-3CFB-3905-F7D1-ECDBE846C13F}"/>
              </a:ext>
            </a:extLst>
          </p:cNvPr>
          <p:cNvSpPr/>
          <p:nvPr/>
        </p:nvSpPr>
        <p:spPr>
          <a:xfrm>
            <a:off x="481263" y="5126908"/>
            <a:ext cx="4616812" cy="7868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What relationships must hold between starting numbers and final difference?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F18789-29D9-09F0-304A-E2860E21A413}"/>
              </a:ext>
            </a:extLst>
          </p:cNvPr>
          <p:cNvSpPr txBox="1"/>
          <p:nvPr/>
        </p:nvSpPr>
        <p:spPr>
          <a:xfrm>
            <a:off x="1318129" y="4111436"/>
            <a:ext cx="1541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Give John 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8C3D40-F6A8-1385-F807-F565C5F1DBAF}"/>
              </a:ext>
            </a:extLst>
          </p:cNvPr>
          <p:cNvSpPr txBox="1"/>
          <p:nvPr/>
        </p:nvSpPr>
        <p:spPr>
          <a:xfrm>
            <a:off x="3770667" y="4081326"/>
            <a:ext cx="1541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Give John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F5B699-A7DB-E246-DC81-2C9967161C14}"/>
              </a:ext>
            </a:extLst>
          </p:cNvPr>
          <p:cNvSpPr txBox="1"/>
          <p:nvPr/>
        </p:nvSpPr>
        <p:spPr>
          <a:xfrm>
            <a:off x="6389026" y="4081326"/>
            <a:ext cx="1541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Give John 6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6B244EA-940E-2F32-5106-067CCD471243}"/>
              </a:ext>
            </a:extLst>
          </p:cNvPr>
          <p:cNvSpPr/>
          <p:nvPr/>
        </p:nvSpPr>
        <p:spPr>
          <a:xfrm>
            <a:off x="6001483" y="4520599"/>
            <a:ext cx="2925961" cy="1321211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If you were to help 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a colleague or learner,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what pedagogical actions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might be useful?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32B44C6-1600-0713-236B-B67EEBB9901A}"/>
              </a:ext>
            </a:extLst>
          </p:cNvPr>
          <p:cNvSpPr/>
          <p:nvPr/>
        </p:nvSpPr>
        <p:spPr>
          <a:xfrm>
            <a:off x="714105" y="5863106"/>
            <a:ext cx="3857895" cy="7868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What properties must hold for an answer to be possible??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ACE70C8-7EC4-644E-389E-B750841E4F3D}"/>
              </a:ext>
            </a:extLst>
          </p:cNvPr>
          <p:cNvSpPr/>
          <p:nvPr/>
        </p:nvSpPr>
        <p:spPr>
          <a:xfrm>
            <a:off x="4241767" y="6213907"/>
            <a:ext cx="3240133" cy="6792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What if you are to have 4 more than twice as many?</a:t>
            </a:r>
          </a:p>
        </p:txBody>
      </p:sp>
    </p:spTree>
    <p:extLst>
      <p:ext uri="{BB962C8B-B14F-4D97-AF65-F5344CB8AC3E}">
        <p14:creationId xmlns:p14="http://schemas.microsoft.com/office/powerpoint/2010/main" val="396774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9" grpId="0" animBg="1"/>
      <p:bldP spid="30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DB75-DDEB-51C6-956C-52B7EFA1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on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A1BA3-2792-6E42-83F0-EC8811013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24" y="1119965"/>
            <a:ext cx="8181474" cy="4550552"/>
          </a:xfrm>
        </p:spPr>
        <p:txBody>
          <a:bodyPr/>
          <a:lstStyle/>
          <a:p>
            <a:r>
              <a:rPr lang="en-GB" dirty="0"/>
              <a:t>I conjecture that very early on you asked yourself</a:t>
            </a:r>
          </a:p>
          <a:p>
            <a:pPr lvl="1"/>
            <a:r>
              <a:rPr lang="en-GB" dirty="0"/>
              <a:t>“Could I use this with my learners?”</a:t>
            </a:r>
            <a:br>
              <a:rPr lang="en-GB" dirty="0"/>
            </a:br>
            <a:r>
              <a:rPr lang="en-GB" dirty="0"/>
              <a:t>”Why would I choose to use this type of task?”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7061DA-3AE6-E9ED-556B-4B112335901D}"/>
              </a:ext>
            </a:extLst>
          </p:cNvPr>
          <p:cNvSpPr/>
          <p:nvPr/>
        </p:nvSpPr>
        <p:spPr>
          <a:xfrm>
            <a:off x="554935" y="2411864"/>
            <a:ext cx="1313536" cy="5142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Noticing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131739A-2D1D-FE8A-0913-3B44419AA98F}"/>
              </a:ext>
            </a:extLst>
          </p:cNvPr>
          <p:cNvSpPr/>
          <p:nvPr/>
        </p:nvSpPr>
        <p:spPr>
          <a:xfrm>
            <a:off x="777102" y="2873332"/>
            <a:ext cx="6092535" cy="51421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opportunity for learners to encounter being systematic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8F290D6-3927-AA21-A84D-2AA712864686}"/>
              </a:ext>
            </a:extLst>
          </p:cNvPr>
          <p:cNvSpPr/>
          <p:nvPr/>
        </p:nvSpPr>
        <p:spPr>
          <a:xfrm>
            <a:off x="989209" y="3330289"/>
            <a:ext cx="4325091" cy="51421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opportunity to promote generalisation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84164B-904F-A4C5-BA51-B210C44857FB}"/>
              </a:ext>
            </a:extLst>
          </p:cNvPr>
          <p:cNvSpPr/>
          <p:nvPr/>
        </p:nvSpPr>
        <p:spPr>
          <a:xfrm>
            <a:off x="1280756" y="3766302"/>
            <a:ext cx="7152709" cy="62223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opportunity to promote learners constructing their own variations</a:t>
            </a:r>
          </a:p>
        </p:txBody>
      </p:sp>
    </p:spTree>
    <p:extLst>
      <p:ext uri="{BB962C8B-B14F-4D97-AF65-F5344CB8AC3E}">
        <p14:creationId xmlns:p14="http://schemas.microsoft.com/office/powerpoint/2010/main" val="32867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  <p:bldP spid="9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3C25-BF96-5381-8D1D-D61D45E0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Inserting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2AC34-5BC0-033F-FFBD-353ACB8C7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588529"/>
            <a:ext cx="8181474" cy="1914140"/>
          </a:xfrm>
        </p:spPr>
        <p:txBody>
          <a:bodyPr/>
          <a:lstStyle/>
          <a:p>
            <a:r>
              <a:rPr lang="en-GB" dirty="0"/>
              <a:t>Conjecture: </a:t>
            </a:r>
          </a:p>
          <a:p>
            <a:pPr lvl="1"/>
            <a:r>
              <a:rPr lang="en-GB" dirty="0"/>
              <a:t>when you first saw the task, you gazed at the two fractions.</a:t>
            </a:r>
          </a:p>
          <a:p>
            <a:pPr lvl="1"/>
            <a:r>
              <a:rPr lang="en-GB" dirty="0"/>
              <a:t>At some point you saw them as numbers, and guessed which was the larger (did you check?)</a:t>
            </a:r>
          </a:p>
          <a:p>
            <a:pPr lvl="1"/>
            <a:r>
              <a:rPr lang="en-GB" dirty="0"/>
              <a:t>You wondered how to find fractions in between</a:t>
            </a:r>
          </a:p>
          <a:p>
            <a:pPr lvl="1"/>
            <a:r>
              <a:rPr lang="en-GB" dirty="0"/>
              <a:t>You may have contemplated converting to decimals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4962DC-C2FC-5EA7-1D81-BA4D4F76B3FD}"/>
              </a:ext>
            </a:extLst>
          </p:cNvPr>
          <p:cNvSpPr txBox="1">
            <a:spLocks/>
          </p:cNvSpPr>
          <p:nvPr/>
        </p:nvSpPr>
        <p:spPr>
          <a:xfrm>
            <a:off x="481263" y="3607171"/>
            <a:ext cx="8181474" cy="1914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Conjecture: </a:t>
            </a:r>
          </a:p>
          <a:p>
            <a:pPr lvl="1"/>
            <a:r>
              <a:rPr lang="en-GB" dirty="0"/>
              <a:t>At some point a mathematical action became available</a:t>
            </a:r>
            <a:br>
              <a:rPr lang="en-GB" dirty="0"/>
            </a:br>
            <a:r>
              <a:rPr lang="en-GB" dirty="0"/>
              <a:t>something to do with discerning finer distinctions, </a:t>
            </a:r>
            <a:br>
              <a:rPr lang="en-GB" dirty="0"/>
            </a:br>
            <a:r>
              <a:rPr lang="en-GB" dirty="0"/>
              <a:t>to create more fractions (increase the denominators)</a:t>
            </a:r>
            <a:br>
              <a:rPr lang="en-GB" dirty="0"/>
            </a:br>
            <a:r>
              <a:rPr lang="en-GB" dirty="0"/>
              <a:t>with a ‘sense’ of how that produces the desired numbers.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8333C1-EE2D-77A3-33E2-F6DBDEFE9A51}"/>
              </a:ext>
            </a:extLst>
          </p:cNvPr>
          <p:cNvSpPr txBox="1">
            <a:spLocks/>
          </p:cNvSpPr>
          <p:nvPr/>
        </p:nvSpPr>
        <p:spPr>
          <a:xfrm>
            <a:off x="481263" y="5099419"/>
            <a:ext cx="8181474" cy="421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There are several strategies that tend to come to people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8AB048-BDB6-17B0-C737-CFFEB57FFA26}"/>
              </a:ext>
            </a:extLst>
          </p:cNvPr>
          <p:cNvSpPr txBox="1">
            <a:spLocks/>
          </p:cNvSpPr>
          <p:nvPr/>
        </p:nvSpPr>
        <p:spPr>
          <a:xfrm>
            <a:off x="481263" y="886519"/>
            <a:ext cx="8181474" cy="585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Find three different numbers (as fractions) between 7/4 and 8/5</a:t>
            </a:r>
          </a:p>
        </p:txBody>
      </p:sp>
    </p:spTree>
    <p:extLst>
      <p:ext uri="{BB962C8B-B14F-4D97-AF65-F5344CB8AC3E}">
        <p14:creationId xmlns:p14="http://schemas.microsoft.com/office/powerpoint/2010/main" val="4086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  <p:bldP spid="6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0A1F-5142-E3F8-E2AD-2CD09BD1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Inserting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08FC4-68DF-BFF1-2DBE-AD95B80A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882224"/>
            <a:ext cx="8181474" cy="453020"/>
          </a:xfrm>
        </p:spPr>
        <p:txBody>
          <a:bodyPr/>
          <a:lstStyle/>
          <a:p>
            <a:r>
              <a:rPr lang="en-GB" dirty="0"/>
              <a:t>Find three different numbers (as fractions) between 7/4 and 8/5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A6E00D-239C-A137-BBA9-6489F877AB3A}"/>
              </a:ext>
            </a:extLst>
          </p:cNvPr>
          <p:cNvSpPr txBox="1"/>
          <p:nvPr/>
        </p:nvSpPr>
        <p:spPr>
          <a:xfrm>
            <a:off x="2346745" y="1897349"/>
            <a:ext cx="1255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7/4 = 35/20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2F53C-7FE0-4D77-866D-531218882D13}"/>
              </a:ext>
            </a:extLst>
          </p:cNvPr>
          <p:cNvSpPr txBox="1"/>
          <p:nvPr/>
        </p:nvSpPr>
        <p:spPr>
          <a:xfrm>
            <a:off x="654198" y="1902104"/>
            <a:ext cx="1284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8/5 = 32/20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8152DE-B471-BA7B-B465-79705254AD7C}"/>
              </a:ext>
            </a:extLst>
          </p:cNvPr>
          <p:cNvSpPr txBox="1"/>
          <p:nvPr/>
        </p:nvSpPr>
        <p:spPr>
          <a:xfrm>
            <a:off x="628650" y="2287938"/>
            <a:ext cx="2187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So 33/20, 34/20, </a:t>
            </a:r>
            <a:br>
              <a:rPr lang="en-GB" sz="16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and their mean 67/40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CDCFA7-A630-3A9C-9919-50BB697D6674}"/>
              </a:ext>
            </a:extLst>
          </p:cNvPr>
          <p:cNvSpPr txBox="1"/>
          <p:nvPr/>
        </p:nvSpPr>
        <p:spPr>
          <a:xfrm>
            <a:off x="5377261" y="1937926"/>
            <a:ext cx="1651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8/5 &lt; 15/9 &lt; 7/4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A3B29D-A5C2-63E7-BFAE-9D602C540A43}"/>
              </a:ext>
            </a:extLst>
          </p:cNvPr>
          <p:cNvSpPr txBox="1"/>
          <p:nvPr/>
        </p:nvSpPr>
        <p:spPr>
          <a:xfrm>
            <a:off x="4470538" y="2276480"/>
            <a:ext cx="346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So 8/5 &lt; 23/14 &lt; 15/9 &lt; 22/13 &lt; 7/4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1E4B52-85E1-202F-9775-1B6F319AC98F}"/>
              </a:ext>
            </a:extLst>
          </p:cNvPr>
          <p:cNvSpPr txBox="1"/>
          <p:nvPr/>
        </p:nvSpPr>
        <p:spPr>
          <a:xfrm>
            <a:off x="2000869" y="3931800"/>
            <a:ext cx="1255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7/4 = 35/20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24AB-D031-7C92-D086-058D162E780F}"/>
              </a:ext>
            </a:extLst>
          </p:cNvPr>
          <p:cNvSpPr txBox="1"/>
          <p:nvPr/>
        </p:nvSpPr>
        <p:spPr>
          <a:xfrm>
            <a:off x="389635" y="3931800"/>
            <a:ext cx="1284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8/5 = 32/20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3A9996-97A3-D362-A5D8-DBE7643333AF}"/>
              </a:ext>
            </a:extLst>
          </p:cNvPr>
          <p:cNvSpPr txBox="1"/>
          <p:nvPr/>
        </p:nvSpPr>
        <p:spPr>
          <a:xfrm>
            <a:off x="389635" y="4669630"/>
            <a:ext cx="2144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So 8/5 &lt; 67/40 &lt; 7/4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9CCF8E-DF49-2B7F-7D99-C17E9E993985}"/>
              </a:ext>
            </a:extLst>
          </p:cNvPr>
          <p:cNvSpPr txBox="1"/>
          <p:nvPr/>
        </p:nvSpPr>
        <p:spPr>
          <a:xfrm>
            <a:off x="691092" y="4276506"/>
            <a:ext cx="1477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Mean is 67/40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7D92B-CBAB-7A61-6AED-CFC08B4F3F50}"/>
              </a:ext>
            </a:extLst>
          </p:cNvPr>
          <p:cNvSpPr txBox="1"/>
          <p:nvPr/>
        </p:nvSpPr>
        <p:spPr>
          <a:xfrm>
            <a:off x="389635" y="5103619"/>
            <a:ext cx="1722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Use means again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B3A24C-A357-5D8D-EEFB-9075814E11EE}"/>
              </a:ext>
            </a:extLst>
          </p:cNvPr>
          <p:cNvSpPr txBox="1"/>
          <p:nvPr/>
        </p:nvSpPr>
        <p:spPr>
          <a:xfrm>
            <a:off x="538330" y="5521060"/>
            <a:ext cx="3907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So 8/5 &lt; 131/80 &lt;  67/40 &lt; 137/80 &lt; 7/4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CC83719-C156-44D3-522D-252DDDB231DB}"/>
              </a:ext>
            </a:extLst>
          </p:cNvPr>
          <p:cNvSpPr/>
          <p:nvPr/>
        </p:nvSpPr>
        <p:spPr>
          <a:xfrm>
            <a:off x="691092" y="1357777"/>
            <a:ext cx="1284262" cy="5146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Strategy 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D177ED6-603D-5150-DBB7-E7AC67CE56FC}"/>
              </a:ext>
            </a:extLst>
          </p:cNvPr>
          <p:cNvSpPr/>
          <p:nvPr/>
        </p:nvSpPr>
        <p:spPr>
          <a:xfrm>
            <a:off x="654198" y="3246506"/>
            <a:ext cx="1284262" cy="5146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Strategy 2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66DB892-F115-CCE1-7039-45603895EABE}"/>
              </a:ext>
            </a:extLst>
          </p:cNvPr>
          <p:cNvSpPr/>
          <p:nvPr/>
        </p:nvSpPr>
        <p:spPr>
          <a:xfrm>
            <a:off x="5542042" y="1365531"/>
            <a:ext cx="1284262" cy="5146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Strategy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1E4D41-BB47-5C44-1E4F-D385F88861E1}"/>
              </a:ext>
            </a:extLst>
          </p:cNvPr>
          <p:cNvSpPr txBox="1"/>
          <p:nvPr/>
        </p:nvSpPr>
        <p:spPr>
          <a:xfrm>
            <a:off x="4936294" y="3893763"/>
            <a:ext cx="1803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7/4 – 8/5 = 3/20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F75A83-33C3-DD8C-D689-E0E6D752FE20}"/>
              </a:ext>
            </a:extLst>
          </p:cNvPr>
          <p:cNvSpPr txBox="1"/>
          <p:nvPr/>
        </p:nvSpPr>
        <p:spPr>
          <a:xfrm>
            <a:off x="4929188" y="4231838"/>
            <a:ext cx="270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Need 3 numbers between, </a:t>
            </a:r>
            <a:br>
              <a:rPr lang="en-GB" sz="16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so 1/20 not big enough gap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084784-B726-B688-9774-C145A91CC3C7}"/>
              </a:ext>
            </a:extLst>
          </p:cNvPr>
          <p:cNvSpPr txBox="1"/>
          <p:nvPr/>
        </p:nvSpPr>
        <p:spPr>
          <a:xfrm>
            <a:off x="5083586" y="4903564"/>
            <a:ext cx="2055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8/5 + 1/40 = 65/40 </a:t>
            </a:r>
          </a:p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8/5 + 2/40 = 66/40 </a:t>
            </a:r>
          </a:p>
          <a:p>
            <a:pPr algn="l"/>
            <a:r>
              <a:rPr lang="en-GB" sz="1600" dirty="0">
                <a:latin typeface="Chalkboard" charset="0"/>
                <a:ea typeface="Chalkboard" charset="0"/>
                <a:cs typeface="Chalkboard" charset="0"/>
              </a:rPr>
              <a:t>8/5 + 3/40 = 67/40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6E150A7-DE36-B556-2790-C1EF879E41A0}"/>
              </a:ext>
            </a:extLst>
          </p:cNvPr>
          <p:cNvSpPr/>
          <p:nvPr/>
        </p:nvSpPr>
        <p:spPr>
          <a:xfrm>
            <a:off x="5345160" y="3246506"/>
            <a:ext cx="1284262" cy="5146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Strategy 4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99B0AE6-B7FE-673C-72B5-EF51AA5037AA}"/>
              </a:ext>
            </a:extLst>
          </p:cNvPr>
          <p:cNvSpPr/>
          <p:nvPr/>
        </p:nvSpPr>
        <p:spPr>
          <a:xfrm>
            <a:off x="7028932" y="5392664"/>
            <a:ext cx="2058901" cy="11002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Which strategy uses the smallest possible denominators?</a:t>
            </a:r>
          </a:p>
          <a:p>
            <a:pPr algn="ctr"/>
            <a:r>
              <a:rPr lang="en-GB" sz="1600" dirty="0">
                <a:solidFill>
                  <a:srgbClr val="FFFF00"/>
                </a:solidFill>
              </a:rPr>
              <a:t>Always?</a:t>
            </a:r>
          </a:p>
        </p:txBody>
      </p:sp>
    </p:spTree>
    <p:extLst>
      <p:ext uri="{BB962C8B-B14F-4D97-AF65-F5344CB8AC3E}">
        <p14:creationId xmlns:p14="http://schemas.microsoft.com/office/powerpoint/2010/main" val="276473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B7942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Chalkboard" charset="0"/>
            <a:ea typeface="Chalkboard" charset="0"/>
            <a:cs typeface="Chalkboar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266CBBC0-D244-7347-801A-1958D987A020}" vid="{EDE611A9-898C-6240-80DA-EB3238CCA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D88B20D-AC3D-1F4B-9D6E-33BB755BBE54}">
  <we:reference id="wa104381909" version="3.5.0.0" store="en-GB" storeType="OMEX"/>
  <we:alternateReferences>
    <we:reference id="wa104381909" version="3.5.0.0" store="wa104381909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style displaystyle=\\\&quot;false\\\&quot;&gt;&lt;munderover&gt;&lt;mo&gt;&amp;#x2211;&lt;/mo&gt;&lt;mrow&gt;&lt;mi&gt;k&lt;/mi&gt;&lt;mo&gt;=&lt;/mo&gt;&lt;mn&gt;1&lt;/mn&gt;&lt;/mrow&gt;&lt;mi&gt;n&lt;/mi&gt;&lt;/munderover&gt;&lt;/mstyle&gt;&lt;msup&gt;&lt;mi&gt;k&lt;/mi&gt;&lt;mn&gt;3&lt;/mn&gt;&lt;/msup&gt;&lt;mo&gt;&amp;#xA0;&lt;/mo&gt;&lt;mo&gt;=&lt;/mo&gt;&lt;mo&gt;&amp;#xA0;&lt;/mo&gt;&lt;msup&gt;&lt;mfenced&gt;&lt;mrow&gt;&lt;mstyle displaystyle=\\\&quot;false\\\&quot;&gt;&lt;munderover&gt;&lt;mo&gt;&amp;#x2211;&lt;/mo&gt;&lt;mrow&gt;&lt;mi&gt;k&lt;/mi&gt;&lt;mo&gt;=&lt;/mo&gt;&lt;mn&gt;1&lt;/mn&gt;&lt;/mrow&gt;&lt;mi&gt;n&lt;/mi&gt;&lt;/munderover&gt;&lt;/mstyle&gt;&lt;mi&gt;k&lt;/mi&gt;&lt;/mrow&gt;&lt;/mfenced&gt;&lt;mn&gt;2&lt;/mn&gt;&lt;/msup&gt;&lt;/mstyle&gt;&lt;/math&gt;\&quot;,\&quot;base64Image\&quot;:\&quot;iVBORw0KGgoAAAANSUhEUgAAA/sAAADRCAYAAACTp6L3AAAACXBIWXMAAA7EAAAOxAGVKw4bAAAABGJhU0UAAAB97pCfHwAAKh1JREFUeNrt3QHIVFXeP/CDiEREJBUmbewSESISQRsVbbRBRIiEyCtuuKGxS0hISAgVrVTIstEb/aMNl5CIkBB2wzdK2kBEQkJio402WmkJiZAQwcTCxBX2f8/OSE/TvffMnefOzL13Ph84BPk888z85t5zvnPnnnNCAACYTY9k7T9z2k4lAZiIFwf638eVBACAOmwdCJofZG2hsgBMROxv3x/ohx9TFgAA5uPBgYB5ImtXKQvARF2ZteMD/fEWZQEAYBTrB4JlbPcoC8BU3JPTJ29QFgAAqliVEyqfVxaAqXo+p29epSwAAAzjlqydHgiTn2RtkdIATFWcv//RQP8c++tblQYAgDJXZ+3YQJA8k7XlSgPQCNf2++XB9VSuURoAAPIsztpn4ce3iD6sNACNsjmnr/48a5cqDQAAcy3I2v6c8HhQaQAaKa/PfjfYGhUAgDnyFn36NvRu6wegeeJ2fCdz+u4dSjM5y7L2pNba9kuHMAAdl7fFXt17OMtD8hBQv00F/ff9SjM5BwveBK357UmHLwAdFhfeO50z/h2ShzR5CFrhQM45Gxfwu05pJiNezf7GQGFwA4AGuSjkL8h3Loxn9X15SB4C6hdX4T+bc95+EXoLrzIBGw0UBjcAaJDXCsa+7fKQJg9BqzxRcO7uUZrJecVgYXADgAYomqd/JGsXyEOaPAStsij0tt7LO38fUJ7JiLfL/dOAYXADgCmKK+yfKhj37pGHNHkIWmllwfkb12W5VnkmY0UwX83gBgDTU7RQ3jvykCYPQau9WXAOv680k/OkQcPgBgBT8HDBeBcX5VsmD2nyELRavHPrbMF5vE15JmNhsP2MwQ0AJh8CzxSMd8/LQ5o8BJ3wTCi+qLtceSbjJ8HtawY3AJicAwVj3cmsXSoPafIQdMLFWTtecC4fUp7J+e2YO+Z9/c65C+1Pobd671+z9o+SA9jgBgA/9puSse5xeUgekoegUx4uOZ8fVJ7J2TXGjjkOAFd0uHaXZe3OrG3N2ltZ+9rgBgA/srjkQ+FXYfxb7clD8hAwWXGa1BcF5/OJML27uWZO3H7mX2G8V7MXztBBfXc/MHxncAOA/9pRMs5tlofkIXkIOmlDyTm9U3km5+c1dsZ57dEZrGm8gv+HMP+r2wY3ANpsRckYF7/1WSAPyUPyEHTW4ZLz+gblmZwtYbxzre6c0brGQe4tgxsAM+pAyRi3SR6Sh+Qh6LT7Ss7r95RncuItV4fGOLh9Gbo9Xy0l3qb4b4MbADNkVWjPt/rykDwEjEfZt/trlWdy4vYz41xVdZbmq+X59QgDnMENgLb6JDR/rr48JA8B43V/ybn9WWjmhd9Od8DjvH3t0Rmvb9XbAw1uALRR2cJMcQX+RfKQPCQPwUyIH+a/KDm/H1Ciyfq/MQ5u8Uruz2e8vrsNbgB0PNgdKRnbtslD8pA8BDNlayif3uTb/Qka9/Yzsz5f7ZLQ+1bD4AZAF/2mZFw7E9qzv7I8JA8B9bgwa6dCO6d2dVK82jzKAirDtni1fJbnq/3K4AZAB8VvZz4vGdd2yEPykDwEM+mZ0L5FWzttaxjvfLVZv4Jz0OAGQMesT4xry+QheUgegpn008R5fr8STd5fxzi4fZ21n81wbVcb3ADomI9KxrT98pA8JA/BTHuj5Dw/rDyTd01/EBrXAPe3MNu3r/2jg4NbPGbWZO3ZrL0TelsMpSwJvQWb3sva6aydDb2tOLaH3pxJAJrv9sSYtkYekofkIXmImXZH4lxfqUST9z9hvLev/WGGa7ux5YPb8qytDb05mO/0B6bB1/B4ye8v6A9qp0tq8IkBDqAV3i7py4+G9s/HlIfkIXkI5q9sXZcDyjMdVbZHGaWtmtG6xk77m5YNbnE+ZrwV88yQ7+3ygse5MmvvD/kYTzsFARrt2kQ/vl0ekofkIXkIMo+F7q3t0npxe5Qvxzi4HQ+zO19tV8sGt7ilUpxvE29H+zbxvn5e8BgrwvDb7ZQ9DgDN8FyiH79aHpKH5CF5CDJLs3au5Dh/sWHPN158eCRrr4fetJrzU2zihb64nWCcdvNK1u4NLb/75uYw3u1nZnW+2urQ7jlqd4TifTOfz/n56/ph5j/9EyauvHlh/71/oeBxzuoXARpr4Zx+Pa+927HXKw/JQ/IQzE/ZtK948eyCBjzHu/of5Kv03/EcjdN5rmzrG/O7MN7b17bP4MF+WUloeLIlr+HPBc//joGfi1tuHOv/20tZWzTw7xcVPM5pfSJAY21IjO2/6eBrlofkIXkIRrcu0Qc+MMXntrjkXB62xQsWm9r65uwb8wD3yxk84P/e8sEtbxuNeHV77mJMl2ftSP/fHi54nAUFdfhMnwjQWPtD+bccXV1UTB6Sh+QhGE28g6VsQcr3pvS84hSDwzX24y+18c25Iox3+5l4S9NPZuyAf7LFg9uCkH/b2q6Bn3k3MbCdHwDz6vCaPhGgka5KjOl7Ovza5SF5SB6C0b2a6AOvmfDziefd52Poy19s45uzMYz3ava+MFvz1Va3eHC7qeC5r57zM8/3/99zicdaVfBYD+oPARppW2I8X9vx1y8PyUPyEIxmVaL/e2rCz2f/GPvyDW18g14Z8wD3uxk62C9q8eD2RMi/bfP8/LO1/f+3d4jH2hpswUG3LegHv5dDby/ZU/3zJbY4v+vD0LvSHVd0vUC5aIFPQvkt/ItmoAbykDwkD8FomehUSd83yWkrW3L+/gf9/3/TwFgW89ltoXd3zgdD9uMns3ZpGzvkf41xcIuLtNw9Qwf8kZYObgdznvf5gSze3nki9G6JuXiIx3o957GO6AvpgDgwxG9Aj4dqi7ts96GfBlueOIb/PEMfUOUheUgegupSF0uvn8BzWDJw0SEunnlPhd+PC3AOM8+/lQuv/jyMd/uZGIwvm5GDfVcLB7cYcPL2ydw0Z+CLe1BeN+Tj5X0Qelk/SMvFgeqzefSDn/U/VEHTPJU4dtfPUC3kIXlIHoLqVif6vqcn8Byem/P3jobebhmj9AFvD9GPL2jjmzTu7WfifLVZ+Gbr0RYObmsK3rO4kuUjAwNdynUhPdcN2mZlKF9tdth2Ikzm6jZUUXYLf/zgs3jG6iEPyUPyEFQT1yQ5W9LvHR7z348f0s/0/9aZeWat2D+nbuu/va1v1MExD3BPzsDBvqqFr/vlnOf8fujNKYsn7t4Kj7W1ICy6hZm2ujMxgFVtX87ghyea69rE8frujNZFHpKH5CGo5s1EvzfOtSoemvN3Hqnh8ZaF/Lt8zretbX2T4tYw49x+Jt4a94uOH+g/aeHgdjTnOT8eele14nyXyys8Vt4KmAf0f7TU+fmZc4/nL0JvAac4t2vuQi9xwZY4N2xn+P7qclF7QWlpiIcTx+ojM1oXeUgekoegms2Jfm+cH5DPb4X5aajvFvuydQhebfMb9asw3qvZX4XenrZd9suB9rMGP9dlJQdx/O+aCo8Vb+E5JyzSIe+FH67AumnIQWRpKN/65Wxo4WqudNI7iTH7hhmujTwkD8lDMLzUnWLjuth1cRjPNJk7S17L621/s3aH8c9XoxnyrsLFAer0CAfyamGRDtk05xiOc5qvqvj7CxMf+NcrMVNW9IFk7iJEs04ekofkIRje56F8DZgLx/A3z6+18VHNj7ugZIxs/Yf9S0JvXqn5at33RsH7E29DvrLiY70kLNIR8fb887dzxvmaF4/4OEtD8S39rygzU5ZaPXm3EslD8pA8BBWktuAbxwKVz/cfe8MYHvvTgtfxWhferHjrwji3n4ntl86JqSpbOfP3Izxe3tW8V5WZFnowfD8///J5PlbRwPeGMjNlLyTG6PuVSB6Sh+QhqGBdoq/bMYa/eV/ofdM+ju3wihYdfKYrb9i4t5+JV8svc15MNcAUzSeu+gGnaJ7OvcpMC8Xb9uOtW3Vsk7e24NzYq8xM2UeJMfoaJZKH5CF5CCpYkujrPmnZ69lT8DrWduUNi1c6D415gPtr/+8wec8WvCcvjfBYRStwWoSMtrmhf+xuG3OI3KPUTNFFibHZLcfykDwkD8EoPk/0dW3afnhvwWu4sktvWLyy/82YB7itzoupKPpWZ5QFZPLmun2gxLRQXJjvcI2he2mNIRLqsiaYry8PIQ9B/XYl+rk1LXot7+c8/4+6+Kb9z5gHt+9CPbfLMryi22xGub2maK7bdmWGcGOY3CI1MKxnE+PyQ0okD8lD8hCM4L5EP/dci15L3iLLD3f1jUutrljHfrPmq03OvQXvwyi3Lt9d8Fi3KzNDinMcF3f0td2Tc26cCL0V/2Fa9ifGZP23PCQPyUPIQ6O4PtHHvduS13FpqGcdj9aI288cGfMA95dgvtqkFO0dvGyEx3o553HivrR5q2LGeaLxG6ULvQUzK+5XH7/Vjiscx9sdv+0fMy929PU+XlOIhLrEvvlMKN8LeYEyyUPykDyEPDSGMeZsS8aYvOluL3T9oIxXar4L9pvtgpM5tf90hMdZOKdzGma+557+377KW9B5ca76ytDbvmtn1vb1Q0/Rud/VlYrfyznPfKvPtMfysnH4QyWSh+QheQh5aB5Sd4/d2ILXsDPnIsWVs3DAPjrmwS3uZXuzfmGsiuYQj7KX7D0Fj7Up52e3B9vPdNn9/fASF7c7M8K5v7SDNVkRfnz7/jKHClO2PnEu2g9cHpKH5CHkoTo/KA+29Q1//vHOg2MDz/mpWTqID455gPtX6N0mx3g8XlD3W0Z4rFcLHmvFwM/dJ0R23s55nPOHO1qT/QMf9G9ymNAAOxLn4yYlkofkIXkIeWgeUheVX2748x+8eBenbl0wSwfxFaG3gMw4B7i39BVjcyDUt6fy0YL3L++EiSvbXqT8MyFeEY23OsVvLT4a4nzf0cEaPDTn9cU9Z32jT1O8nTgfVyqRPCQPyUPIQ/Nwa+J17m/48383WGQz/GrMg1tsG/URtYtXpc7l1PqVER/vbMF7d0fozUs+f9U8zku7VvlnUgw0xxLnete2obt34NwS6miSbxPno+NVHpKH5CHkoflYlHidpxv83G8ZeK7PzvJB+5cxD27fBN+G1W11zZ3LySHexziY3qX0M+2NxPHRpQ8X2+e8tjhXL+4nawEmmhQ2y/rrU0okD8lD8hDyUA2OJs6Hpm4x+OGc53gozPjOKJPYfuYfwXy1OuXNI4pXo0edh7J7iPdwrbLPvLJb1w515DXeUPI64zn2TPCNKdO3MtFfv6NE8pA8JA8hD9VgT2jflLEH5jy/eBfGEodsb/uZf495gPujMtfm85z67pvn+19061qc93anklNyjMT2dMtfW1zN+c0h+7Kjzgmm7L5gJX55CHkIeWj8UgsV3tew5xvvwjwVvp9mcKPD9Xt/COOfr2Z14OaKc1sO9k+M2D7I2rbQ3NtzmKxrE+d2G29pvLjfJ304Yn/2kMOCKXk+cWxuUSJ5CHkIeagGG0J7FiOMCykemvPc7nG4/ti4t5/5Ovx4+xKg+daWnNdn+x1sm2wJ5Vfmh233OzSYgtStxquVSB4C5KEarE70Zbsb9Fyfm/O8NjhU88XtZ46PeYCLV1zMeYV2eaHknN7XwtdzXX8AWxd6+8g+GHq3qsW5aVW24IqL9y13eDBhhxLH5W1KJA8B8lANlif6sQ8b8jzXz3lODztMy/06jP/2tZ3KDJ35cPFIB19vvBgQ592dGKI/sxgak5badm+REslDgDxUg4WJPuzbBjzHW0Nvyk18Pk85RIeTWoyhjrZKmaE1Hf25knP5lg6/9vitW2p+dGzXO0yYkAUhfbcJ8hAgD9XldKIPm+bUhbid6fm7sF50iA4vblny9zD++WqXKTU0Xtl8rdMzUoNVicHuOYcJE3JNYmw9okTyECAP1eijRB82remMV4beDknxOexyeFZ3cxj/9jPxVpiFSg2NVjY/7c8G+f+2ww4TJuTuxLj6phLJQ4A8VKM3Ev3X3VN4TktC7+K2cW+etobx3762XZmh0T4Oto8675VgnjTTtTYxpr6mRPIQIA/VaFei71o74edz6Zz3Yn9woXTeDgTz1WBWLUmcu8tmrB5XheL5erc6XJiA+xPn5EtKJA8B8lCNdoTmbEN8cdbe7//d94IdTWoRt5+pshXVKO2bGfzQAG2wruS8PTajNdkrpDNFzyTG00eUSB4C5KEa/SbRbz0/oecR11B5t/834zoCix2W9flVGP/V7L8pMzTOayXn7KszWpPNBfVY7XBhAl5OjKXrlUgeAuShGq1P9FkvT+A5xFv13wnfL0R7ec2Pvztrd8z6Qf7KBAa4R/Ul0Chl32LdO6M1WRl8s08zA2dsa5RIHgLkoRqtCdNfK+b8IoFx9f0ra37s83cuXDvrB3m8ovKPCQxwd+tPoBGWJc7VpTNal8sL6nGXQ4YJBp6itlKJ5CFAHqrRysTr3zPmv3/+IvexMXwgXxF62yYedJh/X5Bvxjy4bVVmaITNwVZzeS4oqMmlDhkmYG9iDL1TieQhQB6q0Z2JvmrvGP/2S/2/cTJrN9T82MvD93ds/MZh/r1NYxzY9gXbJ0BT7Ck5V3f4sP+DdsrhwoQcTIyjNyqRPATIQzW6OtFffTimv/ts//HjN++31fSYcZvk20Nvsdszcx7/Aof5D+0bw8AWF1u4RGmhERb0O7+i83WWF6O7Jqceux0yTMjxxFhqGyJ5CJCH6nRRos86Poa/+UQY/1QpW9aWiNvPfF1jkb/L2i+UFRrjtpLz9dwQHyhiJ723htbEb7ZWByugMz0nE+OpbyfkIUAeqtOiRL91sua/99AEP+jHdovDPN/dNRZ5o3JCo5RdUT005O/HwSnug3pmxH7hdH+AaZrfDzzPEw19nnTTt4nzxrEoDwHyUJ0WJp5fnVMZN0z4g/4nDvFyT9ZQ5F3BvDRomndLztmnKz5WvAUubktzNtEXxH+PW1rFb86b/O3kpwPPe5vDhQlKhUXkIUAeqlvZ8z1T099IbfE3jvawQzx9peef8yhwXGjI/EJo3nl9LtS/HVTRlmHxb72QtSUtqM0dA8/9qD4MH/aRh0Ae6ngeGveH/ZVDXASpu8V6X+4wT4t7T343QoHjHLdrlA8aZ3Uov9q8YITHjLefHct5vI+zdl2LavNh6N42Z6ktdbrU9nTg/fJhXx4C5KGufdgfx2KnqfaGQ3x4b41Q4FXKBo30QijfDmoU23Me69kRB8phLOz/zS9Db+GYvWH+K+YOztt7qiPvtw/77ZJ6jchDgDw0ybHnnEOl2zaOMLD9TtmgsT4pOXcfGeHxVoYfL2i3csyv4blQvBfs8hEeb33o7jYtPuz7sI88BHQzDxl7mJd421nVLWcOBAvQQFMtCfVuTxJ//tSc34+r0f50Aq+jbC/yeOtdXFRv2JVtHwvdXpDPh30f9pGHgG7mIWMPI7ska/+qOLDFxWsuUzporHWhfOuXKm4KP9wT/PWsXTih1/HxEP1RvMU/Xpm/Muf34+108bb/uXP0D2ft1g6+5z7s+7CPPAR0Mw8ZexjZ7ooD27+zdrOyQWvP69crPM5tAwPbpOe3P1ixfzoSegu1xA+DcVXsswMf8jeF5s+n82Hfh32BSx4C5CFjD/O2eYSQtUnZoPG+quEcvif0rnqfv2V+3ZReS/zWPrVyeVGLdXipP0h3nQ/7AhfyENDdPGTsoXIwrLq1zC5lg8ZbljiPl1UMvnHe/LRve1/SH5RfC735cSf7FwDOtzh/7tP+h8D44f7eIV8nCFzIQyAPtSUPGXsYSpxf9mXFge3vWbtI6aDxyr6hOjbE77845+c/D/aNBoFLHpKHQB7qQh4y9syIfRUHtm+y9hNlg1bYE0b7NmrxQN9wKGuXKycIXPKQPATykLGHdng0VJ+XtkrZoBXi4nNl89vvLfi9eCvbZ3N+7s2sXaCcIHDJQ/IQyEPGHtohbkH174oD25PKBq1xW+J8XlrQL8zdM3aHMoLAJQ/JQyAPGXtoj3il6uuKA9tfs7ZQ6aA1nig5nw/n/PyzAz/zmBKCwCUPyUMgDxl7aI94+8mhUH3LKvPSoF3eLTmn516hXpLzs28rHwhc8pA8BPKQsYd22VVxYIu3tt2pbNAqi7J2ruS8Xt3/udtDbxXawX8/1x/0AIFLHpKHQB4y9tACvw3VF6D5nbJB66wuOafjwBW3ino4MQA+oYwgcMlD8hDIQ8Yemi/OS/uu4sD2/4J5adBGL5Sc159m7Y0hzv+jobeCLSBwyUPyEMhDxh4a6rKs/aviwHbAwAatdXjI8/xM4t/XKyUIXPKQPATykLGH5vq/UH0BmiuUDVpp6ZDn+f6sXZW1syU/c1A5QeCShwB5yNhDMz0aqs9Lu1vZoLXuHeIcf3rOz7+a+NnrlBQELnkIkIeMPTTLL0Nv9dgqA9uTygattrvk/P42a2sHfv72RJ+wQ0lb584RPtS0te0RuJCHAHnI2DNr4m1nXwbz0mDWHCs5x58v+J3PS34n3tZ2sbL6sO/DvsAlDwHykA/7TN/C/kBVZWA7EsxLg7ZbkTjPVxX83mOJ39uqtD7s+7AvcMlDgDzkwz7T978VB7a4Bc31ygat91AovyJd9E3V5aF8YZovlNaHfR/2BS55CJCHfNhnulaH6vPSNiobdELZfrH7E7+bWphmtfL6sO/DvsAlDwHykA/7TMc1Wfu64sD2irJBJywI5VejtyV+/6ZEX2EbPh/2fdgXuOQhQB7yYZ8puCBrf6s4sP0za5coHXRCahXZW4Z4jA8Sj3GjMvuw78O+wCUPAfKQsYfJeiWYlwaz7KmS8/30kI+R2pP2DWUGgUseAuQhYw+TszpU/zbE/FvoloMl5/vrQz5GvPXti0TfsaLCc9oeeovdAAKXPATIQ8YeKooH2jcVB7YnlQ065cKsnSs55zdVeKyHQz1Xs1cFdwOAwCUPAfJQE/OQsacFLgq9eWZVBra43+xCpYNOSX2btazCY8X5rscTj3dD4jEWZe3zIX8WfNgXuOQhQB4y9jDgLxUHtq+ydoWyQee8WHLeHx3h8bYl+pIPEr//RP/ndnlrQOCShwB5yNhDNVtC9XlpdysbdNLhkvP+1REeL35LdizRn2wu+N14K228he5k1pZ4a0DgkocAecjYw/BuDr3VY6sMbJuU7Qd+nlOjVcpCCy1NnPvrRnzc1Fy1uKLt4ArWi7P2Wf/fH/TWgMAlD8lDIA8ZexhevO3sy4oD2yvK9iOP5tTpMmWhhdYnzv9LR3zcuBLtp4nHjle7z39DFvet/aT//9/1toDAJQ/JQyAPGXuo5q8VB7a4YM0lyvYjb4Uf77MLbbS75Pz/eJ6PfWeofnvsiaxd6W0BgUsekodAHmrl2HPO4TQd2yseZLHDvl7Zcg1uz3NISWipsrlkz9fw+Dsq9jt3eUugkjM+7MtD8hDIQw36sH/G4TR5cf7UvyseZBuVLdfNObX6o7LQQtcl+oA65l3GrWc+GLLPWe8tAR/25SF5COShxvNhv0F+lrWvKw5sf1K2Qnnz036rLLTQQ6H8Fqy69pC+PDHAxX1oV3o7wId9eUgeAnmoFXzYb4h4cB6oOLAdqPGg7qK/5dTsTmWBZF+0NfQWnYmDwOn+gBf3kL1UeWBkpxJj+gIlkofkIZCHarQo0Xee8jZPzh8rDmxfhd4KteT7Sci//c/KswBMw4nEuL5IieQheQio0QWJ/vOkEk3Gr0P1lR/vVrZSW0L+Cr0AMA3HEuP6hUokD8lDQI0uTvSfx5Vo/H7WL3SVge1JZUv6Z07d9ikLAFPyTmJsn/WtLOUheQioV2pBww+VaLwuKuiEzUubn7sLamflWQCmZW9ifL9dHpKH5CGgRncl+tG9SjReVeelxYHQHKu0twrq9yulAWBK9gS3o8tD8hAwOasSfekeJRqfjRUHtu+ydr2yJS0LxfvyXqM8AEzJa4lx/h55SB6Sh4AarUn0p68p0Xjc3B+sqgxuG5VtKG+V1NDtfgBMy8uJcX6dPCQPyUNAjdYn+tOXlah+cQuEIxUHtleUbSi/CMVXsbuw8mzclmll1h7L2g5vdytcG3pzUQG2Jcb6DfKQPCQPyUPyEDXamuhTn1ei+v0lVJ+XdomyDeVvHQkIC0Jv9czVWXsqa3/OCUQfebsb7dKsvZi1c1m7TzmAfl9QNt6/IA/JQ/KQPCQPUaOdiX71fiWq16MVB7avQm8rGtL+N1HLzQ1//nEwi1vhnBry2HjOW95I8dbIR7J2cs57ZXADQv8Di2+t5SF5SB6Sh5iU3YnzZ60S1efnofiWKivzzs8vhqjt/zT8NVyVtQeztj1rL2Xt7cTrWeVtb5y4CEreLakGNyBKbYH0ujwkD8lD8pA8RI3e1LdOxhVZ+1fFge1JZRvKT4as7c9a+NruKXgtZ4PFdZrkhqy9V3LsGdyAaElinHpPHpKH5CF5SB6iRql1UZYr0fzFTuhgxYHtkM5r6IFtmMV9jrf09S0qeD0HvPWNcGXo3XabOv4MbkC0INFXnJKH5CF5SB6Sh6jRmcR7skCJ5u8PofoCNJcpW9KKfq2GDQtttLzg9Tzh7Z+qC/rvwekhjz+DG3Be2Tzkcx0PXvKQPCQPyUNMzqIw2xeYJyIuxlNlXlr82ZuVLem3Wfs6dH+rnrUFr+d2h8DUxFVLj4begid39IP5NVn7zOAGDGF/Yry6Wh6Sh+QheUgeoga3JvqDD5VofuIBfzxUu4q9RdlKXR96K7T+p2Lb3NLX+0zOazkd3HIzLXGhoD0hf37TOoMbMITUysgr5SF5SB6Sh+QharAm0R/sVqLRxfllf6/YAf9J2XLFW4Q29ge1qqv3nm/Xt/S1530DtMchMTWXlvzbYoMbMITtYbZuc5WH5CF5SB6Sh6ZjS6I/eFGJRrezYuf7j6xdpGz/Fetwc/8AfStr3404oM1tbaxtvFp9Nvi2o00MbkDKusR49YI8JA/JQ/KQPEQNXg3WUBiLjSN0vnFhlQMz3OLqvHG7mG9qGMgG25ctPY7uKHg91znFDG5Aa92WGLO69G2lPCQPyUPykDw0Pe+E2Zs2Nnbx9qg6rrxq9bV9LT2W8m71PO4UM7gBrZZaHflTeUiTh+QheYgafJvoExYrUTWXhOG3PtEm1/7Y0uMpby9iC2kY3ID2OxG6vf2ePCQPyUPykDw0XYsT/cG3SlTd/xlIGtnauPLshf3AN/ha7neaGdyA1tsTurmImjwkD8lDyEPNsDLRH+xXomoeNYg0ti1r4fG0uuC1XOVUM7gBrfdMYtxaJw9p8pA8JA8xDw8l+oOdSjS8XwTz0pra4vuysIXH1Is5r+WIU83gBnTC2tDNFfnlIXlIHkIeaobXEn3CeiUaTtzC5EuDSGPbP1t6XH2S81pecboZ3IBOuDoxdr0tD2nykDwkDzEPHyf6hBuVaDi7DSCNbn9p4TG1pOC1rHG6GdyAzjhd0mecloc0eUgekocYUbyL51zJ+3A2tH8h2IkwL635bXsLj6t1odr2GHHu586KTWdrcAOm643E+HWtPKTJQ/KQPMQI7kz0BweVKM28tHa0X7fw2NqV8zo+Kvn5OLjFW9r29K/UDVMXi3IY3IDp2pbop9fKQ5o8JA/JQ4xgS+K4f06Jyl0RzEuz8uz4fDWPk/Laklp8nrUnQm8rjqVOY4MbMFWpbZFekoc0eUgekocYweuJ/sBUmBJxDsRBg0Yr2vEWHl/LCl7Lqnn8/lGdq8ENaGSeKJtT+bE8pMlD8pA8xAhOJvqExUpU7A8Gjda0Qy08vh7IeR3nwvDb5ewf+N1Xs3Zxjc/vvpYdA3sNbkCDlX1Yjn3/BfKQJg/JQ/IQNVwoO98+UaJiq7P2b4NGa1obt2bJu+3mwJC/+0z44UrO947h+RncDG5AfX6f6MNWy0OaPCQPyUPM80LZ3LZDifJdE3q3QRk02tMebdkxFrfA+DbndTwxxO/OXejpi6ytGNNzNLgZ3ID6pFZMfkEe0uQheUgeooI/t/Qi8lTFW4b+brBoXWvbwXxTweu4PfF7T8/52Xjb2jjn4RjcDG5AvR9qylYNb9q8fXlIHpKH5CF5qNlOhfZOD5uanQYKK89OwGM5r+F0PwwWeTn88Da9BWN+jgY3gxtQrz2JfqxJq4XLQ/KQPCQPyUPtu1BWdSrMTNlokGhli9u1LGzZsfZOzut4o+Bn4yIz++b83CNO1UYwuAFVpeZXrpeHNHlIHpKHGMITif7A+THg+qx9Z6BoZdvXsmMtDsR5t3JuyfnZq7N2uP/v8XfWOVUNbkBrLU2MZ7vlIU0ekofkIYZwKHTrLp+xivMZ/pq1I1or2/aWHW93F5yU1+X83In+v8X/3uZUNbgBnQ5oqduX5SFNHpKH5CGWJD7oH1YimJ6nc07KEwM/89Scf/syuDpncAO6YmsipN2lRMhD8pA8RInfJMaR3ysRTM/7ofjWzUtDb2GV8/8/XqlfqmQGN6AzfpoIaS8pEfKQPCQPUWJvYhy5XolgOi4Kva0wBk/K+7N2Q+jtEzt4S+dFymZwAzrlvZI+5JjyIA/JQ/IQFc+d8+0zJYLpWROKb7c5U/BvW5TN4AZ0ypZQ/q3M7UqEPCQPyUPkSG0F+ZQSwfS8VHJyxtVljwSLbBjcgK67PJR/M/OCEiEPyUPyEDlSt/Bfo0QwPZ+F4r1xb8nahuBbHoMbMAveLOlH4iJlC5QIeUgekoeYI3Wh+D0lgulZWnJiLun/zKKsfZvzM3uVz+AGdMrqUP7tzEolQh6Sh+Qh5ticGDceUCKYnqI5NlcP/NyOnJ+JV/F+2pDn29Q26QBgcAPmI35zf7SkL3ldiZCH5CF5iDneL6l3vDh2gRLB9OzOOTG/yPm560Iz9sw0uBncgPF6KpTPW16sRMhD8pA8RGZ54n231gtM2bGcE/PVgp89FPLncC4yuBncgM64KpTPv3xIiZCH5CF5iMyzifd9uRLB9BRdjVtXcWB50OBmcAM6ZXdJf/Kx8iAPyUPy0MxbmLXjJbXer0QwXUULaiwt+Pk4l/OrMN1tZwxuBjdg/G5K9G23KhHykDwkD820DcGCrtBoe0YYqLYVnNBrlLMRDG5AXQ6V9Cm7lAd5SB6Sh2baeyV1Pqw8MF3xqvTpnJPzpcTvXRzyt51J3dZ5Z9YOBHs0G9yAtlhV0qfEOf1LlAh5SB6Sh2bS9aH8W/37lQim67Yw+hXp7QW/e2/JQPpp1t5W9rEHFoMbUKdPSvqVJ5QHeUgekodm0sslNf4iuJgFU1d0+9kwWypdHnrbLw3+7pGQv5fm1tD7FsiKnOO1pKTj3aA8wAjWlfQrcfXyRUqEPCQPyUMzZWko37FlsxLB9O3POTk/qvD7L4bh9tNcEXq3xz2r5FMN5eoPjOrTkr7lQeVBHpKH5KGZsr2kvl8G3+rD1MWtMvKuyD1f4THiPsxnC070x/snelyt+Wj/xL9I2cfu3WChFKB+a0r6ls+UB3lIHpKHZsaFWTtRUt8HlAimb2XBCXpPxcd5Jgy33codSj52w7wXO4KrrcBoPijpW9YrD/KQPCQPzYRHgou/0HjPhfyVlavOvYxXp79IdKjblLt2t2TtrqytztrToTc3cNh9buPPxlvY1vQf47bgWwYg7faSfuVj5UEekofkoc6L58WxkpradhIa4qOcE/S9ER/rhqydKjjpn1bq2l1aYSAbtr2orMAQ3izpR9YqD/KQPCQPddrDJbV7T3mgu5ZlbV/oLTwTW9xS5nZlAeiUa0PxCsy+3Qd5iO6K3+p/VfJh/wYlAgBot7L5sOuUB6CTyubqv6w8AADtF+e0Hg3FizNZ9Aqge/1+0Qr8J0NvSgUAAB1wbyj+hmez8gB0yvaSPv9B5QEA6Ja3C4JfnNNpRWuAbliatW8L+vtDygMA0D1XlQTAp5QHoBN2FvTzZ7O2XHkAALppc0EIPNO/GABAe60Ixbfvb1MeAIBu21cQBP+sNACtdrCgf/9AaQAAui9+g1+0SvMdygPQSkULscbpW9cqDwDAbFhbEAo/DbbiA2ibsi1WH1AeAIDZ8mowrxOgC54NpmcBANB3YdY+CfmL9V2tPACtsLzgg/7nWbtYeQAAZlOcx5m3Hd8BpQFohY9C/kXb65QGAGC2rQvmeQK00daC/vt+pQEAIMqb73kya1cqDUAjxTuzzuT03TuUBgCAufblhMZ9ygLQSIdy+ux3s7ZQaQAAmGtx1g7nhMcHlQagUR7J6as/y9qlSgMAQJ6fZu3YQIA8HXq3iwIwfSvCj2/fPx7sogIAQMKNWTs1ECQ/Dm4NBZi2C7L2afjxBdlblQYAgGHcFX58i+jzygIwVS/k9M33KAsAAFXcK1QCNMY9OX3yBmUBAGAUmwaC5YmsXaUsABN1Vb//ndsfP6wsAADMx5aBgPl+MH8fYFJif/vBQD/8uLIAAFCHrQNBc6eSAEzESz7oj9//BwzJgB/yiJvTAAAB9HRFWHRNYXRoTUwAPG1hdGggeG1sbnM9Imh0dHA6Ly93d3cudzMub3JnLzE5OTgvTWF0aC9NYXRoTUwiPjxtc3R5bGUgbWF0aHNpemU9IjE2cHgiPjxtc3R5bGUgZGlzcGxheXN0eWxlPSJmYWxzZSI+PG11bmRlcm92ZXI+PG1vPiYjeDIyMTE7PC9tbz48bXJvdz48bWk+azwvbWk+PG1vPj08L21vPjxtbj4xPC9tbj48L21yb3c+PG1pPm48L21pPjwvbXVuZGVyb3Zlcj48L21zdHlsZT48bXN1cD48bWk+azwvbWk+PG1uPjM8L21uPjwvbXN1cD48bW8+JiN4QTA7PC9tbz48bW8+PTwvbW8+PG1vPiYjeEEwOzwvbW8+PG1zdXA+PG1mZW5jZWQ+PG1yb3c+PG1zdHlsZSBkaXNwbGF5c3R5bGU9ImZhbHNlIj48bXVuZGVyb3Zlcj48bW8+JiN4MjIxMTs8L21vPjxtcm93PjxtaT5rPC9taT48bW8+PTwvbW8+PG1uPjE8L21uPjwvbXJvdz48bWk+bjwvbWk+PC9tdW5kZXJvdmVyPjwvbXN0eWxlPjxtaT5rPC9taT48L21yb3c+PC9tZmVuY2VkPjxtbj4yPC9tbj48L21zdXA+PC9tc3R5bGU+PC9tYXRoPiveoVIAAAAASUVORK5CYII=\&quot;,\&quot;slideId\&quot;:259,\&quot;accessibleText\&quot;:\&quot;sum from k equals 1 to n of k cubed space equals space open parentheses sum from k equals 1 to n of k close parentheses squared\&quot;,\&quot;imageHeight\&quot;:22.594594594594593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26505</TotalTime>
  <Words>3309</Words>
  <Application>Microsoft Macintosh PowerPoint</Application>
  <PresentationFormat>On-screen Show (4:3)</PresentationFormat>
  <Paragraphs>477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Chalkboard</vt:lpstr>
      <vt:lpstr>Lucida Grande</vt:lpstr>
      <vt:lpstr>Times</vt:lpstr>
      <vt:lpstr>Office Theme</vt:lpstr>
      <vt:lpstr>Document</vt:lpstr>
      <vt:lpstr>Learning to Notice in order to act Freshly</vt:lpstr>
      <vt:lpstr>Ways of Working</vt:lpstr>
      <vt:lpstr>Retro-spective – Pro-spective – Spective</vt:lpstr>
      <vt:lpstr>Adjustments</vt:lpstr>
      <vt:lpstr>Attention</vt:lpstr>
      <vt:lpstr>Adjustments</vt:lpstr>
      <vt:lpstr>More on Attention</vt:lpstr>
      <vt:lpstr>Inserting</vt:lpstr>
      <vt:lpstr>Inserting</vt:lpstr>
      <vt:lpstr>Inserting</vt:lpstr>
      <vt:lpstr>Attention Summary</vt:lpstr>
      <vt:lpstr>Types of Research</vt:lpstr>
      <vt:lpstr>Say What You See</vt:lpstr>
      <vt:lpstr>Say What You See</vt:lpstr>
      <vt:lpstr>Is 51 + 51 = 50 + 52? How do you know?</vt:lpstr>
      <vt:lpstr>Observing a 7 year old with two adults</vt:lpstr>
      <vt:lpstr>Negative, Positive, and Neutral Attending</vt:lpstr>
      <vt:lpstr>From Previous Webinar</vt:lpstr>
      <vt:lpstr>Set Ratios</vt:lpstr>
      <vt:lpstr>More Set Ratios</vt:lpstr>
      <vt:lpstr>Differences</vt:lpstr>
      <vt:lpstr>Closing in</vt:lpstr>
      <vt:lpstr>Types of Pedagogical Actions</vt:lpstr>
      <vt:lpstr>Conceptions of Learning</vt:lpstr>
      <vt:lpstr>Noticing and Attention</vt:lpstr>
      <vt:lpstr>Attending to …</vt:lpstr>
      <vt:lpstr>Conjectures about Noticing</vt:lpstr>
      <vt:lpstr>Noticing</vt:lpstr>
      <vt:lpstr>Summary of Discipline of Noticing</vt:lpstr>
      <vt:lpstr>Summary of Noticing in any Research Paradigm</vt:lpstr>
      <vt:lpstr>Finally</vt:lpstr>
      <vt:lpstr>Follow-Up</vt:lpstr>
      <vt:lpstr>When Telling is ‘Telling’</vt:lpstr>
      <vt:lpstr>Six Modes of Interaction with Theory</vt:lpstr>
      <vt:lpstr>Six Modes of Classroom Interaction</vt:lpstr>
      <vt:lpstr>Essence: theories as webs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156</cp:revision>
  <cp:lastPrinted>2023-06-04T20:09:32Z</cp:lastPrinted>
  <dcterms:created xsi:type="dcterms:W3CDTF">2017-06-17T10:17:52Z</dcterms:created>
  <dcterms:modified xsi:type="dcterms:W3CDTF">2023-06-07T11:42:47Z</dcterms:modified>
</cp:coreProperties>
</file>