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9"/>
  </p:notesMasterIdLst>
  <p:sldIdLst>
    <p:sldId id="256" r:id="rId2"/>
    <p:sldId id="263" r:id="rId3"/>
    <p:sldId id="282" r:id="rId4"/>
    <p:sldId id="283" r:id="rId5"/>
    <p:sldId id="257" r:id="rId6"/>
    <p:sldId id="261" r:id="rId7"/>
    <p:sldId id="258" r:id="rId8"/>
    <p:sldId id="259" r:id="rId9"/>
    <p:sldId id="284" r:id="rId10"/>
    <p:sldId id="260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7" r:id="rId24"/>
    <p:sldId id="279" r:id="rId25"/>
    <p:sldId id="281" r:id="rId26"/>
    <p:sldId id="286" r:id="rId27"/>
    <p:sldId id="285" r:id="rId2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6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6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6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6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6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6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6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6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6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9B17"/>
    <a:srgbClr val="E3E122"/>
    <a:srgbClr val="E31E57"/>
    <a:srgbClr val="1D1BE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80" d="100"/>
          <a:sy n="80" d="100"/>
        </p:scale>
        <p:origin x="-1378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126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0B8BFA7-707A-4ACB-891A-1CFA80F567D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6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6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6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6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3AA8AC-80AA-4908-B61C-D050A324EE91}" type="slidenum">
              <a:rPr lang="en-US"/>
              <a:pPr/>
              <a:t>1</a:t>
            </a:fld>
            <a:endParaRPr lang="en-US"/>
          </a:p>
        </p:txBody>
      </p:sp>
      <p:sp>
        <p:nvSpPr>
          <p:cNvPr id="430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A30D91-22D7-439C-A814-F79344259014}" type="slidenum">
              <a:rPr lang="en-US"/>
              <a:pPr/>
              <a:t>12</a:t>
            </a:fld>
            <a:endParaRPr lang="en-US"/>
          </a:p>
        </p:txBody>
      </p:sp>
      <p:sp>
        <p:nvSpPr>
          <p:cNvPr id="1741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0E60C670-93D5-4472-94EF-94F3E40433D4}" type="slidenum">
              <a:rPr lang="en-US" sz="1200"/>
              <a:pPr algn="r" eaLnBrk="1" hangingPunct="1"/>
              <a:t>12</a:t>
            </a:fld>
            <a:endParaRPr lang="en-US" sz="1200"/>
          </a:p>
        </p:txBody>
      </p:sp>
      <p:sp>
        <p:nvSpPr>
          <p:cNvPr id="1741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2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endParaRPr lang="en-GB"/>
          </a:p>
        </p:txBody>
      </p:sp>
      <p:sp>
        <p:nvSpPr>
          <p:cNvPr id="17413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5A461BC8-C17B-4DB1-9566-ED599B5D4227}" type="slidenum">
              <a:rPr lang="en-US" sz="1200"/>
              <a:pPr algn="r" eaLnBrk="1" hangingPunct="1"/>
              <a:t>12</a:t>
            </a:fld>
            <a:endParaRPr lang="en-US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E2B530-476F-46A6-BFAA-0D3F06AC3F9A}" type="slidenum">
              <a:rPr lang="en-US"/>
              <a:pPr/>
              <a:t>13</a:t>
            </a:fld>
            <a:endParaRPr lang="en-US"/>
          </a:p>
        </p:txBody>
      </p:sp>
      <p:sp>
        <p:nvSpPr>
          <p:cNvPr id="512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1416A5-E05D-4FF2-BD68-9C46F12E4EA9}" type="slidenum">
              <a:rPr lang="en-US"/>
              <a:pPr/>
              <a:t>14</a:t>
            </a:fld>
            <a:endParaRPr lang="en-US"/>
          </a:p>
        </p:txBody>
      </p:sp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3176673D-A616-4285-93FE-6CAF714F53F0}" type="slidenum">
              <a:rPr lang="en-US" sz="1200"/>
              <a:pPr algn="r" eaLnBrk="1" hangingPunct="1"/>
              <a:t>14</a:t>
            </a:fld>
            <a:endParaRPr lang="en-US" sz="1200"/>
          </a:p>
        </p:txBody>
      </p:sp>
      <p:sp>
        <p:nvSpPr>
          <p:cNvPr id="2048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8195AC3F-A937-4625-BC35-8A2E5DC4511A}" type="slidenum">
              <a:rPr lang="en-US" sz="1200"/>
              <a:pPr algn="r" eaLnBrk="1" hangingPunct="1"/>
              <a:t>14</a:t>
            </a:fld>
            <a:endParaRPr lang="en-US" sz="1200"/>
          </a:p>
        </p:txBody>
      </p:sp>
      <p:sp>
        <p:nvSpPr>
          <p:cNvPr id="2048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endParaRPr lang="en-GB"/>
          </a:p>
        </p:txBody>
      </p:sp>
      <p:sp>
        <p:nvSpPr>
          <p:cNvPr id="20486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61AA4E94-2183-4717-939E-0146677570B7}" type="slidenum">
              <a:rPr lang="en-US" sz="1200"/>
              <a:pPr algn="r" eaLnBrk="1" hangingPunct="1"/>
              <a:t>14</a:t>
            </a:fld>
            <a:endParaRPr lang="en-US" sz="12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D2FE7D-568F-4C4A-955B-1C981BE15189}" type="slidenum">
              <a:rPr lang="en-US"/>
              <a:pPr/>
              <a:t>15</a:t>
            </a:fld>
            <a:endParaRPr lang="en-US"/>
          </a:p>
        </p:txBody>
      </p:sp>
      <p:sp>
        <p:nvSpPr>
          <p:cNvPr id="522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008EDD-5788-44E9-B1C0-212CD356DCC0}" type="slidenum">
              <a:rPr lang="en-US"/>
              <a:pPr/>
              <a:t>16</a:t>
            </a:fld>
            <a:endParaRPr lang="en-US"/>
          </a:p>
        </p:txBody>
      </p:sp>
      <p:sp>
        <p:nvSpPr>
          <p:cNvPr id="2355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3CB650A1-0D1D-4A59-93FE-AE836C7F0E79}" type="slidenum">
              <a:rPr lang="en-US" sz="1200"/>
              <a:pPr algn="r" eaLnBrk="1" hangingPunct="1"/>
              <a:t>16</a:t>
            </a:fld>
            <a:endParaRPr lang="en-US" sz="1200"/>
          </a:p>
        </p:txBody>
      </p:sp>
      <p:sp>
        <p:nvSpPr>
          <p:cNvPr id="2355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ADBB2DBA-40BE-49A6-993A-0C4809C39D32}" type="slidenum">
              <a:rPr lang="en-US" sz="1200"/>
              <a:pPr algn="r" eaLnBrk="1" hangingPunct="1"/>
              <a:t>16</a:t>
            </a:fld>
            <a:endParaRPr lang="en-US" sz="1200"/>
          </a:p>
        </p:txBody>
      </p:sp>
      <p:sp>
        <p:nvSpPr>
          <p:cNvPr id="2355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7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endParaRPr lang="en-GB"/>
          </a:p>
        </p:txBody>
      </p:sp>
      <p:sp>
        <p:nvSpPr>
          <p:cNvPr id="2355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1594CACE-A926-4711-8838-2A12D9188C49}" type="slidenum">
              <a:rPr lang="en-US" sz="1200"/>
              <a:pPr algn="r" eaLnBrk="1" hangingPunct="1"/>
              <a:t>16</a:t>
            </a:fld>
            <a:endParaRPr lang="en-US" sz="120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856898-8EEA-4EEA-A54C-CEC754A298A8}" type="slidenum">
              <a:rPr lang="en-US"/>
              <a:pPr/>
              <a:t>17</a:t>
            </a:fld>
            <a:endParaRPr lang="en-US"/>
          </a:p>
        </p:txBody>
      </p:sp>
      <p:sp>
        <p:nvSpPr>
          <p:cNvPr id="532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5984D4-8B0E-42CB-9D50-28CD6F800B2A}" type="slidenum">
              <a:rPr lang="en-US"/>
              <a:pPr/>
              <a:t>18</a:t>
            </a:fld>
            <a:endParaRPr lang="en-US"/>
          </a:p>
        </p:txBody>
      </p:sp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2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65B4B94B-8648-414D-8DA1-26BBE864F60C}" type="slidenum">
              <a:rPr lang="en-US" sz="1200"/>
              <a:pPr algn="r" eaLnBrk="1" hangingPunct="1"/>
              <a:t>18</a:t>
            </a:fld>
            <a:endParaRPr lang="en-US" sz="120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2E7F25-6A82-4933-9B51-367E21007443}" type="slidenum">
              <a:rPr lang="en-US"/>
              <a:pPr/>
              <a:t>19</a:t>
            </a:fld>
            <a:endParaRPr lang="en-US"/>
          </a:p>
        </p:txBody>
      </p:sp>
      <p:sp>
        <p:nvSpPr>
          <p:cNvPr id="542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DE8199-A556-4DFF-821E-98BF8714F30A}" type="slidenum">
              <a:rPr lang="en-US"/>
              <a:pPr/>
              <a:t>20</a:t>
            </a:fld>
            <a:endParaRPr lang="en-US"/>
          </a:p>
        </p:txBody>
      </p:sp>
      <p:sp>
        <p:nvSpPr>
          <p:cNvPr id="552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8C7505-213B-47C1-9292-CF8F2FC700A4}" type="slidenum">
              <a:rPr lang="en-US"/>
              <a:pPr/>
              <a:t>21</a:t>
            </a:fld>
            <a:endParaRPr lang="en-US"/>
          </a:p>
        </p:txBody>
      </p:sp>
      <p:sp>
        <p:nvSpPr>
          <p:cNvPr id="563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312993-F3B3-443D-9DD0-8A009849502D}" type="slidenum">
              <a:rPr lang="en-US"/>
              <a:pPr/>
              <a:t>2</a:t>
            </a:fld>
            <a:endParaRPr lang="en-US"/>
          </a:p>
        </p:txBody>
      </p:sp>
      <p:sp>
        <p:nvSpPr>
          <p:cNvPr id="440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38B91B-866B-4440-8603-21C1B6198ABB}" type="slidenum">
              <a:rPr lang="en-US"/>
              <a:pPr/>
              <a:t>22</a:t>
            </a:fld>
            <a:endParaRPr lang="en-US"/>
          </a:p>
        </p:txBody>
      </p:sp>
      <p:sp>
        <p:nvSpPr>
          <p:cNvPr id="573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5EC0A0-7ED9-4931-86ED-2533321A44E2}" type="slidenum">
              <a:rPr lang="en-US"/>
              <a:pPr/>
              <a:t>23</a:t>
            </a:fld>
            <a:endParaRPr lang="en-US"/>
          </a:p>
        </p:txBody>
      </p:sp>
      <p:sp>
        <p:nvSpPr>
          <p:cNvPr id="3379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4ED22B1C-8B62-40FE-B631-4FB89192BC64}" type="slidenum">
              <a:rPr lang="en-US" sz="1200"/>
              <a:pPr algn="r" eaLnBrk="1" hangingPunct="1"/>
              <a:t>23</a:t>
            </a:fld>
            <a:endParaRPr lang="en-US" sz="1200"/>
          </a:p>
        </p:txBody>
      </p:sp>
      <p:sp>
        <p:nvSpPr>
          <p:cNvPr id="3379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6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endParaRPr lang="en-GB"/>
          </a:p>
        </p:txBody>
      </p:sp>
      <p:sp>
        <p:nvSpPr>
          <p:cNvPr id="33797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96005FCB-13BF-4CD7-9FAD-281EEF973DC6}" type="slidenum">
              <a:rPr lang="en-US" sz="1200"/>
              <a:pPr algn="r" eaLnBrk="1" hangingPunct="1"/>
              <a:t>23</a:t>
            </a:fld>
            <a:endParaRPr lang="en-US" sz="120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E1EC61-C3A6-48A9-B6C1-10BA5344D425}" type="slidenum">
              <a:rPr lang="en-US"/>
              <a:pPr/>
              <a:t>24</a:t>
            </a:fld>
            <a:endParaRPr lang="en-US"/>
          </a:p>
        </p:txBody>
      </p:sp>
      <p:sp>
        <p:nvSpPr>
          <p:cNvPr id="583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B8BD0E-4BC2-413B-A94F-B5E605D00099}" type="slidenum">
              <a:rPr lang="en-US"/>
              <a:pPr/>
              <a:t>25</a:t>
            </a:fld>
            <a:endParaRPr lang="en-US"/>
          </a:p>
        </p:txBody>
      </p:sp>
      <p:sp>
        <p:nvSpPr>
          <p:cNvPr id="604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8C7B5E-E1D6-4C71-B7F7-C49B2B349660}" type="slidenum">
              <a:rPr lang="en-US"/>
              <a:pPr/>
              <a:t>3</a:t>
            </a:fld>
            <a:endParaRPr lang="en-US"/>
          </a:p>
        </p:txBody>
      </p:sp>
      <p:sp>
        <p:nvSpPr>
          <p:cNvPr id="450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5B1CEB-B906-4003-9D08-EF8C8B32BB00}" type="slidenum">
              <a:rPr lang="en-US"/>
              <a:pPr/>
              <a:t>5</a:t>
            </a:fld>
            <a:endParaRPr lang="en-US"/>
          </a:p>
        </p:txBody>
      </p:sp>
      <p:sp>
        <p:nvSpPr>
          <p:cNvPr id="122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Our role to help prospective teachers think hard about what they need to teach and the nature of understanding - they can get ideas and tips off countless websites and books, but how to choose?  CMTP - away from tasks, resources, and ‘what works for me’ to ‘what are the fundamental ideas we would like students to learn, so how can we help them learn?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C5A2BF-084F-4805-8040-0F021FCD052D}" type="slidenum">
              <a:rPr lang="en-US"/>
              <a:pPr/>
              <a:t>6</a:t>
            </a:fld>
            <a:endParaRPr lang="en-US"/>
          </a:p>
        </p:txBody>
      </p:sp>
      <p:sp>
        <p:nvSpPr>
          <p:cNvPr id="481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5B8743-843C-4971-BD72-9DBFDF70BEC2}" type="slidenum">
              <a:rPr lang="en-US"/>
              <a:pPr/>
              <a:t>7</a:t>
            </a:fld>
            <a:endParaRPr lang="en-US"/>
          </a:p>
        </p:txBody>
      </p:sp>
      <p:sp>
        <p:nvSpPr>
          <p:cNvPr id="460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Procedural, tested, knowledge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82AFCB-4728-4BF7-BD2C-75E25F727877}" type="slidenum">
              <a:rPr lang="en-US"/>
              <a:pPr/>
              <a:t>8</a:t>
            </a:fld>
            <a:endParaRPr lang="en-US"/>
          </a:p>
        </p:txBody>
      </p:sp>
      <p:sp>
        <p:nvSpPr>
          <p:cNvPr id="471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F82902-C0DA-404C-A047-E06EF99BB299}" type="slidenum">
              <a:rPr lang="en-US"/>
              <a:pPr/>
              <a:t>10</a:t>
            </a:fld>
            <a:endParaRPr lang="en-US"/>
          </a:p>
        </p:txBody>
      </p:sp>
      <p:sp>
        <p:nvSpPr>
          <p:cNvPr id="491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56BFB6-C006-4496-A80A-22D2F659F820}" type="slidenum">
              <a:rPr lang="en-US"/>
              <a:pPr/>
              <a:t>11</a:t>
            </a:fld>
            <a:endParaRPr lang="en-US"/>
          </a:p>
        </p:txBody>
      </p:sp>
      <p:sp>
        <p:nvSpPr>
          <p:cNvPr id="501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3E4EB7-0BD1-453D-A9E1-7CC4F0719E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26877D-CAFE-401E-B93C-7E4D7E23FE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322E49-E1B6-4A9E-AED4-8F4DEF0691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603D6C-7DBA-4A11-8EDE-990AB27D74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C5916F-D80D-4B91-A0A2-D3144901BF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E2AE68-0F29-411A-BFF9-B275E619FD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EF8607-EA4F-42E7-9175-8C82066D79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1B614B-9E29-4107-BA1B-5CB16BC5F6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2C7AB9-C4DB-4A32-8A2F-528FF9CAE7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7E2DFC-F601-407F-940B-308610548F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3A45C2-B3F2-4029-8DF9-307DDD7130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B52FF8C-A0B7-4BFE-8DC3-11184B51464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6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6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6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6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1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uffieldfoundation.or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2400" cy="1143000"/>
          </a:xfrm>
        </p:spPr>
        <p:txBody>
          <a:bodyPr/>
          <a:lstStyle/>
          <a:p>
            <a:r>
              <a:rPr lang="en-US"/>
              <a:t>Key Understandings in Mathematics Learning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124200"/>
            <a:ext cx="6400800" cy="1752600"/>
          </a:xfrm>
        </p:spPr>
        <p:txBody>
          <a:bodyPr/>
          <a:lstStyle/>
          <a:p>
            <a:r>
              <a:rPr lang="en-US"/>
              <a:t>Anne Watson</a:t>
            </a:r>
          </a:p>
          <a:p>
            <a:r>
              <a:rPr lang="en-US"/>
              <a:t>AMET 2010</a:t>
            </a:r>
          </a:p>
          <a:p>
            <a:endParaRPr lang="en-US"/>
          </a:p>
          <a:p>
            <a:endParaRPr lang="en-US"/>
          </a:p>
        </p:txBody>
      </p:sp>
      <p:pic>
        <p:nvPicPr>
          <p:cNvPr id="2052" name="Picture 4" descr="Nuffield logo full colou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5181600"/>
            <a:ext cx="3149600" cy="1139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8153400" cy="1143000"/>
          </a:xfrm>
        </p:spPr>
        <p:txBody>
          <a:bodyPr/>
          <a:lstStyle/>
          <a:p>
            <a:r>
              <a:rPr lang="en-US"/>
              <a:t>‘Prior knowledge’as previous experience of: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4114800"/>
          </a:xfrm>
        </p:spPr>
        <p:txBody>
          <a:bodyPr/>
          <a:lstStyle/>
          <a:p>
            <a:r>
              <a:rPr lang="en-US"/>
              <a:t>Spatial reasoning</a:t>
            </a:r>
          </a:p>
          <a:p>
            <a:r>
              <a:rPr lang="en-US"/>
              <a:t>Numerical reasoning</a:t>
            </a:r>
          </a:p>
          <a:p>
            <a:r>
              <a:rPr lang="en-US"/>
              <a:t>Additive reasoning</a:t>
            </a:r>
          </a:p>
          <a:p>
            <a:r>
              <a:rPr lang="en-US"/>
              <a:t>Multiplicative reasoning</a:t>
            </a:r>
          </a:p>
          <a:p>
            <a:r>
              <a:rPr lang="en-US"/>
              <a:t>Algebraic reasoning …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 idx="4294967295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GB"/>
              <a:t>Spatial reasoning</a:t>
            </a:r>
            <a:endParaRPr lang="en-US"/>
          </a:p>
        </p:txBody>
      </p:sp>
      <p:sp>
        <p:nvSpPr>
          <p:cNvPr id="16387" name="Content Placeholder 2"/>
          <p:cNvSpPr>
            <a:spLocks noGrp="1"/>
          </p:cNvSpPr>
          <p:nvPr>
            <p:ph idx="4294967295"/>
          </p:nvPr>
        </p:nvSpPr>
        <p:spPr>
          <a:xfrm>
            <a:off x="381000" y="1143000"/>
            <a:ext cx="8229600" cy="4530725"/>
          </a:xfrm>
        </p:spPr>
        <p:txBody>
          <a:bodyPr/>
          <a:lstStyle/>
          <a:p>
            <a:pPr algn="ctr">
              <a:buFontTx/>
              <a:buNone/>
            </a:pPr>
            <a:endParaRPr lang="en-US"/>
          </a:p>
          <a:p>
            <a:r>
              <a:rPr lang="en-US" sz="2900"/>
              <a:t>early knowledge of space is relational, not just descriptive:</a:t>
            </a:r>
          </a:p>
          <a:p>
            <a:pPr>
              <a:buFontTx/>
              <a:buNone/>
            </a:pPr>
            <a:r>
              <a:rPr lang="en-GB" sz="2900"/>
              <a:t>			size and transitivity</a:t>
            </a:r>
          </a:p>
          <a:p>
            <a:pPr>
              <a:buFontTx/>
              <a:buNone/>
            </a:pPr>
            <a:r>
              <a:rPr lang="en-GB" sz="2900"/>
              <a:t>			distance between</a:t>
            </a:r>
          </a:p>
          <a:p>
            <a:pPr>
              <a:buFontTx/>
              <a:buNone/>
            </a:pPr>
            <a:r>
              <a:rPr lang="en-GB" sz="2900"/>
              <a:t>			corners and edges</a:t>
            </a:r>
          </a:p>
          <a:p>
            <a:pPr>
              <a:buFontTx/>
              <a:buNone/>
            </a:pPr>
            <a:r>
              <a:rPr lang="en-GB" sz="2900"/>
              <a:t>			fitting in and together</a:t>
            </a:r>
          </a:p>
          <a:p>
            <a:pPr>
              <a:buFontTx/>
              <a:buNone/>
            </a:pPr>
            <a:r>
              <a:rPr lang="en-GB" sz="2900"/>
              <a:t>			turn</a:t>
            </a:r>
            <a:endParaRPr lang="en-US" sz="2900"/>
          </a:p>
          <a:p>
            <a:r>
              <a:rPr lang="en-GB" sz="2900"/>
              <a:t>length, volume and angle are more intuitive than area</a:t>
            </a:r>
            <a:endParaRPr lang="en-US"/>
          </a:p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8436" name="Picture 4" descr="untitle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71625" y="1785938"/>
            <a:ext cx="6126163" cy="410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/>
              <a:t>Spatial understanding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762000" y="1524000"/>
            <a:ext cx="7772400" cy="4530725"/>
          </a:xfrm>
        </p:spPr>
        <p:txBody>
          <a:bodyPr/>
          <a:lstStyle/>
          <a:p>
            <a:r>
              <a:rPr lang="en-GB" sz="2900"/>
              <a:t>length and capacity/volume are intuitive</a:t>
            </a:r>
          </a:p>
          <a:p>
            <a:r>
              <a:rPr lang="en-GB" sz="2900"/>
              <a:t>elementary properties of shapes are intuitive and perceptual</a:t>
            </a:r>
          </a:p>
          <a:p>
            <a:r>
              <a:rPr lang="en-GB" sz="2900"/>
              <a:t>the concept of area is not intuitive</a:t>
            </a:r>
          </a:p>
          <a:p>
            <a:r>
              <a:rPr lang="en-GB" sz="2900"/>
              <a:t>numerical measures of area, volume and angle are not intuitive</a:t>
            </a:r>
          </a:p>
          <a:p>
            <a:r>
              <a:rPr lang="en-GB" sz="2900"/>
              <a:t>comparing quantities is easier than measuring them</a:t>
            </a:r>
          </a:p>
          <a:p>
            <a:r>
              <a:rPr lang="en-GB" sz="2900"/>
              <a:t>some properties of shapes that depend on relationships are intuitive</a:t>
            </a:r>
            <a:endParaRPr lang="en-GB"/>
          </a:p>
          <a:p>
            <a:pPr>
              <a:buFontTx/>
              <a:buNone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1508" name="Picture 4" descr="pouring_lar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63" y="785813"/>
            <a:ext cx="7232650" cy="542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/>
              <a:t>Numerical reasoning</a:t>
            </a:r>
            <a:endParaRPr lang="en-US"/>
          </a:p>
        </p:txBody>
      </p:sp>
      <p:sp>
        <p:nvSpPr>
          <p:cNvPr id="2560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752600"/>
            <a:ext cx="8305800" cy="4114800"/>
          </a:xfrm>
        </p:spPr>
        <p:txBody>
          <a:bodyPr/>
          <a:lstStyle/>
          <a:p>
            <a:r>
              <a:rPr lang="en-US"/>
              <a:t>knowledge of quantities and counting develop separately through:</a:t>
            </a:r>
          </a:p>
          <a:p>
            <a:pPr lvl="1"/>
            <a:r>
              <a:rPr lang="en-GB"/>
              <a:t>interacting with objects</a:t>
            </a:r>
          </a:p>
          <a:p>
            <a:pPr lvl="1"/>
            <a:r>
              <a:rPr lang="en-GB"/>
              <a:t>one-to-one and many-to-one correspondence</a:t>
            </a:r>
          </a:p>
          <a:p>
            <a:pPr lvl="1"/>
            <a:r>
              <a:rPr lang="en-GB"/>
              <a:t>stretching/scaling</a:t>
            </a:r>
          </a:p>
          <a:p>
            <a:pPr lvl="1"/>
            <a:r>
              <a:rPr lang="en-GB"/>
              <a:t>fitting</a:t>
            </a:r>
          </a:p>
          <a:p>
            <a:pPr lvl="1"/>
            <a:r>
              <a:rPr lang="en-GB"/>
              <a:t>sharing out</a:t>
            </a:r>
          </a:p>
          <a:p>
            <a:pPr lvl="1"/>
            <a:r>
              <a:rPr lang="en-GB"/>
              <a:t>pouring</a:t>
            </a:r>
          </a:p>
          <a:p>
            <a:pPr lvl="1"/>
            <a:r>
              <a:rPr lang="en-GB"/>
              <a:t>cutting up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/>
              <a:t>Additive reasoning </a:t>
            </a:r>
            <a:endParaRPr lang="en-US"/>
          </a:p>
        </p:txBody>
      </p:sp>
      <p:sp>
        <p:nvSpPr>
          <p:cNvPr id="24579" name="Content Placeholder 8"/>
          <p:cNvSpPr>
            <a:spLocks noGrp="1"/>
          </p:cNvSpPr>
          <p:nvPr>
            <p:ph idx="4294967295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endParaRPr lang="en-GB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1571625" y="3571875"/>
            <a:ext cx="657225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GB" sz="2800" b="1">
                <a:solidFill>
                  <a:schemeClr val="tx2"/>
                </a:solidFill>
              </a:rPr>
              <a:t>	a + b = c		c = a + b</a:t>
            </a:r>
          </a:p>
          <a:p>
            <a:pPr eaLnBrk="1" hangingPunct="1"/>
            <a:r>
              <a:rPr lang="en-GB" sz="2800" b="1">
                <a:solidFill>
                  <a:schemeClr val="tx2"/>
                </a:solidFill>
              </a:rPr>
              <a:t>	b + a = c		c = b + a</a:t>
            </a:r>
          </a:p>
          <a:p>
            <a:pPr lvl="2" eaLnBrk="1" hangingPunct="1"/>
            <a:r>
              <a:rPr lang="en-GB" sz="2800" b="1">
                <a:solidFill>
                  <a:schemeClr val="tx2"/>
                </a:solidFill>
              </a:rPr>
              <a:t>c – a = b		b = c -  a</a:t>
            </a:r>
          </a:p>
          <a:p>
            <a:pPr lvl="2" eaLnBrk="1" hangingPunct="1"/>
            <a:r>
              <a:rPr lang="en-GB" sz="2800" b="1">
                <a:solidFill>
                  <a:schemeClr val="tx2"/>
                </a:solidFill>
              </a:rPr>
              <a:t>c – b = a		a = c -  b</a:t>
            </a:r>
            <a:endParaRPr lang="en-US" sz="2800" b="1">
              <a:solidFill>
                <a:schemeClr val="tx2"/>
              </a:solidFill>
            </a:endParaRP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2286000" y="2514600"/>
            <a:ext cx="4343400" cy="533400"/>
          </a:xfrm>
          <a:prstGeom prst="rect">
            <a:avLst/>
          </a:prstGeom>
          <a:solidFill>
            <a:srgbClr val="1D1BE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2286000" y="1981200"/>
            <a:ext cx="1676400" cy="533400"/>
          </a:xfrm>
          <a:prstGeom prst="rect">
            <a:avLst/>
          </a:prstGeom>
          <a:solidFill>
            <a:srgbClr val="E31E5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3962400" y="1981200"/>
            <a:ext cx="2667000" cy="533400"/>
          </a:xfrm>
          <a:prstGeom prst="rect">
            <a:avLst/>
          </a:prstGeom>
          <a:solidFill>
            <a:srgbClr val="E3E12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z="3600"/>
              <a:t>Multiplicative reasoning</a:t>
            </a:r>
            <a:endParaRPr lang="en-US" sz="3600"/>
          </a:p>
        </p:txBody>
      </p:sp>
      <p:graphicFrame>
        <p:nvGraphicFramePr>
          <p:cNvPr id="25603" name="Object 10"/>
          <p:cNvGraphicFramePr>
            <a:graphicFrameLocks noChangeAspect="1"/>
          </p:cNvGraphicFramePr>
          <p:nvPr>
            <p:ph idx="4294967295"/>
          </p:nvPr>
        </p:nvGraphicFramePr>
        <p:xfrm>
          <a:off x="4514850" y="3940175"/>
          <a:ext cx="114300" cy="196850"/>
        </p:xfrm>
        <a:graphic>
          <a:graphicData uri="http://schemas.openxmlformats.org/presentationml/2006/ole">
            <p:oleObj spid="_x0000_s25603" name="Equation" r:id="rId4" imgW="114120" imgH="215640" progId="Equation.3">
              <p:embed/>
            </p:oleObj>
          </a:graphicData>
        </a:graphic>
      </p:graphicFrame>
      <p:sp>
        <p:nvSpPr>
          <p:cNvPr id="25604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447800" y="3124200"/>
            <a:ext cx="6262688" cy="4114800"/>
          </a:xfrm>
        </p:spPr>
        <p:txBody>
          <a:bodyPr/>
          <a:lstStyle/>
          <a:p>
            <a:pPr>
              <a:buFontTx/>
              <a:buNone/>
            </a:pPr>
            <a:endParaRPr lang="en-GB" sz="3000"/>
          </a:p>
          <a:p>
            <a:pPr>
              <a:buFontTx/>
              <a:buNone/>
            </a:pPr>
            <a:endParaRPr lang="en-US" sz="3000"/>
          </a:p>
        </p:txBody>
      </p:sp>
      <p:sp>
        <p:nvSpPr>
          <p:cNvPr id="25605" name="Rectangle 4"/>
          <p:cNvSpPr>
            <a:spLocks noChangeArrowheads="1"/>
          </p:cNvSpPr>
          <p:nvPr/>
        </p:nvSpPr>
        <p:spPr bwMode="auto">
          <a:xfrm>
            <a:off x="1981200" y="2362200"/>
            <a:ext cx="5029200" cy="576263"/>
          </a:xfrm>
          <a:prstGeom prst="rect">
            <a:avLst/>
          </a:prstGeom>
          <a:solidFill>
            <a:srgbClr val="D69B1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GB" sz="1800"/>
          </a:p>
        </p:txBody>
      </p:sp>
      <p:sp>
        <p:nvSpPr>
          <p:cNvPr id="25606" name="Rectangle 5"/>
          <p:cNvSpPr>
            <a:spLocks noChangeArrowheads="1"/>
          </p:cNvSpPr>
          <p:nvPr/>
        </p:nvSpPr>
        <p:spPr bwMode="auto">
          <a:xfrm>
            <a:off x="1928813" y="1785938"/>
            <a:ext cx="1020762" cy="576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GB" sz="1800"/>
          </a:p>
        </p:txBody>
      </p:sp>
      <p:sp>
        <p:nvSpPr>
          <p:cNvPr id="25607" name="Rectangle 9"/>
          <p:cNvSpPr>
            <a:spLocks noChangeArrowheads="1"/>
          </p:cNvSpPr>
          <p:nvPr/>
        </p:nvSpPr>
        <p:spPr bwMode="auto">
          <a:xfrm>
            <a:off x="1928813" y="3571875"/>
            <a:ext cx="4572000" cy="425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GB" sz="2800" b="1">
                <a:solidFill>
                  <a:schemeClr val="tx2"/>
                </a:solidFill>
              </a:rPr>
              <a:t>a = bc      bc = a</a:t>
            </a:r>
          </a:p>
          <a:p>
            <a:pPr algn="ctr" eaLnBrk="1" hangingPunct="1"/>
            <a:r>
              <a:rPr lang="en-GB" sz="2800" b="1">
                <a:solidFill>
                  <a:schemeClr val="tx2"/>
                </a:solidFill>
              </a:rPr>
              <a:t>a = cb      cb = a</a:t>
            </a:r>
          </a:p>
          <a:p>
            <a:pPr algn="ctr" eaLnBrk="1" hangingPunct="1"/>
            <a:r>
              <a:rPr lang="en-GB" sz="2800" b="1">
                <a:solidFill>
                  <a:schemeClr val="tx2"/>
                </a:solidFill>
              </a:rPr>
              <a:t>b = </a:t>
            </a:r>
            <a:r>
              <a:rPr lang="en-GB" sz="2800" b="1" u="sng">
                <a:solidFill>
                  <a:schemeClr val="tx2"/>
                </a:solidFill>
              </a:rPr>
              <a:t>a</a:t>
            </a:r>
            <a:r>
              <a:rPr lang="en-GB" sz="2800" b="1">
                <a:solidFill>
                  <a:schemeClr val="tx2"/>
                </a:solidFill>
              </a:rPr>
              <a:t>       </a:t>
            </a:r>
            <a:r>
              <a:rPr lang="en-GB" sz="2800" b="1" u="sng">
                <a:solidFill>
                  <a:schemeClr val="tx2"/>
                </a:solidFill>
              </a:rPr>
              <a:t>a </a:t>
            </a:r>
            <a:r>
              <a:rPr lang="en-GB" sz="2800" b="1">
                <a:solidFill>
                  <a:schemeClr val="tx2"/>
                </a:solidFill>
              </a:rPr>
              <a:t>= b</a:t>
            </a:r>
          </a:p>
          <a:p>
            <a:pPr algn="ctr" eaLnBrk="1" hangingPunct="1">
              <a:lnSpc>
                <a:spcPct val="75000"/>
              </a:lnSpc>
            </a:pPr>
            <a:r>
              <a:rPr lang="en-GB" sz="2800" b="1">
                <a:solidFill>
                  <a:schemeClr val="tx2"/>
                </a:solidFill>
              </a:rPr>
              <a:t>c       c</a:t>
            </a:r>
            <a:endParaRPr lang="en-GB" sz="2800" b="1" u="sng">
              <a:solidFill>
                <a:schemeClr val="tx2"/>
              </a:solidFill>
            </a:endParaRPr>
          </a:p>
          <a:p>
            <a:pPr algn="ctr" eaLnBrk="1" hangingPunct="1">
              <a:lnSpc>
                <a:spcPct val="75000"/>
              </a:lnSpc>
            </a:pPr>
            <a:r>
              <a:rPr lang="en-GB" sz="2800" b="1">
                <a:solidFill>
                  <a:schemeClr val="tx2"/>
                </a:solidFill>
              </a:rPr>
              <a:t>c = </a:t>
            </a:r>
            <a:r>
              <a:rPr lang="en-GB" sz="2800" b="1" u="sng">
                <a:solidFill>
                  <a:schemeClr val="tx2"/>
                </a:solidFill>
              </a:rPr>
              <a:t>a</a:t>
            </a:r>
            <a:r>
              <a:rPr lang="en-GB" sz="2800" b="1">
                <a:solidFill>
                  <a:schemeClr val="tx2"/>
                </a:solidFill>
              </a:rPr>
              <a:t>       </a:t>
            </a:r>
            <a:r>
              <a:rPr lang="en-GB" sz="2800" b="1" u="sng">
                <a:solidFill>
                  <a:schemeClr val="tx2"/>
                </a:solidFill>
              </a:rPr>
              <a:t>a </a:t>
            </a:r>
            <a:r>
              <a:rPr lang="en-GB" sz="2800" b="1">
                <a:solidFill>
                  <a:schemeClr val="tx2"/>
                </a:solidFill>
              </a:rPr>
              <a:t>= c</a:t>
            </a:r>
          </a:p>
          <a:p>
            <a:pPr algn="ctr" eaLnBrk="1" hangingPunct="1">
              <a:lnSpc>
                <a:spcPct val="75000"/>
              </a:lnSpc>
            </a:pPr>
            <a:r>
              <a:rPr lang="en-GB" sz="2800" b="1">
                <a:solidFill>
                  <a:schemeClr val="tx2"/>
                </a:solidFill>
              </a:rPr>
              <a:t> b       b</a:t>
            </a:r>
          </a:p>
          <a:p>
            <a:pPr algn="ctr" eaLnBrk="1" hangingPunct="1">
              <a:lnSpc>
                <a:spcPct val="75000"/>
              </a:lnSpc>
            </a:pPr>
            <a:r>
              <a:rPr lang="en-GB" sz="2800" b="1">
                <a:solidFill>
                  <a:schemeClr val="tx2"/>
                </a:solidFill>
              </a:rPr>
              <a:t>      </a:t>
            </a:r>
          </a:p>
          <a:p>
            <a:pPr algn="ctr" eaLnBrk="1" hangingPunct="1">
              <a:lnSpc>
                <a:spcPct val="75000"/>
              </a:lnSpc>
            </a:pPr>
            <a:endParaRPr lang="en-GB" sz="2800" b="1">
              <a:solidFill>
                <a:schemeClr val="tx2"/>
              </a:solidFill>
            </a:endParaRPr>
          </a:p>
          <a:p>
            <a:pPr algn="ctr" eaLnBrk="1" hangingPunct="1">
              <a:lnSpc>
                <a:spcPct val="75000"/>
              </a:lnSpc>
            </a:pPr>
            <a:r>
              <a:rPr lang="en-GB" sz="2800" b="1" u="sng">
                <a:solidFill>
                  <a:schemeClr val="tx2"/>
                </a:solidFill>
              </a:rPr>
              <a:t> </a:t>
            </a:r>
            <a:endParaRPr lang="en-GB" sz="2800" b="1">
              <a:solidFill>
                <a:schemeClr val="tx2"/>
              </a:solidFill>
            </a:endParaRPr>
          </a:p>
          <a:p>
            <a:pPr algn="ctr" eaLnBrk="1" hangingPunct="1">
              <a:lnSpc>
                <a:spcPct val="75000"/>
              </a:lnSpc>
            </a:pPr>
            <a:endParaRPr lang="en-GB" sz="2800" b="1">
              <a:solidFill>
                <a:schemeClr val="tx2"/>
              </a:solidFill>
            </a:endParaRPr>
          </a:p>
          <a:p>
            <a:pPr algn="ctr" eaLnBrk="1" hangingPunct="1">
              <a:lnSpc>
                <a:spcPct val="75000"/>
              </a:lnSpc>
            </a:pPr>
            <a:endParaRPr lang="en-GB" sz="2800" b="1">
              <a:solidFill>
                <a:schemeClr val="tx2"/>
              </a:solidFill>
            </a:endParaRPr>
          </a:p>
          <a:p>
            <a:pPr algn="ctr" eaLnBrk="1" hangingPunct="1">
              <a:lnSpc>
                <a:spcPct val="75000"/>
              </a:lnSpc>
            </a:pPr>
            <a:endParaRPr lang="en-GB" sz="2800" b="1">
              <a:solidFill>
                <a:schemeClr val="tx2"/>
              </a:solidFill>
            </a:endParaRPr>
          </a:p>
        </p:txBody>
      </p:sp>
      <p:sp>
        <p:nvSpPr>
          <p:cNvPr id="25608" name="Rectangle 5"/>
          <p:cNvSpPr>
            <a:spLocks noChangeArrowheads="1"/>
          </p:cNvSpPr>
          <p:nvPr/>
        </p:nvSpPr>
        <p:spPr bwMode="auto">
          <a:xfrm>
            <a:off x="2928938" y="1785938"/>
            <a:ext cx="1020762" cy="576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GB" sz="1800"/>
          </a:p>
        </p:txBody>
      </p:sp>
      <p:sp>
        <p:nvSpPr>
          <p:cNvPr id="25609" name="Rectangle 5"/>
          <p:cNvSpPr>
            <a:spLocks noChangeArrowheads="1"/>
          </p:cNvSpPr>
          <p:nvPr/>
        </p:nvSpPr>
        <p:spPr bwMode="auto">
          <a:xfrm>
            <a:off x="3929063" y="1785938"/>
            <a:ext cx="1020762" cy="576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GB" sz="1800"/>
          </a:p>
        </p:txBody>
      </p:sp>
      <p:sp>
        <p:nvSpPr>
          <p:cNvPr id="25610" name="Rectangle 5"/>
          <p:cNvSpPr>
            <a:spLocks noChangeArrowheads="1"/>
          </p:cNvSpPr>
          <p:nvPr/>
        </p:nvSpPr>
        <p:spPr bwMode="auto">
          <a:xfrm>
            <a:off x="4929188" y="1785938"/>
            <a:ext cx="1020762" cy="576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GB" sz="1800"/>
          </a:p>
        </p:txBody>
      </p:sp>
      <p:sp>
        <p:nvSpPr>
          <p:cNvPr id="25611" name="Rectangle 5"/>
          <p:cNvSpPr>
            <a:spLocks noChangeArrowheads="1"/>
          </p:cNvSpPr>
          <p:nvPr/>
        </p:nvSpPr>
        <p:spPr bwMode="auto">
          <a:xfrm>
            <a:off x="5929313" y="1785938"/>
            <a:ext cx="1071562" cy="576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GB" sz="18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z="3600"/>
              <a:t>Inexact measurement: what do </a:t>
            </a:r>
            <a:br>
              <a:rPr lang="en-GB" sz="3600"/>
            </a:br>
            <a:r>
              <a:rPr lang="en-GB" sz="3600"/>
              <a:t>children do?</a:t>
            </a:r>
            <a:endParaRPr lang="en-US" sz="360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2195513" y="3716338"/>
            <a:ext cx="4608512" cy="576262"/>
          </a:xfrm>
          <a:prstGeom prst="rect">
            <a:avLst/>
          </a:prstGeom>
          <a:solidFill>
            <a:srgbClr val="1D1BE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GB" sz="1800"/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2195513" y="3141663"/>
            <a:ext cx="2452687" cy="576262"/>
          </a:xfrm>
          <a:prstGeom prst="rect">
            <a:avLst/>
          </a:prstGeom>
          <a:solidFill>
            <a:srgbClr val="E3E12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GB" sz="1800"/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4648200" y="3124200"/>
            <a:ext cx="2519363" cy="576263"/>
          </a:xfrm>
          <a:prstGeom prst="rect">
            <a:avLst/>
          </a:prstGeom>
          <a:solidFill>
            <a:srgbClr val="E3E12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GB" sz="1800"/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>
            <a:off x="6804025" y="3141663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371600"/>
            <a:ext cx="7772400" cy="1143000"/>
          </a:xfrm>
        </p:spPr>
        <p:txBody>
          <a:bodyPr/>
          <a:lstStyle/>
          <a:p>
            <a:r>
              <a:rPr lang="en-US"/>
              <a:t>How would you</a:t>
            </a:r>
            <a:br>
              <a:rPr lang="en-US"/>
            </a:br>
            <a:r>
              <a:rPr lang="en-US"/>
              <a:t>slice a regular hexagon into 5 equal parts?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7432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8676" name="Picture 4" descr="pouring_lar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88" y="1000125"/>
            <a:ext cx="7232650" cy="542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3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86125" y="3929063"/>
            <a:ext cx="37147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699" name="Picture 3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8813" y="5143500"/>
            <a:ext cx="381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0" name="Picture 3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1813" y="5143500"/>
            <a:ext cx="381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1" name="Rectangle 34"/>
          <p:cNvSpPr>
            <a:spLocks noChangeArrowheads="1"/>
          </p:cNvSpPr>
          <p:nvPr/>
        </p:nvSpPr>
        <p:spPr bwMode="auto">
          <a:xfrm>
            <a:off x="1714500" y="1601788"/>
            <a:ext cx="3186113" cy="695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/>
            <a:r>
              <a:rPr lang="en-GB" sz="3600">
                <a:latin typeface="Times New Roman" pitchFamily="-16" charset="0"/>
                <a:ea typeface="Calibri" pitchFamily="34" charset="0"/>
                <a:cs typeface="Calibri" pitchFamily="34" charset="0"/>
              </a:rPr>
              <a:t>49 + 37 </a:t>
            </a:r>
            <a:r>
              <a:rPr lang="en-GB" sz="3600">
                <a:latin typeface="Calibri" pitchFamily="34" charset="0"/>
                <a:ea typeface="Calibri" pitchFamily="34" charset="0"/>
                <a:cs typeface="Calibri" pitchFamily="34" charset="0"/>
              </a:rPr>
              <a:t>–</a:t>
            </a:r>
            <a:r>
              <a:rPr lang="en-GB" sz="3600">
                <a:latin typeface="Times New Roman" pitchFamily="-16" charset="0"/>
                <a:ea typeface="Calibri" pitchFamily="34" charset="0"/>
                <a:cs typeface="Calibri" pitchFamily="34" charset="0"/>
              </a:rPr>
              <a:t> 49</a:t>
            </a:r>
          </a:p>
          <a:p>
            <a:pPr eaLnBrk="1" hangingPunct="1"/>
            <a:endParaRPr lang="en-GB" sz="3600">
              <a:latin typeface="Times New Roman" pitchFamily="-16" charset="0"/>
              <a:ea typeface="Calibri" pitchFamily="34" charset="0"/>
              <a:cs typeface="Calibri" pitchFamily="34" charset="0"/>
            </a:endParaRPr>
          </a:p>
          <a:p>
            <a:pPr eaLnBrk="1" hangingPunct="1"/>
            <a:endParaRPr lang="en-GB" sz="900">
              <a:ea typeface="Calibri" pitchFamily="34" charset="0"/>
              <a:cs typeface="Calibri" pitchFamily="34" charset="0"/>
            </a:endParaRPr>
          </a:p>
          <a:p>
            <a:r>
              <a:rPr lang="en-GB" sz="3600">
                <a:latin typeface="Times New Roman" pitchFamily="-16" charset="0"/>
                <a:ea typeface="Calibri" pitchFamily="34" charset="0"/>
                <a:cs typeface="Calibri" pitchFamily="34" charset="0"/>
              </a:rPr>
              <a:t>100000 x 10000</a:t>
            </a:r>
          </a:p>
          <a:p>
            <a:endParaRPr lang="en-GB" sz="3600">
              <a:latin typeface="Times New Roman" pitchFamily="-16" charset="0"/>
              <a:cs typeface="Times New Roman" pitchFamily="-16" charset="0"/>
            </a:endParaRPr>
          </a:p>
          <a:p>
            <a:endParaRPr lang="en-GB" sz="900">
              <a:cs typeface="Arial" charset="0"/>
            </a:endParaRPr>
          </a:p>
          <a:p>
            <a:r>
              <a:rPr lang="en-GB" sz="3600">
                <a:latin typeface="Times New Roman" pitchFamily="-16" charset="0"/>
              </a:rPr>
              <a:t>99 + 1</a:t>
            </a:r>
          </a:p>
          <a:p>
            <a:endParaRPr lang="en-GB" sz="3600">
              <a:latin typeface="Times New Roman" pitchFamily="-16" charset="0"/>
            </a:endParaRPr>
          </a:p>
          <a:p>
            <a:r>
              <a:rPr lang="en-GB" sz="3600">
                <a:latin typeface="Times New Roman" pitchFamily="-16" charset="0"/>
              </a:rPr>
              <a:t>       +</a:t>
            </a:r>
          </a:p>
          <a:p>
            <a:endParaRPr lang="en-GB" sz="3600">
              <a:latin typeface="Times New Roman" pitchFamily="-16" charset="0"/>
            </a:endParaRPr>
          </a:p>
          <a:p>
            <a:endParaRPr lang="en-GB" sz="3600">
              <a:latin typeface="Times New Roman" pitchFamily="-16" charset="0"/>
            </a:endParaRPr>
          </a:p>
          <a:p>
            <a:endParaRPr lang="en-GB" sz="3600">
              <a:latin typeface="Times New Roman" pitchFamily="-16" charset="0"/>
              <a:cs typeface="Times New Roman" pitchFamily="-16" charset="0"/>
            </a:endParaRPr>
          </a:p>
          <a:p>
            <a:endParaRPr lang="en-GB" sz="3600">
              <a:latin typeface="Times New Roman" pitchFamily="-16" charset="0"/>
              <a:cs typeface="Times New Roman" pitchFamily="-16" charset="0"/>
            </a:endParaRPr>
          </a:p>
          <a:p>
            <a:r>
              <a:rPr lang="en-GB" sz="3600">
                <a:latin typeface="Times New Roman" pitchFamily="-16" charset="0"/>
                <a:cs typeface="Times New Roman" pitchFamily="-16" charset="0"/>
              </a:rPr>
              <a:t>      </a:t>
            </a:r>
          </a:p>
        </p:txBody>
      </p:sp>
      <p:sp>
        <p:nvSpPr>
          <p:cNvPr id="29702" name="Rectangle 35"/>
          <p:cNvSpPr>
            <a:spLocks noChangeArrowheads="1"/>
          </p:cNvSpPr>
          <p:nvPr/>
        </p:nvSpPr>
        <p:spPr bwMode="auto">
          <a:xfrm>
            <a:off x="0" y="11318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>
              <a:cs typeface="Arial" charset="0"/>
            </a:endParaRPr>
          </a:p>
        </p:txBody>
      </p:sp>
      <p:sp>
        <p:nvSpPr>
          <p:cNvPr id="29703" name="Rectangle 37"/>
          <p:cNvSpPr>
            <a:spLocks noChangeArrowheads="1"/>
          </p:cNvSpPr>
          <p:nvPr/>
        </p:nvSpPr>
        <p:spPr bwMode="auto">
          <a:xfrm>
            <a:off x="0" y="28463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1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43375" y="3357563"/>
            <a:ext cx="381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3" name="Picture 1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4563" y="3357563"/>
            <a:ext cx="48577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4" name="Picture 1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0" y="5000625"/>
            <a:ext cx="1905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5" name="Picture 10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7625" y="5000625"/>
            <a:ext cx="2667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6" name="Rectangle 14"/>
          <p:cNvSpPr>
            <a:spLocks noChangeArrowheads="1"/>
          </p:cNvSpPr>
          <p:nvPr/>
        </p:nvSpPr>
        <p:spPr bwMode="auto">
          <a:xfrm>
            <a:off x="2857500" y="1931988"/>
            <a:ext cx="1684338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r>
              <a:rPr lang="en-GB" sz="3600">
                <a:ea typeface="Calibri" pitchFamily="34" charset="0"/>
                <a:cs typeface="Calibri" pitchFamily="34" charset="0"/>
              </a:rPr>
              <a:t>29 x 42</a:t>
            </a:r>
            <a:endParaRPr lang="en-GB" sz="900">
              <a:ea typeface="Calibri" pitchFamily="34" charset="0"/>
              <a:cs typeface="Calibri" pitchFamily="34" charset="0"/>
            </a:endParaRPr>
          </a:p>
          <a:p>
            <a:endParaRPr lang="en-GB" sz="1800">
              <a:ea typeface="Calibri" pitchFamily="34" charset="0"/>
              <a:cs typeface="Calibri" pitchFamily="34" charset="0"/>
            </a:endParaRPr>
          </a:p>
        </p:txBody>
      </p:sp>
      <p:sp>
        <p:nvSpPr>
          <p:cNvPr id="30727" name="Rectangle 15"/>
          <p:cNvSpPr>
            <a:spLocks noChangeArrowheads="1"/>
          </p:cNvSpPr>
          <p:nvPr/>
        </p:nvSpPr>
        <p:spPr bwMode="auto">
          <a:xfrm>
            <a:off x="2786063" y="3430588"/>
            <a:ext cx="914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/>
            <a:r>
              <a:rPr lang="en-GB" sz="3600">
                <a:ea typeface="Times New Roman" pitchFamily="-16" charset="0"/>
                <a:cs typeface="Times New Roman" pitchFamily="-16" charset="0"/>
              </a:rPr>
              <a:t> x 3 + </a:t>
            </a:r>
            <a:endParaRPr lang="en-GB" sz="1800">
              <a:ea typeface="Times New Roman" pitchFamily="-16" charset="0"/>
              <a:cs typeface="Times New Roman" pitchFamily="-16" charset="0"/>
            </a:endParaRPr>
          </a:p>
        </p:txBody>
      </p:sp>
      <p:sp>
        <p:nvSpPr>
          <p:cNvPr id="30728" name="Rectangle 16"/>
          <p:cNvSpPr>
            <a:spLocks noChangeArrowheads="1"/>
          </p:cNvSpPr>
          <p:nvPr/>
        </p:nvSpPr>
        <p:spPr bwMode="auto">
          <a:xfrm>
            <a:off x="4572000" y="3432175"/>
            <a:ext cx="91440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/>
            <a:r>
              <a:rPr lang="en-GB" sz="3600">
                <a:ea typeface="Times New Roman" pitchFamily="-16" charset="0"/>
                <a:cs typeface="Times New Roman" pitchFamily="-16" charset="0"/>
              </a:rPr>
              <a:t>x 10</a:t>
            </a:r>
            <a:endParaRPr lang="en-GB" sz="900">
              <a:ea typeface="Times New Roman" pitchFamily="-16" charset="0"/>
              <a:cs typeface="Times New Roman" pitchFamily="-16" charset="0"/>
            </a:endParaRPr>
          </a:p>
          <a:p>
            <a:endParaRPr lang="en-GB" sz="1800">
              <a:ea typeface="Times New Roman" pitchFamily="-16" charset="0"/>
              <a:cs typeface="Times New Roman" pitchFamily="-16" charset="0"/>
            </a:endParaRPr>
          </a:p>
        </p:txBody>
      </p:sp>
      <p:sp>
        <p:nvSpPr>
          <p:cNvPr id="30729" name="Rectangle 17"/>
          <p:cNvSpPr>
            <a:spLocks noChangeArrowheads="1"/>
          </p:cNvSpPr>
          <p:nvPr/>
        </p:nvSpPr>
        <p:spPr bwMode="auto">
          <a:xfrm>
            <a:off x="2643188" y="5073650"/>
            <a:ext cx="914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/>
            <a:r>
              <a:rPr lang="en-GB" sz="3600">
                <a:ea typeface="Times New Roman" pitchFamily="-16" charset="0"/>
                <a:cs typeface="Times New Roman" pitchFamily="-16" charset="0"/>
              </a:rPr>
              <a:t> of (</a:t>
            </a:r>
            <a:endParaRPr lang="en-GB" sz="1800">
              <a:ea typeface="Times New Roman" pitchFamily="-16" charset="0"/>
              <a:cs typeface="Times New Roman" pitchFamily="-16" charset="0"/>
            </a:endParaRPr>
          </a:p>
        </p:txBody>
      </p:sp>
      <p:sp>
        <p:nvSpPr>
          <p:cNvPr id="30730" name="Rectangle 18"/>
          <p:cNvSpPr>
            <a:spLocks noChangeArrowheads="1"/>
          </p:cNvSpPr>
          <p:nvPr/>
        </p:nvSpPr>
        <p:spPr bwMode="auto">
          <a:xfrm>
            <a:off x="4214813" y="5073650"/>
            <a:ext cx="914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/>
            <a:r>
              <a:rPr lang="en-GB" sz="3600">
                <a:ea typeface="Times New Roman" pitchFamily="-16" charset="0"/>
                <a:cs typeface="Times New Roman" pitchFamily="-16" charset="0"/>
              </a:rPr>
              <a:t> x 2)</a:t>
            </a:r>
            <a:endParaRPr lang="en-GB" sz="1800">
              <a:ea typeface="Times New Roman" pitchFamily="-16" charset="0"/>
              <a:cs typeface="Times New Roman" pitchFamily="-1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 idx="4294967295"/>
          </p:nvPr>
        </p:nvSpPr>
        <p:spPr>
          <a:xfrm>
            <a:off x="357188" y="285750"/>
            <a:ext cx="7772400" cy="1143000"/>
          </a:xfrm>
        </p:spPr>
        <p:txBody>
          <a:bodyPr/>
          <a:lstStyle/>
          <a:p>
            <a:r>
              <a:rPr lang="en-GB"/>
              <a:t>Non-computational arithmetic</a:t>
            </a:r>
            <a:endParaRPr lang="en-US"/>
          </a:p>
        </p:txBody>
      </p:sp>
      <p:sp>
        <p:nvSpPr>
          <p:cNvPr id="20483" name="Content Placeholder 2"/>
          <p:cNvSpPr>
            <a:spLocks noGrp="1"/>
          </p:cNvSpPr>
          <p:nvPr>
            <p:ph idx="4294967295"/>
          </p:nvPr>
        </p:nvSpPr>
        <p:spPr>
          <a:xfrm>
            <a:off x="571500" y="1428750"/>
            <a:ext cx="8007350" cy="4752975"/>
          </a:xfrm>
        </p:spPr>
        <p:txBody>
          <a:bodyPr/>
          <a:lstStyle/>
          <a:p>
            <a:r>
              <a:rPr lang="en-US" sz="2900"/>
              <a:t>knowledge of quantities and counting develop separately</a:t>
            </a:r>
          </a:p>
          <a:p>
            <a:r>
              <a:rPr lang="en-GB" sz="2900"/>
              <a:t>additive understanding does not precede multiplicative</a:t>
            </a:r>
            <a:endParaRPr lang="en-US" sz="2900"/>
          </a:p>
          <a:p>
            <a:r>
              <a:rPr lang="en-GB" sz="2900"/>
              <a:t>three principles relate to success in mathematics: the inverse relation between addition and subtraction; additive composition; one-to-many correspondence </a:t>
            </a:r>
          </a:p>
          <a:p>
            <a:r>
              <a:rPr lang="en-US" sz="2900"/>
              <a:t>t</a:t>
            </a:r>
            <a:r>
              <a:rPr lang="en-GB" sz="2900"/>
              <a:t>hinking about relations is key to later success</a:t>
            </a:r>
            <a:endParaRPr lang="en-US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 idx="4294967295"/>
          </p:nvPr>
        </p:nvSpPr>
        <p:spPr>
          <a:xfrm>
            <a:off x="381000" y="1066800"/>
            <a:ext cx="8382000" cy="1143000"/>
          </a:xfrm>
        </p:spPr>
        <p:txBody>
          <a:bodyPr/>
          <a:lstStyle/>
          <a:p>
            <a:r>
              <a:rPr lang="en-GB" sz="4000"/>
              <a:t>Thinking about teaching relationally</a:t>
            </a:r>
            <a:endParaRPr lang="en-GB"/>
          </a:p>
        </p:txBody>
      </p:sp>
      <p:sp>
        <p:nvSpPr>
          <p:cNvPr id="36867" name="Content Placeholder 2"/>
          <p:cNvSpPr>
            <a:spLocks noGrp="1"/>
          </p:cNvSpPr>
          <p:nvPr>
            <p:ph idx="4294967295"/>
          </p:nvPr>
        </p:nvSpPr>
        <p:spPr>
          <a:xfrm>
            <a:off x="762000" y="2327275"/>
            <a:ext cx="7772400" cy="4530725"/>
          </a:xfrm>
        </p:spPr>
        <p:txBody>
          <a:bodyPr/>
          <a:lstStyle/>
          <a:p>
            <a:pPr>
              <a:buFontTx/>
              <a:buNone/>
            </a:pPr>
            <a:endParaRPr lang="en-GB"/>
          </a:p>
        </p:txBody>
      </p:sp>
      <p:sp>
        <p:nvSpPr>
          <p:cNvPr id="36868" name="AutoShape 4"/>
          <p:cNvSpPr>
            <a:spLocks noChangeArrowheads="1"/>
          </p:cNvSpPr>
          <p:nvPr/>
        </p:nvSpPr>
        <p:spPr bwMode="auto">
          <a:xfrm>
            <a:off x="2667000" y="2743200"/>
            <a:ext cx="4419600" cy="3352800"/>
          </a:xfrm>
          <a:prstGeom prst="cloudCallout">
            <a:avLst>
              <a:gd name="adj1" fmla="val -67315"/>
              <a:gd name="adj2" fmla="val 52935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143000"/>
          </a:xfrm>
        </p:spPr>
        <p:txBody>
          <a:bodyPr/>
          <a:lstStyle/>
          <a:p>
            <a:r>
              <a:rPr lang="en-US" sz="4100"/>
              <a:t>Secondary school mathematics</a:t>
            </a:r>
            <a:br>
              <a:rPr lang="en-US" sz="4100"/>
            </a:br>
            <a:r>
              <a:rPr lang="en-US" sz="2900"/>
              <a:t>(Keith Jones, Dave Pratt , Anne Watson)</a:t>
            </a:r>
            <a:r>
              <a:rPr lang="en-US"/>
              <a:t/>
            </a:r>
            <a:br>
              <a:rPr lang="en-US"/>
            </a:br>
            <a:r>
              <a:rPr lang="en-US"/>
              <a:t> 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534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700">
                <a:latin typeface="Times New Roman" pitchFamily="-16" charset="0"/>
              </a:rPr>
              <a:t>1.	Fundamentals including: variation; generalising; proving; reasoning; explaining; defining; visualisation; representation; dimensionality; graphing; ICT</a:t>
            </a:r>
          </a:p>
          <a:p>
            <a:pPr>
              <a:lnSpc>
                <a:spcPct val="90000"/>
              </a:lnSpc>
            </a:pPr>
            <a:r>
              <a:rPr lang="en-GB" sz="2700">
                <a:latin typeface="Times New Roman" pitchFamily="-16" charset="0"/>
              </a:rPr>
              <a:t>2.	Measurement and decimals</a:t>
            </a:r>
          </a:p>
          <a:p>
            <a:pPr>
              <a:lnSpc>
                <a:spcPct val="90000"/>
              </a:lnSpc>
            </a:pPr>
            <a:r>
              <a:rPr lang="en-GB" sz="2700">
                <a:latin typeface="Times New Roman" pitchFamily="-16" charset="0"/>
              </a:rPr>
              <a:t>3.	Relations between quantities and algebraic reasoning</a:t>
            </a:r>
          </a:p>
          <a:p>
            <a:pPr>
              <a:lnSpc>
                <a:spcPct val="90000"/>
              </a:lnSpc>
            </a:pPr>
            <a:r>
              <a:rPr lang="en-GB" sz="2700">
                <a:latin typeface="Times New Roman" pitchFamily="-16" charset="0"/>
              </a:rPr>
              <a:t>4.	Ratio and proportional reasoning</a:t>
            </a:r>
          </a:p>
          <a:p>
            <a:pPr>
              <a:lnSpc>
                <a:spcPct val="90000"/>
              </a:lnSpc>
            </a:pPr>
            <a:r>
              <a:rPr lang="en-GB" sz="2700">
                <a:latin typeface="Times New Roman" pitchFamily="-16" charset="0"/>
              </a:rPr>
              <a:t>5.	Spatial and geometrical reasoning</a:t>
            </a:r>
          </a:p>
          <a:p>
            <a:pPr>
              <a:lnSpc>
                <a:spcPct val="90000"/>
              </a:lnSpc>
            </a:pPr>
            <a:r>
              <a:rPr lang="en-GB" sz="2700">
                <a:latin typeface="Times New Roman" pitchFamily="-16" charset="0"/>
              </a:rPr>
              <a:t>6.	Functions: links relations and modelling; calculus</a:t>
            </a:r>
          </a:p>
          <a:p>
            <a:pPr>
              <a:lnSpc>
                <a:spcPct val="90000"/>
              </a:lnSpc>
            </a:pPr>
            <a:r>
              <a:rPr lang="en-GB" sz="2700">
                <a:latin typeface="Times New Roman" pitchFamily="-16" charset="0"/>
              </a:rPr>
              <a:t>7.	Modelling from experimental and observational data </a:t>
            </a:r>
          </a:p>
          <a:p>
            <a:pPr>
              <a:lnSpc>
                <a:spcPct val="90000"/>
              </a:lnSpc>
            </a:pPr>
            <a:r>
              <a:rPr lang="en-GB" sz="2700">
                <a:latin typeface="Times New Roman" pitchFamily="-16" charset="0"/>
              </a:rPr>
              <a:t>8.	Modelling uncertainty</a:t>
            </a:r>
            <a:endParaRPr lang="en-GB" sz="2800">
              <a:latin typeface="Times New Roman" pitchFamily="-16" charset="0"/>
            </a:endParaRPr>
          </a:p>
          <a:p>
            <a:pPr>
              <a:lnSpc>
                <a:spcPct val="90000"/>
              </a:lnSpc>
            </a:pPr>
            <a:endParaRPr lang="en-GB" sz="2800">
              <a:latin typeface="Times New Roman" pitchFamily="-16" charset="0"/>
            </a:endParaRPr>
          </a:p>
          <a:p>
            <a:pPr>
              <a:lnSpc>
                <a:spcPct val="90000"/>
              </a:lnSpc>
            </a:pPr>
            <a:endParaRPr lang="en-GB" sz="2800">
              <a:latin typeface="Times New Roman" pitchFamily="-16" charset="0"/>
            </a:endParaRPr>
          </a:p>
          <a:p>
            <a:pPr>
              <a:lnSpc>
                <a:spcPct val="90000"/>
              </a:lnSpc>
            </a:pPr>
            <a:endParaRPr lang="en-US" sz="28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 …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do we do with our students?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     anne.watson@education.ox.ac.uk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AutoShape 4"/>
          <p:cNvSpPr>
            <a:spLocks noChangeArrowheads="1"/>
          </p:cNvSpPr>
          <p:nvPr/>
        </p:nvSpPr>
        <p:spPr bwMode="auto">
          <a:xfrm>
            <a:off x="2743200" y="1295400"/>
            <a:ext cx="3724275" cy="3429000"/>
          </a:xfrm>
          <a:prstGeom prst="hexagon">
            <a:avLst>
              <a:gd name="adj" fmla="val 27153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0967" name="Line 7"/>
          <p:cNvSpPr>
            <a:spLocks noChangeShapeType="1"/>
          </p:cNvSpPr>
          <p:nvPr/>
        </p:nvSpPr>
        <p:spPr bwMode="auto">
          <a:xfrm>
            <a:off x="4572000" y="30480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0969" name="Line 9"/>
          <p:cNvSpPr>
            <a:spLocks noChangeShapeType="1"/>
          </p:cNvSpPr>
          <p:nvPr/>
        </p:nvSpPr>
        <p:spPr bwMode="auto">
          <a:xfrm>
            <a:off x="4572000" y="30480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0971" name="Line 11"/>
          <p:cNvSpPr>
            <a:spLocks noChangeShapeType="1"/>
          </p:cNvSpPr>
          <p:nvPr/>
        </p:nvSpPr>
        <p:spPr bwMode="auto">
          <a:xfrm>
            <a:off x="4572000" y="3048000"/>
            <a:ext cx="1371600" cy="838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0974" name="Line 14"/>
          <p:cNvSpPr>
            <a:spLocks noChangeShapeType="1"/>
          </p:cNvSpPr>
          <p:nvPr/>
        </p:nvSpPr>
        <p:spPr bwMode="auto">
          <a:xfrm>
            <a:off x="4572000" y="3048000"/>
            <a:ext cx="9906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>
            <a:off x="4572000" y="3048000"/>
            <a:ext cx="3810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 animBg="1"/>
      <p:bldP spid="40967" grpId="0" animBg="1"/>
      <p:bldP spid="40969" grpId="0" animBg="1"/>
      <p:bldP spid="40969" grpId="1" animBg="1"/>
      <p:bldP spid="40971" grpId="0" animBg="1"/>
      <p:bldP spid="40974" grpId="0" animBg="1"/>
      <p:bldP spid="40974" grpId="1" animBg="1"/>
      <p:bldP spid="4097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It’s not what you know, but how you know it - how your knowledge and experience is structured - what is variable?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300"/>
              <a:t>Preparing to Teach Framework</a:t>
            </a:r>
            <a:r>
              <a:rPr lang="en-US" sz="3600"/>
              <a:t> </a:t>
            </a:r>
            <a:br>
              <a:rPr lang="en-US" sz="3600"/>
            </a:br>
            <a:r>
              <a:rPr lang="en-US" sz="2000"/>
              <a:t>(Open University Centre for Mathematics Education)</a:t>
            </a:r>
            <a:endParaRPr lang="en-US"/>
          </a:p>
        </p:txBody>
      </p:sp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381000" y="2438400"/>
          <a:ext cx="8458200" cy="3570288"/>
        </p:xfrm>
        <a:graphic>
          <a:graphicData uri="http://schemas.openxmlformats.org/presentationml/2006/ole">
            <p:oleObj spid="_x0000_s3077" name="Document" r:id="rId4" imgW="4242816" imgH="1792224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8686800" cy="1143000"/>
          </a:xfrm>
        </p:spPr>
        <p:txBody>
          <a:bodyPr/>
          <a:lstStyle/>
          <a:p>
            <a:r>
              <a:rPr lang="en-US" sz="3500"/>
              <a:t>Prior knowledge; entailed understandings</a:t>
            </a:r>
            <a:br>
              <a:rPr lang="en-US" sz="3500"/>
            </a:br>
            <a:r>
              <a:rPr lang="en-US" sz="2800"/>
              <a:t>(BSRLM Trigonometry Working Group)</a:t>
            </a: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7772400" cy="43434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FontTx/>
              <a:buNone/>
            </a:pPr>
            <a:endParaRPr lang="en-US" sz="2800" b="1">
              <a:latin typeface="Times New Roman" pitchFamily="-16" charset="0"/>
            </a:endParaRPr>
          </a:p>
          <a:p>
            <a:pPr algn="just">
              <a:lnSpc>
                <a:spcPct val="90000"/>
              </a:lnSpc>
            </a:pPr>
            <a:r>
              <a:rPr lang="en-GB" sz="2500">
                <a:latin typeface="Times New Roman" pitchFamily="-16" charset="0"/>
              </a:rPr>
              <a:t>Similarity: proportionality; multiplicative relationships: scaling of one line is experienced differently to enlargement of one line in relation to another.</a:t>
            </a:r>
          </a:p>
          <a:p>
            <a:pPr algn="just">
              <a:lnSpc>
                <a:spcPct val="90000"/>
              </a:lnSpc>
            </a:pPr>
            <a:r>
              <a:rPr lang="en-GB" sz="2500">
                <a:latin typeface="Times New Roman" pitchFamily="-16" charset="0"/>
              </a:rPr>
              <a:t>Angle; measuring the amount of turn, embodied sense of turn. Eventual understanding of angle as independent variable in functions. </a:t>
            </a:r>
          </a:p>
          <a:p>
            <a:pPr algn="just">
              <a:lnSpc>
                <a:spcPct val="90000"/>
              </a:lnSpc>
            </a:pPr>
            <a:r>
              <a:rPr lang="en-GB" sz="2500">
                <a:latin typeface="Times New Roman" pitchFamily="-16" charset="0"/>
              </a:rPr>
              <a:t>Length: why comparing lengths multiplicatively is appropriate, rather than additively</a:t>
            </a:r>
          </a:p>
          <a:p>
            <a:pPr algn="just">
              <a:lnSpc>
                <a:spcPct val="90000"/>
              </a:lnSpc>
            </a:pPr>
            <a:r>
              <a:rPr lang="en-GB" sz="2500">
                <a:latin typeface="Times New Roman" pitchFamily="-16" charset="0"/>
              </a:rPr>
              <a:t>Enlargements as transformations; trigonometric activity as transforming enlargements</a:t>
            </a:r>
          </a:p>
          <a:p>
            <a:pPr algn="just">
              <a:lnSpc>
                <a:spcPct val="90000"/>
              </a:lnSpc>
            </a:pPr>
            <a:r>
              <a:rPr lang="en-GB" sz="2500">
                <a:latin typeface="Times New Roman" pitchFamily="-16" charset="0"/>
              </a:rPr>
              <a:t>Angle as variable; functions</a:t>
            </a:r>
            <a:endParaRPr lang="en-GB" sz="2800">
              <a:latin typeface="Times New Roman" pitchFamily="-16" charset="0"/>
            </a:endParaRPr>
          </a:p>
          <a:p>
            <a:pPr>
              <a:lnSpc>
                <a:spcPct val="90000"/>
              </a:lnSpc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Key ideas in mathematics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362200"/>
            <a:ext cx="7772400" cy="4114800"/>
          </a:xfrm>
        </p:spPr>
        <p:txBody>
          <a:bodyPr/>
          <a:lstStyle/>
          <a:p>
            <a:r>
              <a:rPr lang="en-GB"/>
              <a:t>number, ratio, equivalence, growth and change, variation, co-variation, representation, very small and very large things, functional relationships, …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Nuffield Synthesis</a:t>
            </a:r>
            <a:br>
              <a:rPr lang="en-US"/>
            </a:br>
            <a:r>
              <a:rPr lang="en-US" sz="2800"/>
              <a:t>(Terezinha Nunes, Peter Bryant, Anne Watson)</a:t>
            </a: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Whole numbers</a:t>
            </a:r>
          </a:p>
          <a:p>
            <a:pPr>
              <a:lnSpc>
                <a:spcPct val="90000"/>
              </a:lnSpc>
            </a:pPr>
            <a:r>
              <a:rPr lang="en-US"/>
              <a:t>Rational numbers</a:t>
            </a:r>
          </a:p>
          <a:p>
            <a:pPr>
              <a:lnSpc>
                <a:spcPct val="90000"/>
              </a:lnSpc>
            </a:pPr>
            <a:r>
              <a:rPr lang="en-US"/>
              <a:t>Relations between quantities</a:t>
            </a:r>
          </a:p>
          <a:p>
            <a:pPr>
              <a:lnSpc>
                <a:spcPct val="90000"/>
              </a:lnSpc>
            </a:pPr>
            <a:r>
              <a:rPr lang="en-US"/>
              <a:t>Spatial understanding</a:t>
            </a:r>
          </a:p>
          <a:p>
            <a:pPr>
              <a:lnSpc>
                <a:spcPct val="90000"/>
              </a:lnSpc>
            </a:pPr>
            <a:r>
              <a:rPr lang="en-US"/>
              <a:t>Algebraic reasoning</a:t>
            </a:r>
          </a:p>
          <a:p>
            <a:pPr>
              <a:lnSpc>
                <a:spcPct val="90000"/>
              </a:lnSpc>
            </a:pPr>
            <a:r>
              <a:rPr lang="en-US"/>
              <a:t>Modelling </a:t>
            </a:r>
          </a:p>
          <a:p>
            <a:pPr lvl="1">
              <a:lnSpc>
                <a:spcPct val="90000"/>
              </a:lnSpc>
            </a:pPr>
            <a:r>
              <a:rPr lang="en-US"/>
              <a:t>problem-solving; modelling; understanding complexes of concepts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>
                <a:hlinkClick r:id="rId2"/>
              </a:rPr>
              <a:t>www.nuffieldfoundation.org</a:t>
            </a:r>
            <a:endParaRPr lang="en-US" sz="1800"/>
          </a:p>
          <a:p>
            <a:r>
              <a:rPr lang="en-US" sz="1800"/>
              <a:t>http://www.nuffieldfoundation.org/go/grants/education/page_683.html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16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530</Words>
  <Application>Microsoft Office PowerPoint</Application>
  <PresentationFormat>On-screen Show (4:3)</PresentationFormat>
  <Paragraphs>147</Paragraphs>
  <Slides>27</Slides>
  <Notes>23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Arial</vt:lpstr>
      <vt:lpstr>ＭＳ Ｐゴシック</vt:lpstr>
      <vt:lpstr>Times New Roman</vt:lpstr>
      <vt:lpstr>Wingdings</vt:lpstr>
      <vt:lpstr>Calibri</vt:lpstr>
      <vt:lpstr>Blank Presentation</vt:lpstr>
      <vt:lpstr>Microsoft Word Document</vt:lpstr>
      <vt:lpstr>Equation</vt:lpstr>
      <vt:lpstr>Key Understandings in Mathematics Learning</vt:lpstr>
      <vt:lpstr>How would you slice a regular hexagon into 5 equal parts?</vt:lpstr>
      <vt:lpstr>Slide 3</vt:lpstr>
      <vt:lpstr>Slide 4</vt:lpstr>
      <vt:lpstr>Preparing to Teach Framework  (Open University Centre for Mathematics Education)</vt:lpstr>
      <vt:lpstr>Prior knowledge; entailed understandings (BSRLM Trigonometry Working Group)</vt:lpstr>
      <vt:lpstr>Key ideas in mathematics</vt:lpstr>
      <vt:lpstr>Nuffield Synthesis (Terezinha Nunes, Peter Bryant, Anne Watson)</vt:lpstr>
      <vt:lpstr>Slide 9</vt:lpstr>
      <vt:lpstr>‘Prior knowledge’as previous experience of:</vt:lpstr>
      <vt:lpstr>Slide 11</vt:lpstr>
      <vt:lpstr>Spatial reasoning</vt:lpstr>
      <vt:lpstr>Slide 13</vt:lpstr>
      <vt:lpstr>Spatial understanding</vt:lpstr>
      <vt:lpstr>Slide 15</vt:lpstr>
      <vt:lpstr>Numerical reasoning</vt:lpstr>
      <vt:lpstr>Additive reasoning </vt:lpstr>
      <vt:lpstr>Multiplicative reasoning</vt:lpstr>
      <vt:lpstr>Inexact measurement: what do  children do?</vt:lpstr>
      <vt:lpstr>Slide 20</vt:lpstr>
      <vt:lpstr>Slide 21</vt:lpstr>
      <vt:lpstr>Slide 22</vt:lpstr>
      <vt:lpstr>Non-computational arithmetic</vt:lpstr>
      <vt:lpstr>Thinking about teaching relationally</vt:lpstr>
      <vt:lpstr>Secondary school mathematics (Keith Jones, Dave Pratt , Anne Watson)  </vt:lpstr>
      <vt:lpstr>So …</vt:lpstr>
      <vt:lpstr>Slide 27</vt:lpstr>
    </vt:vector>
  </TitlesOfParts>
  <Company>eLearning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 Understandings in Mathematics Learning</dc:title>
  <dc:creator>eLearning</dc:creator>
  <cp:lastModifiedBy>Anne Watson</cp:lastModifiedBy>
  <cp:revision>5</cp:revision>
  <dcterms:created xsi:type="dcterms:W3CDTF">2010-08-29T14:09:22Z</dcterms:created>
  <dcterms:modified xsi:type="dcterms:W3CDTF">2015-10-23T15:51:28Z</dcterms:modified>
</cp:coreProperties>
</file>