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84" r:id="rId17"/>
    <p:sldId id="273" r:id="rId18"/>
    <p:sldId id="285" r:id="rId19"/>
    <p:sldId id="274" r:id="rId20"/>
    <p:sldId id="286" r:id="rId21"/>
    <p:sldId id="275" r:id="rId22"/>
    <p:sldId id="287" r:id="rId23"/>
    <p:sldId id="280" r:id="rId24"/>
    <p:sldId id="288" r:id="rId25"/>
    <p:sldId id="282" r:id="rId26"/>
    <p:sldId id="289" r:id="rId27"/>
    <p:sldId id="283" r:id="rId28"/>
    <p:sldId id="271" r:id="rId29"/>
    <p:sldId id="292" r:id="rId30"/>
    <p:sldId id="293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200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02A29B5-2195-450C-AF5E-C8A2D7E65D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F895E7-38CE-45CD-BAF7-6E11239C0E3D}" type="slidenum">
              <a:rPr lang="en-US"/>
              <a:pPr/>
              <a:t>1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98B18F-8B79-46D6-B757-694E25F12A06}" type="slidenum">
              <a:rPr lang="en-US"/>
              <a:pPr/>
              <a:t>10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35A1E4-8614-4937-B1A3-549E015005DA}" type="slidenum">
              <a:rPr lang="en-US"/>
              <a:pPr/>
              <a:t>11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7441F6-55D2-4D79-A7F8-A198C1C344E1}" type="slidenum">
              <a:rPr lang="en-US"/>
              <a:pPr/>
              <a:t>12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E018B0-8A82-4829-94BD-94FBBCE8C2E5}" type="slidenum">
              <a:rPr lang="en-US"/>
              <a:pPr/>
              <a:t>13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105583-F395-4CCC-B817-5361241E0D9F}" type="slidenum">
              <a:rPr lang="en-US"/>
              <a:pPr/>
              <a:t>14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D9E4B8-3656-4B6F-9260-BEF9BD4D9542}" type="slidenum">
              <a:rPr lang="en-US"/>
              <a:pPr/>
              <a:t>15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FB9E35-E74B-4ADF-B833-309261219290}" type="slidenum">
              <a:rPr lang="en-US"/>
              <a:pPr/>
              <a:t>16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A623C8-AD3E-4BCE-9C21-6E16350915BD}" type="slidenum">
              <a:rPr lang="en-US"/>
              <a:pPr/>
              <a:t>17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D76782-B2DA-4067-BBF6-64E2D9019388}" type="slidenum">
              <a:rPr lang="en-US"/>
              <a:pPr/>
              <a:t>18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30B270-D0CE-4679-9621-DD82AE3265C7}" type="slidenum">
              <a:rPr lang="en-US"/>
              <a:pPr/>
              <a:t>19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807EE8-BF25-4C89-A981-9F38DA80D443}" type="slidenum">
              <a:rPr lang="en-US"/>
              <a:pPr/>
              <a:t>2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BF7D6E-AA1F-4A10-87E1-A177B6E44B51}" type="slidenum">
              <a:rPr lang="en-US"/>
              <a:pPr/>
              <a:t>20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14F70D-2BEC-447D-88B0-047B40B1D3FD}" type="slidenum">
              <a:rPr lang="en-US"/>
              <a:pPr/>
              <a:t>21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5D7525-AEDD-4775-A18C-329EDE61D4E9}" type="slidenum">
              <a:rPr lang="en-US"/>
              <a:pPr/>
              <a:t>22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140BC7-2E36-45B9-A84E-EFFA344F70C8}" type="slidenum">
              <a:rPr lang="en-US"/>
              <a:pPr/>
              <a:t>23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415E0B-F286-4B72-9832-570A38B96D3F}" type="slidenum">
              <a:rPr lang="en-US"/>
              <a:pPr/>
              <a:t>24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065FA1-0297-48A8-8E5A-3ECF3E5EFDB9}" type="slidenum">
              <a:rPr lang="en-US"/>
              <a:pPr/>
              <a:t>25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341C0D-6C97-4DFE-BE37-2B14B53686F9}" type="slidenum">
              <a:rPr lang="en-US"/>
              <a:pPr/>
              <a:t>26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AA36A4-5003-4387-9997-BFF5A45FA40B}" type="slidenum">
              <a:rPr lang="en-US"/>
              <a:pPr/>
              <a:t>27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22EA23-2207-43C1-AB6A-5C7070000DC7}" type="slidenum">
              <a:rPr lang="en-US"/>
              <a:pPr/>
              <a:t>28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C5459A-A803-45BE-8163-3490D89D5091}" type="slidenum">
              <a:rPr lang="en-US"/>
              <a:pPr/>
              <a:t>29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6F27D6-7A44-4F91-9517-D41BB27EDEB3}" type="slidenum">
              <a:rPr lang="en-US"/>
              <a:pPr/>
              <a:t>3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E57C0B-3819-4459-907D-A1789D19F90B}" type="slidenum">
              <a:rPr lang="en-US"/>
              <a:pPr/>
              <a:t>4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16E8CD-A688-44C8-B604-BEF1D9016534}" type="slidenum">
              <a:rPr lang="en-US"/>
              <a:pPr/>
              <a:t>5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FA8581-A189-4597-B229-8A9C34BC8B36}" type="slidenum">
              <a:rPr lang="en-US"/>
              <a:pPr/>
              <a:t>6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29EBFB-37F5-4A93-90B5-5C3D65DB4D8A}" type="slidenum">
              <a:rPr lang="en-US"/>
              <a:pPr/>
              <a:t>7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742D81-2F2A-43CD-B5EA-F882E7178B6B}" type="slidenum">
              <a:rPr lang="en-US"/>
              <a:pPr/>
              <a:t>8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BDB0BE-17A6-4955-9037-3C02D2BB4A5F}" type="slidenum">
              <a:rPr lang="en-US"/>
              <a:pPr/>
              <a:t>9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9725C-E5C0-4646-994F-46AADA9EE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5351E-FF47-48D2-96D9-C6E37AD9B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0A41B-58A9-48ED-B548-37BC76803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EF73D-CF34-4B25-9579-370985FCF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06F33-B243-4E84-9043-365DC8E43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E9C8B-F7D4-4C49-BF0F-F999233DA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19BE6-6B59-44FE-A8D8-D8ECB2716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A9D48-0829-49B6-9B8B-A33C8C82C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7BD55-75B3-4434-93F6-45A865C7B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910A4-C49A-4DEC-9770-A5CACD29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4B4A7-C2D8-4DE8-B1A9-8256A482F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C229710-D216-48D3-9C2F-F34B115C5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tion.ox.ac.uk/people/academics" TargetMode="External"/><Relationship Id="rId2" Type="http://schemas.openxmlformats.org/officeDocument/2006/relationships/hyperlink" Target="mailto:anne.watson@education.ox.ac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.elliott@shu.ac.uk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Developing mathematical thinking in the core curriculum</a:t>
            </a:r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Anne Watson</a:t>
            </a:r>
          </a:p>
          <a:p>
            <a:pPr eaLnBrk="1" hangingPunct="1"/>
            <a:r>
              <a:rPr lang="en-GB" smtClean="0"/>
              <a:t>East London Maths Forum</a:t>
            </a:r>
          </a:p>
          <a:p>
            <a:pPr eaLnBrk="1" hangingPunct="1"/>
            <a:r>
              <a:rPr lang="en-GB" smtClean="0"/>
              <a:t>June 2008</a:t>
            </a:r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713"/>
            <a:ext cx="8229600" cy="936625"/>
          </a:xfrm>
        </p:spPr>
        <p:txBody>
          <a:bodyPr/>
          <a:lstStyle/>
          <a:p>
            <a:pPr eaLnBrk="1" hangingPunct="1"/>
            <a:r>
              <a:rPr lang="en-GB" sz="4000" smtClean="0"/>
              <a:t>And another... </a:t>
            </a:r>
            <a:br>
              <a:rPr lang="en-GB" sz="4000" smtClean="0"/>
            </a:br>
            <a:r>
              <a:rPr lang="en-GB" sz="4000" smtClean="0"/>
              <a:t>Make an unusual one </a:t>
            </a:r>
            <a:endParaRPr lang="en-US" sz="40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 eaLnBrk="1" hangingPunct="1"/>
            <a:r>
              <a:rPr lang="en-GB" smtClean="0"/>
              <a:t>Making an example of a familiar object with given constraints</a:t>
            </a:r>
          </a:p>
          <a:p>
            <a:pPr eaLnBrk="1" hangingPunct="1"/>
            <a:r>
              <a:rPr lang="en-GB" smtClean="0"/>
              <a:t>Upsetting ‘standard’ examples</a:t>
            </a:r>
          </a:p>
          <a:p>
            <a:pPr eaLnBrk="1" hangingPunct="1"/>
            <a:r>
              <a:rPr lang="en-GB" smtClean="0"/>
              <a:t>Exploring a class of objects, beyond the obvious</a:t>
            </a:r>
          </a:p>
          <a:p>
            <a:pPr eaLnBrk="1" hangingPunct="1"/>
            <a:r>
              <a:rPr lang="en-GB" smtClean="0"/>
              <a:t>Exploring scope</a:t>
            </a:r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332038"/>
            <a:ext cx="8229600" cy="4525962"/>
          </a:xfrm>
        </p:spPr>
        <p:txBody>
          <a:bodyPr/>
          <a:lstStyle/>
          <a:p>
            <a:pPr eaLnBrk="1" hangingPunct="1"/>
            <a:r>
              <a:rPr lang="en-GB" smtClean="0"/>
              <a:t>Given that the sum of internal angles of a polygon is 2(n-2) x 90</a:t>
            </a:r>
            <a:r>
              <a:rPr lang="en-US" smtClean="0">
                <a:cs typeface="Arial" charset="0"/>
              </a:rPr>
              <a:t>°, what does a 2.5 sided regular polygon look like?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150"/>
            <a:ext cx="8229600" cy="725488"/>
          </a:xfrm>
        </p:spPr>
        <p:txBody>
          <a:bodyPr/>
          <a:lstStyle/>
          <a:p>
            <a:pPr eaLnBrk="1" hangingPunct="1"/>
            <a:r>
              <a:rPr lang="en-GB" sz="4000" smtClean="0"/>
              <a:t>Work backwards using properties</a:t>
            </a:r>
            <a:br>
              <a:rPr lang="en-GB" sz="4000" smtClean="0"/>
            </a:br>
            <a:r>
              <a:rPr lang="en-GB" sz="4000" smtClean="0"/>
              <a:t>Move on from whole numbers</a:t>
            </a:r>
            <a:endParaRPr lang="en-US" sz="40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49500"/>
            <a:ext cx="8229600" cy="3776663"/>
          </a:xfrm>
        </p:spPr>
        <p:txBody>
          <a:bodyPr/>
          <a:lstStyle/>
          <a:p>
            <a:pPr eaLnBrk="1" hangingPunct="1"/>
            <a:r>
              <a:rPr lang="en-GB" smtClean="0"/>
              <a:t>Application of formula</a:t>
            </a:r>
          </a:p>
          <a:p>
            <a:pPr eaLnBrk="1" hangingPunct="1"/>
            <a:r>
              <a:rPr lang="en-GB" smtClean="0"/>
              <a:t>Counter-intuitive ideas to form new concepts</a:t>
            </a:r>
          </a:p>
          <a:p>
            <a:pPr eaLnBrk="1" hangingPunct="1"/>
            <a:r>
              <a:rPr lang="en-GB" smtClean="0"/>
              <a:t>Construction</a:t>
            </a:r>
          </a:p>
          <a:p>
            <a:pPr eaLnBrk="1" hangingPunct="1"/>
            <a:r>
              <a:rPr lang="en-GB" smtClean="0"/>
              <a:t>Shift from discrete to continuous </a:t>
            </a:r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96975"/>
            <a:ext cx="8229600" cy="4929188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1979613" y="1916113"/>
            <a:ext cx="4248150" cy="3168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5365" name="Line 8"/>
          <p:cNvSpPr>
            <a:spLocks noChangeShapeType="1"/>
          </p:cNvSpPr>
          <p:nvPr/>
        </p:nvSpPr>
        <p:spPr bwMode="auto">
          <a:xfrm>
            <a:off x="4067175" y="1916113"/>
            <a:ext cx="0" cy="316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6" name="Line 9"/>
          <p:cNvSpPr>
            <a:spLocks noChangeShapeType="1"/>
          </p:cNvSpPr>
          <p:nvPr/>
        </p:nvSpPr>
        <p:spPr bwMode="auto">
          <a:xfrm>
            <a:off x="1979613" y="3429000"/>
            <a:ext cx="4248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1081088"/>
          </a:xfrm>
        </p:spPr>
        <p:txBody>
          <a:bodyPr/>
          <a:lstStyle/>
          <a:p>
            <a:pPr eaLnBrk="1" hangingPunct="1"/>
            <a:r>
              <a:rPr lang="en-GB" smtClean="0"/>
              <a:t>Similar structures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eaLnBrk="1" hangingPunct="1"/>
            <a:r>
              <a:rPr lang="en-GB" smtClean="0"/>
              <a:t>Similar structures; analogous reasoning</a:t>
            </a:r>
          </a:p>
          <a:p>
            <a:pPr eaLnBrk="1" hangingPunct="1"/>
            <a:r>
              <a:rPr lang="en-GB" smtClean="0"/>
              <a:t>Powerful (?) images</a:t>
            </a:r>
          </a:p>
          <a:p>
            <a:pPr eaLnBrk="1" hangingPunct="1"/>
            <a:r>
              <a:rPr lang="en-GB" smtClean="0"/>
              <a:t>Multi-purpose images</a:t>
            </a:r>
          </a:p>
          <a:p>
            <a:pPr lvl="1" eaLnBrk="1" hangingPunct="1"/>
            <a:r>
              <a:rPr lang="en-GB" smtClean="0"/>
              <a:t>offer tools</a:t>
            </a:r>
          </a:p>
          <a:p>
            <a:pPr lvl="1" eaLnBrk="1" hangingPunct="1"/>
            <a:r>
              <a:rPr lang="en-GB" smtClean="0"/>
              <a:t>offer meaning</a:t>
            </a:r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Find a number half way between:</a:t>
            </a:r>
            <a:endParaRPr lang="en-US" sz="40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			 28 	and  34</a:t>
            </a:r>
          </a:p>
          <a:p>
            <a:pPr eaLnBrk="1" hangingPunct="1">
              <a:buFontTx/>
              <a:buNone/>
            </a:pPr>
            <a:r>
              <a:rPr lang="en-GB" smtClean="0"/>
              <a:t>			2.8 	and  3.4</a:t>
            </a:r>
          </a:p>
          <a:p>
            <a:pPr eaLnBrk="1" hangingPunct="1">
              <a:buFontTx/>
              <a:buNone/>
            </a:pPr>
            <a:r>
              <a:rPr lang="en-GB" smtClean="0"/>
              <a:t>			 38 	and  44</a:t>
            </a:r>
          </a:p>
          <a:p>
            <a:pPr eaLnBrk="1" hangingPunct="1">
              <a:buFontTx/>
              <a:buNone/>
            </a:pPr>
            <a:r>
              <a:rPr lang="en-GB" smtClean="0"/>
              <a:t>		        -34 	and -28</a:t>
            </a:r>
          </a:p>
          <a:p>
            <a:pPr eaLnBrk="1" hangingPunct="1">
              <a:buFontTx/>
              <a:buNone/>
            </a:pPr>
            <a:r>
              <a:rPr lang="en-GB" smtClean="0"/>
              <a:t>		     9028 	and  9034</a:t>
            </a:r>
          </a:p>
          <a:p>
            <a:pPr eaLnBrk="1" hangingPunct="1">
              <a:buFontTx/>
              <a:buNone/>
            </a:pPr>
            <a:r>
              <a:rPr lang="en-GB" smtClean="0"/>
              <a:t>		    .0058 	and .0064</a:t>
            </a:r>
          </a:p>
          <a:p>
            <a:pPr eaLnBrk="1" hangingPunct="1"/>
            <a:endParaRPr lang="en-GB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1012825"/>
          </a:xfrm>
        </p:spPr>
        <p:txBody>
          <a:bodyPr/>
          <a:lstStyle/>
          <a:p>
            <a:pPr eaLnBrk="1" hangingPunct="1"/>
            <a:r>
              <a:rPr lang="en-GB" smtClean="0"/>
              <a:t>Extend methods</a:t>
            </a: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eaLnBrk="1" hangingPunct="1"/>
            <a:r>
              <a:rPr lang="en-GB" smtClean="0"/>
              <a:t>Transformation</a:t>
            </a:r>
          </a:p>
          <a:p>
            <a:pPr eaLnBrk="1" hangingPunct="1"/>
            <a:r>
              <a:rPr lang="en-GB" smtClean="0"/>
              <a:t>What else can I do with this?</a:t>
            </a:r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GB" sz="4000" smtClean="0"/>
              <a:t>Find a number half way between:</a:t>
            </a:r>
            <a:endParaRPr lang="en-US" sz="4000" smtClean="0"/>
          </a:p>
        </p:txBody>
      </p:sp>
      <p:sp>
        <p:nvSpPr>
          <p:cNvPr id="103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8388350" cy="43497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2800" smtClean="0"/>
              <a:t>			</a:t>
            </a:r>
          </a:p>
          <a:p>
            <a:pPr eaLnBrk="1" hangingPunct="1">
              <a:buFontTx/>
              <a:buNone/>
            </a:pPr>
            <a:endParaRPr lang="en-US" sz="2800" smtClean="0"/>
          </a:p>
        </p:txBody>
      </p:sp>
      <p:sp>
        <p:nvSpPr>
          <p:cNvPr id="103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03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04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041" name="Rectangle 7"/>
          <p:cNvSpPr>
            <a:spLocks noChangeArrowheads="1"/>
          </p:cNvSpPr>
          <p:nvPr/>
        </p:nvSpPr>
        <p:spPr bwMode="auto">
          <a:xfrm>
            <a:off x="3419475" y="1773238"/>
            <a:ext cx="25209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GB" sz="2000">
                <a:cs typeface="Times New Roman" pitchFamily="18" charset="0"/>
              </a:rPr>
              <a:t>  28   and   34</a:t>
            </a:r>
            <a:endParaRPr lang="en-US" sz="2000"/>
          </a:p>
          <a:p>
            <a:pPr eaLnBrk="0" hangingPunct="0"/>
            <a:endParaRPr lang="en-US"/>
          </a:p>
        </p:txBody>
      </p:sp>
      <p:sp>
        <p:nvSpPr>
          <p:cNvPr id="1042" name="Rectangle 8"/>
          <p:cNvSpPr>
            <a:spLocks noChangeArrowheads="1"/>
          </p:cNvSpPr>
          <p:nvPr/>
        </p:nvSpPr>
        <p:spPr bwMode="auto">
          <a:xfrm>
            <a:off x="0" y="2586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043" name="Rectangle 9"/>
          <p:cNvSpPr>
            <a:spLocks noChangeArrowheads="1"/>
          </p:cNvSpPr>
          <p:nvPr/>
        </p:nvSpPr>
        <p:spPr bwMode="auto">
          <a:xfrm>
            <a:off x="0" y="3470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0" y="3470275"/>
          <a:ext cx="114300" cy="219075"/>
        </p:xfrm>
        <a:graphic>
          <a:graphicData uri="http://schemas.openxmlformats.org/presentationml/2006/ole">
            <p:oleObj spid="_x0000_s1026" name="Equation" r:id="rId4" imgW="114151" imgH="215619" progId="Equation.3">
              <p:embed/>
            </p:oleObj>
          </a:graphicData>
        </a:graphic>
      </p:graphicFrame>
      <p:sp>
        <p:nvSpPr>
          <p:cNvPr id="1044" name="Rectangle 11"/>
          <p:cNvSpPr>
            <a:spLocks noChangeArrowheads="1"/>
          </p:cNvSpPr>
          <p:nvPr/>
        </p:nvSpPr>
        <p:spPr bwMode="auto">
          <a:xfrm>
            <a:off x="0" y="3689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1027" name="Object 12"/>
          <p:cNvGraphicFramePr>
            <a:graphicFrameLocks noChangeAspect="1"/>
          </p:cNvGraphicFramePr>
          <p:nvPr/>
        </p:nvGraphicFramePr>
        <p:xfrm>
          <a:off x="0" y="3689350"/>
          <a:ext cx="114300" cy="219075"/>
        </p:xfrm>
        <a:graphic>
          <a:graphicData uri="http://schemas.openxmlformats.org/presentationml/2006/ole">
            <p:oleObj spid="_x0000_s1027" name="Equation" r:id="rId5" imgW="114151" imgH="215619" progId="Equation.3">
              <p:embed/>
            </p:oleObj>
          </a:graphicData>
        </a:graphic>
      </p:graphicFrame>
      <p:sp>
        <p:nvSpPr>
          <p:cNvPr id="1045" name="Rectangle 13"/>
          <p:cNvSpPr>
            <a:spLocks noChangeArrowheads="1"/>
          </p:cNvSpPr>
          <p:nvPr/>
        </p:nvSpPr>
        <p:spPr bwMode="auto">
          <a:xfrm>
            <a:off x="0" y="3908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grpSp>
        <p:nvGrpSpPr>
          <p:cNvPr id="1046" name="Group 14"/>
          <p:cNvGrpSpPr>
            <a:grpSpLocks/>
          </p:cNvGrpSpPr>
          <p:nvPr/>
        </p:nvGrpSpPr>
        <p:grpSpPr bwMode="auto">
          <a:xfrm>
            <a:off x="3563938" y="2133600"/>
            <a:ext cx="1728787" cy="2447925"/>
            <a:chOff x="2245" y="1389"/>
            <a:chExt cx="1089" cy="1542"/>
          </a:xfrm>
        </p:grpSpPr>
        <p:graphicFrame>
          <p:nvGraphicFramePr>
            <p:cNvPr id="1028" name="Object 15"/>
            <p:cNvGraphicFramePr>
              <a:graphicFrameLocks noChangeAspect="1"/>
            </p:cNvGraphicFramePr>
            <p:nvPr/>
          </p:nvGraphicFramePr>
          <p:xfrm>
            <a:off x="2245" y="1389"/>
            <a:ext cx="287" cy="349"/>
          </p:xfrm>
          <a:graphic>
            <a:graphicData uri="http://schemas.openxmlformats.org/presentationml/2006/ole">
              <p:oleObj spid="_x0000_s1028" name="Equation" r:id="rId6" imgW="228501" imgH="304668" progId="Equation.3">
                <p:embed/>
              </p:oleObj>
            </a:graphicData>
          </a:graphic>
        </p:graphicFrame>
        <p:sp>
          <p:nvSpPr>
            <p:cNvPr id="1047" name="Rectangle 16"/>
            <p:cNvSpPr>
              <a:spLocks noChangeArrowheads="1"/>
            </p:cNvSpPr>
            <p:nvPr/>
          </p:nvSpPr>
          <p:spPr bwMode="auto">
            <a:xfrm>
              <a:off x="2353" y="1451"/>
              <a:ext cx="6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GB" sz="1200">
                  <a:cs typeface="Times New Roman" pitchFamily="18" charset="0"/>
                </a:rPr>
                <a:t>       </a:t>
              </a:r>
              <a:r>
                <a:rPr lang="en-GB" sz="2000">
                  <a:cs typeface="Times New Roman" pitchFamily="18" charset="0"/>
                </a:rPr>
                <a:t>and </a:t>
              </a:r>
              <a:endParaRPr lang="en-GB" sz="2000"/>
            </a:p>
          </p:txBody>
        </p:sp>
        <p:graphicFrame>
          <p:nvGraphicFramePr>
            <p:cNvPr id="1029" name="Object 17"/>
            <p:cNvGraphicFramePr>
              <a:graphicFrameLocks noChangeAspect="1"/>
            </p:cNvGraphicFramePr>
            <p:nvPr/>
          </p:nvGraphicFramePr>
          <p:xfrm>
            <a:off x="3007" y="1389"/>
            <a:ext cx="286" cy="347"/>
          </p:xfrm>
          <a:graphic>
            <a:graphicData uri="http://schemas.openxmlformats.org/presentationml/2006/ole">
              <p:oleObj spid="_x0000_s1029" name="Equation" r:id="rId7" imgW="228501" imgH="304668" progId="Equation.3">
                <p:embed/>
              </p:oleObj>
            </a:graphicData>
          </a:graphic>
        </p:graphicFrame>
        <p:graphicFrame>
          <p:nvGraphicFramePr>
            <p:cNvPr id="1030" name="Object 18"/>
            <p:cNvGraphicFramePr>
              <a:graphicFrameLocks noChangeAspect="1"/>
            </p:cNvGraphicFramePr>
            <p:nvPr/>
          </p:nvGraphicFramePr>
          <p:xfrm>
            <a:off x="2245" y="1787"/>
            <a:ext cx="327" cy="398"/>
          </p:xfrm>
          <a:graphic>
            <a:graphicData uri="http://schemas.openxmlformats.org/presentationml/2006/ole">
              <p:oleObj spid="_x0000_s1030" name="Equation" r:id="rId8" imgW="228501" imgH="304668" progId="Equation.3">
                <p:embed/>
              </p:oleObj>
            </a:graphicData>
          </a:graphic>
        </p:graphicFrame>
        <p:sp>
          <p:nvSpPr>
            <p:cNvPr id="1048" name="Rectangle 19"/>
            <p:cNvSpPr>
              <a:spLocks noChangeArrowheads="1"/>
            </p:cNvSpPr>
            <p:nvPr/>
          </p:nvSpPr>
          <p:spPr bwMode="auto">
            <a:xfrm>
              <a:off x="2385" y="1798"/>
              <a:ext cx="6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GB" sz="2000">
                  <a:cs typeface="Times New Roman" pitchFamily="18" charset="0"/>
                </a:rPr>
                <a:t>    and </a:t>
              </a:r>
              <a:endParaRPr lang="en-GB" sz="2000"/>
            </a:p>
          </p:txBody>
        </p:sp>
        <p:graphicFrame>
          <p:nvGraphicFramePr>
            <p:cNvPr id="1031" name="Object 20"/>
            <p:cNvGraphicFramePr>
              <a:graphicFrameLocks noChangeAspect="1"/>
            </p:cNvGraphicFramePr>
            <p:nvPr/>
          </p:nvGraphicFramePr>
          <p:xfrm>
            <a:off x="2975" y="1797"/>
            <a:ext cx="319" cy="388"/>
          </p:xfrm>
          <a:graphic>
            <a:graphicData uri="http://schemas.openxmlformats.org/presentationml/2006/ole">
              <p:oleObj spid="_x0000_s1031" name="Equation" r:id="rId9" imgW="228501" imgH="304668" progId="Equation.3">
                <p:embed/>
              </p:oleObj>
            </a:graphicData>
          </a:graphic>
        </p:graphicFrame>
        <p:graphicFrame>
          <p:nvGraphicFramePr>
            <p:cNvPr id="1032" name="Object 21"/>
            <p:cNvGraphicFramePr>
              <a:graphicFrameLocks noChangeAspect="1"/>
            </p:cNvGraphicFramePr>
            <p:nvPr/>
          </p:nvGraphicFramePr>
          <p:xfrm>
            <a:off x="2245" y="2185"/>
            <a:ext cx="327" cy="397"/>
          </p:xfrm>
          <a:graphic>
            <a:graphicData uri="http://schemas.openxmlformats.org/presentationml/2006/ole">
              <p:oleObj spid="_x0000_s1032" name="Equation" r:id="rId10" imgW="228501" imgH="304668" progId="Equation.3">
                <p:embed/>
              </p:oleObj>
            </a:graphicData>
          </a:graphic>
        </p:graphicFrame>
        <p:sp>
          <p:nvSpPr>
            <p:cNvPr id="1049" name="Rectangle 22"/>
            <p:cNvSpPr>
              <a:spLocks noChangeArrowheads="1"/>
            </p:cNvSpPr>
            <p:nvPr/>
          </p:nvSpPr>
          <p:spPr bwMode="auto">
            <a:xfrm>
              <a:off x="2390" y="2196"/>
              <a:ext cx="5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GB" sz="2000">
                  <a:cs typeface="Times New Roman" pitchFamily="18" charset="0"/>
                </a:rPr>
                <a:t>    and</a:t>
              </a:r>
              <a:r>
                <a:rPr lang="en-GB">
                  <a:cs typeface="Times New Roman" pitchFamily="18" charset="0"/>
                </a:rPr>
                <a:t> </a:t>
              </a:r>
              <a:endParaRPr lang="en-GB"/>
            </a:p>
          </p:txBody>
        </p:sp>
        <p:graphicFrame>
          <p:nvGraphicFramePr>
            <p:cNvPr id="1033" name="Object 23"/>
            <p:cNvGraphicFramePr>
              <a:graphicFrameLocks noChangeAspect="1"/>
            </p:cNvGraphicFramePr>
            <p:nvPr/>
          </p:nvGraphicFramePr>
          <p:xfrm>
            <a:off x="3007" y="2185"/>
            <a:ext cx="327" cy="397"/>
          </p:xfrm>
          <a:graphic>
            <a:graphicData uri="http://schemas.openxmlformats.org/presentationml/2006/ole">
              <p:oleObj spid="_x0000_s1033" name="Equation" r:id="rId11" imgW="228501" imgH="304668" progId="Equation.3">
                <p:embed/>
              </p:oleObj>
            </a:graphicData>
          </a:graphic>
        </p:graphicFrame>
        <p:graphicFrame>
          <p:nvGraphicFramePr>
            <p:cNvPr id="1034" name="Object 24"/>
            <p:cNvGraphicFramePr>
              <a:graphicFrameLocks noChangeAspect="1"/>
            </p:cNvGraphicFramePr>
            <p:nvPr/>
          </p:nvGraphicFramePr>
          <p:xfrm>
            <a:off x="2245" y="2582"/>
            <a:ext cx="287" cy="349"/>
          </p:xfrm>
          <a:graphic>
            <a:graphicData uri="http://schemas.openxmlformats.org/presentationml/2006/ole">
              <p:oleObj spid="_x0000_s1034" name="Equation" r:id="rId12" imgW="228501" imgH="304668" progId="Equation.3">
                <p:embed/>
              </p:oleObj>
            </a:graphicData>
          </a:graphic>
        </p:graphicFrame>
        <p:sp>
          <p:nvSpPr>
            <p:cNvPr id="1050" name="Rectangle 25"/>
            <p:cNvSpPr>
              <a:spLocks noChangeArrowheads="1"/>
            </p:cNvSpPr>
            <p:nvPr/>
          </p:nvSpPr>
          <p:spPr bwMode="auto">
            <a:xfrm>
              <a:off x="2385" y="2595"/>
              <a:ext cx="6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GB" sz="2000">
                  <a:cs typeface="Times New Roman" pitchFamily="18" charset="0"/>
                </a:rPr>
                <a:t>    and </a:t>
              </a:r>
              <a:endParaRPr lang="en-GB" sz="2000"/>
            </a:p>
          </p:txBody>
        </p:sp>
        <p:graphicFrame>
          <p:nvGraphicFramePr>
            <p:cNvPr id="1035" name="Object 26"/>
            <p:cNvGraphicFramePr>
              <a:graphicFrameLocks noChangeAspect="1"/>
            </p:cNvGraphicFramePr>
            <p:nvPr/>
          </p:nvGraphicFramePr>
          <p:xfrm>
            <a:off x="3007" y="2582"/>
            <a:ext cx="305" cy="349"/>
          </p:xfrm>
          <a:graphic>
            <a:graphicData uri="http://schemas.openxmlformats.org/presentationml/2006/ole">
              <p:oleObj spid="_x0000_s1035" name="Equation" r:id="rId13" imgW="266400" imgH="330120" progId="Equation.3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Need new methods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eaLnBrk="1" hangingPunct="1"/>
            <a:r>
              <a:rPr lang="en-GB" smtClean="0"/>
              <a:t>Beyond </a:t>
            </a:r>
            <a:r>
              <a:rPr lang="en-GB" i="1" smtClean="0"/>
              <a:t>ad hoc</a:t>
            </a:r>
            <a:r>
              <a:rPr lang="en-GB" smtClean="0"/>
              <a:t> methods</a:t>
            </a:r>
          </a:p>
          <a:p>
            <a:pPr eaLnBrk="1" hangingPunct="1"/>
            <a:r>
              <a:rPr lang="en-GB" smtClean="0"/>
              <a:t>Beyond visual models</a:t>
            </a:r>
          </a:p>
          <a:p>
            <a:pPr eaLnBrk="1" hangingPunct="1"/>
            <a:r>
              <a:rPr lang="en-GB" smtClean="0"/>
              <a:t>Fraction as mathematical structure</a:t>
            </a:r>
          </a:p>
          <a:p>
            <a:pPr eaLnBrk="1" hangingPunct="1"/>
            <a:r>
              <a:rPr lang="en-GB" smtClean="0"/>
              <a:t>Shifts in what is triggered when you see familiar objects</a:t>
            </a:r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1025"/>
            <a:ext cx="2838450" cy="301783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i="1" smtClean="0"/>
              <a:t>  </a:t>
            </a:r>
            <a:r>
              <a:rPr lang="en-GB" smtClean="0"/>
              <a:t>Plot</a:t>
            </a:r>
            <a:endParaRPr lang="en-GB" i="1" smtClean="0"/>
          </a:p>
          <a:p>
            <a:pPr eaLnBrk="1" hangingPunct="1">
              <a:buFontTx/>
              <a:buNone/>
            </a:pPr>
            <a:r>
              <a:rPr lang="en-GB" i="1" smtClean="0"/>
              <a:t>    y</a:t>
            </a:r>
            <a:r>
              <a:rPr lang="en-GB" smtClean="0"/>
              <a:t> = 2</a:t>
            </a:r>
            <a:r>
              <a:rPr lang="en-GB" i="1" smtClean="0"/>
              <a:t>x</a:t>
            </a:r>
            <a:endParaRPr lang="en-GB" smtClean="0"/>
          </a:p>
          <a:p>
            <a:pPr eaLnBrk="1" hangingPunct="1">
              <a:buFontTx/>
              <a:buNone/>
            </a:pPr>
            <a:r>
              <a:rPr lang="en-GB" i="1" smtClean="0"/>
              <a:t>    y</a:t>
            </a:r>
            <a:r>
              <a:rPr lang="en-GB" smtClean="0"/>
              <a:t> = 3</a:t>
            </a:r>
            <a:r>
              <a:rPr lang="en-GB" i="1" smtClean="0"/>
              <a:t>x</a:t>
            </a:r>
            <a:r>
              <a:rPr lang="en-GB" smtClean="0"/>
              <a:t> + 2</a:t>
            </a:r>
          </a:p>
          <a:p>
            <a:pPr eaLnBrk="1" hangingPunct="1">
              <a:buFontTx/>
              <a:buNone/>
            </a:pPr>
            <a:r>
              <a:rPr lang="en-GB" i="1" smtClean="0"/>
              <a:t>    y</a:t>
            </a:r>
            <a:r>
              <a:rPr lang="en-GB" smtClean="0"/>
              <a:t> = 5</a:t>
            </a:r>
            <a:r>
              <a:rPr lang="en-GB" i="1" smtClean="0"/>
              <a:t>x</a:t>
            </a:r>
            <a:r>
              <a:rPr lang="en-GB" smtClean="0"/>
              <a:t> – 3</a:t>
            </a:r>
          </a:p>
          <a:p>
            <a:pPr eaLnBrk="1" hangingPunct="1">
              <a:buFontTx/>
              <a:buNone/>
            </a:pPr>
            <a:r>
              <a:rPr lang="en-GB" i="1" smtClean="0"/>
              <a:t>    y</a:t>
            </a:r>
            <a:r>
              <a:rPr lang="en-GB" smtClean="0"/>
              <a:t> = -4</a:t>
            </a:r>
            <a:r>
              <a:rPr lang="en-GB" i="1" smtClean="0"/>
              <a:t>x </a:t>
            </a:r>
            <a:r>
              <a:rPr lang="en-GB" smtClean="0"/>
              <a:t>- 5</a:t>
            </a:r>
            <a:endParaRPr lang="en-US" smtClean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962400" y="1447800"/>
            <a:ext cx="4419600" cy="2971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342900" indent="-342900" algn="ctr">
              <a:spcBef>
                <a:spcPct val="20000"/>
              </a:spcBef>
            </a:pPr>
            <a:r>
              <a:rPr lang="en-GB" sz="3200"/>
              <a:t>   Find the slope between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GB" sz="3200"/>
              <a:t>   (4, 5) and (7, 10)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GB" sz="3200"/>
              <a:t>	(4, 5) and (6, 10)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GB" sz="3200"/>
              <a:t>	(4, 5) and (5, 10)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GB" sz="3200"/>
              <a:t>	(4, 5) and (4, 10)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GB" sz="3200"/>
              <a:t>	(4, 5) and (3, 10)</a:t>
            </a:r>
            <a:endParaRPr lang="en-US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pPr eaLnBrk="1" hangingPunct="1"/>
            <a:r>
              <a:rPr lang="en-GB" sz="4000" smtClean="0"/>
              <a:t>What is </a:t>
            </a:r>
            <a:r>
              <a:rPr lang="en-GB" sz="4000" smtClean="0">
                <a:solidFill>
                  <a:srgbClr val="CC0000"/>
                </a:solidFill>
              </a:rPr>
              <a:t>specifically</a:t>
            </a:r>
            <a:r>
              <a:rPr lang="en-GB" sz="4000" smtClean="0"/>
              <a:t> mathematical thinking?</a:t>
            </a:r>
            <a:endParaRPr lang="en-US" sz="40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4525962"/>
          </a:xfrm>
        </p:spPr>
        <p:txBody>
          <a:bodyPr/>
          <a:lstStyle/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Tasks for you to do, within core curriculum, to illustrate key features of secondary mathematical thinking and to provide generic task types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Exercise as object</a:t>
            </a: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eaLnBrk="1" hangingPunct="1"/>
            <a:r>
              <a:rPr lang="en-GB" smtClean="0"/>
              <a:t>Control variation so that concept emerges</a:t>
            </a:r>
          </a:p>
          <a:p>
            <a:pPr eaLnBrk="1" hangingPunct="1"/>
            <a:r>
              <a:rPr lang="en-GB" smtClean="0"/>
              <a:t>Shift from separate answers to raw material for conceptual understanding</a:t>
            </a:r>
            <a:endParaRPr 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40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    	   sin</a:t>
            </a:r>
            <a:r>
              <a:rPr lang="en-GB" baseline="30000" smtClean="0"/>
              <a:t>2</a:t>
            </a:r>
            <a:r>
              <a:rPr lang="en-GB" smtClean="0"/>
              <a:t>x  +   cos</a:t>
            </a:r>
            <a:r>
              <a:rPr lang="en-GB" baseline="30000" smtClean="0"/>
              <a:t>2</a:t>
            </a:r>
            <a:r>
              <a:rPr lang="en-GB" smtClean="0"/>
              <a:t>x 	=  1</a:t>
            </a:r>
          </a:p>
          <a:p>
            <a:pPr eaLnBrk="1" hangingPunct="1">
              <a:buFontTx/>
              <a:buNone/>
            </a:pPr>
            <a:r>
              <a:rPr lang="en-GB" smtClean="0"/>
              <a:t>        2 sin</a:t>
            </a:r>
            <a:r>
              <a:rPr lang="en-GB" baseline="30000" smtClean="0"/>
              <a:t>2</a:t>
            </a:r>
            <a:r>
              <a:rPr lang="en-GB" smtClean="0"/>
              <a:t>x + 2 cos</a:t>
            </a:r>
            <a:r>
              <a:rPr lang="en-GB" baseline="30000" smtClean="0"/>
              <a:t>2</a:t>
            </a:r>
            <a:r>
              <a:rPr lang="en-GB" smtClean="0"/>
              <a:t>x	=  2 </a:t>
            </a:r>
          </a:p>
          <a:p>
            <a:pPr eaLnBrk="1" hangingPunct="1">
              <a:buFontTx/>
              <a:buNone/>
            </a:pPr>
            <a:r>
              <a:rPr lang="en-GB" smtClean="0"/>
              <a:t>        3 sin</a:t>
            </a:r>
            <a:r>
              <a:rPr lang="en-GB" baseline="30000" smtClean="0"/>
              <a:t>2</a:t>
            </a:r>
            <a:r>
              <a:rPr lang="en-GB" smtClean="0"/>
              <a:t>x + 3 cos</a:t>
            </a:r>
            <a:r>
              <a:rPr lang="en-GB" baseline="30000" smtClean="0"/>
              <a:t>2</a:t>
            </a:r>
            <a:r>
              <a:rPr lang="en-GB" smtClean="0"/>
              <a:t>x 	=  3</a:t>
            </a:r>
          </a:p>
          <a:p>
            <a:pPr eaLnBrk="1" hangingPunct="1">
              <a:buFontTx/>
              <a:buNone/>
            </a:pPr>
            <a:r>
              <a:rPr lang="en-GB" smtClean="0"/>
              <a:t>        4 sin</a:t>
            </a:r>
            <a:r>
              <a:rPr lang="en-GB" baseline="30000" smtClean="0"/>
              <a:t>2</a:t>
            </a:r>
            <a:r>
              <a:rPr lang="en-GB" smtClean="0"/>
              <a:t>x + 4 cos</a:t>
            </a:r>
            <a:r>
              <a:rPr lang="en-GB" baseline="30000" smtClean="0"/>
              <a:t>2</a:t>
            </a:r>
            <a:r>
              <a:rPr lang="en-GB" smtClean="0"/>
              <a:t>x 	=  4 </a:t>
            </a:r>
          </a:p>
          <a:p>
            <a:pPr eaLnBrk="1" hangingPunct="1">
              <a:buFontTx/>
              <a:buNone/>
            </a:pPr>
            <a:r>
              <a:rPr lang="en-GB" smtClean="0"/>
              <a:t>  </a:t>
            </a:r>
          </a:p>
          <a:p>
            <a:pPr eaLnBrk="1" hangingPunct="1">
              <a:buFontTx/>
              <a:buNone/>
            </a:pPr>
            <a:r>
              <a:rPr lang="en-GB" smtClean="0"/>
              <a:t>        e</a:t>
            </a:r>
            <a:r>
              <a:rPr lang="en-GB" baseline="30000" smtClean="0"/>
              <a:t>x</a:t>
            </a:r>
            <a:r>
              <a:rPr lang="en-GB" smtClean="0"/>
              <a:t>sin</a:t>
            </a:r>
            <a:r>
              <a:rPr lang="en-GB" baseline="30000" smtClean="0"/>
              <a:t>2</a:t>
            </a:r>
            <a:r>
              <a:rPr lang="en-GB" smtClean="0"/>
              <a:t>x + e</a:t>
            </a:r>
            <a:r>
              <a:rPr lang="en-GB" baseline="30000" smtClean="0"/>
              <a:t>x</a:t>
            </a:r>
            <a:r>
              <a:rPr lang="en-GB" smtClean="0"/>
              <a:t>cos</a:t>
            </a:r>
            <a:r>
              <a:rPr lang="en-GB" baseline="30000" smtClean="0"/>
              <a:t>2</a:t>
            </a:r>
            <a:r>
              <a:rPr lang="en-GB" smtClean="0"/>
              <a:t>x 	=  e</a:t>
            </a:r>
            <a:r>
              <a:rPr lang="en-GB" baseline="30000" smtClean="0"/>
              <a:t>x</a:t>
            </a:r>
            <a:r>
              <a:rPr lang="en-GB" smtClean="0"/>
              <a:t> </a:t>
            </a:r>
          </a:p>
          <a:p>
            <a:pPr eaLnBrk="1" hangingPunct="1">
              <a:buFontTx/>
              <a:buNone/>
            </a:pPr>
            <a:r>
              <a:rPr lang="en-GB" smtClean="0"/>
              <a:t>   cosx sin</a:t>
            </a:r>
            <a:r>
              <a:rPr lang="en-GB" baseline="30000" smtClean="0"/>
              <a:t>2</a:t>
            </a:r>
            <a:r>
              <a:rPr lang="en-GB" smtClean="0"/>
              <a:t>x + cos</a:t>
            </a:r>
            <a:r>
              <a:rPr lang="en-GB" baseline="30000" smtClean="0"/>
              <a:t>3</a:t>
            </a:r>
            <a:r>
              <a:rPr lang="en-GB" smtClean="0"/>
              <a:t>x 	=  cosx</a:t>
            </a:r>
          </a:p>
          <a:p>
            <a:pPr eaLnBrk="1" hangingPunct="1">
              <a:buFontTx/>
              <a:buNone/>
            </a:pPr>
            <a:endParaRPr lang="en-US" baseline="30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Hide this structure </a:t>
            </a:r>
            <a:endParaRPr 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eaLnBrk="1" hangingPunct="1"/>
            <a:r>
              <a:rPr lang="en-GB" smtClean="0"/>
              <a:t>Substituting expressions for numbers and letters</a:t>
            </a:r>
            <a:endParaRPr lang="en-US" smtClean="0"/>
          </a:p>
          <a:p>
            <a:pPr eaLnBrk="1" hangingPunct="1"/>
            <a:r>
              <a:rPr lang="en-GB" smtClean="0"/>
              <a:t>Shift from specific equations and identities to recognising them when they are obscure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229600" cy="1143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287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2x + 1		3x – 3		2x – 5</a:t>
            </a:r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>
              <a:buFontTx/>
              <a:buNone/>
            </a:pPr>
            <a:r>
              <a:rPr lang="en-GB" smtClean="0"/>
              <a:t>x + 1			-x – 5		x – 3</a:t>
            </a:r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>
              <a:buFontTx/>
              <a:buNone/>
            </a:pPr>
            <a:r>
              <a:rPr lang="en-GB" smtClean="0"/>
              <a:t>3x + 3		3x – 1		-2x + 1</a:t>
            </a:r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>
              <a:buFontTx/>
              <a:buNone/>
            </a:pPr>
            <a:r>
              <a:rPr lang="en-GB" smtClean="0"/>
              <a:t>-x + 2		x + 2			x - 2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varies?</a:t>
            </a:r>
            <a:endParaRPr 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eaLnBrk="1" hangingPunct="1"/>
            <a:r>
              <a:rPr lang="en-GB" smtClean="0"/>
              <a:t>Sorting in different ways draws attention to all the things that can vary</a:t>
            </a:r>
          </a:p>
          <a:p>
            <a:pPr eaLnBrk="1" hangingPunct="1"/>
            <a:r>
              <a:rPr lang="en-GB" smtClean="0"/>
              <a:t>Sorting in several ways encourages focus on properties instead of visual similarities</a:t>
            </a:r>
            <a:endParaRPr 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Put these in increasing order:</a:t>
            </a:r>
          </a:p>
          <a:p>
            <a:pPr eaLnBrk="1" hangingPunct="1"/>
            <a:endParaRPr lang="en-GB" smtClean="0"/>
          </a:p>
          <a:p>
            <a:pPr eaLnBrk="1" hangingPunct="1">
              <a:buFontTx/>
              <a:buNone/>
            </a:pPr>
            <a:r>
              <a:rPr lang="en-GB" smtClean="0"/>
              <a:t>    6</a:t>
            </a:r>
            <a:r>
              <a:rPr lang="en-GB" smtClean="0">
                <a:cs typeface="Arial" charset="0"/>
              </a:rPr>
              <a:t>√2      4√3     √3</a:t>
            </a:r>
            <a:r>
              <a:rPr lang="en-GB" baseline="30000" smtClean="0">
                <a:cs typeface="Arial" charset="0"/>
              </a:rPr>
              <a:t>2</a:t>
            </a:r>
            <a:r>
              <a:rPr lang="en-GB" smtClean="0">
                <a:cs typeface="Arial" charset="0"/>
              </a:rPr>
              <a:t>     8       2√8       2√9    </a:t>
            </a:r>
          </a:p>
          <a:p>
            <a:pPr eaLnBrk="1" hangingPunct="1">
              <a:buFontTx/>
              <a:buNone/>
            </a:pPr>
            <a:r>
              <a:rPr lang="en-GB" smtClean="0">
                <a:cs typeface="Arial" charset="0"/>
              </a:rPr>
              <a:t>     9         4√4     (√3)</a:t>
            </a:r>
            <a:r>
              <a:rPr lang="en-GB" baseline="30000" smtClean="0">
                <a:cs typeface="Arial" charset="0"/>
              </a:rPr>
              <a:t>2</a:t>
            </a:r>
            <a:r>
              <a:rPr lang="en-GB" smtClean="0">
                <a:cs typeface="Arial" charset="0"/>
              </a:rPr>
              <a:t>   &amp;  some of your 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Ordering</a:t>
            </a:r>
            <a:endParaRPr lang="en-U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Beyond obvious</a:t>
            </a:r>
          </a:p>
          <a:p>
            <a:pPr eaLnBrk="1" hangingPunct="1"/>
            <a:r>
              <a:rPr lang="en-GB" smtClean="0"/>
              <a:t>Beyond visual impact</a:t>
            </a:r>
          </a:p>
          <a:p>
            <a:pPr eaLnBrk="1" hangingPunct="1"/>
            <a:r>
              <a:rPr lang="en-GB" smtClean="0"/>
              <a:t>Gives need for method</a:t>
            </a:r>
          </a:p>
          <a:p>
            <a:pPr eaLnBrk="1" hangingPunct="1"/>
            <a:r>
              <a:rPr lang="en-GB" smtClean="0"/>
              <a:t>Continuity</a:t>
            </a:r>
          </a:p>
          <a:p>
            <a:pPr eaLnBrk="1" hangingPunct="1"/>
            <a:r>
              <a:rPr lang="en-GB" smtClean="0"/>
              <a:t>Creativity</a:t>
            </a:r>
          </a:p>
          <a:p>
            <a:pPr eaLnBrk="1" hangingPunct="1"/>
            <a:r>
              <a:rPr lang="en-GB" smtClean="0"/>
              <a:t>…</a:t>
            </a:r>
            <a:endParaRPr 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Arguing about</a:t>
            </a:r>
            <a:endParaRPr lang="en-U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Anne says that when a percentage goes down, the actual number goes down </a:t>
            </a:r>
          </a:p>
          <a:p>
            <a:pPr eaLnBrk="1" hangingPunct="1">
              <a:buFontTx/>
              <a:buNone/>
            </a:pPr>
            <a:r>
              <a:rPr lang="en-GB" smtClean="0"/>
              <a:t>- Is this always, sometimes or never true?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John says that when you square a number, the result is always bigger than the number you started with</a:t>
            </a:r>
          </a:p>
          <a:p>
            <a:pPr eaLnBrk="1" hangingPunct="1">
              <a:buFontTx/>
              <a:buNone/>
            </a:pPr>
            <a:r>
              <a:rPr lang="en-GB" smtClean="0"/>
              <a:t> - Is this always, sometimes or never true?</a:t>
            </a:r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Task types</a:t>
            </a:r>
            <a:endParaRPr lang="en-U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91063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Start the same, then be different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With and across the grain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Why equivalent?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..and another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Make an unusual one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Work back from properties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Move on from whole numbers</a:t>
            </a:r>
          </a:p>
          <a:p>
            <a:pPr eaLnBrk="1" hangingPunct="1">
              <a:lnSpc>
                <a:spcPct val="90000"/>
              </a:lnSpc>
            </a:pPr>
            <a:endParaRPr lang="en-GB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64163" y="1628775"/>
            <a:ext cx="4038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Similar structures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Hide this structure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Extend methods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Need new method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Exercise as object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What varies?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Order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Argue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65400"/>
            <a:ext cx="8229600" cy="1368425"/>
          </a:xfrm>
        </p:spPr>
        <p:txBody>
          <a:bodyPr/>
          <a:lstStyle/>
          <a:p>
            <a:pPr eaLnBrk="1" hangingPunct="1"/>
            <a:r>
              <a:rPr lang="en-GB" smtClean="0"/>
              <a:t>Thankyou for thinking</a:t>
            </a:r>
            <a:endParaRPr lang="en-US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0"/>
            <a:ext cx="7772400" cy="14700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2060575"/>
            <a:ext cx="6400800" cy="4032250"/>
          </a:xfrm>
        </p:spPr>
        <p:txBody>
          <a:bodyPr/>
          <a:lstStyle/>
          <a:p>
            <a:pPr eaLnBrk="1" hangingPunct="1"/>
            <a:r>
              <a:rPr lang="en-GB" sz="3600" smtClean="0"/>
              <a:t>2,4,6,8 … </a:t>
            </a:r>
          </a:p>
          <a:p>
            <a:pPr eaLnBrk="1" hangingPunct="1"/>
            <a:endParaRPr lang="en-GB" sz="3600" smtClean="0"/>
          </a:p>
          <a:p>
            <a:pPr eaLnBrk="1" hangingPunct="1"/>
            <a:r>
              <a:rPr lang="en-GB" sz="3600" smtClean="0"/>
              <a:t>5,7,9,11 …</a:t>
            </a:r>
          </a:p>
          <a:p>
            <a:pPr eaLnBrk="1" hangingPunct="1"/>
            <a:endParaRPr lang="en-GB" sz="3600" smtClean="0"/>
          </a:p>
          <a:p>
            <a:pPr eaLnBrk="1" hangingPunct="1"/>
            <a:r>
              <a:rPr lang="en-GB" sz="3600" smtClean="0"/>
              <a:t>9,11,13,15 …</a:t>
            </a:r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smtClean="0">
                <a:hlinkClick r:id="rId2"/>
              </a:rPr>
              <a:t>anne.watson@education.ox.ac.uk</a:t>
            </a:r>
            <a:endParaRPr lang="en-GB" sz="24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hlinkClick r:id="rId3"/>
              </a:rPr>
              <a:t>www.education.ox.ac.uk/people/academics</a:t>
            </a:r>
            <a:endParaRPr lang="en-US" sz="24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24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Anne Watson: </a:t>
            </a:r>
            <a:r>
              <a:rPr lang="en-GB" sz="2800" i="1" smtClean="0"/>
              <a:t>Raising Achievement in Secondary Mathematics</a:t>
            </a:r>
            <a:r>
              <a:rPr lang="en-GB" sz="2800" smtClean="0"/>
              <a:t>, Open University Press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28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“Thinkers” &amp; “Questions and Prompts for Mathematical Thinking” are available from Association of Teachers of Mathematics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sz="28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000" smtClean="0"/>
              <a:t>8</a:t>
            </a:r>
            <a:r>
              <a:rPr lang="en-GB" sz="2000" baseline="30000" smtClean="0"/>
              <a:t>th</a:t>
            </a:r>
            <a:r>
              <a:rPr lang="en-GB" sz="2000" smtClean="0"/>
              <a:t> Annual Institute of Mathematics Pedagogy</a:t>
            </a:r>
            <a:br>
              <a:rPr lang="en-GB" sz="2000" smtClean="0"/>
            </a:br>
            <a:r>
              <a:rPr lang="en-GB" sz="2000" smtClean="0"/>
              <a:t>July 28</a:t>
            </a:r>
            <a:r>
              <a:rPr lang="en-GB" sz="2000" baseline="30000" smtClean="0"/>
              <a:t>th</a:t>
            </a:r>
            <a:r>
              <a:rPr lang="en-GB" sz="2000" smtClean="0"/>
              <a:t> to 31</a:t>
            </a:r>
            <a:r>
              <a:rPr lang="en-GB" sz="2000" baseline="30000" smtClean="0"/>
              <a:t>st</a:t>
            </a: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>Cuddesdon near Oxford</a:t>
            </a:r>
            <a:br>
              <a:rPr lang="en-GB" sz="2000" smtClean="0"/>
            </a:br>
            <a:r>
              <a:rPr lang="en-GB" sz="2000" smtClean="0">
                <a:hlinkClick r:id="rId4"/>
              </a:rPr>
              <a:t>s.elliott@shu.ac.uk</a:t>
            </a: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>John Mason, Malcolm Swan, Anne Watson</a:t>
            </a:r>
            <a:endParaRPr lang="en-US" sz="20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60350"/>
            <a:ext cx="7772400" cy="14700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1844675"/>
            <a:ext cx="6400800" cy="4105275"/>
          </a:xfrm>
        </p:spPr>
        <p:txBody>
          <a:bodyPr/>
          <a:lstStyle/>
          <a:p>
            <a:pPr eaLnBrk="1" hangingPunct="1"/>
            <a:r>
              <a:rPr lang="en-GB" sz="3600" smtClean="0"/>
              <a:t>2,4,6,8 … </a:t>
            </a:r>
          </a:p>
          <a:p>
            <a:pPr eaLnBrk="1" hangingPunct="1"/>
            <a:endParaRPr lang="en-GB" sz="3600" smtClean="0"/>
          </a:p>
          <a:p>
            <a:pPr eaLnBrk="1" hangingPunct="1"/>
            <a:r>
              <a:rPr lang="en-GB" sz="3600" smtClean="0"/>
              <a:t>2,5,8,11 …</a:t>
            </a:r>
          </a:p>
          <a:p>
            <a:pPr eaLnBrk="1" hangingPunct="1"/>
            <a:endParaRPr lang="en-GB" sz="3600" smtClean="0"/>
          </a:p>
          <a:p>
            <a:pPr eaLnBrk="1" hangingPunct="1"/>
            <a:r>
              <a:rPr lang="en-GB" sz="3600" smtClean="0"/>
              <a:t>2,23,44,65 …</a:t>
            </a:r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0"/>
            <a:ext cx="7772400" cy="14700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700213"/>
            <a:ext cx="6400800" cy="3938587"/>
          </a:xfrm>
        </p:spPr>
        <p:txBody>
          <a:bodyPr/>
          <a:lstStyle/>
          <a:p>
            <a:pPr eaLnBrk="1" hangingPunct="1"/>
            <a:r>
              <a:rPr lang="en-GB" sz="3600" smtClean="0"/>
              <a:t>2,4,6,8 … </a:t>
            </a:r>
          </a:p>
          <a:p>
            <a:pPr eaLnBrk="1" hangingPunct="1"/>
            <a:endParaRPr lang="en-GB" sz="3600" smtClean="0"/>
          </a:p>
          <a:p>
            <a:pPr eaLnBrk="1" hangingPunct="1"/>
            <a:r>
              <a:rPr lang="en-GB" sz="3600" smtClean="0"/>
              <a:t>3,6,9,12 …</a:t>
            </a:r>
          </a:p>
          <a:p>
            <a:pPr eaLnBrk="1" hangingPunct="1"/>
            <a:endParaRPr lang="en-GB" sz="3600" smtClean="0"/>
          </a:p>
          <a:p>
            <a:pPr eaLnBrk="1" hangingPunct="1"/>
            <a:r>
              <a:rPr lang="en-GB" sz="3600" smtClean="0"/>
              <a:t>4,8,12,16 …</a:t>
            </a:r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Start the same; then are different</a:t>
            </a:r>
            <a:endParaRPr lang="en-US" sz="40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Expectations and assumptions about pattern</a:t>
            </a:r>
          </a:p>
          <a:p>
            <a:pPr eaLnBrk="1" hangingPunct="1"/>
            <a:r>
              <a:rPr lang="en-GB" smtClean="0"/>
              <a:t>Application of number sense and experience</a:t>
            </a:r>
          </a:p>
          <a:p>
            <a:pPr eaLnBrk="1" hangingPunct="1"/>
            <a:r>
              <a:rPr lang="en-GB" smtClean="0"/>
              <a:t>Looking for similarities with other mathematical structures</a:t>
            </a:r>
          </a:p>
          <a:p>
            <a:pPr eaLnBrk="1" hangingPunct="1"/>
            <a:r>
              <a:rPr lang="en-GB" smtClean="0"/>
              <a:t>Testing a repertoire of operations</a:t>
            </a:r>
          </a:p>
          <a:p>
            <a:pPr eaLnBrk="1" hangingPunct="1"/>
            <a:r>
              <a:rPr lang="en-GB" smtClean="0"/>
              <a:t>Background generalisations</a:t>
            </a:r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…</a:t>
            </a:r>
          </a:p>
          <a:p>
            <a:pPr eaLnBrk="1" hangingPunct="1">
              <a:buFontTx/>
              <a:buNone/>
            </a:pPr>
            <a:r>
              <a:rPr lang="en-GB" sz="2800" smtClean="0"/>
              <a:t>( x – 2 ) ( x + 1 ) = x</a:t>
            </a:r>
            <a:r>
              <a:rPr lang="en-GB" sz="2800" baseline="30000" smtClean="0"/>
              <a:t>2</a:t>
            </a:r>
            <a:r>
              <a:rPr lang="en-GB" sz="2800" smtClean="0"/>
              <a:t> -    x  - 2 = x(x - 1) -2</a:t>
            </a:r>
          </a:p>
          <a:p>
            <a:pPr eaLnBrk="1" hangingPunct="1">
              <a:buFontTx/>
              <a:buNone/>
            </a:pPr>
            <a:r>
              <a:rPr lang="en-GB" sz="2800" smtClean="0"/>
              <a:t>( x – 3 ) ( x + 1 ) = x</a:t>
            </a:r>
            <a:r>
              <a:rPr lang="en-GB" sz="2800" baseline="30000" smtClean="0"/>
              <a:t>2</a:t>
            </a:r>
            <a:r>
              <a:rPr lang="en-GB" sz="2800" smtClean="0"/>
              <a:t> -  2x  - 3 = x(x - 2) - 3</a:t>
            </a:r>
          </a:p>
          <a:p>
            <a:pPr eaLnBrk="1" hangingPunct="1">
              <a:buFontTx/>
              <a:buNone/>
            </a:pPr>
            <a:r>
              <a:rPr lang="en-GB" sz="2800" smtClean="0"/>
              <a:t>( x – 4 ) ( x + 1 ) = x</a:t>
            </a:r>
            <a:r>
              <a:rPr lang="en-GB" sz="2800" baseline="30000" smtClean="0"/>
              <a:t>2</a:t>
            </a:r>
            <a:r>
              <a:rPr lang="en-GB" sz="2800" smtClean="0"/>
              <a:t> -  3x  - 4 = x(x – 3) - 4</a:t>
            </a:r>
            <a:endParaRPr lang="en-US" sz="2800" smtClean="0"/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936625"/>
          </a:xfrm>
        </p:spPr>
        <p:txBody>
          <a:bodyPr/>
          <a:lstStyle/>
          <a:p>
            <a:pPr eaLnBrk="1" hangingPunct="1"/>
            <a:r>
              <a:rPr lang="en-GB" sz="4000" smtClean="0"/>
              <a:t>‘With’ to ‘across’ the grain</a:t>
            </a:r>
            <a:br>
              <a:rPr lang="en-GB" sz="4000" smtClean="0"/>
            </a:br>
            <a:r>
              <a:rPr lang="en-GB" sz="4000" smtClean="0"/>
              <a:t>Why equivalent?</a:t>
            </a:r>
            <a:endParaRPr lang="en-US" sz="40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49500"/>
            <a:ext cx="8229600" cy="3776663"/>
          </a:xfrm>
        </p:spPr>
        <p:txBody>
          <a:bodyPr/>
          <a:lstStyle/>
          <a:p>
            <a:pPr eaLnBrk="1" hangingPunct="1"/>
            <a:r>
              <a:rPr lang="en-GB" smtClean="0"/>
              <a:t>Shifts from going ‘with the grain’ to making relationships ‘across the grain’</a:t>
            </a:r>
          </a:p>
          <a:p>
            <a:pPr eaLnBrk="1" hangingPunct="1"/>
            <a:r>
              <a:rPr lang="en-GB" smtClean="0"/>
              <a:t>Shifts from ‘filling in’ to operating and transforming</a:t>
            </a:r>
          </a:p>
          <a:p>
            <a:pPr eaLnBrk="1" hangingPunct="1"/>
            <a:r>
              <a:rPr lang="en-GB" smtClean="0"/>
              <a:t>Shifts from answers to relationships</a:t>
            </a:r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Construct a triangle which has a height of two and a height of one </a:t>
            </a:r>
          </a:p>
          <a:p>
            <a:pPr lvl="1" eaLnBrk="1" hangingPunct="1"/>
            <a:r>
              <a:rPr lang="en-GB" smtClean="0"/>
              <a:t>and another</a:t>
            </a:r>
          </a:p>
          <a:p>
            <a:pPr lvl="1" eaLnBrk="1" hangingPunct="1"/>
            <a:r>
              <a:rPr lang="en-GB" smtClean="0"/>
              <a:t>and another</a:t>
            </a:r>
          </a:p>
          <a:p>
            <a:pPr lvl="1" eaLnBrk="1" hangingPunct="1"/>
            <a:endParaRPr lang="en-GB" smtClean="0"/>
          </a:p>
          <a:p>
            <a:pPr eaLnBrk="1" hangingPunct="1"/>
            <a:r>
              <a:rPr lang="en-GB" smtClean="0"/>
              <a:t>Can you make one which has a height of three and a height of two and a height of one?</a:t>
            </a:r>
          </a:p>
          <a:p>
            <a:pPr lvl="1"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738</Words>
  <Application>Microsoft Office PowerPoint</Application>
  <PresentationFormat>On-screen Show (4:3)</PresentationFormat>
  <Paragraphs>186</Paragraphs>
  <Slides>30</Slides>
  <Notes>29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Default Design</vt:lpstr>
      <vt:lpstr>Equation</vt:lpstr>
      <vt:lpstr>Developing mathematical thinking in the core curriculum</vt:lpstr>
      <vt:lpstr>What is specifically mathematical thinking?</vt:lpstr>
      <vt:lpstr>Slide 3</vt:lpstr>
      <vt:lpstr>Slide 4</vt:lpstr>
      <vt:lpstr>Slide 5</vt:lpstr>
      <vt:lpstr>Start the same; then are different</vt:lpstr>
      <vt:lpstr>Slide 7</vt:lpstr>
      <vt:lpstr>‘With’ to ‘across’ the grain Why equivalent?</vt:lpstr>
      <vt:lpstr>Slide 9</vt:lpstr>
      <vt:lpstr>And another...  Make an unusual one </vt:lpstr>
      <vt:lpstr>Slide 11</vt:lpstr>
      <vt:lpstr>Work backwards using properties Move on from whole numbers</vt:lpstr>
      <vt:lpstr>Slide 13</vt:lpstr>
      <vt:lpstr>Similar structures</vt:lpstr>
      <vt:lpstr>Find a number half way between:</vt:lpstr>
      <vt:lpstr>Extend methods</vt:lpstr>
      <vt:lpstr>Find a number half way between:</vt:lpstr>
      <vt:lpstr>Need new methods</vt:lpstr>
      <vt:lpstr>Slide 19</vt:lpstr>
      <vt:lpstr>Exercise as object</vt:lpstr>
      <vt:lpstr>Slide 21</vt:lpstr>
      <vt:lpstr>Hide this structure </vt:lpstr>
      <vt:lpstr>Slide 23</vt:lpstr>
      <vt:lpstr>What varies?</vt:lpstr>
      <vt:lpstr>Slide 25</vt:lpstr>
      <vt:lpstr>Ordering</vt:lpstr>
      <vt:lpstr>Arguing about</vt:lpstr>
      <vt:lpstr>Task types</vt:lpstr>
      <vt:lpstr>Thankyou for thinking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mathematical thinking in the core curriculum</dc:title>
  <dc:creator>AnneW</dc:creator>
  <cp:lastModifiedBy>Anne Watson</cp:lastModifiedBy>
  <cp:revision>6</cp:revision>
  <dcterms:created xsi:type="dcterms:W3CDTF">2008-05-14T15:22:37Z</dcterms:created>
  <dcterms:modified xsi:type="dcterms:W3CDTF">2015-10-31T08:15:24Z</dcterms:modified>
</cp:coreProperties>
</file>