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9" r:id="rId1"/>
  </p:sldMasterIdLst>
  <p:notesMasterIdLst>
    <p:notesMasterId r:id="rId33"/>
  </p:notesMasterIdLst>
  <p:handoutMasterIdLst>
    <p:handoutMasterId r:id="rId34"/>
  </p:handoutMasterIdLst>
  <p:sldIdLst>
    <p:sldId id="336" r:id="rId2"/>
    <p:sldId id="282" r:id="rId3"/>
    <p:sldId id="497" r:id="rId4"/>
    <p:sldId id="259" r:id="rId5"/>
    <p:sldId id="284" r:id="rId6"/>
    <p:sldId id="267" r:id="rId7"/>
    <p:sldId id="264" r:id="rId8"/>
    <p:sldId id="265" r:id="rId9"/>
    <p:sldId id="268" r:id="rId10"/>
    <p:sldId id="266" r:id="rId11"/>
    <p:sldId id="271" r:id="rId12"/>
    <p:sldId id="280" r:id="rId13"/>
    <p:sldId id="281" r:id="rId14"/>
    <p:sldId id="496" r:id="rId15"/>
    <p:sldId id="286" r:id="rId16"/>
    <p:sldId id="316" r:id="rId17"/>
    <p:sldId id="285" r:id="rId18"/>
    <p:sldId id="486" r:id="rId19"/>
    <p:sldId id="487" r:id="rId20"/>
    <p:sldId id="488" r:id="rId21"/>
    <p:sldId id="490" r:id="rId22"/>
    <p:sldId id="491" r:id="rId23"/>
    <p:sldId id="258" r:id="rId24"/>
    <p:sldId id="483" r:id="rId25"/>
    <p:sldId id="485" r:id="rId26"/>
    <p:sldId id="484" r:id="rId27"/>
    <p:sldId id="482" r:id="rId28"/>
    <p:sldId id="492" r:id="rId29"/>
    <p:sldId id="493" r:id="rId30"/>
    <p:sldId id="495" r:id="rId31"/>
    <p:sldId id="494" r:id="rId32"/>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1pPr>
    <a:lvl2pPr marL="4572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2pPr>
    <a:lvl3pPr marL="9144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3pPr>
    <a:lvl4pPr marL="13716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4pPr>
    <a:lvl5pPr marL="18288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5pPr>
    <a:lvl6pPr marL="2286000" algn="l" defTabSz="457200" rtl="0" eaLnBrk="1" latinLnBrk="0" hangingPunct="1">
      <a:defRPr sz="2800" b="1" kern="1200">
        <a:solidFill>
          <a:schemeClr val="tx1"/>
        </a:solidFill>
        <a:latin typeface="Chalkboard" charset="0"/>
        <a:ea typeface="ＭＳ Ｐゴシック" charset="0"/>
        <a:cs typeface="ＭＳ Ｐゴシック" charset="0"/>
      </a:defRPr>
    </a:lvl6pPr>
    <a:lvl7pPr marL="2743200" algn="l" defTabSz="457200" rtl="0" eaLnBrk="1" latinLnBrk="0" hangingPunct="1">
      <a:defRPr sz="2800" b="1" kern="1200">
        <a:solidFill>
          <a:schemeClr val="tx1"/>
        </a:solidFill>
        <a:latin typeface="Chalkboard" charset="0"/>
        <a:ea typeface="ＭＳ Ｐゴシック" charset="0"/>
        <a:cs typeface="ＭＳ Ｐゴシック" charset="0"/>
      </a:defRPr>
    </a:lvl7pPr>
    <a:lvl8pPr marL="3200400" algn="l" defTabSz="457200" rtl="0" eaLnBrk="1" latinLnBrk="0" hangingPunct="1">
      <a:defRPr sz="2800" b="1" kern="1200">
        <a:solidFill>
          <a:schemeClr val="tx1"/>
        </a:solidFill>
        <a:latin typeface="Chalkboard" charset="0"/>
        <a:ea typeface="ＭＳ Ｐゴシック" charset="0"/>
        <a:cs typeface="ＭＳ Ｐゴシック" charset="0"/>
      </a:defRPr>
    </a:lvl8pPr>
    <a:lvl9pPr marL="3657600" algn="l" defTabSz="457200" rtl="0" eaLnBrk="1" latinLnBrk="0" hangingPunct="1">
      <a:defRPr sz="2800" b="1" kern="1200">
        <a:solidFill>
          <a:schemeClr val="tx1"/>
        </a:solidFill>
        <a:latin typeface="Chalkboard"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clrMru>
    <a:srgbClr val="009900"/>
    <a:srgbClr val="FFF5CB"/>
    <a:srgbClr val="FFFFFF"/>
    <a:srgbClr val="00279F"/>
    <a:srgbClr val="00B200"/>
    <a:srgbClr val="00FFFF"/>
    <a:srgbClr val="3400FF"/>
    <a:srgbClr val="F1C34E"/>
    <a:srgbClr val="666666"/>
    <a:srgbClr val="8E8E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18" autoAdjust="0"/>
    <p:restoredTop sz="94423"/>
  </p:normalViewPr>
  <p:slideViewPr>
    <p:cSldViewPr>
      <p:cViewPr varScale="1">
        <p:scale>
          <a:sx n="81" d="100"/>
          <a:sy n="81" d="100"/>
        </p:scale>
        <p:origin x="46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2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8C6EA9-F035-8544-AAF2-C7382EBC22C9}" type="datetimeFigureOut">
              <a:t>3/29/19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B61370-A4E2-FA4B-ACC9-505EA8ADA227}" type="slidenum">
              <a:t>‹#›</a:t>
            </a:fld>
            <a:endParaRPr lang="en-GB"/>
          </a:p>
        </p:txBody>
      </p:sp>
    </p:spTree>
    <p:extLst>
      <p:ext uri="{BB962C8B-B14F-4D97-AF65-F5344CB8AC3E}">
        <p14:creationId xmlns:p14="http://schemas.microsoft.com/office/powerpoint/2010/main" val="2466556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Lucida Grande" charset="0"/>
              </a:defRPr>
            </a:lvl1pPr>
          </a:lstStyle>
          <a:p>
            <a:pPr>
              <a:defRPr/>
            </a:pPr>
            <a:endParaRPr lang="en-GB"/>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Lucida Grande" charset="0"/>
              </a:defRPr>
            </a:lvl1pPr>
          </a:lstStyle>
          <a:p>
            <a:pPr>
              <a:defRPr/>
            </a:pPr>
            <a:endParaRPr lang="en-GB"/>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Lucida Grande" charset="0"/>
              </a:defRPr>
            </a:lvl1pPr>
          </a:lstStyle>
          <a:p>
            <a:pPr>
              <a:defRPr/>
            </a:pPr>
            <a:endParaRPr lang="en-GB"/>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Lucida Grande" charset="0"/>
              </a:defRPr>
            </a:lvl1pPr>
          </a:lstStyle>
          <a:p>
            <a:pPr>
              <a:defRPr/>
            </a:pPr>
            <a:fld id="{A0FCEBD3-A582-5442-AF13-50C2B7E2B653}" type="slidenum">
              <a:rPr lang="en-US"/>
              <a:pPr>
                <a:defRPr/>
              </a:pPr>
              <a:t>‹#›</a:t>
            </a:fld>
            <a:endParaRPr lang="en-US"/>
          </a:p>
        </p:txBody>
      </p:sp>
    </p:spTree>
    <p:extLst>
      <p:ext uri="{BB962C8B-B14F-4D97-AF65-F5344CB8AC3E}">
        <p14:creationId xmlns:p14="http://schemas.microsoft.com/office/powerpoint/2010/main" val="24337128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Chalkboard" charset="0"/>
                <a:ea typeface="ＭＳ Ｐゴシック" charset="0"/>
                <a:cs typeface="ＭＳ Ｐゴシック" charset="0"/>
              </a:defRPr>
            </a:lvl1pPr>
            <a:lvl2pPr marL="742950" indent="-285750" eaLnBrk="0" hangingPunct="0">
              <a:defRPr sz="2800" b="1">
                <a:solidFill>
                  <a:schemeClr val="tx1"/>
                </a:solidFill>
                <a:latin typeface="Chalkboard" charset="0"/>
                <a:ea typeface="ＭＳ Ｐゴシック" charset="0"/>
              </a:defRPr>
            </a:lvl2pPr>
            <a:lvl3pPr marL="1143000" indent="-228600" eaLnBrk="0" hangingPunct="0">
              <a:defRPr sz="2800" b="1">
                <a:solidFill>
                  <a:schemeClr val="tx1"/>
                </a:solidFill>
                <a:latin typeface="Chalkboard" charset="0"/>
                <a:ea typeface="ＭＳ Ｐゴシック" charset="0"/>
              </a:defRPr>
            </a:lvl3pPr>
            <a:lvl4pPr marL="1600200" indent="-228600" eaLnBrk="0" hangingPunct="0">
              <a:defRPr sz="2800" b="1">
                <a:solidFill>
                  <a:schemeClr val="tx1"/>
                </a:solidFill>
                <a:latin typeface="Chalkboard" charset="0"/>
                <a:ea typeface="ＭＳ Ｐゴシック" charset="0"/>
              </a:defRPr>
            </a:lvl4pPr>
            <a:lvl5pPr marL="2057400" indent="-228600" eaLnBrk="0" hangingPunct="0">
              <a:defRPr sz="2800" b="1">
                <a:solidFill>
                  <a:schemeClr val="tx1"/>
                </a:solidFill>
                <a:latin typeface="Chalkboard" charset="0"/>
                <a:ea typeface="ＭＳ Ｐゴシック" charset="0"/>
              </a:defRPr>
            </a:lvl5pPr>
            <a:lvl6pPr marL="2514600" indent="-228600" eaLnBrk="0" fontAlgn="base" hangingPunct="0">
              <a:spcBef>
                <a:spcPct val="0"/>
              </a:spcBef>
              <a:spcAft>
                <a:spcPct val="0"/>
              </a:spcAft>
              <a:defRPr sz="2800" b="1">
                <a:solidFill>
                  <a:schemeClr val="tx1"/>
                </a:solidFill>
                <a:latin typeface="Chalkboard" charset="0"/>
                <a:ea typeface="ＭＳ Ｐゴシック" charset="0"/>
              </a:defRPr>
            </a:lvl6pPr>
            <a:lvl7pPr marL="2971800" indent="-228600" eaLnBrk="0" fontAlgn="base" hangingPunct="0">
              <a:spcBef>
                <a:spcPct val="0"/>
              </a:spcBef>
              <a:spcAft>
                <a:spcPct val="0"/>
              </a:spcAft>
              <a:defRPr sz="2800" b="1">
                <a:solidFill>
                  <a:schemeClr val="tx1"/>
                </a:solidFill>
                <a:latin typeface="Chalkboard" charset="0"/>
                <a:ea typeface="ＭＳ Ｐゴシック" charset="0"/>
              </a:defRPr>
            </a:lvl7pPr>
            <a:lvl8pPr marL="3429000" indent="-228600" eaLnBrk="0" fontAlgn="base" hangingPunct="0">
              <a:spcBef>
                <a:spcPct val="0"/>
              </a:spcBef>
              <a:spcAft>
                <a:spcPct val="0"/>
              </a:spcAft>
              <a:defRPr sz="2800" b="1">
                <a:solidFill>
                  <a:schemeClr val="tx1"/>
                </a:solidFill>
                <a:latin typeface="Chalkboard" charset="0"/>
                <a:ea typeface="ＭＳ Ｐゴシック" charset="0"/>
              </a:defRPr>
            </a:lvl8pPr>
            <a:lvl9pPr marL="3886200" indent="-228600" eaLnBrk="0" fontAlgn="base" hangingPunct="0">
              <a:spcBef>
                <a:spcPct val="0"/>
              </a:spcBef>
              <a:spcAft>
                <a:spcPct val="0"/>
              </a:spcAft>
              <a:defRPr sz="2800" b="1">
                <a:solidFill>
                  <a:schemeClr val="tx1"/>
                </a:solidFill>
                <a:latin typeface="Chalkboard" charset="0"/>
                <a:ea typeface="ＭＳ Ｐゴシック" charset="0"/>
              </a:defRPr>
            </a:lvl9pPr>
          </a:lstStyle>
          <a:p>
            <a:fld id="{BC56F3F2-643C-DD4E-A6A5-10B6C7802342}" type="slidenum">
              <a:rPr lang="en-US" sz="1200" b="0">
                <a:latin typeface="Lucida Grande" charset="0"/>
              </a:rPr>
              <a:pPr/>
              <a:t>1</a:t>
            </a:fld>
            <a:endParaRPr lang="en-US" sz="1200" b="0">
              <a:latin typeface="Lucida Grande"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Diophantus is alive and well!!</a:t>
            </a:r>
          </a:p>
        </p:txBody>
      </p:sp>
      <p:sp>
        <p:nvSpPr>
          <p:cNvPr id="4" name="Slide Number Placeholder 3"/>
          <p:cNvSpPr>
            <a:spLocks noGrp="1"/>
          </p:cNvSpPr>
          <p:nvPr>
            <p:ph type="sldNum" sz="quarter" idx="5"/>
          </p:nvPr>
        </p:nvSpPr>
        <p:spPr/>
        <p:txBody>
          <a:bodyPr/>
          <a:lstStyle/>
          <a:p>
            <a:pPr>
              <a:defRPr/>
            </a:pPr>
            <a:fld id="{A0FCEBD3-A582-5442-AF13-50C2B7E2B653}" type="slidenum">
              <a:rPr lang="en-US" smtClean="0"/>
              <a:pPr>
                <a:defRPr/>
              </a:pPr>
              <a:t>13</a:t>
            </a:fld>
            <a:endParaRPr lang="en-US"/>
          </a:p>
        </p:txBody>
      </p:sp>
    </p:spTree>
    <p:extLst>
      <p:ext uri="{BB962C8B-B14F-4D97-AF65-F5344CB8AC3E}">
        <p14:creationId xmlns:p14="http://schemas.microsoft.com/office/powerpoint/2010/main" val="1901972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0FCEBD3-A582-5442-AF13-50C2B7E2B653}" type="slidenum">
              <a:rPr lang="en-US" smtClean="0"/>
              <a:pPr>
                <a:defRPr/>
              </a:pPr>
              <a:t>18</a:t>
            </a:fld>
            <a:endParaRPr lang="en-US"/>
          </a:p>
        </p:txBody>
      </p:sp>
    </p:spTree>
    <p:extLst>
      <p:ext uri="{BB962C8B-B14F-4D97-AF65-F5344CB8AC3E}">
        <p14:creationId xmlns:p14="http://schemas.microsoft.com/office/powerpoint/2010/main" val="1370616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Jacoby, O. with Benson, W. (1992 Dover reprint). </a:t>
            </a:r>
            <a:r>
              <a:rPr lang="en-GB" i="1" dirty="0"/>
              <a:t>Intriguing Mathematical Problems </a:t>
            </a:r>
            <a:r>
              <a:rPr lang="en-GB" i="0" dirty="0"/>
              <a:t>Ch 2 Problem 11</a:t>
            </a:r>
          </a:p>
        </p:txBody>
      </p:sp>
      <p:sp>
        <p:nvSpPr>
          <p:cNvPr id="4" name="Slide Number Placeholder 3"/>
          <p:cNvSpPr>
            <a:spLocks noGrp="1"/>
          </p:cNvSpPr>
          <p:nvPr>
            <p:ph type="sldNum" sz="quarter" idx="5"/>
          </p:nvPr>
        </p:nvSpPr>
        <p:spPr/>
        <p:txBody>
          <a:bodyPr/>
          <a:lstStyle/>
          <a:p>
            <a:pPr>
              <a:defRPr/>
            </a:pPr>
            <a:fld id="{A0FCEBD3-A582-5442-AF13-50C2B7E2B653}" type="slidenum">
              <a:rPr lang="en-US" smtClean="0"/>
              <a:pPr>
                <a:defRPr/>
              </a:pPr>
              <a:t>19</a:t>
            </a:fld>
            <a:endParaRPr lang="en-US"/>
          </a:p>
        </p:txBody>
      </p:sp>
    </p:spTree>
    <p:extLst>
      <p:ext uri="{BB962C8B-B14F-4D97-AF65-F5344CB8AC3E}">
        <p14:creationId xmlns:p14="http://schemas.microsoft.com/office/powerpoint/2010/main" val="2978769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Candle 1 burns at a constant rate</a:t>
            </a:r>
          </a:p>
          <a:p>
            <a:r>
              <a:rPr lang="en-GB" dirty="0"/>
              <a:t>Candle 2 burns at a constant rate</a:t>
            </a:r>
          </a:p>
        </p:txBody>
      </p:sp>
      <p:sp>
        <p:nvSpPr>
          <p:cNvPr id="4" name="Slide Number Placeholder 3"/>
          <p:cNvSpPr>
            <a:spLocks noGrp="1"/>
          </p:cNvSpPr>
          <p:nvPr>
            <p:ph type="sldNum" sz="quarter" idx="5"/>
          </p:nvPr>
        </p:nvSpPr>
        <p:spPr/>
        <p:txBody>
          <a:bodyPr/>
          <a:lstStyle/>
          <a:p>
            <a:pPr>
              <a:defRPr/>
            </a:pPr>
            <a:fld id="{A0FCEBD3-A582-5442-AF13-50C2B7E2B653}" type="slidenum">
              <a:rPr lang="en-US" smtClean="0"/>
              <a:pPr>
                <a:defRPr/>
              </a:pPr>
              <a:t>21</a:t>
            </a:fld>
            <a:endParaRPr lang="en-US"/>
          </a:p>
        </p:txBody>
      </p:sp>
    </p:spTree>
    <p:extLst>
      <p:ext uri="{BB962C8B-B14F-4D97-AF65-F5344CB8AC3E}">
        <p14:creationId xmlns:p14="http://schemas.microsoft.com/office/powerpoint/2010/main" val="1820193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0FCEBD3-A582-5442-AF13-50C2B7E2B653}" type="slidenum">
              <a:rPr lang="en-US" smtClean="0"/>
              <a:pPr>
                <a:defRPr/>
              </a:pPr>
              <a:t>22</a:t>
            </a:fld>
            <a:endParaRPr lang="en-US"/>
          </a:p>
        </p:txBody>
      </p:sp>
    </p:spTree>
    <p:extLst>
      <p:ext uri="{BB962C8B-B14F-4D97-AF65-F5344CB8AC3E}">
        <p14:creationId xmlns:p14="http://schemas.microsoft.com/office/powerpoint/2010/main" val="1332429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6" name="Rectangle 5">
            <a:extLst>
              <a:ext uri="{FF2B5EF4-FFF2-40B4-BE49-F238E27FC236}">
                <a16:creationId xmlns:a16="http://schemas.microsoft.com/office/drawing/2014/main" id="{6DB5FAA0-0887-8E43-80DE-62CA9C093B26}"/>
              </a:ext>
            </a:extLst>
          </p:cNvPr>
          <p:cNvSpPr/>
          <p:nvPr userDrawn="1"/>
        </p:nvSpPr>
        <p:spPr bwMode="auto">
          <a:xfrm>
            <a:off x="0" y="6381327"/>
            <a:ext cx="685800" cy="410453"/>
          </a:xfrm>
          <a:prstGeom prst="rect">
            <a:avLst/>
          </a:prstGeom>
          <a:solidFill>
            <a:srgbClr val="FFF5C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5" name="TextBox 4">
            <a:extLst>
              <a:ext uri="{FF2B5EF4-FFF2-40B4-BE49-F238E27FC236}">
                <a16:creationId xmlns:a16="http://schemas.microsoft.com/office/drawing/2014/main" id="{10F15C84-8ADB-D74C-BB1B-470838DE5176}"/>
              </a:ext>
            </a:extLst>
          </p:cNvPr>
          <p:cNvSpPr txBox="1"/>
          <p:nvPr userDrawn="1"/>
        </p:nvSpPr>
        <p:spPr>
          <a:xfrm>
            <a:off x="0" y="6516513"/>
            <a:ext cx="504056" cy="338554"/>
          </a:xfrm>
          <a:prstGeom prst="rect">
            <a:avLst/>
          </a:prstGeom>
          <a:noFill/>
        </p:spPr>
        <p:txBody>
          <a:bodyPr wrap="square" rtlCol="0">
            <a:spAutoFit/>
          </a:bodyPr>
          <a:lstStyle/>
          <a:p>
            <a:fld id="{4D9DC27B-E1B2-ED4D-B2DD-99FA19E698F6}" type="slidenum">
              <a:rPr lang="en-GB" sz="1600" b="0" smtClean="0">
                <a:solidFill>
                  <a:srgbClr val="002060"/>
                </a:solidFill>
              </a:rPr>
              <a:t>‹#›</a:t>
            </a:fld>
            <a:endParaRPr lang="en-GB" sz="1600" b="0" dirty="0">
              <a:solidFill>
                <a:srgbClr val="002060"/>
              </a:solidFill>
            </a:endParaRPr>
          </a:p>
        </p:txBody>
      </p:sp>
    </p:spTree>
    <p:extLst>
      <p:ext uri="{BB962C8B-B14F-4D97-AF65-F5344CB8AC3E}">
        <p14:creationId xmlns:p14="http://schemas.microsoft.com/office/powerpoint/2010/main" val="83179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8362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52400"/>
            <a:ext cx="2103437" cy="5638800"/>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304800" y="152400"/>
            <a:ext cx="6157913"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82963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a:xfrm>
            <a:off x="349250" y="980728"/>
            <a:ext cx="8471222" cy="532859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Rounded Rectangle 5">
            <a:extLst>
              <a:ext uri="{FF2B5EF4-FFF2-40B4-BE49-F238E27FC236}">
                <a16:creationId xmlns:a16="http://schemas.microsoft.com/office/drawing/2014/main" id="{8B2F9659-C916-AC47-819C-43CD3F4C0C90}"/>
              </a:ext>
            </a:extLst>
          </p:cNvPr>
          <p:cNvSpPr/>
          <p:nvPr userDrawn="1"/>
        </p:nvSpPr>
        <p:spPr bwMode="auto">
          <a:xfrm>
            <a:off x="0" y="6309320"/>
            <a:ext cx="683568" cy="548680"/>
          </a:xfrm>
          <a:prstGeom prst="roundRect">
            <a:avLst/>
          </a:prstGeom>
          <a:solidFill>
            <a:srgbClr val="FFF5C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7" name="TextBox 6">
            <a:extLst>
              <a:ext uri="{FF2B5EF4-FFF2-40B4-BE49-F238E27FC236}">
                <a16:creationId xmlns:a16="http://schemas.microsoft.com/office/drawing/2014/main" id="{6E62F90F-FAA1-C64C-81BA-4884632B421B}"/>
              </a:ext>
            </a:extLst>
          </p:cNvPr>
          <p:cNvSpPr txBox="1"/>
          <p:nvPr userDrawn="1"/>
        </p:nvSpPr>
        <p:spPr>
          <a:xfrm>
            <a:off x="35496" y="6516065"/>
            <a:ext cx="506870" cy="338554"/>
          </a:xfrm>
          <a:prstGeom prst="rect">
            <a:avLst/>
          </a:prstGeom>
          <a:noFill/>
        </p:spPr>
        <p:txBody>
          <a:bodyPr wrap="none" rtlCol="0">
            <a:spAutoFit/>
          </a:bodyPr>
          <a:lstStyle/>
          <a:p>
            <a:fld id="{D223289D-F7DF-0149-A263-8B0437281E96}" type="slidenum">
              <a:rPr lang="en-GB" sz="1600" b="0" smtClean="0">
                <a:solidFill>
                  <a:srgbClr val="002060"/>
                </a:solidFill>
              </a:rPr>
              <a:t>‹#›</a:t>
            </a:fld>
            <a:endParaRPr lang="en-GB" sz="1600" b="0" dirty="0">
              <a:solidFill>
                <a:srgbClr val="002060"/>
              </a:solidFill>
            </a:endParaRPr>
          </a:p>
        </p:txBody>
      </p:sp>
    </p:spTree>
    <p:extLst>
      <p:ext uri="{BB962C8B-B14F-4D97-AF65-F5344CB8AC3E}">
        <p14:creationId xmlns:p14="http://schemas.microsoft.com/office/powerpoint/2010/main" val="70584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119743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9906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9307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54082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09843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50489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199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43322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35984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C0">
            <a:alpha val="82000"/>
          </a:srgbClr>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bwMode="auto">
          <a:xfrm>
            <a:off x="304800" y="152400"/>
            <a:ext cx="7772400" cy="609600"/>
          </a:xfrm>
          <a:prstGeom prst="rect">
            <a:avLst/>
          </a:prstGeom>
          <a:noFill/>
          <a:ln w="12700">
            <a:noFill/>
            <a:miter lim="800000"/>
            <a:headEnd/>
            <a:tailEnd/>
          </a:ln>
          <a:effectLst/>
        </p:spPr>
        <p:txBody>
          <a:bodyPr vert="horz" wrap="square" lIns="90487" tIns="44450" rIns="90487" bIns="44450" numCol="1" anchor="b" anchorCtr="0" compatLnSpc="1">
            <a:prstTxWarp prst="textNoShape">
              <a:avLst/>
            </a:prstTxWarp>
          </a:bodyPr>
          <a:lstStyle/>
          <a:p>
            <a:pPr lvl="0"/>
            <a:r>
              <a:rPr lang="en-GB"/>
              <a:t>Click to edit Master title style</a:t>
            </a:r>
          </a:p>
        </p:txBody>
      </p:sp>
      <p:sp>
        <p:nvSpPr>
          <p:cNvPr id="3076" name="Rectangle 4"/>
          <p:cNvSpPr>
            <a:spLocks noGrp="1" noChangeArrowheads="1"/>
          </p:cNvSpPr>
          <p:nvPr>
            <p:ph type="body" idx="1"/>
          </p:nvPr>
        </p:nvSpPr>
        <p:spPr bwMode="auto">
          <a:xfrm>
            <a:off x="990600" y="1676400"/>
            <a:ext cx="772795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77" name="Text Box 5"/>
          <p:cNvSpPr txBox="1">
            <a:spLocks noChangeArrowheads="1"/>
          </p:cNvSpPr>
          <p:nvPr userDrawn="1"/>
        </p:nvSpPr>
        <p:spPr bwMode="auto">
          <a:xfrm>
            <a:off x="76200" y="6338888"/>
            <a:ext cx="685800" cy="457200"/>
          </a:xfrm>
          <a:prstGeom prst="rect">
            <a:avLst/>
          </a:prstGeom>
          <a:noFill/>
          <a:ln w="9525">
            <a:noFill/>
            <a:miter lim="800000"/>
            <a:headEnd/>
            <a:tailEnd/>
          </a:ln>
          <a:effectLst/>
        </p:spPr>
        <p:txBody>
          <a:bodyPr>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a:spcBef>
                <a:spcPct val="50000"/>
              </a:spcBef>
              <a:defRPr/>
            </a:pPr>
            <a:fld id="{81FB3A04-3DDA-6D4B-B419-E64C2CC61434}" type="slidenum">
              <a:rPr lang="en-US" sz="2400" b="0" smtClean="0">
                <a:solidFill>
                  <a:srgbClr val="000000"/>
                </a:solidFill>
                <a:latin typeface="Lucida Grande" charset="0"/>
              </a:rPr>
              <a:pPr>
                <a:spcBef>
                  <a:spcPct val="50000"/>
                </a:spcBef>
                <a:defRPr/>
              </a:pPr>
              <a:t>‹#›</a:t>
            </a:fld>
            <a:endParaRPr lang="en-US" sz="2400" b="0">
              <a:solidFill>
                <a:srgbClr val="000000"/>
              </a:solidFill>
              <a:latin typeface="Lucida Grande" charset="0"/>
            </a:endParaRP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bldLvl="2">
        <p:tmplLst>
          <p:tmpl lvl="1">
            <p:tnLst>
              <p:par>
                <p:cTn presetID="1" presetClass="entr" presetSubtype="0" fill="hold" nodeType="click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Lst>
      </p:bldP>
    </p:bldLst>
  </p:timing>
  <p:hf hdr="0" ftr="0" dt="0"/>
  <p:txStyles>
    <p:titleStyle>
      <a:lvl1pPr algn="l" rtl="0" eaLnBrk="0" fontAlgn="base" hangingPunct="0">
        <a:spcBef>
          <a:spcPct val="0"/>
        </a:spcBef>
        <a:spcAft>
          <a:spcPct val="0"/>
        </a:spcAft>
        <a:defRPr sz="3600">
          <a:solidFill>
            <a:schemeClr val="accent5">
              <a:lumMod val="25000"/>
            </a:schemeClr>
          </a:solidFill>
          <a:effectLst>
            <a:outerShdw blurRad="38100" dist="38100" dir="2700000" algn="tl">
              <a:schemeClr val="tx2"/>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5pPr>
      <a:lvl6pPr marL="4572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6pPr>
      <a:lvl7pPr marL="9144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7pPr>
      <a:lvl8pPr marL="13716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8pPr>
      <a:lvl9pPr marL="18288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9pPr>
    </p:titleStyle>
    <p:body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 Id="rId9"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5.e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slideLayout" Target="../slideLayouts/slideLayout2.xml"/><Relationship Id="rId6" Type="http://schemas.openxmlformats.org/officeDocument/2006/relationships/image" Target="../media/image23.emf"/><Relationship Id="rId11" Type="http://schemas.openxmlformats.org/officeDocument/2006/relationships/image" Target="../media/image28.emf"/><Relationship Id="rId5" Type="http://schemas.openxmlformats.org/officeDocument/2006/relationships/image" Target="../media/image22.emf"/><Relationship Id="rId10" Type="http://schemas.openxmlformats.org/officeDocument/2006/relationships/image" Target="../media/image27.emf"/><Relationship Id="rId4" Type="http://schemas.openxmlformats.org/officeDocument/2006/relationships/image" Target="../media/image21.emf"/><Relationship Id="rId9" Type="http://schemas.openxmlformats.org/officeDocument/2006/relationships/image" Target="../media/image26.emf"/></Relationships>
</file>

<file path=ppt/slides/_rels/slide26.xml.rels><?xml version="1.0" encoding="UTF-8" standalone="yes"?>
<Relationships xmlns="http://schemas.openxmlformats.org/package/2006/relationships"><Relationship Id="rId8" Type="http://schemas.openxmlformats.org/officeDocument/2006/relationships/image" Target="../media/image35.emf"/><Relationship Id="rId3" Type="http://schemas.openxmlformats.org/officeDocument/2006/relationships/image" Target="../media/image30.emf"/><Relationship Id="rId7" Type="http://schemas.openxmlformats.org/officeDocument/2006/relationships/image" Target="../media/image34.emf"/><Relationship Id="rId2" Type="http://schemas.openxmlformats.org/officeDocument/2006/relationships/image" Target="../media/image29.emf"/><Relationship Id="rId1" Type="http://schemas.openxmlformats.org/officeDocument/2006/relationships/slideLayout" Target="../slideLayouts/slideLayout2.xml"/><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23528" y="2727451"/>
            <a:ext cx="8712968" cy="846726"/>
          </a:xfrm>
        </p:spPr>
        <p:txBody>
          <a:bodyPr anchor="t"/>
          <a:lstStyle/>
          <a:p>
            <a:pPr algn="ctr">
              <a:defRPr/>
            </a:pPr>
            <a:r>
              <a:rPr lang="en-US" sz="3200" dirty="0">
                <a:latin typeface="Chalkboard" charset="0"/>
                <a:ea typeface="ＭＳ Ｐゴシック" charset="0"/>
                <a:cs typeface="ＭＳ Ｐゴシック" charset="0"/>
              </a:rPr>
              <a:t>What is the a Problem in Mathematics?</a:t>
            </a:r>
          </a:p>
        </p:txBody>
      </p:sp>
      <p:sp>
        <p:nvSpPr>
          <p:cNvPr id="18436" name="Rectangle 4"/>
          <p:cNvSpPr>
            <a:spLocks noChangeArrowheads="1"/>
          </p:cNvSpPr>
          <p:nvPr/>
        </p:nvSpPr>
        <p:spPr bwMode="auto">
          <a:xfrm>
            <a:off x="2473752" y="5085712"/>
            <a:ext cx="4051687" cy="1274195"/>
          </a:xfrm>
          <a:prstGeom prst="rect">
            <a:avLst/>
          </a:prstGeom>
          <a:noFill/>
          <a:ln w="9525">
            <a:noFill/>
            <a:miter lim="800000"/>
            <a:headEnd/>
            <a:tailEnd/>
          </a:ln>
          <a:effectLst/>
        </p:spPr>
        <p:txBody>
          <a:bodyPr wrap="none">
            <a:spAutoFit/>
          </a:bodyPr>
          <a:lstStyle/>
          <a:p>
            <a:pPr algn="ctr" eaLnBrk="0" hangingPunct="0">
              <a:spcBef>
                <a:spcPct val="20000"/>
              </a:spcBef>
              <a:buClr>
                <a:schemeClr val="tx2"/>
              </a:buClr>
              <a:buSzPct val="75000"/>
              <a:buFont typeface="Monotype Sorts" charset="0"/>
              <a:buNone/>
              <a:defRPr/>
            </a:pPr>
            <a:r>
              <a:rPr lang="en-US" sz="2400" b="0" dirty="0">
                <a:solidFill>
                  <a:srgbClr val="00002A"/>
                </a:solidFill>
              </a:rPr>
              <a:t>Anne Watson &amp; John Mason</a:t>
            </a:r>
            <a:br>
              <a:rPr lang="en-US" sz="2400" b="0" dirty="0">
                <a:solidFill>
                  <a:srgbClr val="00002A"/>
                </a:solidFill>
              </a:rPr>
            </a:br>
            <a:r>
              <a:rPr lang="en-US" sz="2400" b="0" dirty="0">
                <a:solidFill>
                  <a:srgbClr val="00002A"/>
                </a:solidFill>
              </a:rPr>
              <a:t>Edinburgh</a:t>
            </a:r>
          </a:p>
          <a:p>
            <a:pPr algn="ctr" eaLnBrk="0" hangingPunct="0">
              <a:spcBef>
                <a:spcPct val="20000"/>
              </a:spcBef>
              <a:buClr>
                <a:schemeClr val="tx2"/>
              </a:buClr>
              <a:buSzPct val="75000"/>
              <a:buFont typeface="Monotype Sorts" charset="0"/>
              <a:buNone/>
              <a:defRPr/>
            </a:pPr>
            <a:r>
              <a:rPr lang="en-US" sz="2400" b="0" dirty="0">
                <a:solidFill>
                  <a:srgbClr val="00002A"/>
                </a:solidFill>
              </a:rPr>
              <a:t>March 2019</a:t>
            </a:r>
          </a:p>
        </p:txBody>
      </p:sp>
      <p:grpSp>
        <p:nvGrpSpPr>
          <p:cNvPr id="28675" name="Group 13"/>
          <p:cNvGrpSpPr>
            <a:grpSpLocks/>
          </p:cNvGrpSpPr>
          <p:nvPr/>
        </p:nvGrpSpPr>
        <p:grpSpPr bwMode="auto">
          <a:xfrm>
            <a:off x="295721" y="127637"/>
            <a:ext cx="8740775" cy="1644651"/>
            <a:chOff x="110" y="96"/>
            <a:chExt cx="5506" cy="1036"/>
          </a:xfrm>
        </p:grpSpPr>
        <p:grpSp>
          <p:nvGrpSpPr>
            <p:cNvPr id="28679" name="Group 11"/>
            <p:cNvGrpSpPr>
              <a:grpSpLocks/>
            </p:cNvGrpSpPr>
            <p:nvPr/>
          </p:nvGrpSpPr>
          <p:grpSpPr bwMode="auto">
            <a:xfrm>
              <a:off x="110" y="96"/>
              <a:ext cx="1457" cy="983"/>
              <a:chOff x="38" y="96"/>
              <a:chExt cx="1457" cy="983"/>
            </a:xfrm>
          </p:grpSpPr>
          <p:pic>
            <p:nvPicPr>
              <p:cNvPr id="2" name="Picture 6" descr="OUPowerPoint18mm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 y="96"/>
                <a:ext cx="469" cy="5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85" name="Text Box 8"/>
              <p:cNvSpPr txBox="1">
                <a:spLocks noChangeArrowheads="1"/>
              </p:cNvSpPr>
              <p:nvPr/>
            </p:nvSpPr>
            <p:spPr bwMode="auto">
              <a:xfrm>
                <a:off x="38" y="672"/>
                <a:ext cx="1457" cy="407"/>
              </a:xfrm>
              <a:prstGeom prst="rect">
                <a:avLst/>
              </a:prstGeom>
              <a:noFill/>
              <a:ln>
                <a:noFill/>
              </a:ln>
              <a:extLst/>
            </p:spPr>
            <p:txBody>
              <a:bodyPr wrap="none">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algn="ctr" eaLnBrk="0" hangingPunct="0">
                  <a:defRPr/>
                </a:pPr>
                <a:r>
                  <a:rPr lang="en-GB" sz="1800" b="0">
                    <a:solidFill>
                      <a:schemeClr val="accent3">
                        <a:lumMod val="10000"/>
                      </a:schemeClr>
                    </a:solidFill>
                  </a:rPr>
                  <a:t>The Open University</a:t>
                </a:r>
              </a:p>
              <a:p>
                <a:pPr algn="ctr" eaLnBrk="0" hangingPunct="0">
                  <a:defRPr/>
                </a:pPr>
                <a:r>
                  <a:rPr lang="en-GB" sz="1800" b="0">
                    <a:solidFill>
                      <a:schemeClr val="accent3">
                        <a:lumMod val="10000"/>
                      </a:schemeClr>
                    </a:solidFill>
                  </a:rPr>
                  <a:t>Maths Dept</a:t>
                </a:r>
              </a:p>
            </p:txBody>
          </p:sp>
        </p:grpSp>
        <p:grpSp>
          <p:nvGrpSpPr>
            <p:cNvPr id="28680" name="Group 12"/>
            <p:cNvGrpSpPr>
              <a:grpSpLocks/>
            </p:cNvGrpSpPr>
            <p:nvPr/>
          </p:nvGrpSpPr>
          <p:grpSpPr bwMode="auto">
            <a:xfrm>
              <a:off x="4152" y="104"/>
              <a:ext cx="1464" cy="1028"/>
              <a:chOff x="4080" y="104"/>
              <a:chExt cx="1464" cy="1028"/>
            </a:xfrm>
          </p:grpSpPr>
          <p:pic>
            <p:nvPicPr>
              <p:cNvPr id="286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6" y="104"/>
                <a:ext cx="484" cy="5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83" name="Text Box 10"/>
              <p:cNvSpPr txBox="1">
                <a:spLocks noChangeArrowheads="1"/>
              </p:cNvSpPr>
              <p:nvPr/>
            </p:nvSpPr>
            <p:spPr bwMode="auto">
              <a:xfrm>
                <a:off x="4080" y="728"/>
                <a:ext cx="1464" cy="404"/>
              </a:xfrm>
              <a:prstGeom prst="rect">
                <a:avLst/>
              </a:prstGeom>
              <a:noFill/>
              <a:ln>
                <a:noFill/>
              </a:ln>
              <a:extLst/>
            </p:spPr>
            <p:txBody>
              <a:bodyPr wrap="none">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algn="ctr" eaLnBrk="0" hangingPunct="0">
                  <a:defRPr/>
                </a:pPr>
                <a:r>
                  <a:rPr lang="en-GB" sz="1800" b="0">
                    <a:solidFill>
                      <a:schemeClr val="accent3">
                        <a:lumMod val="10000"/>
                      </a:schemeClr>
                    </a:solidFill>
                  </a:rPr>
                  <a:t>University of Oxford</a:t>
                </a:r>
              </a:p>
              <a:p>
                <a:pPr algn="ctr" eaLnBrk="0" hangingPunct="0">
                  <a:defRPr/>
                </a:pPr>
                <a:r>
                  <a:rPr lang="en-GB" sz="1800" b="0">
                    <a:solidFill>
                      <a:schemeClr val="accent3">
                        <a:lumMod val="10000"/>
                      </a:schemeClr>
                    </a:solidFill>
                  </a:rPr>
                  <a:t>Dept of Education</a:t>
                </a:r>
              </a:p>
            </p:txBody>
          </p:sp>
        </p:grpSp>
      </p:grpSp>
      <p:pic>
        <p:nvPicPr>
          <p:cNvPr id="28676"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79605" y="28985"/>
            <a:ext cx="1701800" cy="1168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77" name="TextBox 9"/>
          <p:cNvSpPr txBox="1">
            <a:spLocks noChangeArrowheads="1"/>
          </p:cNvSpPr>
          <p:nvPr/>
        </p:nvSpPr>
        <p:spPr bwMode="auto">
          <a:xfrm>
            <a:off x="3246205" y="1248185"/>
            <a:ext cx="2865438" cy="307975"/>
          </a:xfrm>
          <a:prstGeom prst="rect">
            <a:avLst/>
          </a:prstGeom>
          <a:noFill/>
          <a:ln>
            <a:noFill/>
          </a:ln>
          <a:extLst/>
        </p:spPr>
        <p:txBody>
          <a:bodyPr wrap="none">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eaLnBrk="0" hangingPunct="0">
              <a:defRPr/>
            </a:pPr>
            <a:r>
              <a:rPr lang="en-US" sz="1400" b="0">
                <a:solidFill>
                  <a:srgbClr val="00002A"/>
                </a:solidFill>
              </a:rPr>
              <a:t>Promoting Mathematical Thinking</a:t>
            </a:r>
          </a:p>
        </p:txBody>
      </p:sp>
      <p:sp>
        <p:nvSpPr>
          <p:cNvPr id="3" name="TextBox 2"/>
          <p:cNvSpPr txBox="1"/>
          <p:nvPr/>
        </p:nvSpPr>
        <p:spPr>
          <a:xfrm>
            <a:off x="2763278" y="3771037"/>
            <a:ext cx="3831306" cy="523220"/>
          </a:xfrm>
          <a:prstGeom prst="rect">
            <a:avLst/>
          </a:prstGeom>
          <a:noFill/>
        </p:spPr>
        <p:txBody>
          <a:bodyPr wrap="none" rtlCol="0">
            <a:spAutoFit/>
          </a:bodyPr>
          <a:lstStyle/>
          <a:p>
            <a:pPr algn="ctr"/>
            <a:r>
              <a:rPr lang="en-US" b="0" dirty="0">
                <a:solidFill>
                  <a:srgbClr val="00279F"/>
                </a:solidFill>
              </a:rPr>
              <a:t>Edinburgh ATM Branch</a:t>
            </a:r>
            <a:endParaRPr lang="en-GB" dirty="0">
              <a:solidFill>
                <a:srgbClr val="00279F"/>
              </a:solidFill>
            </a:endParaRPr>
          </a:p>
        </p:txBody>
      </p:sp>
      <p:cxnSp>
        <p:nvCxnSpPr>
          <p:cNvPr id="7" name="Straight Connector 6">
            <a:extLst>
              <a:ext uri="{FF2B5EF4-FFF2-40B4-BE49-F238E27FC236}">
                <a16:creationId xmlns:a16="http://schemas.microsoft.com/office/drawing/2014/main" id="{D7B9159F-6E2C-9D43-B6AA-24C50058D4C3}"/>
              </a:ext>
            </a:extLst>
          </p:cNvPr>
          <p:cNvCxnSpPr/>
          <p:nvPr/>
        </p:nvCxnSpPr>
        <p:spPr bwMode="auto">
          <a:xfrm>
            <a:off x="2608709" y="2727451"/>
            <a:ext cx="482927" cy="576064"/>
          </a:xfrm>
          <a:prstGeom prst="line">
            <a:avLst/>
          </a:prstGeom>
          <a:solidFill>
            <a:schemeClr val="accent1"/>
          </a:solidFill>
          <a:ln w="38100" cap="flat" cmpd="sng" algn="ctr">
            <a:solidFill>
              <a:srgbClr val="002060"/>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B9A1E0F2-25E7-6B4B-986A-3C25CD50824F}"/>
              </a:ext>
            </a:extLst>
          </p:cNvPr>
          <p:cNvCxnSpPr>
            <a:cxnSpLocks/>
          </p:cNvCxnSpPr>
          <p:nvPr/>
        </p:nvCxnSpPr>
        <p:spPr bwMode="auto">
          <a:xfrm flipV="1">
            <a:off x="2635055" y="2745769"/>
            <a:ext cx="482927" cy="576064"/>
          </a:xfrm>
          <a:prstGeom prst="line">
            <a:avLst/>
          </a:prstGeom>
          <a:solidFill>
            <a:schemeClr val="accent1"/>
          </a:solidFill>
          <a:ln w="38100" cap="flat" cmpd="sng" algn="ctr">
            <a:solidFill>
              <a:srgbClr val="002060"/>
            </a:solidFill>
            <a:prstDash val="solid"/>
            <a:round/>
            <a:headEnd type="none" w="med" len="med"/>
            <a:tailEnd type="none" w="med" len="med"/>
          </a:ln>
          <a:effectLst/>
        </p:spPr>
      </p:cxnSp>
    </p:spTree>
    <p:extLst>
      <p:ext uri="{BB962C8B-B14F-4D97-AF65-F5344CB8AC3E}">
        <p14:creationId xmlns:p14="http://schemas.microsoft.com/office/powerpoint/2010/main" val="2814456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201892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b = 11</a:t>
            </a:r>
          </a:p>
          <a:p>
            <a:r>
              <a:rPr lang="en-GB" sz="2400" b="0" dirty="0">
                <a:solidFill>
                  <a:schemeClr val="accent3">
                    <a:lumMod val="10000"/>
                  </a:schemeClr>
                </a:solidFill>
              </a:rPr>
              <a:t>a – b = 1 </a:t>
            </a:r>
          </a:p>
        </p:txBody>
      </p:sp>
      <p:sp>
        <p:nvSpPr>
          <p:cNvPr id="3" name="TextBox 2"/>
          <p:cNvSpPr txBox="1"/>
          <p:nvPr/>
        </p:nvSpPr>
        <p:spPr>
          <a:xfrm>
            <a:off x="1295400" y="1524000"/>
            <a:ext cx="201892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+ 2b = 11</a:t>
            </a:r>
          </a:p>
          <a:p>
            <a:r>
              <a:rPr lang="en-GB" sz="2400" b="0" dirty="0">
                <a:solidFill>
                  <a:schemeClr val="accent3">
                    <a:lumMod val="10000"/>
                  </a:schemeClr>
                </a:solidFill>
              </a:rPr>
              <a:t>a – 2b = 1 </a:t>
            </a:r>
          </a:p>
        </p:txBody>
      </p:sp>
      <p:sp>
        <p:nvSpPr>
          <p:cNvPr id="4" name="TextBox 3"/>
          <p:cNvSpPr txBox="1"/>
          <p:nvPr/>
        </p:nvSpPr>
        <p:spPr>
          <a:xfrm>
            <a:off x="1905000" y="2286000"/>
            <a:ext cx="201892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+ 3b = 11</a:t>
            </a:r>
          </a:p>
          <a:p>
            <a:r>
              <a:rPr lang="en-GB" sz="2400" b="0" dirty="0">
                <a:solidFill>
                  <a:schemeClr val="accent3">
                    <a:lumMod val="10000"/>
                  </a:schemeClr>
                </a:solidFill>
              </a:rPr>
              <a:t>a – 3b = 5 </a:t>
            </a:r>
          </a:p>
        </p:txBody>
      </p:sp>
      <p:sp>
        <p:nvSpPr>
          <p:cNvPr id="9" name="TextBox 8"/>
          <p:cNvSpPr txBox="1"/>
          <p:nvPr/>
        </p:nvSpPr>
        <p:spPr>
          <a:xfrm>
            <a:off x="5105400" y="838200"/>
            <a:ext cx="3429000" cy="830997"/>
          </a:xfrm>
          <a:prstGeom prst="rect">
            <a:avLst/>
          </a:prstGeom>
          <a:solidFill>
            <a:srgbClr val="00B050"/>
          </a:solidFill>
        </p:spPr>
        <p:txBody>
          <a:bodyPr wrap="square" rtlCol="0">
            <a:spAutoFit/>
          </a:bodyPr>
          <a:lstStyle/>
          <a:p>
            <a:r>
              <a:rPr lang="en-GB" sz="2400" b="0" dirty="0">
                <a:solidFill>
                  <a:schemeClr val="bg2">
                    <a:lumMod val="90000"/>
                  </a:schemeClr>
                </a:solidFill>
              </a:rPr>
              <a:t>Variation pattern draws attention to ….?</a:t>
            </a:r>
          </a:p>
        </p:txBody>
      </p:sp>
    </p:spTree>
    <p:extLst>
      <p:ext uri="{BB962C8B-B14F-4D97-AF65-F5344CB8AC3E}">
        <p14:creationId xmlns:p14="http://schemas.microsoft.com/office/powerpoint/2010/main" val="349303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914400" y="2819400"/>
            <a:ext cx="7239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343400" y="2514600"/>
            <a:ext cx="0" cy="3048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5181600" y="548680"/>
            <a:ext cx="3962400" cy="1280120"/>
          </a:xfrm>
          <a:prstGeom prst="wedgeEllipseCallout">
            <a:avLst/>
          </a:prstGeom>
          <a:solidFill>
            <a:schemeClr val="bg2">
              <a:lumMod val="9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dirty="0">
                <a:solidFill>
                  <a:schemeClr val="accent3">
                    <a:lumMod val="10000"/>
                  </a:schemeClr>
                </a:solidFill>
              </a:rPr>
              <a:t>So where might (a + 2b) be?</a:t>
            </a:r>
            <a:endParaRPr lang="en-GB" b="0" dirty="0">
              <a:solidFill>
                <a:schemeClr val="accent3">
                  <a:lumMod val="10000"/>
                </a:schemeClr>
              </a:solidFill>
              <a:effectLst/>
            </a:endParaRPr>
          </a:p>
        </p:txBody>
      </p:sp>
      <p:sp>
        <p:nvSpPr>
          <p:cNvPr id="9" name="TextBox 8"/>
          <p:cNvSpPr txBox="1"/>
          <p:nvPr/>
        </p:nvSpPr>
        <p:spPr>
          <a:xfrm>
            <a:off x="4114800" y="2743200"/>
            <a:ext cx="685800" cy="584775"/>
          </a:xfrm>
          <a:prstGeom prst="rect">
            <a:avLst/>
          </a:prstGeom>
          <a:noFill/>
          <a:ln>
            <a:noFill/>
          </a:ln>
        </p:spPr>
        <p:txBody>
          <a:bodyPr wrap="square" rtlCol="0">
            <a:spAutoFit/>
          </a:bodyPr>
          <a:lstStyle/>
          <a:p>
            <a:r>
              <a:rPr lang="en-GB" sz="3200" b="0" dirty="0">
                <a:solidFill>
                  <a:schemeClr val="accent3">
                    <a:lumMod val="10000"/>
                  </a:schemeClr>
                </a:solidFill>
              </a:rPr>
              <a:t>a</a:t>
            </a:r>
          </a:p>
        </p:txBody>
      </p:sp>
      <p:sp>
        <p:nvSpPr>
          <p:cNvPr id="10" name="Oval Callout 9"/>
          <p:cNvSpPr/>
          <p:nvPr/>
        </p:nvSpPr>
        <p:spPr>
          <a:xfrm>
            <a:off x="762000" y="838200"/>
            <a:ext cx="3581400" cy="1143000"/>
          </a:xfrm>
          <a:prstGeom prst="wedgeEllipseCallout">
            <a:avLst/>
          </a:prstGeom>
          <a:solidFill>
            <a:schemeClr val="bg2">
              <a:lumMod val="9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dirty="0">
                <a:solidFill>
                  <a:schemeClr val="accent3">
                    <a:lumMod val="10000"/>
                  </a:schemeClr>
                </a:solidFill>
              </a:rPr>
              <a:t>and so where is (a - b)?</a:t>
            </a:r>
            <a:endParaRPr lang="en-GB" b="0" dirty="0">
              <a:solidFill>
                <a:schemeClr val="accent3">
                  <a:lumMod val="10000"/>
                </a:schemeClr>
              </a:solidFill>
              <a:effectLst/>
            </a:endParaRPr>
          </a:p>
        </p:txBody>
      </p:sp>
      <p:cxnSp>
        <p:nvCxnSpPr>
          <p:cNvPr id="12" name="Straight Connector 11"/>
          <p:cNvCxnSpPr/>
          <p:nvPr/>
        </p:nvCxnSpPr>
        <p:spPr>
          <a:xfrm>
            <a:off x="3048000" y="2514600"/>
            <a:ext cx="0" cy="3048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553200" y="2514600"/>
            <a:ext cx="0" cy="3048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720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C6B2A-FCBE-46C9-AF30-D3918BA8D095}"/>
              </a:ext>
            </a:extLst>
          </p:cNvPr>
          <p:cNvSpPr>
            <a:spLocks noGrp="1"/>
          </p:cNvSpPr>
          <p:nvPr>
            <p:ph type="title"/>
          </p:nvPr>
        </p:nvSpPr>
        <p:spPr/>
        <p:txBody>
          <a:bodyPr>
            <a:normAutofit fontScale="90000"/>
          </a:bodyPr>
          <a:lstStyle/>
          <a:p>
            <a:r>
              <a:rPr lang="en-GB" dirty="0"/>
              <a:t>The problem space</a:t>
            </a:r>
          </a:p>
        </p:txBody>
      </p:sp>
      <p:sp>
        <p:nvSpPr>
          <p:cNvPr id="3" name="Content Placeholder 2">
            <a:extLst>
              <a:ext uri="{FF2B5EF4-FFF2-40B4-BE49-F238E27FC236}">
                <a16:creationId xmlns:a16="http://schemas.microsoft.com/office/drawing/2014/main" id="{083327A1-0D66-4CFA-8B85-B4432ABC7D9F}"/>
              </a:ext>
            </a:extLst>
          </p:cNvPr>
          <p:cNvSpPr>
            <a:spLocks noGrp="1"/>
          </p:cNvSpPr>
          <p:nvPr>
            <p:ph idx="1"/>
          </p:nvPr>
        </p:nvSpPr>
        <p:spPr/>
        <p:txBody>
          <a:bodyPr/>
          <a:lstStyle/>
          <a:p>
            <a:r>
              <a:rPr lang="en-GB" dirty="0"/>
              <a:t>Coinciding relationships</a:t>
            </a:r>
          </a:p>
          <a:p>
            <a:r>
              <a:rPr lang="en-GB" dirty="0"/>
              <a:t>Retrieving values from coinciding relationships</a:t>
            </a:r>
          </a:p>
          <a:p>
            <a:pPr marL="0" indent="0">
              <a:buNone/>
            </a:pPr>
            <a:endParaRPr lang="en-GB" dirty="0"/>
          </a:p>
          <a:p>
            <a:pPr marL="0" indent="0">
              <a:buNone/>
            </a:pPr>
            <a:r>
              <a:rPr lang="en-GB" dirty="0"/>
              <a:t>		“Simultaneous equations”</a:t>
            </a:r>
          </a:p>
          <a:p>
            <a:pPr marL="0" indent="0">
              <a:buNone/>
            </a:pPr>
            <a:endParaRPr lang="en-GB" dirty="0"/>
          </a:p>
        </p:txBody>
      </p:sp>
    </p:spTree>
    <p:extLst>
      <p:ext uri="{BB962C8B-B14F-4D97-AF65-F5344CB8AC3E}">
        <p14:creationId xmlns:p14="http://schemas.microsoft.com/office/powerpoint/2010/main" val="1338117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03542-5412-4F0C-BF0E-5AD4C2B0092D}"/>
              </a:ext>
            </a:extLst>
          </p:cNvPr>
          <p:cNvSpPr>
            <a:spLocks noGrp="1"/>
          </p:cNvSpPr>
          <p:nvPr>
            <p:ph type="title"/>
          </p:nvPr>
        </p:nvSpPr>
        <p:spPr/>
        <p:txBody>
          <a:bodyPr/>
          <a:lstStyle/>
          <a:p>
            <a:r>
              <a:rPr lang="en-GB" dirty="0"/>
              <a:t>Choose two …….</a:t>
            </a:r>
          </a:p>
        </p:txBody>
      </p:sp>
      <p:sp>
        <p:nvSpPr>
          <p:cNvPr id="3" name="Content Placeholder 2">
            <a:extLst>
              <a:ext uri="{FF2B5EF4-FFF2-40B4-BE49-F238E27FC236}">
                <a16:creationId xmlns:a16="http://schemas.microsoft.com/office/drawing/2014/main" id="{9BDDED42-440C-4E8D-AB9E-7535829F099F}"/>
              </a:ext>
            </a:extLst>
          </p:cNvPr>
          <p:cNvSpPr>
            <a:spLocks noGrp="1"/>
          </p:cNvSpPr>
          <p:nvPr>
            <p:ph idx="1"/>
          </p:nvPr>
        </p:nvSpPr>
        <p:spPr>
          <a:xfrm>
            <a:off x="457200" y="1417638"/>
            <a:ext cx="8229600" cy="4708525"/>
          </a:xfrm>
        </p:spPr>
        <p:txBody>
          <a:bodyPr>
            <a:normAutofit fontScale="85000" lnSpcReduction="20000"/>
          </a:bodyPr>
          <a:lstStyle/>
          <a:p>
            <a:r>
              <a:rPr lang="en-GB" dirty="0"/>
              <a:t>The sum of two numbers is 20</a:t>
            </a:r>
          </a:p>
          <a:p>
            <a:r>
              <a:rPr lang="en-GB" dirty="0"/>
              <a:t>The difference of two numbers is 4</a:t>
            </a:r>
          </a:p>
          <a:p>
            <a:r>
              <a:rPr lang="en-GB" dirty="0"/>
              <a:t>The difference of two numbers is 20</a:t>
            </a:r>
          </a:p>
          <a:p>
            <a:r>
              <a:rPr lang="en-GB" dirty="0"/>
              <a:t>The ratio of two numbers is 2:3</a:t>
            </a:r>
          </a:p>
          <a:p>
            <a:r>
              <a:rPr lang="en-GB" dirty="0"/>
              <a:t>The product of two numbers is 16</a:t>
            </a:r>
          </a:p>
          <a:p>
            <a:r>
              <a:rPr lang="en-GB" dirty="0"/>
              <a:t>The sum of two numbers is 17</a:t>
            </a:r>
          </a:p>
          <a:p>
            <a:r>
              <a:rPr lang="en-GB" dirty="0"/>
              <a:t>The product of two numbers is 60</a:t>
            </a:r>
          </a:p>
          <a:p>
            <a:r>
              <a:rPr lang="en-GB" dirty="0"/>
              <a:t>The ratio of two numbers is 4:7</a:t>
            </a:r>
          </a:p>
          <a:p>
            <a:r>
              <a:rPr lang="en-GB" dirty="0"/>
              <a:t>The difference of two numbers is 15</a:t>
            </a:r>
          </a:p>
          <a:p>
            <a:r>
              <a:rPr lang="en-GB" dirty="0"/>
              <a:t>The sum of the squares of two numbers is 202</a:t>
            </a:r>
          </a:p>
          <a:p>
            <a:r>
              <a:rPr lang="en-GB" dirty="0"/>
              <a:t>Make up your own relationship between two numbers</a:t>
            </a:r>
          </a:p>
          <a:p>
            <a:endParaRPr lang="en-GB" dirty="0"/>
          </a:p>
        </p:txBody>
      </p:sp>
    </p:spTree>
    <p:extLst>
      <p:ext uri="{BB962C8B-B14F-4D97-AF65-F5344CB8AC3E}">
        <p14:creationId xmlns:p14="http://schemas.microsoft.com/office/powerpoint/2010/main" val="1246751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AC30C-7B34-814F-9F56-0D3640BBF78A}"/>
              </a:ext>
            </a:extLst>
          </p:cNvPr>
          <p:cNvSpPr>
            <a:spLocks noGrp="1"/>
          </p:cNvSpPr>
          <p:nvPr>
            <p:ph type="title"/>
          </p:nvPr>
        </p:nvSpPr>
        <p:spPr/>
        <p:txBody>
          <a:bodyPr/>
          <a:lstStyle/>
          <a:p>
            <a:r>
              <a:rPr lang="en-GB" dirty="0"/>
              <a:t>Welsh Problem Solving Actions</a:t>
            </a:r>
          </a:p>
        </p:txBody>
      </p:sp>
      <p:sp>
        <p:nvSpPr>
          <p:cNvPr id="3" name="Content Placeholder 2">
            <a:extLst>
              <a:ext uri="{FF2B5EF4-FFF2-40B4-BE49-F238E27FC236}">
                <a16:creationId xmlns:a16="http://schemas.microsoft.com/office/drawing/2014/main" id="{01E94D21-A1A9-924E-9EA5-D8A8264F35E4}"/>
              </a:ext>
            </a:extLst>
          </p:cNvPr>
          <p:cNvSpPr>
            <a:spLocks noGrp="1"/>
          </p:cNvSpPr>
          <p:nvPr>
            <p:ph idx="1"/>
          </p:nvPr>
        </p:nvSpPr>
        <p:spPr/>
        <p:txBody>
          <a:bodyPr/>
          <a:lstStyle/>
          <a:p>
            <a:r>
              <a:rPr lang="en-GB" dirty="0"/>
              <a:t>Identify variables</a:t>
            </a:r>
          </a:p>
          <a:p>
            <a:r>
              <a:rPr lang="en-GB" dirty="0"/>
              <a:t>Construct expressions (choose representation)</a:t>
            </a:r>
          </a:p>
          <a:p>
            <a:pPr lvl="1"/>
            <a:r>
              <a:rPr lang="en-GB" dirty="0"/>
              <a:t>material objects</a:t>
            </a:r>
          </a:p>
          <a:p>
            <a:pPr lvl="1"/>
            <a:r>
              <a:rPr lang="en-GB" dirty="0"/>
              <a:t>diagrams</a:t>
            </a:r>
          </a:p>
          <a:p>
            <a:pPr lvl="1"/>
            <a:r>
              <a:rPr lang="en-GB" dirty="0"/>
              <a:t>graphs</a:t>
            </a:r>
          </a:p>
          <a:p>
            <a:pPr lvl="1"/>
            <a:r>
              <a:rPr lang="en-GB" dirty="0"/>
              <a:t>symbols</a:t>
            </a:r>
          </a:p>
          <a:p>
            <a:pPr lvl="1"/>
            <a:r>
              <a:rPr lang="en-GB" dirty="0"/>
              <a:t>verbal</a:t>
            </a:r>
          </a:p>
          <a:p>
            <a:pPr lvl="1"/>
            <a:r>
              <a:rPr lang="en-GB" dirty="0"/>
              <a:t>…</a:t>
            </a:r>
          </a:p>
          <a:p>
            <a:r>
              <a:rPr lang="en-GB" dirty="0"/>
              <a:t>Equate expressions (relationships)</a:t>
            </a:r>
          </a:p>
          <a:p>
            <a:r>
              <a:rPr lang="en-GB" dirty="0"/>
              <a:t>Technical manipulation</a:t>
            </a:r>
          </a:p>
        </p:txBody>
      </p:sp>
    </p:spTree>
    <p:extLst>
      <p:ext uri="{BB962C8B-B14F-4D97-AF65-F5344CB8AC3E}">
        <p14:creationId xmlns:p14="http://schemas.microsoft.com/office/powerpoint/2010/main" val="1481010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75ED7-BEB2-4C8C-BA49-56DAACDE45FC}"/>
              </a:ext>
            </a:extLst>
          </p:cNvPr>
          <p:cNvSpPr>
            <a:spLocks noGrp="1"/>
          </p:cNvSpPr>
          <p:nvPr>
            <p:ph type="title"/>
          </p:nvPr>
        </p:nvSpPr>
        <p:spPr/>
        <p:txBody>
          <a:bodyPr/>
          <a:lstStyle/>
          <a:p>
            <a:r>
              <a:rPr lang="en-GB" dirty="0"/>
              <a:t>Students posing problems</a:t>
            </a:r>
          </a:p>
        </p:txBody>
      </p:sp>
      <p:sp>
        <p:nvSpPr>
          <p:cNvPr id="3" name="Content Placeholder 2">
            <a:extLst>
              <a:ext uri="{FF2B5EF4-FFF2-40B4-BE49-F238E27FC236}">
                <a16:creationId xmlns:a16="http://schemas.microsoft.com/office/drawing/2014/main" id="{EC322E99-95CF-47DD-8534-2260CC8FCCB1}"/>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3529454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4E3F-7D5C-4ABB-95DC-2BDFAC4AF5FE}"/>
              </a:ext>
            </a:extLst>
          </p:cNvPr>
          <p:cNvSpPr>
            <a:spLocks noGrp="1"/>
          </p:cNvSpPr>
          <p:nvPr>
            <p:ph type="title"/>
          </p:nvPr>
        </p:nvSpPr>
        <p:spPr/>
        <p:txBody>
          <a:bodyPr/>
          <a:lstStyle/>
          <a:p>
            <a:r>
              <a:rPr lang="en-GB" dirty="0"/>
              <a:t>Lesson about proportionality</a:t>
            </a:r>
          </a:p>
        </p:txBody>
      </p:sp>
      <p:sp>
        <p:nvSpPr>
          <p:cNvPr id="3" name="Content Placeholder 2">
            <a:extLst>
              <a:ext uri="{FF2B5EF4-FFF2-40B4-BE49-F238E27FC236}">
                <a16:creationId xmlns:a16="http://schemas.microsoft.com/office/drawing/2014/main" id="{4E7ED375-4B05-4006-AA8F-853CA75832A2}"/>
              </a:ext>
            </a:extLst>
          </p:cNvPr>
          <p:cNvSpPr>
            <a:spLocks noGrp="1"/>
          </p:cNvSpPr>
          <p:nvPr>
            <p:ph idx="1"/>
          </p:nvPr>
        </p:nvSpPr>
        <p:spPr>
          <a:xfrm>
            <a:off x="328612" y="1417638"/>
            <a:ext cx="8486775" cy="4803775"/>
          </a:xfrm>
        </p:spPr>
        <p:txBody>
          <a:bodyPr>
            <a:normAutofit fontScale="92500"/>
          </a:bodyPr>
          <a:lstStyle/>
          <a:p>
            <a:pPr marL="0" indent="0">
              <a:buNone/>
            </a:pPr>
            <a:r>
              <a:rPr lang="en-GB" dirty="0"/>
              <a:t>Students are asked to suggest a situation in which two variables increase together: </a:t>
            </a:r>
          </a:p>
          <a:p>
            <a:pPr marL="0" indent="0">
              <a:buNone/>
            </a:pPr>
            <a:r>
              <a:rPr lang="en-US" dirty="0"/>
              <a:t>	‘As a videotape plays, time increases.’</a:t>
            </a:r>
            <a:endParaRPr lang="en-GB" dirty="0"/>
          </a:p>
          <a:p>
            <a:pPr marL="0" indent="0">
              <a:buNone/>
            </a:pPr>
            <a:endParaRPr lang="en-GB" dirty="0"/>
          </a:p>
          <a:p>
            <a:pPr marL="0" indent="0">
              <a:buNone/>
            </a:pPr>
            <a:r>
              <a:rPr lang="en-US" dirty="0"/>
              <a:t>Students are then asked to pose a specific problem:</a:t>
            </a:r>
            <a:endParaRPr lang="en-GB" dirty="0"/>
          </a:p>
          <a:p>
            <a:pPr marL="457200" lvl="1" indent="0">
              <a:buNone/>
            </a:pPr>
            <a:r>
              <a:rPr lang="en-US" dirty="0"/>
              <a:t>There is a videotape 10 m. long, rewound to the start on the left.  One minute after ‘play’ has been pressed, it has advanced 1 m. to the right. If it is examined at the end of each elapsed minute, how far will the right have increased?</a:t>
            </a:r>
            <a:endParaRPr lang="en-GB" dirty="0"/>
          </a:p>
          <a:p>
            <a:pPr marL="0" indent="0">
              <a:buNone/>
            </a:pPr>
            <a:endParaRPr lang="en-GB" dirty="0"/>
          </a:p>
        </p:txBody>
      </p:sp>
    </p:spTree>
    <p:extLst>
      <p:ext uri="{BB962C8B-B14F-4D97-AF65-F5344CB8AC3E}">
        <p14:creationId xmlns:p14="http://schemas.microsoft.com/office/powerpoint/2010/main" val="321797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A13A-567A-44DA-84BB-B51DDD29099D}"/>
              </a:ext>
            </a:extLst>
          </p:cNvPr>
          <p:cNvSpPr>
            <a:spLocks noGrp="1"/>
          </p:cNvSpPr>
          <p:nvPr>
            <p:ph type="title"/>
          </p:nvPr>
        </p:nvSpPr>
        <p:spPr/>
        <p:txBody>
          <a:bodyPr/>
          <a:lstStyle/>
          <a:p>
            <a:r>
              <a:rPr lang="en-GB" dirty="0"/>
              <a:t>Reflections</a:t>
            </a:r>
          </a:p>
        </p:txBody>
      </p:sp>
      <p:sp>
        <p:nvSpPr>
          <p:cNvPr id="3" name="Content Placeholder 2">
            <a:extLst>
              <a:ext uri="{FF2B5EF4-FFF2-40B4-BE49-F238E27FC236}">
                <a16:creationId xmlns:a16="http://schemas.microsoft.com/office/drawing/2014/main" id="{C421C6E3-2342-44F5-B697-0256F9463F3F}"/>
              </a:ext>
            </a:extLst>
          </p:cNvPr>
          <p:cNvSpPr>
            <a:spLocks noGrp="1"/>
          </p:cNvSpPr>
          <p:nvPr>
            <p:ph idx="1"/>
          </p:nvPr>
        </p:nvSpPr>
        <p:spPr/>
        <p:txBody>
          <a:bodyPr/>
          <a:lstStyle/>
          <a:p>
            <a:r>
              <a:rPr lang="en-GB" dirty="0"/>
              <a:t>What is a problem?</a:t>
            </a:r>
          </a:p>
          <a:p>
            <a:r>
              <a:rPr lang="en-GB" dirty="0"/>
              <a:t>What is problematising?</a:t>
            </a:r>
          </a:p>
          <a:p>
            <a:r>
              <a:rPr lang="en-GB" dirty="0"/>
              <a:t>Who poses problems?  Why?  How?</a:t>
            </a:r>
          </a:p>
          <a:p>
            <a:endParaRPr lang="en-GB" dirty="0"/>
          </a:p>
          <a:p>
            <a:r>
              <a:rPr lang="en-GB" dirty="0"/>
              <a:t>What is problem-solving?</a:t>
            </a:r>
          </a:p>
          <a:p>
            <a:pPr lvl="1"/>
            <a:r>
              <a:rPr lang="en-GB" dirty="0"/>
              <a:t>Cognitive science/psychology</a:t>
            </a:r>
          </a:p>
          <a:p>
            <a:pPr lvl="1"/>
            <a:r>
              <a:rPr lang="en-GB" dirty="0"/>
              <a:t>Mathematics</a:t>
            </a:r>
          </a:p>
          <a:p>
            <a:pPr marL="0"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350067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F7AD-7FCD-2247-8F4A-316042A2C8E3}"/>
              </a:ext>
            </a:extLst>
          </p:cNvPr>
          <p:cNvSpPr>
            <a:spLocks noGrp="1"/>
          </p:cNvSpPr>
          <p:nvPr>
            <p:ph type="title"/>
          </p:nvPr>
        </p:nvSpPr>
        <p:spPr/>
        <p:txBody>
          <a:bodyPr/>
          <a:lstStyle/>
          <a:p>
            <a:r>
              <a:rPr lang="en-GB" dirty="0"/>
              <a:t>Two Candles</a:t>
            </a:r>
          </a:p>
        </p:txBody>
      </p:sp>
      <p:sp>
        <p:nvSpPr>
          <p:cNvPr id="3" name="Content Placeholder 2">
            <a:extLst>
              <a:ext uri="{FF2B5EF4-FFF2-40B4-BE49-F238E27FC236}">
                <a16:creationId xmlns:a16="http://schemas.microsoft.com/office/drawing/2014/main" id="{DD3D45AB-C4E1-2945-B985-920E747886EB}"/>
              </a:ext>
            </a:extLst>
          </p:cNvPr>
          <p:cNvSpPr>
            <a:spLocks noGrp="1"/>
          </p:cNvSpPr>
          <p:nvPr>
            <p:ph idx="1"/>
          </p:nvPr>
        </p:nvSpPr>
        <p:spPr>
          <a:xfrm>
            <a:off x="279747" y="762000"/>
            <a:ext cx="8471222" cy="5328592"/>
          </a:xfrm>
        </p:spPr>
        <p:txBody>
          <a:bodyPr/>
          <a:lstStyle/>
          <a:p>
            <a:r>
              <a:rPr lang="en-GB" sz="2000" dirty="0">
                <a:solidFill>
                  <a:schemeClr val="accent3">
                    <a:lumMod val="10000"/>
                  </a:schemeClr>
                </a:solidFill>
              </a:rPr>
              <a:t>Recently installed in a garret room on the Left Bank, Painter was moodily staring out the window watching the darkness close over Paris at 9 p.m. Just then his one light bulb blinked feebly several times and went out, leaving him in total darkness. Luckily the concierge had left him a supply of two candles reserved for such emergencies, and he lit one immediately. An hour and a half later Painter decided that he needed more light and put the second candle into use, remembering that it was an inch shorter than the first one had been originally.</a:t>
            </a:r>
          </a:p>
          <a:p>
            <a:r>
              <a:rPr lang="en-GB" sz="2000" dirty="0">
                <a:solidFill>
                  <a:schemeClr val="accent3">
                    <a:lumMod val="10000"/>
                  </a:schemeClr>
                </a:solidFill>
              </a:rPr>
              <a:t>After two and a half hours more, Painter suddenly noticed that the candles were of equal height. He mulled this fact over for an hour and a half before he concluded that perhaps candles burn at different rates. Just then, out winked the candle which originally had been shorter. Half an hour later the other one went out, leaving painter in complete blackness to contemplate Paris and his mathematical problem.</a:t>
            </a:r>
          </a:p>
          <a:p>
            <a:r>
              <a:rPr lang="en-GB" sz="2000" dirty="0">
                <a:solidFill>
                  <a:schemeClr val="accent3">
                    <a:lumMod val="10000"/>
                  </a:schemeClr>
                </a:solidFill>
              </a:rPr>
              <a:t>How tall was each candle initially?</a:t>
            </a:r>
          </a:p>
          <a:p>
            <a:endParaRPr lang="en-GB" sz="2000" dirty="0">
              <a:solidFill>
                <a:schemeClr val="accent3">
                  <a:lumMod val="10000"/>
                </a:schemeClr>
              </a:solidFill>
            </a:endParaRPr>
          </a:p>
          <a:p>
            <a:endParaRPr lang="en-GB" sz="2000" dirty="0">
              <a:solidFill>
                <a:schemeClr val="accent3">
                  <a:lumMod val="10000"/>
                </a:schemeClr>
              </a:solidFill>
            </a:endParaRPr>
          </a:p>
        </p:txBody>
      </p:sp>
      <p:pic>
        <p:nvPicPr>
          <p:cNvPr id="4" name="Picture 3">
            <a:extLst>
              <a:ext uri="{FF2B5EF4-FFF2-40B4-BE49-F238E27FC236}">
                <a16:creationId xmlns:a16="http://schemas.microsoft.com/office/drawing/2014/main" id="{3304ED6D-7568-2C4F-8D2C-DD6C90985CEF}"/>
              </a:ext>
            </a:extLst>
          </p:cNvPr>
          <p:cNvPicPr>
            <a:picLocks noChangeAspect="1"/>
          </p:cNvPicPr>
          <p:nvPr/>
        </p:nvPicPr>
        <p:blipFill>
          <a:blip r:embed="rId3"/>
          <a:stretch>
            <a:fillRect/>
          </a:stretch>
        </p:blipFill>
        <p:spPr>
          <a:xfrm>
            <a:off x="4515358" y="6064377"/>
            <a:ext cx="4724400" cy="927100"/>
          </a:xfrm>
          <a:prstGeom prst="rect">
            <a:avLst/>
          </a:prstGeom>
        </p:spPr>
      </p:pic>
    </p:spTree>
    <p:extLst>
      <p:ext uri="{BB962C8B-B14F-4D97-AF65-F5344CB8AC3E}">
        <p14:creationId xmlns:p14="http://schemas.microsoft.com/office/powerpoint/2010/main" val="163629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24B5-969C-2545-A25E-C79B42FCB9BB}"/>
              </a:ext>
            </a:extLst>
          </p:cNvPr>
          <p:cNvSpPr>
            <a:spLocks noGrp="1"/>
          </p:cNvSpPr>
          <p:nvPr>
            <p:ph type="title"/>
          </p:nvPr>
        </p:nvSpPr>
        <p:spPr/>
        <p:txBody>
          <a:bodyPr/>
          <a:lstStyle/>
          <a:p>
            <a:r>
              <a:rPr lang="en-GB" dirty="0"/>
              <a:t>Two Candle Situation</a:t>
            </a:r>
          </a:p>
        </p:txBody>
      </p:sp>
      <p:sp>
        <p:nvSpPr>
          <p:cNvPr id="4" name="Content Placeholder 2">
            <a:extLst>
              <a:ext uri="{FF2B5EF4-FFF2-40B4-BE49-F238E27FC236}">
                <a16:creationId xmlns:a16="http://schemas.microsoft.com/office/drawing/2014/main" id="{3EA33D7C-368A-9D40-96FB-26918BBC6931}"/>
              </a:ext>
            </a:extLst>
          </p:cNvPr>
          <p:cNvSpPr txBox="1">
            <a:spLocks/>
          </p:cNvSpPr>
          <p:nvPr/>
        </p:nvSpPr>
        <p:spPr bwMode="auto">
          <a:xfrm>
            <a:off x="349250" y="5298504"/>
            <a:ext cx="8471222" cy="57336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t>How tall were the candles originally?</a:t>
            </a:r>
          </a:p>
        </p:txBody>
      </p:sp>
      <p:sp>
        <p:nvSpPr>
          <p:cNvPr id="5" name="Rounded Rectangle 4">
            <a:extLst>
              <a:ext uri="{FF2B5EF4-FFF2-40B4-BE49-F238E27FC236}">
                <a16:creationId xmlns:a16="http://schemas.microsoft.com/office/drawing/2014/main" id="{C65B2AAB-5D8D-9B46-9799-067DFAA01D7A}"/>
              </a:ext>
            </a:extLst>
          </p:cNvPr>
          <p:cNvSpPr/>
          <p:nvPr/>
        </p:nvSpPr>
        <p:spPr bwMode="auto">
          <a:xfrm>
            <a:off x="1956569" y="4293096"/>
            <a:ext cx="5256584" cy="504056"/>
          </a:xfrm>
          <a:prstGeom prst="roundRect">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bg1"/>
                </a:solidFill>
                <a:effectLst/>
                <a:latin typeface="Chalkboard" pitchFamily="-111" charset="0"/>
              </a:rPr>
              <a:t>What relationships must there be?</a:t>
            </a:r>
          </a:p>
        </p:txBody>
      </p:sp>
      <p:sp>
        <p:nvSpPr>
          <p:cNvPr id="6" name="Rounded Rectangle 5">
            <a:extLst>
              <a:ext uri="{FF2B5EF4-FFF2-40B4-BE49-F238E27FC236}">
                <a16:creationId xmlns:a16="http://schemas.microsoft.com/office/drawing/2014/main" id="{C0E39B12-0EC3-3747-A17D-CC5050A587AC}"/>
              </a:ext>
            </a:extLst>
          </p:cNvPr>
          <p:cNvSpPr/>
          <p:nvPr/>
        </p:nvSpPr>
        <p:spPr bwMode="auto">
          <a:xfrm>
            <a:off x="2339752" y="4763852"/>
            <a:ext cx="5256584" cy="504056"/>
          </a:xfrm>
          <a:prstGeom prst="roundRect">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bg2">
                    <a:lumMod val="75000"/>
                  </a:schemeClr>
                </a:solidFill>
                <a:effectLst/>
                <a:latin typeface="Chalkboard" pitchFamily="-111" charset="0"/>
              </a:rPr>
              <a:t>What else can be determined?</a:t>
            </a:r>
          </a:p>
        </p:txBody>
      </p:sp>
      <p:sp>
        <p:nvSpPr>
          <p:cNvPr id="29" name="Content Placeholder 2">
            <a:extLst>
              <a:ext uri="{FF2B5EF4-FFF2-40B4-BE49-F238E27FC236}">
                <a16:creationId xmlns:a16="http://schemas.microsoft.com/office/drawing/2014/main" id="{5685F07B-F0B5-2A47-B79C-5B9D81A09E1A}"/>
              </a:ext>
            </a:extLst>
          </p:cNvPr>
          <p:cNvSpPr txBox="1">
            <a:spLocks/>
          </p:cNvSpPr>
          <p:nvPr/>
        </p:nvSpPr>
        <p:spPr bwMode="auto">
          <a:xfrm>
            <a:off x="375903" y="830975"/>
            <a:ext cx="8471222" cy="342709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solidFill>
                  <a:schemeClr val="accent3">
                    <a:lumMod val="10000"/>
                  </a:schemeClr>
                </a:solidFill>
              </a:rPr>
              <a:t>Imagine two candles, the first is </a:t>
            </a:r>
            <a:r>
              <a:rPr lang="en-GB" b="0" i="1" kern="0" dirty="0">
                <a:solidFill>
                  <a:schemeClr val="accent3">
                    <a:lumMod val="10000"/>
                  </a:schemeClr>
                </a:solidFill>
              </a:rPr>
              <a:t>f</a:t>
            </a:r>
            <a:r>
              <a:rPr lang="en-GB" b="0" kern="0" dirty="0">
                <a:solidFill>
                  <a:schemeClr val="accent3">
                    <a:lumMod val="10000"/>
                  </a:schemeClr>
                </a:solidFill>
              </a:rPr>
              <a:t> cm. taller than the second.</a:t>
            </a:r>
          </a:p>
          <a:p>
            <a:r>
              <a:rPr lang="en-GB" b="0" kern="0" dirty="0">
                <a:solidFill>
                  <a:schemeClr val="accent3">
                    <a:lumMod val="10000"/>
                  </a:schemeClr>
                </a:solidFill>
              </a:rPr>
              <a:t>The first is lit. </a:t>
            </a:r>
          </a:p>
          <a:p>
            <a:r>
              <a:rPr lang="en-GB" b="0" kern="0" dirty="0">
                <a:solidFill>
                  <a:schemeClr val="accent3">
                    <a:lumMod val="10000"/>
                  </a:schemeClr>
                </a:solidFill>
              </a:rPr>
              <a:t>t</a:t>
            </a:r>
            <a:r>
              <a:rPr lang="en-GB" b="0" kern="0" baseline="-25000" dirty="0">
                <a:solidFill>
                  <a:schemeClr val="accent3">
                    <a:lumMod val="10000"/>
                  </a:schemeClr>
                </a:solidFill>
              </a:rPr>
              <a:t>1</a:t>
            </a:r>
            <a:r>
              <a:rPr lang="en-GB" b="0" kern="0" dirty="0">
                <a:solidFill>
                  <a:schemeClr val="accent3">
                    <a:lumMod val="10000"/>
                  </a:schemeClr>
                </a:solidFill>
              </a:rPr>
              <a:t>   hours after that the second is lit.</a:t>
            </a:r>
            <a:br>
              <a:rPr lang="en-GB" b="0" kern="0" dirty="0">
                <a:solidFill>
                  <a:schemeClr val="accent3">
                    <a:lumMod val="10000"/>
                  </a:schemeClr>
                </a:solidFill>
              </a:rPr>
            </a:br>
            <a:r>
              <a:rPr lang="en-GB" b="0" kern="0" dirty="0">
                <a:solidFill>
                  <a:schemeClr val="accent3">
                    <a:lumMod val="10000"/>
                  </a:schemeClr>
                </a:solidFill>
              </a:rPr>
              <a:t> </a:t>
            </a:r>
          </a:p>
          <a:p>
            <a:r>
              <a:rPr lang="en-GB" b="0" kern="0" dirty="0">
                <a:solidFill>
                  <a:schemeClr val="accent3">
                    <a:lumMod val="10000"/>
                  </a:schemeClr>
                </a:solidFill>
              </a:rPr>
              <a:t>t</a:t>
            </a:r>
            <a:r>
              <a:rPr lang="en-GB" b="0" kern="0" baseline="-25000" dirty="0">
                <a:solidFill>
                  <a:schemeClr val="accent3">
                    <a:lumMod val="10000"/>
                  </a:schemeClr>
                </a:solidFill>
              </a:rPr>
              <a:t>2</a:t>
            </a:r>
            <a:r>
              <a:rPr lang="en-GB" b="0" kern="0" dirty="0">
                <a:solidFill>
                  <a:schemeClr val="accent3">
                    <a:lumMod val="10000"/>
                  </a:schemeClr>
                </a:solidFill>
              </a:rPr>
              <a:t>   hours after that they are the same height.</a:t>
            </a:r>
          </a:p>
          <a:p>
            <a:r>
              <a:rPr lang="en-GB" b="0" kern="0" dirty="0">
                <a:solidFill>
                  <a:schemeClr val="accent3">
                    <a:lumMod val="10000"/>
                  </a:schemeClr>
                </a:solidFill>
              </a:rPr>
              <a:t>t</a:t>
            </a:r>
            <a:r>
              <a:rPr lang="en-GB" b="0" kern="0" baseline="-25000" dirty="0">
                <a:solidFill>
                  <a:schemeClr val="accent3">
                    <a:lumMod val="10000"/>
                  </a:schemeClr>
                </a:solidFill>
              </a:rPr>
              <a:t>3</a:t>
            </a:r>
            <a:r>
              <a:rPr lang="en-GB" b="0" kern="0" dirty="0">
                <a:solidFill>
                  <a:schemeClr val="accent3">
                    <a:lumMod val="10000"/>
                  </a:schemeClr>
                </a:solidFill>
              </a:rPr>
              <a:t>   hours after that the second candle burns out.</a:t>
            </a:r>
          </a:p>
          <a:p>
            <a:r>
              <a:rPr lang="en-GB" b="0" kern="0" dirty="0">
                <a:solidFill>
                  <a:schemeClr val="accent3">
                    <a:lumMod val="10000"/>
                  </a:schemeClr>
                </a:solidFill>
              </a:rPr>
              <a:t>t</a:t>
            </a:r>
            <a:r>
              <a:rPr lang="en-GB" b="0" kern="0" baseline="-25000" dirty="0">
                <a:solidFill>
                  <a:schemeClr val="accent3">
                    <a:lumMod val="10000"/>
                  </a:schemeClr>
                </a:solidFill>
              </a:rPr>
              <a:t>4</a:t>
            </a:r>
            <a:r>
              <a:rPr lang="en-GB" b="0" kern="0" dirty="0">
                <a:solidFill>
                  <a:schemeClr val="accent3">
                    <a:lumMod val="10000"/>
                  </a:schemeClr>
                </a:solidFill>
              </a:rPr>
              <a:t>   hours after that the first candle burns out.</a:t>
            </a:r>
          </a:p>
        </p:txBody>
      </p:sp>
      <p:sp>
        <p:nvSpPr>
          <p:cNvPr id="16" name="Rounded Rectangle 15">
            <a:extLst>
              <a:ext uri="{FF2B5EF4-FFF2-40B4-BE49-F238E27FC236}">
                <a16:creationId xmlns:a16="http://schemas.microsoft.com/office/drawing/2014/main" id="{ECB20171-0498-0F47-9BD1-65C2BFC22ADE}"/>
              </a:ext>
            </a:extLst>
          </p:cNvPr>
          <p:cNvSpPr/>
          <p:nvPr/>
        </p:nvSpPr>
        <p:spPr bwMode="auto">
          <a:xfrm>
            <a:off x="5436096" y="861677"/>
            <a:ext cx="774086" cy="324721"/>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accent3">
                    <a:lumMod val="10000"/>
                  </a:schemeClr>
                </a:solidFill>
                <a:effectLst/>
                <a:latin typeface="Chalkboard" pitchFamily="-111" charset="0"/>
              </a:rPr>
              <a:t>3 cm</a:t>
            </a:r>
          </a:p>
        </p:txBody>
      </p:sp>
      <p:sp>
        <p:nvSpPr>
          <p:cNvPr id="8" name="Rounded Rectangle 7">
            <a:extLst>
              <a:ext uri="{FF2B5EF4-FFF2-40B4-BE49-F238E27FC236}">
                <a16:creationId xmlns:a16="http://schemas.microsoft.com/office/drawing/2014/main" id="{F4D7463C-7CE4-6540-A2B1-9DD248784156}"/>
              </a:ext>
            </a:extLst>
          </p:cNvPr>
          <p:cNvSpPr/>
          <p:nvPr/>
        </p:nvSpPr>
        <p:spPr bwMode="auto">
          <a:xfrm>
            <a:off x="5436096" y="836712"/>
            <a:ext cx="774086" cy="376290"/>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9" name="Rounded Rectangle 8">
            <a:extLst>
              <a:ext uri="{FF2B5EF4-FFF2-40B4-BE49-F238E27FC236}">
                <a16:creationId xmlns:a16="http://schemas.microsoft.com/office/drawing/2014/main" id="{CB4F3CBC-7ECA-D64A-9241-EA0E0395AA46}"/>
              </a:ext>
            </a:extLst>
          </p:cNvPr>
          <p:cNvSpPr/>
          <p:nvPr/>
        </p:nvSpPr>
        <p:spPr bwMode="auto">
          <a:xfrm>
            <a:off x="653593" y="2111637"/>
            <a:ext cx="688623"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accent3">
                    <a:lumMod val="10000"/>
                  </a:schemeClr>
                </a:solidFill>
                <a:effectLst/>
                <a:latin typeface="Chalkboard" pitchFamily="-111" charset="0"/>
              </a:rPr>
              <a:t>1.5</a:t>
            </a:r>
          </a:p>
        </p:txBody>
      </p:sp>
      <p:sp>
        <p:nvSpPr>
          <p:cNvPr id="22" name="Rounded Rectangle 21">
            <a:extLst>
              <a:ext uri="{FF2B5EF4-FFF2-40B4-BE49-F238E27FC236}">
                <a16:creationId xmlns:a16="http://schemas.microsoft.com/office/drawing/2014/main" id="{38811ED6-A74C-864E-9CF1-AD3F41DA1D3A}"/>
              </a:ext>
            </a:extLst>
          </p:cNvPr>
          <p:cNvSpPr/>
          <p:nvPr/>
        </p:nvSpPr>
        <p:spPr bwMode="auto">
          <a:xfrm>
            <a:off x="611560" y="2894069"/>
            <a:ext cx="730656"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000" b="0" dirty="0">
                <a:solidFill>
                  <a:schemeClr val="accent3">
                    <a:lumMod val="10000"/>
                  </a:schemeClr>
                </a:solidFill>
                <a:latin typeface="Chalkboard" pitchFamily="-111" charset="0"/>
              </a:rPr>
              <a:t>2</a:t>
            </a:r>
            <a:r>
              <a:rPr kumimoji="0" lang="en-GB" sz="2000" b="0" i="0" u="none" strike="noStrike" cap="none" normalizeH="0" baseline="0" dirty="0">
                <a:ln>
                  <a:noFill/>
                </a:ln>
                <a:solidFill>
                  <a:schemeClr val="accent3">
                    <a:lumMod val="10000"/>
                  </a:schemeClr>
                </a:solidFill>
                <a:effectLst/>
                <a:latin typeface="Chalkboard" pitchFamily="-111" charset="0"/>
              </a:rPr>
              <a:t>.5</a:t>
            </a:r>
          </a:p>
        </p:txBody>
      </p:sp>
      <p:sp>
        <p:nvSpPr>
          <p:cNvPr id="23" name="Rounded Rectangle 22">
            <a:extLst>
              <a:ext uri="{FF2B5EF4-FFF2-40B4-BE49-F238E27FC236}">
                <a16:creationId xmlns:a16="http://schemas.microsoft.com/office/drawing/2014/main" id="{EEBC310E-9EDD-0D40-A89B-5D1521CD63AE}"/>
              </a:ext>
            </a:extLst>
          </p:cNvPr>
          <p:cNvSpPr/>
          <p:nvPr/>
        </p:nvSpPr>
        <p:spPr bwMode="auto">
          <a:xfrm>
            <a:off x="611560" y="3357551"/>
            <a:ext cx="730656"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accent3">
                    <a:lumMod val="10000"/>
                  </a:schemeClr>
                </a:solidFill>
                <a:effectLst/>
                <a:latin typeface="Chalkboard" pitchFamily="-111" charset="0"/>
              </a:rPr>
              <a:t>1.5</a:t>
            </a:r>
          </a:p>
        </p:txBody>
      </p:sp>
      <p:sp>
        <p:nvSpPr>
          <p:cNvPr id="24" name="Rounded Rectangle 23">
            <a:extLst>
              <a:ext uri="{FF2B5EF4-FFF2-40B4-BE49-F238E27FC236}">
                <a16:creationId xmlns:a16="http://schemas.microsoft.com/office/drawing/2014/main" id="{9E612EC2-A0B2-814E-8CEC-F45154E86C3A}"/>
              </a:ext>
            </a:extLst>
          </p:cNvPr>
          <p:cNvSpPr/>
          <p:nvPr/>
        </p:nvSpPr>
        <p:spPr bwMode="auto">
          <a:xfrm>
            <a:off x="611560" y="3821033"/>
            <a:ext cx="730656"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000" b="0" dirty="0">
                <a:solidFill>
                  <a:schemeClr val="accent3">
                    <a:lumMod val="10000"/>
                  </a:schemeClr>
                </a:solidFill>
                <a:latin typeface="Chalkboard" pitchFamily="-111" charset="0"/>
              </a:rPr>
              <a:t>0</a:t>
            </a:r>
            <a:r>
              <a:rPr kumimoji="0" lang="en-GB" sz="2000" b="0" i="0" u="none" strike="noStrike" cap="none" normalizeH="0" baseline="0" dirty="0">
                <a:ln>
                  <a:noFill/>
                </a:ln>
                <a:solidFill>
                  <a:schemeClr val="accent3">
                    <a:lumMod val="10000"/>
                  </a:schemeClr>
                </a:solidFill>
                <a:effectLst/>
                <a:latin typeface="Chalkboard" pitchFamily="-111" charset="0"/>
              </a:rPr>
              <a:t>.5</a:t>
            </a:r>
          </a:p>
        </p:txBody>
      </p:sp>
      <p:sp>
        <p:nvSpPr>
          <p:cNvPr id="25" name="Rounded Rectangle 24">
            <a:extLst>
              <a:ext uri="{FF2B5EF4-FFF2-40B4-BE49-F238E27FC236}">
                <a16:creationId xmlns:a16="http://schemas.microsoft.com/office/drawing/2014/main" id="{BC78E9D4-2EB4-C44F-BB18-A393A56ED4F2}"/>
              </a:ext>
            </a:extLst>
          </p:cNvPr>
          <p:cNvSpPr/>
          <p:nvPr/>
        </p:nvSpPr>
        <p:spPr bwMode="auto">
          <a:xfrm>
            <a:off x="653593" y="2104963"/>
            <a:ext cx="688623"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000" b="0" dirty="0">
                <a:solidFill>
                  <a:schemeClr val="accent3">
                    <a:lumMod val="10000"/>
                  </a:schemeClr>
                </a:solidFill>
                <a:latin typeface="Chalkboard" pitchFamily="-111" charset="0"/>
              </a:rPr>
              <a:t>  </a:t>
            </a:r>
            <a:endParaRPr kumimoji="0" lang="en-GB" sz="2000" b="0" i="0" u="none" strike="noStrike" cap="none" normalizeH="0" baseline="0" dirty="0">
              <a:ln>
                <a:noFill/>
              </a:ln>
              <a:solidFill>
                <a:schemeClr val="accent3">
                  <a:lumMod val="10000"/>
                </a:schemeClr>
              </a:solidFill>
              <a:effectLst/>
              <a:latin typeface="Chalkboard" pitchFamily="-111" charset="0"/>
            </a:endParaRPr>
          </a:p>
        </p:txBody>
      </p:sp>
      <p:sp>
        <p:nvSpPr>
          <p:cNvPr id="26" name="Rounded Rectangle 25">
            <a:extLst>
              <a:ext uri="{FF2B5EF4-FFF2-40B4-BE49-F238E27FC236}">
                <a16:creationId xmlns:a16="http://schemas.microsoft.com/office/drawing/2014/main" id="{6C305196-E228-164B-BA9A-D2C720F8F143}"/>
              </a:ext>
            </a:extLst>
          </p:cNvPr>
          <p:cNvSpPr/>
          <p:nvPr/>
        </p:nvSpPr>
        <p:spPr bwMode="auto">
          <a:xfrm>
            <a:off x="611560" y="2894069"/>
            <a:ext cx="730656"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accent3">
                    <a:lumMod val="10000"/>
                  </a:schemeClr>
                </a:solidFill>
                <a:effectLst/>
                <a:latin typeface="Chalkboard" pitchFamily="-111" charset="0"/>
              </a:rPr>
              <a:t>  </a:t>
            </a:r>
          </a:p>
        </p:txBody>
      </p:sp>
      <p:sp>
        <p:nvSpPr>
          <p:cNvPr id="27" name="Rounded Rectangle 26">
            <a:extLst>
              <a:ext uri="{FF2B5EF4-FFF2-40B4-BE49-F238E27FC236}">
                <a16:creationId xmlns:a16="http://schemas.microsoft.com/office/drawing/2014/main" id="{33E1D3AA-44C5-854A-9EE8-D480A594ECDA}"/>
              </a:ext>
            </a:extLst>
          </p:cNvPr>
          <p:cNvSpPr/>
          <p:nvPr/>
        </p:nvSpPr>
        <p:spPr bwMode="auto">
          <a:xfrm>
            <a:off x="611560" y="3358021"/>
            <a:ext cx="730656"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000" b="0" dirty="0">
                <a:solidFill>
                  <a:schemeClr val="accent3">
                    <a:lumMod val="10000"/>
                  </a:schemeClr>
                </a:solidFill>
                <a:latin typeface="Chalkboard" pitchFamily="-111" charset="0"/>
              </a:rPr>
              <a:t>  </a:t>
            </a:r>
            <a:endParaRPr kumimoji="0" lang="en-GB" sz="2000" b="0" i="0" u="none" strike="noStrike" cap="none" normalizeH="0" baseline="0" dirty="0">
              <a:ln>
                <a:noFill/>
              </a:ln>
              <a:solidFill>
                <a:schemeClr val="accent3">
                  <a:lumMod val="10000"/>
                </a:schemeClr>
              </a:solidFill>
              <a:effectLst/>
              <a:latin typeface="Chalkboard" pitchFamily="-111" charset="0"/>
            </a:endParaRPr>
          </a:p>
        </p:txBody>
      </p:sp>
      <p:sp>
        <p:nvSpPr>
          <p:cNvPr id="28" name="Rounded Rectangle 27">
            <a:extLst>
              <a:ext uri="{FF2B5EF4-FFF2-40B4-BE49-F238E27FC236}">
                <a16:creationId xmlns:a16="http://schemas.microsoft.com/office/drawing/2014/main" id="{C56D653A-ECDA-DD45-BC7B-43251EC84307}"/>
              </a:ext>
            </a:extLst>
          </p:cNvPr>
          <p:cNvSpPr/>
          <p:nvPr/>
        </p:nvSpPr>
        <p:spPr bwMode="auto">
          <a:xfrm>
            <a:off x="611560" y="3807686"/>
            <a:ext cx="730656" cy="432886"/>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accent3">
                    <a:lumMod val="10000"/>
                  </a:schemeClr>
                </a:solidFill>
                <a:effectLst/>
                <a:latin typeface="Chalkboard" pitchFamily="-111" charset="0"/>
              </a:rPr>
              <a:t>  </a:t>
            </a:r>
          </a:p>
        </p:txBody>
      </p:sp>
    </p:spTree>
    <p:extLst>
      <p:ext uri="{BB962C8B-B14F-4D97-AF65-F5344CB8AC3E}">
        <p14:creationId xmlns:p14="http://schemas.microsoft.com/office/powerpoint/2010/main" val="429199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2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2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2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6"/>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9"/>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22"/>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3"/>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29" grpId="0" uiExpand="1" build="p"/>
      <p:bldP spid="16" grpId="0" animBg="1"/>
      <p:bldP spid="16" grpId="1" animBg="1"/>
      <p:bldP spid="8" grpId="0" animBg="1"/>
      <p:bldP spid="8" grpId="1" animBg="1"/>
      <p:bldP spid="9" grpId="0" animBg="1"/>
      <p:bldP spid="9"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FA13A-567A-44DA-84BB-B51DDD29099D}"/>
              </a:ext>
            </a:extLst>
          </p:cNvPr>
          <p:cNvSpPr>
            <a:spLocks noGrp="1"/>
          </p:cNvSpPr>
          <p:nvPr>
            <p:ph type="title"/>
          </p:nvPr>
        </p:nvSpPr>
        <p:spPr>
          <a:xfrm>
            <a:off x="304800" y="152400"/>
            <a:ext cx="7772400" cy="972344"/>
          </a:xfrm>
        </p:spPr>
        <p:txBody>
          <a:bodyPr>
            <a:normAutofit fontScale="90000"/>
          </a:bodyPr>
          <a:lstStyle/>
          <a:p>
            <a:r>
              <a:rPr lang="en-GB" dirty="0"/>
              <a:t>Questions about problem-solving in mathematics</a:t>
            </a:r>
          </a:p>
        </p:txBody>
      </p:sp>
      <p:sp>
        <p:nvSpPr>
          <p:cNvPr id="3" name="Content Placeholder 2">
            <a:extLst>
              <a:ext uri="{FF2B5EF4-FFF2-40B4-BE49-F238E27FC236}">
                <a16:creationId xmlns:a16="http://schemas.microsoft.com/office/drawing/2014/main" id="{C421C6E3-2342-44F5-B697-0256F9463F3F}"/>
              </a:ext>
            </a:extLst>
          </p:cNvPr>
          <p:cNvSpPr>
            <a:spLocks noGrp="1"/>
          </p:cNvSpPr>
          <p:nvPr>
            <p:ph idx="1"/>
          </p:nvPr>
        </p:nvSpPr>
        <p:spPr>
          <a:xfrm>
            <a:off x="312501" y="1340768"/>
            <a:ext cx="8471222" cy="4464496"/>
          </a:xfrm>
        </p:spPr>
        <p:txBody>
          <a:bodyPr/>
          <a:lstStyle/>
          <a:p>
            <a:r>
              <a:rPr lang="en-GB" dirty="0"/>
              <a:t>What is a problem?</a:t>
            </a:r>
          </a:p>
          <a:p>
            <a:r>
              <a:rPr lang="en-GB" dirty="0"/>
              <a:t>What is problematising?</a:t>
            </a:r>
          </a:p>
          <a:p>
            <a:r>
              <a:rPr lang="en-GB" dirty="0"/>
              <a:t>Who poses problems?  Why?  How?  When?</a:t>
            </a:r>
          </a:p>
          <a:p>
            <a:pPr marL="457200" lvl="1" indent="0">
              <a:buNone/>
            </a:pPr>
            <a:endParaRPr lang="en-GB" dirty="0"/>
          </a:p>
          <a:p>
            <a:pPr lvl="1"/>
            <a:endParaRPr lang="en-GB" dirty="0"/>
          </a:p>
        </p:txBody>
      </p:sp>
    </p:spTree>
    <p:extLst>
      <p:ext uri="{BB962C8B-B14F-4D97-AF65-F5344CB8AC3E}">
        <p14:creationId xmlns:p14="http://schemas.microsoft.com/office/powerpoint/2010/main" val="4134389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E5CE0-7F5E-FF4B-AB03-5E0218251E01}"/>
              </a:ext>
            </a:extLst>
          </p:cNvPr>
          <p:cNvSpPr>
            <a:spLocks noGrp="1"/>
          </p:cNvSpPr>
          <p:nvPr>
            <p:ph type="title"/>
          </p:nvPr>
        </p:nvSpPr>
        <p:spPr/>
        <p:txBody>
          <a:bodyPr/>
          <a:lstStyle/>
          <a:p>
            <a:r>
              <a:rPr lang="en-GB" dirty="0"/>
              <a:t>Diagram!</a:t>
            </a:r>
          </a:p>
        </p:txBody>
      </p:sp>
      <p:cxnSp>
        <p:nvCxnSpPr>
          <p:cNvPr id="5" name="Straight Connector 4">
            <a:extLst>
              <a:ext uri="{FF2B5EF4-FFF2-40B4-BE49-F238E27FC236}">
                <a16:creationId xmlns:a16="http://schemas.microsoft.com/office/drawing/2014/main" id="{F655B272-86D6-C34F-8150-E317F301D9B2}"/>
              </a:ext>
            </a:extLst>
          </p:cNvPr>
          <p:cNvCxnSpPr/>
          <p:nvPr/>
        </p:nvCxnSpPr>
        <p:spPr bwMode="auto">
          <a:xfrm>
            <a:off x="3995936" y="5157192"/>
            <a:ext cx="4464496" cy="0"/>
          </a:xfrm>
          <a:prstGeom prst="line">
            <a:avLst/>
          </a:prstGeom>
          <a:solidFill>
            <a:schemeClr val="accent1"/>
          </a:solidFill>
          <a:ln w="28575" cap="flat" cmpd="sng" algn="ctr">
            <a:solidFill>
              <a:schemeClr val="accent3">
                <a:lumMod val="10000"/>
              </a:schemeClr>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9B0E1BC9-2D43-144A-BC81-68913FA7DA88}"/>
              </a:ext>
            </a:extLst>
          </p:cNvPr>
          <p:cNvCxnSpPr>
            <a:cxnSpLocks/>
          </p:cNvCxnSpPr>
          <p:nvPr/>
        </p:nvCxnSpPr>
        <p:spPr bwMode="auto">
          <a:xfrm flipV="1">
            <a:off x="4148336" y="3284984"/>
            <a:ext cx="0" cy="2024608"/>
          </a:xfrm>
          <a:prstGeom prst="line">
            <a:avLst/>
          </a:prstGeom>
          <a:solidFill>
            <a:schemeClr val="accent1"/>
          </a:solidFill>
          <a:ln w="28575" cap="flat" cmpd="sng" algn="ctr">
            <a:solidFill>
              <a:schemeClr val="accent3">
                <a:lumMod val="10000"/>
              </a:schemeClr>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8E228A09-6FA4-334B-B020-2056AF24A5B0}"/>
              </a:ext>
            </a:extLst>
          </p:cNvPr>
          <p:cNvCxnSpPr>
            <a:cxnSpLocks/>
          </p:cNvCxnSpPr>
          <p:nvPr/>
        </p:nvCxnSpPr>
        <p:spPr bwMode="auto">
          <a:xfrm>
            <a:off x="4148336" y="3288285"/>
            <a:ext cx="3448000" cy="1868907"/>
          </a:xfrm>
          <a:prstGeom prst="line">
            <a:avLst/>
          </a:prstGeom>
          <a:solidFill>
            <a:schemeClr val="accent1"/>
          </a:solidFill>
          <a:ln w="28575" cap="flat" cmpd="sng" algn="ctr">
            <a:solidFill>
              <a:schemeClr val="accent3">
                <a:lumMod val="10000"/>
              </a:schemeClr>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BF5A6985-1816-474D-BCF7-E2077BF7731E}"/>
              </a:ext>
            </a:extLst>
          </p:cNvPr>
          <p:cNvCxnSpPr>
            <a:cxnSpLocks/>
          </p:cNvCxnSpPr>
          <p:nvPr/>
        </p:nvCxnSpPr>
        <p:spPr bwMode="auto">
          <a:xfrm flipV="1">
            <a:off x="5220072" y="3501008"/>
            <a:ext cx="0" cy="1656184"/>
          </a:xfrm>
          <a:prstGeom prst="line">
            <a:avLst/>
          </a:prstGeom>
          <a:solidFill>
            <a:schemeClr val="accent1"/>
          </a:solidFill>
          <a:ln w="28575" cap="flat" cmpd="sng" algn="ctr">
            <a:solidFill>
              <a:schemeClr val="accent3">
                <a:lumMod val="10000"/>
              </a:schemeClr>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467551D7-2F60-1C4C-9BCE-1A752C66CB8E}"/>
              </a:ext>
            </a:extLst>
          </p:cNvPr>
          <p:cNvCxnSpPr>
            <a:cxnSpLocks/>
          </p:cNvCxnSpPr>
          <p:nvPr/>
        </p:nvCxnSpPr>
        <p:spPr bwMode="auto">
          <a:xfrm>
            <a:off x="5220072" y="3501008"/>
            <a:ext cx="1224136" cy="1656184"/>
          </a:xfrm>
          <a:prstGeom prst="line">
            <a:avLst/>
          </a:prstGeom>
          <a:solidFill>
            <a:schemeClr val="accent1"/>
          </a:solidFill>
          <a:ln w="28575" cap="flat" cmpd="sng" algn="ctr">
            <a:solidFill>
              <a:schemeClr val="accent3">
                <a:lumMod val="10000"/>
              </a:schemeClr>
            </a:solidFill>
            <a:prstDash val="solid"/>
            <a:round/>
            <a:headEnd type="none" w="med" len="med"/>
            <a:tailEnd type="none" w="med" len="med"/>
          </a:ln>
          <a:effectLst/>
        </p:spPr>
      </p:cxnSp>
      <p:sp>
        <p:nvSpPr>
          <p:cNvPr id="14" name="Rounded Rectangle 13">
            <a:extLst>
              <a:ext uri="{FF2B5EF4-FFF2-40B4-BE49-F238E27FC236}">
                <a16:creationId xmlns:a16="http://schemas.microsoft.com/office/drawing/2014/main" id="{A1781E0C-1730-A34F-BB06-2834A5461248}"/>
              </a:ext>
            </a:extLst>
          </p:cNvPr>
          <p:cNvSpPr/>
          <p:nvPr/>
        </p:nvSpPr>
        <p:spPr bwMode="auto">
          <a:xfrm>
            <a:off x="4203010" y="1373622"/>
            <a:ext cx="2393033" cy="450629"/>
          </a:xfrm>
          <a:prstGeom prst="roundRect">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2">
                    <a:lumMod val="75000"/>
                  </a:schemeClr>
                </a:solidFill>
                <a:effectLst/>
                <a:latin typeface="Chalkboard" pitchFamily="-111" charset="0"/>
              </a:rPr>
              <a:t>What do I know?</a:t>
            </a:r>
          </a:p>
        </p:txBody>
      </p:sp>
      <p:sp>
        <p:nvSpPr>
          <p:cNvPr id="15" name="Left Brace 14">
            <a:extLst>
              <a:ext uri="{FF2B5EF4-FFF2-40B4-BE49-F238E27FC236}">
                <a16:creationId xmlns:a16="http://schemas.microsoft.com/office/drawing/2014/main" id="{D0EDC7DE-7F4F-D148-821D-7375E2F2D767}"/>
              </a:ext>
            </a:extLst>
          </p:cNvPr>
          <p:cNvSpPr/>
          <p:nvPr/>
        </p:nvSpPr>
        <p:spPr bwMode="auto">
          <a:xfrm>
            <a:off x="3716288" y="3284984"/>
            <a:ext cx="279648" cy="216024"/>
          </a:xfrm>
          <a:prstGeom prst="leftBrace">
            <a:avLst/>
          </a:prstGeom>
          <a:noFill/>
          <a:ln w="28575" cap="flat" cmpd="sng" algn="ctr">
            <a:solidFill>
              <a:schemeClr val="accent3">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16" name="Left Brace 15">
            <a:extLst>
              <a:ext uri="{FF2B5EF4-FFF2-40B4-BE49-F238E27FC236}">
                <a16:creationId xmlns:a16="http://schemas.microsoft.com/office/drawing/2014/main" id="{2F8A24D2-E536-DD43-A5B5-0303E18E12D6}"/>
              </a:ext>
            </a:extLst>
          </p:cNvPr>
          <p:cNvSpPr/>
          <p:nvPr/>
        </p:nvSpPr>
        <p:spPr bwMode="auto">
          <a:xfrm rot="16200000">
            <a:off x="4487951" y="5001133"/>
            <a:ext cx="340537" cy="979692"/>
          </a:xfrm>
          <a:prstGeom prst="leftBrace">
            <a:avLst/>
          </a:prstGeom>
          <a:noFill/>
          <a:ln w="28575" cap="flat" cmpd="sng" algn="ctr">
            <a:solidFill>
              <a:schemeClr val="accent3">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17" name="Left Brace 16">
            <a:extLst>
              <a:ext uri="{FF2B5EF4-FFF2-40B4-BE49-F238E27FC236}">
                <a16:creationId xmlns:a16="http://schemas.microsoft.com/office/drawing/2014/main" id="{EA00468A-CA09-8D45-BA41-EC93AFFFEA57}"/>
              </a:ext>
            </a:extLst>
          </p:cNvPr>
          <p:cNvSpPr/>
          <p:nvPr/>
        </p:nvSpPr>
        <p:spPr bwMode="auto">
          <a:xfrm rot="16200000">
            <a:off x="5265828" y="5346961"/>
            <a:ext cx="340537" cy="288031"/>
          </a:xfrm>
          <a:prstGeom prst="leftBrace">
            <a:avLst/>
          </a:prstGeom>
          <a:noFill/>
          <a:ln w="28575" cap="flat" cmpd="sng" algn="ctr">
            <a:solidFill>
              <a:schemeClr val="accent3">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18" name="Left Brace 17">
            <a:extLst>
              <a:ext uri="{FF2B5EF4-FFF2-40B4-BE49-F238E27FC236}">
                <a16:creationId xmlns:a16="http://schemas.microsoft.com/office/drawing/2014/main" id="{63607308-8D08-C347-BD56-396062AFB7E3}"/>
              </a:ext>
            </a:extLst>
          </p:cNvPr>
          <p:cNvSpPr/>
          <p:nvPr/>
        </p:nvSpPr>
        <p:spPr bwMode="auto">
          <a:xfrm rot="16200000">
            <a:off x="6850004" y="4975803"/>
            <a:ext cx="340537" cy="1008112"/>
          </a:xfrm>
          <a:prstGeom prst="leftBrace">
            <a:avLst/>
          </a:prstGeom>
          <a:noFill/>
          <a:ln w="28575" cap="flat" cmpd="sng" algn="ctr">
            <a:solidFill>
              <a:schemeClr val="accent3">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cxnSp>
        <p:nvCxnSpPr>
          <p:cNvPr id="19" name="Straight Connector 18">
            <a:extLst>
              <a:ext uri="{FF2B5EF4-FFF2-40B4-BE49-F238E27FC236}">
                <a16:creationId xmlns:a16="http://schemas.microsoft.com/office/drawing/2014/main" id="{209F2A24-81A3-DC49-98C2-9A4F150ADF55}"/>
              </a:ext>
            </a:extLst>
          </p:cNvPr>
          <p:cNvCxnSpPr>
            <a:cxnSpLocks/>
          </p:cNvCxnSpPr>
          <p:nvPr/>
        </p:nvCxnSpPr>
        <p:spPr bwMode="auto">
          <a:xfrm flipV="1">
            <a:off x="5652121" y="4077072"/>
            <a:ext cx="0" cy="1080120"/>
          </a:xfrm>
          <a:prstGeom prst="line">
            <a:avLst/>
          </a:prstGeom>
          <a:solidFill>
            <a:schemeClr val="accent1"/>
          </a:solidFill>
          <a:ln w="28575" cap="flat" cmpd="sng" algn="ctr">
            <a:solidFill>
              <a:schemeClr val="accent3">
                <a:lumMod val="10000"/>
              </a:schemeClr>
            </a:solidFill>
            <a:prstDash val="solid"/>
            <a:round/>
            <a:headEnd type="none" w="med" len="med"/>
            <a:tailEnd type="none" w="med" len="med"/>
          </a:ln>
          <a:effectLst/>
        </p:spPr>
      </p:cxnSp>
      <p:sp>
        <p:nvSpPr>
          <p:cNvPr id="21" name="Left Brace 20">
            <a:extLst>
              <a:ext uri="{FF2B5EF4-FFF2-40B4-BE49-F238E27FC236}">
                <a16:creationId xmlns:a16="http://schemas.microsoft.com/office/drawing/2014/main" id="{950B7493-F2F6-894B-8324-02547AE97653}"/>
              </a:ext>
            </a:extLst>
          </p:cNvPr>
          <p:cNvSpPr/>
          <p:nvPr/>
        </p:nvSpPr>
        <p:spPr bwMode="auto">
          <a:xfrm rot="16200000">
            <a:off x="5877897" y="5166942"/>
            <a:ext cx="340537" cy="648072"/>
          </a:xfrm>
          <a:prstGeom prst="leftBrace">
            <a:avLst/>
          </a:prstGeom>
          <a:noFill/>
          <a:ln w="28575" cap="flat" cmpd="sng" algn="ctr">
            <a:solidFill>
              <a:schemeClr val="accent3">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22" name="Left Brace 21">
            <a:extLst>
              <a:ext uri="{FF2B5EF4-FFF2-40B4-BE49-F238E27FC236}">
                <a16:creationId xmlns:a16="http://schemas.microsoft.com/office/drawing/2014/main" id="{A1E4D085-05FC-054B-BCF3-69236F7E4B8D}"/>
              </a:ext>
            </a:extLst>
          </p:cNvPr>
          <p:cNvSpPr/>
          <p:nvPr/>
        </p:nvSpPr>
        <p:spPr bwMode="auto">
          <a:xfrm>
            <a:off x="3220616" y="3310508"/>
            <a:ext cx="343272" cy="1846684"/>
          </a:xfrm>
          <a:prstGeom prst="leftBrace">
            <a:avLst>
              <a:gd name="adj1" fmla="val 8333"/>
              <a:gd name="adj2" fmla="val 51375"/>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23" name="Left Brace 22">
            <a:extLst>
              <a:ext uri="{FF2B5EF4-FFF2-40B4-BE49-F238E27FC236}">
                <a16:creationId xmlns:a16="http://schemas.microsoft.com/office/drawing/2014/main" id="{6F28610B-E882-0E46-8923-6DD42C7EC02A}"/>
              </a:ext>
            </a:extLst>
          </p:cNvPr>
          <p:cNvSpPr/>
          <p:nvPr/>
        </p:nvSpPr>
        <p:spPr bwMode="auto">
          <a:xfrm>
            <a:off x="4788024" y="3501008"/>
            <a:ext cx="328226" cy="1643421"/>
          </a:xfrm>
          <a:prstGeom prst="leftBrace">
            <a:avLst>
              <a:gd name="adj1" fmla="val 8333"/>
              <a:gd name="adj2" fmla="val 51375"/>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24" name="Rounded Rectangle 23">
            <a:extLst>
              <a:ext uri="{FF2B5EF4-FFF2-40B4-BE49-F238E27FC236}">
                <a16:creationId xmlns:a16="http://schemas.microsoft.com/office/drawing/2014/main" id="{32E1C50E-6667-A643-8BA0-178F74A93ACA}"/>
              </a:ext>
            </a:extLst>
          </p:cNvPr>
          <p:cNvSpPr/>
          <p:nvPr/>
        </p:nvSpPr>
        <p:spPr bwMode="auto">
          <a:xfrm>
            <a:off x="4527612" y="1762450"/>
            <a:ext cx="2393033" cy="450629"/>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2">
                    <a:lumMod val="75000"/>
                  </a:schemeClr>
                </a:solidFill>
                <a:effectLst/>
                <a:latin typeface="Chalkboard" pitchFamily="-111" charset="0"/>
              </a:rPr>
              <a:t>What do I want?</a:t>
            </a:r>
          </a:p>
        </p:txBody>
      </p:sp>
      <p:sp>
        <p:nvSpPr>
          <p:cNvPr id="25" name="Content Placeholder 2">
            <a:extLst>
              <a:ext uri="{FF2B5EF4-FFF2-40B4-BE49-F238E27FC236}">
                <a16:creationId xmlns:a16="http://schemas.microsoft.com/office/drawing/2014/main" id="{AF6BC6AD-C6E5-8D47-BA38-41E26F9D3576}"/>
              </a:ext>
            </a:extLst>
          </p:cNvPr>
          <p:cNvSpPr txBox="1">
            <a:spLocks/>
          </p:cNvSpPr>
          <p:nvPr/>
        </p:nvSpPr>
        <p:spPr bwMode="auto">
          <a:xfrm>
            <a:off x="198803" y="980728"/>
            <a:ext cx="3214638" cy="252028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t>First is lit</a:t>
            </a:r>
          </a:p>
          <a:p>
            <a:r>
              <a:rPr lang="en-GB" b="0" kern="0" dirty="0"/>
              <a:t>Second is lit</a:t>
            </a:r>
          </a:p>
          <a:p>
            <a:r>
              <a:rPr lang="en-GB" b="0" kern="0" dirty="0"/>
              <a:t>Equal heights</a:t>
            </a:r>
          </a:p>
          <a:p>
            <a:r>
              <a:rPr lang="en-GB" b="0" kern="0" dirty="0"/>
              <a:t>Second burns out</a:t>
            </a:r>
          </a:p>
          <a:p>
            <a:r>
              <a:rPr lang="en-GB" b="0" kern="0" dirty="0"/>
              <a:t>First burns out</a:t>
            </a:r>
          </a:p>
        </p:txBody>
      </p:sp>
      <p:sp>
        <p:nvSpPr>
          <p:cNvPr id="28" name="Left Brace 27">
            <a:extLst>
              <a:ext uri="{FF2B5EF4-FFF2-40B4-BE49-F238E27FC236}">
                <a16:creationId xmlns:a16="http://schemas.microsoft.com/office/drawing/2014/main" id="{1D1DB613-ACA8-6245-946C-9B53DD95F26E}"/>
              </a:ext>
            </a:extLst>
          </p:cNvPr>
          <p:cNvSpPr/>
          <p:nvPr/>
        </p:nvSpPr>
        <p:spPr bwMode="auto">
          <a:xfrm rot="16200000">
            <a:off x="5625869" y="5356274"/>
            <a:ext cx="340537" cy="1008112"/>
          </a:xfrm>
          <a:prstGeom prst="leftBrace">
            <a:avLst/>
          </a:prstGeom>
          <a:noFill/>
          <a:ln w="28575" cap="flat" cmpd="sng" algn="ctr">
            <a:solidFill>
              <a:schemeClr val="accent3">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Tree>
    <p:extLst>
      <p:ext uri="{BB962C8B-B14F-4D97-AF65-F5344CB8AC3E}">
        <p14:creationId xmlns:p14="http://schemas.microsoft.com/office/powerpoint/2010/main" val="235129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21" grpId="0" animBg="1"/>
      <p:bldP spid="22" grpId="0" animBg="1"/>
      <p:bldP spid="23" grpId="0" animBg="1"/>
      <p:bldP spid="24" grpId="0" animBg="1"/>
      <p:bldP spid="25" grpId="0"/>
      <p:bldP spid="28" grpId="0" animBg="1"/>
      <p:bldP spid="28"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73B3-8265-2E40-B9D2-8F9B77F1537F}"/>
              </a:ext>
            </a:extLst>
          </p:cNvPr>
          <p:cNvSpPr>
            <a:spLocks noGrp="1"/>
          </p:cNvSpPr>
          <p:nvPr>
            <p:ph type="title"/>
          </p:nvPr>
        </p:nvSpPr>
        <p:spPr/>
        <p:txBody>
          <a:bodyPr/>
          <a:lstStyle/>
          <a:p>
            <a:r>
              <a:rPr lang="en-GB" dirty="0"/>
              <a:t>Candle-Workings</a:t>
            </a:r>
          </a:p>
        </p:txBody>
      </p:sp>
      <p:sp>
        <p:nvSpPr>
          <p:cNvPr id="5" name="TextBox 4">
            <a:extLst>
              <a:ext uri="{FF2B5EF4-FFF2-40B4-BE49-F238E27FC236}">
                <a16:creationId xmlns:a16="http://schemas.microsoft.com/office/drawing/2014/main" id="{241BAFF6-A2F1-3446-B7AE-69E4AE3AED51}"/>
              </a:ext>
            </a:extLst>
          </p:cNvPr>
          <p:cNvSpPr txBox="1"/>
          <p:nvPr/>
        </p:nvSpPr>
        <p:spPr>
          <a:xfrm>
            <a:off x="5422180" y="3501008"/>
            <a:ext cx="43633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1</a:t>
            </a:r>
            <a:endParaRPr lang="en-GB" b="0" dirty="0">
              <a:solidFill>
                <a:srgbClr val="002060"/>
              </a:solidFill>
            </a:endParaRPr>
          </a:p>
        </p:txBody>
      </p:sp>
      <p:sp>
        <p:nvSpPr>
          <p:cNvPr id="6" name="TextBox 5">
            <a:extLst>
              <a:ext uri="{FF2B5EF4-FFF2-40B4-BE49-F238E27FC236}">
                <a16:creationId xmlns:a16="http://schemas.microsoft.com/office/drawing/2014/main" id="{A953BEBA-EA18-964E-9091-B0D3FAFC9A3D}"/>
              </a:ext>
            </a:extLst>
          </p:cNvPr>
          <p:cNvSpPr txBox="1"/>
          <p:nvPr/>
        </p:nvSpPr>
        <p:spPr>
          <a:xfrm>
            <a:off x="6286276" y="3471002"/>
            <a:ext cx="48442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2</a:t>
            </a:r>
            <a:endParaRPr lang="en-GB" b="0" dirty="0">
              <a:solidFill>
                <a:srgbClr val="002060"/>
              </a:solidFill>
            </a:endParaRPr>
          </a:p>
        </p:txBody>
      </p:sp>
      <p:pic>
        <p:nvPicPr>
          <p:cNvPr id="7" name="Picture 6">
            <a:extLst>
              <a:ext uri="{FF2B5EF4-FFF2-40B4-BE49-F238E27FC236}">
                <a16:creationId xmlns:a16="http://schemas.microsoft.com/office/drawing/2014/main" id="{EA71E8E2-9557-7141-966C-0322539F295D}"/>
              </a:ext>
            </a:extLst>
          </p:cNvPr>
          <p:cNvPicPr>
            <a:picLocks noChangeAspect="1"/>
          </p:cNvPicPr>
          <p:nvPr/>
        </p:nvPicPr>
        <p:blipFill>
          <a:blip r:embed="rId3"/>
          <a:stretch>
            <a:fillRect/>
          </a:stretch>
        </p:blipFill>
        <p:spPr>
          <a:xfrm>
            <a:off x="4270052" y="1070702"/>
            <a:ext cx="5270500" cy="2400300"/>
          </a:xfrm>
          <a:prstGeom prst="rect">
            <a:avLst/>
          </a:prstGeom>
        </p:spPr>
      </p:pic>
      <p:sp>
        <p:nvSpPr>
          <p:cNvPr id="8" name="TextBox 7">
            <a:extLst>
              <a:ext uri="{FF2B5EF4-FFF2-40B4-BE49-F238E27FC236}">
                <a16:creationId xmlns:a16="http://schemas.microsoft.com/office/drawing/2014/main" id="{67D802B3-6D89-9F45-AF52-C6FC3506F16B}"/>
              </a:ext>
            </a:extLst>
          </p:cNvPr>
          <p:cNvSpPr txBox="1"/>
          <p:nvPr/>
        </p:nvSpPr>
        <p:spPr>
          <a:xfrm>
            <a:off x="6887567" y="3443956"/>
            <a:ext cx="48442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3</a:t>
            </a:r>
            <a:endParaRPr lang="en-GB" b="0" dirty="0">
              <a:solidFill>
                <a:srgbClr val="002060"/>
              </a:solidFill>
            </a:endParaRPr>
          </a:p>
        </p:txBody>
      </p:sp>
      <p:sp>
        <p:nvSpPr>
          <p:cNvPr id="9" name="TextBox 8">
            <a:extLst>
              <a:ext uri="{FF2B5EF4-FFF2-40B4-BE49-F238E27FC236}">
                <a16:creationId xmlns:a16="http://schemas.microsoft.com/office/drawing/2014/main" id="{AE929A68-AFE3-0E46-9ED9-36A1EA17076B}"/>
              </a:ext>
            </a:extLst>
          </p:cNvPr>
          <p:cNvSpPr txBox="1"/>
          <p:nvPr/>
        </p:nvSpPr>
        <p:spPr>
          <a:xfrm>
            <a:off x="7874742" y="3443956"/>
            <a:ext cx="48442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4</a:t>
            </a:r>
            <a:endParaRPr lang="en-GB" b="0" dirty="0">
              <a:solidFill>
                <a:srgbClr val="002060"/>
              </a:solidFill>
            </a:endParaRPr>
          </a:p>
        </p:txBody>
      </p:sp>
      <p:sp>
        <p:nvSpPr>
          <p:cNvPr id="10" name="TextBox 9">
            <a:extLst>
              <a:ext uri="{FF2B5EF4-FFF2-40B4-BE49-F238E27FC236}">
                <a16:creationId xmlns:a16="http://schemas.microsoft.com/office/drawing/2014/main" id="{5CF107B2-D897-634A-9D5D-E703E0346E11}"/>
              </a:ext>
            </a:extLst>
          </p:cNvPr>
          <p:cNvSpPr txBox="1"/>
          <p:nvPr/>
        </p:nvSpPr>
        <p:spPr>
          <a:xfrm>
            <a:off x="3833714" y="1747632"/>
            <a:ext cx="468398" cy="523220"/>
          </a:xfrm>
          <a:prstGeom prst="rect">
            <a:avLst/>
          </a:prstGeom>
          <a:noFill/>
        </p:spPr>
        <p:txBody>
          <a:bodyPr wrap="none" rtlCol="0">
            <a:spAutoFit/>
          </a:bodyPr>
          <a:lstStyle/>
          <a:p>
            <a:r>
              <a:rPr lang="en-GB" b="0" i="1" dirty="0">
                <a:solidFill>
                  <a:srgbClr val="002060"/>
                </a:solidFill>
              </a:rPr>
              <a:t>h</a:t>
            </a:r>
            <a:r>
              <a:rPr lang="en-GB" b="0" baseline="-25000" dirty="0">
                <a:solidFill>
                  <a:srgbClr val="002060"/>
                </a:solidFill>
              </a:rPr>
              <a:t>1</a:t>
            </a:r>
            <a:endParaRPr lang="en-GB" b="0" dirty="0">
              <a:solidFill>
                <a:srgbClr val="002060"/>
              </a:solidFill>
            </a:endParaRPr>
          </a:p>
        </p:txBody>
      </p:sp>
      <p:sp>
        <p:nvSpPr>
          <p:cNvPr id="11" name="TextBox 10">
            <a:extLst>
              <a:ext uri="{FF2B5EF4-FFF2-40B4-BE49-F238E27FC236}">
                <a16:creationId xmlns:a16="http://schemas.microsoft.com/office/drawing/2014/main" id="{0CDE1FAA-55FA-8E4F-B6F3-950B3CAC47B1}"/>
              </a:ext>
            </a:extLst>
          </p:cNvPr>
          <p:cNvSpPr txBox="1"/>
          <p:nvPr/>
        </p:nvSpPr>
        <p:spPr>
          <a:xfrm>
            <a:off x="5406150" y="1747632"/>
            <a:ext cx="516488" cy="523220"/>
          </a:xfrm>
          <a:prstGeom prst="rect">
            <a:avLst/>
          </a:prstGeom>
          <a:noFill/>
        </p:spPr>
        <p:txBody>
          <a:bodyPr wrap="none" rtlCol="0">
            <a:spAutoFit/>
          </a:bodyPr>
          <a:lstStyle/>
          <a:p>
            <a:r>
              <a:rPr lang="en-GB" b="0" i="1" dirty="0">
                <a:solidFill>
                  <a:srgbClr val="002060"/>
                </a:solidFill>
              </a:rPr>
              <a:t>h</a:t>
            </a:r>
            <a:r>
              <a:rPr lang="en-GB" b="0" baseline="-25000" dirty="0">
                <a:solidFill>
                  <a:srgbClr val="002060"/>
                </a:solidFill>
              </a:rPr>
              <a:t>2</a:t>
            </a:r>
            <a:endParaRPr lang="en-GB" b="0" dirty="0">
              <a:solidFill>
                <a:srgbClr val="002060"/>
              </a:solidFill>
            </a:endParaRPr>
          </a:p>
        </p:txBody>
      </p:sp>
      <p:sp>
        <p:nvSpPr>
          <p:cNvPr id="12" name="TextBox 11">
            <a:extLst>
              <a:ext uri="{FF2B5EF4-FFF2-40B4-BE49-F238E27FC236}">
                <a16:creationId xmlns:a16="http://schemas.microsoft.com/office/drawing/2014/main" id="{D2FB03A4-1E9D-B34F-9DC5-706CA64CB8EB}"/>
              </a:ext>
            </a:extLst>
          </p:cNvPr>
          <p:cNvSpPr txBox="1"/>
          <p:nvPr/>
        </p:nvSpPr>
        <p:spPr>
          <a:xfrm>
            <a:off x="4414068" y="908720"/>
            <a:ext cx="369012" cy="523220"/>
          </a:xfrm>
          <a:prstGeom prst="rect">
            <a:avLst/>
          </a:prstGeom>
          <a:noFill/>
        </p:spPr>
        <p:txBody>
          <a:bodyPr wrap="none" rtlCol="0">
            <a:spAutoFit/>
          </a:bodyPr>
          <a:lstStyle/>
          <a:p>
            <a:r>
              <a:rPr lang="en-GB" b="0" i="1" dirty="0">
                <a:solidFill>
                  <a:srgbClr val="002060"/>
                </a:solidFill>
              </a:rPr>
              <a:t>d</a:t>
            </a:r>
            <a:endParaRPr lang="en-GB" b="0" dirty="0">
              <a:solidFill>
                <a:srgbClr val="002060"/>
              </a:solidFill>
            </a:endParaRPr>
          </a:p>
        </p:txBody>
      </p:sp>
      <p:pic>
        <p:nvPicPr>
          <p:cNvPr id="13" name="Picture 12">
            <a:extLst>
              <a:ext uri="{FF2B5EF4-FFF2-40B4-BE49-F238E27FC236}">
                <a16:creationId xmlns:a16="http://schemas.microsoft.com/office/drawing/2014/main" id="{4C65D642-2D1B-394A-B4C1-04244BC8B334}"/>
              </a:ext>
            </a:extLst>
          </p:cNvPr>
          <p:cNvPicPr>
            <a:picLocks noChangeAspect="1"/>
          </p:cNvPicPr>
          <p:nvPr/>
        </p:nvPicPr>
        <p:blipFill>
          <a:blip r:embed="rId4"/>
          <a:stretch>
            <a:fillRect/>
          </a:stretch>
        </p:blipFill>
        <p:spPr>
          <a:xfrm>
            <a:off x="187342" y="1284244"/>
            <a:ext cx="3040551" cy="950172"/>
          </a:xfrm>
          <a:prstGeom prst="rect">
            <a:avLst/>
          </a:prstGeom>
        </p:spPr>
      </p:pic>
      <p:pic>
        <p:nvPicPr>
          <p:cNvPr id="16" name="Picture 15">
            <a:extLst>
              <a:ext uri="{FF2B5EF4-FFF2-40B4-BE49-F238E27FC236}">
                <a16:creationId xmlns:a16="http://schemas.microsoft.com/office/drawing/2014/main" id="{2312E0D1-ADE3-F14E-84D7-87AF717D0680}"/>
              </a:ext>
            </a:extLst>
          </p:cNvPr>
          <p:cNvPicPr>
            <a:picLocks noChangeAspect="1"/>
          </p:cNvPicPr>
          <p:nvPr/>
        </p:nvPicPr>
        <p:blipFill>
          <a:blip r:embed="rId5"/>
          <a:stretch>
            <a:fillRect/>
          </a:stretch>
        </p:blipFill>
        <p:spPr>
          <a:xfrm>
            <a:off x="687940" y="6110741"/>
            <a:ext cx="1321552" cy="448829"/>
          </a:xfrm>
          <a:prstGeom prst="rect">
            <a:avLst/>
          </a:prstGeom>
        </p:spPr>
      </p:pic>
      <p:sp>
        <p:nvSpPr>
          <p:cNvPr id="19" name="Rounded Rectangle 18">
            <a:extLst>
              <a:ext uri="{FF2B5EF4-FFF2-40B4-BE49-F238E27FC236}">
                <a16:creationId xmlns:a16="http://schemas.microsoft.com/office/drawing/2014/main" id="{1FA82F70-600C-C94C-91E3-4BCA4A2B2A2E}"/>
              </a:ext>
            </a:extLst>
          </p:cNvPr>
          <p:cNvSpPr/>
          <p:nvPr/>
        </p:nvSpPr>
        <p:spPr bwMode="auto">
          <a:xfrm>
            <a:off x="442030" y="3303844"/>
            <a:ext cx="2016224" cy="504055"/>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bg1"/>
                </a:solidFill>
                <a:effectLst/>
                <a:latin typeface="Chalkboard" pitchFamily="-111" charset="0"/>
              </a:rPr>
              <a:t>Candle stories?</a:t>
            </a:r>
          </a:p>
        </p:txBody>
      </p:sp>
      <p:sp>
        <p:nvSpPr>
          <p:cNvPr id="20" name="Rounded Rectangle 19">
            <a:extLst>
              <a:ext uri="{FF2B5EF4-FFF2-40B4-BE49-F238E27FC236}">
                <a16:creationId xmlns:a16="http://schemas.microsoft.com/office/drawing/2014/main" id="{7109CE9C-E205-3243-9914-BDD3FB06CAB9}"/>
              </a:ext>
            </a:extLst>
          </p:cNvPr>
          <p:cNvSpPr/>
          <p:nvPr/>
        </p:nvSpPr>
        <p:spPr bwMode="auto">
          <a:xfrm>
            <a:off x="891578" y="3862035"/>
            <a:ext cx="4514571" cy="504055"/>
          </a:xfrm>
          <a:prstGeom prst="roundRect">
            <a:avLst/>
          </a:prstGeom>
          <a:solidFill>
            <a:schemeClr val="tx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000" b="0" dirty="0">
                <a:solidFill>
                  <a:srgbClr val="002060"/>
                </a:solidFill>
                <a:latin typeface="Chalkboard" pitchFamily="-111" charset="0"/>
              </a:rPr>
              <a:t>First candle burns at a constant rate</a:t>
            </a:r>
            <a:endParaRPr kumimoji="0" lang="en-GB" sz="2000" b="0" i="0" u="none" strike="noStrike" cap="none" normalizeH="0" baseline="0" dirty="0">
              <a:ln>
                <a:noFill/>
              </a:ln>
              <a:solidFill>
                <a:srgbClr val="002060"/>
              </a:solidFill>
              <a:effectLst/>
              <a:latin typeface="Chalkboard" pitchFamily="-111" charset="0"/>
            </a:endParaRPr>
          </a:p>
        </p:txBody>
      </p:sp>
      <p:sp>
        <p:nvSpPr>
          <p:cNvPr id="21" name="Rounded Rectangle 20">
            <a:extLst>
              <a:ext uri="{FF2B5EF4-FFF2-40B4-BE49-F238E27FC236}">
                <a16:creationId xmlns:a16="http://schemas.microsoft.com/office/drawing/2014/main" id="{E84FAF62-B26E-D84F-B5CA-36859C7F1311}"/>
              </a:ext>
            </a:extLst>
          </p:cNvPr>
          <p:cNvSpPr/>
          <p:nvPr/>
        </p:nvSpPr>
        <p:spPr bwMode="auto">
          <a:xfrm>
            <a:off x="1107588" y="4279947"/>
            <a:ext cx="4815050" cy="504055"/>
          </a:xfrm>
          <a:prstGeom prst="roundRect">
            <a:avLst/>
          </a:prstGeom>
          <a:solidFill>
            <a:schemeClr val="tx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2000" b="0" dirty="0">
                <a:solidFill>
                  <a:srgbClr val="002060"/>
                </a:solidFill>
                <a:latin typeface="Chalkboard" pitchFamily="-111" charset="0"/>
              </a:rPr>
              <a:t>Second candle burns at a constant rate</a:t>
            </a:r>
            <a:endParaRPr kumimoji="0" lang="en-GB" sz="2000" b="0" i="0" u="none" strike="noStrike" cap="none" normalizeH="0" baseline="0" dirty="0">
              <a:ln>
                <a:noFill/>
              </a:ln>
              <a:solidFill>
                <a:srgbClr val="002060"/>
              </a:solidFill>
              <a:effectLst/>
              <a:latin typeface="Chalkboard" pitchFamily="-111" charset="0"/>
            </a:endParaRPr>
          </a:p>
        </p:txBody>
      </p:sp>
      <p:sp>
        <p:nvSpPr>
          <p:cNvPr id="23" name="TextBox 22">
            <a:extLst>
              <a:ext uri="{FF2B5EF4-FFF2-40B4-BE49-F238E27FC236}">
                <a16:creationId xmlns:a16="http://schemas.microsoft.com/office/drawing/2014/main" id="{622BEF16-1E6B-024C-94CE-79E92BAA4E47}"/>
              </a:ext>
            </a:extLst>
          </p:cNvPr>
          <p:cNvSpPr txBox="1"/>
          <p:nvPr/>
        </p:nvSpPr>
        <p:spPr>
          <a:xfrm>
            <a:off x="6496024" y="2257708"/>
            <a:ext cx="380232" cy="523220"/>
          </a:xfrm>
          <a:prstGeom prst="rect">
            <a:avLst/>
          </a:prstGeom>
          <a:solidFill>
            <a:srgbClr val="FFF5CB"/>
          </a:solidFill>
        </p:spPr>
        <p:txBody>
          <a:bodyPr wrap="none" rtlCol="0">
            <a:spAutoFit/>
          </a:bodyPr>
          <a:lstStyle/>
          <a:p>
            <a:r>
              <a:rPr lang="en-GB" b="0" i="1" dirty="0">
                <a:solidFill>
                  <a:srgbClr val="002060"/>
                </a:solidFill>
              </a:rPr>
              <a:t>h</a:t>
            </a:r>
            <a:endParaRPr lang="en-GB" b="0" dirty="0">
              <a:solidFill>
                <a:srgbClr val="002060"/>
              </a:solidFill>
            </a:endParaRPr>
          </a:p>
        </p:txBody>
      </p:sp>
      <p:pic>
        <p:nvPicPr>
          <p:cNvPr id="3" name="Picture 2">
            <a:extLst>
              <a:ext uri="{FF2B5EF4-FFF2-40B4-BE49-F238E27FC236}">
                <a16:creationId xmlns:a16="http://schemas.microsoft.com/office/drawing/2014/main" id="{BCD2F5B5-4D10-FF49-940B-1B02A54EA060}"/>
              </a:ext>
            </a:extLst>
          </p:cNvPr>
          <p:cNvPicPr>
            <a:picLocks noChangeAspect="1"/>
          </p:cNvPicPr>
          <p:nvPr/>
        </p:nvPicPr>
        <p:blipFill>
          <a:blip r:embed="rId6"/>
          <a:stretch>
            <a:fillRect/>
          </a:stretch>
        </p:blipFill>
        <p:spPr>
          <a:xfrm>
            <a:off x="1108933" y="2327330"/>
            <a:ext cx="1349321" cy="858659"/>
          </a:xfrm>
          <a:prstGeom prst="rect">
            <a:avLst/>
          </a:prstGeom>
        </p:spPr>
      </p:pic>
      <p:pic>
        <p:nvPicPr>
          <p:cNvPr id="4" name="Picture 3">
            <a:extLst>
              <a:ext uri="{FF2B5EF4-FFF2-40B4-BE49-F238E27FC236}">
                <a16:creationId xmlns:a16="http://schemas.microsoft.com/office/drawing/2014/main" id="{9AB82C72-79BA-5A4A-A9C0-012F63588CB6}"/>
              </a:ext>
            </a:extLst>
          </p:cNvPr>
          <p:cNvPicPr>
            <a:picLocks noChangeAspect="1"/>
          </p:cNvPicPr>
          <p:nvPr/>
        </p:nvPicPr>
        <p:blipFill>
          <a:blip r:embed="rId7"/>
          <a:stretch>
            <a:fillRect/>
          </a:stretch>
        </p:blipFill>
        <p:spPr>
          <a:xfrm>
            <a:off x="368153" y="4998076"/>
            <a:ext cx="3699760" cy="959197"/>
          </a:xfrm>
          <a:prstGeom prst="rect">
            <a:avLst/>
          </a:prstGeom>
        </p:spPr>
      </p:pic>
      <p:pic>
        <p:nvPicPr>
          <p:cNvPr id="15" name="Picture 14">
            <a:extLst>
              <a:ext uri="{FF2B5EF4-FFF2-40B4-BE49-F238E27FC236}">
                <a16:creationId xmlns:a16="http://schemas.microsoft.com/office/drawing/2014/main" id="{FC33B022-4898-104E-9EA5-440AC5668B08}"/>
              </a:ext>
            </a:extLst>
          </p:cNvPr>
          <p:cNvPicPr>
            <a:picLocks noChangeAspect="1"/>
          </p:cNvPicPr>
          <p:nvPr/>
        </p:nvPicPr>
        <p:blipFill>
          <a:blip r:embed="rId8"/>
          <a:stretch>
            <a:fillRect/>
          </a:stretch>
        </p:blipFill>
        <p:spPr>
          <a:xfrm>
            <a:off x="4109244" y="5228454"/>
            <a:ext cx="529721" cy="373921"/>
          </a:xfrm>
          <a:prstGeom prst="rect">
            <a:avLst/>
          </a:prstGeom>
        </p:spPr>
      </p:pic>
      <p:pic>
        <p:nvPicPr>
          <p:cNvPr id="24" name="Picture 23">
            <a:extLst>
              <a:ext uri="{FF2B5EF4-FFF2-40B4-BE49-F238E27FC236}">
                <a16:creationId xmlns:a16="http://schemas.microsoft.com/office/drawing/2014/main" id="{22F76183-ED20-554C-BBDB-ED529F334D21}"/>
              </a:ext>
            </a:extLst>
          </p:cNvPr>
          <p:cNvPicPr>
            <a:picLocks noChangeAspect="1"/>
          </p:cNvPicPr>
          <p:nvPr/>
        </p:nvPicPr>
        <p:blipFill>
          <a:blip r:embed="rId9"/>
          <a:stretch>
            <a:fillRect/>
          </a:stretch>
        </p:blipFill>
        <p:spPr>
          <a:xfrm>
            <a:off x="4680296" y="5098621"/>
            <a:ext cx="4443676" cy="766151"/>
          </a:xfrm>
          <a:prstGeom prst="rect">
            <a:avLst/>
          </a:prstGeom>
        </p:spPr>
      </p:pic>
    </p:spTree>
    <p:extLst>
      <p:ext uri="{BB962C8B-B14F-4D97-AF65-F5344CB8AC3E}">
        <p14:creationId xmlns:p14="http://schemas.microsoft.com/office/powerpoint/2010/main" val="268499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1BAFF6-A2F1-3446-B7AE-69E4AE3AED51}"/>
              </a:ext>
            </a:extLst>
          </p:cNvPr>
          <p:cNvSpPr txBox="1"/>
          <p:nvPr/>
        </p:nvSpPr>
        <p:spPr>
          <a:xfrm>
            <a:off x="5422180" y="3501008"/>
            <a:ext cx="43633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1</a:t>
            </a:r>
            <a:endParaRPr lang="en-GB" b="0" dirty="0">
              <a:solidFill>
                <a:srgbClr val="002060"/>
              </a:solidFill>
            </a:endParaRPr>
          </a:p>
        </p:txBody>
      </p:sp>
      <p:sp>
        <p:nvSpPr>
          <p:cNvPr id="6" name="TextBox 5">
            <a:extLst>
              <a:ext uri="{FF2B5EF4-FFF2-40B4-BE49-F238E27FC236}">
                <a16:creationId xmlns:a16="http://schemas.microsoft.com/office/drawing/2014/main" id="{A953BEBA-EA18-964E-9091-B0D3FAFC9A3D}"/>
              </a:ext>
            </a:extLst>
          </p:cNvPr>
          <p:cNvSpPr txBox="1"/>
          <p:nvPr/>
        </p:nvSpPr>
        <p:spPr>
          <a:xfrm>
            <a:off x="6286276" y="3471002"/>
            <a:ext cx="48442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2</a:t>
            </a:r>
            <a:endParaRPr lang="en-GB" b="0" dirty="0">
              <a:solidFill>
                <a:srgbClr val="002060"/>
              </a:solidFill>
            </a:endParaRPr>
          </a:p>
        </p:txBody>
      </p:sp>
      <p:pic>
        <p:nvPicPr>
          <p:cNvPr id="7" name="Picture 6">
            <a:extLst>
              <a:ext uri="{FF2B5EF4-FFF2-40B4-BE49-F238E27FC236}">
                <a16:creationId xmlns:a16="http://schemas.microsoft.com/office/drawing/2014/main" id="{EA71E8E2-9557-7141-966C-0322539F295D}"/>
              </a:ext>
            </a:extLst>
          </p:cNvPr>
          <p:cNvPicPr>
            <a:picLocks noChangeAspect="1"/>
          </p:cNvPicPr>
          <p:nvPr/>
        </p:nvPicPr>
        <p:blipFill>
          <a:blip r:embed="rId3"/>
          <a:stretch>
            <a:fillRect/>
          </a:stretch>
        </p:blipFill>
        <p:spPr>
          <a:xfrm>
            <a:off x="4270052" y="1070702"/>
            <a:ext cx="5270500" cy="2400300"/>
          </a:xfrm>
          <a:prstGeom prst="rect">
            <a:avLst/>
          </a:prstGeom>
        </p:spPr>
      </p:pic>
      <p:sp>
        <p:nvSpPr>
          <p:cNvPr id="8" name="TextBox 7">
            <a:extLst>
              <a:ext uri="{FF2B5EF4-FFF2-40B4-BE49-F238E27FC236}">
                <a16:creationId xmlns:a16="http://schemas.microsoft.com/office/drawing/2014/main" id="{67D802B3-6D89-9F45-AF52-C6FC3506F16B}"/>
              </a:ext>
            </a:extLst>
          </p:cNvPr>
          <p:cNvSpPr txBox="1"/>
          <p:nvPr/>
        </p:nvSpPr>
        <p:spPr>
          <a:xfrm>
            <a:off x="6887567" y="3443956"/>
            <a:ext cx="48442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3</a:t>
            </a:r>
            <a:endParaRPr lang="en-GB" b="0" dirty="0">
              <a:solidFill>
                <a:srgbClr val="002060"/>
              </a:solidFill>
            </a:endParaRPr>
          </a:p>
        </p:txBody>
      </p:sp>
      <p:sp>
        <p:nvSpPr>
          <p:cNvPr id="9" name="TextBox 8">
            <a:extLst>
              <a:ext uri="{FF2B5EF4-FFF2-40B4-BE49-F238E27FC236}">
                <a16:creationId xmlns:a16="http://schemas.microsoft.com/office/drawing/2014/main" id="{AE929A68-AFE3-0E46-9ED9-36A1EA17076B}"/>
              </a:ext>
            </a:extLst>
          </p:cNvPr>
          <p:cNvSpPr txBox="1"/>
          <p:nvPr/>
        </p:nvSpPr>
        <p:spPr>
          <a:xfrm>
            <a:off x="7874742" y="3443956"/>
            <a:ext cx="484428" cy="523220"/>
          </a:xfrm>
          <a:prstGeom prst="rect">
            <a:avLst/>
          </a:prstGeom>
          <a:noFill/>
        </p:spPr>
        <p:txBody>
          <a:bodyPr wrap="none" rtlCol="0">
            <a:spAutoFit/>
          </a:bodyPr>
          <a:lstStyle/>
          <a:p>
            <a:r>
              <a:rPr lang="en-GB" b="0" i="1" dirty="0">
                <a:solidFill>
                  <a:srgbClr val="002060"/>
                </a:solidFill>
              </a:rPr>
              <a:t>t</a:t>
            </a:r>
            <a:r>
              <a:rPr lang="en-GB" b="0" baseline="-25000" dirty="0">
                <a:solidFill>
                  <a:srgbClr val="002060"/>
                </a:solidFill>
              </a:rPr>
              <a:t>4</a:t>
            </a:r>
            <a:endParaRPr lang="en-GB" b="0" dirty="0">
              <a:solidFill>
                <a:srgbClr val="002060"/>
              </a:solidFill>
            </a:endParaRPr>
          </a:p>
        </p:txBody>
      </p:sp>
      <p:sp>
        <p:nvSpPr>
          <p:cNvPr id="10" name="TextBox 9">
            <a:extLst>
              <a:ext uri="{FF2B5EF4-FFF2-40B4-BE49-F238E27FC236}">
                <a16:creationId xmlns:a16="http://schemas.microsoft.com/office/drawing/2014/main" id="{5CF107B2-D897-634A-9D5D-E703E0346E11}"/>
              </a:ext>
            </a:extLst>
          </p:cNvPr>
          <p:cNvSpPr txBox="1"/>
          <p:nvPr/>
        </p:nvSpPr>
        <p:spPr>
          <a:xfrm>
            <a:off x="3833714" y="1747632"/>
            <a:ext cx="468398" cy="523220"/>
          </a:xfrm>
          <a:prstGeom prst="rect">
            <a:avLst/>
          </a:prstGeom>
          <a:noFill/>
        </p:spPr>
        <p:txBody>
          <a:bodyPr wrap="none" rtlCol="0">
            <a:spAutoFit/>
          </a:bodyPr>
          <a:lstStyle/>
          <a:p>
            <a:r>
              <a:rPr lang="en-GB" b="0" i="1" dirty="0">
                <a:solidFill>
                  <a:srgbClr val="002060"/>
                </a:solidFill>
              </a:rPr>
              <a:t>h</a:t>
            </a:r>
            <a:r>
              <a:rPr lang="en-GB" b="0" baseline="-25000" dirty="0">
                <a:solidFill>
                  <a:srgbClr val="002060"/>
                </a:solidFill>
              </a:rPr>
              <a:t>1</a:t>
            </a:r>
            <a:endParaRPr lang="en-GB" b="0" dirty="0">
              <a:solidFill>
                <a:srgbClr val="002060"/>
              </a:solidFill>
            </a:endParaRPr>
          </a:p>
        </p:txBody>
      </p:sp>
      <p:sp>
        <p:nvSpPr>
          <p:cNvPr id="11" name="TextBox 10">
            <a:extLst>
              <a:ext uri="{FF2B5EF4-FFF2-40B4-BE49-F238E27FC236}">
                <a16:creationId xmlns:a16="http://schemas.microsoft.com/office/drawing/2014/main" id="{0CDE1FAA-55FA-8E4F-B6F3-950B3CAC47B1}"/>
              </a:ext>
            </a:extLst>
          </p:cNvPr>
          <p:cNvSpPr txBox="1"/>
          <p:nvPr/>
        </p:nvSpPr>
        <p:spPr>
          <a:xfrm>
            <a:off x="5406150" y="1747632"/>
            <a:ext cx="516488" cy="523220"/>
          </a:xfrm>
          <a:prstGeom prst="rect">
            <a:avLst/>
          </a:prstGeom>
          <a:noFill/>
        </p:spPr>
        <p:txBody>
          <a:bodyPr wrap="none" rtlCol="0">
            <a:spAutoFit/>
          </a:bodyPr>
          <a:lstStyle/>
          <a:p>
            <a:r>
              <a:rPr lang="en-GB" b="0" i="1" dirty="0">
                <a:solidFill>
                  <a:srgbClr val="002060"/>
                </a:solidFill>
              </a:rPr>
              <a:t>h</a:t>
            </a:r>
            <a:r>
              <a:rPr lang="en-GB" b="0" baseline="-25000" dirty="0">
                <a:solidFill>
                  <a:srgbClr val="002060"/>
                </a:solidFill>
              </a:rPr>
              <a:t>2</a:t>
            </a:r>
            <a:endParaRPr lang="en-GB" b="0" dirty="0">
              <a:solidFill>
                <a:srgbClr val="002060"/>
              </a:solidFill>
            </a:endParaRPr>
          </a:p>
        </p:txBody>
      </p:sp>
      <p:sp>
        <p:nvSpPr>
          <p:cNvPr id="12" name="TextBox 11">
            <a:extLst>
              <a:ext uri="{FF2B5EF4-FFF2-40B4-BE49-F238E27FC236}">
                <a16:creationId xmlns:a16="http://schemas.microsoft.com/office/drawing/2014/main" id="{D2FB03A4-1E9D-B34F-9DC5-706CA64CB8EB}"/>
              </a:ext>
            </a:extLst>
          </p:cNvPr>
          <p:cNvSpPr txBox="1"/>
          <p:nvPr/>
        </p:nvSpPr>
        <p:spPr>
          <a:xfrm>
            <a:off x="4414068" y="908720"/>
            <a:ext cx="369012" cy="523220"/>
          </a:xfrm>
          <a:prstGeom prst="rect">
            <a:avLst/>
          </a:prstGeom>
          <a:noFill/>
        </p:spPr>
        <p:txBody>
          <a:bodyPr wrap="none" rtlCol="0">
            <a:spAutoFit/>
          </a:bodyPr>
          <a:lstStyle/>
          <a:p>
            <a:r>
              <a:rPr lang="en-GB" b="0" i="1" dirty="0">
                <a:solidFill>
                  <a:srgbClr val="002060"/>
                </a:solidFill>
              </a:rPr>
              <a:t>d</a:t>
            </a:r>
            <a:endParaRPr lang="en-GB" b="0" dirty="0">
              <a:solidFill>
                <a:srgbClr val="002060"/>
              </a:solidFill>
            </a:endParaRPr>
          </a:p>
        </p:txBody>
      </p:sp>
      <p:pic>
        <p:nvPicPr>
          <p:cNvPr id="16" name="Picture 15">
            <a:extLst>
              <a:ext uri="{FF2B5EF4-FFF2-40B4-BE49-F238E27FC236}">
                <a16:creationId xmlns:a16="http://schemas.microsoft.com/office/drawing/2014/main" id="{2312E0D1-ADE3-F14E-84D7-87AF717D0680}"/>
              </a:ext>
            </a:extLst>
          </p:cNvPr>
          <p:cNvPicPr>
            <a:picLocks noChangeAspect="1"/>
          </p:cNvPicPr>
          <p:nvPr/>
        </p:nvPicPr>
        <p:blipFill>
          <a:blip r:embed="rId4"/>
          <a:stretch>
            <a:fillRect/>
          </a:stretch>
        </p:blipFill>
        <p:spPr>
          <a:xfrm>
            <a:off x="1735705" y="1298803"/>
            <a:ext cx="1321552" cy="448829"/>
          </a:xfrm>
          <a:prstGeom prst="rect">
            <a:avLst/>
          </a:prstGeom>
        </p:spPr>
      </p:pic>
      <p:pic>
        <p:nvPicPr>
          <p:cNvPr id="18" name="Picture 17">
            <a:extLst>
              <a:ext uri="{FF2B5EF4-FFF2-40B4-BE49-F238E27FC236}">
                <a16:creationId xmlns:a16="http://schemas.microsoft.com/office/drawing/2014/main" id="{F1E161B1-8840-0B45-B65B-430D5FD8D5A3}"/>
              </a:ext>
            </a:extLst>
          </p:cNvPr>
          <p:cNvPicPr>
            <a:picLocks noChangeAspect="1"/>
          </p:cNvPicPr>
          <p:nvPr/>
        </p:nvPicPr>
        <p:blipFill>
          <a:blip r:embed="rId5"/>
          <a:stretch>
            <a:fillRect/>
          </a:stretch>
        </p:blipFill>
        <p:spPr>
          <a:xfrm>
            <a:off x="448274" y="2191279"/>
            <a:ext cx="1134307" cy="789083"/>
          </a:xfrm>
          <a:prstGeom prst="rect">
            <a:avLst/>
          </a:prstGeom>
        </p:spPr>
      </p:pic>
      <p:pic>
        <p:nvPicPr>
          <p:cNvPr id="3" name="Picture 2">
            <a:extLst>
              <a:ext uri="{FF2B5EF4-FFF2-40B4-BE49-F238E27FC236}">
                <a16:creationId xmlns:a16="http://schemas.microsoft.com/office/drawing/2014/main" id="{D1C27840-1973-F646-9920-A6026B49DC79}"/>
              </a:ext>
            </a:extLst>
          </p:cNvPr>
          <p:cNvPicPr>
            <a:picLocks noChangeAspect="1"/>
          </p:cNvPicPr>
          <p:nvPr/>
        </p:nvPicPr>
        <p:blipFill>
          <a:blip r:embed="rId6"/>
          <a:stretch>
            <a:fillRect/>
          </a:stretch>
        </p:blipFill>
        <p:spPr>
          <a:xfrm>
            <a:off x="448274" y="1070702"/>
            <a:ext cx="856764" cy="937086"/>
          </a:xfrm>
          <a:prstGeom prst="rect">
            <a:avLst/>
          </a:prstGeom>
        </p:spPr>
      </p:pic>
      <p:pic>
        <p:nvPicPr>
          <p:cNvPr id="4" name="Picture 3">
            <a:extLst>
              <a:ext uri="{FF2B5EF4-FFF2-40B4-BE49-F238E27FC236}">
                <a16:creationId xmlns:a16="http://schemas.microsoft.com/office/drawing/2014/main" id="{68F688AA-6A5F-7947-A21A-521F9C2C8A40}"/>
              </a:ext>
            </a:extLst>
          </p:cNvPr>
          <p:cNvPicPr>
            <a:picLocks noChangeAspect="1"/>
          </p:cNvPicPr>
          <p:nvPr/>
        </p:nvPicPr>
        <p:blipFill>
          <a:blip r:embed="rId7"/>
          <a:stretch>
            <a:fillRect/>
          </a:stretch>
        </p:blipFill>
        <p:spPr>
          <a:xfrm>
            <a:off x="1807528" y="2191279"/>
            <a:ext cx="1103019" cy="750992"/>
          </a:xfrm>
          <a:prstGeom prst="rect">
            <a:avLst/>
          </a:prstGeom>
        </p:spPr>
      </p:pic>
      <p:sp>
        <p:nvSpPr>
          <p:cNvPr id="13" name="Title 12">
            <a:extLst>
              <a:ext uri="{FF2B5EF4-FFF2-40B4-BE49-F238E27FC236}">
                <a16:creationId xmlns:a16="http://schemas.microsoft.com/office/drawing/2014/main" id="{A0D370FC-26BD-A447-AECF-6F7AE11C85A3}"/>
              </a:ext>
            </a:extLst>
          </p:cNvPr>
          <p:cNvSpPr>
            <a:spLocks noGrp="1"/>
          </p:cNvSpPr>
          <p:nvPr>
            <p:ph type="title"/>
          </p:nvPr>
        </p:nvSpPr>
        <p:spPr/>
        <p:txBody>
          <a:bodyPr/>
          <a:lstStyle/>
          <a:p>
            <a:r>
              <a:rPr lang="en-GB" dirty="0"/>
              <a:t>Candle Height Difference</a:t>
            </a:r>
          </a:p>
        </p:txBody>
      </p:sp>
      <p:sp>
        <p:nvSpPr>
          <p:cNvPr id="14" name="Rounded Rectangle 13">
            <a:extLst>
              <a:ext uri="{FF2B5EF4-FFF2-40B4-BE49-F238E27FC236}">
                <a16:creationId xmlns:a16="http://schemas.microsoft.com/office/drawing/2014/main" id="{9D40B68A-5A76-D149-B159-F4EDE4E3E178}"/>
              </a:ext>
            </a:extLst>
          </p:cNvPr>
          <p:cNvSpPr/>
          <p:nvPr/>
        </p:nvSpPr>
        <p:spPr bwMode="auto">
          <a:xfrm>
            <a:off x="1305038" y="3424009"/>
            <a:ext cx="2520280" cy="576064"/>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rgbClr val="009900"/>
                </a:solidFill>
                <a:effectLst/>
                <a:latin typeface="Chalkboard" pitchFamily="-111" charset="0"/>
              </a:rPr>
              <a:t>Two constraints</a:t>
            </a:r>
          </a:p>
        </p:txBody>
      </p:sp>
      <p:sp>
        <p:nvSpPr>
          <p:cNvPr id="15" name="TextBox 14">
            <a:extLst>
              <a:ext uri="{FF2B5EF4-FFF2-40B4-BE49-F238E27FC236}">
                <a16:creationId xmlns:a16="http://schemas.microsoft.com/office/drawing/2014/main" id="{59F7EBA3-2C5A-4A44-A6F9-B5B6E6C9BE91}"/>
              </a:ext>
            </a:extLst>
          </p:cNvPr>
          <p:cNvSpPr txBox="1"/>
          <p:nvPr/>
        </p:nvSpPr>
        <p:spPr>
          <a:xfrm>
            <a:off x="2424034" y="4667513"/>
            <a:ext cx="6480720" cy="1200329"/>
          </a:xfrm>
          <a:prstGeom prst="rect">
            <a:avLst/>
          </a:prstGeom>
          <a:noFill/>
        </p:spPr>
        <p:txBody>
          <a:bodyPr wrap="square" rtlCol="0">
            <a:spAutoFit/>
          </a:bodyPr>
          <a:lstStyle/>
          <a:p>
            <a:r>
              <a:rPr lang="en-GB" sz="2400" b="0" dirty="0">
                <a:solidFill>
                  <a:schemeClr val="accent5">
                    <a:lumMod val="10000"/>
                  </a:schemeClr>
                </a:solidFill>
              </a:rPr>
              <a:t>Isaac Newton</a:t>
            </a:r>
            <a:endParaRPr lang="en-GB" sz="2400" dirty="0">
              <a:solidFill>
                <a:schemeClr val="accent5">
                  <a:lumMod val="10000"/>
                </a:schemeClr>
              </a:solidFill>
            </a:endParaRPr>
          </a:p>
          <a:p>
            <a:r>
              <a:rPr lang="en-GB" sz="2400" b="0" dirty="0">
                <a:solidFill>
                  <a:schemeClr val="accent5">
                    <a:lumMod val="10000"/>
                  </a:schemeClr>
                </a:solidFill>
              </a:rPr>
              <a:t>Mostly solved word problems in general, then used the general to resolve the particular</a:t>
            </a:r>
            <a:endParaRPr lang="en-GB" sz="2400" dirty="0">
              <a:solidFill>
                <a:schemeClr val="accent5">
                  <a:lumMod val="10000"/>
                </a:schemeClr>
              </a:solidFill>
            </a:endParaRPr>
          </a:p>
        </p:txBody>
      </p:sp>
    </p:spTree>
    <p:extLst>
      <p:ext uri="{BB962C8B-B14F-4D97-AF65-F5344CB8AC3E}">
        <p14:creationId xmlns:p14="http://schemas.microsoft.com/office/powerpoint/2010/main" val="85358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Other Candles</a:t>
            </a:r>
          </a:p>
        </p:txBody>
      </p:sp>
      <p:sp>
        <p:nvSpPr>
          <p:cNvPr id="4" name="Content Placeholder 2"/>
          <p:cNvSpPr txBox="1">
            <a:spLocks/>
          </p:cNvSpPr>
          <p:nvPr/>
        </p:nvSpPr>
        <p:spPr bwMode="auto">
          <a:xfrm>
            <a:off x="480878" y="3312096"/>
            <a:ext cx="7727950" cy="90899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latin typeface="Chalkboard" charset="0"/>
                <a:ea typeface="Chalkboard" charset="0"/>
                <a:cs typeface="Chalkboard" charset="0"/>
              </a:rPr>
              <a:t>Suppose you are told the time taken to burn each completely.</a:t>
            </a:r>
          </a:p>
        </p:txBody>
      </p:sp>
      <p:sp>
        <p:nvSpPr>
          <p:cNvPr id="5" name="Content Placeholder 2"/>
          <p:cNvSpPr txBox="1">
            <a:spLocks/>
          </p:cNvSpPr>
          <p:nvPr/>
        </p:nvSpPr>
        <p:spPr bwMode="auto">
          <a:xfrm>
            <a:off x="480878" y="4221088"/>
            <a:ext cx="6755418" cy="1512168"/>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latin typeface="Chalkboard" charset="0"/>
                <a:ea typeface="Chalkboard" charset="0"/>
                <a:cs typeface="Chalkboard" charset="0"/>
              </a:rPr>
              <a:t>Example</a:t>
            </a:r>
            <a:r>
              <a:rPr lang="en-GB" b="0" kern="0" dirty="0"/>
              <a:t>:</a:t>
            </a:r>
          </a:p>
          <a:p>
            <a:pPr lvl="1"/>
            <a:r>
              <a:rPr lang="en-GB" b="0" kern="0" dirty="0">
                <a:latin typeface="Chalkboard" charset="0"/>
                <a:ea typeface="Chalkboard" charset="0"/>
                <a:cs typeface="Chalkboard" charset="0"/>
              </a:rPr>
              <a:t>If one takes 4 hours and the other 5 hours to burn down, when will one candle be 3 times the length of the other?</a:t>
            </a:r>
          </a:p>
        </p:txBody>
      </p:sp>
      <p:sp>
        <p:nvSpPr>
          <p:cNvPr id="6" name="Rounded Rectangle 5"/>
          <p:cNvSpPr/>
          <p:nvPr/>
        </p:nvSpPr>
        <p:spPr bwMode="auto">
          <a:xfrm>
            <a:off x="6876256" y="3789040"/>
            <a:ext cx="1908636" cy="79208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a:ln>
                  <a:noFill/>
                </a:ln>
                <a:solidFill>
                  <a:srgbClr val="966A3B"/>
                </a:solidFill>
                <a:effectLst/>
                <a:latin typeface="Chalkboard" pitchFamily="-111" charset="0"/>
              </a:rPr>
              <a:t>What else do</a:t>
            </a:r>
            <a:br>
              <a:rPr kumimoji="0" lang="en-GB" sz="2000" b="0" i="0" u="none" strike="noStrike" cap="none" normalizeH="0" baseline="0">
                <a:ln>
                  <a:noFill/>
                </a:ln>
                <a:solidFill>
                  <a:srgbClr val="966A3B"/>
                </a:solidFill>
                <a:effectLst/>
                <a:latin typeface="Chalkboard" pitchFamily="-111" charset="0"/>
              </a:rPr>
            </a:br>
            <a:r>
              <a:rPr kumimoji="0" lang="en-GB" sz="2000" b="0" i="0" u="none" strike="noStrike" cap="none" normalizeH="0" baseline="0">
                <a:ln>
                  <a:noFill/>
                </a:ln>
                <a:solidFill>
                  <a:srgbClr val="966A3B"/>
                </a:solidFill>
                <a:effectLst/>
                <a:latin typeface="Chalkboard" pitchFamily="-111" charset="0"/>
              </a:rPr>
              <a:t> </a:t>
            </a:r>
            <a:r>
              <a:rPr kumimoji="0" lang="en-GB" sz="2000" b="0" i="0" u="none" strike="noStrike" cap="none" normalizeH="0" baseline="0" dirty="0">
                <a:ln>
                  <a:noFill/>
                </a:ln>
                <a:solidFill>
                  <a:srgbClr val="966A3B"/>
                </a:solidFill>
                <a:effectLst/>
                <a:latin typeface="Chalkboard" pitchFamily="-111" charset="0"/>
              </a:rPr>
              <a:t>you know?</a:t>
            </a:r>
          </a:p>
        </p:txBody>
      </p:sp>
      <p:sp>
        <p:nvSpPr>
          <p:cNvPr id="7" name="Rounded Rectangle 6"/>
          <p:cNvSpPr/>
          <p:nvPr/>
        </p:nvSpPr>
        <p:spPr>
          <a:xfrm>
            <a:off x="6662825" y="2457357"/>
            <a:ext cx="2335498" cy="417496"/>
          </a:xfrm>
          <a:prstGeom prst="roundRect">
            <a:avLst/>
          </a:prstGeom>
          <a:solidFill>
            <a:srgbClr val="AB7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0" dirty="0">
                <a:solidFill>
                  <a:srgbClr val="FFFF00"/>
                </a:solidFill>
              </a:rPr>
              <a:t>Focused free play</a:t>
            </a:r>
          </a:p>
        </p:txBody>
      </p:sp>
      <p:sp>
        <p:nvSpPr>
          <p:cNvPr id="8" name="Content Placeholder 2">
            <a:extLst>
              <a:ext uri="{FF2B5EF4-FFF2-40B4-BE49-F238E27FC236}">
                <a16:creationId xmlns:a16="http://schemas.microsoft.com/office/drawing/2014/main" id="{FFB3C1C3-0390-114D-BEE6-19AD047F49DD}"/>
              </a:ext>
            </a:extLst>
          </p:cNvPr>
          <p:cNvSpPr txBox="1">
            <a:spLocks/>
          </p:cNvSpPr>
          <p:nvPr/>
        </p:nvSpPr>
        <p:spPr bwMode="auto">
          <a:xfrm>
            <a:off x="480878" y="834221"/>
            <a:ext cx="7727950" cy="204063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t>Imagine you have two candles of the same height but different diameters so that they burn at different rates</a:t>
            </a:r>
          </a:p>
          <a:p>
            <a:r>
              <a:rPr lang="en-GB" b="0" kern="0" dirty="0"/>
              <a:t>What happens if the candles are lit at the same time?</a:t>
            </a:r>
          </a:p>
          <a:p>
            <a:r>
              <a:rPr lang="en-GB" b="0" kern="0" dirty="0"/>
              <a:t>What sorts of questions might be asked?</a:t>
            </a:r>
          </a:p>
        </p:txBody>
      </p:sp>
    </p:spTree>
    <p:extLst>
      <p:ext uri="{BB962C8B-B14F-4D97-AF65-F5344CB8AC3E}">
        <p14:creationId xmlns:p14="http://schemas.microsoft.com/office/powerpoint/2010/main" val="152641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bldLvl="2"/>
      <p:bldP spid="6" grpId="0" animBg="1"/>
      <p:bldP spid="7" grpId="0" animBg="1"/>
      <p:bldP spid="8"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 name="Picture 6"/>
          <p:cNvPicPr>
            <a:picLocks noChangeAspect="1"/>
          </p:cNvPicPr>
          <p:nvPr/>
        </p:nvPicPr>
        <p:blipFill>
          <a:blip r:embed="rId2"/>
          <a:stretch>
            <a:fillRect/>
          </a:stretch>
        </p:blipFill>
        <p:spPr>
          <a:xfrm>
            <a:off x="107504" y="1052736"/>
            <a:ext cx="6261100" cy="3759200"/>
          </a:xfrm>
          <a:prstGeom prst="rect">
            <a:avLst/>
          </a:prstGeom>
        </p:spPr>
      </p:pic>
      <p:pic>
        <p:nvPicPr>
          <p:cNvPr id="8" name="Picture 7"/>
          <p:cNvPicPr>
            <a:picLocks noChangeAspect="1"/>
          </p:cNvPicPr>
          <p:nvPr/>
        </p:nvPicPr>
        <p:blipFill>
          <a:blip r:embed="rId3"/>
          <a:stretch>
            <a:fillRect/>
          </a:stretch>
        </p:blipFill>
        <p:spPr>
          <a:xfrm>
            <a:off x="107504" y="1052736"/>
            <a:ext cx="6261100" cy="3759200"/>
          </a:xfrm>
          <a:prstGeom prst="rect">
            <a:avLst/>
          </a:prstGeom>
        </p:spPr>
      </p:pic>
      <p:pic>
        <p:nvPicPr>
          <p:cNvPr id="9" name="Picture 8"/>
          <p:cNvPicPr>
            <a:picLocks noChangeAspect="1"/>
          </p:cNvPicPr>
          <p:nvPr/>
        </p:nvPicPr>
        <p:blipFill>
          <a:blip r:embed="rId4"/>
          <a:stretch>
            <a:fillRect/>
          </a:stretch>
        </p:blipFill>
        <p:spPr>
          <a:xfrm>
            <a:off x="128932" y="1085683"/>
            <a:ext cx="6261100" cy="3759200"/>
          </a:xfrm>
          <a:prstGeom prst="rect">
            <a:avLst/>
          </a:prstGeom>
        </p:spPr>
      </p:pic>
      <p:sp>
        <p:nvSpPr>
          <p:cNvPr id="5" name="Rectangle 4"/>
          <p:cNvSpPr/>
          <p:nvPr/>
        </p:nvSpPr>
        <p:spPr>
          <a:xfrm>
            <a:off x="4355976" y="1052736"/>
            <a:ext cx="4572000" cy="2677656"/>
          </a:xfrm>
          <a:prstGeom prst="rect">
            <a:avLst/>
          </a:prstGeom>
        </p:spPr>
        <p:txBody>
          <a:bodyPr>
            <a:spAutoFit/>
          </a:bodyPr>
          <a:lstStyle/>
          <a:p>
            <a:pPr marL="457200">
              <a:spcBef>
                <a:spcPts val="0"/>
              </a:spcBef>
              <a:spcAft>
                <a:spcPts val="0"/>
              </a:spcAft>
            </a:pPr>
            <a:r>
              <a:rPr lang="en-GB" b="0" dirty="0">
                <a:solidFill>
                  <a:srgbClr val="00279F"/>
                </a:solidFill>
                <a:ea typeface="ＭＳ Ｐゴシック" charset="-128"/>
                <a:cs typeface="ＭＳ Ｐゴシック" charset="-128"/>
              </a:rPr>
              <a:t>If one takes 4 hours and the other 5 hours to burn down, when will one candle be 3 times the length of the other?</a:t>
            </a:r>
            <a:endParaRPr lang="en-GB" dirty="0">
              <a:solidFill>
                <a:srgbClr val="00279F"/>
              </a:solidFill>
              <a:effectLst/>
            </a:endParaRPr>
          </a:p>
        </p:txBody>
      </p:sp>
      <p:sp>
        <p:nvSpPr>
          <p:cNvPr id="10" name="Rectangle 9"/>
          <p:cNvSpPr/>
          <p:nvPr/>
        </p:nvSpPr>
        <p:spPr>
          <a:xfrm>
            <a:off x="4666439" y="1052736"/>
            <a:ext cx="3490042" cy="954107"/>
          </a:xfrm>
          <a:prstGeom prst="rect">
            <a:avLst/>
          </a:prstGeom>
        </p:spPr>
        <p:txBody>
          <a:bodyPr wrap="square">
            <a:spAutoFit/>
          </a:bodyPr>
          <a:lstStyle/>
          <a:p>
            <a:pPr marL="457200">
              <a:spcBef>
                <a:spcPts val="0"/>
              </a:spcBef>
              <a:spcAft>
                <a:spcPts val="0"/>
              </a:spcAft>
            </a:pPr>
            <a:r>
              <a:rPr lang="en-GB" b="0">
                <a:solidFill>
                  <a:srgbClr val="00279F"/>
                </a:solidFill>
                <a:ea typeface="ＭＳ Ｐゴシック" charset="-128"/>
                <a:cs typeface="ＭＳ Ｐゴシック" charset="-128"/>
              </a:rPr>
              <a:t>What </a:t>
            </a:r>
            <a:r>
              <a:rPr lang="en-GB" b="0" dirty="0">
                <a:solidFill>
                  <a:srgbClr val="00279F"/>
                </a:solidFill>
                <a:ea typeface="ＭＳ Ｐゴシック" charset="-128"/>
                <a:cs typeface="ＭＳ Ｐゴシック" charset="-128"/>
              </a:rPr>
              <a:t>might </a:t>
            </a:r>
            <a:r>
              <a:rPr lang="en-GB" b="0">
                <a:solidFill>
                  <a:srgbClr val="00279F"/>
                </a:solidFill>
                <a:ea typeface="ＭＳ Ｐゴシック" charset="-128"/>
                <a:cs typeface="ＭＳ Ｐゴシック" charset="-128"/>
              </a:rPr>
              <a:t>the question be?</a:t>
            </a:r>
            <a:endParaRPr lang="en-GB" dirty="0">
              <a:solidFill>
                <a:srgbClr val="00279F"/>
              </a:solidFill>
              <a:effectLst/>
            </a:endParaRPr>
          </a:p>
        </p:txBody>
      </p:sp>
    </p:spTree>
    <p:extLst>
      <p:ext uri="{BB962C8B-B14F-4D97-AF65-F5344CB8AC3E}">
        <p14:creationId xmlns:p14="http://schemas.microsoft.com/office/powerpoint/2010/main" val="13363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Candle Algebra</a:t>
            </a:r>
          </a:p>
        </p:txBody>
      </p:sp>
      <p:sp>
        <p:nvSpPr>
          <p:cNvPr id="3" name="Content Placeholder 2"/>
          <p:cNvSpPr>
            <a:spLocks noGrp="1"/>
          </p:cNvSpPr>
          <p:nvPr>
            <p:ph idx="1"/>
          </p:nvPr>
        </p:nvSpPr>
        <p:spPr>
          <a:xfrm>
            <a:off x="670876" y="1424212"/>
            <a:ext cx="7727950" cy="1320552"/>
          </a:xfrm>
        </p:spPr>
        <p:txBody>
          <a:bodyPr/>
          <a:lstStyle/>
          <a:p>
            <a:r>
              <a:rPr lang="en-GB" dirty="0"/>
              <a:t>Let the candles burn for </a:t>
            </a:r>
            <a:r>
              <a:rPr lang="en-GB" i="1" dirty="0"/>
              <a:t>t</a:t>
            </a:r>
            <a:r>
              <a:rPr lang="en-GB" dirty="0"/>
              <a:t> hours from a height of 1 unit.</a:t>
            </a:r>
          </a:p>
          <a:p>
            <a:r>
              <a:rPr lang="en-GB" dirty="0"/>
              <a:t>The heights at time </a:t>
            </a:r>
            <a:r>
              <a:rPr lang="en-GB" i="1" dirty="0"/>
              <a:t>t</a:t>
            </a:r>
            <a:r>
              <a:rPr lang="en-GB" dirty="0"/>
              <a:t> are</a:t>
            </a:r>
          </a:p>
        </p:txBody>
      </p:sp>
      <p:pic>
        <p:nvPicPr>
          <p:cNvPr id="4" name="Picture 3"/>
          <p:cNvPicPr>
            <a:picLocks noChangeAspect="1"/>
          </p:cNvPicPr>
          <p:nvPr/>
        </p:nvPicPr>
        <p:blipFill>
          <a:blip r:embed="rId2"/>
          <a:stretch>
            <a:fillRect/>
          </a:stretch>
        </p:blipFill>
        <p:spPr>
          <a:xfrm>
            <a:off x="5222997" y="1995600"/>
            <a:ext cx="819522" cy="940933"/>
          </a:xfrm>
          <a:prstGeom prst="rect">
            <a:avLst/>
          </a:prstGeom>
        </p:spPr>
      </p:pic>
      <p:pic>
        <p:nvPicPr>
          <p:cNvPr id="7" name="Picture 6"/>
          <p:cNvPicPr>
            <a:picLocks noChangeAspect="1"/>
          </p:cNvPicPr>
          <p:nvPr/>
        </p:nvPicPr>
        <p:blipFill>
          <a:blip r:embed="rId3"/>
          <a:stretch>
            <a:fillRect/>
          </a:stretch>
        </p:blipFill>
        <p:spPr>
          <a:xfrm>
            <a:off x="6807828" y="2061332"/>
            <a:ext cx="755603" cy="867544"/>
          </a:xfrm>
          <a:prstGeom prst="rect">
            <a:avLst/>
          </a:prstGeom>
        </p:spPr>
      </p:pic>
      <p:pic>
        <p:nvPicPr>
          <p:cNvPr id="10" name="Picture 9"/>
          <p:cNvPicPr>
            <a:picLocks noChangeAspect="1"/>
          </p:cNvPicPr>
          <p:nvPr/>
        </p:nvPicPr>
        <p:blipFill>
          <a:blip r:embed="rId4"/>
          <a:stretch>
            <a:fillRect/>
          </a:stretch>
        </p:blipFill>
        <p:spPr>
          <a:xfrm>
            <a:off x="924117" y="3162216"/>
            <a:ext cx="2083697" cy="863972"/>
          </a:xfrm>
          <a:prstGeom prst="rect">
            <a:avLst/>
          </a:prstGeom>
        </p:spPr>
      </p:pic>
      <p:pic>
        <p:nvPicPr>
          <p:cNvPr id="11" name="Picture 10"/>
          <p:cNvPicPr>
            <a:picLocks noChangeAspect="1"/>
          </p:cNvPicPr>
          <p:nvPr/>
        </p:nvPicPr>
        <p:blipFill>
          <a:blip r:embed="rId5"/>
          <a:stretch>
            <a:fillRect/>
          </a:stretch>
        </p:blipFill>
        <p:spPr>
          <a:xfrm>
            <a:off x="648162" y="4144587"/>
            <a:ext cx="1341389" cy="1231888"/>
          </a:xfrm>
          <a:prstGeom prst="rect">
            <a:avLst/>
          </a:prstGeom>
        </p:spPr>
      </p:pic>
      <p:pic>
        <p:nvPicPr>
          <p:cNvPr id="12" name="Picture 11"/>
          <p:cNvPicPr>
            <a:picLocks noChangeAspect="1"/>
          </p:cNvPicPr>
          <p:nvPr/>
        </p:nvPicPr>
        <p:blipFill>
          <a:blip r:embed="rId6"/>
          <a:stretch>
            <a:fillRect/>
          </a:stretch>
        </p:blipFill>
        <p:spPr>
          <a:xfrm>
            <a:off x="1979712" y="4157411"/>
            <a:ext cx="2279348" cy="923280"/>
          </a:xfrm>
          <a:prstGeom prst="rect">
            <a:avLst/>
          </a:prstGeom>
        </p:spPr>
      </p:pic>
      <p:pic>
        <p:nvPicPr>
          <p:cNvPr id="13" name="Picture 12"/>
          <p:cNvPicPr>
            <a:picLocks noChangeAspect="1"/>
          </p:cNvPicPr>
          <p:nvPr/>
        </p:nvPicPr>
        <p:blipFill>
          <a:blip r:embed="rId7"/>
          <a:stretch>
            <a:fillRect/>
          </a:stretch>
        </p:blipFill>
        <p:spPr>
          <a:xfrm>
            <a:off x="5222997" y="3162402"/>
            <a:ext cx="2083249" cy="863786"/>
          </a:xfrm>
          <a:prstGeom prst="rect">
            <a:avLst/>
          </a:prstGeom>
        </p:spPr>
      </p:pic>
      <p:pic>
        <p:nvPicPr>
          <p:cNvPr id="14" name="Picture 13"/>
          <p:cNvPicPr>
            <a:picLocks noChangeAspect="1"/>
          </p:cNvPicPr>
          <p:nvPr/>
        </p:nvPicPr>
        <p:blipFill>
          <a:blip r:embed="rId8"/>
          <a:stretch>
            <a:fillRect/>
          </a:stretch>
        </p:blipFill>
        <p:spPr>
          <a:xfrm>
            <a:off x="5176811" y="4147406"/>
            <a:ext cx="1335251" cy="1226251"/>
          </a:xfrm>
          <a:prstGeom prst="rect">
            <a:avLst/>
          </a:prstGeom>
        </p:spPr>
      </p:pic>
      <p:pic>
        <p:nvPicPr>
          <p:cNvPr id="15" name="Picture 14"/>
          <p:cNvPicPr>
            <a:picLocks noChangeAspect="1"/>
          </p:cNvPicPr>
          <p:nvPr/>
        </p:nvPicPr>
        <p:blipFill>
          <a:blip r:embed="rId9"/>
          <a:stretch>
            <a:fillRect/>
          </a:stretch>
        </p:blipFill>
        <p:spPr>
          <a:xfrm>
            <a:off x="6597400" y="4144587"/>
            <a:ext cx="2127781" cy="861886"/>
          </a:xfrm>
          <a:prstGeom prst="rect">
            <a:avLst/>
          </a:prstGeom>
        </p:spPr>
      </p:pic>
      <p:pic>
        <p:nvPicPr>
          <p:cNvPr id="16" name="Picture 15"/>
          <p:cNvPicPr>
            <a:picLocks noChangeAspect="1"/>
          </p:cNvPicPr>
          <p:nvPr/>
        </p:nvPicPr>
        <p:blipFill>
          <a:blip r:embed="rId10"/>
          <a:stretch>
            <a:fillRect/>
          </a:stretch>
        </p:blipFill>
        <p:spPr>
          <a:xfrm>
            <a:off x="6655385" y="5152699"/>
            <a:ext cx="652919" cy="722875"/>
          </a:xfrm>
          <a:prstGeom prst="rect">
            <a:avLst/>
          </a:prstGeom>
        </p:spPr>
      </p:pic>
      <p:pic>
        <p:nvPicPr>
          <p:cNvPr id="17" name="Picture 16"/>
          <p:cNvPicPr>
            <a:picLocks noChangeAspect="1"/>
          </p:cNvPicPr>
          <p:nvPr/>
        </p:nvPicPr>
        <p:blipFill>
          <a:blip r:embed="rId11"/>
          <a:stretch>
            <a:fillRect/>
          </a:stretch>
        </p:blipFill>
        <p:spPr>
          <a:xfrm>
            <a:off x="1990103" y="5219506"/>
            <a:ext cx="724190" cy="801782"/>
          </a:xfrm>
          <a:prstGeom prst="rect">
            <a:avLst/>
          </a:prstGeom>
        </p:spPr>
      </p:pic>
      <p:sp>
        <p:nvSpPr>
          <p:cNvPr id="18" name="TextBox 17"/>
          <p:cNvSpPr txBox="1"/>
          <p:nvPr/>
        </p:nvSpPr>
        <p:spPr>
          <a:xfrm>
            <a:off x="2729539" y="6134486"/>
            <a:ext cx="1051313" cy="523220"/>
          </a:xfrm>
          <a:prstGeom prst="rect">
            <a:avLst/>
          </a:prstGeom>
          <a:solidFill>
            <a:srgbClr val="00FFFF"/>
          </a:solidFill>
        </p:spPr>
        <p:txBody>
          <a:bodyPr wrap="none" rtlCol="0">
            <a:spAutoFit/>
          </a:bodyPr>
          <a:lstStyle/>
          <a:p>
            <a:r>
              <a:rPr lang="en-GB" b="0">
                <a:solidFill>
                  <a:srgbClr val="FF0000"/>
                </a:solidFill>
              </a:rPr>
              <a:t>Oops!</a:t>
            </a:r>
          </a:p>
        </p:txBody>
      </p:sp>
      <p:sp>
        <p:nvSpPr>
          <p:cNvPr id="19" name="TextBox 18"/>
          <p:cNvSpPr txBox="1"/>
          <p:nvPr/>
        </p:nvSpPr>
        <p:spPr>
          <a:xfrm>
            <a:off x="7025887" y="6095494"/>
            <a:ext cx="726481" cy="523220"/>
          </a:xfrm>
          <a:prstGeom prst="rect">
            <a:avLst/>
          </a:prstGeom>
          <a:solidFill>
            <a:srgbClr val="00FFFF"/>
          </a:solidFill>
        </p:spPr>
        <p:txBody>
          <a:bodyPr wrap="none" rtlCol="0">
            <a:spAutoFit/>
          </a:bodyPr>
          <a:lstStyle/>
          <a:p>
            <a:r>
              <a:rPr lang="en-GB" b="0" dirty="0">
                <a:solidFill>
                  <a:srgbClr val="FF0000"/>
                </a:solidFill>
              </a:rPr>
              <a:t>Ok!</a:t>
            </a:r>
          </a:p>
        </p:txBody>
      </p:sp>
      <p:sp>
        <p:nvSpPr>
          <p:cNvPr id="8" name="Rectangle 7">
            <a:extLst>
              <a:ext uri="{FF2B5EF4-FFF2-40B4-BE49-F238E27FC236}">
                <a16:creationId xmlns:a16="http://schemas.microsoft.com/office/drawing/2014/main" id="{C0F6DD0C-A160-104C-B966-3F51004EBF67}"/>
              </a:ext>
            </a:extLst>
          </p:cNvPr>
          <p:cNvSpPr/>
          <p:nvPr/>
        </p:nvSpPr>
        <p:spPr>
          <a:xfrm>
            <a:off x="3942717" y="254168"/>
            <a:ext cx="5166745" cy="1015663"/>
          </a:xfrm>
          <a:prstGeom prst="rect">
            <a:avLst/>
          </a:prstGeom>
        </p:spPr>
        <p:txBody>
          <a:bodyPr wrap="square">
            <a:spAutoFit/>
          </a:bodyPr>
          <a:lstStyle/>
          <a:p>
            <a:r>
              <a:rPr lang="en-GB" sz="2000" b="0" dirty="0">
                <a:solidFill>
                  <a:schemeClr val="accent4">
                    <a:lumMod val="10000"/>
                  </a:schemeClr>
                </a:solidFill>
              </a:rPr>
              <a:t>If one takes 4 hours and the other 5 hours to burn down, when will one candle be 3 times the length of the other?</a:t>
            </a:r>
          </a:p>
        </p:txBody>
      </p:sp>
    </p:spTree>
    <p:extLst>
      <p:ext uri="{BB962C8B-B14F-4D97-AF65-F5344CB8AC3E}">
        <p14:creationId xmlns:p14="http://schemas.microsoft.com/office/powerpoint/2010/main" val="172079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Candles</a:t>
            </a:r>
          </a:p>
        </p:txBody>
      </p:sp>
      <p:sp>
        <p:nvSpPr>
          <p:cNvPr id="3" name="Content Placeholder 2"/>
          <p:cNvSpPr>
            <a:spLocks noGrp="1"/>
          </p:cNvSpPr>
          <p:nvPr>
            <p:ph idx="1"/>
          </p:nvPr>
        </p:nvSpPr>
        <p:spPr>
          <a:xfrm>
            <a:off x="611560" y="908720"/>
            <a:ext cx="7727950" cy="1656184"/>
          </a:xfrm>
        </p:spPr>
        <p:txBody>
          <a:bodyPr/>
          <a:lstStyle/>
          <a:p>
            <a:r>
              <a:rPr lang="en-GB" dirty="0"/>
              <a:t>Two candles of the same height take </a:t>
            </a:r>
            <a:r>
              <a:rPr lang="en-GB" i="1" dirty="0"/>
              <a:t>a</a:t>
            </a:r>
            <a:r>
              <a:rPr lang="en-GB" dirty="0"/>
              <a:t> and </a:t>
            </a:r>
            <a:r>
              <a:rPr lang="en-GB" i="1" dirty="0"/>
              <a:t>b</a:t>
            </a:r>
            <a:r>
              <a:rPr lang="en-GB" dirty="0"/>
              <a:t> hours respectively to burn down.</a:t>
            </a:r>
          </a:p>
          <a:p>
            <a:r>
              <a:rPr lang="en-GB" dirty="0"/>
              <a:t>Is there a time at which one candle is </a:t>
            </a:r>
            <a:r>
              <a:rPr lang="en-GB" i="1" dirty="0"/>
              <a:t>h</a:t>
            </a:r>
            <a:r>
              <a:rPr lang="en-GB" dirty="0"/>
              <a:t> times as high as the other?</a:t>
            </a:r>
          </a:p>
        </p:txBody>
      </p:sp>
      <p:pic>
        <p:nvPicPr>
          <p:cNvPr id="7" name="Picture 6"/>
          <p:cNvPicPr>
            <a:picLocks noChangeAspect="1"/>
          </p:cNvPicPr>
          <p:nvPr/>
        </p:nvPicPr>
        <p:blipFill>
          <a:blip r:embed="rId2"/>
          <a:stretch>
            <a:fillRect/>
          </a:stretch>
        </p:blipFill>
        <p:spPr>
          <a:xfrm>
            <a:off x="4139952" y="2276872"/>
            <a:ext cx="822746" cy="381989"/>
          </a:xfrm>
          <a:prstGeom prst="rect">
            <a:avLst/>
          </a:prstGeom>
        </p:spPr>
      </p:pic>
      <p:pic>
        <p:nvPicPr>
          <p:cNvPr id="9" name="Picture 8"/>
          <p:cNvPicPr>
            <a:picLocks noChangeAspect="1"/>
          </p:cNvPicPr>
          <p:nvPr/>
        </p:nvPicPr>
        <p:blipFill>
          <a:blip r:embed="rId3"/>
          <a:stretch>
            <a:fillRect/>
          </a:stretch>
        </p:blipFill>
        <p:spPr>
          <a:xfrm>
            <a:off x="308753" y="2624963"/>
            <a:ext cx="3543300" cy="2209800"/>
          </a:xfrm>
          <a:prstGeom prst="rect">
            <a:avLst/>
          </a:prstGeom>
        </p:spPr>
      </p:pic>
      <p:pic>
        <p:nvPicPr>
          <p:cNvPr id="10" name="Picture 9"/>
          <p:cNvPicPr>
            <a:picLocks noChangeAspect="1"/>
          </p:cNvPicPr>
          <p:nvPr/>
        </p:nvPicPr>
        <p:blipFill>
          <a:blip r:embed="rId4"/>
          <a:stretch>
            <a:fillRect/>
          </a:stretch>
        </p:blipFill>
        <p:spPr>
          <a:xfrm>
            <a:off x="4139952" y="3664756"/>
            <a:ext cx="3272172" cy="1204159"/>
          </a:xfrm>
          <a:prstGeom prst="rect">
            <a:avLst/>
          </a:prstGeom>
        </p:spPr>
      </p:pic>
      <p:pic>
        <p:nvPicPr>
          <p:cNvPr id="11" name="Picture 10"/>
          <p:cNvPicPr>
            <a:picLocks noChangeAspect="1"/>
          </p:cNvPicPr>
          <p:nvPr/>
        </p:nvPicPr>
        <p:blipFill>
          <a:blip r:embed="rId5"/>
          <a:stretch>
            <a:fillRect/>
          </a:stretch>
        </p:blipFill>
        <p:spPr>
          <a:xfrm>
            <a:off x="4142067" y="2564904"/>
            <a:ext cx="2596074" cy="1089710"/>
          </a:xfrm>
          <a:prstGeom prst="rect">
            <a:avLst/>
          </a:prstGeom>
        </p:spPr>
      </p:pic>
      <p:sp>
        <p:nvSpPr>
          <p:cNvPr id="12" name="TextBox 11"/>
          <p:cNvSpPr txBox="1"/>
          <p:nvPr/>
        </p:nvSpPr>
        <p:spPr>
          <a:xfrm>
            <a:off x="3329929" y="4843152"/>
            <a:ext cx="2986395" cy="830997"/>
          </a:xfrm>
          <a:prstGeom prst="rect">
            <a:avLst/>
          </a:prstGeom>
          <a:noFill/>
        </p:spPr>
        <p:txBody>
          <a:bodyPr wrap="none" rtlCol="0">
            <a:spAutoFit/>
          </a:bodyPr>
          <a:lstStyle/>
          <a:p>
            <a:r>
              <a:rPr lang="en-GB" sz="2400" b="0">
                <a:solidFill>
                  <a:srgbClr val="FF0000"/>
                </a:solidFill>
              </a:rPr>
              <a:t>So must have </a:t>
            </a:r>
            <a:r>
              <a:rPr lang="en-GB" sz="2400" b="0" dirty="0">
                <a:solidFill>
                  <a:srgbClr val="FF0000"/>
                </a:solidFill>
              </a:rPr>
              <a:t>either</a:t>
            </a:r>
          </a:p>
          <a:p>
            <a:pPr algn="r"/>
            <a:r>
              <a:rPr lang="en-GB" sz="2400" b="0" dirty="0">
                <a:solidFill>
                  <a:srgbClr val="FF0000"/>
                </a:solidFill>
              </a:rPr>
              <a:t>or </a:t>
            </a:r>
          </a:p>
        </p:txBody>
      </p:sp>
      <p:pic>
        <p:nvPicPr>
          <p:cNvPr id="14" name="Picture 13"/>
          <p:cNvPicPr>
            <a:picLocks noChangeAspect="1"/>
          </p:cNvPicPr>
          <p:nvPr/>
        </p:nvPicPr>
        <p:blipFill>
          <a:blip r:embed="rId6"/>
          <a:stretch>
            <a:fillRect/>
          </a:stretch>
        </p:blipFill>
        <p:spPr>
          <a:xfrm>
            <a:off x="7412124" y="4916202"/>
            <a:ext cx="715788" cy="332330"/>
          </a:xfrm>
          <a:prstGeom prst="rect">
            <a:avLst/>
          </a:prstGeom>
        </p:spPr>
      </p:pic>
      <p:pic>
        <p:nvPicPr>
          <p:cNvPr id="15" name="Picture 14"/>
          <p:cNvPicPr>
            <a:picLocks noChangeAspect="1"/>
          </p:cNvPicPr>
          <p:nvPr/>
        </p:nvPicPr>
        <p:blipFill>
          <a:blip r:embed="rId7"/>
          <a:stretch>
            <a:fillRect/>
          </a:stretch>
        </p:blipFill>
        <p:spPr>
          <a:xfrm>
            <a:off x="6300192" y="4797152"/>
            <a:ext cx="720080" cy="360040"/>
          </a:xfrm>
          <a:prstGeom prst="rect">
            <a:avLst/>
          </a:prstGeom>
        </p:spPr>
      </p:pic>
      <p:pic>
        <p:nvPicPr>
          <p:cNvPr id="16" name="Picture 15"/>
          <p:cNvPicPr>
            <a:picLocks noChangeAspect="1"/>
          </p:cNvPicPr>
          <p:nvPr/>
        </p:nvPicPr>
        <p:blipFill>
          <a:blip r:embed="rId8"/>
          <a:stretch>
            <a:fillRect/>
          </a:stretch>
        </p:blipFill>
        <p:spPr>
          <a:xfrm>
            <a:off x="6300192" y="5140908"/>
            <a:ext cx="995372" cy="670794"/>
          </a:xfrm>
          <a:prstGeom prst="rect">
            <a:avLst/>
          </a:prstGeom>
        </p:spPr>
      </p:pic>
      <p:sp>
        <p:nvSpPr>
          <p:cNvPr id="17" name="Content Placeholder 2"/>
          <p:cNvSpPr txBox="1">
            <a:spLocks/>
          </p:cNvSpPr>
          <p:nvPr/>
        </p:nvSpPr>
        <p:spPr bwMode="auto">
          <a:xfrm>
            <a:off x="582652" y="5805264"/>
            <a:ext cx="7727950" cy="856555"/>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a:t>Is there a height from </a:t>
            </a:r>
            <a:r>
              <a:rPr lang="en-GB" b="0" kern="0"/>
              <a:t>which it will </a:t>
            </a:r>
            <a:r>
              <a:rPr lang="en-GB" b="0" kern="0" dirty="0"/>
              <a:t>take one candle </a:t>
            </a:r>
            <a:r>
              <a:rPr lang="en-GB" b="0" i="1" kern="0" dirty="0"/>
              <a:t>k </a:t>
            </a:r>
            <a:r>
              <a:rPr lang="en-GB" b="0" kern="0" dirty="0"/>
              <a:t>times as long to burn down as the other? </a:t>
            </a:r>
          </a:p>
        </p:txBody>
      </p:sp>
    </p:spTree>
    <p:extLst>
      <p:ext uri="{BB962C8B-B14F-4D97-AF65-F5344CB8AC3E}">
        <p14:creationId xmlns:p14="http://schemas.microsoft.com/office/powerpoint/2010/main" val="160060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Candle Questions</a:t>
            </a:r>
          </a:p>
        </p:txBody>
      </p:sp>
      <p:sp>
        <p:nvSpPr>
          <p:cNvPr id="3" name="Content Placeholder 2"/>
          <p:cNvSpPr>
            <a:spLocks noGrp="1"/>
          </p:cNvSpPr>
          <p:nvPr>
            <p:ph idx="1"/>
          </p:nvPr>
        </p:nvSpPr>
        <p:spPr>
          <a:xfrm>
            <a:off x="683568" y="1052736"/>
            <a:ext cx="7727950" cy="1008112"/>
          </a:xfrm>
        </p:spPr>
        <p:txBody>
          <a:bodyPr/>
          <a:lstStyle/>
          <a:p>
            <a:r>
              <a:rPr lang="en-GB" dirty="0"/>
              <a:t>What mathematical questions could be asked about candles burning?</a:t>
            </a:r>
          </a:p>
        </p:txBody>
      </p:sp>
    </p:spTree>
    <p:extLst>
      <p:ext uri="{BB962C8B-B14F-4D97-AF65-F5344CB8AC3E}">
        <p14:creationId xmlns:p14="http://schemas.microsoft.com/office/powerpoint/2010/main" val="1143357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1E69-2624-E84A-865C-EB3B56A8FFFE}"/>
              </a:ext>
            </a:extLst>
          </p:cNvPr>
          <p:cNvSpPr>
            <a:spLocks noGrp="1"/>
          </p:cNvSpPr>
          <p:nvPr>
            <p:ph type="title"/>
          </p:nvPr>
        </p:nvSpPr>
        <p:spPr/>
        <p:txBody>
          <a:bodyPr/>
          <a:lstStyle/>
          <a:p>
            <a:r>
              <a:rPr lang="en-GB" dirty="0"/>
              <a:t>Sharing Bread</a:t>
            </a:r>
          </a:p>
        </p:txBody>
      </p:sp>
      <p:sp>
        <p:nvSpPr>
          <p:cNvPr id="3" name="Content Placeholder 2">
            <a:extLst>
              <a:ext uri="{FF2B5EF4-FFF2-40B4-BE49-F238E27FC236}">
                <a16:creationId xmlns:a16="http://schemas.microsoft.com/office/drawing/2014/main" id="{34B9E215-63A8-2346-B9FD-CA2C94E6E755}"/>
              </a:ext>
            </a:extLst>
          </p:cNvPr>
          <p:cNvSpPr>
            <a:spLocks noGrp="1"/>
          </p:cNvSpPr>
          <p:nvPr>
            <p:ph idx="1"/>
          </p:nvPr>
        </p:nvSpPr>
        <p:spPr/>
        <p:txBody>
          <a:bodyPr/>
          <a:lstStyle/>
          <a:p>
            <a:r>
              <a:rPr lang="en-GB" dirty="0"/>
              <a:t>There were two men, the first of whom had 3 loaves of bread and the other 2 loaves, and they took a walk to a certain fountain where they met together sitting and eating, and a soldier passed by; they invited him to join them, and he sat down and ate with them, and when they had eaten all the bread the soldier departed leaving them 5 bezants for his share. </a:t>
            </a:r>
          </a:p>
          <a:p>
            <a:r>
              <a:rPr lang="en-GB" dirty="0"/>
              <a:t>Of this the first took 3 bezants for his three loaves; the other truly took the other two bezants for his two loaves. It is sought whether the division was just or not. </a:t>
            </a:r>
          </a:p>
          <a:p>
            <a:endParaRPr lang="en-GB" dirty="0"/>
          </a:p>
          <a:p>
            <a:endParaRPr lang="en-GB" dirty="0"/>
          </a:p>
        </p:txBody>
      </p:sp>
      <p:sp>
        <p:nvSpPr>
          <p:cNvPr id="4" name="Rounded Rectangle 3">
            <a:extLst>
              <a:ext uri="{FF2B5EF4-FFF2-40B4-BE49-F238E27FC236}">
                <a16:creationId xmlns:a16="http://schemas.microsoft.com/office/drawing/2014/main" id="{F90D664F-0A05-0F43-B852-2439B5D37D7D}"/>
              </a:ext>
            </a:extLst>
          </p:cNvPr>
          <p:cNvSpPr/>
          <p:nvPr/>
        </p:nvSpPr>
        <p:spPr bwMode="auto">
          <a:xfrm>
            <a:off x="5951665" y="5949280"/>
            <a:ext cx="2880320" cy="720080"/>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bg1"/>
                </a:solidFill>
                <a:effectLst/>
                <a:latin typeface="Chalkboard" pitchFamily="-111" charset="0"/>
              </a:rPr>
              <a:t>Fibonacci: Liber </a:t>
            </a:r>
            <a:r>
              <a:rPr kumimoji="0" lang="en-GB" sz="2000" b="0" i="0" u="none" strike="noStrike" cap="none" normalizeH="0" baseline="0" dirty="0" err="1">
                <a:ln>
                  <a:noFill/>
                </a:ln>
                <a:solidFill>
                  <a:schemeClr val="bg1"/>
                </a:solidFill>
                <a:effectLst/>
                <a:latin typeface="Chalkboard" pitchFamily="-111" charset="0"/>
              </a:rPr>
              <a:t>Abacci</a:t>
            </a:r>
            <a:r>
              <a:rPr kumimoji="0" lang="en-GB" sz="2000" b="0" i="0" u="none" strike="noStrike" cap="none" normalizeH="0" baseline="0" dirty="0">
                <a:ln>
                  <a:noFill/>
                </a:ln>
                <a:solidFill>
                  <a:schemeClr val="bg1"/>
                </a:solidFill>
                <a:effectLst/>
                <a:latin typeface="Chalkboard" pitchFamily="-111" charset="0"/>
              </a:rPr>
              <a:t> p403-404</a:t>
            </a:r>
          </a:p>
        </p:txBody>
      </p:sp>
    </p:spTree>
    <p:extLst>
      <p:ext uri="{BB962C8B-B14F-4D97-AF65-F5344CB8AC3E}">
        <p14:creationId xmlns:p14="http://schemas.microsoft.com/office/powerpoint/2010/main" val="3314967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31F7D-5ED5-4040-915E-F673A266EE2B}"/>
              </a:ext>
            </a:extLst>
          </p:cNvPr>
          <p:cNvSpPr>
            <a:spLocks noGrp="1"/>
          </p:cNvSpPr>
          <p:nvPr>
            <p:ph type="title"/>
          </p:nvPr>
        </p:nvSpPr>
        <p:spPr/>
        <p:txBody>
          <a:bodyPr/>
          <a:lstStyle/>
          <a:p>
            <a:r>
              <a:rPr lang="en-GB" dirty="0"/>
              <a:t>Sharing Bread Reasoning</a:t>
            </a:r>
          </a:p>
        </p:txBody>
      </p:sp>
      <p:sp>
        <p:nvSpPr>
          <p:cNvPr id="3" name="Content Placeholder 2">
            <a:extLst>
              <a:ext uri="{FF2B5EF4-FFF2-40B4-BE49-F238E27FC236}">
                <a16:creationId xmlns:a16="http://schemas.microsoft.com/office/drawing/2014/main" id="{0790B761-42ED-3644-8DD0-43A14F7FDE2A}"/>
              </a:ext>
            </a:extLst>
          </p:cNvPr>
          <p:cNvSpPr>
            <a:spLocks noGrp="1"/>
          </p:cNvSpPr>
          <p:nvPr>
            <p:ph idx="1"/>
          </p:nvPr>
        </p:nvSpPr>
        <p:spPr/>
        <p:txBody>
          <a:bodyPr/>
          <a:lstStyle/>
          <a:p>
            <a:r>
              <a:rPr lang="en-GB" dirty="0"/>
              <a:t>A certain person asserted that the division was correct as each had 1 bezant for each loaf, but this is false because the three ate all five loaves. </a:t>
            </a:r>
          </a:p>
          <a:p>
            <a:r>
              <a:rPr lang="en-GB" dirty="0"/>
              <a:t>Whence each took 1 2/3 loaves, the soldier ate 1 1/3 loaves, that is 4/3, from the loaves which the first had. Of the loaves truly the other ate only so much as 1/3 of one loaf.  Therefore the first man took 4 bezants and the other 1 bezant. (p403-404).</a:t>
            </a:r>
          </a:p>
          <a:p>
            <a:r>
              <a:rPr lang="en-GB" dirty="0"/>
              <a:t>The first contributed 4/3 of loaf to the soldier and the second contributed 1/3 of a loaf so they should share the fee in the ratio 4 : 1.</a:t>
            </a:r>
          </a:p>
        </p:txBody>
      </p:sp>
    </p:spTree>
    <p:extLst>
      <p:ext uri="{BB962C8B-B14F-4D97-AF65-F5344CB8AC3E}">
        <p14:creationId xmlns:p14="http://schemas.microsoft.com/office/powerpoint/2010/main" val="263179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a:extLst>
              <a:ext uri="{FF2B5EF4-FFF2-40B4-BE49-F238E27FC236}">
                <a16:creationId xmlns:a16="http://schemas.microsoft.com/office/drawing/2014/main" id="{125D0185-8C58-1648-97A3-97A682929D09}"/>
              </a:ext>
            </a:extLst>
          </p:cNvPr>
          <p:cNvSpPr/>
          <p:nvPr/>
        </p:nvSpPr>
        <p:spPr bwMode="auto">
          <a:xfrm>
            <a:off x="2678832" y="1412776"/>
            <a:ext cx="3024336" cy="2376264"/>
          </a:xfrm>
          <a:prstGeom prst="cloudCallout">
            <a:avLst>
              <a:gd name="adj1" fmla="val -35950"/>
              <a:gd name="adj2" fmla="val 81077"/>
            </a:avLst>
          </a:prstGeom>
          <a:noFill/>
          <a:ln w="28575" cap="flat" cmpd="sng" algn="ctr">
            <a:solidFill>
              <a:schemeClr val="tx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latin typeface="Chalkboard" pitchFamily="-111" charset="0"/>
            </a:endParaRPr>
          </a:p>
        </p:txBody>
      </p:sp>
      <p:sp>
        <p:nvSpPr>
          <p:cNvPr id="6" name="TextBox 5">
            <a:extLst>
              <a:ext uri="{FF2B5EF4-FFF2-40B4-BE49-F238E27FC236}">
                <a16:creationId xmlns:a16="http://schemas.microsoft.com/office/drawing/2014/main" id="{839D5241-2F61-6F48-AA29-9210A6DB4010}"/>
              </a:ext>
            </a:extLst>
          </p:cNvPr>
          <p:cNvSpPr txBox="1"/>
          <p:nvPr/>
        </p:nvSpPr>
        <p:spPr>
          <a:xfrm>
            <a:off x="3419872" y="2308520"/>
            <a:ext cx="404278" cy="584775"/>
          </a:xfrm>
          <a:prstGeom prst="rect">
            <a:avLst/>
          </a:prstGeom>
          <a:noFill/>
        </p:spPr>
        <p:txBody>
          <a:bodyPr wrap="none" rtlCol="0">
            <a:spAutoFit/>
          </a:bodyPr>
          <a:lstStyle/>
          <a:p>
            <a:r>
              <a:rPr lang="en-GB" sz="3200" b="0" dirty="0">
                <a:solidFill>
                  <a:schemeClr val="accent5">
                    <a:lumMod val="10000"/>
                  </a:schemeClr>
                </a:solidFill>
              </a:rPr>
              <a:t>a</a:t>
            </a:r>
          </a:p>
        </p:txBody>
      </p:sp>
      <p:sp>
        <p:nvSpPr>
          <p:cNvPr id="7" name="TextBox 6">
            <a:extLst>
              <a:ext uri="{FF2B5EF4-FFF2-40B4-BE49-F238E27FC236}">
                <a16:creationId xmlns:a16="http://schemas.microsoft.com/office/drawing/2014/main" id="{5BC33708-B99B-9442-B355-341DF7A3F0D1}"/>
              </a:ext>
            </a:extLst>
          </p:cNvPr>
          <p:cNvSpPr txBox="1"/>
          <p:nvPr/>
        </p:nvSpPr>
        <p:spPr>
          <a:xfrm>
            <a:off x="4349763" y="2308519"/>
            <a:ext cx="413896" cy="584775"/>
          </a:xfrm>
          <a:prstGeom prst="rect">
            <a:avLst/>
          </a:prstGeom>
          <a:noFill/>
        </p:spPr>
        <p:txBody>
          <a:bodyPr wrap="none" rtlCol="0">
            <a:spAutoFit/>
          </a:bodyPr>
          <a:lstStyle/>
          <a:p>
            <a:r>
              <a:rPr lang="en-GB" sz="3200" b="0" dirty="0">
                <a:solidFill>
                  <a:schemeClr val="accent5">
                    <a:lumMod val="10000"/>
                  </a:schemeClr>
                </a:solidFill>
              </a:rPr>
              <a:t>b</a:t>
            </a:r>
          </a:p>
        </p:txBody>
      </p:sp>
    </p:spTree>
    <p:extLst>
      <p:ext uri="{BB962C8B-B14F-4D97-AF65-F5344CB8AC3E}">
        <p14:creationId xmlns:p14="http://schemas.microsoft.com/office/powerpoint/2010/main" val="3058682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DF3BE-780F-EC43-9501-EC842FFE1B12}"/>
              </a:ext>
            </a:extLst>
          </p:cNvPr>
          <p:cNvSpPr>
            <a:spLocks noGrp="1"/>
          </p:cNvSpPr>
          <p:nvPr>
            <p:ph type="title"/>
          </p:nvPr>
        </p:nvSpPr>
        <p:spPr/>
        <p:txBody>
          <a:bodyPr/>
          <a:lstStyle/>
          <a:p>
            <a:r>
              <a:rPr lang="en-GB" dirty="0"/>
              <a:t>Collaborative Selling</a:t>
            </a:r>
          </a:p>
        </p:txBody>
      </p:sp>
      <p:sp>
        <p:nvSpPr>
          <p:cNvPr id="3" name="Content Placeholder 2">
            <a:extLst>
              <a:ext uri="{FF2B5EF4-FFF2-40B4-BE49-F238E27FC236}">
                <a16:creationId xmlns:a16="http://schemas.microsoft.com/office/drawing/2014/main" id="{DC98E04C-F46E-F24A-89CD-B27556021185}"/>
              </a:ext>
            </a:extLst>
          </p:cNvPr>
          <p:cNvSpPr>
            <a:spLocks noGrp="1"/>
          </p:cNvSpPr>
          <p:nvPr>
            <p:ph idx="1"/>
          </p:nvPr>
        </p:nvSpPr>
        <p:spPr/>
        <p:txBody>
          <a:bodyPr/>
          <a:lstStyle/>
          <a:p>
            <a:r>
              <a:rPr lang="en-GB" i="1" dirty="0"/>
              <a:t>Imitation Punished</a:t>
            </a:r>
            <a:r>
              <a:rPr lang="en-GB" dirty="0"/>
              <a:t>: Two market-women were selling apples, one at 2 for 1 cent and the other at 3 for 2 cents. They had 30 apples apiece. In order to end their competition they formed a trust, pooling their stocks and selling the apples at 5 for 3 cents. This was to their advantage since under the new arrangement they took in a total of 36 cents, while under the old system they would have received a total of only 35 cents. </a:t>
            </a:r>
          </a:p>
          <a:p>
            <a:r>
              <a:rPr lang="en-GB" dirty="0"/>
              <a:t>Their example was contagious. Two other women, who also had 30 apples apiece and who were selling them at 2 for 1 cent and 3 for 1 cent, formed a trust to sell their apples at 5 for 2 cents. But instead of the total of 25 cents which they would have taken in operating separate enterprises, their trust grossed only 24 cents. Why? [</a:t>
            </a:r>
            <a:r>
              <a:rPr lang="en-GB" dirty="0" err="1"/>
              <a:t>Kraitchik</a:t>
            </a:r>
            <a:r>
              <a:rPr lang="en-GB" dirty="0"/>
              <a:t>, q41 p35.]</a:t>
            </a:r>
          </a:p>
        </p:txBody>
      </p:sp>
    </p:spTree>
    <p:extLst>
      <p:ext uri="{BB962C8B-B14F-4D97-AF65-F5344CB8AC3E}">
        <p14:creationId xmlns:p14="http://schemas.microsoft.com/office/powerpoint/2010/main" val="36753654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A3A9D-0FC5-CA4E-AD2C-C642F24C85B2}"/>
              </a:ext>
            </a:extLst>
          </p:cNvPr>
          <p:cNvSpPr>
            <a:spLocks noGrp="1"/>
          </p:cNvSpPr>
          <p:nvPr>
            <p:ph type="title"/>
          </p:nvPr>
        </p:nvSpPr>
        <p:spPr/>
        <p:txBody>
          <a:bodyPr/>
          <a:lstStyle/>
          <a:p>
            <a:r>
              <a:rPr lang="en-GB" dirty="0"/>
              <a:t>Follow Up</a:t>
            </a:r>
          </a:p>
        </p:txBody>
      </p:sp>
      <p:sp>
        <p:nvSpPr>
          <p:cNvPr id="4" name="Content Placeholder 2">
            <a:extLst>
              <a:ext uri="{FF2B5EF4-FFF2-40B4-BE49-F238E27FC236}">
                <a16:creationId xmlns:a16="http://schemas.microsoft.com/office/drawing/2014/main" id="{265B0634-C570-5047-B95D-C0231E37B123}"/>
              </a:ext>
            </a:extLst>
          </p:cNvPr>
          <p:cNvSpPr txBox="1">
            <a:spLocks/>
          </p:cNvSpPr>
          <p:nvPr/>
        </p:nvSpPr>
        <p:spPr bwMode="auto">
          <a:xfrm>
            <a:off x="304800" y="980728"/>
            <a:ext cx="8471222" cy="5328592"/>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chemeClr val="accent3">
                    <a:lumMod val="50000"/>
                  </a:schemeClr>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bg2">
                    <a:lumMod val="10000"/>
                  </a:schemeClr>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8000"/>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kern="0" dirty="0" err="1"/>
              <a:t>PMTheta.com</a:t>
            </a:r>
            <a:endParaRPr lang="en-GB" b="0" kern="0" dirty="0"/>
          </a:p>
          <a:p>
            <a:r>
              <a:rPr lang="en-GB" b="0" kern="0" dirty="0" err="1"/>
              <a:t>John.Mason@open.ac.uk</a:t>
            </a:r>
            <a:endParaRPr lang="en-GB" b="0" kern="0" dirty="0"/>
          </a:p>
          <a:p>
            <a:r>
              <a:rPr lang="en-GB" b="0" kern="0" dirty="0"/>
              <a:t>Questions &amp; Prompts for Mathematical Thinking (ATM)</a:t>
            </a:r>
          </a:p>
          <a:p>
            <a:r>
              <a:rPr lang="en-GB" b="0" kern="0" dirty="0"/>
              <a:t>Thinkers (ATM)</a:t>
            </a:r>
          </a:p>
          <a:p>
            <a:r>
              <a:rPr lang="en-GB" b="0" kern="0" dirty="0"/>
              <a:t>Mathematics as a Constructive Activity (Erlbaum)</a:t>
            </a:r>
          </a:p>
          <a:p>
            <a:r>
              <a:rPr lang="en-GB" b="0" kern="0" dirty="0"/>
              <a:t>Thinking Mathematically (Pearson)</a:t>
            </a:r>
          </a:p>
        </p:txBody>
      </p:sp>
    </p:spTree>
    <p:extLst>
      <p:ext uri="{BB962C8B-B14F-4D97-AF65-F5344CB8AC3E}">
        <p14:creationId xmlns:p14="http://schemas.microsoft.com/office/powerpoint/2010/main" val="4111647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3048000" cy="954107"/>
          </a:xfrm>
          <a:prstGeom prst="rect">
            <a:avLst/>
          </a:prstGeom>
          <a:solidFill>
            <a:srgbClr val="FFFF00"/>
          </a:solidFill>
        </p:spPr>
        <p:txBody>
          <a:bodyPr wrap="square" rtlCol="0">
            <a:spAutoFit/>
          </a:bodyPr>
          <a:lstStyle/>
          <a:p>
            <a:r>
              <a:rPr lang="en-GB" sz="2800" b="0" dirty="0">
                <a:solidFill>
                  <a:srgbClr val="002060"/>
                </a:solidFill>
              </a:rPr>
              <a:t>a + b = 20</a:t>
            </a:r>
          </a:p>
          <a:p>
            <a:r>
              <a:rPr lang="en-GB" sz="2800" b="0" dirty="0">
                <a:solidFill>
                  <a:srgbClr val="002060"/>
                </a:solidFill>
              </a:rPr>
              <a:t>a – b = 7</a:t>
            </a:r>
          </a:p>
        </p:txBody>
      </p:sp>
      <p:sp>
        <p:nvSpPr>
          <p:cNvPr id="3" name="TextBox 2"/>
          <p:cNvSpPr txBox="1"/>
          <p:nvPr/>
        </p:nvSpPr>
        <p:spPr>
          <a:xfrm>
            <a:off x="2819400" y="3276601"/>
            <a:ext cx="2328664" cy="523220"/>
          </a:xfrm>
          <a:prstGeom prst="rect">
            <a:avLst/>
          </a:prstGeom>
          <a:noFill/>
        </p:spPr>
        <p:txBody>
          <a:bodyPr wrap="square" rtlCol="0">
            <a:spAutoFit/>
          </a:bodyPr>
          <a:lstStyle/>
          <a:p>
            <a:r>
              <a:rPr lang="en-GB" sz="2800" b="0" dirty="0">
                <a:solidFill>
                  <a:srgbClr val="002060"/>
                </a:solidFill>
              </a:rPr>
              <a:t>Find a and b</a:t>
            </a:r>
          </a:p>
        </p:txBody>
      </p:sp>
    </p:spTree>
    <p:extLst>
      <p:ext uri="{BB962C8B-B14F-4D97-AF65-F5344CB8AC3E}">
        <p14:creationId xmlns:p14="http://schemas.microsoft.com/office/powerpoint/2010/main" val="382576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828F29-8B91-B84B-91FA-3DBA03EDC209}"/>
              </a:ext>
            </a:extLst>
          </p:cNvPr>
          <p:cNvSpPr>
            <a:spLocks noGrp="1"/>
          </p:cNvSpPr>
          <p:nvPr>
            <p:ph type="title"/>
          </p:nvPr>
        </p:nvSpPr>
        <p:spPr/>
        <p:txBody>
          <a:bodyPr/>
          <a:lstStyle/>
          <a:p>
            <a:r>
              <a:rPr lang="en-GB" dirty="0">
                <a:effectLst>
                  <a:outerShdw blurRad="38100" dist="38100" dir="2700000" algn="tl" rotWithShape="0">
                    <a:schemeClr val="tx2"/>
                  </a:outerShdw>
                </a:effectLst>
              </a:rPr>
              <a:t>What could you do next?</a:t>
            </a:r>
            <a:r>
              <a:rPr lang="en-GB" dirty="0"/>
              <a:t> </a:t>
            </a:r>
          </a:p>
        </p:txBody>
      </p:sp>
      <p:sp>
        <p:nvSpPr>
          <p:cNvPr id="4" name="Content Placeholder 3">
            <a:extLst>
              <a:ext uri="{FF2B5EF4-FFF2-40B4-BE49-F238E27FC236}">
                <a16:creationId xmlns:a16="http://schemas.microsoft.com/office/drawing/2014/main" id="{59108AA6-CC02-4927-8C15-DAE2A2155EF2}"/>
              </a:ext>
            </a:extLst>
          </p:cNvPr>
          <p:cNvSpPr txBox="1">
            <a:spLocks noGrp="1"/>
          </p:cNvSpPr>
          <p:nvPr>
            <p:ph idx="1"/>
          </p:nvPr>
        </p:nvSpPr>
        <p:spPr>
          <a:xfrm>
            <a:off x="296295" y="1052736"/>
            <a:ext cx="8712968" cy="2588914"/>
          </a:xfrm>
          <a:prstGeom prst="rect">
            <a:avLst/>
          </a:prstGeom>
          <a:noFill/>
        </p:spPr>
        <p:txBody>
          <a:bodyPr wrap="square" rtlCol="0">
            <a:spAutoFit/>
          </a:bodyPr>
          <a:lstStyle/>
          <a:p>
            <a:r>
              <a:rPr lang="en-GB" sz="2800" dirty="0">
                <a:solidFill>
                  <a:srgbClr val="002060"/>
                </a:solidFill>
              </a:rPr>
              <a:t>Find a and b</a:t>
            </a:r>
          </a:p>
          <a:p>
            <a:endParaRPr lang="en-GB" sz="2800" dirty="0">
              <a:solidFill>
                <a:srgbClr val="002060"/>
              </a:solidFill>
            </a:endParaRPr>
          </a:p>
          <a:p>
            <a:pPr marL="0" indent="0">
              <a:buNone/>
            </a:pPr>
            <a:r>
              <a:rPr lang="en-GB" sz="2800" dirty="0">
                <a:solidFill>
                  <a:srgbClr val="002060"/>
                </a:solidFill>
              </a:rPr>
              <a:t>     …  find a and b using a different method</a:t>
            </a:r>
          </a:p>
          <a:p>
            <a:endParaRPr lang="en-GB" sz="2800" dirty="0">
              <a:solidFill>
                <a:srgbClr val="002060"/>
              </a:solidFill>
            </a:endParaRPr>
          </a:p>
          <a:p>
            <a:pPr marL="0" indent="0">
              <a:buNone/>
            </a:pPr>
            <a:r>
              <a:rPr lang="en-GB" sz="2800" dirty="0">
                <a:solidFill>
                  <a:srgbClr val="002060"/>
                </a:solidFill>
              </a:rPr>
              <a:t>     … and another method</a:t>
            </a:r>
          </a:p>
        </p:txBody>
      </p:sp>
    </p:spTree>
    <p:extLst>
      <p:ext uri="{BB962C8B-B14F-4D97-AF65-F5344CB8AC3E}">
        <p14:creationId xmlns:p14="http://schemas.microsoft.com/office/powerpoint/2010/main" val="2170747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914400" y="2819400"/>
            <a:ext cx="7239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343400" y="2514600"/>
            <a:ext cx="0" cy="3048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5076056" y="703001"/>
            <a:ext cx="4067944" cy="1143000"/>
          </a:xfrm>
          <a:prstGeom prst="wedgeEllipseCallout">
            <a:avLst/>
          </a:prstGeom>
          <a:solidFill>
            <a:schemeClr val="bg2">
              <a:lumMod val="9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0" dirty="0">
                <a:solidFill>
                  <a:srgbClr val="002060"/>
                </a:solidFill>
              </a:rPr>
              <a:t>So where might (a + b) be?</a:t>
            </a:r>
            <a:endParaRPr lang="en-GB" b="0" dirty="0">
              <a:solidFill>
                <a:srgbClr val="002060"/>
              </a:solidFill>
              <a:effectLst/>
            </a:endParaRPr>
          </a:p>
        </p:txBody>
      </p:sp>
      <p:sp>
        <p:nvSpPr>
          <p:cNvPr id="9" name="TextBox 8"/>
          <p:cNvSpPr txBox="1"/>
          <p:nvPr/>
        </p:nvSpPr>
        <p:spPr>
          <a:xfrm>
            <a:off x="4114800" y="2743200"/>
            <a:ext cx="685800" cy="584775"/>
          </a:xfrm>
          <a:prstGeom prst="rect">
            <a:avLst/>
          </a:prstGeom>
          <a:noFill/>
        </p:spPr>
        <p:txBody>
          <a:bodyPr wrap="square" rtlCol="0">
            <a:spAutoFit/>
          </a:bodyPr>
          <a:lstStyle/>
          <a:p>
            <a:r>
              <a:rPr lang="en-GB" sz="3200" b="0" dirty="0">
                <a:solidFill>
                  <a:srgbClr val="002060"/>
                </a:solidFill>
              </a:rPr>
              <a:t>a</a:t>
            </a:r>
          </a:p>
        </p:txBody>
      </p:sp>
      <p:sp>
        <p:nvSpPr>
          <p:cNvPr id="10" name="Oval Callout 9"/>
          <p:cNvSpPr/>
          <p:nvPr/>
        </p:nvSpPr>
        <p:spPr>
          <a:xfrm>
            <a:off x="1293540" y="703001"/>
            <a:ext cx="3638500" cy="1143000"/>
          </a:xfrm>
          <a:prstGeom prst="wedgeEllipseCallout">
            <a:avLst/>
          </a:prstGeom>
          <a:solidFill>
            <a:schemeClr val="bg2">
              <a:lumMod val="9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0" dirty="0">
                <a:solidFill>
                  <a:srgbClr val="002060"/>
                </a:solidFill>
              </a:rPr>
              <a:t>and so where is (a - b)?</a:t>
            </a:r>
            <a:endParaRPr lang="en-GB" b="0" dirty="0">
              <a:solidFill>
                <a:srgbClr val="002060"/>
              </a:solidFill>
              <a:effectLst/>
            </a:endParaRPr>
          </a:p>
        </p:txBody>
      </p:sp>
      <p:cxnSp>
        <p:nvCxnSpPr>
          <p:cNvPr id="12" name="Straight Connector 11"/>
          <p:cNvCxnSpPr/>
          <p:nvPr/>
        </p:nvCxnSpPr>
        <p:spPr>
          <a:xfrm>
            <a:off x="2209800" y="2514600"/>
            <a:ext cx="0" cy="3048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00800" y="2514600"/>
            <a:ext cx="0" cy="3048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46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1 </a:t>
            </a:r>
          </a:p>
        </p:txBody>
      </p:sp>
      <p:sp>
        <p:nvSpPr>
          <p:cNvPr id="3" name="TextBox 2"/>
          <p:cNvSpPr txBox="1"/>
          <p:nvPr/>
        </p:nvSpPr>
        <p:spPr>
          <a:xfrm>
            <a:off x="1259632" y="1517883"/>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3 </a:t>
            </a:r>
          </a:p>
        </p:txBody>
      </p:sp>
      <p:sp>
        <p:nvSpPr>
          <p:cNvPr id="4" name="TextBox 3"/>
          <p:cNvSpPr txBox="1"/>
          <p:nvPr/>
        </p:nvSpPr>
        <p:spPr>
          <a:xfrm>
            <a:off x="1835696" y="2276872"/>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5 </a:t>
            </a:r>
          </a:p>
        </p:txBody>
      </p:sp>
      <p:sp>
        <p:nvSpPr>
          <p:cNvPr id="5" name="TextBox 4"/>
          <p:cNvSpPr txBox="1"/>
          <p:nvPr/>
        </p:nvSpPr>
        <p:spPr>
          <a:xfrm>
            <a:off x="2411760" y="3068960"/>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7 </a:t>
            </a:r>
          </a:p>
        </p:txBody>
      </p:sp>
      <p:sp>
        <p:nvSpPr>
          <p:cNvPr id="6" name="TextBox 5"/>
          <p:cNvSpPr txBox="1"/>
          <p:nvPr/>
        </p:nvSpPr>
        <p:spPr>
          <a:xfrm>
            <a:off x="2987824" y="3789040"/>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9</a:t>
            </a:r>
          </a:p>
        </p:txBody>
      </p:sp>
      <p:sp>
        <p:nvSpPr>
          <p:cNvPr id="7" name="TextBox 6"/>
          <p:cNvSpPr txBox="1"/>
          <p:nvPr/>
        </p:nvSpPr>
        <p:spPr>
          <a:xfrm>
            <a:off x="3563888" y="4581128"/>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2 </a:t>
            </a:r>
          </a:p>
        </p:txBody>
      </p:sp>
      <p:sp>
        <p:nvSpPr>
          <p:cNvPr id="8" name="TextBox 7"/>
          <p:cNvSpPr txBox="1"/>
          <p:nvPr/>
        </p:nvSpPr>
        <p:spPr>
          <a:xfrm>
            <a:off x="4139952" y="5373216"/>
            <a:ext cx="1754088" cy="830997"/>
          </a:xfrm>
          <a:prstGeom prst="rect">
            <a:avLst/>
          </a:prstGeom>
          <a:solidFill>
            <a:schemeClr val="bg2">
              <a:lumMod val="90000"/>
            </a:schemeClr>
          </a:solidFill>
          <a:ln>
            <a:solidFill>
              <a:srgbClr val="002060"/>
            </a:solidFill>
          </a:ln>
        </p:spPr>
        <p:txBody>
          <a:bodyPr wrap="square" rtlCol="0">
            <a:spAutoFit/>
          </a:bodyPr>
          <a:lstStyle/>
          <a:p>
            <a:r>
              <a:rPr lang="en-GB" sz="2400" b="0" dirty="0">
                <a:solidFill>
                  <a:srgbClr val="002060"/>
                </a:solidFill>
              </a:rPr>
              <a:t>a + b = 11</a:t>
            </a:r>
          </a:p>
          <a:p>
            <a:r>
              <a:rPr lang="en-GB" sz="2400" b="0" dirty="0">
                <a:solidFill>
                  <a:srgbClr val="002060"/>
                </a:solidFill>
              </a:rPr>
              <a:t>a – b = 4 </a:t>
            </a:r>
          </a:p>
        </p:txBody>
      </p:sp>
      <p:sp>
        <p:nvSpPr>
          <p:cNvPr id="9" name="TextBox 8"/>
          <p:cNvSpPr txBox="1"/>
          <p:nvPr/>
        </p:nvSpPr>
        <p:spPr>
          <a:xfrm>
            <a:off x="5105400" y="838200"/>
            <a:ext cx="3429000" cy="830997"/>
          </a:xfrm>
          <a:prstGeom prst="rect">
            <a:avLst/>
          </a:prstGeom>
          <a:solidFill>
            <a:srgbClr val="00B050"/>
          </a:solidFill>
        </p:spPr>
        <p:txBody>
          <a:bodyPr wrap="square" rtlCol="0">
            <a:spAutoFit/>
          </a:bodyPr>
          <a:lstStyle/>
          <a:p>
            <a:r>
              <a:rPr lang="en-GB" sz="2400" b="0" dirty="0">
                <a:solidFill>
                  <a:schemeClr val="bg2">
                    <a:lumMod val="90000"/>
                  </a:schemeClr>
                </a:solidFill>
              </a:rPr>
              <a:t>Variation pattern draws attention to … ?</a:t>
            </a:r>
          </a:p>
        </p:txBody>
      </p:sp>
    </p:spTree>
    <p:extLst>
      <p:ext uri="{BB962C8B-B14F-4D97-AF65-F5344CB8AC3E}">
        <p14:creationId xmlns:p14="http://schemas.microsoft.com/office/powerpoint/2010/main" val="245697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176936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b = 11</a:t>
            </a:r>
          </a:p>
          <a:p>
            <a:r>
              <a:rPr lang="en-GB" sz="2400" b="0" dirty="0">
                <a:solidFill>
                  <a:schemeClr val="accent3">
                    <a:lumMod val="10000"/>
                  </a:schemeClr>
                </a:solidFill>
              </a:rPr>
              <a:t>a – b = 1 </a:t>
            </a:r>
          </a:p>
        </p:txBody>
      </p:sp>
      <p:sp>
        <p:nvSpPr>
          <p:cNvPr id="3" name="TextBox 2"/>
          <p:cNvSpPr txBox="1"/>
          <p:nvPr/>
        </p:nvSpPr>
        <p:spPr>
          <a:xfrm>
            <a:off x="1290464" y="1517883"/>
            <a:ext cx="176936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b = 12</a:t>
            </a:r>
          </a:p>
          <a:p>
            <a:r>
              <a:rPr lang="en-GB" sz="2400" b="0" dirty="0">
                <a:solidFill>
                  <a:schemeClr val="accent3">
                    <a:lumMod val="10000"/>
                  </a:schemeClr>
                </a:solidFill>
              </a:rPr>
              <a:t>a – b = 1 </a:t>
            </a:r>
          </a:p>
        </p:txBody>
      </p:sp>
      <p:sp>
        <p:nvSpPr>
          <p:cNvPr id="4" name="TextBox 3"/>
          <p:cNvSpPr txBox="1"/>
          <p:nvPr/>
        </p:nvSpPr>
        <p:spPr>
          <a:xfrm>
            <a:off x="1835696" y="2286000"/>
            <a:ext cx="176936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b = 13</a:t>
            </a:r>
          </a:p>
          <a:p>
            <a:r>
              <a:rPr lang="en-GB" sz="2400" b="0" dirty="0">
                <a:solidFill>
                  <a:schemeClr val="accent3">
                    <a:lumMod val="10000"/>
                  </a:schemeClr>
                </a:solidFill>
              </a:rPr>
              <a:t>a – b = 1 </a:t>
            </a:r>
          </a:p>
        </p:txBody>
      </p:sp>
      <p:sp>
        <p:nvSpPr>
          <p:cNvPr id="5" name="TextBox 4"/>
          <p:cNvSpPr txBox="1"/>
          <p:nvPr/>
        </p:nvSpPr>
        <p:spPr>
          <a:xfrm>
            <a:off x="2370584" y="3030051"/>
            <a:ext cx="1769368" cy="830997"/>
          </a:xfrm>
          <a:prstGeom prst="rect">
            <a:avLst/>
          </a:prstGeom>
          <a:solidFill>
            <a:schemeClr val="bg2">
              <a:lumMod val="90000"/>
            </a:schemeClr>
          </a:solidFill>
          <a:ln w="38100">
            <a:solidFill>
              <a:srgbClr val="002060"/>
            </a:solidFill>
          </a:ln>
        </p:spPr>
        <p:txBody>
          <a:bodyPr wrap="square" rtlCol="0">
            <a:spAutoFit/>
          </a:bodyPr>
          <a:lstStyle/>
          <a:p>
            <a:r>
              <a:rPr lang="en-GB" sz="2400" b="0" dirty="0">
                <a:solidFill>
                  <a:schemeClr val="accent3">
                    <a:lumMod val="10000"/>
                  </a:schemeClr>
                </a:solidFill>
              </a:rPr>
              <a:t>a + b = 14</a:t>
            </a:r>
          </a:p>
          <a:p>
            <a:r>
              <a:rPr lang="en-GB" sz="2400" b="0" dirty="0">
                <a:solidFill>
                  <a:schemeClr val="accent3">
                    <a:lumMod val="10000"/>
                  </a:schemeClr>
                </a:solidFill>
              </a:rPr>
              <a:t>a – b = 1 </a:t>
            </a:r>
          </a:p>
        </p:txBody>
      </p:sp>
      <p:sp>
        <p:nvSpPr>
          <p:cNvPr id="9" name="TextBox 8"/>
          <p:cNvSpPr txBox="1"/>
          <p:nvPr/>
        </p:nvSpPr>
        <p:spPr>
          <a:xfrm>
            <a:off x="5105400" y="838200"/>
            <a:ext cx="3429000" cy="830997"/>
          </a:xfrm>
          <a:prstGeom prst="rect">
            <a:avLst/>
          </a:prstGeom>
          <a:solidFill>
            <a:srgbClr val="00B050"/>
          </a:solidFill>
          <a:ln>
            <a:solidFill>
              <a:srgbClr val="002060"/>
            </a:solidFill>
          </a:ln>
        </p:spPr>
        <p:txBody>
          <a:bodyPr wrap="square" rtlCol="0">
            <a:spAutoFit/>
          </a:bodyPr>
          <a:lstStyle/>
          <a:p>
            <a:r>
              <a:rPr lang="en-GB" sz="2400" b="0" dirty="0">
                <a:solidFill>
                  <a:schemeClr val="bg2">
                    <a:lumMod val="90000"/>
                  </a:schemeClr>
                </a:solidFill>
              </a:rPr>
              <a:t>Variation pattern draws attention to …. ?</a:t>
            </a:r>
          </a:p>
        </p:txBody>
      </p:sp>
    </p:spTree>
    <p:extLst>
      <p:ext uri="{BB962C8B-B14F-4D97-AF65-F5344CB8AC3E}">
        <p14:creationId xmlns:p14="http://schemas.microsoft.com/office/powerpoint/2010/main" val="18767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2" y="332656"/>
            <a:ext cx="8229600" cy="644624"/>
          </a:xfrm>
        </p:spPr>
        <p:txBody>
          <a:bodyPr/>
          <a:lstStyle/>
          <a:p>
            <a:r>
              <a:rPr lang="en-GB" b="1" dirty="0"/>
              <a:t>What questions can you now ask?</a:t>
            </a:r>
          </a:p>
        </p:txBody>
      </p:sp>
      <p:sp>
        <p:nvSpPr>
          <p:cNvPr id="3" name="Content Placeholder 2"/>
          <p:cNvSpPr>
            <a:spLocks noGrp="1"/>
          </p:cNvSpPr>
          <p:nvPr>
            <p:ph idx="1"/>
          </p:nvPr>
        </p:nvSpPr>
        <p:spPr>
          <a:xfrm>
            <a:off x="467544" y="1268760"/>
            <a:ext cx="8471222" cy="1728192"/>
          </a:xfrm>
        </p:spPr>
        <p:txBody>
          <a:bodyPr/>
          <a:lstStyle/>
          <a:p>
            <a:pPr>
              <a:buFont typeface="Wingdings" pitchFamily="2" charset="2"/>
              <a:buChar char="v"/>
            </a:pPr>
            <a:r>
              <a:rPr lang="en-GB" dirty="0"/>
              <a:t>that focus on structures/relationships?</a:t>
            </a:r>
          </a:p>
          <a:p>
            <a:r>
              <a:rPr lang="en-GB" dirty="0"/>
              <a:t>that relate to known methods for solving those equations?</a:t>
            </a:r>
          </a:p>
        </p:txBody>
      </p:sp>
    </p:spTree>
    <p:extLst>
      <p:ext uri="{BB962C8B-B14F-4D97-AF65-F5344CB8AC3E}">
        <p14:creationId xmlns:p14="http://schemas.microsoft.com/office/powerpoint/2010/main" val="4286256830"/>
      </p:ext>
    </p:extLst>
  </p:cSld>
  <p:clrMapOvr>
    <a:masterClrMapping/>
  </p:clrMapOvr>
</p:sld>
</file>

<file path=ppt/theme/theme1.xml><?xml version="1.0" encoding="utf-8"?>
<a:theme xmlns:a="http://schemas.openxmlformats.org/drawingml/2006/main" name="Yellow on Blue">
  <a:themeElements>
    <a:clrScheme name="Custom 1">
      <a:dk1>
        <a:srgbClr val="FFFF99"/>
      </a:dk1>
      <a:lt1>
        <a:srgbClr val="6699FF"/>
      </a:lt1>
      <a:dk2>
        <a:srgbClr val="993300"/>
      </a:dk2>
      <a:lt2>
        <a:srgbClr val="FFFF00"/>
      </a:lt2>
      <a:accent1>
        <a:srgbClr val="F57B49"/>
      </a:accent1>
      <a:accent2>
        <a:srgbClr val="FF00FF"/>
      </a:accent2>
      <a:accent3>
        <a:srgbClr val="AAAAFF"/>
      </a:accent3>
      <a:accent4>
        <a:srgbClr val="DADADA"/>
      </a:accent4>
      <a:accent5>
        <a:srgbClr val="F9BFB1"/>
      </a:accent5>
      <a:accent6>
        <a:srgbClr val="E700E7"/>
      </a:accent6>
      <a:hlink>
        <a:srgbClr val="FF0000"/>
      </a:hlink>
      <a:folHlink>
        <a:srgbClr val="919191"/>
      </a:folHlink>
    </a:clrScheme>
    <a:fontScheme name="Yellow on Blue">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lnDef>
  </a:objectDefaults>
  <a:extraClrSchemeLst>
    <a:extraClrScheme>
      <a:clrScheme name="Yellow on Bl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Yellow on 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Yellow on Blu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Yellow on Blu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Yellow on 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Yellow on 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Yellow on 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MaxiMac:Applications:Microsoft Office X:Templates:JHM Templates:Yellow on Blue.pot</Template>
  <TotalTime>19164</TotalTime>
  <Words>1568</Words>
  <Application>Microsoft Macintosh PowerPoint</Application>
  <PresentationFormat>On-screen Show (4:3)</PresentationFormat>
  <Paragraphs>215</Paragraphs>
  <Slides>31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ＭＳ Ｐゴシック</vt:lpstr>
      <vt:lpstr>Chalkboard</vt:lpstr>
      <vt:lpstr>Lucida Grande</vt:lpstr>
      <vt:lpstr>Monotype Sorts</vt:lpstr>
      <vt:lpstr>Times</vt:lpstr>
      <vt:lpstr>Wingdings</vt:lpstr>
      <vt:lpstr>Yellow on Blue</vt:lpstr>
      <vt:lpstr>What is the a Problem in Mathematics?</vt:lpstr>
      <vt:lpstr>Questions about problem-solving in mathematics</vt:lpstr>
      <vt:lpstr>PowerPoint Presentation</vt:lpstr>
      <vt:lpstr>PowerPoint Presentation</vt:lpstr>
      <vt:lpstr>What could you do next? </vt:lpstr>
      <vt:lpstr>PowerPoint Presentation</vt:lpstr>
      <vt:lpstr>PowerPoint Presentation</vt:lpstr>
      <vt:lpstr>PowerPoint Presentation</vt:lpstr>
      <vt:lpstr>What questions can you now ask?</vt:lpstr>
      <vt:lpstr>PowerPoint Presentation</vt:lpstr>
      <vt:lpstr>PowerPoint Presentation</vt:lpstr>
      <vt:lpstr>The problem space</vt:lpstr>
      <vt:lpstr>Choose two …….</vt:lpstr>
      <vt:lpstr>Welsh Problem Solving Actions</vt:lpstr>
      <vt:lpstr>Students posing problems</vt:lpstr>
      <vt:lpstr>Lesson about proportionality</vt:lpstr>
      <vt:lpstr>Reflections</vt:lpstr>
      <vt:lpstr>Two Candles</vt:lpstr>
      <vt:lpstr>Two Candle Situation</vt:lpstr>
      <vt:lpstr>Diagram!</vt:lpstr>
      <vt:lpstr>Candle-Workings</vt:lpstr>
      <vt:lpstr>Candle Height Difference</vt:lpstr>
      <vt:lpstr>Two Other Candles</vt:lpstr>
      <vt:lpstr>PowerPoint Presentation</vt:lpstr>
      <vt:lpstr>Candle Algebra</vt:lpstr>
      <vt:lpstr>General Candles</vt:lpstr>
      <vt:lpstr>Candle Questions</vt:lpstr>
      <vt:lpstr>Sharing Bread</vt:lpstr>
      <vt:lpstr>Sharing Bread Reasoning</vt:lpstr>
      <vt:lpstr>Collaborative Selling</vt:lpstr>
      <vt:lpstr>Follow Up</vt:lpstr>
    </vt:vector>
  </TitlesOfParts>
  <Company>CME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Mason</dc:creator>
  <cp:lastModifiedBy>John Mason</cp:lastModifiedBy>
  <cp:revision>559</cp:revision>
  <cp:lastPrinted>2019-03-29T07:26:14Z</cp:lastPrinted>
  <dcterms:created xsi:type="dcterms:W3CDTF">2009-05-15T05:15:20Z</dcterms:created>
  <dcterms:modified xsi:type="dcterms:W3CDTF">2019-03-30T06:20:14Z</dcterms:modified>
</cp:coreProperties>
</file>