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79" r:id="rId2"/>
    <p:sldId id="284" r:id="rId3"/>
    <p:sldId id="299" r:id="rId4"/>
    <p:sldId id="301" r:id="rId5"/>
    <p:sldId id="296" r:id="rId6"/>
    <p:sldId id="305" r:id="rId7"/>
    <p:sldId id="304" r:id="rId8"/>
    <p:sldId id="306" r:id="rId9"/>
    <p:sldId id="302" r:id="rId10"/>
    <p:sldId id="307" r:id="rId11"/>
    <p:sldId id="297" r:id="rId12"/>
    <p:sldId id="292" r:id="rId13"/>
    <p:sldId id="308" r:id="rId14"/>
    <p:sldId id="309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54F53-B56A-447D-9937-AAB71044F225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EF75-D502-447F-88B0-736E9CBA46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5BFE6-C6CC-444D-9B79-98360EA53D2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C350B9-2001-433B-8480-6BEAC730C4F6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4725144"/>
            <a:ext cx="8458200" cy="1222375"/>
          </a:xfrm>
        </p:spPr>
        <p:txBody>
          <a:bodyPr>
            <a:normAutofit/>
          </a:bodyPr>
          <a:lstStyle/>
          <a:p>
            <a:r>
              <a:rPr lang="en-GB" dirty="0" smtClean="0"/>
              <a:t>Algebra workshop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458200" cy="914400"/>
          </a:xfrm>
        </p:spPr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South West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distributivity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39 x 7=30 x 7+ 9 x 7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2564904"/>
            <a:ext cx="5400600" cy="17281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4932040" y="256490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59632" y="2564904"/>
            <a:ext cx="3672408" cy="17281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932040" y="2564904"/>
            <a:ext cx="1728192" cy="1728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83768" y="443711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j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306896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443711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31409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j</a:t>
            </a:r>
            <a:r>
              <a:rPr lang="en-GB" sz="2800" dirty="0" smtClean="0"/>
              <a:t> x m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31409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</a:t>
            </a:r>
            <a:r>
              <a:rPr lang="en-GB" sz="2800" dirty="0" smtClean="0"/>
              <a:t> x m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7848600" cy="762000"/>
          </a:xfrm>
        </p:spPr>
        <p:txBody>
          <a:bodyPr/>
          <a:lstStyle/>
          <a:p>
            <a:pPr eaLnBrk="1" hangingPunct="1"/>
            <a:r>
              <a:rPr lang="en-GB" sz="3400" dirty="0" smtClean="0"/>
              <a:t>Multiplicative reasoning</a:t>
            </a:r>
            <a:endParaRPr lang="en-US" sz="3400" dirty="0" smtClean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ph idx="1"/>
          </p:nvPr>
        </p:nvGraphicFramePr>
        <p:xfrm>
          <a:off x="4591050" y="3709988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81313" y="3071813"/>
            <a:ext cx="6262687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600" smtClean="0"/>
          </a:p>
          <a:p>
            <a:pPr eaLnBrk="1" hangingPunct="1">
              <a:buFontTx/>
              <a:buNone/>
            </a:pPr>
            <a:endParaRPr lang="en-US" sz="2600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928813" y="2357438"/>
            <a:ext cx="5072062" cy="576262"/>
          </a:xfrm>
          <a:prstGeom prst="rect">
            <a:avLst/>
          </a:prstGeom>
          <a:solidFill>
            <a:srgbClr val="AA6B4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92881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928813" y="3571875"/>
            <a:ext cx="45720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    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    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b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b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endParaRPr lang="en-GB" sz="2800" b="1" u="sng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c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b       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      </a:t>
            </a: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u="sng" dirty="0">
                <a:solidFill>
                  <a:schemeClr val="tx2"/>
                </a:solidFill>
              </a:rPr>
              <a:t> 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292893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92906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492918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5929313" y="1785938"/>
            <a:ext cx="10715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660232" y="3501008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in years 5-6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perimeter of composite shapes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order of operations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relate unit fractions and division. 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derive unknown angles and lengths from known measurements. 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use all four quadrants, including the use of negative numbers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quadrilaterals specified by coordinates in the four quadrants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4248" y="548680"/>
            <a:ext cx="2088232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etc.usf.edu/clipart/62000/62070/62070_graph_blankb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6236652" cy="624839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4427984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868144" y="2492896"/>
            <a:ext cx="216024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148064" y="20608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(5,3)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2360" y="306896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 smtClean="0"/>
              <a:t>a,b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22768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(0,k)</a:t>
            </a:r>
            <a:endParaRPr lang="en-GB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Non-statutory Guidance yr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Pupils should be introduced to the use of symbols and letters to represent variables and unknowns in mathematical situations that they already understand, such as: </a:t>
            </a:r>
          </a:p>
          <a:p>
            <a:pPr lvl="1"/>
            <a:r>
              <a:rPr lang="en-GB" dirty="0" smtClean="0"/>
              <a:t>missing numbers, lengths, coordinates and angles</a:t>
            </a:r>
          </a:p>
          <a:p>
            <a:pPr lvl="1"/>
            <a:r>
              <a:rPr lang="en-GB" dirty="0" smtClean="0"/>
              <a:t>formulae in mathematics and </a:t>
            </a:r>
            <a:r>
              <a:rPr lang="en-GB" dirty="0" smtClean="0"/>
              <a:t>science</a:t>
            </a:r>
            <a:endParaRPr lang="en-GB" dirty="0" smtClean="0"/>
          </a:p>
          <a:p>
            <a:pPr lvl="1"/>
            <a:r>
              <a:rPr lang="en-GB" dirty="0" smtClean="0"/>
              <a:t>arithmetical rules (e.g. a + b = b + a)</a:t>
            </a:r>
          </a:p>
          <a:p>
            <a:pPr lvl="1"/>
            <a:r>
              <a:rPr lang="en-GB" dirty="0" smtClean="0"/>
              <a:t>generalisations of number patterns</a:t>
            </a:r>
          </a:p>
          <a:p>
            <a:pPr lvl="1"/>
            <a:r>
              <a:rPr lang="en-GB" dirty="0" smtClean="0"/>
              <a:t>number puzzles (e.g. what two numbers can add up to).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  </a:t>
            </a:r>
            <a:r>
              <a:rPr lang="en-GB" dirty="0" smtClean="0">
                <a:hlinkClick r:id="rId2"/>
              </a:rPr>
              <a:t>anne.watson@education.ox.ac.uk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861048"/>
            <a:ext cx="17018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ideas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69979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Generalise relationships</a:t>
            </a:r>
          </a:p>
          <a:p>
            <a:pPr lvl="0"/>
            <a:r>
              <a:rPr lang="en-GB" dirty="0" smtClean="0"/>
              <a:t>Equivalent expressions</a:t>
            </a:r>
          </a:p>
          <a:p>
            <a:pPr lvl="0"/>
            <a:r>
              <a:rPr lang="en-GB" dirty="0" smtClean="0"/>
              <a:t>Solve equations</a:t>
            </a:r>
          </a:p>
          <a:p>
            <a:pPr lvl="0"/>
            <a:r>
              <a:rPr lang="en-GB" dirty="0" smtClean="0"/>
              <a:t>Express situations</a:t>
            </a:r>
          </a:p>
          <a:p>
            <a:pPr lvl="0"/>
            <a:r>
              <a:rPr lang="en-GB" dirty="0" smtClean="0"/>
              <a:t>Relate representations</a:t>
            </a:r>
          </a:p>
          <a:p>
            <a:r>
              <a:rPr lang="en-GB" dirty="0" smtClean="0"/>
              <a:t>New from old</a:t>
            </a:r>
          </a:p>
          <a:p>
            <a:r>
              <a:rPr lang="en-GB" dirty="0" smtClean="0"/>
              <a:t>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Non-statutory Guidance yr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Pupils should be introduced to the use of symbols and letters to represent variables and unknowns in mathematical situations that they already understand, such as: </a:t>
            </a:r>
          </a:p>
          <a:p>
            <a:pPr lvl="1"/>
            <a:r>
              <a:rPr lang="en-GB" dirty="0" smtClean="0"/>
              <a:t>missing numbers, lengths, coordinates and angles</a:t>
            </a:r>
          </a:p>
          <a:p>
            <a:pPr lvl="1"/>
            <a:r>
              <a:rPr lang="en-GB" dirty="0" smtClean="0"/>
              <a:t>formulae in mathematics and science</a:t>
            </a:r>
          </a:p>
          <a:p>
            <a:pPr lvl="1"/>
            <a:r>
              <a:rPr lang="en-GB" dirty="0" smtClean="0"/>
              <a:t>arithmetical rules (e.g. a + b = b + a)</a:t>
            </a:r>
          </a:p>
          <a:p>
            <a:pPr lvl="1"/>
            <a:r>
              <a:rPr lang="en-GB" dirty="0" smtClean="0"/>
              <a:t>generalisations of number patterns</a:t>
            </a:r>
          </a:p>
          <a:p>
            <a:pPr lvl="1"/>
            <a:r>
              <a:rPr lang="en-GB" dirty="0" smtClean="0"/>
              <a:t>number puzzles (e.g. what two numbers can add up to).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Searching for hidden algebra in the primary draft curriculum, yrs 1-2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Year 1</a:t>
            </a:r>
          </a:p>
          <a:p>
            <a:r>
              <a:rPr lang="en-GB" dirty="0" smtClean="0"/>
              <a:t>counting as enumerating objects</a:t>
            </a:r>
          </a:p>
          <a:p>
            <a:r>
              <a:rPr lang="en-GB" dirty="0" smtClean="0"/>
              <a:t>patterns in the number system</a:t>
            </a:r>
          </a:p>
          <a:p>
            <a:r>
              <a:rPr lang="en-GB" dirty="0" smtClean="0"/>
              <a:t>repeating patterns </a:t>
            </a:r>
          </a:p>
          <a:p>
            <a:r>
              <a:rPr lang="en-GB" dirty="0" smtClean="0"/>
              <a:t>number bonds in several forms</a:t>
            </a:r>
          </a:p>
          <a:p>
            <a:r>
              <a:rPr lang="en-GB" dirty="0" smtClean="0"/>
              <a:t>add or subtract zero. 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Year 2</a:t>
            </a:r>
          </a:p>
          <a:p>
            <a:r>
              <a:rPr lang="en-GB" dirty="0" smtClean="0"/>
              <a:t>add to check subtraction (inverse)</a:t>
            </a:r>
          </a:p>
          <a:p>
            <a:r>
              <a:rPr lang="en-GB" dirty="0" smtClean="0"/>
              <a:t>add numbers in a different order (</a:t>
            </a:r>
            <a:r>
              <a:rPr lang="en-GB" dirty="0" err="1" smtClean="0"/>
              <a:t>associativity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inverse relations to develop multiplicative reasoning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1844824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Additive reasoning </a:t>
            </a:r>
            <a:endParaRPr lang="en-US" smtClean="0"/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39975" y="2060575"/>
            <a:ext cx="4392613" cy="1150938"/>
            <a:chOff x="1610" y="1344"/>
            <a:chExt cx="2767" cy="7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998" cy="3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608" y="1344"/>
              <a:ext cx="1769" cy="3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71625" y="3571875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	a + b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a + b</a:t>
            </a:r>
          </a:p>
          <a:p>
            <a:r>
              <a:rPr lang="en-GB" sz="2800" b="1" dirty="0">
                <a:solidFill>
                  <a:schemeClr val="tx2"/>
                </a:solidFill>
              </a:rPr>
              <a:t>	b + a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b +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a = b		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r>
              <a:rPr lang="en-GB" sz="2800" b="1" dirty="0">
                <a:solidFill>
                  <a:schemeClr val="tx2"/>
                </a:solidFill>
              </a:rPr>
              <a:t> = c - 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b = a		</a:t>
            </a:r>
            <a:r>
              <a:rPr lang="en-GB" sz="2800" b="1" dirty="0" err="1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= c -  b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620688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all" dirty="0" smtClean="0"/>
              <a:t>different kinds of pattern</a:t>
            </a:r>
            <a:endParaRPr lang="en-GB" sz="3600" b="1" cap="all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9512" y="1772816"/>
            <a:ext cx="7272808" cy="576064"/>
            <a:chOff x="179512" y="1772816"/>
            <a:chExt cx="7272808" cy="576064"/>
          </a:xfrm>
        </p:grpSpPr>
        <p:sp>
          <p:nvSpPr>
            <p:cNvPr id="3" name="Rectangle 2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31640" y="256490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a, b, b, a, b, b, ......            (3n+1)</a:t>
            </a:r>
            <a:r>
              <a:rPr lang="en-GB" sz="2400" b="1" dirty="0" err="1" smtClean="0"/>
              <a:t>th</a:t>
            </a:r>
            <a:r>
              <a:rPr lang="en-GB" sz="2400" b="1" dirty="0" smtClean="0"/>
              <a:t> square is red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9675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Repeating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407707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Continuing </a:t>
            </a:r>
            <a:r>
              <a:rPr lang="en-GB" sz="2400" b="1" dirty="0" smtClean="0"/>
              <a:t>(arithmetic, linear ...)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479715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1, 4, 7, 10 ....                 (nth term is 3n+1) 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enumeration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 = 3 lots of 4</a:t>
            </a:r>
          </a:p>
          <a:p>
            <a:r>
              <a:rPr lang="en-GB" dirty="0" smtClean="0"/>
              <a:t>12 = 4 lots of 3</a:t>
            </a:r>
          </a:p>
          <a:p>
            <a:r>
              <a:rPr lang="en-GB" dirty="0" smtClean="0"/>
              <a:t>12 = two groups of 6</a:t>
            </a:r>
          </a:p>
          <a:p>
            <a:r>
              <a:rPr lang="en-GB" dirty="0" smtClean="0"/>
              <a:t>12 = 6 pairs</a:t>
            </a:r>
          </a:p>
          <a:p>
            <a:r>
              <a:rPr lang="en-GB" dirty="0" smtClean="0"/>
              <a:t>12 = 2 lots of 5 plus two extra</a:t>
            </a:r>
          </a:p>
          <a:p>
            <a:r>
              <a:rPr lang="en-GB" dirty="0" smtClean="0"/>
              <a:t>c= </a:t>
            </a:r>
            <a:r>
              <a:rPr lang="en-GB" dirty="0" err="1" smtClean="0"/>
              <a:t>ab</a:t>
            </a:r>
            <a:r>
              <a:rPr lang="en-GB" dirty="0" smtClean="0"/>
              <a:t> = </a:t>
            </a:r>
            <a:r>
              <a:rPr lang="en-GB" dirty="0" err="1" smtClean="0"/>
              <a:t>ba</a:t>
            </a:r>
            <a:r>
              <a:rPr lang="en-GB" dirty="0" smtClean="0"/>
              <a:t> = 2(    ) = 2(    - 1) + 2 etc.</a:t>
            </a:r>
            <a:endParaRPr lang="en-GB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347864" y="4293097"/>
          <a:ext cx="432048" cy="1008112"/>
        </p:xfrm>
        <a:graphic>
          <a:graphicData uri="http://schemas.openxmlformats.org/presentationml/2006/ole">
            <p:oleObj spid="_x0000_s23555" name="Equation" r:id="rId3" imgW="15228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4008" y="4293096"/>
          <a:ext cx="432048" cy="1008112"/>
        </p:xfrm>
        <a:graphic>
          <a:graphicData uri="http://schemas.openxmlformats.org/presentationml/2006/ole">
            <p:oleObj spid="_x0000_s23558" name="Equation" r:id="rId4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Enumeration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8686800" cy="4525963"/>
          </a:xfrm>
        </p:spPr>
        <p:txBody>
          <a:bodyPr/>
          <a:lstStyle/>
          <a:p>
            <a:r>
              <a:rPr lang="en-GB" dirty="0" smtClean="0"/>
              <a:t> different ways of counting </a:t>
            </a:r>
            <a:r>
              <a:rPr lang="en-GB" dirty="0" smtClean="0"/>
              <a:t>relate </a:t>
            </a:r>
            <a:r>
              <a:rPr lang="en-GB" dirty="0" smtClean="0"/>
              <a:t>to different  combinations of lengths and different orders of operations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in years 3-4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Year 3</a:t>
            </a:r>
          </a:p>
          <a:p>
            <a:r>
              <a:rPr lang="en-GB" dirty="0" smtClean="0"/>
              <a:t>mental methods </a:t>
            </a:r>
          </a:p>
          <a:p>
            <a:r>
              <a:rPr lang="en-GB" dirty="0" err="1" smtClean="0"/>
              <a:t>commutativity</a:t>
            </a:r>
            <a:r>
              <a:rPr lang="en-GB" dirty="0" smtClean="0"/>
              <a:t> and </a:t>
            </a:r>
            <a:r>
              <a:rPr lang="en-GB" dirty="0" err="1" smtClean="0"/>
              <a:t>associativity</a:t>
            </a:r>
            <a:endParaRPr lang="en-GB" dirty="0" smtClean="0"/>
          </a:p>
          <a:p>
            <a:r>
              <a:rPr lang="en-GB" b="1" dirty="0" smtClean="0"/>
              <a:t>Year 4</a:t>
            </a:r>
          </a:p>
          <a:p>
            <a:r>
              <a:rPr lang="en-GB" dirty="0" smtClean="0"/>
              <a:t>write statements about the equality of expressions (e.g. use the distributive law 39 × 7 = 30 × 7 + 9 × 7 and associative law (2 × 3) × 4 = 2 × (3 × 4))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write and use pairs of coordinates, e.g. (2, 5)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one or more lengths have to be deduced using properties of the shape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764704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635</TotalTime>
  <Words>542</Words>
  <Application>Microsoft Office PowerPoint</Application>
  <PresentationFormat>On-screen Show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Trek</vt:lpstr>
      <vt:lpstr>Equation</vt:lpstr>
      <vt:lpstr>Algebra workshop</vt:lpstr>
      <vt:lpstr>Key ideas</vt:lpstr>
      <vt:lpstr>Non-statutory Guidance yr 6</vt:lpstr>
      <vt:lpstr>Searching for hidden algebra in the primary draft curriculum, yrs 1-2</vt:lpstr>
      <vt:lpstr>Additive reasoning </vt:lpstr>
      <vt:lpstr>Slide 6</vt:lpstr>
      <vt:lpstr>enumeration</vt:lpstr>
      <vt:lpstr>Enumeration</vt:lpstr>
      <vt:lpstr>Hidden in years 3-4</vt:lpstr>
      <vt:lpstr>distributivity</vt:lpstr>
      <vt:lpstr>Multiplicative reasoning</vt:lpstr>
      <vt:lpstr>Hidden in years 5-6</vt:lpstr>
      <vt:lpstr>Slide 13</vt:lpstr>
      <vt:lpstr>Non-statutory Guidance yr 6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in England’s Schools: now and in the future</dc:title>
  <dc:creator>Anne Watson</dc:creator>
  <cp:lastModifiedBy>Anne Watson</cp:lastModifiedBy>
  <cp:revision>43</cp:revision>
  <dcterms:created xsi:type="dcterms:W3CDTF">2012-02-05T13:56:07Z</dcterms:created>
  <dcterms:modified xsi:type="dcterms:W3CDTF">2013-06-27T18:04:28Z</dcterms:modified>
</cp:coreProperties>
</file>