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78" r:id="rId5"/>
    <p:sldId id="258" r:id="rId6"/>
    <p:sldId id="259" r:id="rId7"/>
    <p:sldId id="261" r:id="rId8"/>
    <p:sldId id="279" r:id="rId9"/>
    <p:sldId id="268" r:id="rId10"/>
    <p:sldId id="260" r:id="rId11"/>
    <p:sldId id="280" r:id="rId12"/>
    <p:sldId id="269" r:id="rId13"/>
    <p:sldId id="262" r:id="rId14"/>
    <p:sldId id="263" r:id="rId15"/>
    <p:sldId id="270" r:id="rId16"/>
    <p:sldId id="264" r:id="rId17"/>
    <p:sldId id="272" r:id="rId18"/>
    <p:sldId id="273" r:id="rId19"/>
    <p:sldId id="274" r:id="rId20"/>
    <p:sldId id="265" r:id="rId21"/>
    <p:sldId id="266" r:id="rId22"/>
    <p:sldId id="267" r:id="rId23"/>
    <p:sldId id="284" r:id="rId24"/>
    <p:sldId id="276" r:id="rId25"/>
    <p:sldId id="282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3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3C36-E841-4C5A-97EE-9D49C3B384EF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anne.watson@education.ox.ac.uk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Analysis of some primary lesson segments using variation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University of </a:t>
            </a:r>
            <a:r>
              <a:rPr lang="en-GB" dirty="0" err="1" smtClean="0"/>
              <a:t>Witswatersrand</a:t>
            </a:r>
            <a:endParaRPr lang="en-GB" dirty="0" smtClean="0"/>
          </a:p>
          <a:p>
            <a:r>
              <a:rPr lang="en-GB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Background: Chinese meaning of variation (Sun 2011)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One problem, multiple methods of solution: representations, actions, diagrams, notations</a:t>
            </a:r>
          </a:p>
          <a:p>
            <a:pPr>
              <a:buNone/>
            </a:pPr>
            <a:r>
              <a:rPr lang="en-GB" dirty="0" smtClean="0"/>
              <a:t>Transformations/variations of the problem: same structure, different formats</a:t>
            </a:r>
          </a:p>
          <a:p>
            <a:pPr>
              <a:buNone/>
            </a:pPr>
            <a:r>
              <a:rPr lang="en-GB" dirty="0" smtClean="0"/>
              <a:t>One solution method, multiple problems: the class of problems that can be solved this way</a:t>
            </a:r>
          </a:p>
          <a:p>
            <a:pPr>
              <a:buNone/>
            </a:pPr>
            <a:r>
              <a:rPr lang="en-GB" dirty="0" smtClean="0"/>
              <a:t>Examples and non-examples (contrast)</a:t>
            </a:r>
          </a:p>
          <a:p>
            <a:pPr>
              <a:buNone/>
            </a:pPr>
            <a:r>
              <a:rPr lang="en-GB" dirty="0" smtClean="0"/>
              <a:t>Procedural and conceptual (!) (</a:t>
            </a:r>
            <a:r>
              <a:rPr lang="en-GB" dirty="0" err="1" smtClean="0"/>
              <a:t>Gu</a:t>
            </a:r>
            <a:r>
              <a:rPr lang="en-GB" dirty="0" smtClean="0"/>
              <a:t>, Huang </a:t>
            </a:r>
            <a:r>
              <a:rPr lang="en-GB" dirty="0" err="1" smtClean="0"/>
              <a:t>Marton</a:t>
            </a:r>
            <a:r>
              <a:rPr lang="en-GB" dirty="0" smtClean="0"/>
              <a:t>, 2004)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Contested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Procedural and </a:t>
            </a:r>
            <a:r>
              <a:rPr lang="en-GB" dirty="0" smtClean="0"/>
              <a:t>conceptual</a:t>
            </a:r>
          </a:p>
          <a:p>
            <a:r>
              <a:rPr lang="en-GB" dirty="0" smtClean="0"/>
              <a:t>What has to vary</a:t>
            </a:r>
            <a:endParaRPr lang="en-GB" dirty="0" smtClean="0"/>
          </a:p>
          <a:p>
            <a:r>
              <a:rPr lang="en-GB" dirty="0" smtClean="0"/>
              <a:t>Critical aspects (</a:t>
            </a:r>
            <a:r>
              <a:rPr lang="en-GB" dirty="0" err="1" smtClean="0"/>
              <a:t>Marton</a:t>
            </a:r>
            <a:r>
              <a:rPr lang="en-GB" dirty="0" smtClean="0"/>
              <a:t> and </a:t>
            </a:r>
            <a:r>
              <a:rPr lang="en-GB" dirty="0" err="1" smtClean="0"/>
              <a:t>Tsui</a:t>
            </a:r>
            <a:r>
              <a:rPr lang="en-GB" dirty="0" smtClean="0"/>
              <a:t>)</a:t>
            </a:r>
          </a:p>
          <a:p>
            <a:r>
              <a:rPr lang="en-GB" dirty="0" smtClean="0"/>
              <a:t>Points:</a:t>
            </a:r>
          </a:p>
          <a:p>
            <a:pPr lvl="1"/>
            <a:r>
              <a:rPr lang="en-GB" dirty="0" smtClean="0"/>
              <a:t>key</a:t>
            </a:r>
          </a:p>
          <a:p>
            <a:pPr lvl="1"/>
            <a:r>
              <a:rPr lang="en-GB" dirty="0" smtClean="0"/>
              <a:t>difficult (misconception?)</a:t>
            </a:r>
          </a:p>
          <a:p>
            <a:pPr lvl="1"/>
            <a:r>
              <a:rPr lang="en-GB" dirty="0" smtClean="0"/>
              <a:t>critical  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research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identify the enacted objects of learning when primary teachers in England make use of variation to achieve mastery </a:t>
            </a:r>
          </a:p>
          <a:p>
            <a:r>
              <a:rPr lang="en-GB" dirty="0" smtClean="0"/>
              <a:t>we look for what is varied and how is it varied, and evidence of LOL (very incomplete)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the NCETM videos </a:t>
            </a:r>
            <a:r>
              <a:rPr lang="en-GB" dirty="0"/>
              <a:t>were watched by the researchers, </a:t>
            </a:r>
            <a:r>
              <a:rPr lang="en-GB" dirty="0" smtClean="0"/>
              <a:t>together and separately</a:t>
            </a:r>
          </a:p>
          <a:p>
            <a:r>
              <a:rPr lang="en-GB" dirty="0" smtClean="0"/>
              <a:t>researchers produced chronological reports </a:t>
            </a:r>
            <a:r>
              <a:rPr lang="en-GB" dirty="0"/>
              <a:t>on the </a:t>
            </a:r>
            <a:r>
              <a:rPr lang="en-GB" dirty="0" smtClean="0"/>
              <a:t>lesson</a:t>
            </a:r>
          </a:p>
          <a:p>
            <a:r>
              <a:rPr lang="en-GB" dirty="0" smtClean="0"/>
              <a:t>reports </a:t>
            </a:r>
            <a:r>
              <a:rPr lang="en-GB" dirty="0"/>
              <a:t>and commentaries were compared and collated to generate a shared view of the EOL in segments of the lesson, and how this </a:t>
            </a:r>
            <a:r>
              <a:rPr lang="en-GB" dirty="0" smtClean="0"/>
              <a:t>was enacted through variation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perspectives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Al-Murani: how, when and who introduces which </a:t>
            </a:r>
            <a:r>
              <a:rPr lang="en-GB" dirty="0" err="1" smtClean="0"/>
              <a:t>DoV</a:t>
            </a:r>
            <a:r>
              <a:rPr lang="en-GB" dirty="0" smtClean="0"/>
              <a:t> and </a:t>
            </a:r>
            <a:r>
              <a:rPr lang="en-GB" dirty="0" err="1" smtClean="0"/>
              <a:t>RoC</a:t>
            </a:r>
            <a:r>
              <a:rPr lang="en-GB" dirty="0" smtClean="0"/>
              <a:t> and exchange between teacher and students (</a:t>
            </a:r>
            <a:r>
              <a:rPr lang="en-GB" dirty="0" smtClean="0"/>
              <a:t>Gothenburg and Oxford influence)</a:t>
            </a:r>
            <a:endParaRPr lang="en-GB" dirty="0" smtClean="0"/>
          </a:p>
          <a:p>
            <a:r>
              <a:rPr lang="en-GB" dirty="0" smtClean="0"/>
              <a:t>Kilhamn: identified the EOL from analysis of the </a:t>
            </a:r>
            <a:r>
              <a:rPr lang="en-GB" dirty="0" err="1" smtClean="0"/>
              <a:t>DoV</a:t>
            </a:r>
            <a:r>
              <a:rPr lang="en-GB" dirty="0" smtClean="0"/>
              <a:t> and </a:t>
            </a:r>
            <a:r>
              <a:rPr lang="en-GB" dirty="0" err="1" smtClean="0"/>
              <a:t>RoC</a:t>
            </a:r>
            <a:r>
              <a:rPr lang="en-GB" dirty="0" smtClean="0"/>
              <a:t>, separation, contrast, fusion etc. </a:t>
            </a:r>
            <a:r>
              <a:rPr lang="en-GB" dirty="0" smtClean="0"/>
              <a:t>(</a:t>
            </a:r>
            <a:r>
              <a:rPr lang="en-GB" dirty="0" smtClean="0"/>
              <a:t>Gothenburg influence)</a:t>
            </a:r>
            <a:endParaRPr lang="en-GB" dirty="0" smtClean="0"/>
          </a:p>
          <a:p>
            <a:r>
              <a:rPr lang="en-GB" dirty="0" smtClean="0"/>
              <a:t>Morgan: knowledge of teachers, their intentions and how VT had been introduced through NCETM and Shanghai </a:t>
            </a:r>
            <a:r>
              <a:rPr lang="en-GB" dirty="0" smtClean="0"/>
              <a:t>exchange, lesson observation of </a:t>
            </a:r>
            <a:r>
              <a:rPr lang="en-GB" dirty="0" smtClean="0"/>
              <a:t>the actual lessons and prepared the videos for website use (</a:t>
            </a:r>
            <a:r>
              <a:rPr lang="en-GB" dirty="0" smtClean="0"/>
              <a:t>Shanghai and policy influence)</a:t>
            </a:r>
            <a:endParaRPr lang="en-GB" dirty="0" smtClean="0"/>
          </a:p>
          <a:p>
            <a:r>
              <a:rPr lang="en-GB" dirty="0" smtClean="0"/>
              <a:t>Watson: how conceptual content  was managed through use of variation; what dependency relations are expected to be, or available to be, learnt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Excerpt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Year 1</a:t>
            </a:r>
          </a:p>
          <a:p>
            <a:r>
              <a:rPr lang="en-GB" dirty="0" smtClean="0"/>
              <a:t>IOL: to move pupils from understanding subtraction as 'take away' to understanding it as 'difference‘</a:t>
            </a:r>
          </a:p>
          <a:p>
            <a:r>
              <a:rPr lang="en-GB" dirty="0" smtClean="0"/>
              <a:t>children mainly know additive facts about numbers to 10 and also know that these can be expressed in a  range of ways, including part-part- whole diagrams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lesson on ‘difference’ </a:t>
            </a:r>
            <a:r>
              <a:rPr lang="en-GB" dirty="0" smtClean="0"/>
              <a:t>(lesson 1 was about “more </a:t>
            </a:r>
            <a:r>
              <a:rPr lang="en-GB" dirty="0" smtClean="0"/>
              <a:t>than, less </a:t>
            </a:r>
            <a:r>
              <a:rPr lang="en-GB" dirty="0" smtClean="0"/>
              <a:t>than”)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this clip 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‘Take away’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Invariants so far (INV):</a:t>
            </a:r>
            <a:endParaRPr lang="en-GB" b="1" dirty="0"/>
          </a:p>
          <a:p>
            <a:r>
              <a:rPr lang="en-GB" dirty="0" smtClean="0"/>
              <a:t>cars </a:t>
            </a:r>
            <a:r>
              <a:rPr lang="en-GB" dirty="0"/>
              <a:t>in a car </a:t>
            </a:r>
            <a:r>
              <a:rPr lang="en-GB" dirty="0" smtClean="0"/>
              <a:t>park as context</a:t>
            </a:r>
          </a:p>
          <a:p>
            <a:r>
              <a:rPr lang="en-GB" dirty="0"/>
              <a:t>u</a:t>
            </a:r>
            <a:r>
              <a:rPr lang="en-GB" dirty="0" smtClean="0"/>
              <a:t>se of counters </a:t>
            </a:r>
            <a:r>
              <a:rPr lang="en-GB" dirty="0"/>
              <a:t>to represent cars</a:t>
            </a:r>
          </a:p>
          <a:p>
            <a:r>
              <a:rPr lang="en-GB" dirty="0"/>
              <a:t>o</a:t>
            </a:r>
            <a:r>
              <a:rPr lang="en-GB" dirty="0" smtClean="0"/>
              <a:t>nly numbers 5,3,2 have been used</a:t>
            </a:r>
            <a:endParaRPr lang="en-GB" dirty="0"/>
          </a:p>
          <a:p>
            <a:r>
              <a:rPr lang="en-GB" dirty="0" smtClean="0"/>
              <a:t>part-part </a:t>
            </a:r>
            <a:r>
              <a:rPr lang="en-GB" dirty="0"/>
              <a:t>whole diagram use for additive </a:t>
            </a:r>
            <a:r>
              <a:rPr lang="en-GB" dirty="0" smtClean="0"/>
              <a:t>relationship 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err="1" smtClean="0"/>
              <a:t>DoV</a:t>
            </a:r>
            <a:r>
              <a:rPr lang="en-GB" b="1" dirty="0" smtClean="0"/>
              <a:t>/</a:t>
            </a:r>
            <a:r>
              <a:rPr lang="en-GB" b="1" dirty="0" err="1" smtClean="0"/>
              <a:t>RoC</a:t>
            </a:r>
            <a:r>
              <a:rPr lang="en-GB" b="1" dirty="0" smtClean="0"/>
              <a:t> from pupils:</a:t>
            </a:r>
            <a:endParaRPr lang="en-GB" dirty="0" smtClean="0"/>
          </a:p>
          <a:p>
            <a:r>
              <a:rPr lang="en-GB" dirty="0" smtClean="0"/>
              <a:t>transformations of the part-part-whole relationship</a:t>
            </a:r>
          </a:p>
          <a:p>
            <a:pPr>
              <a:buNone/>
            </a:pPr>
            <a:r>
              <a:rPr lang="en-GB" dirty="0" smtClean="0"/>
              <a:t>5 - 3 = 2;    5 - 2 = 3;    2 + 3 = 5;    3 + 2 = 5;    5 = 2 + 3;    5 = 3 + 2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09600"/>
          <a:ext cx="8077200" cy="490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412947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What teacher presents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Variation</a:t>
                      </a:r>
                      <a:r>
                        <a:rPr lang="en-GB" sz="2800" baseline="0" dirty="0" smtClean="0"/>
                        <a:t> analysis</a:t>
                      </a:r>
                      <a:endParaRPr lang="en-GB" sz="2800" dirty="0"/>
                    </a:p>
                  </a:txBody>
                  <a:tcPr/>
                </a:tc>
              </a:tr>
              <a:tr h="127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"Now represent: there are five red cars and there are three blue cars.”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From teacher:</a:t>
                      </a:r>
                    </a:p>
                    <a:p>
                      <a:r>
                        <a:rPr lang="en-GB" sz="2400" dirty="0" err="1" smtClean="0"/>
                        <a:t>DoV</a:t>
                      </a:r>
                      <a:r>
                        <a:rPr lang="en-GB" sz="2400" dirty="0" smtClean="0"/>
                        <a:t>: image; </a:t>
                      </a:r>
                      <a:r>
                        <a:rPr lang="en-GB" sz="2400" dirty="0" err="1" smtClean="0"/>
                        <a:t>RoC</a:t>
                      </a:r>
                      <a:r>
                        <a:rPr lang="en-GB" sz="2400" dirty="0" smtClean="0"/>
                        <a:t>:  'remove' or 'compare' numbers</a:t>
                      </a:r>
                    </a:p>
                  </a:txBody>
                  <a:tcPr/>
                </a:tc>
              </a:tr>
              <a:tr h="1273252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Pupils told to use a row of 5 and a row of 3:</a:t>
                      </a:r>
                    </a:p>
                    <a:p>
                      <a:r>
                        <a:rPr lang="en-GB" sz="2400" dirty="0" smtClean="0"/>
                        <a:t>●●●●●</a:t>
                      </a:r>
                    </a:p>
                    <a:p>
                      <a:r>
                        <a:rPr lang="en-GB" sz="2400" dirty="0" smtClean="0"/>
                        <a:t>●●●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From pupils:</a:t>
                      </a:r>
                      <a:r>
                        <a:rPr lang="en-GB" sz="2400" baseline="0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/>
                        <a:t>DoV</a:t>
                      </a:r>
                      <a:r>
                        <a:rPr lang="en-GB" sz="2400" dirty="0" smtClean="0"/>
                        <a:t>: layout 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</a:tr>
              <a:tr h="127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Colours of the counters seen as irrelevant 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/>
                        <a:t>DoV</a:t>
                      </a:r>
                      <a:r>
                        <a:rPr lang="en-GB" sz="2400" dirty="0" smtClean="0"/>
                        <a:t>: different coloured counters were used and the irrelevance of this was discussed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850986"/>
          <a:ext cx="8077200" cy="5495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119441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What teacher presents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Variation</a:t>
                      </a:r>
                      <a:r>
                        <a:rPr lang="en-GB" sz="2800" baseline="0" dirty="0" smtClean="0"/>
                        <a:t> analysis</a:t>
                      </a:r>
                      <a:endParaRPr lang="en-GB" sz="2800" dirty="0"/>
                    </a:p>
                  </a:txBody>
                  <a:tcPr/>
                </a:tc>
              </a:tr>
              <a:tr h="1801767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"Looking at this picture, what is the difference between the number of red cars and the number of blue cars. Tell the person next to you."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From the pupils:  </a:t>
                      </a:r>
                      <a:r>
                        <a:rPr lang="en-GB" sz="2000" dirty="0" err="1" smtClean="0"/>
                        <a:t>DoV</a:t>
                      </a:r>
                      <a:r>
                        <a:rPr lang="en-GB" sz="2000" dirty="0" smtClean="0"/>
                        <a:t>: the ways the difference is worked out and expressed; </a:t>
                      </a:r>
                      <a:r>
                        <a:rPr lang="en-GB" sz="2000" dirty="0" err="1" smtClean="0"/>
                        <a:t>RoC</a:t>
                      </a:r>
                      <a:r>
                        <a:rPr lang="en-GB" sz="2000" dirty="0" smtClean="0"/>
                        <a:t>: counting on, using number facts, comparing numbers, one to one matching</a:t>
                      </a:r>
                    </a:p>
                  </a:txBody>
                  <a:tcPr/>
                </a:tc>
              </a:tr>
              <a:tr h="247742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 draws a part-part-whole diagram to represent the situation with the cars, and overlays that onto a picture of counters:</a:t>
                      </a:r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smtClean="0"/>
                        <a:t>All chant "we can use part-part-whole to tell us about difference"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From the teacher:  </a:t>
                      </a:r>
                      <a:r>
                        <a:rPr lang="en-GB" sz="2000" dirty="0" err="1" smtClean="0"/>
                        <a:t>DoV</a:t>
                      </a:r>
                      <a:r>
                        <a:rPr lang="en-GB" sz="2000" dirty="0" smtClean="0"/>
                        <a:t>: the ways in which the part-part-whole diagram can be drawn; </a:t>
                      </a:r>
                      <a:r>
                        <a:rPr lang="en-GB" sz="2000" dirty="0" err="1" smtClean="0"/>
                        <a:t>RoC</a:t>
                      </a:r>
                      <a:r>
                        <a:rPr lang="en-GB" sz="2000" dirty="0" smtClean="0"/>
                        <a:t>: either schematically or drawing around, and labelling, the </a:t>
                      </a:r>
                      <a:r>
                        <a:rPr lang="en-GB" sz="2000" dirty="0" smtClean="0"/>
                        <a:t>material </a:t>
                      </a:r>
                      <a:r>
                        <a:rPr lang="en-GB" sz="2000" dirty="0" smtClean="0"/>
                        <a:t>representation.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19200"/>
          <a:ext cx="80772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5486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What teacher presents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 Variation analysis</a:t>
                      </a:r>
                    </a:p>
                  </a:txBody>
                  <a:tcPr/>
                </a:tc>
              </a:tr>
              <a:tr h="357887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 gives a new task: “There are 7 children and there are 4 dinner tokens. Represent that.”</a:t>
                      </a:r>
                    </a:p>
                    <a:p>
                      <a:r>
                        <a:rPr lang="en-GB" sz="2000" dirty="0" smtClean="0"/>
                        <a:t> </a:t>
                      </a:r>
                    </a:p>
                    <a:p>
                      <a:r>
                        <a:rPr lang="en-GB" sz="2000" dirty="0" smtClean="0"/>
                        <a:t>T says: “What [one pupil] said is that 3 and 4 equals 7. And we could use that addition fact to help us find the missing part. To help us find the difference”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DoV</a:t>
                      </a:r>
                      <a:r>
                        <a:rPr lang="en-GB" sz="2000" dirty="0" smtClean="0"/>
                        <a:t>: what a part-part-whole diagram can be used for; </a:t>
                      </a:r>
                      <a:r>
                        <a:rPr lang="en-GB" sz="2000" dirty="0" err="1" smtClean="0"/>
                        <a:t>RoC</a:t>
                      </a:r>
                      <a:r>
                        <a:rPr lang="en-GB" sz="2000" dirty="0" smtClean="0"/>
                        <a:t>: 'take away‘</a:t>
                      </a:r>
                      <a:r>
                        <a:rPr lang="en-GB" sz="2000" baseline="0" dirty="0" smtClean="0"/>
                        <a:t> and</a:t>
                      </a:r>
                      <a:r>
                        <a:rPr lang="en-GB" sz="2000" dirty="0" smtClean="0"/>
                        <a:t> ‘difference’</a:t>
                      </a:r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/>
                        <a:t>DoV</a:t>
                      </a:r>
                      <a:r>
                        <a:rPr lang="en-GB" sz="2000" dirty="0" smtClean="0"/>
                        <a:t>: numbers change; </a:t>
                      </a:r>
                      <a:r>
                        <a:rPr lang="en-GB" sz="2000" dirty="0" err="1" smtClean="0"/>
                        <a:t>RoC</a:t>
                      </a:r>
                      <a:r>
                        <a:rPr lang="en-GB" sz="2000" dirty="0" smtClean="0"/>
                        <a:t> small </a:t>
                      </a:r>
                      <a:r>
                        <a:rPr lang="en-GB" sz="2000" dirty="0" smtClean="0"/>
                        <a:t>integers</a:t>
                      </a:r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>
                          <a:solidFill>
                            <a:srgbClr val="7030A0"/>
                          </a:solidFill>
                        </a:rPr>
                        <a:t>DoV</a:t>
                      </a:r>
                      <a:r>
                        <a:rPr lang="en-GB" sz="2000" dirty="0" smtClean="0">
                          <a:solidFill>
                            <a:srgbClr val="7030A0"/>
                          </a:solidFill>
                        </a:rPr>
                        <a:t>: actions associated with ‘compare’</a:t>
                      </a:r>
                      <a:endParaRPr lang="en-GB" sz="20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err="1" smtClean="0">
                          <a:solidFill>
                            <a:srgbClr val="7030A0"/>
                          </a:solidFill>
                        </a:rPr>
                        <a:t>DoV</a:t>
                      </a:r>
                      <a:r>
                        <a:rPr lang="en-GB" sz="2000" dirty="0" smtClean="0">
                          <a:solidFill>
                            <a:srgbClr val="7030A0"/>
                          </a:solidFill>
                        </a:rPr>
                        <a:t>: meaning of 'difference'; </a:t>
                      </a:r>
                      <a:r>
                        <a:rPr lang="en-GB" sz="2000" dirty="0" err="1" smtClean="0">
                          <a:solidFill>
                            <a:srgbClr val="7030A0"/>
                          </a:solidFill>
                        </a:rPr>
                        <a:t>RoC</a:t>
                      </a:r>
                      <a:r>
                        <a:rPr lang="en-GB" sz="2000" dirty="0" smtClean="0">
                          <a:solidFill>
                            <a:srgbClr val="7030A0"/>
                          </a:solidFill>
                        </a:rPr>
                        <a:t>: compare quantities of two similar objects; do a one-to-one matching of different objects</a:t>
                      </a:r>
                    </a:p>
                    <a:p>
                      <a:endParaRPr lang="en-GB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Thanks to:</a:t>
            </a:r>
          </a:p>
          <a:p>
            <a:pPr>
              <a:buNone/>
            </a:pPr>
            <a:r>
              <a:rPr lang="en-GB" dirty="0" smtClean="0"/>
              <a:t>Thabit Al-Murani, Cecilia Kilhamn, Debbie Morgan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Invariants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GB" dirty="0" smtClean="0"/>
              <a:t>counters to represent cars and numbers</a:t>
            </a:r>
          </a:p>
          <a:p>
            <a:r>
              <a:rPr lang="en-GB" dirty="0" smtClean="0"/>
              <a:t>linear layout of counters </a:t>
            </a:r>
          </a:p>
          <a:p>
            <a:r>
              <a:rPr lang="en-GB" dirty="0" smtClean="0"/>
              <a:t>part-part-whole diagram represents the additive relationship</a:t>
            </a:r>
          </a:p>
          <a:p>
            <a:r>
              <a:rPr lang="en-GB" dirty="0" smtClean="0"/>
              <a:t>use of p-p-w to find the difference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IOL, EOL, </a:t>
            </a:r>
            <a:r>
              <a:rPr lang="en-GB" dirty="0" err="1" smtClean="0"/>
              <a:t>DoV</a:t>
            </a:r>
            <a:r>
              <a:rPr lang="en-GB" dirty="0" smtClean="0"/>
              <a:t>, LOL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IOL: to focus on part-part-whole so they 'understand it in a way that they can apply it to a different structure’; dependency relation between three quantities through addition and subtraction</a:t>
            </a:r>
          </a:p>
          <a:p>
            <a:r>
              <a:rPr lang="en-GB" dirty="0" smtClean="0"/>
              <a:t>EOL: same numbers, same diagram, same representations, similar context </a:t>
            </a:r>
          </a:p>
          <a:p>
            <a:r>
              <a:rPr lang="en-GB" dirty="0" smtClean="0"/>
              <a:t>EOL : a </a:t>
            </a:r>
            <a:r>
              <a:rPr lang="en-GB" dirty="0"/>
              <a:t>'compare' situation can be represented </a:t>
            </a:r>
            <a:r>
              <a:rPr lang="en-GB" dirty="0" smtClean="0"/>
              <a:t>using two lines of </a:t>
            </a:r>
            <a:r>
              <a:rPr lang="en-GB" dirty="0"/>
              <a:t>counters, in a linear layout. </a:t>
            </a:r>
          </a:p>
          <a:p>
            <a:r>
              <a:rPr lang="en-GB" dirty="0" err="1" smtClean="0"/>
              <a:t>DoV</a:t>
            </a:r>
            <a:r>
              <a:rPr lang="en-GB" dirty="0" smtClean="0"/>
              <a:t>: ways </a:t>
            </a:r>
            <a:r>
              <a:rPr lang="en-GB" dirty="0"/>
              <a:t>they </a:t>
            </a:r>
            <a:r>
              <a:rPr lang="en-GB" dirty="0" smtClean="0"/>
              <a:t>find numerical difference</a:t>
            </a:r>
            <a:endParaRPr lang="en-GB" dirty="0"/>
          </a:p>
          <a:p>
            <a:r>
              <a:rPr lang="en-GB" dirty="0" smtClean="0"/>
              <a:t>EOL:  name missing part in diagram as 'difference' </a:t>
            </a:r>
            <a:endParaRPr lang="en-GB" dirty="0"/>
          </a:p>
          <a:p>
            <a:r>
              <a:rPr lang="en-GB" dirty="0" smtClean="0"/>
              <a:t>EOL: represent </a:t>
            </a:r>
            <a:r>
              <a:rPr lang="en-GB" dirty="0"/>
              <a:t>and work out the difference in a new </a:t>
            </a:r>
            <a:r>
              <a:rPr lang="en-GB" dirty="0" smtClean="0"/>
              <a:t>situation (7,4,3 and matching): LOL </a:t>
            </a:r>
            <a:r>
              <a:rPr lang="en-GB" dirty="0"/>
              <a:t>is not the same for all students as some of </a:t>
            </a:r>
            <a:r>
              <a:rPr lang="en-GB" dirty="0" smtClean="0"/>
              <a:t>them do not set up the diagram for this new situation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 on our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coherence of IOL</a:t>
            </a:r>
            <a:r>
              <a:rPr lang="en-GB" dirty="0"/>
              <a:t>: </a:t>
            </a:r>
            <a:r>
              <a:rPr lang="en-GB" dirty="0" smtClean="0"/>
              <a:t>a </a:t>
            </a:r>
            <a:r>
              <a:rPr lang="en-GB" dirty="0"/>
              <a:t>whole lesson is devoted to developing a new meaning for </a:t>
            </a:r>
            <a:r>
              <a:rPr lang="en-GB" dirty="0" smtClean="0"/>
              <a:t>subtraction  </a:t>
            </a:r>
            <a:endParaRPr lang="en-GB" dirty="0"/>
          </a:p>
          <a:p>
            <a:r>
              <a:rPr lang="en-GB" dirty="0" smtClean="0"/>
              <a:t>because they know number facts, the </a:t>
            </a:r>
            <a:r>
              <a:rPr lang="en-GB" dirty="0"/>
              <a:t>lesson is not </a:t>
            </a:r>
            <a:r>
              <a:rPr lang="en-GB" dirty="0" smtClean="0"/>
              <a:t>experienced as being about </a:t>
            </a:r>
            <a:r>
              <a:rPr lang="en-GB" dirty="0"/>
              <a:t>counting </a:t>
            </a:r>
            <a:r>
              <a:rPr lang="en-GB" dirty="0" smtClean="0"/>
              <a:t>but about additive structure</a:t>
            </a:r>
          </a:p>
          <a:p>
            <a:r>
              <a:rPr lang="en-GB" dirty="0" smtClean="0"/>
              <a:t>various </a:t>
            </a:r>
            <a:r>
              <a:rPr lang="en-GB" dirty="0" err="1"/>
              <a:t>DoV</a:t>
            </a:r>
            <a:r>
              <a:rPr lang="en-GB" dirty="0"/>
              <a:t> </a:t>
            </a:r>
            <a:r>
              <a:rPr lang="en-GB" dirty="0" smtClean="0"/>
              <a:t>are opened up and then </a:t>
            </a:r>
            <a:r>
              <a:rPr lang="en-GB" dirty="0"/>
              <a:t>pinned down to become invariant so that eventually </a:t>
            </a:r>
            <a:r>
              <a:rPr lang="en-GB" dirty="0" smtClean="0"/>
              <a:t>the relationship between </a:t>
            </a:r>
            <a:r>
              <a:rPr lang="en-GB" dirty="0"/>
              <a:t>'difference' </a:t>
            </a:r>
            <a:r>
              <a:rPr lang="en-GB" dirty="0" smtClean="0"/>
              <a:t>and p-p-w becomes </a:t>
            </a:r>
            <a:r>
              <a:rPr lang="en-GB" dirty="0"/>
              <a:t>the only change around, and is then emphasised through a chanted </a:t>
            </a:r>
            <a:r>
              <a:rPr lang="en-GB" dirty="0" smtClean="0"/>
              <a:t>phrase  </a:t>
            </a:r>
            <a:endParaRPr lang="en-GB" dirty="0"/>
          </a:p>
          <a:p>
            <a:r>
              <a:rPr lang="en-GB" dirty="0" smtClean="0"/>
              <a:t>EOL can be discerned from looking at differences within invariant features; LOL is how pupils discern difference - this is not possible to know for sure but can be deduced from what they say and do, and how this relates to the EOL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</a:t>
            </a:r>
            <a:r>
              <a:rPr lang="en-GB" dirty="0" smtClean="0"/>
              <a:t> </a:t>
            </a:r>
            <a:r>
              <a:rPr lang="en-GB" dirty="0" smtClean="0"/>
              <a:t>thinking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Perceptual (seeing); enactive (doing); transformational (seeing differently); representational (translation); procedural (order of actions); structural (relations between objects); conceptual (patterns among objects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Contrast (similarity); separation; generalisation; fusion (does order matter?) (</a:t>
            </a:r>
            <a:r>
              <a:rPr lang="en-GB" dirty="0" err="1" smtClean="0"/>
              <a:t>Marton</a:t>
            </a:r>
            <a:r>
              <a:rPr lang="en-GB" dirty="0" smtClean="0"/>
              <a:t> et al.)</a:t>
            </a:r>
          </a:p>
          <a:p>
            <a:r>
              <a:rPr lang="en-GB" dirty="0" smtClean="0"/>
              <a:t>Population; connectivity; </a:t>
            </a:r>
            <a:r>
              <a:rPr lang="en-GB" dirty="0" err="1" smtClean="0"/>
              <a:t>generalisability</a:t>
            </a:r>
            <a:r>
              <a:rPr lang="en-GB" dirty="0" smtClean="0"/>
              <a:t>; </a:t>
            </a:r>
            <a:r>
              <a:rPr lang="en-GB" dirty="0" err="1" smtClean="0"/>
              <a:t>generativity</a:t>
            </a:r>
            <a:r>
              <a:rPr lang="en-GB" dirty="0" smtClean="0"/>
              <a:t> of PES (Sinclair et al.)</a:t>
            </a:r>
          </a:p>
          <a:p>
            <a:r>
              <a:rPr lang="en-GB" dirty="0" smtClean="0"/>
              <a:t>What is the same/ what is different? (delineating/defining) (with the grain – expanding the population of PES and non-examples)</a:t>
            </a:r>
          </a:p>
          <a:p>
            <a:r>
              <a:rPr lang="en-GB" dirty="0" smtClean="0"/>
              <a:t>What varies/what stays the same?(relational/functional) (across the grain – connectivity in the PES)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of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GB" dirty="0" smtClean="0"/>
              <a:t>Tool to make conjectures about difficulties:</a:t>
            </a:r>
          </a:p>
          <a:p>
            <a:pPr lvl="1"/>
            <a:r>
              <a:rPr lang="en-GB" dirty="0" smtClean="0"/>
              <a:t>it took us several cycles to recognise a variation in meaning of ‘compare’</a:t>
            </a:r>
          </a:p>
          <a:p>
            <a:pPr lvl="1"/>
            <a:r>
              <a:rPr lang="en-GB" dirty="0" smtClean="0"/>
              <a:t>the word 'whole' in the phrase 'part-part-whole' no longer has meaning when the objects are different</a:t>
            </a:r>
          </a:p>
          <a:p>
            <a:pPr lvl="1"/>
            <a:r>
              <a:rPr lang="en-GB" dirty="0" smtClean="0"/>
              <a:t>representing the missing number using p-p-w instead of imagination (?)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Excerpt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Year 6</a:t>
            </a:r>
          </a:p>
          <a:p>
            <a:r>
              <a:rPr lang="en-GB" dirty="0" smtClean="0"/>
              <a:t>Lesson about reading </a:t>
            </a:r>
            <a:r>
              <a:rPr lang="en-GB" smtClean="0"/>
              <a:t>from graphs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hlinkClick r:id="rId2"/>
              </a:rPr>
              <a:t>anne.watson@education.ox.ac.uk</a:t>
            </a:r>
            <a:endParaRPr lang="en-GB" sz="2400" dirty="0" smtClean="0"/>
          </a:p>
          <a:p>
            <a:r>
              <a:rPr lang="en-GB" sz="2400" dirty="0" smtClean="0"/>
              <a:t>PMTheta.com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</a:t>
            </a:r>
            <a:r>
              <a:rPr lang="en-GB" dirty="0" smtClean="0"/>
              <a:t>xchange visits between English and Shanghai teachers of mathematics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Political intention: change methods to 'mastery' to improve learning for all</a:t>
            </a:r>
          </a:p>
          <a:p>
            <a:r>
              <a:rPr lang="en-GB" dirty="0" smtClean="0"/>
              <a:t>Background: major </a:t>
            </a:r>
            <a:r>
              <a:rPr lang="en-GB" dirty="0"/>
              <a:t>differences in training, </a:t>
            </a:r>
            <a:r>
              <a:rPr lang="en-GB" dirty="0" smtClean="0"/>
              <a:t>workload, culture and funding</a:t>
            </a:r>
            <a:endParaRPr lang="en-GB" dirty="0"/>
          </a:p>
          <a:p>
            <a:r>
              <a:rPr lang="en-GB" dirty="0" smtClean="0"/>
              <a:t>Major </a:t>
            </a:r>
            <a:r>
              <a:rPr lang="en-GB" dirty="0"/>
              <a:t>difference observed by </a:t>
            </a:r>
            <a:r>
              <a:rPr lang="en-GB" dirty="0" smtClean="0"/>
              <a:t>teachers </a:t>
            </a:r>
            <a:r>
              <a:rPr lang="en-GB" dirty="0"/>
              <a:t>is the grain size of the focus of </a:t>
            </a:r>
            <a:r>
              <a:rPr lang="en-GB" dirty="0" smtClean="0"/>
              <a:t>lessons on </a:t>
            </a:r>
            <a:r>
              <a:rPr lang="en-GB" i="1" dirty="0"/>
              <a:t>critical aspects </a:t>
            </a:r>
            <a:r>
              <a:rPr lang="en-GB" dirty="0"/>
              <a:t>of a mathematical </a:t>
            </a:r>
            <a:r>
              <a:rPr lang="en-GB" dirty="0" smtClean="0"/>
              <a:t>idea</a:t>
            </a:r>
          </a:p>
          <a:p>
            <a:r>
              <a:rPr lang="en-GB" dirty="0" smtClean="0"/>
              <a:t>Input about variation to structure </a:t>
            </a:r>
            <a:r>
              <a:rPr lang="en-GB" i="1" dirty="0" smtClean="0"/>
              <a:t>what is available to be learnt</a:t>
            </a:r>
            <a:endParaRPr lang="en-GB" i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variation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tool for teachers</a:t>
            </a:r>
          </a:p>
          <a:p>
            <a:r>
              <a:rPr lang="en-GB" dirty="0" smtClean="0"/>
              <a:t>Analytical tool for researchers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GB" dirty="0" smtClean="0"/>
              <a:t>Mastery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idea that all pupils should learn core mathematical concepts together, with appropriate extra support where </a:t>
            </a:r>
            <a:r>
              <a:rPr lang="en-US" dirty="0" smtClean="0"/>
              <a:t>necessary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 implications for particular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theory or </a:t>
            </a:r>
            <a:r>
              <a:rPr lang="en-GB" dirty="0" smtClean="0"/>
              <a:t>lens or principle?</a:t>
            </a:r>
            <a:endParaRPr lang="en-GB" dirty="0" smtClean="0"/>
          </a:p>
          <a:p>
            <a:r>
              <a:rPr lang="en-GB" dirty="0" smtClean="0"/>
              <a:t>learning by </a:t>
            </a:r>
            <a:r>
              <a:rPr lang="en-GB" dirty="0"/>
              <a:t>discerning </a:t>
            </a:r>
            <a:r>
              <a:rPr lang="en-GB" dirty="0" smtClean="0"/>
              <a:t>variation against </a:t>
            </a:r>
            <a:r>
              <a:rPr lang="en-GB" dirty="0"/>
              <a:t>a background of </a:t>
            </a:r>
            <a:r>
              <a:rPr lang="en-GB" dirty="0" smtClean="0"/>
              <a:t>invariance</a:t>
            </a:r>
          </a:p>
          <a:p>
            <a:r>
              <a:rPr lang="en-GB" dirty="0" smtClean="0"/>
              <a:t>teachers </a:t>
            </a:r>
            <a:r>
              <a:rPr lang="en-GB" dirty="0"/>
              <a:t>have </a:t>
            </a:r>
            <a:r>
              <a:rPr lang="en-GB" dirty="0" smtClean="0"/>
              <a:t>a detailed conceptual focus </a:t>
            </a:r>
            <a:endParaRPr lang="en-GB" dirty="0"/>
          </a:p>
          <a:p>
            <a:r>
              <a:rPr lang="en-US" dirty="0" smtClean="0"/>
              <a:t>does pupils</a:t>
            </a:r>
            <a:r>
              <a:rPr lang="en-US" dirty="0"/>
              <a:t>' </a:t>
            </a:r>
            <a:r>
              <a:rPr lang="en-US" dirty="0" smtClean="0"/>
              <a:t>lived </a:t>
            </a:r>
            <a:r>
              <a:rPr lang="en-US" dirty="0"/>
              <a:t>object of learning (LOL</a:t>
            </a:r>
            <a:r>
              <a:rPr lang="en-US" dirty="0" smtClean="0"/>
              <a:t>) match the </a:t>
            </a:r>
            <a:r>
              <a:rPr lang="en-US" dirty="0"/>
              <a:t>intended object of learning (IOL</a:t>
            </a:r>
            <a:r>
              <a:rPr lang="en-US" dirty="0" smtClean="0"/>
              <a:t>)?</a:t>
            </a:r>
          </a:p>
          <a:p>
            <a:r>
              <a:rPr lang="en-US" dirty="0" smtClean="0"/>
              <a:t>enacted object of learning (EOL) – how variation is used to connect LOL to IOL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varied?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dimensions </a:t>
            </a:r>
            <a:r>
              <a:rPr lang="en-GB" dirty="0"/>
              <a:t>of possible variation (</a:t>
            </a:r>
            <a:r>
              <a:rPr lang="en-GB" dirty="0" err="1"/>
              <a:t>DoV</a:t>
            </a:r>
            <a:r>
              <a:rPr lang="en-GB" dirty="0" smtClean="0"/>
              <a:t>)</a:t>
            </a:r>
          </a:p>
          <a:p>
            <a:r>
              <a:rPr lang="en-GB" dirty="0" smtClean="0"/>
              <a:t>range </a:t>
            </a:r>
            <a:r>
              <a:rPr lang="en-GB" dirty="0"/>
              <a:t>of permissible change (</a:t>
            </a:r>
            <a:r>
              <a:rPr lang="en-GB" dirty="0" err="1"/>
              <a:t>RoC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DoV</a:t>
            </a:r>
            <a:r>
              <a:rPr lang="en-GB" dirty="0" smtClean="0"/>
              <a:t> and </a:t>
            </a:r>
            <a:r>
              <a:rPr lang="en-GB" dirty="0" err="1" smtClean="0"/>
              <a:t>RoC</a:t>
            </a:r>
            <a:r>
              <a:rPr lang="en-GB" dirty="0" smtClean="0"/>
              <a:t> provide the </a:t>
            </a:r>
            <a:r>
              <a:rPr lang="en-GB" dirty="0" smtClean="0"/>
              <a:t>EOL (?)</a:t>
            </a:r>
            <a:endParaRPr lang="en-GB" dirty="0" smtClean="0"/>
          </a:p>
          <a:p>
            <a:r>
              <a:rPr lang="en-GB" dirty="0" smtClean="0"/>
              <a:t>interplay of variation and invariance:</a:t>
            </a:r>
          </a:p>
          <a:p>
            <a:pPr lvl="1"/>
            <a:r>
              <a:rPr lang="en-GB" dirty="0" smtClean="0"/>
              <a:t>Vary the feature that matters against an invariant background</a:t>
            </a:r>
          </a:p>
          <a:p>
            <a:pPr lvl="1"/>
            <a:r>
              <a:rPr lang="en-GB" dirty="0" smtClean="0"/>
              <a:t>Vary features that do not matter so that the important feature can be recognised in different contexts</a:t>
            </a:r>
          </a:p>
          <a:p>
            <a:pPr lvl="1"/>
            <a:r>
              <a:rPr lang="en-GB" dirty="0" smtClean="0"/>
              <a:t>Underlying dependency relationship does not vary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Enacted object of learning (EOL)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dimensions of possible variation</a:t>
            </a:r>
          </a:p>
          <a:p>
            <a:r>
              <a:rPr lang="en-US" dirty="0" smtClean="0"/>
              <a:t>ranges of permissible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w</a:t>
            </a:r>
            <a:r>
              <a:rPr lang="en-US" dirty="0" smtClean="0"/>
              <a:t>hat is compared to what and how that comes about</a:t>
            </a:r>
            <a:endParaRPr lang="en-US" dirty="0" smtClean="0"/>
          </a:p>
          <a:p>
            <a:r>
              <a:rPr lang="en-US" dirty="0" smtClean="0"/>
              <a:t>population and structure of the example space</a:t>
            </a:r>
          </a:p>
          <a:p>
            <a:pPr lvl="1"/>
            <a:r>
              <a:rPr lang="en-US" dirty="0" smtClean="0"/>
              <a:t>density of population</a:t>
            </a:r>
          </a:p>
          <a:p>
            <a:pPr lvl="1"/>
            <a:r>
              <a:rPr lang="en-US" dirty="0" smtClean="0"/>
              <a:t>connectivity</a:t>
            </a:r>
          </a:p>
          <a:p>
            <a:pPr lvl="1"/>
            <a:r>
              <a:rPr lang="en-US" dirty="0" smtClean="0"/>
              <a:t>generality</a:t>
            </a:r>
          </a:p>
          <a:p>
            <a:pPr lvl="1"/>
            <a:r>
              <a:rPr lang="en-US" dirty="0" err="1" smtClean="0"/>
              <a:t>generativity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lessons on NCETM website</a:t>
            </a:r>
          </a:p>
          <a:p>
            <a:r>
              <a:rPr lang="en-GB" dirty="0" smtClean="0"/>
              <a:t>variation theory as an analytical tool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1494</Words>
  <Application>Microsoft Office PowerPoint</Application>
  <PresentationFormat>On-screen Show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Analysis of some primary lesson segments using variation    </vt:lpstr>
      <vt:lpstr>Slide 2</vt:lpstr>
      <vt:lpstr>Exchange visits between English and Shanghai teachers of mathematics</vt:lpstr>
      <vt:lpstr>Role of variation </vt:lpstr>
      <vt:lpstr>Mastery</vt:lpstr>
      <vt:lpstr>Variation</vt:lpstr>
      <vt:lpstr>What is varied?</vt:lpstr>
      <vt:lpstr>Enacted object of learning (EOL)</vt:lpstr>
      <vt:lpstr>The study</vt:lpstr>
      <vt:lpstr>Background: Chinese meaning of variation (Sun 2011)</vt:lpstr>
      <vt:lpstr>Contested terms</vt:lpstr>
      <vt:lpstr>Our research focus</vt:lpstr>
      <vt:lpstr>Our method</vt:lpstr>
      <vt:lpstr>Our perspectives</vt:lpstr>
      <vt:lpstr>Excerpt 1</vt:lpstr>
      <vt:lpstr>Before this clip …..</vt:lpstr>
      <vt:lpstr>Slide 17</vt:lpstr>
      <vt:lpstr>Slide 18</vt:lpstr>
      <vt:lpstr>Slide 19</vt:lpstr>
      <vt:lpstr>Invariants</vt:lpstr>
      <vt:lpstr>IOL, EOL, DoV, LOL</vt:lpstr>
      <vt:lpstr>Reflections on our observations</vt:lpstr>
      <vt:lpstr>Current thinking</vt:lpstr>
      <vt:lpstr>Value of method</vt:lpstr>
      <vt:lpstr>Excerpt 2</vt:lpstr>
      <vt:lpstr>Slide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 about some UK primary teaching that has been influenced by the mastery agenda</dc:title>
  <dc:creator>Anne Watson</dc:creator>
  <cp:lastModifiedBy>Anne Watson</cp:lastModifiedBy>
  <cp:revision>13</cp:revision>
  <dcterms:created xsi:type="dcterms:W3CDTF">2017-01-24T14:12:23Z</dcterms:created>
  <dcterms:modified xsi:type="dcterms:W3CDTF">2017-03-31T05:09:57Z</dcterms:modified>
</cp:coreProperties>
</file>