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30"/>
  </p:notesMasterIdLst>
  <p:handoutMasterIdLst>
    <p:handoutMasterId r:id="rId31"/>
  </p:handoutMasterIdLst>
  <p:sldIdLst>
    <p:sldId id="336" r:id="rId2"/>
    <p:sldId id="369" r:id="rId3"/>
    <p:sldId id="484" r:id="rId4"/>
    <p:sldId id="437" r:id="rId5"/>
    <p:sldId id="444" r:id="rId6"/>
    <p:sldId id="492" r:id="rId7"/>
    <p:sldId id="491" r:id="rId8"/>
    <p:sldId id="494" r:id="rId9"/>
    <p:sldId id="493" r:id="rId10"/>
    <p:sldId id="485" r:id="rId11"/>
    <p:sldId id="486" r:id="rId12"/>
    <p:sldId id="483" r:id="rId13"/>
    <p:sldId id="482" r:id="rId14"/>
    <p:sldId id="488" r:id="rId15"/>
    <p:sldId id="489" r:id="rId16"/>
    <p:sldId id="490" r:id="rId17"/>
    <p:sldId id="496" r:id="rId18"/>
    <p:sldId id="495" r:id="rId19"/>
    <p:sldId id="498" r:id="rId20"/>
    <p:sldId id="499" r:id="rId21"/>
    <p:sldId id="497" r:id="rId22"/>
    <p:sldId id="431" r:id="rId23"/>
    <p:sldId id="424" r:id="rId24"/>
    <p:sldId id="425" r:id="rId25"/>
    <p:sldId id="452" r:id="rId26"/>
    <p:sldId id="457" r:id="rId27"/>
    <p:sldId id="480" r:id="rId28"/>
    <p:sldId id="458" r:id="rId2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4B38B2E-A3C3-9B49-A0BF-81184EF823D9}">
          <p14:sldIdLst>
            <p14:sldId id="336"/>
            <p14:sldId id="369"/>
            <p14:sldId id="484"/>
            <p14:sldId id="437"/>
            <p14:sldId id="444"/>
            <p14:sldId id="492"/>
            <p14:sldId id="491"/>
            <p14:sldId id="494"/>
            <p14:sldId id="493"/>
            <p14:sldId id="485"/>
            <p14:sldId id="486"/>
            <p14:sldId id="483"/>
            <p14:sldId id="482"/>
          </p14:sldIdLst>
        </p14:section>
        <p14:section name="Modelling &amp; Word Problems" id="{F990BF3E-7214-A042-81F8-C8602E8A18D5}">
          <p14:sldIdLst>
            <p14:sldId id="488"/>
            <p14:sldId id="489"/>
            <p14:sldId id="490"/>
            <p14:sldId id="496"/>
            <p14:sldId id="495"/>
            <p14:sldId id="498"/>
            <p14:sldId id="499"/>
          </p14:sldIdLst>
        </p14:section>
        <p14:section name="Tracking Arithmetic" id="{0FA72EFA-C032-1640-B307-CB12DF740C51}">
          <p14:sldIdLst>
            <p14:sldId id="497"/>
            <p14:sldId id="431"/>
            <p14:sldId id="424"/>
            <p14:sldId id="425"/>
            <p14:sldId id="452"/>
            <p14:sldId id="457"/>
            <p14:sldId id="480"/>
            <p14:sldId id="458"/>
          </p14:sldIdLst>
        </p14:section>
        <p14:section name="Variation" id="{B7CAC22D-3295-474A-9BAD-8252C6B926BA}">
          <p14:sldIdLst/>
        </p14:section>
        <p14:section name="Extras" id="{8FD03AA9-E509-8A48-B0ED-04E7A24B4FD8}">
          <p14:sldIdLst/>
        </p14:section>
        <p14:section name="Constructs" id="{E6E79BC4-79B6-714F-AA85-E68197E8362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outline"/>
  <p:clrMru>
    <a:srgbClr val="00279F"/>
    <a:srgbClr val="FFFFFF"/>
    <a:srgbClr val="3400FF"/>
    <a:srgbClr val="FEF4CF"/>
    <a:srgbClr val="FFF4CB"/>
    <a:srgbClr val="666666"/>
    <a:srgbClr val="8E8E8E"/>
    <a:srgbClr val="999999"/>
    <a:srgbClr val="51FF1F"/>
    <a:srgbClr val="FFF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6083" autoAdjust="0"/>
    <p:restoredTop sz="93738"/>
  </p:normalViewPr>
  <p:slideViewPr>
    <p:cSldViewPr>
      <p:cViewPr varScale="1">
        <p:scale>
          <a:sx n="75" d="100"/>
          <a:sy n="75" d="100"/>
        </p:scale>
        <p:origin x="176" y="2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88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C6EA9-F035-8544-AAF2-C7382EBC22C9}" type="datetimeFigureOut">
              <a:t>5/8/19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61370-A4E2-FA4B-ACC9-505EA8ADA22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556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128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BC56F3F2-643C-DD4E-A6A5-10B6C7802342}" type="slidenum">
              <a:rPr lang="en-US" sz="1200" b="0">
                <a:latin typeface="Lucida Grande" charset="0"/>
              </a:rPr>
              <a:pPr/>
              <a:t>1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Problem 28 of the Rhind Mathematical Papyrus Gillings p182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40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ko-KR" altLang="en-US">
              <a:ea typeface="MS PGothic" charset="0"/>
            </a:endParaRPr>
          </a:p>
        </p:txBody>
      </p:sp>
      <p:sp>
        <p:nvSpPr>
          <p:cNvPr id="28676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fld id="{E69EDA3A-0255-BD4D-9FB9-FCBECA08F9AF}" type="slidenum">
              <a:rPr lang="en-US" altLang="ko-KR" sz="1200" b="0">
                <a:latin typeface="Lucida Grande" charset="0"/>
              </a:rPr>
              <a:pPr/>
              <a:t>2</a:t>
            </a:fld>
            <a:endParaRPr lang="en-US" altLang="ko-KR" sz="1200" b="0">
              <a:latin typeface="Lucida Grande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relatively prime </a:t>
            </a:r>
            <a:r>
              <a:rPr lang="en-US" i="1" dirty="0"/>
              <a:t>a</a:t>
            </a:r>
            <a:r>
              <a:rPr lang="en-US" i="0" dirty="0"/>
              <a:t> and </a:t>
            </a:r>
            <a:r>
              <a:rPr lang="en-US" i="1" dirty="0"/>
              <a:t>b</a:t>
            </a:r>
            <a:r>
              <a:rPr lang="en-US" i="0" dirty="0"/>
              <a:t>, given m ≥ (a-1)(b-1), the numbers m-ka for k = 0..(b-1) are all distinct modulo b, so one of them is divisible by b, showing uniqueness. However</a:t>
            </a:r>
          </a:p>
          <a:p>
            <a:r>
              <a:rPr lang="en-US" i="0" dirty="0"/>
              <a:t>(a-1)(b-1)-1 cannot be formed because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196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to 42 (variation)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3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Ways of initiating</a:t>
            </a:r>
            <a:r>
              <a:rPr lang="en-GB" baseline="0"/>
              <a:t> activity through presentation of a task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82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ea typeface="ＭＳ Ｐゴシック" charset="0"/>
                <a:cs typeface="ＭＳ Ｐゴシック" charset="0"/>
              </a:rPr>
              <a:t>Mathematical context</a:t>
            </a:r>
          </a:p>
          <a:p>
            <a:r>
              <a:rPr lang="en-GB">
                <a:ea typeface="ＭＳ Ｐゴシック" charset="0"/>
                <a:cs typeface="ＭＳ Ｐゴシック" charset="0"/>
              </a:rPr>
              <a:t>What probaby matters most is not eh context, but whether students ‘think’ they can solve the problem!</a:t>
            </a: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408A77F9-71CA-9946-9B6C-59A6EC5DF8F0}" type="slidenum">
              <a:rPr lang="en-US" sz="1200" b="0">
                <a:latin typeface="Lucida Grande" charset="0"/>
              </a:rPr>
              <a:pPr/>
              <a:t>23</a:t>
            </a:fld>
            <a:endParaRPr lang="en-US" sz="1200" b="0">
              <a:latin typeface="Lucida Grande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ea typeface="ＭＳ Ｐゴシック" charset="0"/>
                <a:cs typeface="ＭＳ Ｐゴシック" charset="0"/>
              </a:rPr>
              <a:t>Revealing Structure by attending to relationships not calculations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264CE620-FD18-CF47-B835-C6C99966BD03}" type="slidenum">
              <a:rPr lang="en-US" sz="1200" b="0">
                <a:latin typeface="Lucida Grande" charset="0"/>
              </a:rPr>
              <a:pPr/>
              <a:t>24</a:t>
            </a:fld>
            <a:endParaRPr lang="en-US" sz="1200" b="0">
              <a:latin typeface="Lucida Grande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Applies to Pascal’s triangle; Leibniz’s triangle, multiplication</a:t>
            </a:r>
            <a:r>
              <a:rPr lang="en-GB" baseline="0" dirty="0"/>
              <a:t> and other tables</a:t>
            </a:r>
          </a:p>
          <a:p>
            <a:r>
              <a:rPr lang="en-GB" baseline="0" dirty="0"/>
              <a:t>Example of Chinese Pudian </a:t>
            </a:r>
            <a:r>
              <a:rPr lang="is-IS" baseline="0" dirty="0"/>
              <a:t>… foretaste of Pascal’s triangle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25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Problem 28 of the Rhind Mathematical Papyrus Gillings p182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40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31797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52400"/>
            <a:ext cx="2103437" cy="56388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157913" cy="56388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9638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777" y="980728"/>
            <a:ext cx="7727950" cy="41148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5844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76400"/>
            <a:ext cx="3787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0775" y="1676400"/>
            <a:ext cx="3787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0823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8433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4897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994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3220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9841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3621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77724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676400"/>
            <a:ext cx="772795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077" name="Text Box 5"/>
          <p:cNvSpPr txBox="1">
            <a:spLocks noChangeArrowheads="1"/>
          </p:cNvSpPr>
          <p:nvPr userDrawn="1"/>
        </p:nvSpPr>
        <p:spPr bwMode="auto">
          <a:xfrm>
            <a:off x="0" y="6607534"/>
            <a:ext cx="3913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81FB3A04-3DDA-6D4B-B419-E64C2CC61434}" type="slidenum">
              <a:rPr lang="en-US" sz="1000" b="0" smtClean="0">
                <a:solidFill>
                  <a:srgbClr val="000000"/>
                </a:solidFill>
                <a:latin typeface="Lucida Grande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000" b="0" dirty="0">
              <a:solidFill>
                <a:srgbClr val="000000"/>
              </a:solidFill>
              <a:latin typeface="Lucida Grande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uild="p" bldLvl="2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5">
              <a:lumMod val="25000"/>
            </a:schemeClr>
          </a:solidFill>
          <a:effectLst>
            <a:outerShdw blurRad="38100" dist="38100" dir="2700000" algn="tl">
              <a:schemeClr val="tx2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5000"/>
        <a:buFont typeface="Wingdings" charset="2"/>
        <a:buChar char="v"/>
        <a:defRPr sz="2400">
          <a:solidFill>
            <a:schemeClr val="accent3">
              <a:lumMod val="50000"/>
            </a:schemeClr>
          </a:solidFill>
          <a:effectLst/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5">
            <a:lumMod val="50000"/>
          </a:schemeClr>
        </a:buClr>
        <a:buSzPct val="100000"/>
        <a:buFontTx/>
        <a:buChar char="–"/>
        <a:defRPr sz="2000">
          <a:solidFill>
            <a:schemeClr val="bg2">
              <a:lumMod val="10000"/>
            </a:schemeClr>
          </a:solidFill>
          <a:effectLst/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SzPct val="100000"/>
        <a:buFont typeface="Wingdings" charset="2"/>
        <a:buChar char="Ø"/>
        <a:defRPr sz="2000">
          <a:solidFill>
            <a:srgbClr val="008000"/>
          </a:solidFill>
          <a:latin typeface="+mj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charset="0"/>
        <a:buChar char="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1.e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23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0.emf"/><Relationship Id="rId5" Type="http://schemas.openxmlformats.org/officeDocument/2006/relationships/image" Target="../media/image17.emf"/><Relationship Id="rId15" Type="http://schemas.openxmlformats.org/officeDocument/2006/relationships/image" Target="../media/image22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9.emf"/><Relationship Id="rId14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file:///Users/jhm/Documents/Filing%20Cabinet/%20%20%20%20Current%20Activities/%20%20%20%20%20%20%20Resources/%20%20%20PPT%20Resources/Calleja%20Spiral/Calleja%20Spiral.pptx#-1,1,The Calleja Spira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5.tiff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0.emf"/><Relationship Id="rId4" Type="http://schemas.openxmlformats.org/officeDocument/2006/relationships/oleObject" Target="../embeddings/oleObject8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file:////Applications/Maths/Cinderella/Cinderella2.app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../../%20%20%20%20%20%20%20%20%20Current%20Work/%20%20%20Shareable%20Maths/Cindy%20Projects/Sundaram%20Full/Sundaram%20Full%202018.cdy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James_Joseph_Sylvester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60500" y="2196635"/>
            <a:ext cx="4968552" cy="1937390"/>
          </a:xfrm>
        </p:spPr>
        <p:txBody>
          <a:bodyPr anchor="t"/>
          <a:lstStyle/>
          <a:p>
            <a:pPr algn="ctr">
              <a:defRPr/>
            </a:pPr>
            <a:r>
              <a:rPr lang="en-US" sz="3200" dirty="0">
                <a:latin typeface="Chalkboard" charset="0"/>
                <a:ea typeface="ＭＳ Ｐゴシック" charset="0"/>
                <a:cs typeface="ＭＳ Ｐゴシック" charset="0"/>
              </a:rPr>
              <a:t>Working Mathematically</a:t>
            </a:r>
            <a:br>
              <a:rPr lang="en-US" sz="3200" dirty="0">
                <a:latin typeface="Chalkboard" charset="0"/>
                <a:ea typeface="ＭＳ Ｐゴシック" charset="0"/>
                <a:cs typeface="ＭＳ Ｐゴシック" charset="0"/>
              </a:rPr>
            </a:br>
            <a:r>
              <a:rPr lang="en-US" sz="3200" dirty="0">
                <a:latin typeface="Chalkboard" charset="0"/>
                <a:ea typeface="ＭＳ Ｐゴシック" charset="0"/>
                <a:cs typeface="ＭＳ Ｐゴシック" charset="0"/>
              </a:rPr>
              <a:t>with students,</a:t>
            </a:r>
            <a:br>
              <a:rPr lang="en-US" sz="3200" dirty="0">
                <a:latin typeface="Chalkboard" charset="0"/>
                <a:ea typeface="ＭＳ Ｐゴシック" charset="0"/>
                <a:cs typeface="ＭＳ Ｐゴシック" charset="0"/>
              </a:rPr>
            </a:br>
            <a:r>
              <a:rPr lang="en-US" sz="3200" dirty="0">
                <a:latin typeface="Chalkboard" charset="0"/>
                <a:ea typeface="ＭＳ Ｐゴシック" charset="0"/>
                <a:cs typeface="ＭＳ Ｐゴシック" charset="0"/>
              </a:rPr>
              <a:t>with colleagues,</a:t>
            </a:r>
            <a:br>
              <a:rPr lang="en-US" sz="3200" dirty="0">
                <a:latin typeface="Chalkboard" charset="0"/>
                <a:ea typeface="ＭＳ Ｐゴシック" charset="0"/>
                <a:cs typeface="ＭＳ Ｐゴシック" charset="0"/>
              </a:rPr>
            </a:br>
            <a:r>
              <a:rPr lang="en-US" sz="3200" dirty="0">
                <a:latin typeface="Chalkboard" charset="0"/>
                <a:ea typeface="ＭＳ Ｐゴシック" charset="0"/>
                <a:cs typeface="ＭＳ Ｐゴシック" charset="0"/>
              </a:rPr>
              <a:t>and with yourself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598098" y="4787900"/>
            <a:ext cx="2592288" cy="171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buNone/>
              <a:defRPr/>
            </a:pPr>
            <a:r>
              <a:rPr lang="en-US" sz="2400" b="0" dirty="0">
                <a:solidFill>
                  <a:srgbClr val="00002A"/>
                </a:solidFill>
              </a:rPr>
              <a:t>John Mason</a:t>
            </a:r>
          </a:p>
          <a:p>
            <a:pPr algn="ctr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buNone/>
              <a:defRPr/>
            </a:pPr>
            <a:r>
              <a:rPr lang="en-US" sz="2400" b="0" dirty="0">
                <a:solidFill>
                  <a:srgbClr val="00002A"/>
                </a:solidFill>
              </a:rPr>
              <a:t>PGCE</a:t>
            </a:r>
          </a:p>
          <a:p>
            <a:pPr algn="ctr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buNone/>
              <a:defRPr/>
            </a:pPr>
            <a:r>
              <a:rPr lang="en-US" sz="2400" b="0" dirty="0">
                <a:solidFill>
                  <a:srgbClr val="00002A"/>
                </a:solidFill>
              </a:rPr>
              <a:t>Oxford </a:t>
            </a:r>
            <a:br>
              <a:rPr lang="en-US" sz="2400" b="0" dirty="0">
                <a:solidFill>
                  <a:srgbClr val="00002A"/>
                </a:solidFill>
              </a:rPr>
            </a:br>
            <a:r>
              <a:rPr lang="en-US" sz="2400" b="0">
                <a:solidFill>
                  <a:srgbClr val="00002A"/>
                </a:solidFill>
              </a:rPr>
              <a:t>May 2019</a:t>
            </a:r>
            <a:endParaRPr lang="en-US" sz="2400" b="0" dirty="0">
              <a:solidFill>
                <a:srgbClr val="00002A"/>
              </a:solidFill>
            </a:endParaRPr>
          </a:p>
        </p:txBody>
      </p:sp>
      <p:grpSp>
        <p:nvGrpSpPr>
          <p:cNvPr id="28675" name="Group 13"/>
          <p:cNvGrpSpPr>
            <a:grpSpLocks/>
          </p:cNvGrpSpPr>
          <p:nvPr/>
        </p:nvGrpSpPr>
        <p:grpSpPr bwMode="auto">
          <a:xfrm>
            <a:off x="295721" y="191445"/>
            <a:ext cx="8740775" cy="1708150"/>
            <a:chOff x="110" y="96"/>
            <a:chExt cx="5506" cy="1076"/>
          </a:xfrm>
        </p:grpSpPr>
        <p:grpSp>
          <p:nvGrpSpPr>
            <p:cNvPr id="28679" name="Group 11"/>
            <p:cNvGrpSpPr>
              <a:grpSpLocks/>
            </p:cNvGrpSpPr>
            <p:nvPr/>
          </p:nvGrpSpPr>
          <p:grpSpPr bwMode="auto">
            <a:xfrm>
              <a:off x="110" y="96"/>
              <a:ext cx="1457" cy="983"/>
              <a:chOff x="38" y="96"/>
              <a:chExt cx="1457" cy="983"/>
            </a:xfrm>
          </p:grpSpPr>
          <p:pic>
            <p:nvPicPr>
              <p:cNvPr id="2" name="Picture 6" descr="OUPowerPoint18mmShiel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" y="96"/>
                <a:ext cx="469" cy="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5" name="Text Box 8"/>
              <p:cNvSpPr txBox="1">
                <a:spLocks noChangeArrowheads="1"/>
              </p:cNvSpPr>
              <p:nvPr/>
            </p:nvSpPr>
            <p:spPr bwMode="auto">
              <a:xfrm>
                <a:off x="38" y="672"/>
                <a:ext cx="1457" cy="40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GB" sz="1800" b="0">
                    <a:solidFill>
                      <a:schemeClr val="accent3">
                        <a:lumMod val="10000"/>
                      </a:schemeClr>
                    </a:solidFill>
                  </a:rPr>
                  <a:t>The Open University</a:t>
                </a:r>
              </a:p>
              <a:p>
                <a:pPr algn="ctr" eaLnBrk="0" hangingPunct="0">
                  <a:defRPr/>
                </a:pPr>
                <a:r>
                  <a:rPr lang="en-GB" sz="1800" b="0">
                    <a:solidFill>
                      <a:schemeClr val="accent3">
                        <a:lumMod val="10000"/>
                      </a:schemeClr>
                    </a:solidFill>
                  </a:rPr>
                  <a:t>Maths Dept</a:t>
                </a:r>
              </a:p>
            </p:txBody>
          </p:sp>
        </p:grpSp>
        <p:grpSp>
          <p:nvGrpSpPr>
            <p:cNvPr id="28680" name="Group 12"/>
            <p:cNvGrpSpPr>
              <a:grpSpLocks/>
            </p:cNvGrpSpPr>
            <p:nvPr/>
          </p:nvGrpSpPr>
          <p:grpSpPr bwMode="auto">
            <a:xfrm>
              <a:off x="4152" y="144"/>
              <a:ext cx="1464" cy="1028"/>
              <a:chOff x="4080" y="144"/>
              <a:chExt cx="1464" cy="1028"/>
            </a:xfrm>
          </p:grpSpPr>
          <p:pic>
            <p:nvPicPr>
              <p:cNvPr id="28681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6" y="144"/>
                <a:ext cx="484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3" name="Text Box 10"/>
              <p:cNvSpPr txBox="1">
                <a:spLocks noChangeArrowheads="1"/>
              </p:cNvSpPr>
              <p:nvPr/>
            </p:nvSpPr>
            <p:spPr bwMode="auto">
              <a:xfrm>
                <a:off x="4080" y="768"/>
                <a:ext cx="1464" cy="404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GB" sz="1800" b="0">
                    <a:solidFill>
                      <a:schemeClr val="accent3">
                        <a:lumMod val="10000"/>
                      </a:schemeClr>
                    </a:solidFill>
                  </a:rPr>
                  <a:t>University of Oxford</a:t>
                </a:r>
              </a:p>
              <a:p>
                <a:pPr algn="ctr" eaLnBrk="0" hangingPunct="0">
                  <a:defRPr/>
                </a:pPr>
                <a:r>
                  <a:rPr lang="en-GB" sz="1800" b="0">
                    <a:solidFill>
                      <a:schemeClr val="accent3">
                        <a:lumMod val="10000"/>
                      </a:schemeClr>
                    </a:solidFill>
                  </a:rPr>
                  <a:t>Dept of Education</a:t>
                </a:r>
              </a:p>
            </p:txBody>
          </p:sp>
        </p:grpSp>
      </p:grpSp>
      <p:pic>
        <p:nvPicPr>
          <p:cNvPr id="28676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876" y="15585"/>
            <a:ext cx="1701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9"/>
          <p:cNvSpPr txBox="1">
            <a:spLocks noChangeArrowheads="1"/>
          </p:cNvSpPr>
          <p:nvPr/>
        </p:nvSpPr>
        <p:spPr bwMode="auto">
          <a:xfrm>
            <a:off x="3360476" y="1234785"/>
            <a:ext cx="2865438" cy="3079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1400" b="0">
                <a:solidFill>
                  <a:srgbClr val="00002A"/>
                </a:solidFill>
              </a:rPr>
              <a:t>Promoting Mathematical Thinking</a:t>
            </a:r>
          </a:p>
        </p:txBody>
      </p:sp>
    </p:spTree>
    <p:extLst>
      <p:ext uri="{BB962C8B-B14F-4D97-AF65-F5344CB8AC3E}">
        <p14:creationId xmlns:p14="http://schemas.microsoft.com/office/powerpoint/2010/main" val="2814456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A8D1CB-8E16-EF42-85C6-911E0432F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2541240"/>
            <a:ext cx="2021222" cy="2029679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7A8751-4779-724C-921B-221DFFE920A9}"/>
              </a:ext>
            </a:extLst>
          </p:cNvPr>
          <p:cNvSpPr/>
          <p:nvPr/>
        </p:nvSpPr>
        <p:spPr bwMode="auto">
          <a:xfrm>
            <a:off x="5664647" y="1323215"/>
            <a:ext cx="3442071" cy="1108456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rgbClr val="00279F"/>
                </a:solidFill>
                <a:effectLst/>
                <a:latin typeface="Chalkboard" pitchFamily="-111" charset="0"/>
              </a:rPr>
              <a:t>What </a:t>
            </a:r>
            <a:r>
              <a:rPr lang="en-GB" sz="2000" b="0" dirty="0">
                <a:solidFill>
                  <a:srgbClr val="00279F"/>
                </a:solidFill>
                <a:latin typeface="Chalkboard" pitchFamily="-111" charset="0"/>
              </a:rPr>
              <a:t>could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rgbClr val="00279F"/>
                </a:solidFill>
                <a:effectLst/>
                <a:latin typeface="Chalkboard" pitchFamily="-111" charset="0"/>
              </a:rPr>
              <a:t> experience of the task contribute to mathematical thinking?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A18852-1359-4543-A570-D8739CD9D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Another &amp; Another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A031-384A-634F-9B02-FCD853585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677" y="921374"/>
            <a:ext cx="8166220" cy="1752600"/>
          </a:xfrm>
          <a:ln>
            <a:noFill/>
          </a:ln>
        </p:spPr>
        <p:txBody>
          <a:bodyPr/>
          <a:lstStyle/>
          <a:p>
            <a:r>
              <a:rPr lang="en-GB" dirty="0"/>
              <a:t>Draw a circle and divide it into four congruent pieces</a:t>
            </a:r>
          </a:p>
          <a:p>
            <a:r>
              <a:rPr lang="en-GB" dirty="0"/>
              <a:t>Do it another way</a:t>
            </a:r>
          </a:p>
          <a:p>
            <a:r>
              <a:rPr lang="en-GB" dirty="0"/>
              <a:t>Do it another way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78F95A-C7E1-934B-BF48-62FE38CB1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541240"/>
            <a:ext cx="2031388" cy="20398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AD48BE-D200-5B4E-A78F-7E5A6DB28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2541240"/>
            <a:ext cx="2031388" cy="2039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D2E562-C9CF-A04E-B3AD-6A75DA4BD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4773488"/>
            <a:ext cx="2031388" cy="2039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66A670-B4A5-C848-9EA8-41B207118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744" y="4773488"/>
            <a:ext cx="2031388" cy="2039888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817EA4E-CF12-7144-914F-68C4598F50C8}"/>
              </a:ext>
            </a:extLst>
          </p:cNvPr>
          <p:cNvSpPr/>
          <p:nvPr/>
        </p:nvSpPr>
        <p:spPr bwMode="auto">
          <a:xfrm>
            <a:off x="4994641" y="5604994"/>
            <a:ext cx="2579861" cy="810562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chemeClr val="tx2"/>
                </a:solidFill>
                <a:latin typeface="Chalkboard" pitchFamily="-111" charset="0"/>
              </a:rPr>
              <a:t>Personal Narrative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Self-Explanation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BF19AB7-7477-6D4D-BC3D-36FC967257A9}"/>
              </a:ext>
            </a:extLst>
          </p:cNvPr>
          <p:cNvSpPr/>
          <p:nvPr/>
        </p:nvSpPr>
        <p:spPr bwMode="auto">
          <a:xfrm>
            <a:off x="6588224" y="2348880"/>
            <a:ext cx="2518495" cy="792088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halkboard" pitchFamily="-111" charset="0"/>
              </a:rPr>
              <a:t>Negotiating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chemeClr val="bg1">
                    <a:lumMod val="75000"/>
                  </a:schemeClr>
                </a:solidFill>
                <a:latin typeface="Chalkboard" pitchFamily="-111" charset="0"/>
              </a:rPr>
              <a:t>‘same &amp; different’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Chalkboard" pitchFamily="-111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4DD7BAE-6D66-1444-ABAC-9074D5D5E4B8}"/>
              </a:ext>
            </a:extLst>
          </p:cNvPr>
          <p:cNvSpPr/>
          <p:nvPr/>
        </p:nvSpPr>
        <p:spPr bwMode="auto">
          <a:xfrm>
            <a:off x="6876255" y="3079921"/>
            <a:ext cx="2230463" cy="792088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rgbClr val="3400FF"/>
                </a:solidFill>
                <a:effectLst/>
                <a:latin typeface="Chalkboard" pitchFamily="-111" charset="0"/>
              </a:rPr>
              <a:t>What could be varied?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DC6A451-5B42-C041-90DA-9FD5E0BCD2E1}"/>
              </a:ext>
            </a:extLst>
          </p:cNvPr>
          <p:cNvSpPr/>
          <p:nvPr/>
        </p:nvSpPr>
        <p:spPr bwMode="auto">
          <a:xfrm>
            <a:off x="7039663" y="3794631"/>
            <a:ext cx="2075074" cy="792088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rgbClr val="3400FF"/>
                </a:solidFill>
                <a:effectLst/>
                <a:latin typeface="Chalkboard" pitchFamily="-111" charset="0"/>
              </a:rPr>
              <a:t>What seems to be invariant?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FDF3909-D05F-3C4C-A641-68FFB5349581}"/>
              </a:ext>
            </a:extLst>
          </p:cNvPr>
          <p:cNvSpPr/>
          <p:nvPr/>
        </p:nvSpPr>
        <p:spPr bwMode="auto">
          <a:xfrm>
            <a:off x="7591337" y="4509120"/>
            <a:ext cx="1517167" cy="1080120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halkboard" pitchFamily="-111" charset="0"/>
              </a:rPr>
              <a:t>What constrains variation?</a:t>
            </a:r>
          </a:p>
        </p:txBody>
      </p:sp>
    </p:spTree>
    <p:extLst>
      <p:ext uri="{BB962C8B-B14F-4D97-AF65-F5344CB8AC3E}">
        <p14:creationId xmlns:p14="http://schemas.microsoft.com/office/powerpoint/2010/main" val="100149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3" grpId="0" animBg="1"/>
      <p:bldP spid="11" grpId="0" animBg="1"/>
      <p:bldP spid="14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AFCB9EF-08FD-E94D-919A-EC27B5C7D1FF}"/>
              </a:ext>
            </a:extLst>
          </p:cNvPr>
          <p:cNvSpPr/>
          <p:nvPr/>
        </p:nvSpPr>
        <p:spPr bwMode="auto">
          <a:xfrm>
            <a:off x="755576" y="3856789"/>
            <a:ext cx="3672408" cy="108438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rgbClr val="00279F"/>
                </a:solidFill>
                <a:effectLst/>
                <a:latin typeface="Chalkboard" pitchFamily="-111" charset="0"/>
              </a:rPr>
              <a:t>What does experience of the task contribute to mathematical thinking?</a:t>
            </a:r>
            <a:br>
              <a:rPr kumimoji="0" lang="en-GB" sz="2000" b="0" i="0" u="none" strike="noStrike" cap="none" normalizeH="0" baseline="0" dirty="0">
                <a:ln>
                  <a:noFill/>
                </a:ln>
                <a:solidFill>
                  <a:srgbClr val="00279F"/>
                </a:solidFill>
                <a:effectLst/>
                <a:latin typeface="Chalkboard" pitchFamily="-111" charset="0"/>
              </a:rPr>
            </a:b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00279F"/>
              </a:solidFill>
              <a:effectLst/>
              <a:latin typeface="Chalkboard" pitchFamily="-111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880B19-089C-894F-8542-5B6AB2609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Increasing Constraints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57F8C-D41A-B24E-BF51-0AFE25A6F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676400"/>
            <a:ext cx="7727950" cy="2184648"/>
          </a:xfrm>
        </p:spPr>
        <p:txBody>
          <a:bodyPr/>
          <a:lstStyle/>
          <a:p>
            <a:r>
              <a:rPr lang="en-GB" dirty="0"/>
              <a:t>Draw a quadrilateral</a:t>
            </a:r>
          </a:p>
          <a:p>
            <a:r>
              <a:rPr lang="en-GB" dirty="0"/>
              <a:t>Draw a quadrilateral with one pair of opposite sides perpendicular</a:t>
            </a:r>
          </a:p>
          <a:p>
            <a:r>
              <a:rPr lang="en-GB" dirty="0"/>
              <a:t>Draw a quadrilateral with both pairs of opposite sides perpendicular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F52BFE4-1B06-3541-8C2E-9C71447D567F}"/>
              </a:ext>
            </a:extLst>
          </p:cNvPr>
          <p:cNvSpPr/>
          <p:nvPr/>
        </p:nvSpPr>
        <p:spPr bwMode="auto">
          <a:xfrm>
            <a:off x="4283968" y="4365104"/>
            <a:ext cx="2448272" cy="864096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halkboard" pitchFamily="-111" charset="0"/>
              </a:rPr>
              <a:t>Revealing</a:t>
            </a:r>
            <a:br>
              <a:rPr kumimoji="0" lang="en-GB" sz="20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halkboard" pitchFamily="-111" charset="0"/>
              </a:rPr>
            </a:b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halkboard" pitchFamily="-111" charset="0"/>
              </a:rPr>
              <a:t>Awarenesses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AADE78-C077-F045-9AEA-EEB92C4C6106}"/>
              </a:ext>
            </a:extLst>
          </p:cNvPr>
          <p:cNvSpPr/>
          <p:nvPr/>
        </p:nvSpPr>
        <p:spPr bwMode="auto">
          <a:xfrm>
            <a:off x="5796136" y="5085184"/>
            <a:ext cx="2520280" cy="108012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Enriching  accessible </a:t>
            </a:r>
            <a:b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</a:b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example space</a:t>
            </a:r>
          </a:p>
        </p:txBody>
      </p:sp>
    </p:spTree>
    <p:extLst>
      <p:ext uri="{BB962C8B-B14F-4D97-AF65-F5344CB8AC3E}">
        <p14:creationId xmlns:p14="http://schemas.microsoft.com/office/powerpoint/2010/main" val="4262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Multi-Level Initiating of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20"/>
            <a:ext cx="8496944" cy="1440160"/>
          </a:xfrm>
        </p:spPr>
        <p:txBody>
          <a:bodyPr/>
          <a:lstStyle/>
          <a:p>
            <a:r>
              <a:rPr lang="en-GB" dirty="0"/>
              <a:t>In how many different ways can a unit fraction be expressed as the difference of two unit fractions?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53984" y="2060848"/>
            <a:ext cx="2016224" cy="5040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0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18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16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Notice that 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1332897"/>
              </p:ext>
            </p:extLst>
          </p:nvPr>
        </p:nvGraphicFramePr>
        <p:xfrm>
          <a:off x="4381500" y="30734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0" name="Equation" r:id="rId4" imgW="114300" imgH="165100" progId="Equation.DSMT4">
                  <p:embed/>
                </p:oleObj>
              </mc:Choice>
              <mc:Fallback>
                <p:oleObj name="Equation" r:id="rId4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81500" y="30734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7732680"/>
              </p:ext>
            </p:extLst>
          </p:nvPr>
        </p:nvGraphicFramePr>
        <p:xfrm>
          <a:off x="2226192" y="1844824"/>
          <a:ext cx="4578056" cy="829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1" name="Equation" r:id="rId6" imgW="2171700" imgH="393700" progId="Equation.DSMT4">
                  <p:embed/>
                </p:oleObj>
              </mc:Choice>
              <mc:Fallback>
                <p:oleObj name="Equation" r:id="rId6" imgW="21717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26192" y="1844824"/>
                        <a:ext cx="4578056" cy="829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95536" y="2924944"/>
            <a:ext cx="2016224" cy="5040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0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18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16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Notice that 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0898786"/>
              </p:ext>
            </p:extLst>
          </p:nvPr>
        </p:nvGraphicFramePr>
        <p:xfrm>
          <a:off x="1043608" y="3356992"/>
          <a:ext cx="1384861" cy="87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2" name="Equation" r:id="rId8" imgW="622300" imgH="393700" progId="Equation.DSMT4">
                  <p:embed/>
                </p:oleObj>
              </mc:Choice>
              <mc:Fallback>
                <p:oleObj name="Equation" r:id="rId8" imgW="6223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43608" y="3356992"/>
                        <a:ext cx="1384861" cy="876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4864851"/>
              </p:ext>
            </p:extLst>
          </p:nvPr>
        </p:nvGraphicFramePr>
        <p:xfrm>
          <a:off x="1071436" y="4365104"/>
          <a:ext cx="1340324" cy="831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3" name="Equation" r:id="rId10" imgW="635000" imgH="393700" progId="Equation.DSMT4">
                  <p:embed/>
                </p:oleObj>
              </mc:Choice>
              <mc:Fallback>
                <p:oleObj name="Equation" r:id="rId10" imgW="6350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71436" y="4365104"/>
                        <a:ext cx="1340324" cy="831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824113"/>
              </p:ext>
            </p:extLst>
          </p:nvPr>
        </p:nvGraphicFramePr>
        <p:xfrm>
          <a:off x="1098907" y="5337444"/>
          <a:ext cx="2176949" cy="710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4" name="Equation" r:id="rId12" imgW="1206500" imgH="393700" progId="Equation.DSMT4">
                  <p:embed/>
                </p:oleObj>
              </mc:Choice>
              <mc:Fallback>
                <p:oleObj name="Equation" r:id="rId12" imgW="12065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98907" y="5337444"/>
                        <a:ext cx="2176949" cy="7103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381783"/>
              </p:ext>
            </p:extLst>
          </p:nvPr>
        </p:nvGraphicFramePr>
        <p:xfrm>
          <a:off x="4123242" y="3356992"/>
          <a:ext cx="1345255" cy="731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5" name="Equation" r:id="rId14" imgW="723900" imgH="393700" progId="Equation.DSMT4">
                  <p:embed/>
                </p:oleObj>
              </mc:Choice>
              <mc:Fallback>
                <p:oleObj name="Equation" r:id="rId14" imgW="7239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123242" y="3356992"/>
                        <a:ext cx="1345255" cy="7316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2450789"/>
              </p:ext>
            </p:extLst>
          </p:nvPr>
        </p:nvGraphicFramePr>
        <p:xfrm>
          <a:off x="4134026" y="4304646"/>
          <a:ext cx="4614438" cy="80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6" name="Equation" r:id="rId16" imgW="2260600" imgH="393700" progId="Equation.DSMT4">
                  <p:embed/>
                </p:oleObj>
              </mc:Choice>
              <mc:Fallback>
                <p:oleObj name="Equation" r:id="rId16" imgW="22606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134026" y="4304646"/>
                        <a:ext cx="4614438" cy="803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47DB4E4-1F12-6A40-BDA5-8B04A0B52160}"/>
              </a:ext>
            </a:extLst>
          </p:cNvPr>
          <p:cNvSpPr/>
          <p:nvPr/>
        </p:nvSpPr>
        <p:spPr bwMode="auto">
          <a:xfrm>
            <a:off x="5112060" y="5594454"/>
            <a:ext cx="3384376" cy="899868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Purposeful Practise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chemeClr val="tx2"/>
                </a:solidFill>
                <a:latin typeface="Chalkboard" pitchFamily="-111" charset="0"/>
              </a:rPr>
              <a:t>(recent ATM publication)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54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rId2" action="ppaction://hlinkpres?slideindex=1&amp;slidetitle=The Calleja Spiral" highlightClick="1"/>
          </p:cNvPr>
          <p:cNvSpPr/>
          <p:nvPr/>
        </p:nvSpPr>
        <p:spPr bwMode="auto">
          <a:xfrm>
            <a:off x="2771800" y="1268760"/>
            <a:ext cx="2520280" cy="792088"/>
          </a:xfrm>
          <a:prstGeom prst="actionButtonBlank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Calleja Spiral</a:t>
            </a:r>
          </a:p>
        </p:txBody>
      </p:sp>
    </p:spTree>
    <p:extLst>
      <p:ext uri="{BB962C8B-B14F-4D97-AF65-F5344CB8AC3E}">
        <p14:creationId xmlns:p14="http://schemas.microsoft.com/office/powerpoint/2010/main" val="2302772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C2E60-6AAB-A44F-B2DB-55A472DAB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 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EA395-1182-054C-AD0E-1DC7ADC4A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0" y="1052736"/>
            <a:ext cx="7727950" cy="2184648"/>
          </a:xfrm>
        </p:spPr>
        <p:txBody>
          <a:bodyPr/>
          <a:lstStyle/>
          <a:p>
            <a:r>
              <a:rPr lang="en-GB" dirty="0"/>
              <a:t>Imagine a bucket containing water (not necessarily full)</a:t>
            </a:r>
          </a:p>
          <a:p>
            <a:r>
              <a:rPr lang="en-GB" dirty="0"/>
              <a:t>Imagine an empty open-topped can being immersed in the bucket.</a:t>
            </a:r>
          </a:p>
          <a:p>
            <a:r>
              <a:rPr lang="en-GB" dirty="0"/>
              <a:t>Imagine what happens to the water.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45574DE-2C62-FD4B-BB76-CEAC3763D831}"/>
              </a:ext>
            </a:extLst>
          </p:cNvPr>
          <p:cNvSpPr/>
          <p:nvPr/>
        </p:nvSpPr>
        <p:spPr bwMode="auto">
          <a:xfrm>
            <a:off x="1691680" y="3356992"/>
            <a:ext cx="3456384" cy="864096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rgbClr val="3400FF"/>
                </a:solidFill>
                <a:effectLst/>
                <a:latin typeface="Chalkboard" pitchFamily="-111" charset="0"/>
              </a:rPr>
              <a:t>What variations </a:t>
            </a:r>
            <a:br>
              <a:rPr kumimoji="0" lang="en-GB" sz="2000" b="0" i="0" u="none" strike="noStrike" cap="none" normalizeH="0" baseline="0" dirty="0">
                <a:ln>
                  <a:noFill/>
                </a:ln>
                <a:solidFill>
                  <a:srgbClr val="3400FF"/>
                </a:solidFill>
                <a:effectLst/>
                <a:latin typeface="Chalkboard" pitchFamily="-111" charset="0"/>
              </a:rPr>
            </a:b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rgbClr val="3400FF"/>
                </a:solidFill>
                <a:effectLst/>
                <a:latin typeface="Chalkboard" pitchFamily="-111" charset="0"/>
              </a:rPr>
              <a:t>might make a difference?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E7241C2-3C54-AB43-A65E-83B958597B23}"/>
              </a:ext>
            </a:extLst>
          </p:cNvPr>
          <p:cNvSpPr/>
          <p:nvPr/>
        </p:nvSpPr>
        <p:spPr bwMode="auto">
          <a:xfrm>
            <a:off x="2771800" y="4077072"/>
            <a:ext cx="2664296" cy="864096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halkboard" pitchFamily="-111" charset="0"/>
              </a:rPr>
              <a:t>What questions might be asked?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922D8DC-E3F4-3B43-80F9-D4CAAF264D2B}"/>
              </a:ext>
            </a:extLst>
          </p:cNvPr>
          <p:cNvSpPr/>
          <p:nvPr/>
        </p:nvSpPr>
        <p:spPr bwMode="auto">
          <a:xfrm>
            <a:off x="3023828" y="4898579"/>
            <a:ext cx="4824536" cy="864096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rgbClr val="00279F"/>
                </a:solidFill>
                <a:effectLst/>
                <a:latin typeface="Chalkboard" pitchFamily="-111" charset="0"/>
              </a:rPr>
              <a:t>What could work on the task contribute to mathematical thinking?</a:t>
            </a:r>
          </a:p>
        </p:txBody>
      </p:sp>
    </p:spTree>
    <p:extLst>
      <p:ext uri="{BB962C8B-B14F-4D97-AF65-F5344CB8AC3E}">
        <p14:creationId xmlns:p14="http://schemas.microsoft.com/office/powerpoint/2010/main" val="15170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verflow">
            <a:hlinkClick r:id="" action="ppaction://media"/>
            <a:extLst>
              <a:ext uri="{FF2B5EF4-FFF2-40B4-BE49-F238E27FC236}">
                <a16:creationId xmlns:a16="http://schemas.microsoft.com/office/drawing/2014/main" id="{A7C3AA09-46AA-1345-BC2F-FE22C2BD25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6712"/>
            <a:ext cx="4951364" cy="50772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689132-1F72-2D44-9701-885F63837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729" y="1245134"/>
            <a:ext cx="4513417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8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F87A6-6EED-B448-BF69-D6BCED7FB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Mud-Guards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4FBC83A-ECFE-0C4A-AC60-1B22A7489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777" y="980728"/>
            <a:ext cx="7727950" cy="648072"/>
          </a:xfrm>
        </p:spPr>
        <p:txBody>
          <a:bodyPr/>
          <a:lstStyle/>
          <a:p>
            <a:r>
              <a:rPr lang="en-US" dirty="0"/>
              <a:t>What strikes you about these mud-guards?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B2C25B-767B-0243-BA86-5FCD8683B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66022" y="3295126"/>
            <a:ext cx="4077072" cy="3057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E3ABE-7DE0-324F-B750-21604341C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48420" y="3290562"/>
            <a:ext cx="4077072" cy="305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86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CE70C-26D5-7441-A005-6BF9C8A72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Ratio-Combining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CBCFA-B215-D24D-98E0-EF445EAAA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777" y="980728"/>
            <a:ext cx="7727950" cy="1728192"/>
          </a:xfrm>
        </p:spPr>
        <p:txBody>
          <a:bodyPr/>
          <a:lstStyle/>
          <a:p>
            <a:r>
              <a:rPr lang="en-US" dirty="0"/>
              <a:t>Imagine you have some cans of paint of various sizes and </a:t>
            </a:r>
            <a:r>
              <a:rPr lang="en-US" dirty="0" err="1"/>
              <a:t>colours</a:t>
            </a:r>
            <a:r>
              <a:rPr lang="en-US" dirty="0"/>
              <a:t>.</a:t>
            </a:r>
          </a:p>
          <a:p>
            <a:r>
              <a:rPr lang="en-US" dirty="0"/>
              <a:t>What sorts of questions might arise involving ratios?</a:t>
            </a:r>
          </a:p>
        </p:txBody>
      </p:sp>
    </p:spTree>
    <p:extLst>
      <p:ext uri="{BB962C8B-B14F-4D97-AF65-F5344CB8AC3E}">
        <p14:creationId xmlns:p14="http://schemas.microsoft.com/office/powerpoint/2010/main" val="389034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F4E0B-F4B8-E543-A7BD-4325231B7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Re-Mix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80CF8-CAEF-F745-A6B1-DF06D49FD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476" y="813905"/>
            <a:ext cx="7727950" cy="1584176"/>
          </a:xfrm>
        </p:spPr>
        <p:txBody>
          <a:bodyPr/>
          <a:lstStyle/>
          <a:p>
            <a:r>
              <a:rPr lang="en-US" dirty="0"/>
              <a:t>You have a tin of paint made by mixing white to red in the ratio of 2 : 3. You then mix a new tin using white to your mixed tin in the ratio 4 : 5. What is the final ratio of white to red?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080F33-9EAB-8C42-9F7E-F2A7276D4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76" y="2518623"/>
            <a:ext cx="3810000" cy="368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A1EE2B-4D64-FD47-B9F0-B80FFE576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576" y="2348880"/>
            <a:ext cx="4381500" cy="736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FDB5A8-B1E8-A74B-83C4-19CBE9C64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76" y="3185418"/>
            <a:ext cx="3289300" cy="31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BDFDCE-4E73-224C-A546-2A847577D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876" y="3140968"/>
            <a:ext cx="4775200" cy="723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E11230-ED0B-5C4A-B0ED-CA3B0287AC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4005064"/>
            <a:ext cx="5626100" cy="723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B9304B-62F9-1C44-97A1-691FF8B233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8852" y="4797152"/>
            <a:ext cx="4051300" cy="723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5D67AD-4422-6547-836D-79A559617C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2" y="5975176"/>
            <a:ext cx="6426200" cy="838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BE84CF-7AEC-944B-B1A7-A06ABD82DD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7004" y="4005064"/>
            <a:ext cx="31115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9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7FA30-636E-A940-A393-A226FBADA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Mixed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46387-0787-BB4F-B0B9-3FED1362C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777" y="980728"/>
            <a:ext cx="7727950" cy="1656184"/>
          </a:xfrm>
        </p:spPr>
        <p:txBody>
          <a:bodyPr/>
          <a:lstStyle/>
          <a:p>
            <a:r>
              <a:rPr lang="en-US" dirty="0"/>
              <a:t>There are three ingredients to a fruit drink: sugar, fruit and water. The ratio of sugar to non-sugar is 6 : 19. The ratio of fruit to non-fruit is 2 : 3. What is the ratio of sugar to fruit to water?</a:t>
            </a:r>
          </a:p>
        </p:txBody>
      </p:sp>
    </p:spTree>
    <p:extLst>
      <p:ext uri="{BB962C8B-B14F-4D97-AF65-F5344CB8AC3E}">
        <p14:creationId xmlns:p14="http://schemas.microsoft.com/office/powerpoint/2010/main" val="3120946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ko-KR">
                <a:latin typeface="Chalkboard" charset="0"/>
                <a:ea typeface="MS PGothic" charset="0"/>
              </a:rPr>
              <a:t>Conjectures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052736"/>
            <a:ext cx="7727950" cy="3456384"/>
          </a:xfrm>
        </p:spPr>
        <p:txBody>
          <a:bodyPr/>
          <a:lstStyle/>
          <a:p>
            <a:r>
              <a:rPr lang="en-GB" altLang="ko-KR" dirty="0">
                <a:latin typeface="Chalkboard" charset="0"/>
                <a:ea typeface="MS PGothic" charset="0"/>
              </a:rPr>
              <a:t>Everything said here today is a conjecture … to be tested in your experience</a:t>
            </a:r>
          </a:p>
          <a:p>
            <a:r>
              <a:rPr lang="en-GB" altLang="ko-KR" dirty="0">
                <a:latin typeface="Chalkboard" charset="0"/>
                <a:ea typeface="MS PGothic" charset="0"/>
              </a:rPr>
              <a:t>The best way to sensitise yourself to learners …</a:t>
            </a:r>
          </a:p>
          <a:p>
            <a:pPr lvl="1">
              <a:buFont typeface="Lucida Grande"/>
              <a:buChar char="…"/>
            </a:pPr>
            <a:r>
              <a:rPr lang="en-US" altLang="ko-KR" sz="2400" dirty="0">
                <a:latin typeface="Chalkboard" charset="0"/>
                <a:ea typeface="MS PGothic" charset="0"/>
              </a:rPr>
              <a:t> </a:t>
            </a:r>
            <a:r>
              <a:rPr lang="en-GB" altLang="ko-KR" sz="2400" dirty="0">
                <a:latin typeface="Chalkboard" charset="0"/>
                <a:ea typeface="MS PGothic" charset="0"/>
              </a:rPr>
              <a:t>is to experience parallel phenomena yourself </a:t>
            </a:r>
          </a:p>
          <a:p>
            <a:r>
              <a:rPr lang="en-GB" altLang="ko-KR" dirty="0">
                <a:latin typeface="Chalkboard" charset="0"/>
                <a:ea typeface="MS PGothic" charset="0"/>
              </a:rPr>
              <a:t>So, what you get from this</a:t>
            </a:r>
            <a:r>
              <a:rPr lang="en-US" altLang="ko-KR" dirty="0">
                <a:latin typeface="Chalkboard" charset="0"/>
                <a:ea typeface="MS PGothic" charset="0"/>
              </a:rPr>
              <a:t> </a:t>
            </a:r>
            <a:r>
              <a:rPr lang="en-GB" altLang="ko-KR" dirty="0">
                <a:latin typeface="Chalkboard" charset="0"/>
                <a:ea typeface="MS PGothic" charset="0"/>
              </a:rPr>
              <a:t>session is what you notice happening inside you!</a:t>
            </a:r>
          </a:p>
          <a:p>
            <a:r>
              <a:rPr lang="en-GB" altLang="ko-KR" dirty="0">
                <a:latin typeface="Chalkboard" charset="0"/>
                <a:ea typeface="MS PGothic" charset="0"/>
              </a:rPr>
              <a:t>To be awake, sensitive, and responsive to students, it is vital to be thinking mathematically oneself</a:t>
            </a:r>
          </a:p>
        </p:txBody>
      </p:sp>
    </p:spTree>
    <p:extLst>
      <p:ext uri="{BB962C8B-B14F-4D97-AF65-F5344CB8AC3E}">
        <p14:creationId xmlns:p14="http://schemas.microsoft.com/office/powerpoint/2010/main" val="416298858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339B0-9B08-5C48-B67F-58ADD2376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Ratios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95682-74EF-4440-A354-6A3476080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777" y="980728"/>
            <a:ext cx="7727950" cy="2160240"/>
          </a:xfrm>
        </p:spPr>
        <p:txBody>
          <a:bodyPr/>
          <a:lstStyle/>
          <a:p>
            <a:r>
              <a:rPr lang="en-US" dirty="0"/>
              <a:t>Rods </a:t>
            </a:r>
            <a:r>
              <a:rPr lang="en-US" i="1" dirty="0"/>
              <a:t>A</a:t>
            </a:r>
            <a:r>
              <a:rPr lang="en-US" dirty="0"/>
              <a:t> and </a:t>
            </a:r>
            <a:r>
              <a:rPr lang="en-US" i="1" dirty="0"/>
              <a:t>B</a:t>
            </a:r>
            <a:r>
              <a:rPr lang="en-US" dirty="0"/>
              <a:t> have lengths in the ratio </a:t>
            </a:r>
            <a:r>
              <a:rPr lang="en-US" i="1" dirty="0"/>
              <a:t>a : b</a:t>
            </a:r>
          </a:p>
          <a:p>
            <a:r>
              <a:rPr lang="en-US" dirty="0"/>
              <a:t>Rods </a:t>
            </a:r>
            <a:r>
              <a:rPr lang="en-US" i="1" dirty="0"/>
              <a:t>C</a:t>
            </a:r>
            <a:r>
              <a:rPr lang="en-US" dirty="0"/>
              <a:t> and </a:t>
            </a:r>
            <a:r>
              <a:rPr lang="en-US" i="1" dirty="0"/>
              <a:t>D</a:t>
            </a:r>
            <a:r>
              <a:rPr lang="en-US" dirty="0"/>
              <a:t> have lengths in the ratio </a:t>
            </a:r>
            <a:r>
              <a:rPr lang="en-US" i="1" dirty="0"/>
              <a:t>c : d</a:t>
            </a:r>
          </a:p>
          <a:p>
            <a:r>
              <a:rPr lang="en-US" dirty="0"/>
              <a:t>Given that rods </a:t>
            </a:r>
            <a:r>
              <a:rPr lang="en-US" i="1" dirty="0"/>
              <a:t>A</a:t>
            </a:r>
            <a:r>
              <a:rPr lang="en-US" dirty="0"/>
              <a:t> and </a:t>
            </a:r>
            <a:r>
              <a:rPr lang="en-US" i="1" dirty="0"/>
              <a:t>B</a:t>
            </a:r>
            <a:r>
              <a:rPr lang="en-US" dirty="0"/>
              <a:t> together are </a:t>
            </a:r>
            <a:r>
              <a:rPr lang="en-US" dirty="0" err="1"/>
              <a:t>μ</a:t>
            </a:r>
            <a:r>
              <a:rPr lang="en-US" dirty="0"/>
              <a:t> times as long as rods </a:t>
            </a:r>
            <a:r>
              <a:rPr lang="en-US" i="1" dirty="0"/>
              <a:t>C</a:t>
            </a:r>
            <a:r>
              <a:rPr lang="en-US" dirty="0"/>
              <a:t> and </a:t>
            </a:r>
            <a:r>
              <a:rPr lang="en-US" i="1" dirty="0"/>
              <a:t>D</a:t>
            </a:r>
            <a:r>
              <a:rPr lang="en-US" dirty="0"/>
              <a:t> together, find the ratios of lengths </a:t>
            </a:r>
            <a:r>
              <a:rPr lang="en-US" i="1" dirty="0"/>
              <a:t>A</a:t>
            </a:r>
            <a:r>
              <a:rPr lang="en-US" dirty="0"/>
              <a:t> : </a:t>
            </a:r>
            <a:r>
              <a:rPr lang="en-US" i="1" dirty="0"/>
              <a:t>B</a:t>
            </a:r>
            <a:r>
              <a:rPr lang="en-US" dirty="0"/>
              <a:t> : </a:t>
            </a:r>
            <a:r>
              <a:rPr lang="en-US" i="1" dirty="0"/>
              <a:t>C</a:t>
            </a:r>
            <a:r>
              <a:rPr lang="en-US" dirty="0"/>
              <a:t> : </a:t>
            </a:r>
            <a:r>
              <a:rPr lang="en-US" i="1" dirty="0"/>
              <a:t>D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B9613C-7D06-F24A-A06C-5C6EB5AC8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359696"/>
            <a:ext cx="7295138" cy="935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BA4CC0-EBCC-D744-B315-711F0DDF7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996" y="4550993"/>
            <a:ext cx="5006282" cy="52697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4D2BD16-9A66-9049-BC4E-FD55F330C93D}"/>
              </a:ext>
            </a:extLst>
          </p:cNvPr>
          <p:cNvSpPr/>
          <p:nvPr/>
        </p:nvSpPr>
        <p:spPr bwMode="auto">
          <a:xfrm>
            <a:off x="3117481" y="5333287"/>
            <a:ext cx="2427312" cy="576064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Chalkboard" pitchFamily="-111" charset="0"/>
              </a:rPr>
              <a:t>Correct?</a:t>
            </a:r>
          </a:p>
        </p:txBody>
      </p:sp>
    </p:spTree>
    <p:extLst>
      <p:ext uri="{BB962C8B-B14F-4D97-AF65-F5344CB8AC3E}">
        <p14:creationId xmlns:p14="http://schemas.microsoft.com/office/powerpoint/2010/main" val="273768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D439D-A73F-3549-A9D5-745BB9EBF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Arithmetic as Entry to Algebra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88A6D-FCFD-2140-B6B8-E479593F3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Elaboration of ideas of Mary Boole</a:t>
            </a:r>
          </a:p>
        </p:txBody>
      </p:sp>
    </p:spTree>
    <p:extLst>
      <p:ext uri="{BB962C8B-B14F-4D97-AF65-F5344CB8AC3E}">
        <p14:creationId xmlns:p14="http://schemas.microsoft.com/office/powerpoint/2010/main" val="1322547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Think Of A Number (ThOANs)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3869432" cy="4392488"/>
          </a:xfrm>
        </p:spPr>
        <p:txBody>
          <a:bodyPr/>
          <a:lstStyle/>
          <a:p>
            <a:r>
              <a:rPr lang="en-GB"/>
              <a:t>Think of a number</a:t>
            </a:r>
          </a:p>
          <a:p>
            <a:r>
              <a:rPr lang="en-GB"/>
              <a:t>Add 2</a:t>
            </a:r>
          </a:p>
          <a:p>
            <a:r>
              <a:rPr lang="en-GB"/>
              <a:t>Multiply by 3</a:t>
            </a:r>
          </a:p>
          <a:p>
            <a:r>
              <a:rPr lang="en-GB"/>
              <a:t>Subtract 4</a:t>
            </a:r>
          </a:p>
          <a:p>
            <a:r>
              <a:rPr lang="en-GB"/>
              <a:t>Multiply by 2</a:t>
            </a:r>
          </a:p>
          <a:p>
            <a:r>
              <a:rPr lang="en-GB"/>
              <a:t>Add 2</a:t>
            </a:r>
          </a:p>
          <a:p>
            <a:r>
              <a:rPr lang="en-GB"/>
              <a:t>Divide by 6</a:t>
            </a:r>
          </a:p>
          <a:p>
            <a:r>
              <a:rPr lang="en-GB"/>
              <a:t>Subtract the number you first thought of</a:t>
            </a:r>
          </a:p>
          <a:p>
            <a:r>
              <a:rPr lang="en-GB"/>
              <a:t>Your answer is 1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148064" y="1156682"/>
            <a:ext cx="308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36096" y="1569566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 + 2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8064" y="2019668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3x    + 6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8064" y="2452826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3x    + 2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48064" y="2874293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6x      + 4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48064" y="3388930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6x   + 6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48064" y="3892986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    + 1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48064" y="4397042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 1</a:t>
            </a:r>
          </a:p>
        </p:txBody>
      </p:sp>
      <p:pic>
        <p:nvPicPr>
          <p:cNvPr id="12" name="Picture 11" descr="smiley-f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941168"/>
            <a:ext cx="710994" cy="720080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 bwMode="auto">
          <a:xfrm>
            <a:off x="5148064" y="1193900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48064" y="1588730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08104" y="2020778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08104" y="2449974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08104" y="2884874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87530" y="3400621"/>
            <a:ext cx="308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20072" y="3912809"/>
            <a:ext cx="308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32" name="Cloud Callout 31"/>
          <p:cNvSpPr/>
          <p:nvPr/>
        </p:nvSpPr>
        <p:spPr bwMode="auto">
          <a:xfrm>
            <a:off x="5148064" y="1660738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33" name="Cloud Callout 32"/>
          <p:cNvSpPr/>
          <p:nvPr/>
        </p:nvSpPr>
        <p:spPr bwMode="auto">
          <a:xfrm>
            <a:off x="5508104" y="2060424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34" name="Cloud Callout 33"/>
          <p:cNvSpPr/>
          <p:nvPr/>
        </p:nvSpPr>
        <p:spPr bwMode="auto">
          <a:xfrm>
            <a:off x="5508104" y="2492472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35" name="Cloud Callout 34"/>
          <p:cNvSpPr/>
          <p:nvPr/>
        </p:nvSpPr>
        <p:spPr bwMode="auto">
          <a:xfrm>
            <a:off x="5508104" y="2912829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36" name="Cloud Callout 35"/>
          <p:cNvSpPr/>
          <p:nvPr/>
        </p:nvSpPr>
        <p:spPr bwMode="auto">
          <a:xfrm>
            <a:off x="5508104" y="3429000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37" name="Cloud Callout 36"/>
          <p:cNvSpPr/>
          <p:nvPr/>
        </p:nvSpPr>
        <p:spPr bwMode="auto">
          <a:xfrm>
            <a:off x="5220072" y="3967846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10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 animBg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Differing Sums of Products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836613"/>
            <a:ext cx="5760318" cy="1223962"/>
          </a:xfrm>
        </p:spPr>
        <p:txBody>
          <a:bodyPr/>
          <a:lstStyle/>
          <a:p>
            <a:pPr>
              <a:defRPr/>
            </a:pPr>
            <a:r>
              <a:rPr lang="en-GB"/>
              <a:t>Write down four numbers in a 2 by 2 grid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23850" y="1773238"/>
            <a:ext cx="5256213" cy="1223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buChar char="/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Clr>
                <a:schemeClr val="bg1">
                  <a:lumMod val="75000"/>
                </a:schemeClr>
              </a:buClr>
              <a:buFont typeface="Wingdings" charset="2"/>
              <a:buChar char="v"/>
              <a:defRPr/>
            </a:pPr>
            <a:r>
              <a:rPr lang="en-GB" sz="2400" b="0">
                <a:solidFill>
                  <a:srgbClr val="000000"/>
                </a:solidFill>
                <a:effectLst/>
              </a:rPr>
              <a:t>Add together the products along the rows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23850" y="2781300"/>
            <a:ext cx="5616575" cy="1223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buChar char="/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Clr>
                <a:schemeClr val="bg1">
                  <a:lumMod val="75000"/>
                </a:schemeClr>
              </a:buClr>
              <a:buFont typeface="Wingdings" charset="2"/>
              <a:buChar char="v"/>
              <a:defRPr/>
            </a:pPr>
            <a:r>
              <a:rPr lang="en-GB" sz="2400" b="0">
                <a:solidFill>
                  <a:srgbClr val="000000"/>
                </a:solidFill>
                <a:effectLst/>
              </a:rPr>
              <a:t>Add together the products down the columns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23850" y="3789363"/>
            <a:ext cx="5543550" cy="64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buChar char="/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Clr>
                <a:schemeClr val="bg1">
                  <a:lumMod val="75000"/>
                </a:schemeClr>
              </a:buClr>
              <a:buFont typeface="Wingdings" charset="2"/>
              <a:buChar char="v"/>
              <a:defRPr/>
            </a:pPr>
            <a:r>
              <a:rPr lang="en-GB" sz="2400" b="0">
                <a:solidFill>
                  <a:srgbClr val="000000"/>
                </a:solidFill>
                <a:effectLst/>
              </a:rPr>
              <a:t>Calculate the difference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95289" y="5516563"/>
            <a:ext cx="4896792" cy="1008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buChar char="/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Clr>
                <a:schemeClr val="bg1">
                  <a:lumMod val="75000"/>
                </a:schemeClr>
              </a:buClr>
              <a:buFont typeface="Wingdings" charset="2"/>
              <a:buChar char="v"/>
              <a:defRPr/>
            </a:pPr>
            <a:r>
              <a:rPr lang="en-GB" sz="2400" b="0">
                <a:solidFill>
                  <a:srgbClr val="000000"/>
                </a:solidFill>
                <a:effectLst/>
              </a:rPr>
              <a:t>Now choose positive numbers </a:t>
            </a:r>
            <a:br>
              <a:rPr lang="en-GB" sz="2400" b="0">
                <a:solidFill>
                  <a:srgbClr val="000000"/>
                </a:solidFill>
                <a:effectLst/>
              </a:rPr>
            </a:br>
            <a:r>
              <a:rPr lang="en-GB" sz="2400" b="0">
                <a:solidFill>
                  <a:srgbClr val="000000"/>
                </a:solidFill>
                <a:effectLst/>
              </a:rPr>
              <a:t>so that the difference is 6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403350" y="4437063"/>
            <a:ext cx="4681538" cy="1008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buChar char="/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Clr>
                <a:schemeClr val="bg1">
                  <a:lumMod val="75000"/>
                </a:schemeClr>
              </a:buClr>
              <a:buFont typeface="Wingdings" charset="2"/>
              <a:buChar char="v"/>
              <a:defRPr/>
            </a:pPr>
            <a:r>
              <a:rPr lang="en-GB" sz="2400" b="0">
                <a:solidFill>
                  <a:srgbClr val="0000FF"/>
                </a:solidFill>
                <a:effectLst/>
              </a:rPr>
              <a:t>That is the ‘doing’</a:t>
            </a:r>
            <a:br>
              <a:rPr lang="en-GB" sz="2400" b="0">
                <a:solidFill>
                  <a:srgbClr val="0000FF"/>
                </a:solidFill>
                <a:effectLst/>
              </a:rPr>
            </a:br>
            <a:r>
              <a:rPr lang="en-GB" sz="2400" b="0">
                <a:solidFill>
                  <a:srgbClr val="0000FF"/>
                </a:solidFill>
                <a:effectLst/>
              </a:rPr>
              <a:t>What is an ‘undoing’?</a:t>
            </a:r>
          </a:p>
        </p:txBody>
      </p: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6588125" y="836613"/>
            <a:ext cx="1008063" cy="1223962"/>
            <a:chOff x="6084168" y="980728"/>
            <a:chExt cx="1008112" cy="1224136"/>
          </a:xfrm>
        </p:grpSpPr>
        <p:sp>
          <p:nvSpPr>
            <p:cNvPr id="9" name="TextBox 8"/>
            <p:cNvSpPr txBox="1"/>
            <p:nvPr/>
          </p:nvSpPr>
          <p:spPr>
            <a:xfrm>
              <a:off x="6155609" y="980728"/>
              <a:ext cx="447697" cy="64620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3600" b="0" dirty="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55609" y="1558660"/>
              <a:ext cx="447697" cy="64620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3600" b="0" dirty="0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31883" y="1539607"/>
              <a:ext cx="446109" cy="64620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3600" b="0" dirty="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31883" y="980728"/>
              <a:ext cx="446109" cy="64620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3600" b="0" dirty="0">
                  <a:solidFill>
                    <a:srgbClr val="000000"/>
                  </a:solidFill>
                </a:rPr>
                <a:t>7</a:t>
              </a:r>
            </a:p>
          </p:txBody>
        </p:sp>
        <p:cxnSp>
          <p:nvCxnSpPr>
            <p:cNvPr id="33809" name="Straight Connector 13"/>
            <p:cNvCxnSpPr>
              <a:cxnSpLocks noChangeShapeType="1"/>
            </p:cNvCxnSpPr>
            <p:nvPr/>
          </p:nvCxnSpPr>
          <p:spPr bwMode="auto">
            <a:xfrm flipH="1">
              <a:off x="6084168" y="1628800"/>
              <a:ext cx="100811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3810" name="Straight Connector 17"/>
            <p:cNvCxnSpPr>
              <a:cxnSpLocks noChangeShapeType="1"/>
            </p:cNvCxnSpPr>
            <p:nvPr/>
          </p:nvCxnSpPr>
          <p:spPr bwMode="auto">
            <a:xfrm flipH="1" flipV="1">
              <a:off x="6582833" y="1058333"/>
              <a:ext cx="5391" cy="112536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3811" name="Rectangle 25"/>
            <p:cNvSpPr>
              <a:spLocks noChangeArrowheads="1"/>
            </p:cNvSpPr>
            <p:nvPr/>
          </p:nvSpPr>
          <p:spPr bwMode="auto">
            <a:xfrm>
              <a:off x="6084168" y="1052736"/>
              <a:ext cx="1008112" cy="115212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00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084888" y="2205038"/>
            <a:ext cx="2257425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0" dirty="0">
                <a:solidFill>
                  <a:srgbClr val="000000"/>
                </a:solidFill>
              </a:rPr>
              <a:t>28 + 15 = 43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84888" y="2997200"/>
            <a:ext cx="2185987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0" dirty="0">
                <a:solidFill>
                  <a:srgbClr val="000000"/>
                </a:solidFill>
              </a:rPr>
              <a:t>20 + 21 = 41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84888" y="3644900"/>
            <a:ext cx="20764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0" dirty="0">
                <a:solidFill>
                  <a:srgbClr val="000000"/>
                </a:solidFill>
              </a:rPr>
              <a:t>43 – 41 = 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292600"/>
            <a:ext cx="7651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7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31" grpId="0"/>
      <p:bldP spid="32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Differing Sums &amp; Products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052513"/>
            <a:ext cx="4608512" cy="792162"/>
          </a:xfrm>
        </p:spPr>
        <p:txBody>
          <a:bodyPr/>
          <a:lstStyle/>
          <a:p>
            <a:pPr>
              <a:defRPr/>
            </a:pPr>
            <a:r>
              <a:rPr lang="en-GB"/>
              <a:t>Tracking Arithmetic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588125" y="836613"/>
            <a:ext cx="1008063" cy="1223962"/>
            <a:chOff x="6084168" y="980728"/>
            <a:chExt cx="1008112" cy="1224136"/>
          </a:xfrm>
        </p:grpSpPr>
        <p:sp>
          <p:nvSpPr>
            <p:cNvPr id="5" name="TextBox 4"/>
            <p:cNvSpPr txBox="1"/>
            <p:nvPr/>
          </p:nvSpPr>
          <p:spPr>
            <a:xfrm>
              <a:off x="6155609" y="980728"/>
              <a:ext cx="447697" cy="64620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3600" b="0" dirty="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55609" y="1558660"/>
              <a:ext cx="447697" cy="64620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3600" b="0" dirty="0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31883" y="1539607"/>
              <a:ext cx="446109" cy="64620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3600" b="0" dirty="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631883" y="980728"/>
              <a:ext cx="446109" cy="64620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3600" b="0" dirty="0">
                  <a:solidFill>
                    <a:srgbClr val="000000"/>
                  </a:solidFill>
                </a:rPr>
                <a:t>7</a:t>
              </a:r>
            </a:p>
          </p:txBody>
        </p:sp>
        <p:cxnSp>
          <p:nvCxnSpPr>
            <p:cNvPr id="35855" name="Straight Connector 8"/>
            <p:cNvCxnSpPr>
              <a:cxnSpLocks noChangeShapeType="1"/>
            </p:cNvCxnSpPr>
            <p:nvPr/>
          </p:nvCxnSpPr>
          <p:spPr bwMode="auto">
            <a:xfrm flipH="1">
              <a:off x="6084168" y="1628800"/>
              <a:ext cx="100811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856" name="Straight Connector 9"/>
            <p:cNvCxnSpPr>
              <a:cxnSpLocks noChangeShapeType="1"/>
            </p:cNvCxnSpPr>
            <p:nvPr/>
          </p:nvCxnSpPr>
          <p:spPr bwMode="auto">
            <a:xfrm flipH="1" flipV="1">
              <a:off x="6582833" y="1058333"/>
              <a:ext cx="5391" cy="112536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5857" name="Rectangle 10"/>
            <p:cNvSpPr>
              <a:spLocks noChangeArrowheads="1"/>
            </p:cNvSpPr>
            <p:nvPr/>
          </p:nvSpPr>
          <p:spPr bwMode="auto">
            <a:xfrm>
              <a:off x="6084168" y="1052736"/>
              <a:ext cx="1008112" cy="115212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331913" y="1844675"/>
            <a:ext cx="18700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0" dirty="0">
                <a:solidFill>
                  <a:srgbClr val="000000"/>
                </a:solidFill>
              </a:rPr>
              <a:t>4x7 + 5x3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31913" y="2401888"/>
            <a:ext cx="1870075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0" dirty="0">
                <a:solidFill>
                  <a:srgbClr val="000000"/>
                </a:solidFill>
              </a:rPr>
              <a:t>4x5 + 7x3</a:t>
            </a:r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1187450" y="2997200"/>
            <a:ext cx="21605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684213" y="3141663"/>
            <a:ext cx="3181350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0" dirty="0">
                <a:solidFill>
                  <a:srgbClr val="000000"/>
                </a:solidFill>
              </a:rPr>
              <a:t>4x(7–5) + (5–7)x3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71550" y="3770313"/>
            <a:ext cx="280828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b="0" dirty="0">
                <a:solidFill>
                  <a:srgbClr val="000000"/>
                </a:solidFill>
              </a:rPr>
              <a:t>= (4-3)x (7–5)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468313" y="4365625"/>
            <a:ext cx="7704137" cy="1223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buChar char="/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Clr>
                <a:schemeClr val="bg1"/>
              </a:buClr>
              <a:buFont typeface="Wingdings" charset="2"/>
              <a:buChar char="v"/>
              <a:defRPr/>
            </a:pPr>
            <a:r>
              <a:rPr lang="en-GB" sz="2400" b="0">
                <a:solidFill>
                  <a:srgbClr val="000000"/>
                </a:solidFill>
                <a:effectLst/>
              </a:rPr>
              <a:t>How much freedom and what constraints make 6 be the difference?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468313" y="5516563"/>
            <a:ext cx="7704137" cy="1225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buChar char="/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Clr>
                <a:schemeClr val="bg1"/>
              </a:buClr>
              <a:buFont typeface="Wingdings" charset="2"/>
              <a:buChar char="v"/>
              <a:defRPr/>
            </a:pPr>
            <a:r>
              <a:rPr lang="en-GB" sz="2400" b="0">
                <a:solidFill>
                  <a:srgbClr val="000000"/>
                </a:solidFill>
                <a:effectLst/>
              </a:rPr>
              <a:t>How much freedom and what constraints make </a:t>
            </a:r>
            <a:r>
              <a:rPr lang="en-GB" sz="2400" b="0" i="1">
                <a:solidFill>
                  <a:srgbClr val="000000"/>
                </a:solidFill>
                <a:effectLst/>
              </a:rPr>
              <a:t>n</a:t>
            </a:r>
            <a:r>
              <a:rPr lang="en-GB" sz="2400" b="0">
                <a:solidFill>
                  <a:srgbClr val="000000"/>
                </a:solidFill>
                <a:effectLst/>
              </a:rPr>
              <a:t> the difference?</a:t>
            </a:r>
          </a:p>
        </p:txBody>
      </p:sp>
    </p:spTree>
    <p:extLst>
      <p:ext uri="{BB962C8B-B14F-4D97-AF65-F5344CB8AC3E}">
        <p14:creationId xmlns:p14="http://schemas.microsoft.com/office/powerpoint/2010/main" val="372457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Varied Multiplication Differences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5239069" y="2525644"/>
            <a:ext cx="2751100" cy="87180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Invariance in the midst of change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44" y="1196752"/>
            <a:ext cx="3259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>
                <a:solidFill>
                  <a:srgbClr val="660066"/>
                </a:solidFill>
              </a:rPr>
              <a:t>62 x 54 – 64 x 52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3378" y="3687415"/>
            <a:ext cx="5962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>
                <a:solidFill>
                  <a:srgbClr val="660066"/>
                </a:solidFill>
              </a:rPr>
              <a:t>(60 + 2) X (50 + 4) – (60 + 4) X (50 + 2)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7584" y="4149080"/>
            <a:ext cx="60492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 dirty="0">
                <a:solidFill>
                  <a:srgbClr val="660066"/>
                </a:solidFill>
              </a:rPr>
              <a:t>=   (</a:t>
            </a:r>
            <a:r>
              <a:rPr lang="en-GB" sz="2400" b="0" dirty="0">
                <a:solidFill>
                  <a:srgbClr val="FF0000"/>
                </a:solidFill>
              </a:rPr>
              <a:t>60 X 50 </a:t>
            </a:r>
            <a:r>
              <a:rPr lang="en-GB" sz="2400" b="0" dirty="0">
                <a:solidFill>
                  <a:srgbClr val="660066"/>
                </a:solidFill>
              </a:rPr>
              <a:t>+ 60 X 4 + 2 X 50 + </a:t>
            </a:r>
            <a:r>
              <a:rPr lang="en-GB" sz="2400" b="0" dirty="0">
                <a:solidFill>
                  <a:srgbClr val="FF0000"/>
                </a:solidFill>
              </a:rPr>
              <a:t>2 X 4</a:t>
            </a:r>
          </a:p>
          <a:p>
            <a:r>
              <a:rPr lang="en-GB" sz="2400" b="0" dirty="0">
                <a:solidFill>
                  <a:srgbClr val="660066"/>
                </a:solidFill>
              </a:rPr>
              <a:t>   - (</a:t>
            </a:r>
            <a:r>
              <a:rPr lang="en-GB" sz="2400" b="0" dirty="0">
                <a:solidFill>
                  <a:srgbClr val="FF0000"/>
                </a:solidFill>
              </a:rPr>
              <a:t>60 X 50 </a:t>
            </a:r>
            <a:r>
              <a:rPr lang="en-GB" sz="2400" b="0" dirty="0">
                <a:solidFill>
                  <a:srgbClr val="660066"/>
                </a:solidFill>
              </a:rPr>
              <a:t>+ 60 X 2 + 4 X 50 + </a:t>
            </a:r>
            <a:r>
              <a:rPr lang="en-GB" sz="2400" b="0" dirty="0">
                <a:solidFill>
                  <a:srgbClr val="FF0000"/>
                </a:solidFill>
              </a:rPr>
              <a:t>2 X 4</a:t>
            </a:r>
            <a:r>
              <a:rPr lang="en-GB" sz="2400" b="0" dirty="0">
                <a:solidFill>
                  <a:srgbClr val="660066"/>
                </a:solidFill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7584" y="5013176"/>
            <a:ext cx="5721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 dirty="0">
                <a:solidFill>
                  <a:srgbClr val="660066"/>
                </a:solidFill>
              </a:rPr>
              <a:t>= 60 X 4 - 60 X 2 + 2 X 50 – 4 X 50 )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7584" y="5445224"/>
            <a:ext cx="4241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 dirty="0">
                <a:solidFill>
                  <a:srgbClr val="660066"/>
                </a:solidFill>
              </a:rPr>
              <a:t>= 60 X (4 – 2) + (2 –4) X 50 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7584" y="5949280"/>
            <a:ext cx="775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 dirty="0">
                <a:solidFill>
                  <a:srgbClr val="660066"/>
                </a:solidFill>
              </a:rPr>
              <a:t>= 60 X (4 – 2) – (4 – 2) X 50 = (60 – 50) X (4 – 2)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9552" y="1753652"/>
            <a:ext cx="3117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0">
                <a:solidFill>
                  <a:srgbClr val="660066"/>
                </a:solidFill>
              </a:rPr>
              <a:t>61 x 53 – 63 x 51 </a:t>
            </a:r>
            <a:endParaRPr lang="en-GB" b="0">
              <a:solidFill>
                <a:srgbClr val="660066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94477" y="1753652"/>
            <a:ext cx="3117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0">
                <a:solidFill>
                  <a:srgbClr val="660066"/>
                </a:solidFill>
              </a:rPr>
              <a:t>71 x 63 – 73 x 61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44008" y="1196752"/>
            <a:ext cx="32313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b="0">
                <a:solidFill>
                  <a:srgbClr val="660066"/>
                </a:solidFill>
              </a:rPr>
              <a:t>72 x 64 – 62 x 74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7584" y="6351711"/>
            <a:ext cx="3546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>
                <a:solidFill>
                  <a:srgbClr val="660066"/>
                </a:solidFill>
              </a:rPr>
              <a:t>= 10 X (6 – 5) X (4 – 2)  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6392900" y="3338491"/>
            <a:ext cx="2751100" cy="871803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halkboard" pitchFamily="-111" charset="0"/>
              </a:rPr>
              <a:t>What can vary?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chemeClr val="bg1"/>
                </a:solidFill>
                <a:latin typeface="Chalkboard" pitchFamily="-111" charset="0"/>
              </a:rPr>
              <a:t>What constraints?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62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Pyramids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39552" y="1052736"/>
            <a:ext cx="3240360" cy="3240360"/>
            <a:chOff x="539552" y="1052736"/>
            <a:chExt cx="3240360" cy="324036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866174" y="2996952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1514246" y="2996952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162318" y="2996952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1192796" y="2348880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1840868" y="2348880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2488940" y="2348880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2810390" y="2996952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1519418" y="1700808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2167490" y="1700808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39552" y="3645024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3</a:t>
              </a: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1187624" y="3645024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7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1835696" y="3645024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4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2483768" y="3645024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1</a:t>
              </a: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3131840" y="3645024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8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1840868" y="1052736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87624" y="2348880"/>
            <a:ext cx="1944216" cy="648072"/>
            <a:chOff x="179512" y="5582615"/>
            <a:chExt cx="1944216" cy="648072"/>
          </a:xfrm>
        </p:grpSpPr>
        <p:sp>
          <p:nvSpPr>
            <p:cNvPr id="61" name="Rectangle 60"/>
            <p:cNvSpPr/>
            <p:nvPr/>
          </p:nvSpPr>
          <p:spPr bwMode="auto">
            <a:xfrm>
              <a:off x="179512" y="5582615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21</a:t>
              </a: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827584" y="5582615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16</a:t>
              </a: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1475656" y="5582615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14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61002" y="2996952"/>
            <a:ext cx="2592288" cy="648072"/>
            <a:chOff x="-147110" y="6230687"/>
            <a:chExt cx="2592288" cy="648072"/>
          </a:xfrm>
        </p:grpSpPr>
        <p:sp>
          <p:nvSpPr>
            <p:cNvPr id="53" name="Rectangle 52"/>
            <p:cNvSpPr/>
            <p:nvPr/>
          </p:nvSpPr>
          <p:spPr bwMode="auto">
            <a:xfrm>
              <a:off x="-147110" y="6230687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10</a:t>
              </a: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500962" y="6230687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11</a:t>
              </a:r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1149034" y="6230687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5</a:t>
              </a:r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1797106" y="6230687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9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14246" y="1700808"/>
            <a:ext cx="1296144" cy="648072"/>
            <a:chOff x="506134" y="4934543"/>
            <a:chExt cx="1296144" cy="648072"/>
          </a:xfrm>
        </p:grpSpPr>
        <p:sp>
          <p:nvSpPr>
            <p:cNvPr id="65" name="Rectangle 64"/>
            <p:cNvSpPr/>
            <p:nvPr/>
          </p:nvSpPr>
          <p:spPr bwMode="auto">
            <a:xfrm>
              <a:off x="506134" y="4934543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37</a:t>
              </a: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1154206" y="4934543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30</a:t>
              </a:r>
            </a:p>
          </p:txBody>
        </p:sp>
      </p:grpSp>
      <p:sp>
        <p:nvSpPr>
          <p:cNvPr id="67" name="Rectangle 66"/>
          <p:cNvSpPr/>
          <p:nvPr/>
        </p:nvSpPr>
        <p:spPr bwMode="auto">
          <a:xfrm>
            <a:off x="1835696" y="1052736"/>
            <a:ext cx="648072" cy="648072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rPr>
              <a:t>67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355976" y="1196752"/>
            <a:ext cx="4320480" cy="4320480"/>
            <a:chOff x="4932040" y="980728"/>
            <a:chExt cx="3240360" cy="324036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5258662" y="2924944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5906734" y="2924944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6554806" y="2924944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5585284" y="2276872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6233356" y="2276872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6881428" y="2276872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7202878" y="2924944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5911906" y="1628800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6559978" y="1628800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4932040" y="3573016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3</a:t>
              </a: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5580112" y="3573016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7</a:t>
              </a: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6228184" y="3573016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4</a:t>
              </a: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6876256" y="3573016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1</a:t>
              </a: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7524328" y="3573016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8</a:t>
              </a: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6233356" y="980728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</p:grpSp>
      <p:sp>
        <p:nvSpPr>
          <p:cNvPr id="52" name="Rectangle 51"/>
          <p:cNvSpPr/>
          <p:nvPr/>
        </p:nvSpPr>
        <p:spPr>
          <a:xfrm>
            <a:off x="6084168" y="2996952"/>
            <a:ext cx="288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br>
              <a:rPr lang="en-GB" sz="2000" b="0" dirty="0">
                <a:solidFill>
                  <a:srgbClr val="000000"/>
                </a:solidFill>
              </a:rPr>
            </a:br>
            <a:endParaRPr lang="en-GB" sz="2000" b="0" dirty="0">
              <a:solidFill>
                <a:srgbClr val="0000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625168" y="2132856"/>
            <a:ext cx="10025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0" dirty="0">
                <a:solidFill>
                  <a:srgbClr val="000000"/>
                </a:solidFill>
              </a:rPr>
              <a:t>3+</a:t>
            </a:r>
            <a:r>
              <a:rPr lang="en-GB" sz="2000" dirty="0">
                <a:solidFill>
                  <a:srgbClr val="FF0000"/>
                </a:solidFill>
              </a:rPr>
              <a:t>3</a:t>
            </a:r>
            <a:r>
              <a:rPr lang="en-GB" sz="2000" b="0" dirty="0">
                <a:solidFill>
                  <a:srgbClr val="000000"/>
                </a:solidFill>
              </a:rPr>
              <a:t>x7</a:t>
            </a:r>
            <a:br>
              <a:rPr lang="en-GB" sz="2000" b="0" dirty="0">
                <a:solidFill>
                  <a:srgbClr val="000000"/>
                </a:solidFill>
              </a:rPr>
            </a:br>
            <a:r>
              <a:rPr lang="en-GB" sz="2000" b="0" dirty="0">
                <a:solidFill>
                  <a:srgbClr val="000000"/>
                </a:solidFill>
              </a:rPr>
              <a:t>+</a:t>
            </a:r>
            <a:r>
              <a:rPr lang="en-GB" sz="2000" dirty="0">
                <a:solidFill>
                  <a:srgbClr val="FF0000"/>
                </a:solidFill>
              </a:rPr>
              <a:t>3</a:t>
            </a:r>
            <a:r>
              <a:rPr lang="en-GB" sz="2000" b="0" dirty="0">
                <a:solidFill>
                  <a:srgbClr val="000000"/>
                </a:solidFill>
              </a:rPr>
              <a:t>x4+1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461104" y="2132856"/>
            <a:ext cx="10025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0" dirty="0">
                <a:solidFill>
                  <a:srgbClr val="000000"/>
                </a:solidFill>
              </a:rPr>
              <a:t>7+</a:t>
            </a:r>
            <a:r>
              <a:rPr lang="en-GB" sz="2000" dirty="0">
                <a:solidFill>
                  <a:srgbClr val="FF0000"/>
                </a:solidFill>
              </a:rPr>
              <a:t>3</a:t>
            </a:r>
            <a:r>
              <a:rPr lang="en-GB" sz="2000" b="0" dirty="0">
                <a:solidFill>
                  <a:srgbClr val="000000"/>
                </a:solidFill>
              </a:rPr>
              <a:t>x4</a:t>
            </a:r>
            <a:br>
              <a:rPr lang="en-GB" sz="2000" b="0" dirty="0">
                <a:solidFill>
                  <a:srgbClr val="000000"/>
                </a:solidFill>
              </a:rPr>
            </a:br>
            <a:r>
              <a:rPr lang="en-GB" sz="2000" b="0" dirty="0">
                <a:solidFill>
                  <a:srgbClr val="000000"/>
                </a:solidFill>
              </a:rPr>
              <a:t>+</a:t>
            </a:r>
            <a:r>
              <a:rPr lang="en-GB" sz="2000" dirty="0">
                <a:solidFill>
                  <a:srgbClr val="FF0000"/>
                </a:solidFill>
              </a:rPr>
              <a:t>3</a:t>
            </a:r>
            <a:r>
              <a:rPr lang="en-GB" sz="2000" b="0" dirty="0">
                <a:solidFill>
                  <a:srgbClr val="000000"/>
                </a:solidFill>
              </a:rPr>
              <a:t>x1+8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029058" y="1124746"/>
            <a:ext cx="9156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0" dirty="0">
                <a:solidFill>
                  <a:srgbClr val="000000"/>
                </a:solidFill>
              </a:rPr>
              <a:t>3+</a:t>
            </a:r>
            <a:r>
              <a:rPr lang="en-GB" sz="2000" dirty="0">
                <a:solidFill>
                  <a:srgbClr val="FF0000"/>
                </a:solidFill>
              </a:rPr>
              <a:t>4</a:t>
            </a:r>
            <a:r>
              <a:rPr lang="en-GB" sz="2000" b="0" dirty="0">
                <a:solidFill>
                  <a:srgbClr val="000000"/>
                </a:solidFill>
              </a:rPr>
              <a:t>x7</a:t>
            </a:r>
            <a:br>
              <a:rPr lang="en-GB" sz="2000" b="0" dirty="0">
                <a:solidFill>
                  <a:srgbClr val="000000"/>
                </a:solidFill>
              </a:rPr>
            </a:br>
            <a:r>
              <a:rPr lang="en-GB" sz="2000" b="0" dirty="0">
                <a:solidFill>
                  <a:srgbClr val="000000"/>
                </a:solidFill>
              </a:rPr>
              <a:t>+</a:t>
            </a:r>
            <a:r>
              <a:rPr lang="en-GB" sz="2000" dirty="0">
                <a:solidFill>
                  <a:srgbClr val="FF0000"/>
                </a:solidFill>
              </a:rPr>
              <a:t>6</a:t>
            </a:r>
            <a:r>
              <a:rPr lang="en-GB" sz="2000" b="0" dirty="0">
                <a:solidFill>
                  <a:srgbClr val="000000"/>
                </a:solidFill>
              </a:rPr>
              <a:t>x4+</a:t>
            </a:r>
            <a:br>
              <a:rPr lang="en-GB" sz="2000" b="0" dirty="0">
                <a:solidFill>
                  <a:srgbClr val="000000"/>
                </a:solidFill>
              </a:rPr>
            </a:br>
            <a:r>
              <a:rPr lang="en-GB" sz="2000" dirty="0">
                <a:solidFill>
                  <a:srgbClr val="FF0000"/>
                </a:solidFill>
              </a:rPr>
              <a:t>4</a:t>
            </a:r>
            <a:r>
              <a:rPr lang="en-GB" sz="2000" b="0" dirty="0">
                <a:solidFill>
                  <a:srgbClr val="000000"/>
                </a:solidFill>
              </a:rPr>
              <a:t>x1+8</a:t>
            </a:r>
          </a:p>
        </p:txBody>
      </p:sp>
      <p:sp>
        <p:nvSpPr>
          <p:cNvPr id="5" name="Rectangle 4"/>
          <p:cNvSpPr/>
          <p:nvPr/>
        </p:nvSpPr>
        <p:spPr>
          <a:xfrm>
            <a:off x="4788024" y="3913893"/>
            <a:ext cx="700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0" dirty="0">
                <a:solidFill>
                  <a:srgbClr val="000000"/>
                </a:solidFill>
              </a:rPr>
              <a:t>3+7</a:t>
            </a:r>
          </a:p>
        </p:txBody>
      </p:sp>
      <p:sp>
        <p:nvSpPr>
          <p:cNvPr id="6" name="Rectangle 5"/>
          <p:cNvSpPr/>
          <p:nvPr/>
        </p:nvSpPr>
        <p:spPr>
          <a:xfrm>
            <a:off x="5652120" y="3933057"/>
            <a:ext cx="700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0" dirty="0">
                <a:solidFill>
                  <a:srgbClr val="000000"/>
                </a:solidFill>
              </a:rPr>
              <a:t>7+4</a:t>
            </a:r>
          </a:p>
        </p:txBody>
      </p:sp>
      <p:sp>
        <p:nvSpPr>
          <p:cNvPr id="7" name="Rectangle 6"/>
          <p:cNvSpPr/>
          <p:nvPr/>
        </p:nvSpPr>
        <p:spPr>
          <a:xfrm>
            <a:off x="6588226" y="3933057"/>
            <a:ext cx="646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0" dirty="0">
                <a:solidFill>
                  <a:srgbClr val="000000"/>
                </a:solidFill>
              </a:rPr>
              <a:t>4+1</a:t>
            </a:r>
          </a:p>
        </p:txBody>
      </p:sp>
      <p:sp>
        <p:nvSpPr>
          <p:cNvPr id="8" name="Rectangle 7"/>
          <p:cNvSpPr/>
          <p:nvPr/>
        </p:nvSpPr>
        <p:spPr>
          <a:xfrm>
            <a:off x="7380312" y="3933057"/>
            <a:ext cx="640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0" dirty="0">
                <a:solidFill>
                  <a:srgbClr val="000000"/>
                </a:solidFill>
              </a:rPr>
              <a:t>1+8</a:t>
            </a:r>
          </a:p>
        </p:txBody>
      </p:sp>
      <p:sp>
        <p:nvSpPr>
          <p:cNvPr id="9" name="Rectangle 8"/>
          <p:cNvSpPr/>
          <p:nvPr/>
        </p:nvSpPr>
        <p:spPr>
          <a:xfrm>
            <a:off x="5220072" y="2996953"/>
            <a:ext cx="9361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0" dirty="0">
                <a:solidFill>
                  <a:srgbClr val="000000"/>
                </a:solidFill>
              </a:rPr>
              <a:t>3+</a:t>
            </a:r>
            <a:r>
              <a:rPr lang="en-GB" sz="2000" dirty="0">
                <a:solidFill>
                  <a:srgbClr val="FF0000"/>
                </a:solidFill>
              </a:rPr>
              <a:t>2</a:t>
            </a:r>
            <a:r>
              <a:rPr lang="en-GB" sz="2000" b="0" dirty="0">
                <a:solidFill>
                  <a:srgbClr val="000000"/>
                </a:solidFill>
              </a:rPr>
              <a:t>x7</a:t>
            </a:r>
          </a:p>
          <a:p>
            <a:r>
              <a:rPr lang="en-GB" sz="2000" b="0" dirty="0">
                <a:solidFill>
                  <a:srgbClr val="000000"/>
                </a:solidFill>
              </a:rPr>
              <a:t>+4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084168" y="3009147"/>
            <a:ext cx="9361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0" dirty="0">
                <a:solidFill>
                  <a:srgbClr val="000000"/>
                </a:solidFill>
              </a:rPr>
              <a:t>7+</a:t>
            </a:r>
            <a:r>
              <a:rPr lang="en-GB" sz="2000" dirty="0">
                <a:solidFill>
                  <a:srgbClr val="FF0000"/>
                </a:solidFill>
              </a:rPr>
              <a:t>2</a:t>
            </a:r>
            <a:r>
              <a:rPr lang="en-GB" sz="2000" b="0" dirty="0">
                <a:solidFill>
                  <a:srgbClr val="000000"/>
                </a:solidFill>
              </a:rPr>
              <a:t>x4</a:t>
            </a:r>
          </a:p>
          <a:p>
            <a:r>
              <a:rPr lang="en-GB" sz="2000" b="0" dirty="0">
                <a:solidFill>
                  <a:srgbClr val="000000"/>
                </a:solidFill>
              </a:rPr>
              <a:t>+1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020272" y="2996953"/>
            <a:ext cx="9361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0" dirty="0">
                <a:solidFill>
                  <a:srgbClr val="000000"/>
                </a:solidFill>
              </a:rPr>
              <a:t>4+</a:t>
            </a:r>
            <a:r>
              <a:rPr lang="en-GB" sz="2000" dirty="0">
                <a:solidFill>
                  <a:srgbClr val="FF0000"/>
                </a:solidFill>
              </a:rPr>
              <a:t>2</a:t>
            </a:r>
            <a:r>
              <a:rPr lang="en-GB" sz="2000" b="0" dirty="0">
                <a:solidFill>
                  <a:srgbClr val="000000"/>
                </a:solidFill>
              </a:rPr>
              <a:t>x1</a:t>
            </a:r>
          </a:p>
          <a:p>
            <a:r>
              <a:rPr lang="en-GB" sz="2000" b="0" dirty="0">
                <a:solidFill>
                  <a:srgbClr val="000000"/>
                </a:solidFill>
              </a:rPr>
              <a:t>+8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2339752" y="5805265"/>
            <a:ext cx="3528392" cy="587275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What could be varied?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680374"/>
              </p:ext>
            </p:extLst>
          </p:nvPr>
        </p:nvGraphicFramePr>
        <p:xfrm>
          <a:off x="4000500" y="32004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9" name="Equation" r:id="rId4" imgW="114300" imgH="165100" progId="Equation.DSMT4">
                  <p:embed/>
                </p:oleObj>
              </mc:Choice>
              <mc:Fallback>
                <p:oleObj name="Equation" r:id="rId4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00500" y="32004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747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54" grpId="0"/>
      <p:bldP spid="55" grpId="0"/>
      <p:bldP spid="56" grpId="0"/>
      <p:bldP spid="5" grpId="0"/>
      <p:bldP spid="6" grpId="0"/>
      <p:bldP spid="7" grpId="0"/>
      <p:bldP spid="8" grpId="0"/>
      <p:bldP spid="9" grpId="0"/>
      <p:bldP spid="57" grpId="0"/>
      <p:bldP spid="58" grpId="0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731696" cy="609600"/>
          </a:xfrm>
        </p:spPr>
        <p:txBody>
          <a:bodyPr/>
          <a:lstStyle/>
          <a:p>
            <a:r>
              <a:rPr lang="en-GB"/>
              <a:t>Rhind Mathematical Papyrus problem 28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167" y="1052736"/>
            <a:ext cx="440743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0">
                <a:solidFill>
                  <a:srgbClr val="000000"/>
                </a:solidFill>
              </a:rPr>
              <a:t>Two-thirds is to be added.</a:t>
            </a:r>
          </a:p>
          <a:p>
            <a:pPr algn="ctr"/>
            <a:r>
              <a:rPr lang="en-GB" sz="2400" b="0">
                <a:solidFill>
                  <a:srgbClr val="000000"/>
                </a:solidFill>
              </a:rPr>
              <a:t>One-third is to be subtracted. </a:t>
            </a:r>
          </a:p>
          <a:p>
            <a:pPr algn="ctr"/>
            <a:r>
              <a:rPr lang="en-GB" sz="2400" b="0">
                <a:solidFill>
                  <a:srgbClr val="000000"/>
                </a:solidFill>
              </a:rPr>
              <a:t>There remains 10.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908720"/>
            <a:ext cx="3460948" cy="30243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5536" y="4047455"/>
            <a:ext cx="4491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>
                <a:solidFill>
                  <a:srgbClr val="000000"/>
                </a:solidFill>
              </a:rPr>
              <a:t>1/3 of this is to be subtracted.</a:t>
            </a:r>
          </a:p>
        </p:txBody>
      </p:sp>
      <p:sp>
        <p:nvSpPr>
          <p:cNvPr id="11" name="Cloud Callout 10"/>
          <p:cNvSpPr/>
          <p:nvPr/>
        </p:nvSpPr>
        <p:spPr bwMode="auto">
          <a:xfrm>
            <a:off x="1259632" y="2386098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solidFill>
            <a:srgbClr val="FFFF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23" name="Cloud Callout 22"/>
          <p:cNvSpPr/>
          <p:nvPr/>
        </p:nvSpPr>
        <p:spPr bwMode="auto">
          <a:xfrm>
            <a:off x="1331640" y="3429000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solidFill>
            <a:srgbClr val="FFFF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63688" y="3284984"/>
            <a:ext cx="1257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>
                <a:solidFill>
                  <a:srgbClr val="000000"/>
                </a:solidFill>
              </a:rPr>
              <a:t>+2/3 x</a:t>
            </a:r>
          </a:p>
        </p:txBody>
      </p:sp>
      <p:sp>
        <p:nvSpPr>
          <p:cNvPr id="30" name="Cloud Callout 29"/>
          <p:cNvSpPr/>
          <p:nvPr/>
        </p:nvSpPr>
        <p:spPr bwMode="auto">
          <a:xfrm>
            <a:off x="1979712" y="4547448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solidFill>
            <a:srgbClr val="FFFF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99592" y="4437112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>
                <a:solidFill>
                  <a:srgbClr val="000000"/>
                </a:solidFill>
              </a:rPr>
              <a:t>5/3 x      – 1/3 x 5/3 x   </a:t>
            </a:r>
          </a:p>
        </p:txBody>
      </p:sp>
      <p:sp>
        <p:nvSpPr>
          <p:cNvPr id="50" name="Cloud Callout 49"/>
          <p:cNvSpPr/>
          <p:nvPr/>
        </p:nvSpPr>
        <p:spPr bwMode="auto">
          <a:xfrm>
            <a:off x="1475656" y="6165304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solidFill>
            <a:srgbClr val="FFFF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53" name="Cloud Callout 52"/>
          <p:cNvSpPr/>
          <p:nvPr/>
        </p:nvSpPr>
        <p:spPr bwMode="auto">
          <a:xfrm>
            <a:off x="6876256" y="4546338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solidFill>
            <a:srgbClr val="FFFF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08104" y="4437112"/>
            <a:ext cx="1374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>
                <a:solidFill>
                  <a:srgbClr val="000000"/>
                </a:solidFill>
              </a:rPr>
              <a:t>=10/9 x </a:t>
            </a:r>
          </a:p>
        </p:txBody>
      </p:sp>
      <p:pic>
        <p:nvPicPr>
          <p:cNvPr id="59" name="Picture 58" descr="smiley-fac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805264"/>
            <a:ext cx="710994" cy="72008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11560" y="2780928"/>
            <a:ext cx="3888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>
                <a:solidFill>
                  <a:srgbClr val="000000"/>
                </a:solidFill>
              </a:rPr>
              <a:t>2/3 of this is to be added.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419872" y="3337828"/>
            <a:ext cx="1365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>
                <a:solidFill>
                  <a:srgbClr val="000000"/>
                </a:solidFill>
              </a:rPr>
              <a:t>= 5/3 x</a:t>
            </a:r>
          </a:p>
        </p:txBody>
      </p:sp>
      <p:sp>
        <p:nvSpPr>
          <p:cNvPr id="43" name="Cloud Callout 42"/>
          <p:cNvSpPr/>
          <p:nvPr/>
        </p:nvSpPr>
        <p:spPr bwMode="auto">
          <a:xfrm>
            <a:off x="4932040" y="3394210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solidFill>
            <a:srgbClr val="FFFF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44" name="Cloud Callout 43"/>
          <p:cNvSpPr/>
          <p:nvPr/>
        </p:nvSpPr>
        <p:spPr bwMode="auto">
          <a:xfrm>
            <a:off x="2987824" y="3466218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solidFill>
            <a:srgbClr val="FFFF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45" name="Cloud Callout 44"/>
          <p:cNvSpPr/>
          <p:nvPr/>
        </p:nvSpPr>
        <p:spPr bwMode="auto">
          <a:xfrm>
            <a:off x="5004048" y="4509120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solidFill>
            <a:srgbClr val="FFFF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7544" y="5013176"/>
            <a:ext cx="2640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>
                <a:solidFill>
                  <a:srgbClr val="000000"/>
                </a:solidFill>
              </a:rPr>
              <a:t>There remains 10.</a:t>
            </a:r>
          </a:p>
        </p:txBody>
      </p:sp>
      <p:sp>
        <p:nvSpPr>
          <p:cNvPr id="47" name="Cloud Callout 46"/>
          <p:cNvSpPr/>
          <p:nvPr/>
        </p:nvSpPr>
        <p:spPr bwMode="auto">
          <a:xfrm>
            <a:off x="2339752" y="5698466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solidFill>
            <a:srgbClr val="FFFF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71600" y="5589240"/>
            <a:ext cx="2535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>
                <a:solidFill>
                  <a:srgbClr val="000000"/>
                </a:solidFill>
              </a:rPr>
              <a:t>10/9 x     = 10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979712" y="6093296"/>
            <a:ext cx="701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>
                <a:solidFill>
                  <a:srgbClr val="000000"/>
                </a:solidFill>
              </a:rPr>
              <a:t>= 9</a:t>
            </a:r>
          </a:p>
        </p:txBody>
      </p:sp>
    </p:spTree>
    <p:extLst>
      <p:ext uri="{BB962C8B-B14F-4D97-AF65-F5344CB8AC3E}">
        <p14:creationId xmlns:p14="http://schemas.microsoft.com/office/powerpoint/2010/main" val="233819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 animBg="1"/>
      <p:bldP spid="23" grpId="0" animBg="1"/>
      <p:bldP spid="28" grpId="0"/>
      <p:bldP spid="30" grpId="0" animBg="1"/>
      <p:bldP spid="31" grpId="0"/>
      <p:bldP spid="50" grpId="0" animBg="1"/>
      <p:bldP spid="53" grpId="0" animBg="1"/>
      <p:bldP spid="53" grpId="1" animBg="1"/>
      <p:bldP spid="54" grpId="0"/>
      <p:bldP spid="41" grpId="0"/>
      <p:bldP spid="42" grpId="0"/>
      <p:bldP spid="43" grpId="0" animBg="1"/>
      <p:bldP spid="44" grpId="0" animBg="1"/>
      <p:bldP spid="45" grpId="0" animBg="1"/>
      <p:bldP spid="46" grpId="0"/>
      <p:bldP spid="47" grpId="0" animBg="1"/>
      <p:bldP spid="48" grpId="0"/>
      <p:bldP spid="4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731696" cy="609600"/>
          </a:xfrm>
        </p:spPr>
        <p:txBody>
          <a:bodyPr/>
          <a:lstStyle/>
          <a:p>
            <a:r>
              <a:rPr lang="en-GB"/>
              <a:t>Rhind Mathematical Papyrus problem 28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167" y="1052736"/>
            <a:ext cx="440743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0">
                <a:solidFill>
                  <a:srgbClr val="000000"/>
                </a:solidFill>
              </a:rPr>
              <a:t>Two-thirds is to be added.</a:t>
            </a:r>
          </a:p>
          <a:p>
            <a:pPr algn="ctr"/>
            <a:r>
              <a:rPr lang="en-GB" sz="2400" b="0">
                <a:solidFill>
                  <a:srgbClr val="000000"/>
                </a:solidFill>
              </a:rPr>
              <a:t>One-third is to be subtracted. </a:t>
            </a:r>
          </a:p>
          <a:p>
            <a:pPr algn="ctr"/>
            <a:r>
              <a:rPr lang="en-GB" sz="2400" b="0">
                <a:solidFill>
                  <a:srgbClr val="000000"/>
                </a:solidFill>
              </a:rPr>
              <a:t>There remains 10.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9153" y="2564904"/>
            <a:ext cx="327631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0">
                <a:solidFill>
                  <a:srgbClr val="000000"/>
                </a:solidFill>
              </a:rPr>
              <a:t>Make 1/10 of this, </a:t>
            </a:r>
            <a:br>
              <a:rPr lang="en-GB" sz="2400" b="0">
                <a:solidFill>
                  <a:srgbClr val="000000"/>
                </a:solidFill>
              </a:rPr>
            </a:br>
            <a:r>
              <a:rPr lang="en-GB" sz="2400" b="0">
                <a:solidFill>
                  <a:srgbClr val="000000"/>
                </a:solidFill>
              </a:rPr>
              <a:t>      there becomes 1.</a:t>
            </a:r>
          </a:p>
          <a:p>
            <a:pPr algn="ctr"/>
            <a:r>
              <a:rPr lang="en-GB" sz="2400" b="0">
                <a:solidFill>
                  <a:srgbClr val="000000"/>
                </a:solidFill>
              </a:rPr>
              <a:t>The remainder is 9.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3181" y="6279703"/>
            <a:ext cx="3325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0">
                <a:solidFill>
                  <a:srgbClr val="008000"/>
                </a:solidFill>
              </a:rPr>
              <a:t>The doing as it occurs!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908720"/>
            <a:ext cx="3460948" cy="30243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5536" y="3933056"/>
            <a:ext cx="415202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>
                <a:solidFill>
                  <a:srgbClr val="000000"/>
                </a:solidFill>
              </a:rPr>
              <a:t>2/3 of this is to be added. </a:t>
            </a:r>
          </a:p>
          <a:p>
            <a:r>
              <a:rPr lang="en-GB" sz="2400" b="0">
                <a:solidFill>
                  <a:srgbClr val="000000"/>
                </a:solidFill>
              </a:rPr>
              <a:t>The total is 15.</a:t>
            </a:r>
          </a:p>
          <a:p>
            <a:r>
              <a:rPr lang="en-GB" sz="2400" b="0">
                <a:solidFill>
                  <a:srgbClr val="000000"/>
                </a:solidFill>
              </a:rPr>
              <a:t>1/3 of this is 5.</a:t>
            </a:r>
          </a:p>
          <a:p>
            <a:r>
              <a:rPr lang="en-GB" sz="2400" b="0">
                <a:solidFill>
                  <a:srgbClr val="000000"/>
                </a:solidFill>
              </a:rPr>
              <a:t>Lo! 5 is that which goes out,</a:t>
            </a:r>
          </a:p>
          <a:p>
            <a:endParaRPr lang="en-GB" sz="2400" b="0">
              <a:solidFill>
                <a:srgbClr val="000000"/>
              </a:solidFill>
            </a:endParaRPr>
          </a:p>
          <a:p>
            <a:r>
              <a:rPr lang="en-GB" sz="2400" b="0">
                <a:solidFill>
                  <a:srgbClr val="000000"/>
                </a:solidFill>
              </a:rPr>
              <a:t>And the remainder is 10.</a:t>
            </a:r>
          </a:p>
        </p:txBody>
      </p:sp>
      <p:sp>
        <p:nvSpPr>
          <p:cNvPr id="11" name="Cloud Callout 10"/>
          <p:cNvSpPr/>
          <p:nvPr/>
        </p:nvSpPr>
        <p:spPr bwMode="auto">
          <a:xfrm>
            <a:off x="3539445" y="1885472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solidFill>
            <a:srgbClr val="FFFF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395429" y="2905780"/>
            <a:ext cx="936104" cy="523220"/>
            <a:chOff x="7236296" y="2905780"/>
            <a:chExt cx="936104" cy="523220"/>
          </a:xfrm>
        </p:grpSpPr>
        <p:sp>
          <p:nvSpPr>
            <p:cNvPr id="12" name="Cloud Callout 11"/>
            <p:cNvSpPr/>
            <p:nvPr/>
          </p:nvSpPr>
          <p:spPr bwMode="auto">
            <a:xfrm>
              <a:off x="7236296" y="2996952"/>
              <a:ext cx="360040" cy="322822"/>
            </a:xfrm>
            <a:prstGeom prst="cloudCallout">
              <a:avLst>
                <a:gd name="adj1" fmla="val -81231"/>
                <a:gd name="adj2" fmla="val 67332"/>
              </a:avLst>
            </a:prstGeom>
            <a:solidFill>
              <a:srgbClr val="FFFF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472746" y="2905780"/>
              <a:ext cx="6996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0">
                  <a:solidFill>
                    <a:srgbClr val="000000"/>
                  </a:solidFill>
                </a:rPr>
                <a:t>/10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79405" y="3284984"/>
            <a:ext cx="1616546" cy="523220"/>
            <a:chOff x="7668344" y="3337828"/>
            <a:chExt cx="1616546" cy="523220"/>
          </a:xfrm>
        </p:grpSpPr>
        <p:sp>
          <p:nvSpPr>
            <p:cNvPr id="13" name="Cloud Callout 12"/>
            <p:cNvSpPr/>
            <p:nvPr/>
          </p:nvSpPr>
          <p:spPr bwMode="auto">
            <a:xfrm>
              <a:off x="7668344" y="3429000"/>
              <a:ext cx="360040" cy="322822"/>
            </a:xfrm>
            <a:prstGeom prst="cloudCallout">
              <a:avLst>
                <a:gd name="adj1" fmla="val -81231"/>
                <a:gd name="adj2" fmla="val 67332"/>
              </a:avLst>
            </a:prstGeom>
            <a:solidFill>
              <a:srgbClr val="FFFF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5" name="Cloud Callout 14"/>
            <p:cNvSpPr/>
            <p:nvPr/>
          </p:nvSpPr>
          <p:spPr bwMode="auto">
            <a:xfrm>
              <a:off x="8316416" y="3429000"/>
              <a:ext cx="360040" cy="322822"/>
            </a:xfrm>
            <a:prstGeom prst="cloudCallout">
              <a:avLst>
                <a:gd name="adj1" fmla="val -81231"/>
                <a:gd name="adj2" fmla="val 67332"/>
              </a:avLst>
            </a:prstGeom>
            <a:solidFill>
              <a:srgbClr val="FFFF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956376" y="3337828"/>
              <a:ext cx="1328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0">
                  <a:solidFill>
                    <a:srgbClr val="000000"/>
                  </a:solidFill>
                </a:rPr>
                <a:t>–   /10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211960" y="3933056"/>
            <a:ext cx="1653058" cy="523220"/>
            <a:chOff x="6660232" y="2905780"/>
            <a:chExt cx="1653058" cy="523220"/>
          </a:xfrm>
        </p:grpSpPr>
        <p:sp>
          <p:nvSpPr>
            <p:cNvPr id="23" name="Cloud Callout 22"/>
            <p:cNvSpPr/>
            <p:nvPr/>
          </p:nvSpPr>
          <p:spPr bwMode="auto">
            <a:xfrm>
              <a:off x="7236296" y="2996952"/>
              <a:ext cx="360040" cy="322822"/>
            </a:xfrm>
            <a:prstGeom prst="cloudCallout">
              <a:avLst>
                <a:gd name="adj1" fmla="val -81231"/>
                <a:gd name="adj2" fmla="val 67332"/>
              </a:avLst>
            </a:prstGeom>
            <a:solidFill>
              <a:srgbClr val="FFFF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60232" y="2905780"/>
              <a:ext cx="16530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0">
                  <a:solidFill>
                    <a:srgbClr val="000000"/>
                  </a:solidFill>
                </a:rPr>
                <a:t>9x    /10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663358" y="3913892"/>
            <a:ext cx="1653058" cy="523220"/>
            <a:chOff x="6663358" y="2905780"/>
            <a:chExt cx="1653058" cy="523220"/>
          </a:xfrm>
        </p:grpSpPr>
        <p:sp>
          <p:nvSpPr>
            <p:cNvPr id="26" name="Cloud Callout 25"/>
            <p:cNvSpPr/>
            <p:nvPr/>
          </p:nvSpPr>
          <p:spPr bwMode="auto">
            <a:xfrm>
              <a:off x="7236296" y="2996952"/>
              <a:ext cx="360040" cy="322822"/>
            </a:xfrm>
            <a:prstGeom prst="cloudCallout">
              <a:avLst>
                <a:gd name="adj1" fmla="val -81231"/>
                <a:gd name="adj2" fmla="val 67332"/>
              </a:avLst>
            </a:prstGeom>
            <a:solidFill>
              <a:srgbClr val="FFFF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63358" y="2905780"/>
              <a:ext cx="16530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0">
                  <a:solidFill>
                    <a:srgbClr val="000000"/>
                  </a:solidFill>
                </a:rPr>
                <a:t>9x    /10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684427" y="3913892"/>
            <a:ext cx="1119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>
                <a:solidFill>
                  <a:srgbClr val="000000"/>
                </a:solidFill>
              </a:rPr>
              <a:t>+2/3x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499992" y="4437112"/>
            <a:ext cx="2521159" cy="523220"/>
            <a:chOff x="5780080" y="2886616"/>
            <a:chExt cx="2521159" cy="523220"/>
          </a:xfrm>
        </p:grpSpPr>
        <p:sp>
          <p:nvSpPr>
            <p:cNvPr id="30" name="Cloud Callout 29"/>
            <p:cNvSpPr/>
            <p:nvPr/>
          </p:nvSpPr>
          <p:spPr bwMode="auto">
            <a:xfrm>
              <a:off x="7236296" y="2996952"/>
              <a:ext cx="360040" cy="322822"/>
            </a:xfrm>
            <a:prstGeom prst="cloudCallout">
              <a:avLst>
                <a:gd name="adj1" fmla="val -81231"/>
                <a:gd name="adj2" fmla="val 67332"/>
              </a:avLst>
            </a:prstGeom>
            <a:solidFill>
              <a:srgbClr val="FFFF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780080" y="2886616"/>
              <a:ext cx="25211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0">
                  <a:solidFill>
                    <a:srgbClr val="000000"/>
                  </a:solidFill>
                </a:rPr>
                <a:t>5/3 x9x    /10</a:t>
              </a:r>
            </a:p>
          </p:txBody>
        </p:sp>
      </p:grpSp>
      <p:sp>
        <p:nvSpPr>
          <p:cNvPr id="32" name="Rounded Rectangle 31"/>
          <p:cNvSpPr/>
          <p:nvPr/>
        </p:nvSpPr>
        <p:spPr bwMode="auto">
          <a:xfrm>
            <a:off x="2195736" y="4365104"/>
            <a:ext cx="504056" cy="360040"/>
          </a:xfrm>
          <a:prstGeom prst="roundRect">
            <a:avLst/>
          </a:prstGeom>
          <a:solidFill>
            <a:srgbClr val="FFF4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>
            <a:off x="2699792" y="4581128"/>
            <a:ext cx="1872208" cy="14401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Rounded Rectangle 34"/>
          <p:cNvSpPr/>
          <p:nvPr/>
        </p:nvSpPr>
        <p:spPr bwMode="auto">
          <a:xfrm>
            <a:off x="2339752" y="4725144"/>
            <a:ext cx="504056" cy="360040"/>
          </a:xfrm>
          <a:prstGeom prst="roundRect">
            <a:avLst/>
          </a:prstGeom>
          <a:solidFill>
            <a:srgbClr val="FFF4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>
            <a:off x="2852192" y="4941168"/>
            <a:ext cx="1872208" cy="14401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7" name="Group 36"/>
          <p:cNvGrpSpPr/>
          <p:nvPr/>
        </p:nvGrpSpPr>
        <p:grpSpPr>
          <a:xfrm>
            <a:off x="4716016" y="4869160"/>
            <a:ext cx="944053" cy="523220"/>
            <a:chOff x="7079350" y="2886616"/>
            <a:chExt cx="944053" cy="523220"/>
          </a:xfrm>
        </p:grpSpPr>
        <p:sp>
          <p:nvSpPr>
            <p:cNvPr id="38" name="Cloud Callout 37"/>
            <p:cNvSpPr/>
            <p:nvPr/>
          </p:nvSpPr>
          <p:spPr bwMode="auto">
            <a:xfrm>
              <a:off x="7236296" y="2996952"/>
              <a:ext cx="360040" cy="322822"/>
            </a:xfrm>
            <a:prstGeom prst="cloudCallout">
              <a:avLst>
                <a:gd name="adj1" fmla="val -81231"/>
                <a:gd name="adj2" fmla="val 67332"/>
              </a:avLst>
            </a:prstGeom>
            <a:solidFill>
              <a:srgbClr val="FFFF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79350" y="2886616"/>
              <a:ext cx="9440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0">
                  <a:solidFill>
                    <a:srgbClr val="000000"/>
                  </a:solidFill>
                </a:rPr>
                <a:t>   /2</a:t>
              </a:r>
            </a:p>
          </p:txBody>
        </p:sp>
      </p:grpSp>
      <p:sp>
        <p:nvSpPr>
          <p:cNvPr id="40" name="Rounded Rectangle 39"/>
          <p:cNvSpPr/>
          <p:nvPr/>
        </p:nvSpPr>
        <p:spPr bwMode="auto">
          <a:xfrm>
            <a:off x="899592" y="5085184"/>
            <a:ext cx="360040" cy="360040"/>
          </a:xfrm>
          <a:prstGeom prst="roundRect">
            <a:avLst/>
          </a:prstGeom>
          <a:solidFill>
            <a:srgbClr val="FFF4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50" name="Cloud Callout 49"/>
          <p:cNvSpPr/>
          <p:nvPr/>
        </p:nvSpPr>
        <p:spPr bwMode="auto">
          <a:xfrm>
            <a:off x="3491880" y="5842482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solidFill>
            <a:srgbClr val="FFFF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6943850" y="4437112"/>
            <a:ext cx="1660598" cy="523220"/>
            <a:chOff x="6439794" y="2905780"/>
            <a:chExt cx="1660598" cy="523220"/>
          </a:xfrm>
        </p:grpSpPr>
        <p:sp>
          <p:nvSpPr>
            <p:cNvPr id="53" name="Cloud Callout 52"/>
            <p:cNvSpPr/>
            <p:nvPr/>
          </p:nvSpPr>
          <p:spPr bwMode="auto">
            <a:xfrm>
              <a:off x="7236296" y="2996952"/>
              <a:ext cx="360040" cy="322822"/>
            </a:xfrm>
            <a:prstGeom prst="cloudCallout">
              <a:avLst>
                <a:gd name="adj1" fmla="val -81231"/>
                <a:gd name="adj2" fmla="val 67332"/>
              </a:avLst>
            </a:prstGeom>
            <a:solidFill>
              <a:srgbClr val="FFFF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439794" y="2905780"/>
              <a:ext cx="16605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0">
                  <a:solidFill>
                    <a:srgbClr val="000000"/>
                  </a:solidFill>
                </a:rPr>
                <a:t>=3x    /2</a:t>
              </a:r>
            </a:p>
          </p:txBody>
        </p:sp>
      </p:grpSp>
      <p:pic>
        <p:nvPicPr>
          <p:cNvPr id="59" name="Picture 58" descr="smiley-fac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805264"/>
            <a:ext cx="710994" cy="720080"/>
          </a:xfrm>
          <a:prstGeom prst="rect">
            <a:avLst/>
          </a:prstGeom>
        </p:spPr>
      </p:pic>
      <p:cxnSp>
        <p:nvCxnSpPr>
          <p:cNvPr id="62" name="Elbow Connector 61"/>
          <p:cNvCxnSpPr>
            <a:stCxn id="40" idx="2"/>
          </p:cNvCxnSpPr>
          <p:nvPr/>
        </p:nvCxnSpPr>
        <p:spPr bwMode="auto">
          <a:xfrm rot="5400000" flipH="1" flipV="1">
            <a:off x="2879812" y="3429000"/>
            <a:ext cx="216024" cy="3816424"/>
          </a:xfrm>
          <a:prstGeom prst="bentConnector4">
            <a:avLst>
              <a:gd name="adj1" fmla="val -105822"/>
              <a:gd name="adj2" fmla="val 92803"/>
            </a:avLst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4" name="Straight Arrow Connector 63"/>
          <p:cNvCxnSpPr/>
          <p:nvPr/>
        </p:nvCxnSpPr>
        <p:spPr bwMode="auto">
          <a:xfrm>
            <a:off x="4067944" y="3789040"/>
            <a:ext cx="648072" cy="2160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13410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8" grpId="0"/>
      <p:bldP spid="32" grpId="0" animBg="1"/>
      <p:bldP spid="35" grpId="0" animBg="1"/>
      <p:bldP spid="40" grpId="0" animBg="1"/>
      <p:bldP spid="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9947C-E969-EA45-8D08-787E91872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810FF-63C9-884E-92A5-8E878F673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838" y="776486"/>
            <a:ext cx="7727950" cy="1788418"/>
          </a:xfrm>
        </p:spPr>
        <p:txBody>
          <a:bodyPr/>
          <a:lstStyle/>
          <a:p>
            <a:r>
              <a:rPr lang="en-GB" dirty="0"/>
              <a:t>Some mathematical tasks centred on the role of generality</a:t>
            </a:r>
          </a:p>
          <a:p>
            <a:r>
              <a:rPr lang="en-GB" dirty="0"/>
              <a:t>with reflection on pedagogical actions</a:t>
            </a:r>
          </a:p>
          <a:p>
            <a:r>
              <a:rPr lang="en-GB" dirty="0"/>
              <a:t>Awareness of mathematical powers &amp; themes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9564F57-FDCD-1D48-BC2A-6B01B6F50048}"/>
              </a:ext>
            </a:extLst>
          </p:cNvPr>
          <p:cNvSpPr txBox="1">
            <a:spLocks/>
          </p:cNvSpPr>
          <p:nvPr/>
        </p:nvSpPr>
        <p:spPr bwMode="auto">
          <a:xfrm>
            <a:off x="395536" y="3645024"/>
            <a:ext cx="7727950" cy="12961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 kern="0" dirty="0"/>
              <a:t>Meta-Task for you</a:t>
            </a:r>
          </a:p>
          <a:p>
            <a:pPr lvl="1"/>
            <a:r>
              <a:rPr lang="en-GB" b="0" kern="0" dirty="0"/>
              <a:t>What pedagogic actions do you notice me initiating?</a:t>
            </a:r>
          </a:p>
          <a:p>
            <a:pPr lvl="1"/>
            <a:r>
              <a:rPr lang="en-GB" b="0" kern="0" dirty="0"/>
              <a:t>The role of pedagogic reflections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2C649F4-2FE3-EB43-9E4A-620E0F03CF30}"/>
              </a:ext>
            </a:extLst>
          </p:cNvPr>
          <p:cNvSpPr txBox="1">
            <a:spLocks/>
          </p:cNvSpPr>
          <p:nvPr/>
        </p:nvSpPr>
        <p:spPr bwMode="auto">
          <a:xfrm>
            <a:off x="373085" y="2780928"/>
            <a:ext cx="7727950" cy="9361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 kern="0" dirty="0"/>
              <a:t>My focus</a:t>
            </a:r>
          </a:p>
          <a:p>
            <a:pPr lvl="1"/>
            <a:r>
              <a:rPr lang="en-GB" b="0" kern="0" dirty="0"/>
              <a:t>Attention: its role and nature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72E9904-58F5-F94F-A95B-EDCF5C19BB2E}"/>
              </a:ext>
            </a:extLst>
          </p:cNvPr>
          <p:cNvSpPr txBox="1">
            <a:spLocks/>
          </p:cNvSpPr>
          <p:nvPr/>
        </p:nvSpPr>
        <p:spPr bwMode="auto">
          <a:xfrm>
            <a:off x="395536" y="5013176"/>
            <a:ext cx="7727950" cy="12961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 kern="0" dirty="0"/>
              <a:t>Slogan</a:t>
            </a:r>
          </a:p>
          <a:p>
            <a:pPr lvl="1"/>
            <a:r>
              <a:rPr lang="en-GB" b="0" kern="0" dirty="0"/>
              <a:t>It is not the task that is rich, but whether the task is used richly</a:t>
            </a:r>
          </a:p>
        </p:txBody>
      </p:sp>
    </p:spTree>
    <p:extLst>
      <p:ext uri="{BB962C8B-B14F-4D97-AF65-F5344CB8AC3E}">
        <p14:creationId xmlns:p14="http://schemas.microsoft.com/office/powerpoint/2010/main" val="160048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7C307CC-E813-7F42-ADF6-DCC165971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9740"/>
            <a:ext cx="4701614" cy="40196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Patterns from 2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520054" y="4653136"/>
            <a:ext cx="2181560" cy="1076226"/>
          </a:xfrm>
          <a:prstGeom prst="rect">
            <a:avLst/>
          </a:prstGeom>
          <a:solidFill>
            <a:srgbClr val="FEF4C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5030" y="4044234"/>
            <a:ext cx="2145450" cy="751618"/>
          </a:xfrm>
          <a:prstGeom prst="rect">
            <a:avLst/>
          </a:prstGeom>
          <a:solidFill>
            <a:srgbClr val="FEF4C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483768" y="4044234"/>
            <a:ext cx="2217846" cy="751618"/>
          </a:xfrm>
          <a:prstGeom prst="rect">
            <a:avLst/>
          </a:prstGeom>
          <a:solidFill>
            <a:srgbClr val="FEF4C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5256" y="3261130"/>
            <a:ext cx="2170480" cy="824926"/>
          </a:xfrm>
          <a:prstGeom prst="rect">
            <a:avLst/>
          </a:prstGeom>
          <a:solidFill>
            <a:srgbClr val="FEF4C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483768" y="3269374"/>
            <a:ext cx="2217846" cy="816682"/>
          </a:xfrm>
          <a:prstGeom prst="rect">
            <a:avLst/>
          </a:prstGeom>
          <a:solidFill>
            <a:srgbClr val="FEF4C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02132" y="2542911"/>
            <a:ext cx="1681635" cy="718219"/>
          </a:xfrm>
          <a:prstGeom prst="rect">
            <a:avLst/>
          </a:prstGeom>
          <a:solidFill>
            <a:srgbClr val="FEF4C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474329" y="2534666"/>
            <a:ext cx="2227285" cy="726464"/>
          </a:xfrm>
          <a:prstGeom prst="rect">
            <a:avLst/>
          </a:prstGeom>
          <a:solidFill>
            <a:srgbClr val="FEF4C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827584" y="1677479"/>
            <a:ext cx="1692235" cy="864376"/>
          </a:xfrm>
          <a:prstGeom prst="rect">
            <a:avLst/>
          </a:prstGeom>
          <a:solidFill>
            <a:srgbClr val="FEF4C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0" y="1676423"/>
            <a:ext cx="827584" cy="858243"/>
          </a:xfrm>
          <a:prstGeom prst="rect">
            <a:avLst/>
          </a:prstGeom>
          <a:solidFill>
            <a:srgbClr val="FEF4C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520053" y="1709740"/>
            <a:ext cx="2181561" cy="824926"/>
          </a:xfrm>
          <a:prstGeom prst="rect">
            <a:avLst/>
          </a:prstGeom>
          <a:solidFill>
            <a:srgbClr val="FEF4C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0" y="2534667"/>
            <a:ext cx="802133" cy="726464"/>
          </a:xfrm>
          <a:prstGeom prst="rect">
            <a:avLst/>
          </a:prstGeom>
          <a:solidFill>
            <a:srgbClr val="FEF4C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82076" y="118652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3" name="Rounded Rectangle 2">
            <a:hlinkClick r:id="rId3" action="ppaction://program"/>
            <a:extLst>
              <a:ext uri="{FF2B5EF4-FFF2-40B4-BE49-F238E27FC236}">
                <a16:creationId xmlns:a16="http://schemas.microsoft.com/office/drawing/2014/main" id="{3441B84D-B680-AF4E-ACCF-459131A459D5}"/>
              </a:ext>
            </a:extLst>
          </p:cNvPr>
          <p:cNvSpPr/>
          <p:nvPr/>
        </p:nvSpPr>
        <p:spPr bwMode="auto">
          <a:xfrm>
            <a:off x="611560" y="6220983"/>
            <a:ext cx="864096" cy="29148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halkboard" pitchFamily="-111" charset="0"/>
              </a:rPr>
              <a:t>SVGrid</a:t>
            </a:r>
            <a:endParaRPr kumimoji="0" lang="en-GB" sz="1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halkboard" pitchFamily="-111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270384-15F5-ED4A-84C3-868C2DE0C806}"/>
              </a:ext>
            </a:extLst>
          </p:cNvPr>
          <p:cNvSpPr/>
          <p:nvPr/>
        </p:nvSpPr>
        <p:spPr bwMode="auto">
          <a:xfrm>
            <a:off x="2123728" y="4088736"/>
            <a:ext cx="350601" cy="708172"/>
          </a:xfrm>
          <a:prstGeom prst="rect">
            <a:avLst/>
          </a:prstGeom>
          <a:solidFill>
            <a:srgbClr val="FEF4C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A0D691-F975-0042-A895-4135B97D9046}"/>
              </a:ext>
            </a:extLst>
          </p:cNvPr>
          <p:cNvSpPr/>
          <p:nvPr/>
        </p:nvSpPr>
        <p:spPr bwMode="auto">
          <a:xfrm>
            <a:off x="2195962" y="3267750"/>
            <a:ext cx="289693" cy="818306"/>
          </a:xfrm>
          <a:prstGeom prst="rect">
            <a:avLst/>
          </a:prstGeom>
          <a:solidFill>
            <a:srgbClr val="FEF4C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A8EE4BB-20E8-E741-84FC-52A498538BE8}"/>
              </a:ext>
            </a:extLst>
          </p:cNvPr>
          <p:cNvSpPr/>
          <p:nvPr/>
        </p:nvSpPr>
        <p:spPr bwMode="auto">
          <a:xfrm>
            <a:off x="5148064" y="1994606"/>
            <a:ext cx="3096344" cy="108012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>
                <a:ln>
                  <a:noFill/>
                </a:ln>
                <a:solidFill>
                  <a:srgbClr val="00279F"/>
                </a:solidFill>
                <a:effectLst/>
                <a:latin typeface="Chalkboard" pitchFamily="-111" charset="0"/>
              </a:rPr>
              <a:t>What does experience of the task contribute to mathematical thinking?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0ADE6F4-D875-CD47-9D5A-0C88F83F5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958" y="2980446"/>
            <a:ext cx="3111500" cy="1092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43E0909-A019-0541-85E6-4C861FA265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2150" y="3949532"/>
            <a:ext cx="33909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Chalkboard" charset="0"/>
                <a:ea typeface="ＭＳ Ｐゴシック" charset="0"/>
                <a:cs typeface="ＭＳ Ｐゴシック" charset="0"/>
              </a:rPr>
              <a:t>Sundaram</a:t>
            </a:r>
            <a:r>
              <a:rPr lang="en-GB" dirty="0">
                <a:latin typeface="Chalkboard" charset="0"/>
                <a:ea typeface="ＭＳ Ｐゴシック" charset="0"/>
                <a:cs typeface="ＭＳ Ｐゴシック" charset="0"/>
              </a:rPr>
              <a:t>’</a:t>
            </a:r>
            <a:r>
              <a:rPr lang="en-US" dirty="0">
                <a:latin typeface="Chalkboard" charset="0"/>
                <a:ea typeface="ＭＳ Ｐゴシック" charset="0"/>
                <a:cs typeface="ＭＳ Ｐゴシック" charset="0"/>
              </a:rPr>
              <a:t>s Grid: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5386211"/>
              </p:ext>
            </p:extLst>
          </p:nvPr>
        </p:nvGraphicFramePr>
        <p:xfrm>
          <a:off x="381000" y="1066800"/>
          <a:ext cx="8382000" cy="3635375"/>
        </p:xfrm>
        <a:graphic>
          <a:graphicData uri="http://schemas.openxmlformats.org/drawingml/2006/table">
            <a:tbl>
              <a:tblPr/>
              <a:tblGrid>
                <a:gridCol w="1196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6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6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6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85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6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270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38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49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71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82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0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31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49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58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67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0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31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38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52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70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32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37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0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79F"/>
                          </a:solidFill>
                          <a:effectLst/>
                          <a:latin typeface="Chalkboard" charset="0"/>
                          <a:ea typeface="ＭＳ Ｐゴシック" charset="0"/>
                          <a:cs typeface="ＭＳ Ｐゴシック" charset="0"/>
                        </a:rPr>
                        <a:t>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 bwMode="auto">
          <a:xfrm>
            <a:off x="467544" y="5632450"/>
            <a:ext cx="7664450" cy="533400"/>
          </a:xfrm>
          <a:prstGeom prst="roundRect">
            <a:avLst>
              <a:gd name="adj" fmla="val 48608"/>
            </a:avLst>
          </a:prstGeom>
          <a:solidFill>
            <a:srgbClr val="FFF077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2000" b="0" dirty="0">
                <a:solidFill>
                  <a:srgbClr val="732600"/>
                </a:solidFill>
                <a:ea typeface="+mn-ea"/>
                <a:cs typeface="+mn-cs"/>
              </a:rPr>
              <a:t>What number will appear in the </a:t>
            </a:r>
            <a:r>
              <a:rPr lang="en-US" sz="2000" b="0" i="1" dirty="0" err="1">
                <a:solidFill>
                  <a:srgbClr val="732600"/>
                </a:solidFill>
                <a:ea typeface="+mn-ea"/>
                <a:cs typeface="+mn-cs"/>
              </a:rPr>
              <a:t>R</a:t>
            </a:r>
            <a:r>
              <a:rPr lang="en-US" sz="2000" b="0" baseline="30000" dirty="0" err="1">
                <a:solidFill>
                  <a:srgbClr val="732600"/>
                </a:solidFill>
                <a:ea typeface="+mn-ea"/>
                <a:cs typeface="+mn-cs"/>
              </a:rPr>
              <a:t>th</a:t>
            </a:r>
            <a:r>
              <a:rPr lang="en-US" sz="2000" b="0" dirty="0">
                <a:solidFill>
                  <a:srgbClr val="732600"/>
                </a:solidFill>
                <a:ea typeface="+mn-ea"/>
                <a:cs typeface="+mn-cs"/>
              </a:rPr>
              <a:t> row and the </a:t>
            </a:r>
            <a:r>
              <a:rPr lang="en-US" sz="2000" b="0" i="1" dirty="0" err="1">
                <a:solidFill>
                  <a:srgbClr val="732600"/>
                </a:solidFill>
                <a:ea typeface="+mn-ea"/>
                <a:cs typeface="+mn-cs"/>
              </a:rPr>
              <a:t>C</a:t>
            </a:r>
            <a:r>
              <a:rPr lang="en-US" sz="2000" b="0" baseline="30000" dirty="0" err="1">
                <a:solidFill>
                  <a:srgbClr val="732600"/>
                </a:solidFill>
                <a:ea typeface="+mn-ea"/>
                <a:cs typeface="+mn-cs"/>
              </a:rPr>
              <a:t>th</a:t>
            </a:r>
            <a:r>
              <a:rPr lang="en-US" sz="2000" b="0" dirty="0">
                <a:solidFill>
                  <a:srgbClr val="732600"/>
                </a:solidFill>
                <a:ea typeface="+mn-ea"/>
                <a:cs typeface="+mn-cs"/>
              </a:rPr>
              <a:t> column?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1042988" y="4941888"/>
            <a:ext cx="7489452" cy="533400"/>
          </a:xfrm>
          <a:prstGeom prst="roundRect">
            <a:avLst>
              <a:gd name="adj" fmla="val 48608"/>
            </a:avLst>
          </a:prstGeom>
          <a:solidFill>
            <a:srgbClr val="FFF077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2000" b="0" dirty="0">
                <a:solidFill>
                  <a:srgbClr val="732600"/>
                </a:solidFill>
                <a:ea typeface="+mn-ea"/>
                <a:cs typeface="+mn-cs"/>
              </a:rPr>
              <a:t>Claim: </a:t>
            </a:r>
            <a:r>
              <a:rPr lang="en-US" sz="2000" b="0" i="1" dirty="0">
                <a:solidFill>
                  <a:srgbClr val="732600"/>
                </a:solidFill>
                <a:ea typeface="+mn-ea"/>
                <a:cs typeface="+mn-cs"/>
              </a:rPr>
              <a:t>N</a:t>
            </a:r>
            <a:r>
              <a:rPr lang="en-US" sz="2000" b="0" dirty="0">
                <a:solidFill>
                  <a:srgbClr val="732600"/>
                </a:solidFill>
                <a:ea typeface="+mn-ea"/>
                <a:cs typeface="+mn-cs"/>
              </a:rPr>
              <a:t> ≥ 4 will appear in the table </a:t>
            </a:r>
            <a:r>
              <a:rPr lang="en-US" sz="2000" b="0" dirty="0" err="1">
                <a:solidFill>
                  <a:srgbClr val="732600"/>
                </a:solidFill>
                <a:ea typeface="+mn-ea"/>
                <a:cs typeface="+mn-cs"/>
              </a:rPr>
              <a:t>iff</a:t>
            </a:r>
            <a:r>
              <a:rPr lang="en-US" sz="2000" b="0" dirty="0">
                <a:solidFill>
                  <a:srgbClr val="732600"/>
                </a:solidFill>
                <a:ea typeface="+mn-ea"/>
                <a:cs typeface="+mn-cs"/>
              </a:rPr>
              <a:t> 2</a:t>
            </a:r>
            <a:r>
              <a:rPr lang="en-US" sz="2000" b="0" i="1" dirty="0">
                <a:solidFill>
                  <a:srgbClr val="732600"/>
                </a:solidFill>
                <a:ea typeface="+mn-ea"/>
                <a:cs typeface="+mn-cs"/>
              </a:rPr>
              <a:t>N</a:t>
            </a:r>
            <a:r>
              <a:rPr lang="en-US" sz="2000" b="0" dirty="0">
                <a:solidFill>
                  <a:srgbClr val="732600"/>
                </a:solidFill>
                <a:ea typeface="+mn-ea"/>
                <a:cs typeface="+mn-cs"/>
              </a:rPr>
              <a:t> + 1 is composite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79512" y="836712"/>
            <a:ext cx="8856984" cy="2448272"/>
          </a:xfrm>
          <a:prstGeom prst="rect">
            <a:avLst/>
          </a:prstGeom>
          <a:solidFill>
            <a:srgbClr val="FFF4C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689606" y="2276872"/>
            <a:ext cx="6274882" cy="2448272"/>
          </a:xfrm>
          <a:prstGeom prst="rect">
            <a:avLst/>
          </a:prstGeom>
          <a:solidFill>
            <a:srgbClr val="FFF4C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619672" y="1484784"/>
            <a:ext cx="6274882" cy="2448272"/>
          </a:xfrm>
          <a:prstGeom prst="rect">
            <a:avLst/>
          </a:prstGeom>
          <a:solidFill>
            <a:srgbClr val="FFF4C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7904" y="836712"/>
            <a:ext cx="5184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800000"/>
                </a:solidFill>
              </a:rPr>
              <a:t>An infinite grid in which</a:t>
            </a:r>
            <a:br>
              <a:rPr lang="en-GB" sz="2000" b="0">
                <a:solidFill>
                  <a:srgbClr val="800000"/>
                </a:solidFill>
              </a:rPr>
            </a:br>
            <a:r>
              <a:rPr lang="en-GB" sz="2000" b="0">
                <a:solidFill>
                  <a:srgbClr val="800000"/>
                </a:solidFill>
              </a:rPr>
              <a:t>  each row is an arithmetic progression</a:t>
            </a:r>
          </a:p>
          <a:p>
            <a:r>
              <a:rPr lang="en-GB" sz="2000" b="0">
                <a:solidFill>
                  <a:srgbClr val="800000"/>
                </a:solidFill>
              </a:rPr>
              <a:t>  each column is an arithmetic progression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83968" y="764704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8000"/>
                </a:solidFill>
              </a:rPr>
              <a:t>What is in the 4</a:t>
            </a:r>
            <a:r>
              <a:rPr lang="en-GB" sz="2000" b="0" baseline="30000">
                <a:solidFill>
                  <a:srgbClr val="008000"/>
                </a:solidFill>
              </a:rPr>
              <a:t>th</a:t>
            </a:r>
            <a:r>
              <a:rPr lang="en-GB" sz="2000" b="0">
                <a:solidFill>
                  <a:srgbClr val="008000"/>
                </a:solidFill>
              </a:rPr>
              <a:t> row and 5</a:t>
            </a:r>
            <a:r>
              <a:rPr lang="en-GB" sz="2000" b="0" baseline="30000">
                <a:solidFill>
                  <a:srgbClr val="008000"/>
                </a:solidFill>
              </a:rPr>
              <a:t>th</a:t>
            </a:r>
            <a:r>
              <a:rPr lang="en-GB" sz="2000" b="0">
                <a:solidFill>
                  <a:srgbClr val="008000"/>
                </a:solidFill>
              </a:rPr>
              <a:t> column?</a:t>
            </a:r>
          </a:p>
        </p:txBody>
      </p:sp>
      <p:sp>
        <p:nvSpPr>
          <p:cNvPr id="11" name="Rounded Rectangle 10">
            <a:hlinkClick r:id="rId2"/>
            <a:extLst>
              <a:ext uri="{FF2B5EF4-FFF2-40B4-BE49-F238E27FC236}">
                <a16:creationId xmlns:a16="http://schemas.microsoft.com/office/drawing/2014/main" id="{BA501472-4317-F64C-AF9A-426F4CE16CAB}"/>
              </a:ext>
            </a:extLst>
          </p:cNvPr>
          <p:cNvSpPr/>
          <p:nvPr/>
        </p:nvSpPr>
        <p:spPr bwMode="auto">
          <a:xfrm>
            <a:off x="6444208" y="6309320"/>
            <a:ext cx="1450346" cy="54868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halkboard" pitchFamily="-111" charset="0"/>
              </a:rPr>
              <a:t>Sundaram</a:t>
            </a:r>
          </a:p>
        </p:txBody>
      </p:sp>
    </p:spTree>
    <p:extLst>
      <p:ext uri="{BB962C8B-B14F-4D97-AF65-F5344CB8AC3E}">
        <p14:creationId xmlns:p14="http://schemas.microsoft.com/office/powerpoint/2010/main" val="112304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" grpId="0" animBg="1"/>
      <p:bldP spid="7" grpId="0" animBg="1"/>
      <p:bldP spid="8" grpId="0" animBg="1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BF4D8-12EA-C74A-A459-316EDC6D0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 Sticks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46DA0-98D3-8D46-947A-73DB773C8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777" y="980728"/>
            <a:ext cx="4707279" cy="1296144"/>
          </a:xfrm>
        </p:spPr>
        <p:txBody>
          <a:bodyPr/>
          <a:lstStyle/>
          <a:p>
            <a:r>
              <a:rPr lang="en-US" dirty="0"/>
              <a:t>How many sticks are required to make a figure like this with </a:t>
            </a:r>
            <a:r>
              <a:rPr lang="en-US" i="1" dirty="0"/>
              <a:t>r</a:t>
            </a:r>
            <a:r>
              <a:rPr lang="en-US" dirty="0"/>
              <a:t> rows and </a:t>
            </a:r>
            <a:r>
              <a:rPr lang="en-US" i="1" dirty="0"/>
              <a:t>c</a:t>
            </a:r>
            <a:r>
              <a:rPr lang="en-US" dirty="0"/>
              <a:t> columns?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32903-5236-ED4D-8393-EB082D8F6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980728"/>
            <a:ext cx="2959100" cy="157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5722E6-1EDE-CB4E-B3FF-BB8960673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228" y="3050704"/>
            <a:ext cx="2946992" cy="149153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474C03-36CA-EC40-9031-4D18D91C17E1}"/>
              </a:ext>
            </a:extLst>
          </p:cNvPr>
          <p:cNvSpPr txBox="1">
            <a:spLocks/>
          </p:cNvSpPr>
          <p:nvPr/>
        </p:nvSpPr>
        <p:spPr bwMode="auto">
          <a:xfrm>
            <a:off x="368777" y="2852935"/>
            <a:ext cx="4707279" cy="16893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US" b="0" kern="0" dirty="0"/>
              <a:t>In how many different ways can a number </a:t>
            </a:r>
            <a:r>
              <a:rPr lang="en-US" b="0" i="1" kern="0" dirty="0"/>
              <a:t>S</a:t>
            </a:r>
            <a:r>
              <a:rPr lang="en-US" b="0" kern="0" dirty="0"/>
              <a:t> of sticks be the number of sticks needed for a grid like this?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87A8751-4779-724C-921B-221DFFE920A9}"/>
              </a:ext>
            </a:extLst>
          </p:cNvPr>
          <p:cNvSpPr/>
          <p:nvPr/>
        </p:nvSpPr>
        <p:spPr bwMode="auto">
          <a:xfrm>
            <a:off x="381353" y="4542242"/>
            <a:ext cx="3442071" cy="1108456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rgbClr val="00279F"/>
                </a:solidFill>
                <a:effectLst/>
                <a:latin typeface="Chalkboard" pitchFamily="-111" charset="0"/>
              </a:rPr>
              <a:t>What could experience of the task contribute to mathematical thinking?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0D3C850-95D6-A343-A90D-846D70091E34}"/>
              </a:ext>
            </a:extLst>
          </p:cNvPr>
          <p:cNvSpPr/>
          <p:nvPr/>
        </p:nvSpPr>
        <p:spPr bwMode="auto">
          <a:xfrm>
            <a:off x="3492119" y="5414740"/>
            <a:ext cx="2464838" cy="493016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halkboard" pitchFamily="-111" charset="0"/>
              </a:rPr>
              <a:t>Doing &amp; Undoing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C700DD6-726B-F44D-AEEE-21D2BF3ED24F}"/>
              </a:ext>
            </a:extLst>
          </p:cNvPr>
          <p:cNvSpPr/>
          <p:nvPr/>
        </p:nvSpPr>
        <p:spPr bwMode="auto">
          <a:xfrm>
            <a:off x="4191000" y="5805264"/>
            <a:ext cx="3261320" cy="493016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>
                <a:solidFill>
                  <a:schemeClr val="bg1"/>
                </a:solidFill>
                <a:latin typeface="Chalkboard" pitchFamily="-111" charset="0"/>
              </a:rPr>
              <a:t>Expressing Generality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91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D4F3F-E0CE-7A41-A653-5C833E558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A2153-EBBC-0240-9A73-C0A347F8A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777" y="980728"/>
            <a:ext cx="2835071" cy="5472608"/>
          </a:xfrm>
        </p:spPr>
        <p:txBody>
          <a:bodyPr/>
          <a:lstStyle/>
          <a:p>
            <a:r>
              <a:rPr lang="en-US" dirty="0"/>
              <a:t>Each stamp has 13 small-hole perforations on each side, 14 top and bottom, and one in each corner.</a:t>
            </a:r>
          </a:p>
          <a:p>
            <a:r>
              <a:rPr lang="en-US" dirty="0"/>
              <a:t>How many small-holes are in a sheet with </a:t>
            </a:r>
            <a:r>
              <a:rPr lang="en-US" i="1" dirty="0"/>
              <a:t>r</a:t>
            </a:r>
            <a:r>
              <a:rPr lang="en-US" dirty="0"/>
              <a:t> rows and </a:t>
            </a:r>
            <a:r>
              <a:rPr lang="en-US" i="1" dirty="0"/>
              <a:t>c</a:t>
            </a:r>
            <a:r>
              <a:rPr lang="en-US" dirty="0"/>
              <a:t> columns?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73DA1F-DD21-554F-BF01-951C32900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229" y="4564"/>
            <a:ext cx="5727700" cy="515620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87A8751-4779-724C-921B-221DFFE920A9}"/>
              </a:ext>
            </a:extLst>
          </p:cNvPr>
          <p:cNvSpPr/>
          <p:nvPr/>
        </p:nvSpPr>
        <p:spPr bwMode="auto">
          <a:xfrm>
            <a:off x="2339752" y="5308600"/>
            <a:ext cx="3442071" cy="1108456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rgbClr val="00279F"/>
                </a:solidFill>
                <a:effectLst/>
                <a:latin typeface="Chalkboard" pitchFamily="-111" charset="0"/>
              </a:rPr>
              <a:t>What could experience of the task contribute to mathematical thinking?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0D3C850-95D6-A343-A90D-846D70091E34}"/>
              </a:ext>
            </a:extLst>
          </p:cNvPr>
          <p:cNvSpPr/>
          <p:nvPr/>
        </p:nvSpPr>
        <p:spPr bwMode="auto">
          <a:xfrm>
            <a:off x="5707387" y="5391635"/>
            <a:ext cx="2464838" cy="493016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halkboard" pitchFamily="-111" charset="0"/>
              </a:rPr>
              <a:t>Doing &amp; Undoing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C700DD6-726B-F44D-AEEE-21D2BF3ED24F}"/>
              </a:ext>
            </a:extLst>
          </p:cNvPr>
          <p:cNvSpPr/>
          <p:nvPr/>
        </p:nvSpPr>
        <p:spPr bwMode="auto">
          <a:xfrm>
            <a:off x="5940152" y="5816304"/>
            <a:ext cx="2929622" cy="493016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>
                <a:solidFill>
                  <a:schemeClr val="bg1"/>
                </a:solidFill>
                <a:latin typeface="Chalkboard" pitchFamily="-111" charset="0"/>
              </a:rPr>
              <a:t>Expressing Generality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halkboard" pitchFamily="-111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93C7F5B-FEC6-7845-A0C1-6283F105D0F3}"/>
              </a:ext>
            </a:extLst>
          </p:cNvPr>
          <p:cNvSpPr/>
          <p:nvPr/>
        </p:nvSpPr>
        <p:spPr bwMode="auto">
          <a:xfrm>
            <a:off x="6287660" y="6206828"/>
            <a:ext cx="1378728" cy="493016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halkboard" pitchFamily="-111" charset="0"/>
              </a:rPr>
              <a:t>Variation</a:t>
            </a:r>
          </a:p>
        </p:txBody>
      </p:sp>
    </p:spTree>
    <p:extLst>
      <p:ext uri="{BB962C8B-B14F-4D97-AF65-F5344CB8AC3E}">
        <p14:creationId xmlns:p14="http://schemas.microsoft.com/office/powerpoint/2010/main" val="118624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F7B4D-E678-6B4E-A1F4-2ED249650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Restricted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6E4AE-D8F2-3045-9FE3-CAACB2CDB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777" y="980728"/>
            <a:ext cx="5131600" cy="3326233"/>
          </a:xfrm>
        </p:spPr>
        <p:txBody>
          <a:bodyPr/>
          <a:lstStyle/>
          <a:p>
            <a:r>
              <a:rPr lang="en-US" dirty="0"/>
              <a:t>In a certain country embarking on independence, there are only two coins.</a:t>
            </a:r>
          </a:p>
          <a:p>
            <a:r>
              <a:rPr lang="en-US" dirty="0"/>
              <a:t>What is the largest value that cannot be made up from these coins?</a:t>
            </a:r>
          </a:p>
          <a:p>
            <a:r>
              <a:rPr lang="en-US" dirty="0" err="1"/>
              <a:t>Generalise</a:t>
            </a:r>
            <a:r>
              <a:rPr lang="en-US" dirty="0"/>
              <a:t> the coin denominations!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A71777-78BE-9947-8B6E-45FCEDE40535}"/>
              </a:ext>
            </a:extLst>
          </p:cNvPr>
          <p:cNvGrpSpPr/>
          <p:nvPr/>
        </p:nvGrpSpPr>
        <p:grpSpPr>
          <a:xfrm>
            <a:off x="5860417" y="638938"/>
            <a:ext cx="1944216" cy="1935726"/>
            <a:chOff x="539552" y="3038129"/>
            <a:chExt cx="1944216" cy="1935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DC90CD8-64F6-D343-9EA8-B7CDB566B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552" y="3038129"/>
              <a:ext cx="1944216" cy="1935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789906-A80F-6143-AB40-51F23BECBC0C}"/>
                </a:ext>
              </a:extLst>
            </p:cNvPr>
            <p:cNvSpPr txBox="1"/>
            <p:nvPr/>
          </p:nvSpPr>
          <p:spPr>
            <a:xfrm>
              <a:off x="1043608" y="3789040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0" dirty="0">
                  <a:solidFill>
                    <a:srgbClr val="002060"/>
                  </a:solidFill>
                  <a:latin typeface="Apple Chancery" panose="03020702040506060504" pitchFamily="66" charset="-79"/>
                  <a:cs typeface="Apple Chancery" panose="03020702040506060504" pitchFamily="66" charset="-79"/>
                </a:rPr>
                <a:t>5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E8C8FD7-88EE-0044-9C74-718E9E068157}"/>
              </a:ext>
            </a:extLst>
          </p:cNvPr>
          <p:cNvGrpSpPr/>
          <p:nvPr/>
        </p:nvGrpSpPr>
        <p:grpSpPr>
          <a:xfrm>
            <a:off x="5581630" y="2745016"/>
            <a:ext cx="2570778" cy="2600671"/>
            <a:chOff x="2843808" y="2713585"/>
            <a:chExt cx="2570778" cy="260067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37FF685-8CEC-0C41-A6C2-44576E48D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3808" y="2713585"/>
              <a:ext cx="2570778" cy="26006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DA1AF5-5AAF-9F4C-8EAD-DDD3323826CE}"/>
                </a:ext>
              </a:extLst>
            </p:cNvPr>
            <p:cNvSpPr txBox="1"/>
            <p:nvPr/>
          </p:nvSpPr>
          <p:spPr>
            <a:xfrm>
              <a:off x="3626651" y="3752310"/>
              <a:ext cx="9361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Apple Chancery" panose="03020702040506060504" pitchFamily="66" charset="-79"/>
                  <a:cs typeface="Apple Chancery" panose="03020702040506060504" pitchFamily="66" charset="-79"/>
                </a:rPr>
                <a:t>7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E045E32-44A7-1243-BF8E-71E0C0DC2814}"/>
              </a:ext>
            </a:extLst>
          </p:cNvPr>
          <p:cNvSpPr txBox="1"/>
          <p:nvPr/>
        </p:nvSpPr>
        <p:spPr>
          <a:xfrm>
            <a:off x="5581630" y="6483902"/>
            <a:ext cx="350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James Joseph Sylvester</a:t>
            </a:r>
            <a:r>
              <a:rPr lang="en-GB" sz="1800" b="0" dirty="0">
                <a:solidFill>
                  <a:srgbClr val="002060"/>
                </a:solidFill>
              </a:rPr>
              <a:t> in 1882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63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DC303BC-A486-904F-A6F3-0948D19CE69F}"/>
              </a:ext>
            </a:extLst>
          </p:cNvPr>
          <p:cNvSpPr/>
          <p:nvPr/>
        </p:nvSpPr>
        <p:spPr bwMode="auto">
          <a:xfrm>
            <a:off x="1227584" y="908720"/>
            <a:ext cx="6224736" cy="781070"/>
          </a:xfrm>
          <a:prstGeom prst="rect">
            <a:avLst/>
          </a:prstGeom>
          <a:noFill/>
          <a:ln w="28575" cap="flat" cmpd="sng" algn="ctr">
            <a:solidFill>
              <a:schemeClr val="accent5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9E2C01-F1A3-A64A-A516-9E468A4CF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Leap Frogs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D733C-73E4-4742-A985-F0BF8C25E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601" y="1860044"/>
            <a:ext cx="7587599" cy="3225140"/>
          </a:xfrm>
        </p:spPr>
        <p:txBody>
          <a:bodyPr/>
          <a:lstStyle/>
          <a:p>
            <a:r>
              <a:rPr lang="en-US" dirty="0"/>
              <a:t>The task is to interchange the counters so the yellow ones are on the left and the brown ones on the right, subject to the rule that a counter can only slide into an adjacent empty space, or jump over exactly one counter into the empty space.</a:t>
            </a:r>
          </a:p>
          <a:p>
            <a:r>
              <a:rPr lang="en-US" dirty="0"/>
              <a:t>What is the minimum number of moves when there are </a:t>
            </a:r>
            <a:r>
              <a:rPr lang="en-US" i="1" dirty="0"/>
              <a:t>L</a:t>
            </a:r>
            <a:r>
              <a:rPr lang="en-US" dirty="0"/>
              <a:t> counters on the left, and </a:t>
            </a:r>
            <a:r>
              <a:rPr lang="en-US" i="1" dirty="0"/>
              <a:t>R</a:t>
            </a:r>
            <a:r>
              <a:rPr lang="en-US" dirty="0"/>
              <a:t> counters on the right? </a:t>
            </a:r>
            <a:endParaRPr lang="en-GB" dirty="0"/>
          </a:p>
          <a:p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9A200B1-4A7F-FF45-890E-6083B3AFEB24}"/>
              </a:ext>
            </a:extLst>
          </p:cNvPr>
          <p:cNvSpPr/>
          <p:nvPr/>
        </p:nvSpPr>
        <p:spPr bwMode="auto">
          <a:xfrm>
            <a:off x="1371600" y="1078974"/>
            <a:ext cx="464096" cy="464096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accent5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302234-89EF-7243-8F22-272B16071197}"/>
              </a:ext>
            </a:extLst>
          </p:cNvPr>
          <p:cNvSpPr/>
          <p:nvPr/>
        </p:nvSpPr>
        <p:spPr bwMode="auto">
          <a:xfrm>
            <a:off x="2053952" y="1078974"/>
            <a:ext cx="464096" cy="464096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accent5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1DF4E6E-6F07-8743-8540-04DA6E6A7E3E}"/>
              </a:ext>
            </a:extLst>
          </p:cNvPr>
          <p:cNvSpPr/>
          <p:nvPr/>
        </p:nvSpPr>
        <p:spPr bwMode="auto">
          <a:xfrm>
            <a:off x="2736304" y="1078974"/>
            <a:ext cx="464096" cy="464096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accent5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53177B-6A26-CF4C-8F20-834689C31F63}"/>
              </a:ext>
            </a:extLst>
          </p:cNvPr>
          <p:cNvSpPr/>
          <p:nvPr/>
        </p:nvSpPr>
        <p:spPr bwMode="auto">
          <a:xfrm>
            <a:off x="3418656" y="1078974"/>
            <a:ext cx="464096" cy="464096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accent5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F47D3E3-458C-0D4F-A15D-C64B65CFFD94}"/>
              </a:ext>
            </a:extLst>
          </p:cNvPr>
          <p:cNvSpPr/>
          <p:nvPr/>
        </p:nvSpPr>
        <p:spPr bwMode="auto">
          <a:xfrm>
            <a:off x="4783360" y="1078974"/>
            <a:ext cx="464096" cy="464096"/>
          </a:xfrm>
          <a:prstGeom prst="ellipse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accent5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4FF99D8-172D-7F41-9F63-98575535B6CC}"/>
              </a:ext>
            </a:extLst>
          </p:cNvPr>
          <p:cNvSpPr/>
          <p:nvPr/>
        </p:nvSpPr>
        <p:spPr bwMode="auto">
          <a:xfrm>
            <a:off x="5465712" y="1078974"/>
            <a:ext cx="464096" cy="464096"/>
          </a:xfrm>
          <a:prstGeom prst="ellipse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accent5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A60C0D1-ECAA-D143-926A-98D6DFBEA9EE}"/>
              </a:ext>
            </a:extLst>
          </p:cNvPr>
          <p:cNvSpPr/>
          <p:nvPr/>
        </p:nvSpPr>
        <p:spPr bwMode="auto">
          <a:xfrm>
            <a:off x="6148064" y="1078974"/>
            <a:ext cx="464096" cy="464096"/>
          </a:xfrm>
          <a:prstGeom prst="ellipse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accent5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7091BEE-B7E2-3647-AFC5-2473A7F2E989}"/>
              </a:ext>
            </a:extLst>
          </p:cNvPr>
          <p:cNvSpPr/>
          <p:nvPr/>
        </p:nvSpPr>
        <p:spPr bwMode="auto">
          <a:xfrm>
            <a:off x="6830416" y="1078974"/>
            <a:ext cx="464096" cy="464096"/>
          </a:xfrm>
          <a:prstGeom prst="ellipse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accent5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4ED693-BFDE-5A48-8B03-55798AEF5E81}"/>
              </a:ext>
            </a:extLst>
          </p:cNvPr>
          <p:cNvSpPr txBox="1"/>
          <p:nvPr/>
        </p:nvSpPr>
        <p:spPr>
          <a:xfrm>
            <a:off x="5906279" y="6381328"/>
            <a:ext cx="302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>
                <a:solidFill>
                  <a:srgbClr val="002060"/>
                </a:solidFill>
              </a:rPr>
              <a:t>Dudeney</a:t>
            </a:r>
            <a:r>
              <a:rPr lang="en-US" sz="1800" b="0" dirty="0">
                <a:solidFill>
                  <a:srgbClr val="002060"/>
                </a:solidFill>
              </a:rPr>
              <a:t> gave a 2D version</a:t>
            </a:r>
          </a:p>
        </p:txBody>
      </p:sp>
    </p:spTree>
    <p:extLst>
      <p:ext uri="{BB962C8B-B14F-4D97-AF65-F5344CB8AC3E}">
        <p14:creationId xmlns:p14="http://schemas.microsoft.com/office/powerpoint/2010/main" val="76481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Yellow on Blue">
  <a:themeElements>
    <a:clrScheme name="Custom 1">
      <a:dk1>
        <a:srgbClr val="FFFF99"/>
      </a:dk1>
      <a:lt1>
        <a:srgbClr val="6699FF"/>
      </a:lt1>
      <a:dk2>
        <a:srgbClr val="993300"/>
      </a:dk2>
      <a:lt2>
        <a:srgbClr val="FFFF00"/>
      </a:lt2>
      <a:accent1>
        <a:srgbClr val="F57B49"/>
      </a:accent1>
      <a:accent2>
        <a:srgbClr val="FF00FF"/>
      </a:accent2>
      <a:accent3>
        <a:srgbClr val="AAAAFF"/>
      </a:accent3>
      <a:accent4>
        <a:srgbClr val="DADADA"/>
      </a:accent4>
      <a:accent5>
        <a:srgbClr val="F9BFB1"/>
      </a:accent5>
      <a:accent6>
        <a:srgbClr val="E700E7"/>
      </a:accent6>
      <a:hlink>
        <a:srgbClr val="FF0000"/>
      </a:hlink>
      <a:folHlink>
        <a:srgbClr val="919191"/>
      </a:folHlink>
    </a:clrScheme>
    <a:fontScheme name="Yellow on Blue">
      <a:majorFont>
        <a:latin typeface="Chalkboard"/>
        <a:ea typeface=""/>
        <a:cs typeface=""/>
      </a:majorFont>
      <a:minorFont>
        <a:latin typeface="Chalkboa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lnDef>
  </a:objectDefaults>
  <a:extraClrSchemeLst>
    <a:extraClrScheme>
      <a:clrScheme name="Yellow on 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Yellow on Blu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MaxiMac:Applications:Microsoft Office X:Templates:JHM Templates:Yellow on Blue.pot</Template>
  <TotalTime>25507</TotalTime>
  <Words>1567</Words>
  <Application>Microsoft Macintosh PowerPoint</Application>
  <PresentationFormat>On-screen Show (4:3)</PresentationFormat>
  <Paragraphs>302</Paragraphs>
  <Slides>28</Slides>
  <Notes>10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ＭＳ Ｐゴシック</vt:lpstr>
      <vt:lpstr>ＭＳ Ｐゴシック</vt:lpstr>
      <vt:lpstr>Apple Chancery</vt:lpstr>
      <vt:lpstr>Chalkboard</vt:lpstr>
      <vt:lpstr>Lucida Grande</vt:lpstr>
      <vt:lpstr>Monotype Sorts</vt:lpstr>
      <vt:lpstr>Times</vt:lpstr>
      <vt:lpstr>Wingdings</vt:lpstr>
      <vt:lpstr>Yellow on Blue</vt:lpstr>
      <vt:lpstr>Equation</vt:lpstr>
      <vt:lpstr>Working Mathematically with students, with colleagues, and with yourself</vt:lpstr>
      <vt:lpstr>Conjectures</vt:lpstr>
      <vt:lpstr>Outline</vt:lpstr>
      <vt:lpstr>Patterns from 2</vt:lpstr>
      <vt:lpstr>Sundaram’s Grid:</vt:lpstr>
      <vt:lpstr>Match Sticks</vt:lpstr>
      <vt:lpstr>Perforations</vt:lpstr>
      <vt:lpstr>Restricted Coins</vt:lpstr>
      <vt:lpstr>Leap Frogs</vt:lpstr>
      <vt:lpstr>Another &amp; Another</vt:lpstr>
      <vt:lpstr>Increasing Constraints</vt:lpstr>
      <vt:lpstr>Multi-Level Initiating of Tasks</vt:lpstr>
      <vt:lpstr>PowerPoint Presentation</vt:lpstr>
      <vt:lpstr>Over Flow</vt:lpstr>
      <vt:lpstr>PowerPoint Presentation</vt:lpstr>
      <vt:lpstr>Mud-Guards</vt:lpstr>
      <vt:lpstr>Ratio-Combining Tasks</vt:lpstr>
      <vt:lpstr>Re-Mix</vt:lpstr>
      <vt:lpstr>Mixed Up</vt:lpstr>
      <vt:lpstr>Using Ratios</vt:lpstr>
      <vt:lpstr>Tracking Arithmetic as Entry to Algebra</vt:lpstr>
      <vt:lpstr>Think Of A Number (ThOANs)</vt:lpstr>
      <vt:lpstr>Differing Sums of Products</vt:lpstr>
      <vt:lpstr>Differing Sums &amp; Products</vt:lpstr>
      <vt:lpstr>Varied Multiplication Differences</vt:lpstr>
      <vt:lpstr>Pyramids</vt:lpstr>
      <vt:lpstr>Rhind Mathematical Papyrus problem 28</vt:lpstr>
      <vt:lpstr>Rhind Mathematical Papyrus problem 28</vt:lpstr>
    </vt:vector>
  </TitlesOfParts>
  <Company>CME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Mason</dc:creator>
  <cp:lastModifiedBy>John Mason</cp:lastModifiedBy>
  <cp:revision>518</cp:revision>
  <dcterms:created xsi:type="dcterms:W3CDTF">2009-05-15T05:15:20Z</dcterms:created>
  <dcterms:modified xsi:type="dcterms:W3CDTF">2019-05-08T15:04:54Z</dcterms:modified>
</cp:coreProperties>
</file>