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336" r:id="rId3"/>
    <p:sldId id="369" r:id="rId4"/>
    <p:sldId id="484" r:id="rId5"/>
    <p:sldId id="482" r:id="rId6"/>
    <p:sldId id="485" r:id="rId7"/>
    <p:sldId id="486" r:id="rId8"/>
    <p:sldId id="437" r:id="rId9"/>
    <p:sldId id="487" r:id="rId10"/>
    <p:sldId id="483" r:id="rId11"/>
    <p:sldId id="488" r:id="rId12"/>
    <p:sldId id="489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4B38B2E-A3C3-9B49-A0BF-81184EF823D9}">
          <p14:sldIdLst>
            <p14:sldId id="336"/>
            <p14:sldId id="369"/>
            <p14:sldId id="484"/>
            <p14:sldId id="482"/>
            <p14:sldId id="485"/>
            <p14:sldId id="486"/>
            <p14:sldId id="437"/>
            <p14:sldId id="487"/>
            <p14:sldId id="483"/>
            <p14:sldId id="488"/>
            <p14:sldId id="489"/>
          </p14:sldIdLst>
        </p14:section>
        <p14:section name="Variation" id="{E6E79BC4-79B6-714F-AA85-E68197E836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3400FF"/>
    <a:srgbClr val="FEF4CF"/>
    <a:srgbClr val="FFF4CB"/>
    <a:srgbClr val="00279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6" autoAdjust="0"/>
    <p:restoredTop sz="94643"/>
  </p:normalViewPr>
  <p:slideViewPr>
    <p:cSldViewPr>
      <p:cViewPr varScale="1">
        <p:scale>
          <a:sx n="120" d="100"/>
          <a:sy n="120" d="100"/>
        </p:scale>
        <p:origin x="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88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5/1/18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ko-KR" altLang="en-US">
              <a:ea typeface="MS PGothic" charset="0"/>
            </a:endParaRPr>
          </a:p>
        </p:txBody>
      </p:sp>
      <p:sp>
        <p:nvSpPr>
          <p:cNvPr id="286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E69EDA3A-0255-BD4D-9FB9-FCBECA08F9AF}" type="slidenum">
              <a:rPr lang="en-US" altLang="ko-KR" sz="1200" b="0">
                <a:latin typeface="Lucida Grande" charset="0"/>
              </a:rPr>
              <a:pPr/>
              <a:t>2</a:t>
            </a:fld>
            <a:endParaRPr lang="en-US" altLang="ko-KR" sz="1200" b="0"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Ways of initiating</a:t>
            </a:r>
            <a:r>
              <a:rPr lang="en-GB" baseline="0"/>
              <a:t> activity through presentation of a task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77" y="980728"/>
            <a:ext cx="7727950" cy="41148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607534"/>
            <a:ext cx="3913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0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000" b="0" dirty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rgbClr val="008000"/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8.tif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Users/jhm/Documents/Filing%20Cabinet/%20%20%20%20Current%20Activities/%20%20%20%20%20%20%20Resources/%20%20%20PPT%20Resources/Calleja%20Spiral/Calleja%20Spiral.pptx#-1,1,The Calleja Spira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/Applications/Maths/Cinderella/Cinderella2.ap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/Applications/Maths/Cinderella/Cinderella2.ap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2636912"/>
            <a:ext cx="4968552" cy="1152128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Working Mathematically</a:t>
            </a:r>
            <a:b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with Students: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896" y="4365104"/>
            <a:ext cx="2592288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PGCE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Oxford </a:t>
            </a:r>
            <a:br>
              <a:rPr lang="en-US" sz="2400" b="0" dirty="0">
                <a:solidFill>
                  <a:srgbClr val="00002A"/>
                </a:solidFill>
              </a:rPr>
            </a:br>
            <a:r>
              <a:rPr lang="en-US" sz="2400" b="0" dirty="0">
                <a:solidFill>
                  <a:srgbClr val="00002A"/>
                </a:solidFill>
              </a:rPr>
              <a:t>May 2018</a:t>
            </a: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295721" y="191445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76" y="15585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3360476" y="1234785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2E60-6AAB-A44F-B2DB-55A472DA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A395-1182-054C-AD0E-1DC7ADC4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52736"/>
            <a:ext cx="7727950" cy="2184648"/>
          </a:xfrm>
        </p:spPr>
        <p:txBody>
          <a:bodyPr/>
          <a:lstStyle/>
          <a:p>
            <a:r>
              <a:rPr lang="en-GB" dirty="0"/>
              <a:t>Imagine a bucket containing water (not necessarily full)</a:t>
            </a:r>
          </a:p>
          <a:p>
            <a:r>
              <a:rPr lang="en-GB" dirty="0"/>
              <a:t>Imagine an empty open-topped can being immersed in the bucket.</a:t>
            </a:r>
          </a:p>
          <a:p>
            <a:r>
              <a:rPr lang="en-GB" dirty="0"/>
              <a:t>Imagine what happens to the water.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45574DE-2C62-FD4B-BB76-CEAC3763D831}"/>
              </a:ext>
            </a:extLst>
          </p:cNvPr>
          <p:cNvSpPr/>
          <p:nvPr/>
        </p:nvSpPr>
        <p:spPr bwMode="auto">
          <a:xfrm>
            <a:off x="1691680" y="3356992"/>
            <a:ext cx="3456384" cy="864096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What variations </a:t>
            </a:r>
            <a:b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</a:b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might make a difference?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7241C2-3C54-AB43-A65E-83B958597B23}"/>
              </a:ext>
            </a:extLst>
          </p:cNvPr>
          <p:cNvSpPr/>
          <p:nvPr/>
        </p:nvSpPr>
        <p:spPr bwMode="auto">
          <a:xfrm>
            <a:off x="2771800" y="4077072"/>
            <a:ext cx="2664296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What questions might be asked?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22D8DC-E3F4-3B43-80F9-D4CAAF264D2B}"/>
              </a:ext>
            </a:extLst>
          </p:cNvPr>
          <p:cNvSpPr/>
          <p:nvPr/>
        </p:nvSpPr>
        <p:spPr bwMode="auto">
          <a:xfrm>
            <a:off x="3023828" y="4898579"/>
            <a:ext cx="4824536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What might work on the task contribute to mathematical thinking?</a:t>
            </a:r>
          </a:p>
        </p:txBody>
      </p:sp>
    </p:spTree>
    <p:extLst>
      <p:ext uri="{BB962C8B-B14F-4D97-AF65-F5344CB8AC3E}">
        <p14:creationId xmlns:p14="http://schemas.microsoft.com/office/powerpoint/2010/main" val="15170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verflow">
            <a:hlinkClick r:id="" action="ppaction://media"/>
            <a:extLst>
              <a:ext uri="{FF2B5EF4-FFF2-40B4-BE49-F238E27FC236}">
                <a16:creationId xmlns:a16="http://schemas.microsoft.com/office/drawing/2014/main" id="{A7C3AA09-46AA-1345-BC2F-FE22C2BD25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36712"/>
            <a:ext cx="4951364" cy="5077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689132-1F72-2D44-9701-885F63837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729" y="1245134"/>
            <a:ext cx="451341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Conjectures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7727950" cy="4114800"/>
          </a:xfrm>
        </p:spPr>
        <p:txBody>
          <a:bodyPr/>
          <a:lstStyle/>
          <a:p>
            <a:r>
              <a:rPr lang="en-GB" altLang="ko-KR">
                <a:latin typeface="Chalkboard" charset="0"/>
                <a:ea typeface="MS PGothic" charset="0"/>
              </a:rPr>
              <a:t>Everything said here today is a conjecture … to be tested in your experience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The best way to sensitise yourself to learners …</a:t>
            </a:r>
          </a:p>
          <a:p>
            <a:pPr lvl="1">
              <a:buFont typeface="Lucida Grande"/>
              <a:buChar char="…"/>
            </a:pPr>
            <a:r>
              <a:rPr lang="en-US" altLang="ko-KR" sz="2400">
                <a:latin typeface="Chalkboard" charset="0"/>
                <a:ea typeface="MS PGothic" charset="0"/>
              </a:rPr>
              <a:t> </a:t>
            </a:r>
            <a:r>
              <a:rPr lang="en-GB" altLang="ko-KR" sz="2400">
                <a:latin typeface="Chalkboard" charset="0"/>
                <a:ea typeface="MS PGothic" charset="0"/>
              </a:rPr>
              <a:t>is to experience parallel phenomena yourself </a:t>
            </a:r>
          </a:p>
          <a:p>
            <a:r>
              <a:rPr lang="en-GB" altLang="ko-KR">
                <a:latin typeface="Chalkboard" charset="0"/>
                <a:ea typeface="MS PGothic" charset="0"/>
              </a:rPr>
              <a:t>So, what you get from this</a:t>
            </a:r>
            <a:r>
              <a:rPr lang="en-US" altLang="ko-KR">
                <a:latin typeface="Chalkboard" charset="0"/>
                <a:ea typeface="MS PGothic" charset="0"/>
              </a:rPr>
              <a:t> </a:t>
            </a:r>
            <a:r>
              <a:rPr lang="en-GB" altLang="ko-KR">
                <a:latin typeface="Chalkboard" charset="0"/>
                <a:ea typeface="MS PGothic" charset="0"/>
              </a:rPr>
              <a:t>session is what you notice happening inside you!</a:t>
            </a:r>
          </a:p>
        </p:txBody>
      </p:sp>
    </p:spTree>
    <p:extLst>
      <p:ext uri="{BB962C8B-B14F-4D97-AF65-F5344CB8AC3E}">
        <p14:creationId xmlns:p14="http://schemas.microsoft.com/office/powerpoint/2010/main" val="4162988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947C-E969-EA45-8D08-787E9187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810FF-63C9-884E-92A5-8E878F67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77" y="980728"/>
            <a:ext cx="7727950" cy="1872208"/>
          </a:xfrm>
        </p:spPr>
        <p:txBody>
          <a:bodyPr/>
          <a:lstStyle/>
          <a:p>
            <a:r>
              <a:rPr lang="en-GB" dirty="0"/>
              <a:t>Some mathematical tasks</a:t>
            </a:r>
          </a:p>
          <a:p>
            <a:r>
              <a:rPr lang="en-GB" dirty="0"/>
              <a:t>Some pedagogic reflection</a:t>
            </a:r>
          </a:p>
          <a:p>
            <a:r>
              <a:rPr lang="en-GB" dirty="0"/>
              <a:t>Some mathematical powers &amp; themes</a:t>
            </a:r>
          </a:p>
          <a:p>
            <a:r>
              <a:rPr lang="en-GB" dirty="0"/>
              <a:t>Some pedagogical actions</a:t>
            </a:r>
          </a:p>
          <a:p>
            <a:r>
              <a:rPr lang="en-GB" dirty="0"/>
              <a:t>The role and nature of attention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564F57-FDCD-1D48-BC2A-6B01B6F50048}"/>
              </a:ext>
            </a:extLst>
          </p:cNvPr>
          <p:cNvSpPr txBox="1">
            <a:spLocks/>
          </p:cNvSpPr>
          <p:nvPr/>
        </p:nvSpPr>
        <p:spPr bwMode="auto">
          <a:xfrm>
            <a:off x="395536" y="4221088"/>
            <a:ext cx="7727950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/>
              <a:t>Meta-Task for you</a:t>
            </a:r>
          </a:p>
          <a:p>
            <a:pPr lvl="1"/>
            <a:r>
              <a:rPr lang="en-GB" b="0" kern="0" dirty="0"/>
              <a:t>What pedagogic actions do you notice me initiating?</a:t>
            </a:r>
          </a:p>
          <a:p>
            <a:pPr lvl="1"/>
            <a:r>
              <a:rPr lang="en-GB" b="0" kern="0" dirty="0"/>
              <a:t>The role of pedagogic reflections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C649F4-2FE3-EB43-9E4A-620E0F03CF30}"/>
              </a:ext>
            </a:extLst>
          </p:cNvPr>
          <p:cNvSpPr txBox="1">
            <a:spLocks/>
          </p:cNvSpPr>
          <p:nvPr/>
        </p:nvSpPr>
        <p:spPr bwMode="auto">
          <a:xfrm>
            <a:off x="373085" y="3356992"/>
            <a:ext cx="7727950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/>
              <a:t>My focus</a:t>
            </a:r>
          </a:p>
          <a:p>
            <a:pPr lvl="1"/>
            <a:r>
              <a:rPr lang="en-GB" b="0" kern="0" dirty="0"/>
              <a:t>Attention: its role and nature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2E9904-58F5-F94F-A95B-EDCF5C19BB2E}"/>
              </a:ext>
            </a:extLst>
          </p:cNvPr>
          <p:cNvSpPr txBox="1">
            <a:spLocks/>
          </p:cNvSpPr>
          <p:nvPr/>
        </p:nvSpPr>
        <p:spPr bwMode="auto">
          <a:xfrm>
            <a:off x="395536" y="5589240"/>
            <a:ext cx="7727950" cy="1296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kern="0" dirty="0"/>
              <a:t>Slogan</a:t>
            </a:r>
          </a:p>
          <a:p>
            <a:pPr lvl="1"/>
            <a:r>
              <a:rPr lang="en-GB" b="0" kern="0" dirty="0"/>
              <a:t>It is not the task that is rich, but whether the task is used richly</a:t>
            </a:r>
          </a:p>
        </p:txBody>
      </p:sp>
    </p:spTree>
    <p:extLst>
      <p:ext uri="{BB962C8B-B14F-4D97-AF65-F5344CB8AC3E}">
        <p14:creationId xmlns:p14="http://schemas.microsoft.com/office/powerpoint/2010/main" val="16004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Custom 3">
            <a:hlinkClick r:id="rId2" action="ppaction://hlinkpres?slideindex=1&amp;slidetitle=The Calleja Spiral" highlightClick="1"/>
          </p:cNvPr>
          <p:cNvSpPr/>
          <p:nvPr/>
        </p:nvSpPr>
        <p:spPr bwMode="auto">
          <a:xfrm>
            <a:off x="2771800" y="1268760"/>
            <a:ext cx="2520280" cy="792088"/>
          </a:xfrm>
          <a:prstGeom prst="actionButtonBlan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Calleja Spiral</a:t>
            </a:r>
          </a:p>
        </p:txBody>
      </p:sp>
    </p:spTree>
    <p:extLst>
      <p:ext uri="{BB962C8B-B14F-4D97-AF65-F5344CB8AC3E}">
        <p14:creationId xmlns:p14="http://schemas.microsoft.com/office/powerpoint/2010/main" val="230277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A8D1CB-8E16-EF42-85C6-911E0432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541240"/>
            <a:ext cx="2021222" cy="2029679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7A8751-4779-724C-921B-221DFFE920A9}"/>
              </a:ext>
            </a:extLst>
          </p:cNvPr>
          <p:cNvSpPr/>
          <p:nvPr/>
        </p:nvSpPr>
        <p:spPr bwMode="auto">
          <a:xfrm>
            <a:off x="4927543" y="1329846"/>
            <a:ext cx="3442071" cy="110845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What does experience of the task contribute to mathematical thinking?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18852-1359-4543-A570-D8739CD9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&amp;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A031-384A-634F-9B02-FCD8535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77" y="921374"/>
            <a:ext cx="8166220" cy="1752600"/>
          </a:xfrm>
          <a:ln>
            <a:noFill/>
          </a:ln>
        </p:spPr>
        <p:txBody>
          <a:bodyPr/>
          <a:lstStyle/>
          <a:p>
            <a:r>
              <a:rPr lang="en-GB" dirty="0"/>
              <a:t>Draw a circle and divide it into four congruent pieces</a:t>
            </a:r>
          </a:p>
          <a:p>
            <a:r>
              <a:rPr lang="en-GB" dirty="0"/>
              <a:t>Do it another way</a:t>
            </a:r>
          </a:p>
          <a:p>
            <a:r>
              <a:rPr lang="en-GB" dirty="0"/>
              <a:t>Do it another 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8F95A-C7E1-934B-BF48-62FE38CB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541240"/>
            <a:ext cx="2031388" cy="2039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D48BE-D200-5B4E-A78F-7E5A6DB28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2541240"/>
            <a:ext cx="2031388" cy="2039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2E562-C9CF-A04E-B3AD-6A75DA4BD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773488"/>
            <a:ext cx="2031388" cy="2039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66A670-B4A5-C848-9EA8-41B207118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744" y="4773488"/>
            <a:ext cx="2031388" cy="2039888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17EA4E-CF12-7144-914F-68C4598F50C8}"/>
              </a:ext>
            </a:extLst>
          </p:cNvPr>
          <p:cNvSpPr/>
          <p:nvPr/>
        </p:nvSpPr>
        <p:spPr bwMode="auto">
          <a:xfrm>
            <a:off x="4994641" y="5604994"/>
            <a:ext cx="2579861" cy="810562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2"/>
                </a:solidFill>
                <a:latin typeface="Chalkboard" pitchFamily="-111" charset="0"/>
              </a:rPr>
              <a:t>Personal Narrative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Self-Explanation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BF19AB7-7477-6D4D-BC3D-36FC967257A9}"/>
              </a:ext>
            </a:extLst>
          </p:cNvPr>
          <p:cNvSpPr/>
          <p:nvPr/>
        </p:nvSpPr>
        <p:spPr bwMode="auto">
          <a:xfrm>
            <a:off x="6588224" y="2348880"/>
            <a:ext cx="2518495" cy="79208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halkboard" pitchFamily="-111" charset="0"/>
              </a:rPr>
              <a:t>Negotiating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  <a:latin typeface="Chalkboard" pitchFamily="-111" charset="0"/>
              </a:rPr>
              <a:t>‘same &amp; different’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4DD7BAE-6D66-1444-ABAC-9074D5D5E4B8}"/>
              </a:ext>
            </a:extLst>
          </p:cNvPr>
          <p:cNvSpPr/>
          <p:nvPr/>
        </p:nvSpPr>
        <p:spPr bwMode="auto">
          <a:xfrm>
            <a:off x="6876255" y="3079921"/>
            <a:ext cx="2230463" cy="79208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What could be varied?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DC6A451-5B42-C041-90DA-9FD5E0BCD2E1}"/>
              </a:ext>
            </a:extLst>
          </p:cNvPr>
          <p:cNvSpPr/>
          <p:nvPr/>
        </p:nvSpPr>
        <p:spPr bwMode="auto">
          <a:xfrm>
            <a:off x="7039663" y="3794631"/>
            <a:ext cx="2075074" cy="792088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rgbClr val="3400FF"/>
                </a:solidFill>
                <a:effectLst/>
                <a:latin typeface="Chalkboard" pitchFamily="-111" charset="0"/>
              </a:rPr>
              <a:t>What seems to be invariant?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FDF3909-D05F-3C4C-A641-68FFB5349581}"/>
              </a:ext>
            </a:extLst>
          </p:cNvPr>
          <p:cNvSpPr/>
          <p:nvPr/>
        </p:nvSpPr>
        <p:spPr bwMode="auto">
          <a:xfrm>
            <a:off x="7591337" y="4509120"/>
            <a:ext cx="1517167" cy="108012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What constrains variation?</a:t>
            </a:r>
          </a:p>
        </p:txBody>
      </p:sp>
    </p:spTree>
    <p:extLst>
      <p:ext uri="{BB962C8B-B14F-4D97-AF65-F5344CB8AC3E}">
        <p14:creationId xmlns:p14="http://schemas.microsoft.com/office/powerpoint/2010/main" val="100149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11" grpId="0" animBg="1"/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FCB9EF-08FD-E94D-919A-EC27B5C7D1FF}"/>
              </a:ext>
            </a:extLst>
          </p:cNvPr>
          <p:cNvSpPr/>
          <p:nvPr/>
        </p:nvSpPr>
        <p:spPr bwMode="auto">
          <a:xfrm>
            <a:off x="755576" y="3856789"/>
            <a:ext cx="3672408" cy="108438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What does experience of the task contribute to mathematical thinking?</a:t>
            </a:r>
            <a:b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</a:br>
            <a:endParaRPr kumimoji="0" lang="en-GB" sz="2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halkboard" pitchFamily="-11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80B19-089C-894F-8542-5B6AB260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Increasing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7F8C-D41A-B24E-BF51-0AFE25A6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7727950" cy="2184648"/>
          </a:xfrm>
        </p:spPr>
        <p:txBody>
          <a:bodyPr/>
          <a:lstStyle/>
          <a:p>
            <a:r>
              <a:rPr lang="en-GB" dirty="0"/>
              <a:t>Draw a quadrilateral</a:t>
            </a:r>
          </a:p>
          <a:p>
            <a:r>
              <a:rPr lang="en-GB" dirty="0"/>
              <a:t>Draw a quadrilateral with one pair of opposite sides perpendicular</a:t>
            </a:r>
          </a:p>
          <a:p>
            <a:r>
              <a:rPr lang="en-GB" dirty="0"/>
              <a:t>Draw a quadrilateral with both pairs of opposite sides perpendicular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52BFE4-1B06-3541-8C2E-9C71447D567F}"/>
              </a:ext>
            </a:extLst>
          </p:cNvPr>
          <p:cNvSpPr/>
          <p:nvPr/>
        </p:nvSpPr>
        <p:spPr bwMode="auto">
          <a:xfrm>
            <a:off x="4283968" y="4365104"/>
            <a:ext cx="2448272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halkboard" pitchFamily="-111" charset="0"/>
              </a:rPr>
              <a:t>Revealing</a:t>
            </a:r>
            <a:b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halkboard" pitchFamily="-111" charset="0"/>
              </a:rPr>
            </a:b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halkboard" pitchFamily="-111" charset="0"/>
              </a:rPr>
              <a:t>Awarenesses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AADE78-C077-F045-9AEA-EEB92C4C6106}"/>
              </a:ext>
            </a:extLst>
          </p:cNvPr>
          <p:cNvSpPr/>
          <p:nvPr/>
        </p:nvSpPr>
        <p:spPr bwMode="auto">
          <a:xfrm>
            <a:off x="5796136" y="5085184"/>
            <a:ext cx="2520280" cy="108012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Enriching  accessible </a:t>
            </a:r>
            <a:b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example space</a:t>
            </a:r>
          </a:p>
        </p:txBody>
      </p:sp>
    </p:spTree>
    <p:extLst>
      <p:ext uri="{BB962C8B-B14F-4D97-AF65-F5344CB8AC3E}">
        <p14:creationId xmlns:p14="http://schemas.microsoft.com/office/powerpoint/2010/main" val="426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C307CC-E813-7F42-ADF6-DCC16597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740"/>
            <a:ext cx="4701614" cy="4019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Patterns from 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20054" y="4653136"/>
            <a:ext cx="2181560" cy="1076226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030" y="4044234"/>
            <a:ext cx="2145450" cy="751618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83768" y="4044234"/>
            <a:ext cx="2217846" cy="751618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256" y="3261130"/>
            <a:ext cx="2170480" cy="824926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83768" y="3269374"/>
            <a:ext cx="2217846" cy="816682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2132" y="2542911"/>
            <a:ext cx="1681635" cy="718219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74329" y="2534666"/>
            <a:ext cx="2227285" cy="726464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7584" y="1677479"/>
            <a:ext cx="1692235" cy="864376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1676423"/>
            <a:ext cx="827584" cy="858243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20053" y="1709740"/>
            <a:ext cx="2181561" cy="824926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2534667"/>
            <a:ext cx="802133" cy="726464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076" y="118652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Rounded Rectangle 2">
            <a:hlinkClick r:id="rId3" action="ppaction://program"/>
            <a:extLst>
              <a:ext uri="{FF2B5EF4-FFF2-40B4-BE49-F238E27FC236}">
                <a16:creationId xmlns:a16="http://schemas.microsoft.com/office/drawing/2014/main" id="{3441B84D-B680-AF4E-ACCF-459131A459D5}"/>
              </a:ext>
            </a:extLst>
          </p:cNvPr>
          <p:cNvSpPr/>
          <p:nvPr/>
        </p:nvSpPr>
        <p:spPr bwMode="auto">
          <a:xfrm>
            <a:off x="611560" y="6220983"/>
            <a:ext cx="864096" cy="2914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halkboard" pitchFamily="-111" charset="0"/>
              </a:rPr>
              <a:t>SVGrid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halkboard" pitchFamily="-111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270384-15F5-ED4A-84C3-868C2DE0C806}"/>
              </a:ext>
            </a:extLst>
          </p:cNvPr>
          <p:cNvSpPr/>
          <p:nvPr/>
        </p:nvSpPr>
        <p:spPr bwMode="auto">
          <a:xfrm>
            <a:off x="2123728" y="4088736"/>
            <a:ext cx="350601" cy="708172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A0D691-F975-0042-A895-4135B97D9046}"/>
              </a:ext>
            </a:extLst>
          </p:cNvPr>
          <p:cNvSpPr/>
          <p:nvPr/>
        </p:nvSpPr>
        <p:spPr bwMode="auto">
          <a:xfrm>
            <a:off x="2195962" y="3267750"/>
            <a:ext cx="289693" cy="818306"/>
          </a:xfrm>
          <a:prstGeom prst="rect">
            <a:avLst/>
          </a:prstGeom>
          <a:solidFill>
            <a:srgbClr val="FEF4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7C307CC-E813-7F42-ADF6-DCC16597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9740"/>
            <a:ext cx="4701614" cy="4019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Patterns from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2076" y="1186520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Rounded Rectangle 2">
            <a:hlinkClick r:id="rId3" action="ppaction://program"/>
            <a:extLst>
              <a:ext uri="{FF2B5EF4-FFF2-40B4-BE49-F238E27FC236}">
                <a16:creationId xmlns:a16="http://schemas.microsoft.com/office/drawing/2014/main" id="{3441B84D-B680-AF4E-ACCF-459131A459D5}"/>
              </a:ext>
            </a:extLst>
          </p:cNvPr>
          <p:cNvSpPr/>
          <p:nvPr/>
        </p:nvSpPr>
        <p:spPr bwMode="auto">
          <a:xfrm>
            <a:off x="611560" y="6220983"/>
            <a:ext cx="864096" cy="2914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Chalkboard" pitchFamily="-111" charset="0"/>
              </a:rPr>
              <a:t>SVGrid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halkboard" pitchFamily="-111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A8EE4BB-20E8-E741-84FC-52A498538BE8}"/>
              </a:ext>
            </a:extLst>
          </p:cNvPr>
          <p:cNvSpPr/>
          <p:nvPr/>
        </p:nvSpPr>
        <p:spPr bwMode="auto">
          <a:xfrm>
            <a:off x="4932040" y="1608662"/>
            <a:ext cx="3096344" cy="108012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What does experience of the task contribute to mathematical thinking?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3AF1C65-90FF-7F4E-A158-5FAEE8333FFF}"/>
              </a:ext>
            </a:extLst>
          </p:cNvPr>
          <p:cNvSpPr/>
          <p:nvPr/>
        </p:nvSpPr>
        <p:spPr bwMode="auto">
          <a:xfrm>
            <a:off x="5376663" y="2598345"/>
            <a:ext cx="3096344" cy="108012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Discerning Details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Recognising Relationships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chemeClr val="bg1"/>
                </a:solidFill>
                <a:latin typeface="Chalkboard" pitchFamily="-111" charset="0"/>
              </a:rPr>
              <a:t>Perceiving Properties</a:t>
            </a:r>
            <a:endParaRPr kumimoji="0" lang="en-GB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CD6380E-3441-EB48-91ED-184A749B4861}"/>
              </a:ext>
            </a:extLst>
          </p:cNvPr>
          <p:cNvSpPr/>
          <p:nvPr/>
        </p:nvSpPr>
        <p:spPr bwMode="auto">
          <a:xfrm>
            <a:off x="5652120" y="3545135"/>
            <a:ext cx="3371801" cy="110800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Imagining &amp; Expressing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chemeClr val="tx2"/>
                </a:solidFill>
                <a:latin typeface="Chalkboard" pitchFamily="-111" charset="0"/>
              </a:rPr>
              <a:t>Conjecturing &amp; Convincing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Specialising &amp; Generalising</a:t>
            </a:r>
          </a:p>
        </p:txBody>
      </p:sp>
    </p:spTree>
    <p:extLst>
      <p:ext uri="{BB962C8B-B14F-4D97-AF65-F5344CB8AC3E}">
        <p14:creationId xmlns:p14="http://schemas.microsoft.com/office/powerpoint/2010/main" val="28777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Multi-Level Initiating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440160"/>
          </a:xfrm>
        </p:spPr>
        <p:txBody>
          <a:bodyPr/>
          <a:lstStyle/>
          <a:p>
            <a:r>
              <a:rPr lang="en-GB"/>
              <a:t>In how many ways can a unit fraction be expressed as the difference of two unit fractions?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3984" y="2060848"/>
            <a:ext cx="2016224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0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18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16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Notice that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32897"/>
              </p:ext>
            </p:extLst>
          </p:nvPr>
        </p:nvGraphicFramePr>
        <p:xfrm>
          <a:off x="4381500" y="3073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81500" y="3073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32680"/>
              </p:ext>
            </p:extLst>
          </p:nvPr>
        </p:nvGraphicFramePr>
        <p:xfrm>
          <a:off x="2226192" y="1844824"/>
          <a:ext cx="4578056" cy="8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6" imgW="2171700" imgH="393700" progId="Equation.DSMT4">
                  <p:embed/>
                </p:oleObj>
              </mc:Choice>
              <mc:Fallback>
                <p:oleObj name="Equation" r:id="rId6" imgW="2171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6192" y="1844824"/>
                        <a:ext cx="4578056" cy="829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536" y="2924944"/>
            <a:ext cx="2016224" cy="5040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0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18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16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Notice that 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98786"/>
              </p:ext>
            </p:extLst>
          </p:nvPr>
        </p:nvGraphicFramePr>
        <p:xfrm>
          <a:off x="1043608" y="3356992"/>
          <a:ext cx="1384861" cy="87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8" imgW="622300" imgH="393700" progId="Equation.DSMT4">
                  <p:embed/>
                </p:oleObj>
              </mc:Choice>
              <mc:Fallback>
                <p:oleObj name="Equation" r:id="rId8" imgW="622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3356992"/>
                        <a:ext cx="1384861" cy="87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64851"/>
              </p:ext>
            </p:extLst>
          </p:nvPr>
        </p:nvGraphicFramePr>
        <p:xfrm>
          <a:off x="1071436" y="4365104"/>
          <a:ext cx="1340324" cy="83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10" imgW="635000" imgH="393700" progId="Equation.DSMT4">
                  <p:embed/>
                </p:oleObj>
              </mc:Choice>
              <mc:Fallback>
                <p:oleObj name="Equation" r:id="rId10" imgW="635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71436" y="4365104"/>
                        <a:ext cx="1340324" cy="83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24113"/>
              </p:ext>
            </p:extLst>
          </p:nvPr>
        </p:nvGraphicFramePr>
        <p:xfrm>
          <a:off x="1098907" y="5337444"/>
          <a:ext cx="2176949" cy="7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12" imgW="1206500" imgH="393700" progId="Equation.DSMT4">
                  <p:embed/>
                </p:oleObj>
              </mc:Choice>
              <mc:Fallback>
                <p:oleObj name="Equation" r:id="rId12" imgW="1206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8907" y="5337444"/>
                        <a:ext cx="2176949" cy="710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381783"/>
              </p:ext>
            </p:extLst>
          </p:nvPr>
        </p:nvGraphicFramePr>
        <p:xfrm>
          <a:off x="4123242" y="3356992"/>
          <a:ext cx="1345255" cy="73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9" name="Equation" r:id="rId14" imgW="723900" imgH="393700" progId="Equation.DSMT4">
                  <p:embed/>
                </p:oleObj>
              </mc:Choice>
              <mc:Fallback>
                <p:oleObj name="Equation" r:id="rId14" imgW="723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23242" y="3356992"/>
                        <a:ext cx="1345255" cy="73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50789"/>
              </p:ext>
            </p:extLst>
          </p:nvPr>
        </p:nvGraphicFramePr>
        <p:xfrm>
          <a:off x="4134026" y="4304646"/>
          <a:ext cx="4614438" cy="80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0" name="Equation" r:id="rId16" imgW="2260600" imgH="393700" progId="Equation.DSMT4">
                  <p:embed/>
                </p:oleObj>
              </mc:Choice>
              <mc:Fallback>
                <p:oleObj name="Equation" r:id="rId16" imgW="2260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34026" y="4304646"/>
                        <a:ext cx="4614438" cy="80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47DB4E4-1F12-6A40-BDA5-8B04A0B52160}"/>
              </a:ext>
            </a:extLst>
          </p:cNvPr>
          <p:cNvSpPr/>
          <p:nvPr/>
        </p:nvSpPr>
        <p:spPr bwMode="auto">
          <a:xfrm>
            <a:off x="5112060" y="5594454"/>
            <a:ext cx="3384376" cy="8998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Purposeful Practise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chemeClr val="tx2"/>
                </a:solidFill>
                <a:latin typeface="Chalkboard" pitchFamily="-111" charset="0"/>
              </a:rPr>
              <a:t>(recent ATM publication)</a:t>
            </a:r>
            <a:endParaRPr kumimoji="0" lang="en-GB" sz="2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17674</TotalTime>
  <Words>355</Words>
  <Application>Microsoft Macintosh PowerPoint</Application>
  <PresentationFormat>On-screen Show (4:3)</PresentationFormat>
  <Paragraphs>75</Paragraphs>
  <Slides>11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ＭＳ Ｐゴシック</vt:lpstr>
      <vt:lpstr>ＭＳ Ｐゴシック</vt:lpstr>
      <vt:lpstr>Arial Narrow</vt:lpstr>
      <vt:lpstr>Chalkboard</vt:lpstr>
      <vt:lpstr>Comic Sans MS</vt:lpstr>
      <vt:lpstr>Lucida Grande</vt:lpstr>
      <vt:lpstr>Monotype Sorts</vt:lpstr>
      <vt:lpstr>Times</vt:lpstr>
      <vt:lpstr>Webdings</vt:lpstr>
      <vt:lpstr>Wingdings</vt:lpstr>
      <vt:lpstr>Yellow on Blue</vt:lpstr>
      <vt:lpstr>Blank Presentation</vt:lpstr>
      <vt:lpstr>Equation</vt:lpstr>
      <vt:lpstr>Working Mathematically with Students:</vt:lpstr>
      <vt:lpstr>Conjectures</vt:lpstr>
      <vt:lpstr>Outline</vt:lpstr>
      <vt:lpstr>PowerPoint Presentation</vt:lpstr>
      <vt:lpstr>Another &amp; Another</vt:lpstr>
      <vt:lpstr>Increasing Constraints</vt:lpstr>
      <vt:lpstr>Patterns from 2</vt:lpstr>
      <vt:lpstr>Patterns from 2</vt:lpstr>
      <vt:lpstr>Multi-Level Initiating of Tasks</vt:lpstr>
      <vt:lpstr>Over Flow</vt:lpstr>
      <vt:lpstr>PowerPoint Presentation</vt:lpstr>
    </vt:vector>
  </TitlesOfParts>
  <Company>CME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467</cp:revision>
  <dcterms:created xsi:type="dcterms:W3CDTF">2009-05-15T05:15:20Z</dcterms:created>
  <dcterms:modified xsi:type="dcterms:W3CDTF">2018-05-01T13:54:20Z</dcterms:modified>
</cp:coreProperties>
</file>