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1" r:id="rId2"/>
    <p:sldMasterId id="2147483650" r:id="rId3"/>
  </p:sldMasterIdLst>
  <p:notesMasterIdLst>
    <p:notesMasterId r:id="rId38"/>
  </p:notesMasterIdLst>
  <p:handoutMasterIdLst>
    <p:handoutMasterId r:id="rId39"/>
  </p:handoutMasterIdLst>
  <p:sldIdLst>
    <p:sldId id="336" r:id="rId4"/>
    <p:sldId id="542" r:id="rId5"/>
    <p:sldId id="706" r:id="rId6"/>
    <p:sldId id="710" r:id="rId7"/>
    <p:sldId id="672" r:id="rId8"/>
    <p:sldId id="714" r:id="rId9"/>
    <p:sldId id="715" r:id="rId10"/>
    <p:sldId id="707" r:id="rId11"/>
    <p:sldId id="716" r:id="rId12"/>
    <p:sldId id="711" r:id="rId13"/>
    <p:sldId id="712" r:id="rId14"/>
    <p:sldId id="713" r:id="rId15"/>
    <p:sldId id="673" r:id="rId16"/>
    <p:sldId id="678" r:id="rId17"/>
    <p:sldId id="709" r:id="rId18"/>
    <p:sldId id="671" r:id="rId19"/>
    <p:sldId id="698" r:id="rId20"/>
    <p:sldId id="699" r:id="rId21"/>
    <p:sldId id="682" r:id="rId22"/>
    <p:sldId id="642" r:id="rId23"/>
    <p:sldId id="669" r:id="rId24"/>
    <p:sldId id="547" r:id="rId25"/>
    <p:sldId id="492" r:id="rId26"/>
    <p:sldId id="680" r:id="rId27"/>
    <p:sldId id="684" r:id="rId28"/>
    <p:sldId id="679" r:id="rId29"/>
    <p:sldId id="681" r:id="rId30"/>
    <p:sldId id="705" r:id="rId31"/>
    <p:sldId id="676" r:id="rId32"/>
    <p:sldId id="677" r:id="rId33"/>
    <p:sldId id="675" r:id="rId34"/>
    <p:sldId id="621" r:id="rId35"/>
    <p:sldId id="674" r:id="rId36"/>
    <p:sldId id="634" r:id="rId37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b="1" kern="1200">
        <a:solidFill>
          <a:schemeClr val="tx1"/>
        </a:solidFill>
        <a:latin typeface="Chalkboard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Part One" id="{74451F8A-9042-8A41-8C55-BD4A25B159F1}">
          <p14:sldIdLst>
            <p14:sldId id="336"/>
            <p14:sldId id="542"/>
          </p14:sldIdLst>
        </p14:section>
        <p14:section name="Problematic Situations" id="{9A1BCE0C-495C-A447-AD9C-EEA89982A011}">
          <p14:sldIdLst>
            <p14:sldId id="706"/>
            <p14:sldId id="710"/>
            <p14:sldId id="672"/>
            <p14:sldId id="714"/>
            <p14:sldId id="715"/>
            <p14:sldId id="707"/>
            <p14:sldId id="716"/>
            <p14:sldId id="711"/>
            <p14:sldId id="712"/>
            <p14:sldId id="713"/>
            <p14:sldId id="673"/>
            <p14:sldId id="678"/>
            <p14:sldId id="709"/>
            <p14:sldId id="671"/>
            <p14:sldId id="698"/>
            <p14:sldId id="699"/>
            <p14:sldId id="682"/>
          </p14:sldIdLst>
        </p14:section>
        <p14:section name="Opening Up Situations" id="{8439CDFE-65E9-FB4A-954D-41E8DE0985E6}">
          <p14:sldIdLst>
            <p14:sldId id="642"/>
          </p14:sldIdLst>
        </p14:section>
        <p14:section name="Reflection" id="{8E6F4565-849B-F04C-AE4C-9C28A378A08B}">
          <p14:sldIdLst>
            <p14:sldId id="669"/>
            <p14:sldId id="547"/>
            <p14:sldId id="492"/>
          </p14:sldIdLst>
        </p14:section>
        <p14:section name="Task Sheet" id="{9E917482-968F-6E4B-8D7B-6B00A31DA424}">
          <p14:sldIdLst>
            <p14:sldId id="680"/>
            <p14:sldId id="684"/>
            <p14:sldId id="679"/>
            <p14:sldId id="681"/>
            <p14:sldId id="705"/>
          </p14:sldIdLst>
        </p14:section>
        <p14:section name="Extra Tasks" id="{D385ECF5-A1FB-AD4B-8BDD-9379933D0399}">
          <p14:sldIdLst>
            <p14:sldId id="676"/>
            <p14:sldId id="677"/>
            <p14:sldId id="675"/>
            <p14:sldId id="621"/>
            <p14:sldId id="674"/>
            <p14:sldId id="63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scaleToFitPaper="1" frameSlides="1"/>
  <p:clrMru>
    <a:srgbClr val="000000"/>
    <a:srgbClr val="00FFFF"/>
    <a:srgbClr val="00279F"/>
    <a:srgbClr val="3400FF"/>
    <a:srgbClr val="FFFFFF"/>
    <a:srgbClr val="666666"/>
    <a:srgbClr val="8E8E8E"/>
    <a:srgbClr val="999999"/>
    <a:srgbClr val="51FF1F"/>
    <a:srgbClr val="FFF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1" autoAdjust="0"/>
    <p:restoredTop sz="94660"/>
  </p:normalViewPr>
  <p:slideViewPr>
    <p:cSldViewPr>
      <p:cViewPr>
        <p:scale>
          <a:sx n="81" d="100"/>
          <a:sy n="81" d="100"/>
        </p:scale>
        <p:origin x="-352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C6EA9-F035-8544-AAF2-C7382EBC22C9}" type="datetimeFigureOut">
              <a:t>08/02/16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B61370-A4E2-FA4B-ACC9-505EA8ADA2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556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Lucida Grande" charset="0"/>
              </a:defRPr>
            </a:lvl1pPr>
          </a:lstStyle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128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fraction of the whole will be a given colour? What fraction of one colour is another colour?</a:t>
            </a:r>
          </a:p>
          <a:p>
            <a:r>
              <a:rPr lang="en-GB" dirty="0" smtClean="0"/>
              <a:t>What percentage will be a given colour?</a:t>
            </a:r>
          </a:p>
          <a:p>
            <a:r>
              <a:rPr lang="en-GB" dirty="0" smtClean="0"/>
              <a:t>What is the ratio between two different colours?</a:t>
            </a:r>
          </a:p>
          <a:p>
            <a:r>
              <a:rPr lang="en-GB" dirty="0" smtClean="0"/>
              <a:t>What ratios </a:t>
            </a:r>
            <a:r>
              <a:rPr lang="en-GB" baseline="0" dirty="0" smtClean="0"/>
              <a:t>can there be between different combinations of colours?</a:t>
            </a:r>
          </a:p>
          <a:p>
            <a:r>
              <a:rPr lang="en-GB" baseline="0" dirty="0" smtClean="0"/>
              <a:t>Make up your own!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5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fraction of the whole will be a given colour? What fraction of one colour is another colour?</a:t>
            </a:r>
          </a:p>
          <a:p>
            <a:r>
              <a:rPr lang="en-GB" dirty="0" smtClean="0"/>
              <a:t>What percentage will be a given colour?</a:t>
            </a:r>
          </a:p>
          <a:p>
            <a:r>
              <a:rPr lang="en-GB" dirty="0" smtClean="0"/>
              <a:t>What is the ratio between two different colours?</a:t>
            </a:r>
          </a:p>
          <a:p>
            <a:r>
              <a:rPr lang="en-GB" dirty="0" smtClean="0"/>
              <a:t>What ratios </a:t>
            </a:r>
            <a:r>
              <a:rPr lang="en-GB" baseline="0" dirty="0" smtClean="0"/>
              <a:t>can there be between different combinations of colours?</a:t>
            </a:r>
          </a:p>
          <a:p>
            <a:r>
              <a:rPr lang="en-GB" baseline="0" dirty="0" smtClean="0"/>
              <a:t>Make up your own!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5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Chant the sequence of colours </a:t>
            </a:r>
            <a:r>
              <a:rPr lang="is-IS" dirty="0" smtClean="0"/>
              <a:t>… you might find your chanting</a:t>
            </a:r>
            <a:r>
              <a:rPr lang="is-IS" baseline="0" dirty="0" smtClean="0"/>
              <a:t> falling into a rhythm! (Watch What You Do)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61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Assigning</a:t>
            </a:r>
            <a:r>
              <a:rPr lang="en-GB" baseline="0" dirty="0" smtClean="0"/>
              <a:t> one person to be in charge of choosing numbers for that lesson</a:t>
            </a:r>
          </a:p>
          <a:p>
            <a:r>
              <a:rPr lang="en-GB" baseline="0" dirty="0" smtClean="0"/>
              <a:t>Assigning one person to be in charge of choosing letters (for algebra)</a:t>
            </a:r>
          </a:p>
          <a:p>
            <a:r>
              <a:rPr lang="en-GB" baseline="0" dirty="0" smtClean="0"/>
              <a:t>Each person constructing their own example(s) to try things out on (specialising)</a:t>
            </a:r>
          </a:p>
          <a:p>
            <a:r>
              <a:rPr lang="en-GB" baseline="0" dirty="0" smtClean="0"/>
              <a:t>Co-emergence of problem posing and problem solving: </a:t>
            </a:r>
            <a:r>
              <a:rPr lang="en-GB" baseline="0" dirty="0" err="1" smtClean="0"/>
              <a:t>Jenni</a:t>
            </a:r>
            <a:r>
              <a:rPr lang="en-GB" baseline="0" dirty="0" smtClean="0"/>
              <a:t> Ingram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1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0064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4C1F76C2-4B27-684B-85D6-6D7F474F3266}" type="slidenum">
              <a:rPr lang="en-US" sz="1200" b="0">
                <a:latin typeface="Lucida Grande" charset="0"/>
              </a:rPr>
              <a:pPr/>
              <a:t>24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Minimising one aspect may not minimsie the other!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4C1F76C2-4B27-684B-85D6-6D7F474F3266}" type="slidenum">
              <a:rPr lang="en-US" sz="1200" b="0">
                <a:latin typeface="Lucida Grande" charset="0"/>
              </a:rPr>
              <a:pPr/>
              <a:t>25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Minimising one aspect may not minimsie the other!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845C058E-4C7D-0840-BF66-5EDAB4C38E9D}" type="slidenum">
              <a:rPr lang="en-US" sz="1200" b="0">
                <a:latin typeface="Lucida Grande" charset="0"/>
              </a:rPr>
              <a:pPr/>
              <a:t>26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Minimising one aspect may not minimsie the other!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ED13DF23-88F4-C04A-93B6-7FDB41397DF1}" type="slidenum">
              <a:rPr lang="en-US" sz="1200" b="0">
                <a:latin typeface="Lucida Grande" charset="0"/>
              </a:rPr>
              <a:pPr/>
              <a:t>27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/>
              <a:t>Encountering unfamiliar notation: Charachterising</a:t>
            </a:r>
          </a:p>
          <a:p>
            <a:pPr eaLnBrk="1" hangingPunct="1"/>
            <a:r>
              <a:rPr lang="en-US"/>
              <a:t>The last is a very difficult, possibly even unsolved problem!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C5DDF335-A5CF-F344-845D-53ACE2155617}" type="slidenum">
              <a:rPr lang="en-US" sz="1200" b="0">
                <a:latin typeface="Lucida Grande" charset="0"/>
              </a:rPr>
              <a:pPr/>
              <a:t>29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Dave Hewitt</a:t>
            </a:r>
            <a:r>
              <a:rPr lang="ja-JP" altLang="en-US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ea typeface="ＭＳ Ｐゴシック" charset="0"/>
                <a:cs typeface="ＭＳ Ｐゴシック" charset="0"/>
              </a:rPr>
              <a:t>s THOAN sequences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What if the objects were still, but your attention was flitting about, not knowing what to settle on?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0DEE350-7F11-BF4A-B774-54F47B38F802}" type="slidenum">
              <a:rPr lang="en-US" sz="1200" b="0">
                <a:latin typeface="Lucida Grande" charset="0"/>
              </a:rPr>
              <a:pPr/>
              <a:t>3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5BF71E71-56E0-6345-8068-E495BA35BD93}" type="slidenum">
              <a:rPr lang="en-US" sz="1200" b="0">
                <a:latin typeface="Lucida Grande" charset="0"/>
              </a:rPr>
              <a:pPr/>
              <a:t>30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Applies to Pascal’s triangle; Leibniz’s triangle, multiplication</a:t>
            </a:r>
            <a:r>
              <a:rPr lang="en-GB" baseline="0" dirty="0" smtClean="0"/>
              <a:t> and other tables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25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</a:t>
            </a:r>
            <a:r>
              <a:rPr lang="en-GB" baseline="0" dirty="0" smtClean="0"/>
              <a:t> is going on here?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786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Drc=6, Dr=4 Dc=3</a:t>
            </a:r>
            <a:r>
              <a:rPr lang="en-US" baseline="0">
                <a:ea typeface="ＭＳ Ｐゴシック" charset="0"/>
                <a:cs typeface="ＭＳ Ｐゴシック" charset="0"/>
              </a:rPr>
              <a:t> S=1  –&gt; numbers that are the product of two numbers, one odd, the other congruent to 1 mod 3</a:t>
            </a:r>
          </a:p>
          <a:p>
            <a:r>
              <a:rPr lang="en-US" baseline="0">
                <a:ea typeface="ＭＳ Ｐゴシック" charset="0"/>
                <a:cs typeface="ＭＳ Ｐゴシック" charset="0"/>
              </a:rPr>
              <a:t>Drc*rc+r(Dr-Drc)+c(Dc-Drc)+Drc-Dr-Dc+S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Disturbance; challenge + Trust that it is not excessive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3EC8C975-A9FD-0E46-A558-CB4188F0386C}" type="slidenum">
              <a:rPr lang="en-US" sz="1200" b="0">
                <a:latin typeface="Lucida Grande" charset="0"/>
              </a:rPr>
              <a:pPr/>
              <a:t>34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>
                <a:ea typeface="ＭＳ Ｐゴシック" charset="0"/>
                <a:cs typeface="ＭＳ Ｐゴシック" charset="0"/>
              </a:rPr>
              <a:t>What if the objects were still, but your attention was flitting about, not knowing what to settle on?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0DEE350-7F11-BF4A-B774-54F47B38F802}" type="slidenum">
              <a:rPr lang="en-US" sz="1200" b="0">
                <a:latin typeface="Lucida Grande" charset="0"/>
              </a:rPr>
              <a:pPr/>
              <a:t>4</a:t>
            </a:fld>
            <a:endParaRPr lang="en-US" sz="1200" b="0">
              <a:latin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Introduction to Frequency Tables and means</a:t>
            </a:r>
          </a:p>
          <a:p>
            <a:r>
              <a:rPr lang="en-GB"/>
              <a:t>Seeking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72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might be interesting is how you need to control your attention.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0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Withdrawing from action and reflecting</a:t>
            </a:r>
          </a:p>
          <a:p>
            <a:r>
              <a:rPr lang="en-GB" dirty="0" smtClean="0"/>
              <a:t>Immersion in</a:t>
            </a:r>
            <a:r>
              <a:rPr lang="en-GB" baseline="0" dirty="0" smtClean="0"/>
              <a:t> mathematical thinking, not ‘memorising’ classroom rubric!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2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15 x 4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09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16?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8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fraction of the whole will be a given colour? What fraction of one colour is another colour?</a:t>
            </a:r>
          </a:p>
          <a:p>
            <a:r>
              <a:rPr lang="en-GB" dirty="0" smtClean="0"/>
              <a:t>What percentage will be a given colour?</a:t>
            </a:r>
          </a:p>
          <a:p>
            <a:r>
              <a:rPr lang="en-GB" dirty="0" smtClean="0"/>
              <a:t>What is the ratio between two different colours?</a:t>
            </a:r>
          </a:p>
          <a:p>
            <a:r>
              <a:rPr lang="en-GB" dirty="0" smtClean="0"/>
              <a:t>What ratios </a:t>
            </a:r>
            <a:r>
              <a:rPr lang="en-GB" baseline="0" dirty="0" smtClean="0"/>
              <a:t>can there be between different combinations of colours?</a:t>
            </a:r>
          </a:p>
          <a:p>
            <a:r>
              <a:rPr lang="en-GB" baseline="0" dirty="0" smtClean="0"/>
              <a:t>Make up your own!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55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9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4" y="152400"/>
            <a:ext cx="2103437" cy="5638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52400"/>
            <a:ext cx="6157913" cy="5638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638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873C-8276-E449-9733-905D3995D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7040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3CEBE-BB09-FF47-976F-58E9EA93E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92247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853A-A83C-3A4B-B9BD-B0175DFF8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21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16000"/>
            <a:ext cx="4210051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4849" y="1016000"/>
            <a:ext cx="4210051" cy="515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E941A-E36A-9545-AB27-523028EFB6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1284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41067-1855-014B-96A8-DA7D05686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21313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661D-C418-414D-A709-C47B17498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18465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3DA9F-FC11-0346-B46B-99C4D4ADA3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5578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5D6CA-AA83-214C-8B87-02FEE1D52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5412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844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Chalkboard" pitchFamily="-111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7021-EC8E-6A47-AB51-F5F6BA5D7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4305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C98BB-B838-7A4D-9242-708A09D6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04283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1776" y="88900"/>
            <a:ext cx="2143125" cy="60833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2" y="88900"/>
            <a:ext cx="6276975" cy="60833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8A354-DBA1-1A43-AFD3-900AA1A895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10150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C9C9-3A70-9C45-8395-5050EA223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323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D1D25-E0D1-E74C-BB85-8721036A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21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9001D-2FE4-5243-99A1-1B469F76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24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26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444C5-5C26-4241-8CDE-74AAD7DB0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9DEB5-E6EF-8C42-A07C-852754A2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41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DF07-0A07-D94B-817B-336108EDC8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01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F7F89-9AB1-234F-B8D1-DB51C2E66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92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743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FF962-821A-2E49-8A24-F01D3C78E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77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8B277-0E2F-AC4C-8BC7-5C1A10E8F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47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B749F9-BB89-964D-9BB0-EB0C1764E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791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9901" y="228600"/>
            <a:ext cx="2171700" cy="64008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228600"/>
            <a:ext cx="6362700" cy="64008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A0568-EE28-1144-BF90-979F2E93A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2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0777" y="1676400"/>
            <a:ext cx="3787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82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433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89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99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3220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984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77724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528" y="1052737"/>
            <a:ext cx="8424936" cy="50405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3077" name="Text Box 5"/>
          <p:cNvSpPr txBox="1">
            <a:spLocks noChangeArrowheads="1"/>
          </p:cNvSpPr>
          <p:nvPr userDrawn="1"/>
        </p:nvSpPr>
        <p:spPr bwMode="auto">
          <a:xfrm>
            <a:off x="76200" y="6505600"/>
            <a:ext cx="685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fld id="{81FB3A04-3DDA-6D4B-B419-E64C2CC61434}" type="slidenum">
              <a:rPr lang="en-US" sz="1400" b="0" smtClean="0">
                <a:solidFill>
                  <a:srgbClr val="000000"/>
                </a:solidFill>
                <a:latin typeface="Lucida Grande" charset="0"/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400" b="0" dirty="0" smtClean="0">
              <a:solidFill>
                <a:srgbClr val="000000"/>
              </a:solidFill>
              <a:latin typeface="Lucida Grande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bldLvl="2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5">
              <a:lumMod val="25000"/>
            </a:schemeClr>
          </a:solidFill>
          <a:effectLst>
            <a:outerShdw blurRad="38100" dist="38100" dir="2700000" algn="tl">
              <a:schemeClr val="tx2"/>
            </a:outerShdw>
          </a:effectLst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halkboar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75000"/>
        <a:buFont typeface="Wingdings" charset="2"/>
        <a:buChar char="v"/>
        <a:defRPr sz="2400">
          <a:solidFill>
            <a:schemeClr val="accent3">
              <a:lumMod val="50000"/>
            </a:schemeClr>
          </a:solidFill>
          <a:effectLst/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5">
            <a:lumMod val="50000"/>
          </a:schemeClr>
        </a:buClr>
        <a:buSzPct val="100000"/>
        <a:buFontTx/>
        <a:buChar char="–"/>
        <a:defRPr sz="2000">
          <a:solidFill>
            <a:schemeClr val="bg2">
              <a:lumMod val="10000"/>
            </a:schemeClr>
          </a:solidFill>
          <a:effectLst/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SzPct val="100000"/>
        <a:buFont typeface="Wingdings" charset="2"/>
        <a:buChar char="Ø"/>
        <a:defRPr sz="2000">
          <a:solidFill>
            <a:schemeClr val="bg1">
              <a:lumMod val="75000"/>
            </a:schemeClr>
          </a:solidFill>
          <a:latin typeface="+mj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0"/>
        <a:buChar char="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88900"/>
            <a:ext cx="6680200" cy="74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63500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title style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1" y="1016000"/>
            <a:ext cx="8572500" cy="515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halkboard" charset="0"/>
              </a:rPr>
              <a:t>Click to edit Master text styles</a:t>
            </a:r>
          </a:p>
          <a:p>
            <a:pPr lvl="1"/>
            <a:r>
              <a:rPr lang="en-US">
                <a:sym typeface="Chalkboard" charset="0"/>
              </a:rPr>
              <a:t>Second level</a:t>
            </a:r>
          </a:p>
          <a:p>
            <a:pPr lvl="2"/>
            <a:r>
              <a:rPr lang="en-US">
                <a:sym typeface="Chalkboard" charset="0"/>
              </a:rPr>
              <a:t>Third level</a:t>
            </a:r>
          </a:p>
          <a:p>
            <a:pPr lvl="3"/>
            <a:r>
              <a:rPr lang="en-US">
                <a:sym typeface="Hoefler Text" charset="0"/>
              </a:rPr>
              <a:t>Fourth level</a:t>
            </a:r>
          </a:p>
          <a:p>
            <a:pPr lvl="4"/>
            <a:r>
              <a:rPr lang="en-US">
                <a:sym typeface="Hoefler Text" charset="0"/>
              </a:rPr>
              <a:t>Fifth level</a:t>
            </a:r>
          </a:p>
        </p:txBody>
      </p:sp>
      <p:sp>
        <p:nvSpPr>
          <p:cNvPr id="880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46051" y="6280151"/>
            <a:ext cx="46990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rgbClr val="FFFFFF">
                <a:alpha val="75000"/>
              </a:srgb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3200" b="0">
                <a:cs typeface="Chalkboard" charset="0"/>
                <a:sym typeface="Chalkboard" charset="0"/>
              </a:defRPr>
            </a:lvl1pPr>
          </a:lstStyle>
          <a:p>
            <a:pPr>
              <a:defRPr/>
            </a:pPr>
            <a:fld id="{F9BEE6A6-C067-B541-8D44-9DCE80682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+mj-lt"/>
          <a:ea typeface="+mj-ea"/>
          <a:cs typeface="+mj-cs"/>
          <a:sym typeface="Chalkboar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110086"/>
          </a:solidFill>
          <a:latin typeface="Chalkboard" pitchFamily="-111" charset="0"/>
          <a:ea typeface="ヒラギノ角ゴ Pro W3" pitchFamily="-111" charset="-128"/>
          <a:cs typeface="ヒラギノ角ゴ Pro W3" pitchFamily="-111" charset="-128"/>
          <a:sym typeface="Chalkboard" pitchFamily="-111" charset="0"/>
        </a:defRPr>
      </a:lvl9pPr>
    </p:titleStyle>
    <p:bodyStyle>
      <a:lvl1pPr marL="381000" indent="-381000" algn="l" rtl="0" eaLnBrk="0" fontAlgn="base" hangingPunct="0">
        <a:spcBef>
          <a:spcPts val="1000"/>
        </a:spcBef>
        <a:spcAft>
          <a:spcPct val="0"/>
        </a:spcAft>
        <a:buSzPct val="116000"/>
        <a:buChar char="•"/>
        <a:defRPr sz="3200">
          <a:solidFill>
            <a:srgbClr val="2300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1pPr>
      <a:lvl2pPr marL="769938" indent="-401638" algn="l" rtl="0" eaLnBrk="0" fontAlgn="base" hangingPunct="0">
        <a:spcBef>
          <a:spcPts val="900"/>
        </a:spcBef>
        <a:spcAft>
          <a:spcPct val="0"/>
        </a:spcAft>
        <a:buSzPct val="77000"/>
        <a:buChar char="•"/>
        <a:defRPr sz="2400">
          <a:solidFill>
            <a:srgbClr val="0084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2pPr>
      <a:lvl3pPr marL="1176338" indent="-249238" algn="l" rtl="0" eaLnBrk="0" fontAlgn="base" hangingPunct="0">
        <a:spcBef>
          <a:spcPts val="900"/>
        </a:spcBef>
        <a:spcAft>
          <a:spcPct val="0"/>
        </a:spcAft>
        <a:buClr>
          <a:srgbClr val="444229"/>
        </a:buClr>
        <a:buSzPct val="125000"/>
        <a:buFont typeface="Hoefler Text" charset="0"/>
        <a:buChar char="•"/>
        <a:defRPr sz="2400">
          <a:solidFill>
            <a:srgbClr val="940000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  <a:sym typeface="Chalkboard" charset="0"/>
        </a:defRPr>
      </a:lvl3pPr>
      <a:lvl4pPr marL="15446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4pPr>
      <a:lvl5pPr marL="1912938" indent="-249238" algn="l" rtl="0" eaLnBrk="0" fontAlgn="base" hangingPunct="0">
        <a:spcBef>
          <a:spcPts val="2300"/>
        </a:spcBef>
        <a:spcAft>
          <a:spcPct val="0"/>
        </a:spcAft>
        <a:buSzPct val="125000"/>
        <a:buFont typeface="Lucida Grande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charset="0"/>
        </a:defRPr>
      </a:lvl5pPr>
      <a:lvl6pPr marL="23701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6pPr>
      <a:lvl7pPr marL="28273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7pPr>
      <a:lvl8pPr marL="32845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8pPr>
      <a:lvl9pPr marL="3741738" indent="-249238" algn="l" rtl="0" fontAlgn="base">
        <a:spcBef>
          <a:spcPts val="2300"/>
        </a:spcBef>
        <a:spcAft>
          <a:spcPct val="0"/>
        </a:spcAft>
        <a:buSzPct val="125000"/>
        <a:buFont typeface="Lucida Grande" pitchFamily="-111" charset="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Hoefler Text" pitchFamily="-111" charset="0"/>
          <a:ea typeface="ヒラギノ明朝 Pro W6" pitchFamily="-111" charset="-128"/>
          <a:cs typeface="ヒラギノ明朝 Pro W6" pitchFamily="-111" charset="-128"/>
          <a:sym typeface="Hoefler Text" pitchFamily="-111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0">
            <a:alpha val="8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AutoShap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686800" cy="5105400"/>
          </a:xfrm>
          <a:prstGeom prst="roundRect">
            <a:avLst>
              <a:gd name="adj" fmla="val 345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CC00"/>
                </a:solidFill>
                <a:latin typeface="Times" charset="0"/>
              </a:defRPr>
            </a:lvl1pPr>
          </a:lstStyle>
          <a:p>
            <a:pPr>
              <a:defRPr/>
            </a:pPr>
            <a:fld id="{EDDDA3EC-EAA5-0E44-83EC-F204EA7B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 autoUpdateAnimBg="0">
        <p:tmplLst>
          <p:tmpl lvl="1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xmlns:p14="http://schemas.microsoft.com/office/powerpoint/2010/main"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430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43011"/>
                        </p:tgtEl>
                        <p:attrNameLst>
                          <p:attrName>ppt_c</p:attrName>
                        </p:attrNameLst>
                      </p:cBhvr>
                      <p:to>
                        <a:srgbClr val="66CCFF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CC99FF"/>
          </a:solidFill>
          <a:latin typeface="Comic Sans MS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ebdings" charset="0"/>
        <a:buChar char="&quot;"/>
        <a:defRPr sz="3200" b="1">
          <a:solidFill>
            <a:srgbClr val="FFFF0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charset="0"/>
        <a:buChar char="z"/>
        <a:defRPr sz="3200" b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3200" b="1" i="1">
          <a:solidFill>
            <a:srgbClr val="FFCC66"/>
          </a:solidFill>
          <a:latin typeface="Arial Narrow" pitchFamily="-111" charset="0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-111" charset="0"/>
          <a:ea typeface="ＭＳ Ｐゴシック" pitchFamily="-111" charset="-128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file://localhost/Users/jhm3/Documents/Files/%20%20%20%20Current%20Activities/%20%20%20%20%20Events%202012/%20%20%20%20Oxford/Oxford%20PGCE/Attention%20April%202012/Applets/Sundaram/Sundaram%20Full%20V2.html" TargetMode="External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2348881"/>
            <a:ext cx="8712968" cy="1152128"/>
          </a:xfrm>
        </p:spPr>
        <p:txBody>
          <a:bodyPr anchor="t"/>
          <a:lstStyle/>
          <a:p>
            <a:pPr algn="ctr">
              <a:defRPr/>
            </a:pPr>
            <a:r>
              <a:rPr lang="en-US" sz="3200" dirty="0" smtClean="0">
                <a:latin typeface="Chalkboard" charset="0"/>
                <a:ea typeface="ＭＳ Ｐゴシック" charset="0"/>
                <a:cs typeface="ＭＳ Ｐゴシック" charset="0"/>
              </a:rPr>
              <a:t>When Counting Counts</a:t>
            </a:r>
            <a:endParaRPr lang="en-US" sz="3200" dirty="0"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479284" y="4581129"/>
            <a:ext cx="2121093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Affinity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Leicestershire</a:t>
            </a:r>
            <a:br>
              <a:rPr lang="en-US" sz="2400" b="0" dirty="0" smtClean="0">
                <a:solidFill>
                  <a:srgbClr val="00002A"/>
                </a:solidFill>
              </a:rPr>
            </a:br>
            <a:r>
              <a:rPr lang="en-US" sz="2400" b="0" dirty="0" smtClean="0">
                <a:solidFill>
                  <a:srgbClr val="00002A"/>
                </a:solidFill>
              </a:rPr>
              <a:t>Feb 2016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28675" name="Group 13"/>
          <p:cNvGrpSpPr>
            <a:grpSpLocks/>
          </p:cNvGrpSpPr>
          <p:nvPr/>
        </p:nvGrpSpPr>
        <p:grpSpPr bwMode="auto">
          <a:xfrm>
            <a:off x="403226" y="4953001"/>
            <a:ext cx="8748713" cy="1712912"/>
            <a:chOff x="110" y="96"/>
            <a:chExt cx="5511" cy="1079"/>
          </a:xfrm>
        </p:grpSpPr>
        <p:grpSp>
          <p:nvGrpSpPr>
            <p:cNvPr id="28679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2" name="Picture 6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5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28680" name="Group 12"/>
            <p:cNvGrpSpPr>
              <a:grpSpLocks/>
            </p:cNvGrpSpPr>
            <p:nvPr/>
          </p:nvGrpSpPr>
          <p:grpSpPr bwMode="auto">
            <a:xfrm>
              <a:off x="4148" y="144"/>
              <a:ext cx="1473" cy="1031"/>
              <a:chOff x="4076" y="144"/>
              <a:chExt cx="1473" cy="1031"/>
            </a:xfrm>
          </p:grpSpPr>
          <p:pic>
            <p:nvPicPr>
              <p:cNvPr id="28681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4076" y="768"/>
                <a:ext cx="1473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86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9"/>
          <p:cNvSpPr txBox="1">
            <a:spLocks noChangeArrowheads="1"/>
          </p:cNvSpPr>
          <p:nvPr/>
        </p:nvSpPr>
        <p:spPr bwMode="auto">
          <a:xfrm>
            <a:off x="1" y="1219201"/>
            <a:ext cx="2852673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  <p:pic>
        <p:nvPicPr>
          <p:cNvPr id="28678" name="Picture 12" descr="NCETM_CPD_Standard_Logo FINAL 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0"/>
            <a:ext cx="1871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6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43664" cy="609600"/>
          </a:xfrm>
        </p:spPr>
        <p:txBody>
          <a:bodyPr/>
          <a:lstStyle/>
          <a:p>
            <a:r>
              <a:rPr lang="en-GB" dirty="0" smtClean="0"/>
              <a:t>How Many Cells are Blue on Each Line?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892892"/>
            <a:ext cx="6480720" cy="5965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893"/>
            <a:ext cx="6480720" cy="596510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 bwMode="auto">
          <a:xfrm>
            <a:off x="5724128" y="1700808"/>
            <a:ext cx="3096344" cy="1728192"/>
          </a:xfrm>
          <a:prstGeom prst="cloudCallout">
            <a:avLst>
              <a:gd name="adj1" fmla="val -68934"/>
              <a:gd name="adj2" fmla="val 57057"/>
            </a:avLst>
          </a:prstGeom>
          <a:solidFill>
            <a:schemeClr val="tx2"/>
          </a:solidFill>
          <a:ln w="9525" cap="flat" cmpd="sng" algn="ctr">
            <a:solidFill>
              <a:srgbClr val="F57B4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halkboard" pitchFamily="-111" charset="0"/>
              </a:rPr>
              <a:t>What do you have to do with your attention?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21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Which Cells are Coloured?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6541757" cy="60212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5940152" y="1412777"/>
            <a:ext cx="3096344" cy="79208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Doing &amp; Undoing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1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Same &amp; Different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7"/>
            <a:ext cx="8424936" cy="720080"/>
          </a:xfrm>
        </p:spPr>
        <p:txBody>
          <a:bodyPr/>
          <a:lstStyle/>
          <a:p>
            <a:r>
              <a:rPr lang="en-GB" dirty="0" smtClean="0"/>
              <a:t>What’s the same and what different between these?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01" y="1973926"/>
            <a:ext cx="4126875" cy="4263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034" y="1973927"/>
            <a:ext cx="4112439" cy="4248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973926"/>
            <a:ext cx="4111477" cy="4247480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 bwMode="auto">
          <a:xfrm>
            <a:off x="1835696" y="5805264"/>
            <a:ext cx="6336704" cy="864096"/>
          </a:xfrm>
          <a:prstGeom prst="wedgeRoundRectCallout">
            <a:avLst>
              <a:gd name="adj1" fmla="val -6731"/>
              <a:gd name="adj2" fmla="val -26415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How did you use your attention?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83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Triangle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4869160"/>
            <a:ext cx="4896544" cy="1584176"/>
          </a:xfrm>
        </p:spPr>
        <p:txBody>
          <a:bodyPr/>
          <a:lstStyle/>
          <a:p>
            <a:r>
              <a:rPr lang="en-GB"/>
              <a:t>In how many different ways might you count the triangles?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6021289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dirty="0" smtClean="0">
                <a:solidFill>
                  <a:srgbClr val="000000"/>
                </a:solidFill>
              </a:rPr>
              <a:t>(5 + 4 + 3 + 2 + 1) </a:t>
            </a:r>
            <a:r>
              <a:rPr lang="en-GB" sz="2400" b="0" dirty="0">
                <a:solidFill>
                  <a:srgbClr val="000000"/>
                </a:solidFill>
              </a:rPr>
              <a:t>x 4 + 1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5220072" y="6021288"/>
            <a:ext cx="3528392" cy="4320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What are you attending to?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1" y="980729"/>
            <a:ext cx="6489700" cy="37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62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Square Count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5"/>
            <a:ext cx="3365376" cy="1800200"/>
          </a:xfrm>
        </p:spPr>
        <p:txBody>
          <a:bodyPr/>
          <a:lstStyle/>
          <a:p>
            <a:r>
              <a:rPr lang="en-GB"/>
              <a:t>How many squares can you see?</a:t>
            </a:r>
          </a:p>
          <a:p>
            <a:r>
              <a:rPr lang="en-GB"/>
              <a:t>What question am I going to ask you?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1268760"/>
            <a:ext cx="40005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683568" y="2852937"/>
            <a:ext cx="4104456" cy="936104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chemeClr val="accent3">
                    <a:lumMod val="50000"/>
                  </a:schemeClr>
                </a:solidFill>
                <a:latin typeface="Chalkboard" pitchFamily="-111" charset="0"/>
              </a:rPr>
              <a:t>In how many different ways can you count them?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5536" y="4365104"/>
            <a:ext cx="4248472" cy="864096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400" b="0">
                <a:solidFill>
                  <a:srgbClr val="800000"/>
                </a:solidFill>
                <a:latin typeface="Chalkboard" pitchFamily="-111" charset="0"/>
              </a:rPr>
              <a:t>What were you doing with your attention?</a:t>
            </a:r>
            <a:endParaRPr kumimoji="0" lang="en-GB" sz="24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2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Set Ratios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1" y="765175"/>
            <a:ext cx="8064500" cy="316788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/>
              <a:t>In how many different ways can you place 17 objects so that there are equal numbers of objects in each of two sets?</a:t>
            </a:r>
          </a:p>
          <a:p>
            <a:pPr>
              <a:defRPr/>
            </a:pPr>
            <a:r>
              <a:rPr lang="en-GB"/>
              <a:t>What about requiring that there be twice as many in the left set as in the right set?</a:t>
            </a:r>
          </a:p>
          <a:p>
            <a:pPr>
              <a:defRPr/>
            </a:pPr>
            <a:r>
              <a:rPr lang="en-GB"/>
              <a:t>What about requiring that the ratio of the numbers in the left set to the right set is 3 : 2?</a:t>
            </a:r>
          </a:p>
          <a:p>
            <a:pPr>
              <a:defRPr/>
            </a:pPr>
            <a:r>
              <a:rPr lang="en-GB"/>
              <a:t>What is the largest number of objects that CANNOT be placed in the two sets in any way so that the ratio is 5 : 2?</a:t>
            </a: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4644009" y="4508584"/>
            <a:ext cx="2160777" cy="2160776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/>
            <a:endParaRPr lang="en-GB" b="0">
              <a:solidFill>
                <a:srgbClr val="631908"/>
              </a:solidFill>
            </a:endParaRP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6301211" y="4508584"/>
            <a:ext cx="2159669" cy="2160776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/>
        </p:spPr>
        <p:txBody>
          <a:bodyPr/>
          <a:lstStyle/>
          <a:p>
            <a:pPr eaLnBrk="0" hangingPunct="0"/>
            <a:endParaRPr lang="en-GB" b="0">
              <a:solidFill>
                <a:srgbClr val="631908"/>
              </a:solidFill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99593" y="4725144"/>
            <a:ext cx="1800225" cy="1079500"/>
          </a:xfrm>
          <a:prstGeom prst="roundRect">
            <a:avLst>
              <a:gd name="adj" fmla="val 27510"/>
            </a:avLst>
          </a:prstGeom>
          <a:solidFill>
            <a:srgbClr val="CCFFCC"/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sz="2400" b="0" dirty="0">
                <a:solidFill>
                  <a:srgbClr val="631908"/>
                </a:solidFill>
              </a:rPr>
              <a:t>What can be varied?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5976" y="4725144"/>
            <a:ext cx="57606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0">
                <a:solidFill>
                  <a:srgbClr val="000000"/>
                </a:solidFill>
              </a:rPr>
              <a:t>S</a:t>
            </a:r>
            <a:r>
              <a:rPr lang="en-GB" b="0" baseline="-25000">
                <a:solidFill>
                  <a:srgbClr val="000000"/>
                </a:solidFill>
              </a:rPr>
              <a:t>1</a:t>
            </a:r>
            <a:endParaRPr lang="en-GB" b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6416" y="470598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>
                <a:solidFill>
                  <a:srgbClr val="FF0000"/>
                </a:solidFill>
              </a:rPr>
              <a:t>S</a:t>
            </a:r>
            <a:r>
              <a:rPr lang="en-GB" b="0" baseline="-25000">
                <a:solidFill>
                  <a:srgbClr val="FF0000"/>
                </a:solidFill>
              </a:rPr>
              <a:t>2</a:t>
            </a:r>
            <a:endParaRPr lang="en-GB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Three for Me and Two</a:t>
            </a:r>
            <a:r>
              <a:rPr lang="is-IS" dirty="0" smtClean="0"/>
              <a:t> for You</a:t>
            </a:r>
            <a:endParaRPr lang="en-GB" dirty="0"/>
          </a:p>
        </p:txBody>
      </p:sp>
      <p:pic>
        <p:nvPicPr>
          <p:cNvPr id="8" name="Sharing 3 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3" y="908720"/>
            <a:ext cx="431800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0232" y="3140969"/>
            <a:ext cx="2304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000000"/>
                </a:solidFill>
              </a:rPr>
              <a:t>Language of multiplicative comparison</a:t>
            </a:r>
            <a:endParaRPr lang="en-GB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16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Sharing</a:t>
            </a:r>
            <a:endParaRPr lang="en-GB" dirty="0"/>
          </a:p>
        </p:txBody>
      </p:sp>
      <p:pic>
        <p:nvPicPr>
          <p:cNvPr id="7" name="Sharing 2 2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736" y="1052736"/>
            <a:ext cx="43180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48264" y="2420889"/>
            <a:ext cx="2195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0" dirty="0" smtClean="0">
                <a:solidFill>
                  <a:srgbClr val="000000"/>
                </a:solidFill>
              </a:rPr>
              <a:t>In how many different ways can you express the relationships?</a:t>
            </a:r>
            <a:endParaRPr lang="en-GB" sz="20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8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Same &amp; Different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268760"/>
            <a:ext cx="4356919" cy="51845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578" y="1268761"/>
            <a:ext cx="4356919" cy="518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4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Frieze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980729"/>
            <a:ext cx="7785455" cy="65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8" y="4149081"/>
            <a:ext cx="9098119" cy="6563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95536" y="3068961"/>
            <a:ext cx="8424936" cy="1008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>
                <a:solidFill>
                  <a:schemeClr val="bg1"/>
                </a:solidFill>
              </a:rPr>
              <a:t>What colour is the 100</a:t>
            </a:r>
            <a:r>
              <a:rPr lang="en-GB" b="0" baseline="30000" dirty="0" smtClean="0">
                <a:solidFill>
                  <a:schemeClr val="bg1"/>
                </a:solidFill>
              </a:rPr>
              <a:t>th</a:t>
            </a:r>
            <a:r>
              <a:rPr lang="en-GB" b="0" dirty="0" smtClean="0">
                <a:solidFill>
                  <a:schemeClr val="bg1"/>
                </a:solidFill>
              </a:rPr>
              <a:t> cell?</a:t>
            </a:r>
          </a:p>
          <a:p>
            <a:r>
              <a:rPr lang="en-GB" b="0" dirty="0" smtClean="0">
                <a:solidFill>
                  <a:schemeClr val="bg1"/>
                </a:solidFill>
              </a:rPr>
              <a:t>In what position is the 100</a:t>
            </a:r>
            <a:r>
              <a:rPr lang="en-GB" b="0" baseline="30000" dirty="0" smtClean="0">
                <a:solidFill>
                  <a:schemeClr val="bg1"/>
                </a:solidFill>
              </a:rPr>
              <a:t>th</a:t>
            </a:r>
            <a:r>
              <a:rPr lang="en-GB" b="0" dirty="0" smtClean="0">
                <a:solidFill>
                  <a:schemeClr val="bg1"/>
                </a:solidFill>
              </a:rPr>
              <a:t> green cell?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51520" y="4869161"/>
            <a:ext cx="8424936" cy="18448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>
                <a:solidFill>
                  <a:schemeClr val="bg1"/>
                </a:solidFill>
              </a:rPr>
              <a:t>Make up your own</a:t>
            </a:r>
          </a:p>
          <a:p>
            <a:pPr lvl="1"/>
            <a:r>
              <a:rPr lang="en-GB" b="0" dirty="0" smtClean="0">
                <a:solidFill>
                  <a:schemeClr val="bg1"/>
                </a:solidFill>
              </a:rPr>
              <a:t>Make an easy one</a:t>
            </a:r>
          </a:p>
          <a:p>
            <a:pPr lvl="1"/>
            <a:r>
              <a:rPr lang="en-GB" b="0" dirty="0" smtClean="0">
                <a:solidFill>
                  <a:schemeClr val="bg1"/>
                </a:solidFill>
              </a:rPr>
              <a:t>Make a challenging one</a:t>
            </a:r>
          </a:p>
          <a:p>
            <a:r>
              <a:rPr lang="en-GB" b="0" dirty="0" smtClean="0">
                <a:solidFill>
                  <a:schemeClr val="bg1"/>
                </a:solidFill>
              </a:rPr>
              <a:t>What makes it challenging?</a:t>
            </a:r>
            <a:endParaRPr lang="en-GB" b="0" dirty="0">
              <a:solidFill>
                <a:schemeClr val="bg1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16216" y="2564904"/>
            <a:ext cx="2339752" cy="86409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question(s) might you ask?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1623" y="1700808"/>
            <a:ext cx="8424936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It is known that this frieze pattern is generated by a repeating block of cells, and that a generating block appears at least twice.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1395476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764705"/>
            <a:ext cx="8496944" cy="2952328"/>
          </a:xfrm>
        </p:spPr>
        <p:txBody>
          <a:bodyPr/>
          <a:lstStyle/>
          <a:p>
            <a:r>
              <a:rPr lang="en-GB" dirty="0"/>
              <a:t>Everything said here is a conjecture …</a:t>
            </a:r>
          </a:p>
          <a:p>
            <a:pPr marL="457200" lvl="1" indent="0">
              <a:buNone/>
            </a:pPr>
            <a:r>
              <a:rPr lang="en-GB" dirty="0"/>
              <a:t>… to be tested in your experience</a:t>
            </a:r>
          </a:p>
          <a:p>
            <a:r>
              <a:rPr lang="en-GB" dirty="0"/>
              <a:t>My approach is fundamentally phenomenological …</a:t>
            </a:r>
            <a:br>
              <a:rPr lang="en-GB" dirty="0"/>
            </a:br>
            <a:r>
              <a:rPr lang="en-GB" dirty="0"/>
              <a:t>I am interested in lived experience.</a:t>
            </a:r>
          </a:p>
          <a:p>
            <a:r>
              <a:rPr lang="en-GB" dirty="0"/>
              <a:t>Radical version: my task is to evoke awareness (noticing)</a:t>
            </a:r>
          </a:p>
          <a:p>
            <a:r>
              <a:rPr lang="en-GB" dirty="0"/>
              <a:t>So, what you get from this session will be mostly …</a:t>
            </a:r>
          </a:p>
          <a:p>
            <a:pPr marL="457200" lvl="1" indent="0">
              <a:buNone/>
            </a:pPr>
            <a:r>
              <a:rPr lang="en-GB" dirty="0"/>
              <a:t>… what you notice happening inside you!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789040"/>
            <a:ext cx="2235200" cy="162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3808" y="3933058"/>
            <a:ext cx="3365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Who takes initiative?</a:t>
            </a:r>
          </a:p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Who makes choices?</a:t>
            </a:r>
          </a:p>
          <a:p>
            <a:r>
              <a:rPr lang="en-GB" sz="2000" b="0" dirty="0" smtClean="0">
                <a:solidFill>
                  <a:schemeClr val="accent3">
                    <a:lumMod val="50000"/>
                  </a:schemeClr>
                </a:solidFill>
              </a:rPr>
              <a:t>What is being attended to?</a:t>
            </a:r>
            <a:endParaRPr lang="en-GB" sz="2000" b="0" dirty="0">
              <a:solidFill>
                <a:schemeClr val="bg1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300192" y="3429000"/>
            <a:ext cx="2808312" cy="1512168"/>
          </a:xfrm>
          <a:prstGeom prst="wedgeRoundRectCallout">
            <a:avLst>
              <a:gd name="adj1" fmla="val -73601"/>
              <a:gd name="adj2" fmla="val -4537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lnSpc>
                <a:spcPct val="70000"/>
              </a:lnSpc>
              <a:defRPr/>
            </a:pPr>
            <a:endParaRPr lang="en-US" sz="1600" b="0" dirty="0">
              <a:solidFill>
                <a:srgbClr val="FFFF66"/>
              </a:solidFill>
              <a:latin typeface="Chalkboard" charset="0"/>
            </a:endParaRPr>
          </a:p>
          <a:p>
            <a:pPr algn="ctr">
              <a:lnSpc>
                <a:spcPct val="70000"/>
              </a:lnSpc>
              <a:defRPr/>
            </a:pP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Avoid the teaching of 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speculators,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whose </a:t>
            </a:r>
            <a:r>
              <a:rPr lang="en-US" sz="1800" b="0" dirty="0" err="1">
                <a:solidFill>
                  <a:srgbClr val="800040"/>
                </a:solidFill>
                <a:latin typeface="Chalkboard" charset="0"/>
              </a:rPr>
              <a:t>judgements</a:t>
            </a: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 are 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not confirmed </a:t>
            </a:r>
            <a:br>
              <a:rPr lang="en-US" sz="1800" b="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800040"/>
                </a:solidFill>
                <a:latin typeface="Chalkboard" charset="0"/>
              </a:rPr>
              <a:t>by experience</a:t>
            </a:r>
            <a:r>
              <a:rPr lang="en-US" sz="1800" dirty="0">
                <a:solidFill>
                  <a:srgbClr val="800040"/>
                </a:solidFill>
                <a:latin typeface="Chalkboard" charset="0"/>
              </a:rPr>
              <a:t>.</a:t>
            </a:r>
            <a:br>
              <a:rPr lang="en-US" sz="1800" dirty="0">
                <a:solidFill>
                  <a:srgbClr val="800040"/>
                </a:solidFill>
                <a:latin typeface="Chalkboard" charset="0"/>
              </a:rPr>
            </a:br>
            <a:r>
              <a:rPr lang="en-US" sz="1600" dirty="0">
                <a:solidFill>
                  <a:srgbClr val="800040"/>
                </a:solidFill>
                <a:latin typeface="Chalkboard" charset="0"/>
              </a:rPr>
              <a:t> </a:t>
            </a:r>
            <a:r>
              <a:rPr lang="en-US" sz="1400" b="0" dirty="0">
                <a:solidFill>
                  <a:srgbClr val="800040"/>
                </a:solidFill>
                <a:latin typeface="Chalkboard" charset="0"/>
              </a:rPr>
              <a:t>(Leonardo Da Vinci</a:t>
            </a:r>
            <a:r>
              <a:rPr lang="en-US" sz="1400" dirty="0">
                <a:solidFill>
                  <a:srgbClr val="800040"/>
                </a:solidFill>
                <a:latin typeface="Chalkboard" charset="0"/>
              </a:rPr>
              <a:t>)</a:t>
            </a:r>
            <a:endParaRPr lang="en-US" sz="1400" dirty="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97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Solving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is a ‘problem’?</a:t>
            </a:r>
          </a:p>
          <a:p>
            <a:pPr lvl="1"/>
            <a:r>
              <a:rPr lang="en-GB" dirty="0" smtClean="0"/>
              <a:t>When is a problem?</a:t>
            </a:r>
            <a:br>
              <a:rPr lang="en-GB" dirty="0" smtClean="0"/>
            </a:br>
            <a:r>
              <a:rPr lang="en-GB" dirty="0" smtClean="0"/>
              <a:t>When someone experiences something as problematic, as curious, or in need of explanation</a:t>
            </a:r>
          </a:p>
          <a:p>
            <a:r>
              <a:rPr lang="en-GB" dirty="0"/>
              <a:t>Where do suitable ‘problems’ come from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From people’s experiences</a:t>
            </a:r>
          </a:p>
          <a:p>
            <a:pPr lvl="1"/>
            <a:r>
              <a:rPr lang="en-GB" dirty="0" smtClean="0"/>
              <a:t>So promoting ‘problem-posing’ is vital</a:t>
            </a:r>
          </a:p>
          <a:p>
            <a:pPr lvl="2"/>
            <a:r>
              <a:rPr lang="en-GB" dirty="0" smtClean="0"/>
              <a:t>Just as expressing generality is a precursor to being asked to manipulate algebraic expressions</a:t>
            </a:r>
          </a:p>
          <a:p>
            <a:pPr lvl="2"/>
            <a:r>
              <a:rPr lang="en-GB" dirty="0" smtClean="0"/>
              <a:t>So is posing your own questions a precursor to problem solving. </a:t>
            </a:r>
          </a:p>
          <a:p>
            <a:r>
              <a:rPr lang="en-GB" dirty="0" smtClean="0"/>
              <a:t>How do learn what sorts of questions are mathematically interesting?</a:t>
            </a:r>
          </a:p>
          <a:p>
            <a:pPr lvl="1"/>
            <a:r>
              <a:rPr lang="en-GB" dirty="0" smtClean="0"/>
              <a:t>By being asked such questions</a:t>
            </a:r>
          </a:p>
          <a:p>
            <a:pPr lvl="1"/>
            <a:r>
              <a:rPr lang="en-GB" dirty="0" smtClean="0"/>
              <a:t>From experience</a:t>
            </a:r>
            <a:endParaRPr lang="en-GB" dirty="0"/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867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7384"/>
            <a:ext cx="7772400" cy="609600"/>
          </a:xfrm>
        </p:spPr>
        <p:txBody>
          <a:bodyPr/>
          <a:lstStyle/>
          <a:p>
            <a:r>
              <a:rPr lang="en-GB" dirty="0" smtClean="0"/>
              <a:t>Teaching More by Teaching Less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620688"/>
            <a:ext cx="8424936" cy="5544616"/>
          </a:xfrm>
        </p:spPr>
        <p:txBody>
          <a:bodyPr/>
          <a:lstStyle/>
          <a:p>
            <a:r>
              <a:rPr lang="en-GB" dirty="0" smtClean="0"/>
              <a:t>Getting learners to make significant choices</a:t>
            </a:r>
          </a:p>
          <a:p>
            <a:pPr lvl="1"/>
            <a:r>
              <a:rPr lang="en-GB" dirty="0" smtClean="0"/>
              <a:t>Especially mathematical choices</a:t>
            </a:r>
          </a:p>
          <a:p>
            <a:r>
              <a:rPr lang="en-GB" dirty="0" smtClean="0"/>
              <a:t>Prompting Learners to pose questions</a:t>
            </a:r>
          </a:p>
          <a:p>
            <a:pPr lvl="1"/>
            <a:r>
              <a:rPr lang="en-GB" dirty="0" smtClean="0"/>
              <a:t>Co-emerging with learning what questions might be fruitful</a:t>
            </a:r>
          </a:p>
          <a:p>
            <a:r>
              <a:rPr lang="en-GB" dirty="0" smtClean="0"/>
              <a:t>Trying </a:t>
            </a:r>
            <a:r>
              <a:rPr lang="en-GB" dirty="0"/>
              <a:t>to do for learners only what they cannot yet do for themselves</a:t>
            </a:r>
          </a:p>
          <a:p>
            <a:pPr lvl="1"/>
            <a:r>
              <a:rPr lang="en-GB" dirty="0"/>
              <a:t>Scaffolding &amp; Fading</a:t>
            </a:r>
          </a:p>
          <a:p>
            <a:r>
              <a:rPr lang="en-GB" dirty="0" smtClean="0"/>
              <a:t>Invoking and Evoking their powers</a:t>
            </a:r>
          </a:p>
          <a:p>
            <a:pPr lvl="1"/>
            <a:r>
              <a:rPr lang="en-GB" dirty="0" smtClean="0"/>
              <a:t>Imagining &amp; Expressing</a:t>
            </a:r>
          </a:p>
          <a:p>
            <a:pPr lvl="1"/>
            <a:r>
              <a:rPr lang="en-GB" dirty="0" smtClean="0"/>
              <a:t>Specialising &amp; Generalising</a:t>
            </a:r>
          </a:p>
          <a:p>
            <a:pPr lvl="1"/>
            <a:r>
              <a:rPr lang="en-GB" dirty="0" smtClean="0"/>
              <a:t>Conjecturing &amp; Convincing</a:t>
            </a:r>
          </a:p>
          <a:p>
            <a:pPr lvl="1"/>
            <a:r>
              <a:rPr lang="en-GB" dirty="0" smtClean="0"/>
              <a:t>Organising &amp; Characterising</a:t>
            </a:r>
          </a:p>
          <a:p>
            <a:r>
              <a:rPr lang="en-GB" dirty="0" smtClean="0"/>
              <a:t>Encountering Pervasive Mathematical Themes</a:t>
            </a:r>
          </a:p>
          <a:p>
            <a:pPr lvl="1"/>
            <a:r>
              <a:rPr lang="en-GB" dirty="0" smtClean="0"/>
              <a:t>Doing &amp; Undoing</a:t>
            </a:r>
          </a:p>
          <a:p>
            <a:pPr lvl="1"/>
            <a:r>
              <a:rPr lang="en-GB" dirty="0"/>
              <a:t>Invariance in the midst of change</a:t>
            </a:r>
          </a:p>
          <a:p>
            <a:pPr lvl="1"/>
            <a:r>
              <a:rPr lang="en-GB" dirty="0" smtClean="0"/>
              <a:t>Freedom &amp; Constraint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094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Reflection as Self-Explanation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1728192"/>
          </a:xfrm>
        </p:spPr>
        <p:txBody>
          <a:bodyPr/>
          <a:lstStyle/>
          <a:p>
            <a:r>
              <a:rPr lang="en-GB" dirty="0"/>
              <a:t>What struck you during this session?</a:t>
            </a:r>
          </a:p>
          <a:p>
            <a:r>
              <a:rPr lang="en-GB" dirty="0"/>
              <a:t>What for you were the main points (cognition)?</a:t>
            </a:r>
          </a:p>
          <a:p>
            <a:r>
              <a:rPr lang="en-GB" dirty="0"/>
              <a:t>What were the dominant emotions evoked? (affect)?</a:t>
            </a:r>
          </a:p>
          <a:p>
            <a:r>
              <a:rPr lang="en-GB" dirty="0"/>
              <a:t>What actions might you want to pursue further? (Awareness)</a:t>
            </a:r>
          </a:p>
        </p:txBody>
      </p:sp>
    </p:spTree>
    <p:extLst>
      <p:ext uri="{BB962C8B-B14F-4D97-AF65-F5344CB8AC3E}">
        <p14:creationId xmlns:p14="http://schemas.microsoft.com/office/powerpoint/2010/main" val="317565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9" y="980729"/>
            <a:ext cx="7727951" cy="1008112"/>
          </a:xfrm>
        </p:spPr>
        <p:txBody>
          <a:bodyPr/>
          <a:lstStyle/>
          <a:p>
            <a:r>
              <a:rPr lang="en-GB" dirty="0" err="1" smtClean="0"/>
              <a:t>PMTh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eta.com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and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dirty="0" err="1" smtClean="0">
                <a:solidFill>
                  <a:schemeClr val="accent3">
                    <a:lumMod val="50000"/>
                  </a:schemeClr>
                </a:solidFill>
              </a:rPr>
              <a:t>mcs.open.ac.uk</a:t>
            </a:r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/jhm3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GB" dirty="0" err="1" smtClean="0">
                <a:solidFill>
                  <a:schemeClr val="bg1"/>
                </a:solidFill>
              </a:rPr>
              <a:t>john.mason</a:t>
            </a:r>
            <a:r>
              <a:rPr lang="en-GB" dirty="0" err="1">
                <a:solidFill>
                  <a:schemeClr val="bg1"/>
                </a:solidFill>
              </a:rPr>
              <a:t>@open.ac.uk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528" y="1988840"/>
            <a:ext cx="8136904" cy="367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 dirty="0" smtClean="0">
                <a:solidFill>
                  <a:srgbClr val="3400FF"/>
                </a:solidFill>
              </a:rPr>
              <a:t>Designing &amp; Using Mathematical Tasks (</a:t>
            </a:r>
            <a:r>
              <a:rPr lang="en-GB" sz="2400" b="0" dirty="0" err="1" smtClean="0">
                <a:solidFill>
                  <a:srgbClr val="3400FF"/>
                </a:solidFill>
              </a:rPr>
              <a:t>Tarquin</a:t>
            </a:r>
            <a:r>
              <a:rPr lang="en-GB" sz="2400" b="0" dirty="0" smtClean="0">
                <a:solidFill>
                  <a:srgbClr val="3400FF"/>
                </a:solidFill>
              </a:rPr>
              <a:t>)</a:t>
            </a:r>
          </a:p>
          <a:p>
            <a:r>
              <a:rPr lang="en-GB" sz="2400" b="0" dirty="0" smtClean="0"/>
              <a:t>Mathematics as a Constructive Enterprise (Erlbaum)</a:t>
            </a:r>
          </a:p>
          <a:p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Thinking Mathematically (Pearson) </a:t>
            </a:r>
          </a:p>
          <a:p>
            <a:r>
              <a:rPr lang="en-GB" sz="2400" b="0" dirty="0" smtClean="0"/>
              <a:t>Key </a:t>
            </a:r>
            <a:r>
              <a:rPr lang="en-GB" sz="2400" b="0" dirty="0"/>
              <a:t>I</a:t>
            </a:r>
            <a:r>
              <a:rPr lang="en-GB" sz="2400" b="0" dirty="0" smtClean="0"/>
              <a:t>deas </a:t>
            </a:r>
            <a:r>
              <a:rPr lang="en-GB" sz="2400" b="0" dirty="0"/>
              <a:t>in Mathematics (OUP)</a:t>
            </a:r>
          </a:p>
          <a:p>
            <a:r>
              <a:rPr lang="en-GB" sz="2400" b="0" dirty="0" smtClean="0">
                <a:solidFill>
                  <a:schemeClr val="accent3">
                    <a:lumMod val="50000"/>
                  </a:schemeClr>
                </a:solidFill>
              </a:rPr>
              <a:t>Researching </a:t>
            </a:r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Your own </a:t>
            </a:r>
            <a:r>
              <a:rPr lang="en-GB" sz="2400" b="0" dirty="0" smtClean="0">
                <a:solidFill>
                  <a:schemeClr val="accent3">
                    <a:lumMod val="50000"/>
                  </a:schemeClr>
                </a:solidFill>
              </a:rPr>
              <a:t>Practice </a:t>
            </a:r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Using The Discipline of Noticing (</a:t>
            </a:r>
            <a:r>
              <a:rPr lang="en-GB" sz="2400" b="0" dirty="0" err="1">
                <a:solidFill>
                  <a:schemeClr val="accent3">
                    <a:lumMod val="50000"/>
                  </a:schemeClr>
                </a:solidFill>
              </a:rPr>
              <a:t>RoutledgeFalmer</a:t>
            </a:r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en-GB" sz="2400" b="0" dirty="0">
                <a:solidFill>
                  <a:schemeClr val="bg1"/>
                </a:solidFill>
              </a:rPr>
              <a:t>Questions and Prompts</a:t>
            </a:r>
            <a:r>
              <a:rPr lang="en-GB" sz="2400" b="0" dirty="0" smtClean="0">
                <a:solidFill>
                  <a:schemeClr val="bg1"/>
                </a:solidFill>
              </a:rPr>
              <a:t>: (</a:t>
            </a:r>
            <a:r>
              <a:rPr lang="en-GB" sz="2400" b="0" dirty="0">
                <a:solidFill>
                  <a:schemeClr val="bg1"/>
                </a:solidFill>
              </a:rPr>
              <a:t>ATM)</a:t>
            </a:r>
          </a:p>
          <a:p>
            <a:r>
              <a:rPr lang="en-GB" altLang="ko-KR" sz="2400" b="0" dirty="0" smtClean="0">
                <a:solidFill>
                  <a:srgbClr val="3400FF"/>
                </a:solidFill>
              </a:rPr>
              <a:t>Annual </a:t>
            </a:r>
            <a:r>
              <a:rPr lang="en-GB" altLang="ko-KR" sz="2400" b="0" dirty="0" smtClean="0">
                <a:solidFill>
                  <a:srgbClr val="3400FF"/>
                </a:solidFill>
              </a:rPr>
              <a:t>Institute for Mathematical Pedagogy </a:t>
            </a:r>
            <a:br>
              <a:rPr lang="en-GB" altLang="ko-KR" sz="2400" b="0" dirty="0" smtClean="0">
                <a:solidFill>
                  <a:srgbClr val="3400FF"/>
                </a:solidFill>
              </a:rPr>
            </a:br>
            <a:r>
              <a:rPr lang="en-GB" altLang="ko-KR" sz="2400" b="0" dirty="0" smtClean="0">
                <a:solidFill>
                  <a:srgbClr val="3400FF"/>
                </a:solidFill>
              </a:rPr>
              <a:t>(end of July: see </a:t>
            </a:r>
            <a:r>
              <a:rPr lang="en-GB" altLang="ko-KR" sz="2400" b="0" dirty="0" err="1" smtClean="0">
                <a:solidFill>
                  <a:srgbClr val="3400FF"/>
                </a:solidFill>
              </a:rPr>
              <a:t>PMTheta.com</a:t>
            </a:r>
            <a:r>
              <a:rPr lang="en-GB" altLang="ko-KR" sz="2400" b="0" dirty="0" smtClean="0">
                <a:solidFill>
                  <a:srgbClr val="3400FF"/>
                </a:solidFill>
              </a:rPr>
              <a:t>)</a:t>
            </a:r>
            <a:endParaRPr lang="en-GB" altLang="ko-KR" sz="2400" b="0" dirty="0">
              <a:solidFill>
                <a:srgbClr val="3400FF"/>
              </a:solidFill>
            </a:endParaRPr>
          </a:p>
          <a:p>
            <a:endParaRPr lang="en-GB" sz="2400" b="0" dirty="0"/>
          </a:p>
          <a:p>
            <a:endParaRPr lang="en-GB" sz="2400" b="0" dirty="0"/>
          </a:p>
          <a:p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90161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</a:rPr>
              <a:t>Bag Constructions </a:t>
            </a:r>
            <a:r>
              <a:rPr lang="en-US" dirty="0" smtClean="0">
                <a:latin typeface="Chalkboard" charset="0"/>
              </a:rPr>
              <a:t>(1)</a:t>
            </a:r>
            <a:endParaRPr lang="en-US" dirty="0">
              <a:latin typeface="Chalkboard" charset="0"/>
            </a:endParaRPr>
          </a:p>
        </p:txBody>
      </p:sp>
      <p:sp>
        <p:nvSpPr>
          <p:cNvPr id="165911" name="Rectangle 23"/>
          <p:cNvSpPr>
            <a:spLocks noChangeArrowheads="1"/>
          </p:cNvSpPr>
          <p:nvPr/>
        </p:nvSpPr>
        <p:spPr bwMode="auto">
          <a:xfrm>
            <a:off x="251520" y="980728"/>
            <a:ext cx="6048672" cy="2038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 smtClean="0">
                <a:solidFill>
                  <a:schemeClr val="accent3">
                    <a:lumMod val="50000"/>
                  </a:schemeClr>
                </a:solidFill>
              </a:rPr>
              <a:t>Place </a:t>
            </a:r>
            <a:r>
              <a:rPr lang="en-US" b="0" dirty="0" err="1" smtClean="0">
                <a:solidFill>
                  <a:schemeClr val="accent3">
                    <a:lumMod val="50000"/>
                  </a:schemeClr>
                </a:solidFill>
              </a:rPr>
              <a:t>coloured</a:t>
            </a:r>
            <a:r>
              <a:rPr lang="en-US" b="0" dirty="0" smtClean="0">
                <a:solidFill>
                  <a:schemeClr val="accent3">
                    <a:lumMod val="50000"/>
                  </a:schemeClr>
                </a:solidFill>
              </a:rPr>
              <a:t> objects into four 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bags such that for each </a:t>
            </a:r>
            <a:r>
              <a:rPr lang="en-US" b="0" dirty="0" smtClean="0">
                <a:solidFill>
                  <a:schemeClr val="accent3">
                    <a:lumMod val="50000"/>
                  </a:schemeClr>
                </a:solidFill>
              </a:rPr>
              <a:t>pair of bags, 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there is just one </a:t>
            </a:r>
            <a:r>
              <a:rPr lang="en-US" b="0" dirty="0" err="1">
                <a:solidFill>
                  <a:schemeClr val="accent3">
                    <a:lumMod val="50000"/>
                  </a:schemeClr>
                </a:solidFill>
              </a:rPr>
              <a:t>colour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for which the total number of that </a:t>
            </a:r>
            <a:r>
              <a:rPr lang="en-US" b="0" dirty="0" err="1">
                <a:solidFill>
                  <a:schemeClr val="accent3">
                    <a:lumMod val="50000"/>
                  </a:schemeClr>
                </a:solidFill>
              </a:rPr>
              <a:t>colour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in the two bags is 3.</a:t>
            </a: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572200" y="908720"/>
            <a:ext cx="1600200" cy="1905000"/>
            <a:chOff x="4221" y="2736"/>
            <a:chExt cx="1008" cy="1200"/>
          </a:xfrm>
        </p:grpSpPr>
        <p:sp>
          <p:nvSpPr>
            <p:cNvPr id="16391" name="AutoShape 9"/>
            <p:cNvSpPr>
              <a:spLocks noChangeArrowheads="1"/>
            </p:cNvSpPr>
            <p:nvPr/>
          </p:nvSpPr>
          <p:spPr bwMode="auto">
            <a:xfrm>
              <a:off x="4272" y="3744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2" name="AutoShape 11"/>
            <p:cNvSpPr>
              <a:spLocks noChangeArrowheads="1"/>
            </p:cNvSpPr>
            <p:nvPr/>
          </p:nvSpPr>
          <p:spPr bwMode="auto">
            <a:xfrm>
              <a:off x="4896" y="379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3" name="AutoShape 13"/>
            <p:cNvSpPr>
              <a:spLocks noChangeArrowheads="1"/>
            </p:cNvSpPr>
            <p:nvPr/>
          </p:nvSpPr>
          <p:spPr bwMode="auto">
            <a:xfrm>
              <a:off x="4896" y="364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4" name="AutoShape 14"/>
            <p:cNvSpPr>
              <a:spLocks noChangeArrowheads="1"/>
            </p:cNvSpPr>
            <p:nvPr/>
          </p:nvSpPr>
          <p:spPr bwMode="auto">
            <a:xfrm>
              <a:off x="4416" y="3600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5" name="AutoShape 17"/>
            <p:cNvSpPr>
              <a:spLocks noChangeArrowheads="1"/>
            </p:cNvSpPr>
            <p:nvPr/>
          </p:nvSpPr>
          <p:spPr bwMode="auto">
            <a:xfrm>
              <a:off x="4416" y="292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6" name="AutoShape 21"/>
            <p:cNvSpPr>
              <a:spLocks noChangeArrowheads="1"/>
            </p:cNvSpPr>
            <p:nvPr/>
          </p:nvSpPr>
          <p:spPr bwMode="auto">
            <a:xfrm>
              <a:off x="5040" y="3024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7" name="AutoShape 24"/>
            <p:cNvSpPr>
              <a:spLocks noChangeArrowheads="1"/>
            </p:cNvSpPr>
            <p:nvPr/>
          </p:nvSpPr>
          <p:spPr bwMode="auto">
            <a:xfrm>
              <a:off x="4272" y="307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8" name="Freeform 26"/>
            <p:cNvSpPr>
              <a:spLocks/>
            </p:cNvSpPr>
            <p:nvPr/>
          </p:nvSpPr>
          <p:spPr bwMode="auto">
            <a:xfrm>
              <a:off x="4800" y="2736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9" name="Freeform 27"/>
            <p:cNvSpPr>
              <a:spLocks/>
            </p:cNvSpPr>
            <p:nvPr/>
          </p:nvSpPr>
          <p:spPr bwMode="auto">
            <a:xfrm>
              <a:off x="4221" y="3408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0" name="AutoShape 28"/>
            <p:cNvSpPr>
              <a:spLocks noChangeArrowheads="1"/>
            </p:cNvSpPr>
            <p:nvPr/>
          </p:nvSpPr>
          <p:spPr bwMode="auto">
            <a:xfrm>
              <a:off x="4416" y="3744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1" name="Freeform 29"/>
            <p:cNvSpPr>
              <a:spLocks/>
            </p:cNvSpPr>
            <p:nvPr/>
          </p:nvSpPr>
          <p:spPr bwMode="auto">
            <a:xfrm>
              <a:off x="4224" y="2736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2" name="AutoShape 30"/>
            <p:cNvSpPr>
              <a:spLocks noChangeArrowheads="1"/>
            </p:cNvSpPr>
            <p:nvPr/>
          </p:nvSpPr>
          <p:spPr bwMode="auto">
            <a:xfrm>
              <a:off x="4896" y="307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3" name="AutoShape 31"/>
            <p:cNvSpPr>
              <a:spLocks noChangeArrowheads="1"/>
            </p:cNvSpPr>
            <p:nvPr/>
          </p:nvSpPr>
          <p:spPr bwMode="auto">
            <a:xfrm>
              <a:off x="4464" y="3072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4" name="Freeform 32"/>
            <p:cNvSpPr>
              <a:spLocks/>
            </p:cNvSpPr>
            <p:nvPr/>
          </p:nvSpPr>
          <p:spPr bwMode="auto">
            <a:xfrm>
              <a:off x="4752" y="3408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" name="Action Button: Custom 19">
            <a:hlinkClick r:id="rId3" action="ppaction://hlinksldjump" highlightClick="1"/>
          </p:cNvPr>
          <p:cNvSpPr/>
          <p:nvPr/>
        </p:nvSpPr>
        <p:spPr bwMode="auto">
          <a:xfrm>
            <a:off x="7799594" y="6221857"/>
            <a:ext cx="1332148" cy="61206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7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</a:rPr>
              <a:t>Bag Constructions (</a:t>
            </a:r>
            <a:r>
              <a:rPr lang="en-US" dirty="0" smtClean="0">
                <a:latin typeface="Chalkboard" charset="0"/>
              </a:rPr>
              <a:t>2a)</a:t>
            </a:r>
            <a:endParaRPr lang="en-US" dirty="0">
              <a:latin typeface="Chalkboard" charset="0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6084169" y="2564904"/>
            <a:ext cx="2433639" cy="838200"/>
            <a:chOff x="3936" y="672"/>
            <a:chExt cx="1533" cy="528"/>
          </a:xfrm>
        </p:grpSpPr>
        <p:sp>
          <p:nvSpPr>
            <p:cNvPr id="16405" name="Freeform 4"/>
            <p:cNvSpPr>
              <a:spLocks/>
            </p:cNvSpPr>
            <p:nvPr/>
          </p:nvSpPr>
          <p:spPr bwMode="auto">
            <a:xfrm>
              <a:off x="4512" y="672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6" name="Freeform 6"/>
            <p:cNvSpPr>
              <a:spLocks/>
            </p:cNvSpPr>
            <p:nvPr/>
          </p:nvSpPr>
          <p:spPr bwMode="auto">
            <a:xfrm>
              <a:off x="5040" y="672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7" name="AutoShape 7"/>
            <p:cNvSpPr>
              <a:spLocks noChangeArrowheads="1"/>
            </p:cNvSpPr>
            <p:nvPr/>
          </p:nvSpPr>
          <p:spPr bwMode="auto">
            <a:xfrm>
              <a:off x="5184" y="1008"/>
              <a:ext cx="96" cy="96"/>
            </a:xfrm>
            <a:prstGeom prst="roundRect">
              <a:avLst>
                <a:gd name="adj" fmla="val 16667"/>
              </a:avLst>
            </a:prstGeom>
            <a:solidFill>
              <a:srgbClr val="66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8" name="Freeform 8"/>
            <p:cNvSpPr>
              <a:spLocks/>
            </p:cNvSpPr>
            <p:nvPr/>
          </p:nvSpPr>
          <p:spPr bwMode="auto">
            <a:xfrm>
              <a:off x="3936" y="672"/>
              <a:ext cx="429" cy="528"/>
            </a:xfrm>
            <a:custGeom>
              <a:avLst/>
              <a:gdLst>
                <a:gd name="T0" fmla="*/ 104 w 744"/>
                <a:gd name="T1" fmla="*/ 48 h 968"/>
                <a:gd name="T2" fmla="*/ 296 w 744"/>
                <a:gd name="T3" fmla="*/ 240 h 968"/>
                <a:gd name="T4" fmla="*/ 8 w 744"/>
                <a:gd name="T5" fmla="*/ 720 h 968"/>
                <a:gd name="T6" fmla="*/ 344 w 744"/>
                <a:gd name="T7" fmla="*/ 960 h 968"/>
                <a:gd name="T8" fmla="*/ 728 w 744"/>
                <a:gd name="T9" fmla="*/ 672 h 968"/>
                <a:gd name="T10" fmla="*/ 440 w 744"/>
                <a:gd name="T11" fmla="*/ 192 h 968"/>
                <a:gd name="T12" fmla="*/ 632 w 744"/>
                <a:gd name="T13" fmla="*/ 0 h 96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44"/>
                <a:gd name="T22" fmla="*/ 0 h 968"/>
                <a:gd name="T23" fmla="*/ 744 w 744"/>
                <a:gd name="T24" fmla="*/ 968 h 96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44" h="968">
                  <a:moveTo>
                    <a:pt x="104" y="48"/>
                  </a:moveTo>
                  <a:cubicBezTo>
                    <a:pt x="208" y="88"/>
                    <a:pt x="312" y="128"/>
                    <a:pt x="296" y="240"/>
                  </a:cubicBezTo>
                  <a:cubicBezTo>
                    <a:pt x="280" y="352"/>
                    <a:pt x="0" y="600"/>
                    <a:pt x="8" y="720"/>
                  </a:cubicBezTo>
                  <a:cubicBezTo>
                    <a:pt x="16" y="840"/>
                    <a:pt x="224" y="968"/>
                    <a:pt x="344" y="960"/>
                  </a:cubicBezTo>
                  <a:cubicBezTo>
                    <a:pt x="464" y="952"/>
                    <a:pt x="712" y="800"/>
                    <a:pt x="728" y="672"/>
                  </a:cubicBezTo>
                  <a:cubicBezTo>
                    <a:pt x="744" y="544"/>
                    <a:pt x="456" y="304"/>
                    <a:pt x="440" y="192"/>
                  </a:cubicBezTo>
                  <a:cubicBezTo>
                    <a:pt x="424" y="80"/>
                    <a:pt x="600" y="32"/>
                    <a:pt x="632" y="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09" name="AutoShape 12"/>
            <p:cNvSpPr>
              <a:spLocks noChangeArrowheads="1"/>
            </p:cNvSpPr>
            <p:nvPr/>
          </p:nvSpPr>
          <p:spPr bwMode="auto">
            <a:xfrm>
              <a:off x="4656" y="100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410" name="AutoShape 16"/>
            <p:cNvSpPr>
              <a:spLocks noChangeArrowheads="1"/>
            </p:cNvSpPr>
            <p:nvPr/>
          </p:nvSpPr>
          <p:spPr bwMode="auto">
            <a:xfrm>
              <a:off x="4128" y="1008"/>
              <a:ext cx="96" cy="96"/>
            </a:xfrm>
            <a:prstGeom prst="roundRect">
              <a:avLst>
                <a:gd name="adj" fmla="val 16667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51520" y="1268760"/>
            <a:ext cx="5334000" cy="3276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0" dirty="0" smtClean="0">
                <a:latin typeface="Chalkboard" charset="0"/>
              </a:rPr>
              <a:t>For </a:t>
            </a:r>
            <a:r>
              <a:rPr lang="en-US" sz="2800" b="0" i="1" dirty="0" smtClean="0">
                <a:latin typeface="Chalkboard" charset="0"/>
              </a:rPr>
              <a:t>b</a:t>
            </a:r>
            <a:r>
              <a:rPr lang="en-US" sz="2800" b="0" dirty="0" smtClean="0">
                <a:latin typeface="Chalkboard" charset="0"/>
              </a:rPr>
              <a:t> bags, how few objects can you use so that each pair of bags has the property that there are exactly two </a:t>
            </a:r>
            <a:r>
              <a:rPr lang="en-US" sz="2800" b="0" dirty="0" err="1" smtClean="0">
                <a:latin typeface="Chalkboard" charset="0"/>
              </a:rPr>
              <a:t>colours</a:t>
            </a:r>
            <a:r>
              <a:rPr lang="en-US" sz="2800" b="0" dirty="0" smtClean="0">
                <a:latin typeface="Chalkboard" charset="0"/>
              </a:rPr>
              <a:t> for which the difference in the numbers of that </a:t>
            </a:r>
            <a:r>
              <a:rPr lang="en-US" sz="2800" b="0" dirty="0" err="1" smtClean="0">
                <a:latin typeface="Chalkboard" charset="0"/>
              </a:rPr>
              <a:t>colour</a:t>
            </a:r>
            <a:r>
              <a:rPr lang="en-US" sz="2800" b="0" dirty="0" smtClean="0">
                <a:latin typeface="Chalkboard" charset="0"/>
              </a:rPr>
              <a:t> in the two bags is exactly 1.</a:t>
            </a:r>
            <a:endParaRPr lang="en-US" sz="2800" b="0" dirty="0">
              <a:latin typeface="Chalkboard" charset="0"/>
            </a:endParaRPr>
          </a:p>
        </p:txBody>
      </p:sp>
      <p:sp>
        <p:nvSpPr>
          <p:cNvPr id="11" name="Action Button: Custom 10">
            <a:hlinkClick r:id="rId3" action="ppaction://hlinksldjump" highlightClick="1"/>
          </p:cNvPr>
          <p:cNvSpPr/>
          <p:nvPr/>
        </p:nvSpPr>
        <p:spPr bwMode="auto">
          <a:xfrm>
            <a:off x="7789750" y="6263701"/>
            <a:ext cx="1332148" cy="61206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0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halkboard" charset="0"/>
              </a:rPr>
              <a:t>Bag Constructions </a:t>
            </a:r>
            <a:r>
              <a:rPr lang="en-US" dirty="0" smtClean="0">
                <a:latin typeface="Chalkboard" charset="0"/>
              </a:rPr>
              <a:t>(2b)</a:t>
            </a:r>
            <a:endParaRPr lang="en-US" dirty="0">
              <a:latin typeface="Chalkboard" charset="0"/>
            </a:endParaRPr>
          </a:p>
        </p:txBody>
      </p:sp>
      <p:sp>
        <p:nvSpPr>
          <p:cNvPr id="14340" name="Freeform 4"/>
          <p:cNvSpPr>
            <a:spLocks/>
          </p:cNvSpPr>
          <p:nvPr/>
        </p:nvSpPr>
        <p:spPr bwMode="auto">
          <a:xfrm>
            <a:off x="6858000" y="2438400"/>
            <a:ext cx="990600" cy="12192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7086600" y="19812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2" name="Freeform 6"/>
          <p:cNvSpPr>
            <a:spLocks/>
          </p:cNvSpPr>
          <p:nvPr/>
        </p:nvSpPr>
        <p:spPr bwMode="auto">
          <a:xfrm>
            <a:off x="6934200" y="3733800"/>
            <a:ext cx="990600" cy="12192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7086600" y="3276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6781800" y="1066800"/>
            <a:ext cx="990600" cy="12192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7391400" y="3276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7086600" y="45466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7493000" y="45593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8" name="AutoShape 12"/>
          <p:cNvSpPr>
            <a:spLocks noChangeArrowheads="1"/>
          </p:cNvSpPr>
          <p:nvPr/>
        </p:nvSpPr>
        <p:spPr bwMode="auto">
          <a:xfrm>
            <a:off x="7086600" y="30480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7315200" y="30480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543800" y="32004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7391400" y="17526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7162800" y="17526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696200" y="44958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4" name="AutoShape 18"/>
          <p:cNvSpPr>
            <a:spLocks noChangeArrowheads="1"/>
          </p:cNvSpPr>
          <p:nvPr/>
        </p:nvSpPr>
        <p:spPr bwMode="auto">
          <a:xfrm>
            <a:off x="7162800" y="4343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5" name="AutoShape 19"/>
          <p:cNvSpPr>
            <a:spLocks noChangeArrowheads="1"/>
          </p:cNvSpPr>
          <p:nvPr/>
        </p:nvSpPr>
        <p:spPr bwMode="auto">
          <a:xfrm>
            <a:off x="7391400" y="41910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6" name="AutoShape 20"/>
          <p:cNvSpPr>
            <a:spLocks noChangeArrowheads="1"/>
          </p:cNvSpPr>
          <p:nvPr/>
        </p:nvSpPr>
        <p:spPr bwMode="auto">
          <a:xfrm>
            <a:off x="7543800" y="4343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57" name="AutoShape 21"/>
          <p:cNvSpPr>
            <a:spLocks noChangeArrowheads="1"/>
          </p:cNvSpPr>
          <p:nvPr/>
        </p:nvSpPr>
        <p:spPr bwMode="auto">
          <a:xfrm>
            <a:off x="7378700" y="47244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01398" name="Text Box 22"/>
          <p:cNvSpPr txBox="1">
            <a:spLocks noChangeArrowheads="1"/>
          </p:cNvSpPr>
          <p:nvPr/>
        </p:nvSpPr>
        <p:spPr bwMode="auto">
          <a:xfrm>
            <a:off x="6629402" y="5181601"/>
            <a:ext cx="17303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0" dirty="0">
                <a:solidFill>
                  <a:srgbClr val="000000"/>
                </a:solidFill>
              </a:rPr>
              <a:t>17 objects</a:t>
            </a:r>
          </a:p>
          <a:p>
            <a:pPr>
              <a:spcBef>
                <a:spcPct val="50000"/>
              </a:spcBef>
            </a:pPr>
            <a:r>
              <a:rPr lang="en-US" sz="2400" b="0" dirty="0">
                <a:solidFill>
                  <a:srgbClr val="000000"/>
                </a:solidFill>
              </a:rPr>
              <a:t>3 </a:t>
            </a:r>
            <a:r>
              <a:rPr lang="en-US" sz="2400" b="0" dirty="0" err="1">
                <a:solidFill>
                  <a:srgbClr val="000000"/>
                </a:solidFill>
              </a:rPr>
              <a:t>colours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101400" name="Rectangle 24"/>
          <p:cNvSpPr>
            <a:spLocks noChangeArrowheads="1"/>
          </p:cNvSpPr>
          <p:nvPr/>
        </p:nvSpPr>
        <p:spPr bwMode="auto">
          <a:xfrm>
            <a:off x="457200" y="3810000"/>
            <a:ext cx="5562600" cy="251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For four bags, what is the least number of objects to meet the same constraint?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SzPct val="75000"/>
              <a:buFont typeface="Wingdings" charset="2"/>
              <a:buChar char="v"/>
            </a:pP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For four bags, what is the least number of </a:t>
            </a:r>
            <a:r>
              <a:rPr lang="en-US" b="0" dirty="0" err="1">
                <a:solidFill>
                  <a:schemeClr val="accent3">
                    <a:lumMod val="50000"/>
                  </a:schemeClr>
                </a:solidFill>
              </a:rPr>
              <a:t>colours</a:t>
            </a:r>
            <a:r>
              <a:rPr lang="en-US" b="0" dirty="0">
                <a:solidFill>
                  <a:schemeClr val="accent3">
                    <a:lumMod val="50000"/>
                  </a:schemeClr>
                </a:solidFill>
              </a:rPr>
              <a:t> to meet the same constraint?</a:t>
            </a:r>
          </a:p>
        </p:txBody>
      </p:sp>
      <p:sp>
        <p:nvSpPr>
          <p:cNvPr id="14360" name="AutoShape 25"/>
          <p:cNvSpPr>
            <a:spLocks noChangeArrowheads="1"/>
          </p:cNvSpPr>
          <p:nvPr/>
        </p:nvSpPr>
        <p:spPr bwMode="auto">
          <a:xfrm>
            <a:off x="7162800" y="47244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4361" name="AutoShape 26"/>
          <p:cNvSpPr>
            <a:spLocks noChangeArrowheads="1"/>
          </p:cNvSpPr>
          <p:nvPr/>
        </p:nvSpPr>
        <p:spPr bwMode="auto">
          <a:xfrm>
            <a:off x="7340600" y="4394200"/>
            <a:ext cx="152400" cy="1524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6" name="Action Button: Custom 25">
            <a:hlinkClick r:id="rId3" action="ppaction://hlinksldjump" highlightClick="1"/>
          </p:cNvPr>
          <p:cNvSpPr/>
          <p:nvPr/>
        </p:nvSpPr>
        <p:spPr bwMode="auto">
          <a:xfrm>
            <a:off x="7955869" y="6245932"/>
            <a:ext cx="1188132" cy="612068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467544" y="980728"/>
            <a:ext cx="5181600" cy="289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b="0" dirty="0" smtClean="0">
                <a:latin typeface="Chalkboard" charset="0"/>
              </a:rPr>
              <a:t>Here there are three bags.  If you compare any two of them, there is exactly one </a:t>
            </a:r>
            <a:r>
              <a:rPr lang="en-US" sz="2800" b="0" dirty="0" err="1" smtClean="0">
                <a:latin typeface="Chalkboard" charset="0"/>
              </a:rPr>
              <a:t>colour</a:t>
            </a:r>
            <a:r>
              <a:rPr lang="en-US" sz="2800" b="0" dirty="0" smtClean="0">
                <a:latin typeface="Chalkboard" charset="0"/>
              </a:rPr>
              <a:t> for which the difference in the numbers of that </a:t>
            </a:r>
            <a:r>
              <a:rPr lang="en-US" sz="2800" b="0" dirty="0" err="1" smtClean="0">
                <a:latin typeface="Chalkboard" charset="0"/>
              </a:rPr>
              <a:t>colour</a:t>
            </a:r>
            <a:r>
              <a:rPr lang="en-US" sz="2800" b="0" dirty="0" smtClean="0">
                <a:latin typeface="Chalkboard" charset="0"/>
              </a:rPr>
              <a:t> in the two bags is exactly 1.</a:t>
            </a:r>
            <a:endParaRPr lang="en-US" sz="2800" b="0" dirty="0">
              <a:latin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84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98" grpId="0" build="p" autoUpdateAnimBg="0"/>
      <p:bldP spid="101400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</a:rPr>
              <a:t>Bag Constructions (3)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5410200" cy="5105400"/>
          </a:xfrm>
        </p:spPr>
        <p:txBody>
          <a:bodyPr/>
          <a:lstStyle/>
          <a:p>
            <a:r>
              <a:rPr lang="en-US" sz="2800">
                <a:latin typeface="Chalkboard" charset="0"/>
              </a:rPr>
              <a:t>Here there are 3 bags and two objects.</a:t>
            </a:r>
          </a:p>
          <a:p>
            <a:r>
              <a:rPr lang="en-US" sz="2800">
                <a:latin typeface="Chalkboard" charset="0"/>
              </a:rPr>
              <a:t>There are [0,1,2;2] objects in the bags and 2 altogether</a:t>
            </a:r>
          </a:p>
          <a:p>
            <a:r>
              <a:rPr lang="en-US" sz="2800">
                <a:latin typeface="Chalkboard" charset="0"/>
              </a:rPr>
              <a:t>Given a sequence like [2,4,5,5;6] or [1,1,3,3;6] how can you tell if there is a corresponding set of bags?</a:t>
            </a:r>
          </a:p>
          <a:p>
            <a:r>
              <a:rPr lang="en-US" sz="2800">
                <a:latin typeface="Chalkboard" charset="0"/>
              </a:rPr>
              <a:t>In how many different ways can you put </a:t>
            </a:r>
            <a:r>
              <a:rPr lang="en-US" sz="2800" i="1">
                <a:latin typeface="Chalkboard" charset="0"/>
              </a:rPr>
              <a:t>k</a:t>
            </a:r>
            <a:r>
              <a:rPr lang="en-US" sz="2800">
                <a:latin typeface="Chalkboard" charset="0"/>
              </a:rPr>
              <a:t> objects in </a:t>
            </a:r>
            <a:r>
              <a:rPr lang="en-US" sz="2800" i="1">
                <a:latin typeface="Chalkboard" charset="0"/>
              </a:rPr>
              <a:t>b</a:t>
            </a:r>
            <a:r>
              <a:rPr lang="en-US" sz="2800">
                <a:latin typeface="Chalkboard" charset="0"/>
              </a:rPr>
              <a:t> bags?</a:t>
            </a:r>
          </a:p>
        </p:txBody>
      </p:sp>
      <p:sp>
        <p:nvSpPr>
          <p:cNvPr id="18436" name="Freeform 4"/>
          <p:cNvSpPr>
            <a:spLocks/>
          </p:cNvSpPr>
          <p:nvPr/>
        </p:nvSpPr>
        <p:spPr bwMode="auto">
          <a:xfrm>
            <a:off x="6858001" y="2438400"/>
            <a:ext cx="585788" cy="7620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7" name="Freeform 5"/>
          <p:cNvSpPr>
            <a:spLocks/>
          </p:cNvSpPr>
          <p:nvPr/>
        </p:nvSpPr>
        <p:spPr bwMode="auto">
          <a:xfrm>
            <a:off x="5867401" y="1219200"/>
            <a:ext cx="1931988" cy="25146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6248401" y="2590800"/>
            <a:ext cx="468313" cy="609600"/>
          </a:xfrm>
          <a:custGeom>
            <a:avLst/>
            <a:gdLst>
              <a:gd name="T0" fmla="*/ 104 w 744"/>
              <a:gd name="T1" fmla="*/ 48 h 968"/>
              <a:gd name="T2" fmla="*/ 296 w 744"/>
              <a:gd name="T3" fmla="*/ 240 h 968"/>
              <a:gd name="T4" fmla="*/ 8 w 744"/>
              <a:gd name="T5" fmla="*/ 720 h 968"/>
              <a:gd name="T6" fmla="*/ 344 w 744"/>
              <a:gd name="T7" fmla="*/ 960 h 968"/>
              <a:gd name="T8" fmla="*/ 728 w 744"/>
              <a:gd name="T9" fmla="*/ 672 h 968"/>
              <a:gd name="T10" fmla="*/ 440 w 744"/>
              <a:gd name="T11" fmla="*/ 192 h 968"/>
              <a:gd name="T12" fmla="*/ 632 w 744"/>
              <a:gd name="T13" fmla="*/ 0 h 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44"/>
              <a:gd name="T22" fmla="*/ 0 h 968"/>
              <a:gd name="T23" fmla="*/ 744 w 744"/>
              <a:gd name="T24" fmla="*/ 968 h 96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44" h="968">
                <a:moveTo>
                  <a:pt x="104" y="48"/>
                </a:moveTo>
                <a:cubicBezTo>
                  <a:pt x="208" y="88"/>
                  <a:pt x="312" y="128"/>
                  <a:pt x="296" y="240"/>
                </a:cubicBezTo>
                <a:cubicBezTo>
                  <a:pt x="280" y="352"/>
                  <a:pt x="0" y="600"/>
                  <a:pt x="8" y="720"/>
                </a:cubicBezTo>
                <a:cubicBezTo>
                  <a:pt x="16" y="840"/>
                  <a:pt x="224" y="968"/>
                  <a:pt x="344" y="960"/>
                </a:cubicBezTo>
                <a:cubicBezTo>
                  <a:pt x="464" y="952"/>
                  <a:pt x="712" y="800"/>
                  <a:pt x="728" y="672"/>
                </a:cubicBezTo>
                <a:cubicBezTo>
                  <a:pt x="744" y="544"/>
                  <a:pt x="456" y="304"/>
                  <a:pt x="440" y="192"/>
                </a:cubicBezTo>
                <a:cubicBezTo>
                  <a:pt x="424" y="80"/>
                  <a:pt x="600" y="32"/>
                  <a:pt x="632" y="0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8440" name="AutoShape 8"/>
          <p:cNvSpPr>
            <a:spLocks noChangeArrowheads="1"/>
          </p:cNvSpPr>
          <p:nvPr/>
        </p:nvSpPr>
        <p:spPr bwMode="auto">
          <a:xfrm>
            <a:off x="6705600" y="3352800"/>
            <a:ext cx="152400" cy="15240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Action Button: Custom 8">
            <a:hlinkClick r:id="rId3" action="ppaction://hlinksldjump" highlightClick="1"/>
          </p:cNvPr>
          <p:cNvSpPr/>
          <p:nvPr/>
        </p:nvSpPr>
        <p:spPr bwMode="auto">
          <a:xfrm>
            <a:off x="7916677" y="6283934"/>
            <a:ext cx="1227324" cy="57606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83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Marbles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John gives one of his marbles to Chris, they will then have the same number of marbles.</a:t>
            </a:r>
          </a:p>
          <a:p>
            <a:r>
              <a:rPr lang="en-GB" dirty="0"/>
              <a:t>If John gives three of his marbles to Anne and Anne gives two of her marbles to Kate, they will all then have the same number of marbles.</a:t>
            </a:r>
          </a:p>
          <a:p>
            <a:r>
              <a:rPr lang="en-GB" dirty="0"/>
              <a:t>If John gives two of his marbles to Quentin, then Quentin will have twice as many marbles as John then has.</a:t>
            </a:r>
          </a:p>
        </p:txBody>
      </p:sp>
      <p:sp>
        <p:nvSpPr>
          <p:cNvPr id="4" name="Action Button: Custom 3">
            <a:hlinkClick r:id="rId2" action="ppaction://hlinksldjump" highlightClick="1"/>
          </p:cNvPr>
          <p:cNvSpPr/>
          <p:nvPr/>
        </p:nvSpPr>
        <p:spPr bwMode="auto">
          <a:xfrm>
            <a:off x="7631832" y="6281937"/>
            <a:ext cx="1512168" cy="576064"/>
          </a:xfrm>
          <a:prstGeom prst="actionButtonBlank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Back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1619672" y="4653136"/>
            <a:ext cx="6480720" cy="1080120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What can be varied?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b="0" dirty="0" smtClean="0">
                <a:solidFill>
                  <a:srgbClr val="FFFF00"/>
                </a:solidFill>
                <a:latin typeface="Chalkboard" pitchFamily="-111" charset="0"/>
              </a:rPr>
              <a:t>How does that change the thinking?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39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Doing &amp; Undoing</a:t>
            </a:r>
          </a:p>
        </p:txBody>
      </p:sp>
      <p:sp>
        <p:nvSpPr>
          <p:cNvPr id="117763" name="Rectangle 3"/>
          <p:cNvSpPr>
            <a:spLocks noChangeArrowheads="1"/>
          </p:cNvSpPr>
          <p:nvPr/>
        </p:nvSpPr>
        <p:spPr bwMode="auto">
          <a:xfrm>
            <a:off x="533400" y="1066800"/>
            <a:ext cx="8382000" cy="143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adding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subtracting from 7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  <a:endParaRPr lang="en-US" b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31813" y="3022601"/>
            <a:ext cx="8382000" cy="371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are the analogues for multiplication?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dividing by 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914400" lvl="1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undoes </a:t>
            </a:r>
            <a:r>
              <a:rPr lang="ja-JP" altLang="en-US" b="0">
                <a:solidFill>
                  <a:srgbClr val="0000FF"/>
                </a:solidFill>
              </a:rPr>
              <a:t>‘</a:t>
            </a:r>
            <a:r>
              <a:rPr lang="en-US" altLang="ja-JP" b="0">
                <a:solidFill>
                  <a:srgbClr val="0000FF"/>
                </a:solidFill>
              </a:rPr>
              <a:t>multiplying by 3/4</a:t>
            </a:r>
            <a:r>
              <a:rPr lang="ja-JP" altLang="en-US" b="0">
                <a:solidFill>
                  <a:srgbClr val="0000FF"/>
                </a:solidFill>
              </a:rPr>
              <a:t>’</a:t>
            </a:r>
            <a:r>
              <a:rPr lang="en-US" altLang="ja-JP" b="0">
                <a:solidFill>
                  <a:srgbClr val="0000FF"/>
                </a:solidFill>
              </a:rPr>
              <a:t>?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Two different expressions!</a:t>
            </a:r>
          </a:p>
          <a:p>
            <a:pPr marL="1371600" lvl="2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Dividing by 3/4 </a:t>
            </a:r>
            <a:br>
              <a:rPr lang="en-US" b="0">
                <a:solidFill>
                  <a:srgbClr val="0000FF"/>
                </a:solidFill>
              </a:rPr>
            </a:br>
            <a:r>
              <a:rPr lang="en-US" b="0">
                <a:solidFill>
                  <a:srgbClr val="0000FF"/>
                </a:solidFill>
              </a:rPr>
              <a:t>  or Multiplying by 4 and dividing by 3</a:t>
            </a: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Clr>
                <a:srgbClr val="800000"/>
              </a:buClr>
              <a:buSzPct val="75000"/>
              <a:buFont typeface="Wingdings" charset="2"/>
              <a:buChar char="v"/>
              <a:defRPr/>
            </a:pPr>
            <a:r>
              <a:rPr lang="en-US" b="0">
                <a:solidFill>
                  <a:srgbClr val="0000FF"/>
                </a:solidFill>
              </a:rPr>
              <a:t>What operation undoes dividing into 12?</a:t>
            </a:r>
          </a:p>
        </p:txBody>
      </p:sp>
    </p:spTree>
    <p:extLst>
      <p:ext uri="{BB962C8B-B14F-4D97-AF65-F5344CB8AC3E}">
        <p14:creationId xmlns:p14="http://schemas.microsoft.com/office/powerpoint/2010/main" val="4158341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 bldLvl="2" autoUpdateAnimBg="0"/>
      <p:bldP spid="4" grpId="0" build="p" bldLvl="2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Counting</a:t>
            </a:r>
          </a:p>
        </p:txBody>
      </p:sp>
      <p:pic>
        <p:nvPicPr>
          <p:cNvPr id="3" name="Moving Count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4" y="836712"/>
            <a:ext cx="5595023" cy="5328592"/>
          </a:xfrm>
          <a:prstGeom prst="rect">
            <a:avLst/>
          </a:prstGeom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6732589" y="1268413"/>
            <a:ext cx="2160587" cy="29527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2400" b="0" dirty="0">
                <a:solidFill>
                  <a:srgbClr val="631908"/>
                </a:solidFill>
              </a:rPr>
              <a:t>What if the objects were still, but your attention was darting about? </a:t>
            </a:r>
          </a:p>
        </p:txBody>
      </p:sp>
    </p:spTree>
    <p:extLst>
      <p:ext uri="{BB962C8B-B14F-4D97-AF65-F5344CB8AC3E}">
        <p14:creationId xmlns:p14="http://schemas.microsoft.com/office/powerpoint/2010/main" val="169558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Composite Doing &amp; Undoing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47814" y="1773239"/>
            <a:ext cx="4392612" cy="46166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 answer is 13.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5751" y="2309813"/>
            <a:ext cx="5969000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 and then multiply by 2;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7814" y="3173413"/>
            <a:ext cx="5111751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21.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47814" y="4038601"/>
            <a:ext cx="6911975" cy="83099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GB" sz="2400" b="0">
                <a:solidFill>
                  <a:srgbClr val="800000"/>
                </a:solidFill>
              </a:rPr>
              <a:t>I add 8; multiply by 2; subtract 5; divide by 3;</a:t>
            </a:r>
            <a:br>
              <a:rPr lang="en-GB" sz="2400" b="0">
                <a:solidFill>
                  <a:srgbClr val="800000"/>
                </a:solidFill>
              </a:rPr>
            </a:br>
            <a:r>
              <a:rPr lang="en-GB" sz="2400" b="0">
                <a:solidFill>
                  <a:srgbClr val="800000"/>
                </a:solidFill>
              </a:rPr>
              <a:t>the answer is 7.</a:t>
            </a:r>
          </a:p>
        </p:txBody>
      </p:sp>
      <p:sp>
        <p:nvSpPr>
          <p:cNvPr id="3" name="Cloud Callout 2"/>
          <p:cNvSpPr>
            <a:spLocks noChangeArrowheads="1"/>
          </p:cNvSpPr>
          <p:nvPr/>
        </p:nvSpPr>
        <p:spPr bwMode="auto">
          <a:xfrm>
            <a:off x="6443663" y="1052513"/>
            <a:ext cx="2449512" cy="1296987"/>
          </a:xfrm>
          <a:prstGeom prst="cloudCallout">
            <a:avLst>
              <a:gd name="adj1" fmla="val -72014"/>
              <a:gd name="adj2" fmla="val 2722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4" name="Cloud Callout 13"/>
          <p:cNvSpPr>
            <a:spLocks noChangeArrowheads="1"/>
          </p:cNvSpPr>
          <p:nvPr/>
        </p:nvSpPr>
        <p:spPr bwMode="auto">
          <a:xfrm>
            <a:off x="6156326" y="2276475"/>
            <a:ext cx="2447925" cy="1296988"/>
          </a:xfrm>
          <a:prstGeom prst="cloudCallout">
            <a:avLst>
              <a:gd name="adj1" fmla="val -86542"/>
              <a:gd name="adj2" fmla="val 2403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5" name="Cloud Callout 14"/>
          <p:cNvSpPr>
            <a:spLocks noChangeArrowheads="1"/>
          </p:cNvSpPr>
          <p:nvPr/>
        </p:nvSpPr>
        <p:spPr bwMode="auto">
          <a:xfrm>
            <a:off x="6300788" y="3213100"/>
            <a:ext cx="2447925" cy="1295400"/>
          </a:xfrm>
          <a:prstGeom prst="cloudCallout">
            <a:avLst>
              <a:gd name="adj1" fmla="val -85847"/>
              <a:gd name="adj2" fmla="val -4130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sp>
        <p:nvSpPr>
          <p:cNvPr id="16" name="Cloud Callout 15"/>
          <p:cNvSpPr>
            <a:spLocks noChangeArrowheads="1"/>
          </p:cNvSpPr>
          <p:nvPr/>
        </p:nvSpPr>
        <p:spPr bwMode="auto">
          <a:xfrm>
            <a:off x="6227764" y="4221089"/>
            <a:ext cx="2447925" cy="1296988"/>
          </a:xfrm>
          <a:prstGeom prst="cloudCallout">
            <a:avLst>
              <a:gd name="adj1" fmla="val -71324"/>
              <a:gd name="adj2" fmla="val -28949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r>
              <a:rPr lang="en-GB" sz="2400" b="0">
                <a:solidFill>
                  <a:srgbClr val="631908"/>
                </a:solidFill>
              </a:rPr>
              <a:t>What’s my number?</a:t>
            </a: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76226" y="5230016"/>
            <a:ext cx="8867775" cy="503238"/>
            <a:chOff x="251520" y="4941168"/>
            <a:chExt cx="6192688" cy="504056"/>
          </a:xfrm>
        </p:grpSpPr>
        <p:sp>
          <p:nvSpPr>
            <p:cNvPr id="5" name="TextBox 4"/>
            <p:cNvSpPr txBox="1"/>
            <p:nvPr/>
          </p:nvSpPr>
          <p:spPr>
            <a:xfrm>
              <a:off x="251520" y="4941168"/>
              <a:ext cx="6192688" cy="462415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2pPr>
              <a:lvl3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3pPr>
              <a:lvl4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4pPr>
              <a:lvl5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0"/>
                </a:defRPr>
              </a:lvl9pPr>
            </a:lstStyle>
            <a:p>
              <a:pPr eaLnBrk="0" hangingPunct="0">
                <a:defRPr/>
              </a:pPr>
              <a:r>
                <a:rPr lang="en-GB" sz="2400" b="0" dirty="0">
                  <a:solidFill>
                    <a:srgbClr val="FF0000"/>
                  </a:solidFill>
                </a:rPr>
                <a:t>HOW</a:t>
              </a:r>
              <a:r>
                <a:rPr lang="en-GB" sz="2400" b="0" dirty="0">
                  <a:solidFill>
                    <a:srgbClr val="800000"/>
                  </a:solidFill>
                </a:rPr>
                <a:t> do you turn +8, x2, -5, ÷3 answer   </a:t>
              </a:r>
              <a:r>
                <a:rPr lang="en-GB" sz="2400" b="0" i="1" dirty="0">
                  <a:solidFill>
                    <a:srgbClr val="800000"/>
                  </a:solidFill>
                </a:rPr>
                <a:t>    </a:t>
              </a:r>
              <a:r>
                <a:rPr lang="en-GB" sz="2400" b="0" dirty="0">
                  <a:solidFill>
                    <a:srgbClr val="800000"/>
                  </a:solidFill>
                </a:rPr>
                <a:t>into a solution?</a:t>
              </a:r>
            </a:p>
          </p:txBody>
        </p:sp>
        <p:sp>
          <p:nvSpPr>
            <p:cNvPr id="6" name="Rounded Rectangular Callout 5"/>
            <p:cNvSpPr/>
            <p:nvPr/>
          </p:nvSpPr>
          <p:spPr bwMode="auto">
            <a:xfrm>
              <a:off x="4268010" y="4941168"/>
              <a:ext cx="341451" cy="504056"/>
            </a:xfrm>
            <a:prstGeom prst="wedgeRoundRectCallout">
              <a:avLst>
                <a:gd name="adj1" fmla="val -16914"/>
                <a:gd name="adj2" fmla="val 23307"/>
                <a:gd name="adj3" fmla="val 16667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r>
                <a:rPr lang="en-GB" sz="2000" b="0" dirty="0">
                  <a:solidFill>
                    <a:srgbClr val="800000"/>
                  </a:solidFill>
                </a:rPr>
                <a:t>7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611188" y="1125539"/>
            <a:ext cx="50403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b="0">
                <a:solidFill>
                  <a:srgbClr val="800000"/>
                </a:solidFill>
              </a:rPr>
              <a:t>I am thinking of a number …</a:t>
            </a:r>
          </a:p>
        </p:txBody>
      </p:sp>
      <p:sp>
        <p:nvSpPr>
          <p:cNvPr id="13" name="Vertical Scroll 12"/>
          <p:cNvSpPr/>
          <p:nvPr/>
        </p:nvSpPr>
        <p:spPr bwMode="auto">
          <a:xfrm>
            <a:off x="2627313" y="5732463"/>
            <a:ext cx="3024187" cy="792162"/>
          </a:xfrm>
          <a:prstGeom prst="verticalScroll">
            <a:avLst>
              <a:gd name="adj" fmla="val 25000"/>
            </a:avLst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r>
              <a:rPr lang="en-GB" b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Generalise!</a:t>
            </a:r>
            <a:endParaRPr lang="en-GB" b="0">
              <a:solidFill>
                <a:srgbClr val="631908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5700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3" grpId="0" animBg="1"/>
      <p:bldP spid="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8" grpId="0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Think Of A Number (ThOAN)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5"/>
            <a:ext cx="3869432" cy="4392488"/>
          </a:xfrm>
        </p:spPr>
        <p:txBody>
          <a:bodyPr/>
          <a:lstStyle/>
          <a:p>
            <a:r>
              <a:rPr lang="en-GB"/>
              <a:t>Think of a number</a:t>
            </a:r>
          </a:p>
          <a:p>
            <a:r>
              <a:rPr lang="en-GB"/>
              <a:t>Add 2</a:t>
            </a:r>
          </a:p>
          <a:p>
            <a:r>
              <a:rPr lang="en-GB"/>
              <a:t>Multiply by 3</a:t>
            </a:r>
          </a:p>
          <a:p>
            <a:r>
              <a:rPr lang="en-GB"/>
              <a:t>Subtract 4</a:t>
            </a:r>
          </a:p>
          <a:p>
            <a:r>
              <a:rPr lang="en-GB"/>
              <a:t>Multiply by 2</a:t>
            </a:r>
          </a:p>
          <a:p>
            <a:r>
              <a:rPr lang="en-GB"/>
              <a:t>Add 2</a:t>
            </a:r>
          </a:p>
          <a:p>
            <a:r>
              <a:rPr lang="en-GB"/>
              <a:t>Divide by 6</a:t>
            </a:r>
          </a:p>
          <a:p>
            <a:r>
              <a:rPr lang="en-GB"/>
              <a:t>Subtract the number you first thought of</a:t>
            </a:r>
          </a:p>
          <a:p>
            <a:r>
              <a:rPr lang="en-GB"/>
              <a:t>Your answer is 1</a:t>
            </a:r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48065" y="1156682"/>
            <a:ext cx="30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36096" y="1569566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+ 2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8064" y="201966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8064" y="245282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3x    + 2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8064" y="2874293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   + 4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3388930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6x   + 6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3892986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   + 1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4397042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 1</a:t>
            </a:r>
          </a:p>
        </p:txBody>
      </p:sp>
      <p:pic>
        <p:nvPicPr>
          <p:cNvPr id="12" name="Picture 11" descr="smiley-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941169"/>
            <a:ext cx="710995" cy="720080"/>
          </a:xfrm>
          <a:prstGeom prst="rect">
            <a:avLst/>
          </a:prstGeom>
        </p:spPr>
      </p:pic>
      <p:sp>
        <p:nvSpPr>
          <p:cNvPr id="13" name="Cloud Callout 12"/>
          <p:cNvSpPr/>
          <p:nvPr/>
        </p:nvSpPr>
        <p:spPr bwMode="auto">
          <a:xfrm>
            <a:off x="5148064" y="1193901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8064" y="1588730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2020778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24499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08104" y="2884874"/>
            <a:ext cx="43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7530" y="3400621"/>
            <a:ext cx="30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20073" y="3912809"/>
            <a:ext cx="3086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32" name="Cloud Callout 31"/>
          <p:cNvSpPr/>
          <p:nvPr/>
        </p:nvSpPr>
        <p:spPr bwMode="auto">
          <a:xfrm>
            <a:off x="5148064" y="1660739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3" name="Cloud Callout 32"/>
          <p:cNvSpPr/>
          <p:nvPr/>
        </p:nvSpPr>
        <p:spPr bwMode="auto">
          <a:xfrm>
            <a:off x="5508104" y="2060424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4" name="Cloud Callout 33"/>
          <p:cNvSpPr/>
          <p:nvPr/>
        </p:nvSpPr>
        <p:spPr bwMode="auto">
          <a:xfrm>
            <a:off x="5508104" y="2492472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5" name="Cloud Callout 34"/>
          <p:cNvSpPr/>
          <p:nvPr/>
        </p:nvSpPr>
        <p:spPr bwMode="auto">
          <a:xfrm>
            <a:off x="5508104" y="2912829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6" name="Cloud Callout 35"/>
          <p:cNvSpPr/>
          <p:nvPr/>
        </p:nvSpPr>
        <p:spPr bwMode="auto">
          <a:xfrm>
            <a:off x="5508104" y="3429000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37" name="Cloud Callout 36"/>
          <p:cNvSpPr/>
          <p:nvPr/>
        </p:nvSpPr>
        <p:spPr bwMode="auto">
          <a:xfrm>
            <a:off x="5220072" y="3967846"/>
            <a:ext cx="360040" cy="322822"/>
          </a:xfrm>
          <a:prstGeom prst="cloudCallout">
            <a:avLst>
              <a:gd name="adj1" fmla="val -81231"/>
              <a:gd name="adj2" fmla="val 67332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97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Using Tracking Arithmetic</a:t>
            </a:r>
            <a:endParaRPr lang="en-GB" dirty="0"/>
          </a:p>
        </p:txBody>
      </p:sp>
      <p:grpSp>
        <p:nvGrpSpPr>
          <p:cNvPr id="46" name="Group 45"/>
          <p:cNvGrpSpPr/>
          <p:nvPr/>
        </p:nvGrpSpPr>
        <p:grpSpPr>
          <a:xfrm>
            <a:off x="539552" y="1052736"/>
            <a:ext cx="3240360" cy="3240360"/>
            <a:chOff x="4932040" y="980728"/>
            <a:chExt cx="3240360" cy="324036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5258662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5906734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554806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585284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6233356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6881428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202878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911906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6559978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4932040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580112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228184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876256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7524328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233356" y="98072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?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55976" y="1196752"/>
            <a:ext cx="4320480" cy="4320480"/>
            <a:chOff x="4932040" y="980728"/>
            <a:chExt cx="3240360" cy="324036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5258662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5906734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554806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585284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6233356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6881428" y="2276872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7202878" y="2924944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5911906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559978" y="1628800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932040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3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580112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7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228184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4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876256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1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524328" y="3573016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3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halkboard" pitchFamily="-111" charset="0"/>
                </a:rPr>
                <a:t>8</a:t>
              </a: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233356" y="980728"/>
              <a:ext cx="648072" cy="648072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itchFamily="-111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6084168" y="2996952"/>
            <a:ext cx="288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/>
            </a:r>
            <a:br>
              <a:rPr lang="en-GB" sz="2000" b="0" dirty="0" smtClean="0">
                <a:solidFill>
                  <a:srgbClr val="000000"/>
                </a:solidFill>
              </a:rPr>
            </a:b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5168" y="2132856"/>
            <a:ext cx="100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x7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x4+1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461104" y="2132856"/>
            <a:ext cx="10025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7+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x4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x1+</a:t>
            </a:r>
            <a:r>
              <a:rPr lang="en-GB" sz="2000" b="0" dirty="0">
                <a:solidFill>
                  <a:srgbClr val="000000"/>
                </a:solidFill>
              </a:rPr>
              <a:t>8</a:t>
            </a:r>
            <a:endParaRPr lang="en-GB" sz="2000" b="0" dirty="0" smtClean="0">
              <a:solidFill>
                <a:srgbClr val="000000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29058" y="1124746"/>
            <a:ext cx="9156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</a:t>
            </a: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4</a:t>
            </a:r>
            <a:r>
              <a:rPr lang="en-GB" sz="2000" b="0" dirty="0" smtClean="0">
                <a:solidFill>
                  <a:srgbClr val="000000"/>
                </a:solidFill>
              </a:rPr>
              <a:t>x7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6</a:t>
            </a:r>
            <a:r>
              <a:rPr lang="en-GB" sz="2000" b="0" dirty="0" smtClean="0">
                <a:solidFill>
                  <a:srgbClr val="000000"/>
                </a:solidFill>
              </a:rPr>
              <a:t>x4+</a:t>
            </a:r>
            <a:br>
              <a:rPr lang="en-GB" sz="2000" b="0" dirty="0" smtClean="0">
                <a:solidFill>
                  <a:srgbClr val="000000"/>
                </a:solidFill>
              </a:rPr>
            </a:br>
            <a:r>
              <a:rPr lang="en-GB" sz="2000" dirty="0" smtClean="0">
                <a:solidFill>
                  <a:srgbClr val="FF0000"/>
                </a:solidFill>
              </a:rPr>
              <a:t>4</a:t>
            </a:r>
            <a:r>
              <a:rPr lang="en-GB" sz="2000" b="0" dirty="0" smtClean="0">
                <a:solidFill>
                  <a:srgbClr val="000000"/>
                </a:solidFill>
              </a:rPr>
              <a:t>x1+8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8024" y="3913893"/>
            <a:ext cx="70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3+7</a:t>
            </a:r>
          </a:p>
        </p:txBody>
      </p:sp>
      <p:sp>
        <p:nvSpPr>
          <p:cNvPr id="6" name="Rectangle 5"/>
          <p:cNvSpPr/>
          <p:nvPr/>
        </p:nvSpPr>
        <p:spPr>
          <a:xfrm>
            <a:off x="5652120" y="3933057"/>
            <a:ext cx="700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7+4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8226" y="3933057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4+1</a:t>
            </a:r>
          </a:p>
        </p:txBody>
      </p:sp>
      <p:sp>
        <p:nvSpPr>
          <p:cNvPr id="8" name="Rectangle 7"/>
          <p:cNvSpPr/>
          <p:nvPr/>
        </p:nvSpPr>
        <p:spPr>
          <a:xfrm>
            <a:off x="7380312" y="3933057"/>
            <a:ext cx="640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0" dirty="0">
                <a:solidFill>
                  <a:srgbClr val="000000"/>
                </a:solidFill>
              </a:rPr>
              <a:t>1+8</a:t>
            </a:r>
          </a:p>
        </p:txBody>
      </p:sp>
      <p:sp>
        <p:nvSpPr>
          <p:cNvPr id="9" name="Rectangle 8"/>
          <p:cNvSpPr/>
          <p:nvPr/>
        </p:nvSpPr>
        <p:spPr>
          <a:xfrm>
            <a:off x="5220072" y="2996953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3+</a:t>
            </a:r>
            <a:r>
              <a:rPr lang="en-GB" sz="2000" dirty="0">
                <a:solidFill>
                  <a:srgbClr val="FF0000"/>
                </a:solidFill>
              </a:rPr>
              <a:t>2</a:t>
            </a:r>
            <a:r>
              <a:rPr lang="en-GB" sz="2000" b="0" dirty="0">
                <a:solidFill>
                  <a:srgbClr val="000000"/>
                </a:solidFill>
              </a:rPr>
              <a:t>x7</a:t>
            </a:r>
          </a:p>
          <a:p>
            <a:r>
              <a:rPr lang="en-GB" sz="2000" b="0" dirty="0">
                <a:solidFill>
                  <a:srgbClr val="000000"/>
                </a:solidFill>
              </a:rPr>
              <a:t>+4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084168" y="3009147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 smtClean="0">
                <a:solidFill>
                  <a:srgbClr val="000000"/>
                </a:solidFill>
              </a:rPr>
              <a:t>7+</a:t>
            </a:r>
            <a:r>
              <a:rPr lang="en-GB" sz="2000" dirty="0" smtClean="0">
                <a:solidFill>
                  <a:srgbClr val="FF0000"/>
                </a:solidFill>
              </a:rPr>
              <a:t>2</a:t>
            </a:r>
            <a:r>
              <a:rPr lang="en-GB" sz="2000" b="0" dirty="0" smtClean="0">
                <a:solidFill>
                  <a:srgbClr val="000000"/>
                </a:solidFill>
              </a:rPr>
              <a:t>x4</a:t>
            </a:r>
            <a:endParaRPr lang="en-GB" sz="2000" b="0" dirty="0">
              <a:solidFill>
                <a:srgbClr val="000000"/>
              </a:solidFill>
            </a:endParaRPr>
          </a:p>
          <a:p>
            <a:r>
              <a:rPr lang="en-GB" sz="2000" b="0" dirty="0" smtClean="0">
                <a:solidFill>
                  <a:srgbClr val="000000"/>
                </a:solidFill>
              </a:rPr>
              <a:t>+1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020272" y="2996953"/>
            <a:ext cx="9361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000000"/>
                </a:solidFill>
              </a:rPr>
              <a:t>4</a:t>
            </a:r>
            <a:r>
              <a:rPr lang="en-GB" sz="2000" b="0" dirty="0" smtClean="0">
                <a:solidFill>
                  <a:srgbClr val="000000"/>
                </a:solidFill>
              </a:rPr>
              <a:t>+</a:t>
            </a:r>
            <a:r>
              <a:rPr lang="en-GB" sz="2000" dirty="0" smtClean="0">
                <a:solidFill>
                  <a:srgbClr val="FF0000"/>
                </a:solidFill>
              </a:rPr>
              <a:t>2</a:t>
            </a:r>
            <a:r>
              <a:rPr lang="en-GB" sz="2000" b="0" dirty="0" smtClean="0">
                <a:solidFill>
                  <a:srgbClr val="000000"/>
                </a:solidFill>
              </a:rPr>
              <a:t>x1</a:t>
            </a:r>
            <a:endParaRPr lang="en-GB" sz="2000" b="0" dirty="0">
              <a:solidFill>
                <a:srgbClr val="000000"/>
              </a:solidFill>
            </a:endParaRPr>
          </a:p>
          <a:p>
            <a:r>
              <a:rPr lang="en-GB" sz="2000" b="0" dirty="0" smtClean="0">
                <a:solidFill>
                  <a:srgbClr val="000000"/>
                </a:solidFill>
              </a:rPr>
              <a:t>+8</a:t>
            </a:r>
            <a:endParaRPr lang="en-GB" sz="2000" b="0" dirty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2339752" y="5805265"/>
            <a:ext cx="4104456" cy="72008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could be varied?</a:t>
            </a:r>
            <a:endParaRPr kumimoji="0" lang="en-GB" sz="28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023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" grpId="0"/>
      <p:bldP spid="6" grpId="0"/>
      <p:bldP spid="7" grpId="0"/>
      <p:bldP spid="8" grpId="0"/>
      <p:bldP spid="9" grpId="0"/>
      <p:bldP spid="57" grpId="0"/>
      <p:bldP spid="58" grpId="0"/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Diamond Multiplication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2136775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67968">
            <a:off x="1192213" y="2212975"/>
            <a:ext cx="2286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oup 12"/>
          <p:cNvGrpSpPr>
            <a:grpSpLocks/>
          </p:cNvGrpSpPr>
          <p:nvPr/>
        </p:nvGrpSpPr>
        <p:grpSpPr bwMode="auto">
          <a:xfrm>
            <a:off x="5796136" y="146178"/>
            <a:ext cx="3109912" cy="6629400"/>
            <a:chOff x="960" y="240"/>
            <a:chExt cx="1824" cy="3888"/>
          </a:xfrm>
          <a:solidFill>
            <a:srgbClr val="FFFFFF"/>
          </a:solidFill>
        </p:grpSpPr>
        <p:sp>
          <p:nvSpPr>
            <p:cNvPr id="29704" name="Rectangle 9"/>
            <p:cNvSpPr>
              <a:spLocks noChangeArrowheads="1"/>
            </p:cNvSpPr>
            <p:nvPr/>
          </p:nvSpPr>
          <p:spPr bwMode="auto">
            <a:xfrm>
              <a:off x="960" y="240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40"/>
              <a:ext cx="1532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796136" y="116632"/>
            <a:ext cx="3109912" cy="6629400"/>
            <a:chOff x="2736" y="432"/>
            <a:chExt cx="1824" cy="3888"/>
          </a:xfrm>
          <a:solidFill>
            <a:srgbClr val="FFFFFF"/>
          </a:solidFill>
        </p:grpSpPr>
        <p:sp>
          <p:nvSpPr>
            <p:cNvPr id="29702" name="Rectangle 5"/>
            <p:cNvSpPr>
              <a:spLocks noChangeArrowheads="1"/>
            </p:cNvSpPr>
            <p:nvPr/>
          </p:nvSpPr>
          <p:spPr bwMode="auto">
            <a:xfrm>
              <a:off x="2736" y="432"/>
              <a:ext cx="1824" cy="3888"/>
            </a:xfrm>
            <a:prstGeom prst="rect">
              <a:avLst/>
            </a:prstGeom>
            <a:grpFill/>
            <a:ln w="38100">
              <a:solidFill>
                <a:srgbClr val="8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2970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432"/>
              <a:ext cx="1539" cy="384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9131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halkboard" charset="0"/>
                <a:ea typeface="ＭＳ Ｐゴシック" charset="0"/>
                <a:cs typeface="ＭＳ Ｐゴシック" charset="0"/>
              </a:rPr>
              <a:t>Sundaram Grids</a:t>
            </a:r>
          </a:p>
        </p:txBody>
      </p:sp>
      <p:pic>
        <p:nvPicPr>
          <p:cNvPr id="3" name="Picture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3"/>
            <a:ext cx="9144000" cy="44769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517232"/>
            <a:ext cx="84249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All rows and columns are arithmetic progressions</a:t>
            </a:r>
          </a:p>
          <a:p>
            <a:r>
              <a:rPr lang="en-GB" b="0" dirty="0">
                <a:solidFill>
                  <a:schemeClr val="bg1">
                    <a:lumMod val="75000"/>
                  </a:schemeClr>
                </a:solidFill>
              </a:rPr>
              <a:t>How many entries do you need to fill out the grid?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7584" y="44371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</a:rPr>
              <a:t>4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0" y="4437112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7584" y="393305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>
                <a:solidFill>
                  <a:srgbClr val="000000"/>
                </a:solidFill>
              </a:rPr>
              <a:t>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3933057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dirty="0" smtClean="0">
                <a:solidFill>
                  <a:srgbClr val="000000"/>
                </a:solidFill>
              </a:rPr>
              <a:t>12</a:t>
            </a:r>
            <a:endParaRPr lang="en-GB" b="0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7504" y="5373216"/>
            <a:ext cx="8856984" cy="1080120"/>
          </a:xfrm>
          <a:prstGeom prst="roundRect">
            <a:avLst/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  <a:t>If a</a:t>
            </a: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 number appears 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in this grid (extended to the right and up) then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doubling it and adding 1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>
                <a:solidFill>
                  <a:schemeClr val="tx2"/>
                </a:solidFill>
                <a:latin typeface="Chalkboard" pitchFamily="-111" charset="0"/>
              </a:rPr>
              <a:t>g</a:t>
            </a:r>
            <a:r>
              <a:rPr kumimoji="0" lang="en-GB" sz="20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ives a composite number.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78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609600"/>
          </a:xfrm>
        </p:spPr>
        <p:txBody>
          <a:bodyPr/>
          <a:lstStyle/>
          <a:p>
            <a:pPr>
              <a:defRPr/>
            </a:pPr>
            <a:r>
              <a:rPr lang="en-GB"/>
              <a:t>Counting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5724130" y="1268414"/>
            <a:ext cx="3169047" cy="19445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2400" b="0" dirty="0">
                <a:solidFill>
                  <a:srgbClr val="631908"/>
                </a:solidFill>
              </a:rPr>
              <a:t>What if the objects were still, but your attention was darting about? 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1331640" y="2492896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123728" y="3140968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987824" y="1988840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779912" y="3068960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475656" y="4149080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915816" y="4437112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283968" y="4221088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1619672" y="1412776"/>
            <a:ext cx="432048" cy="432048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107504" y="1124745"/>
            <a:ext cx="5184576" cy="4176464"/>
          </a:xfrm>
          <a:prstGeom prst="rect">
            <a:avLst/>
          </a:prstGeom>
          <a:solidFill>
            <a:srgbClr val="FFF2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79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-1.11214E-7 C 0.04516 -1.11214E-7 0.09448 0.04449 0.09448 0.09963 C 0.09448 0.15454 0.04516 0.19949 -0.01528 0.19949 C -0.07589 0.19949 -0.12504 0.15454 -0.12504 0.09963 C -0.12504 0.04449 -0.07589 -1.11214E-7 -0.01528 -1.11214E-7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96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1657E-7 4.2354E-6 C 0.01945 4.2354E-6 0.03543 0.0746 0.03543 0.16682 C 0.03543 0.2588 0.01945 0.33364 -3.71657E-7 0.33364 C -0.01945 0.33364 -0.03525 0.2588 -0.03525 0.16682 C -0.03525 0.0746 -0.01945 4.2354E-6 -3.71657E-7 4.2354E-6 Z " pathEditMode="relative" rAng="0" ptsTypes="fffff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8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48246E-7 9.4532E-7 C 0.06895 9.4532E-7 0.12504 -0.02595 0.12504 -0.05792 C 0.12504 -0.0899 0.06895 -0.11585 -9.48246E-7 -0.11585 C -0.06895 -0.11585 -0.12504 -0.0899 -0.12504 -0.05792 C -0.12504 -0.02595 -0.06895 9.4532E-7 -9.48246E-7 9.4532E-7 Z " pathEditMode="relative" rAng="0" ptsTypes="fffff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7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377E-6 2.92864E-6 C -1.66377E-6 -0.01622 -0.01563 -0.0292 -0.03491 -0.0292 L -0.11497 -0.0292 C -0.13407 -0.0292 -0.14988 -0.01622 -0.14988 2.92864E-6 L -0.14988 0.06673 C -0.14988 0.08271 -0.13407 0.09661 -0.11497 0.09661 L -0.03491 0.09661 C -0.01563 0.09661 -1.66377E-6 0.08271 -1.66377E-6 0.06673 Z " pathEditMode="relative" rAng="0" ptsTypes="fFfFfFff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3" y="336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1657E-7 -3.4013E-6 L -0.05141 -0.11214 L -0.10264 -3.4013E-6 L -0.05141 0.11214 L 3.71657E-7 -3.4013E-6 Z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99E-6 -0.03521 C 0.00209 -0.04054 0.01199 -0.09569 0.037 -0.09198 C 0.07503 -0.08665 0.08997 -0.04749 0.12505 -0.08665 C 0.14693 -0.10982 0.17298 -0.16821 0.19208 -0.16659 C 0.23498 -0.16473 0.24401 -0.10449 0.24401 -0.04935 C 0.24505 0.0285 0.18896 0.09407 0.12105 0.10126 C 0.05193 0.10682 -0.00503 0.02317 -3.72699E-6 -0.03521 Z " pathEditMode="relative" rAng="0" ptsTypes="fffffff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1" y="44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-1.01946E-6 C 0.02675 -1.01946E-6 0.07069 -0.03313 0.07069 -0.07368 C 0.07069 -0.11446 0.02675 -0.14736 -0.02726 -0.14736 C -0.08127 -0.14736 -0.12504 -0.11446 -0.12504 -0.07368 C -0.12504 -0.03313 -0.08127 -1.01946E-6 -0.02726 -1.01946E-6 Z " pathEditMode="relative" rAng="0" ptsTypes="fffff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6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4366E-6 -2.05746E-6 C -0.03838 -2.05746E-6 -0.06929 -0.05885 -0.06929 -0.13137 C -0.06929 -0.20389 -0.03838 -0.26297 -1.74366E-6 -0.26297 C 0.03856 -0.26297 0.06999 -0.20389 0.06999 -0.13137 C 0.06999 -0.05885 0.03856 -2.05746E-6 -1.74366E-6 -2.05746E-6 Z " pathEditMode="relative" rAng="0" ptsTypes="fffff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3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ounded Rectangular Callout 92"/>
          <p:cNvSpPr/>
          <p:nvPr/>
        </p:nvSpPr>
        <p:spPr bwMode="auto">
          <a:xfrm>
            <a:off x="4211960" y="5661249"/>
            <a:ext cx="4824536" cy="792088"/>
          </a:xfrm>
          <a:prstGeom prst="wedgeRoundRectCallout">
            <a:avLst>
              <a:gd name="adj1" fmla="val -51920"/>
              <a:gd name="adj2" fmla="val -96253"/>
              <a:gd name="adj3" fmla="val 16667"/>
            </a:avLst>
          </a:prstGeom>
          <a:solidFill>
            <a:srgbClr val="0D5D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000" b="0">
                <a:solidFill>
                  <a:schemeClr val="tx2"/>
                </a:solidFill>
                <a:latin typeface="Chalkboard" pitchFamily="-111" charset="0"/>
              </a:rPr>
              <a:t>Notice what you do with your attention to make sense of these ways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240160" y="404664"/>
            <a:ext cx="3508304" cy="3594528"/>
            <a:chOff x="1835696" y="1229408"/>
            <a:chExt cx="3508304" cy="3594528"/>
          </a:xfrm>
        </p:grpSpPr>
        <p:sp>
          <p:nvSpPr>
            <p:cNvPr id="2" name="Rectangle 1"/>
            <p:cNvSpPr/>
            <p:nvPr/>
          </p:nvSpPr>
          <p:spPr bwMode="auto">
            <a:xfrm>
              <a:off x="1835696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195736" y="122940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2588432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981128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373824" y="122940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766520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159216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551912" y="122940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944608" y="122940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35696" y="162880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195736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588432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981128" y="162880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373824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766520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159216" y="162880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4551912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944608" y="162880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835696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2195736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588432" y="202819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981128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373824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766520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159216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4551912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4944608" y="202819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1835696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2195736" y="242758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588432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981128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373824" y="242758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766520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159216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551912" y="242758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4944608" y="242758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835696" y="2826976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195736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588432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2981128" y="2826976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373824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3766520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159216" y="2826976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4551912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4944608" y="2826976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1835696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2195736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2588432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2981128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3373824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3766520" y="3226368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159216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4551912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4944608" y="3226368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1835696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195736" y="362576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588432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981128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3373824" y="362576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3766520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4159216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4551912" y="3625760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4944608" y="3625760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1835696" y="402515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2195736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588432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2981128" y="402515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3373824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66520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4159216" y="4025152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4551912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4944608" y="4025152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1835696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2195736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588432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2981128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3373824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3766520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4159216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4551912" y="4424544"/>
              <a:ext cx="399392" cy="399392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4944608" y="4424544"/>
              <a:ext cx="399392" cy="399392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sp>
        <p:nvSpPr>
          <p:cNvPr id="83" name="Title 8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Count</a:t>
            </a:r>
          </a:p>
        </p:txBody>
      </p:sp>
      <p:sp>
        <p:nvSpPr>
          <p:cNvPr id="84" name="Content Placeholder 83"/>
          <p:cNvSpPr>
            <a:spLocks noGrp="1"/>
          </p:cNvSpPr>
          <p:nvPr>
            <p:ph idx="1"/>
          </p:nvPr>
        </p:nvSpPr>
        <p:spPr>
          <a:xfrm>
            <a:off x="251520" y="836712"/>
            <a:ext cx="4680520" cy="864096"/>
          </a:xfrm>
        </p:spPr>
        <p:txBody>
          <a:bodyPr/>
          <a:lstStyle/>
          <a:p>
            <a:r>
              <a:rPr lang="en-GB"/>
              <a:t>How many white squares are there?</a:t>
            </a:r>
          </a:p>
        </p:txBody>
      </p:sp>
      <p:sp>
        <p:nvSpPr>
          <p:cNvPr id="86" name="Rounded Rectangle 85"/>
          <p:cNvSpPr/>
          <p:nvPr/>
        </p:nvSpPr>
        <p:spPr bwMode="auto">
          <a:xfrm>
            <a:off x="5580112" y="4149081"/>
            <a:ext cx="3240360" cy="115212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Notice the effect on your attention between these two task types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sp>
        <p:nvSpPr>
          <p:cNvPr id="87" name="Content Placeholder 83"/>
          <p:cNvSpPr txBox="1">
            <a:spLocks/>
          </p:cNvSpPr>
          <p:nvPr/>
        </p:nvSpPr>
        <p:spPr bwMode="auto">
          <a:xfrm>
            <a:off x="179512" y="2492896"/>
            <a:ext cx="3941440" cy="12961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rgbClr val="008000"/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/>
              <a:t>In how many different ways can you count the white squares?</a:t>
            </a:r>
          </a:p>
        </p:txBody>
      </p:sp>
      <p:sp>
        <p:nvSpPr>
          <p:cNvPr id="88" name="Rounded Rectangle 87"/>
          <p:cNvSpPr/>
          <p:nvPr/>
        </p:nvSpPr>
        <p:spPr bwMode="auto">
          <a:xfrm>
            <a:off x="323528" y="1628800"/>
            <a:ext cx="3240360" cy="4320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How did you do it?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sp>
        <p:nvSpPr>
          <p:cNvPr id="89" name="Rounded Rectangle 88"/>
          <p:cNvSpPr/>
          <p:nvPr/>
        </p:nvSpPr>
        <p:spPr bwMode="auto">
          <a:xfrm>
            <a:off x="899592" y="2060848"/>
            <a:ext cx="3744416" cy="43204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800000"/>
                </a:solidFill>
                <a:latin typeface="Chalkboard" pitchFamily="-111" charset="0"/>
              </a:rPr>
              <a:t>How were you attending?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800000"/>
              </a:solidFill>
              <a:effectLst/>
              <a:latin typeface="Chalkboard" pitchFamily="-111" charset="0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3565609" y="6479546"/>
            <a:ext cx="5544616" cy="405501"/>
          </a:xfrm>
          <a:prstGeom prst="round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b="0">
                <a:solidFill>
                  <a:srgbClr val="000000"/>
                </a:solidFill>
                <a:latin typeface="Chalkboard" pitchFamily="-111" charset="0"/>
              </a:rPr>
              <a:t>Resolución de Problemas de Final Abierto Chile 2013 p67</a:t>
            </a:r>
            <a:endParaRPr kumimoji="0" lang="en-GB" sz="1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 pitchFamily="-111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51520" y="3573017"/>
            <a:ext cx="46805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GB" sz="2000" b="0" dirty="0">
                <a:solidFill>
                  <a:srgbClr val="000000"/>
                </a:solidFill>
              </a:rPr>
              <a:t>Count blacks and subtract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Notice 6 rows of 3 blacks &amp; 3 rows of 1 black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Notice 6 columns of 3 black &amp; 3 columns of 1 black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Notice diagonal stripes of blacks</a:t>
            </a:r>
          </a:p>
          <a:p>
            <a:pPr marL="742950" lvl="1" indent="-285750">
              <a:buClr>
                <a:schemeClr val="bg1"/>
              </a:buClr>
              <a:buFont typeface="Wingdings" charset="2"/>
              <a:buChar char="²"/>
            </a:pPr>
            <a:r>
              <a:rPr lang="en-GB" sz="1800" b="0" dirty="0">
                <a:solidFill>
                  <a:srgbClr val="000000"/>
                </a:solidFill>
              </a:rPr>
              <a:t>Columns: 3 lots of (3 + 3 + 1) blacks</a:t>
            </a:r>
          </a:p>
          <a:p>
            <a:pPr marL="342900" indent="-342900">
              <a:buFont typeface="Wingdings" charset="2"/>
              <a:buChar char="Ø"/>
            </a:pPr>
            <a:r>
              <a:rPr lang="en-GB" sz="2000" b="0" dirty="0">
                <a:solidFill>
                  <a:srgbClr val="000000"/>
                </a:solidFill>
              </a:rPr>
              <a:t>Similar for whites</a:t>
            </a:r>
          </a:p>
        </p:txBody>
      </p:sp>
    </p:spTree>
    <p:extLst>
      <p:ext uri="{BB962C8B-B14F-4D97-AF65-F5344CB8AC3E}">
        <p14:creationId xmlns:p14="http://schemas.microsoft.com/office/powerpoint/2010/main" val="7687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86" grpId="0" animBg="1"/>
      <p:bldP spid="87" grpId="0"/>
      <p:bldP spid="88" grpId="0" animBg="1"/>
      <p:bldP spid="89" grpId="0" animBg="1"/>
      <p:bldP spid="9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079500"/>
            <a:ext cx="5816600" cy="5778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079500"/>
            <a:ext cx="5816600" cy="577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Grid Counts</a:t>
            </a:r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1079500"/>
            <a:ext cx="5816600" cy="5778500"/>
          </a:xfrm>
          <a:prstGeom prst="rect">
            <a:avLst/>
          </a:prstGeom>
        </p:spPr>
      </p:pic>
      <p:sp>
        <p:nvSpPr>
          <p:cNvPr id="120" name="Content Placeholder 2"/>
          <p:cNvSpPr txBox="1">
            <a:spLocks/>
          </p:cNvSpPr>
          <p:nvPr/>
        </p:nvSpPr>
        <p:spPr bwMode="auto">
          <a:xfrm>
            <a:off x="179512" y="1124744"/>
            <a:ext cx="2664296" cy="17281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dirty="0" smtClean="0"/>
              <a:t>For each row and column, how many cells are black?</a:t>
            </a:r>
            <a:endParaRPr lang="en-GB" b="0" dirty="0"/>
          </a:p>
        </p:txBody>
      </p:sp>
      <p:sp>
        <p:nvSpPr>
          <p:cNvPr id="21" name="Rounded Rectangular Callout 20"/>
          <p:cNvSpPr/>
          <p:nvPr/>
        </p:nvSpPr>
        <p:spPr bwMode="auto">
          <a:xfrm>
            <a:off x="10548664" y="2132856"/>
            <a:ext cx="914400" cy="612648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9" name="Rounded Rectangular Callout 28"/>
          <p:cNvSpPr/>
          <p:nvPr/>
        </p:nvSpPr>
        <p:spPr bwMode="auto">
          <a:xfrm>
            <a:off x="251520" y="3140968"/>
            <a:ext cx="2736304" cy="1152128"/>
          </a:xfrm>
          <a:prstGeom prst="wedgeRoundRectCallout">
            <a:avLst>
              <a:gd name="adj1" fmla="val 25003"/>
              <a:gd name="adj2" fmla="val -97185"/>
              <a:gd name="adj3" fmla="val 16667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 smtClean="0">
                <a:solidFill>
                  <a:schemeClr val="bg1"/>
                </a:solidFill>
                <a:latin typeface="Chalkboard" pitchFamily="-111" charset="0"/>
              </a:rPr>
              <a:t>What did you </a:t>
            </a:r>
            <a:br>
              <a:rPr lang="en-GB" sz="2000" b="0" dirty="0" smtClean="0">
                <a:solidFill>
                  <a:schemeClr val="bg1"/>
                </a:solidFill>
                <a:latin typeface="Chalkboard" pitchFamily="-111" charset="0"/>
              </a:rPr>
            </a:br>
            <a:r>
              <a:rPr lang="en-GB" sz="2000" b="0" dirty="0" smtClean="0">
                <a:solidFill>
                  <a:schemeClr val="bg1"/>
                </a:solidFill>
                <a:latin typeface="Chalkboard" pitchFamily="-111" charset="0"/>
              </a:rPr>
              <a:t>(have to) do </a:t>
            </a:r>
            <a:br>
              <a:rPr lang="en-GB" sz="2000" b="0" dirty="0" smtClean="0">
                <a:solidFill>
                  <a:schemeClr val="bg1"/>
                </a:solidFill>
                <a:latin typeface="Chalkboard" pitchFamily="-111" charset="0"/>
              </a:rPr>
            </a:br>
            <a:r>
              <a:rPr lang="en-GB" sz="2000" b="0" dirty="0" smtClean="0">
                <a:solidFill>
                  <a:schemeClr val="bg1"/>
                </a:solidFill>
                <a:latin typeface="Chalkboard" pitchFamily="-111" charset="0"/>
              </a:rPr>
              <a:t>with your attention?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Chalkboard" pitchFamily="-111" charset="0"/>
            </a:endParaRPr>
          </a:p>
        </p:txBody>
      </p:sp>
      <p:sp>
        <p:nvSpPr>
          <p:cNvPr id="121" name="Rounded Rectangular Callout 120"/>
          <p:cNvSpPr/>
          <p:nvPr/>
        </p:nvSpPr>
        <p:spPr bwMode="auto">
          <a:xfrm>
            <a:off x="251520" y="4725145"/>
            <a:ext cx="2736304" cy="1152128"/>
          </a:xfrm>
          <a:prstGeom prst="wedgeRoundRectCallout">
            <a:avLst>
              <a:gd name="adj1" fmla="val 50213"/>
              <a:gd name="adj2" fmla="val 109680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  <a:t>That is a ‘doing’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What </a:t>
            </a:r>
            <a: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  <a:t>would be an</a:t>
            </a:r>
            <a:b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</a:br>
            <a:r>
              <a:rPr lang="en-GB" sz="2000" b="0" dirty="0" smtClean="0">
                <a:solidFill>
                  <a:schemeClr val="tx2"/>
                </a:solidFill>
                <a:latin typeface="Chalkboard" pitchFamily="-111" charset="0"/>
              </a:rPr>
              <a:t>‘undoing’?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Chalkboard" pitchFamily="-111" charset="0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 rot="19926012">
            <a:off x="4139952" y="2532461"/>
            <a:ext cx="2520280" cy="79208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halkboard" pitchFamily="-111" charset="0"/>
              </a:rPr>
              <a:t>Too Hard!</a:t>
            </a:r>
            <a:endParaRPr kumimoji="0" lang="en-GB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halkboard" pitchFamily="-111" charset="0"/>
            </a:endParaRPr>
          </a:p>
        </p:txBody>
      </p:sp>
      <p:sp>
        <p:nvSpPr>
          <p:cNvPr id="122" name="Rounded Rectangle 121"/>
          <p:cNvSpPr/>
          <p:nvPr/>
        </p:nvSpPr>
        <p:spPr bwMode="auto">
          <a:xfrm rot="2084486">
            <a:off x="5579059" y="4260653"/>
            <a:ext cx="2520280" cy="79208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halkboard" pitchFamily="-111" charset="0"/>
              </a:rPr>
              <a:t>Too Hard!</a:t>
            </a:r>
            <a:endParaRPr kumimoji="0" lang="en-GB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16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1" grpId="0" animBg="1"/>
      <p:bldP spid="54" grpId="0" animBg="1"/>
      <p:bldP spid="1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Specialising Undoing Grid Counts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1" y="1196752"/>
            <a:ext cx="2095500" cy="212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3" y="3933057"/>
            <a:ext cx="2095500" cy="212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1" y="3933057"/>
            <a:ext cx="2095500" cy="2120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3" y="1196752"/>
            <a:ext cx="2095500" cy="212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5" y="1164085"/>
            <a:ext cx="2019300" cy="212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5" y="1124745"/>
            <a:ext cx="2019300" cy="212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7825" y="1196752"/>
            <a:ext cx="2095500" cy="212090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stCxn id="3" idx="2"/>
          </p:cNvCxnSpPr>
          <p:nvPr/>
        </p:nvCxnSpPr>
        <p:spPr bwMode="auto">
          <a:xfrm flipH="1">
            <a:off x="5292081" y="3317653"/>
            <a:ext cx="1767831" cy="6154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/>
          <p:cNvCxnSpPr>
            <a:stCxn id="3" idx="2"/>
          </p:cNvCxnSpPr>
          <p:nvPr/>
        </p:nvCxnSpPr>
        <p:spPr bwMode="auto">
          <a:xfrm>
            <a:off x="7059909" y="3317652"/>
            <a:ext cx="824459" cy="687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1" name="Rounded Rectangular Callout 20"/>
          <p:cNvSpPr/>
          <p:nvPr/>
        </p:nvSpPr>
        <p:spPr bwMode="auto">
          <a:xfrm>
            <a:off x="5076056" y="1772816"/>
            <a:ext cx="2880320" cy="1296144"/>
          </a:xfrm>
          <a:prstGeom prst="wedgeRoundRectCallout">
            <a:avLst>
              <a:gd name="adj1" fmla="val -62125"/>
              <a:gd name="adj2" fmla="val 107260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2" name="Rounded Rectangular Callout 21"/>
          <p:cNvSpPr/>
          <p:nvPr/>
        </p:nvSpPr>
        <p:spPr bwMode="auto">
          <a:xfrm>
            <a:off x="5076056" y="1772816"/>
            <a:ext cx="2880320" cy="1296144"/>
          </a:xfrm>
          <a:prstGeom prst="wedgeRoundRectCallout">
            <a:avLst>
              <a:gd name="adj1" fmla="val -62125"/>
              <a:gd name="adj2" fmla="val 107260"/>
              <a:gd name="adj3" fmla="val 16667"/>
            </a:avLst>
          </a:prstGeom>
          <a:solidFill>
            <a:srgbClr val="9933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23" name="Rounded Rectangular Callout 22"/>
          <p:cNvSpPr/>
          <p:nvPr/>
        </p:nvSpPr>
        <p:spPr bwMode="auto">
          <a:xfrm>
            <a:off x="5076056" y="1772816"/>
            <a:ext cx="2880320" cy="1296144"/>
          </a:xfrm>
          <a:prstGeom prst="wedgeRoundRectCallout">
            <a:avLst>
              <a:gd name="adj1" fmla="val 59499"/>
              <a:gd name="adj2" fmla="val 104841"/>
              <a:gd name="adj3" fmla="val 16667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What’s the same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and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what is different?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3779912" y="6110857"/>
            <a:ext cx="5112568" cy="72008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 dirty="0" smtClean="0">
                <a:ln>
                  <a:noFill/>
                </a:ln>
                <a:solidFill>
                  <a:srgbClr val="00279F"/>
                </a:solidFill>
                <a:effectLst/>
                <a:latin typeface="Chalkboard" pitchFamily="-111" charset="0"/>
              </a:rPr>
              <a:t>Invariance in the midst of change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rgbClr val="00279F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950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Grid Counts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648072"/>
          </a:xfrm>
        </p:spPr>
        <p:txBody>
          <a:bodyPr/>
          <a:lstStyle/>
          <a:p>
            <a:r>
              <a:rPr lang="en-GB" dirty="0" smtClean="0"/>
              <a:t>For each row and column, how many cells are coloured?</a:t>
            </a:r>
            <a:endParaRPr lang="en-GB" dirty="0"/>
          </a:p>
        </p:txBody>
      </p:sp>
      <p:grpSp>
        <p:nvGrpSpPr>
          <p:cNvPr id="28" name="Group 27"/>
          <p:cNvGrpSpPr/>
          <p:nvPr/>
        </p:nvGrpSpPr>
        <p:grpSpPr>
          <a:xfrm>
            <a:off x="683568" y="1772816"/>
            <a:ext cx="1944216" cy="1977896"/>
            <a:chOff x="2627784" y="2060848"/>
            <a:chExt cx="1944216" cy="1977896"/>
          </a:xfrm>
        </p:grpSpPr>
        <p:sp>
          <p:nvSpPr>
            <p:cNvPr id="22" name="TextBox 21"/>
            <p:cNvSpPr txBox="1"/>
            <p:nvPr/>
          </p:nvSpPr>
          <p:spPr>
            <a:xfrm>
              <a:off x="2627784" y="2060848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00"/>
                  </a:solidFill>
                </a:rPr>
                <a:t>2</a:t>
              </a:r>
              <a:endParaRPr lang="en-GB" b="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03848" y="2060848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79912" y="2060848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11960" y="2545740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11960" y="30306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11960" y="3515524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203848" y="2204865"/>
            <a:ext cx="2016224" cy="2016224"/>
            <a:chOff x="2123728" y="2564904"/>
            <a:chExt cx="2016224" cy="2016224"/>
          </a:xfrm>
        </p:grpSpPr>
        <p:sp>
          <p:nvSpPr>
            <p:cNvPr id="4" name="Rectangle 3"/>
            <p:cNvSpPr/>
            <p:nvPr/>
          </p:nvSpPr>
          <p:spPr bwMode="auto">
            <a:xfrm>
              <a:off x="2627784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131840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3635896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627784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3131840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3635896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627784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131840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635896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2123728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2123728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123728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627784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131840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635896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2123728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83568" y="2276872"/>
            <a:ext cx="1512168" cy="1512168"/>
            <a:chOff x="0" y="2924944"/>
            <a:chExt cx="1512168" cy="1512168"/>
          </a:xfrm>
        </p:grpSpPr>
        <p:sp>
          <p:nvSpPr>
            <p:cNvPr id="44" name="Rectangle 43"/>
            <p:cNvSpPr/>
            <p:nvPr/>
          </p:nvSpPr>
          <p:spPr bwMode="auto">
            <a:xfrm>
              <a:off x="0" y="2924944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504056" y="292494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008112" y="292494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0" y="342900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04056" y="342900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1008112" y="3429000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0" y="3933056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04056" y="393305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008112" y="393305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275856" y="1628800"/>
            <a:ext cx="2448272" cy="2592288"/>
            <a:chOff x="4860032" y="1916832"/>
            <a:chExt cx="2448272" cy="2592288"/>
          </a:xfrm>
        </p:grpSpPr>
        <p:sp>
          <p:nvSpPr>
            <p:cNvPr id="31" name="TextBox 30"/>
            <p:cNvSpPr txBox="1"/>
            <p:nvPr/>
          </p:nvSpPr>
          <p:spPr>
            <a:xfrm>
              <a:off x="5364088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68144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00"/>
                  </a:solidFill>
                </a:rPr>
                <a:t>2</a:t>
              </a:r>
              <a:endParaRPr lang="en-GB" b="0" dirty="0">
                <a:solidFill>
                  <a:srgbClr val="0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444208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48264" y="24737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48264" y="2958624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48264" y="3443516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60032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48264" y="3985900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6228184" y="2204865"/>
            <a:ext cx="2016224" cy="2016224"/>
            <a:chOff x="2123728" y="2564904"/>
            <a:chExt cx="2016224" cy="2016224"/>
          </a:xfrm>
        </p:grpSpPr>
        <p:sp>
          <p:nvSpPr>
            <p:cNvPr id="61" name="Rectangle 60"/>
            <p:cNvSpPr/>
            <p:nvPr/>
          </p:nvSpPr>
          <p:spPr bwMode="auto">
            <a:xfrm>
              <a:off x="2627784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3131840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3635896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2627784" y="3068960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131840" y="3068960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635896" y="3068960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2627784" y="3573016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3131840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3635896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2123728" y="2564904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2123728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2123728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2627784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3131840" y="4077072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3635896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2123728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300192" y="1628800"/>
            <a:ext cx="2448272" cy="2592288"/>
            <a:chOff x="4860032" y="1916832"/>
            <a:chExt cx="2448272" cy="2592288"/>
          </a:xfrm>
        </p:grpSpPr>
        <p:sp>
          <p:nvSpPr>
            <p:cNvPr id="78" name="TextBox 77"/>
            <p:cNvSpPr txBox="1"/>
            <p:nvPr/>
          </p:nvSpPr>
          <p:spPr>
            <a:xfrm>
              <a:off x="5364088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00"/>
                  </a:solidFill>
                </a:rPr>
                <a:t>2</a:t>
              </a:r>
              <a:endParaRPr lang="en-GB" b="0" dirty="0">
                <a:solidFill>
                  <a:srgbClr val="000000"/>
                </a:solidFill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868144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00"/>
                  </a:solidFill>
                </a:rPr>
                <a:t>2</a:t>
              </a:r>
              <a:endParaRPr lang="en-GB" b="0" dirty="0">
                <a:solidFill>
                  <a:srgbClr val="000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44208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48264" y="24737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48264" y="2958624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 smtClean="0">
                  <a:solidFill>
                    <a:srgbClr val="000000"/>
                  </a:solidFill>
                </a:rPr>
                <a:t>3</a:t>
              </a:r>
              <a:endParaRPr lang="en-GB" b="0" dirty="0">
                <a:solidFill>
                  <a:srgbClr val="000000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48264" y="3443516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860032" y="1916832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948264" y="3985900"/>
              <a:ext cx="360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0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6228184" y="2204865"/>
            <a:ext cx="2016224" cy="2016224"/>
            <a:chOff x="2123728" y="2564904"/>
            <a:chExt cx="2016224" cy="2016224"/>
          </a:xfrm>
        </p:grpSpPr>
        <p:sp>
          <p:nvSpPr>
            <p:cNvPr id="87" name="Rectangle 86"/>
            <p:cNvSpPr/>
            <p:nvPr/>
          </p:nvSpPr>
          <p:spPr bwMode="auto">
            <a:xfrm>
              <a:off x="2627784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3131840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635896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2627784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3131840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3635896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2627784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3131840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3635896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2123728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2123728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2123728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2627784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3131840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3635896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2123728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6228184" y="2204865"/>
            <a:ext cx="2016224" cy="2016224"/>
            <a:chOff x="2123728" y="2564904"/>
            <a:chExt cx="2016224" cy="2016224"/>
          </a:xfrm>
        </p:grpSpPr>
        <p:sp>
          <p:nvSpPr>
            <p:cNvPr id="104" name="Rectangle 103"/>
            <p:cNvSpPr/>
            <p:nvPr/>
          </p:nvSpPr>
          <p:spPr bwMode="auto">
            <a:xfrm>
              <a:off x="2627784" y="2564904"/>
              <a:ext cx="504056" cy="504056"/>
            </a:xfrm>
            <a:prstGeom prst="rect">
              <a:avLst/>
            </a:prstGeom>
            <a:solidFill>
              <a:srgbClr val="0000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3131840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3635896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2627784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3131840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3635896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2627784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3131840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3635896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2123728" y="2564904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2123728" y="3068960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2123728" y="3573016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2627784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3131840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635896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2123728" y="4077072"/>
              <a:ext cx="504056" cy="50405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itchFamily="-111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058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Reflection</a:t>
            </a:r>
            <a:endParaRPr lang="en-GB" dirty="0"/>
          </a:p>
        </p:txBody>
      </p:sp>
      <p:sp>
        <p:nvSpPr>
          <p:cNvPr id="90" name="Content Placeholder 8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Withdrawing from action</a:t>
            </a:r>
          </a:p>
          <a:p>
            <a:r>
              <a:rPr lang="en-GB" dirty="0" smtClean="0"/>
              <a:t>Becoming aware of an action, or a relationship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dirty="0" smtClean="0"/>
              <a:t> ‘telling them so they remember’</a:t>
            </a:r>
            <a:br>
              <a:rPr lang="en-GB" dirty="0" smtClean="0"/>
            </a:br>
            <a:r>
              <a:rPr lang="en-GB" b="1" dirty="0" smtClean="0">
                <a:solidFill>
                  <a:srgbClr val="008000"/>
                </a:solidFill>
              </a:rPr>
              <a:t>BUT rather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immersing them in a culture of mathematical practices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947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Yellow on Blue">
  <a:themeElements>
    <a:clrScheme name="Custom 1">
      <a:dk1>
        <a:srgbClr val="FFFF99"/>
      </a:dk1>
      <a:lt1>
        <a:srgbClr val="6699FF"/>
      </a:lt1>
      <a:dk2>
        <a:srgbClr val="993300"/>
      </a:dk2>
      <a:lt2>
        <a:srgbClr val="FFFF00"/>
      </a:lt2>
      <a:accent1>
        <a:srgbClr val="F57B49"/>
      </a:accent1>
      <a:accent2>
        <a:srgbClr val="FF00FF"/>
      </a:accent2>
      <a:accent3>
        <a:srgbClr val="AAAAFF"/>
      </a:accent3>
      <a:accent4>
        <a:srgbClr val="DADADA"/>
      </a:accent4>
      <a:accent5>
        <a:srgbClr val="F9BFB1"/>
      </a:accent5>
      <a:accent6>
        <a:srgbClr val="E700E7"/>
      </a:accent6>
      <a:hlink>
        <a:srgbClr val="FF0000"/>
      </a:hlink>
      <a:folHlink>
        <a:srgbClr val="919191"/>
      </a:folHlink>
    </a:clrScheme>
    <a:fontScheme name="Yellow on Blue">
      <a:majorFont>
        <a:latin typeface="Chalkboard"/>
        <a:ea typeface=""/>
        <a:cs typeface=""/>
      </a:majorFont>
      <a:minorFont>
        <a:latin typeface="Chalkbo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Yellow on Blu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Yellow on Blu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ellow on Blu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">
  <a:themeElements>
    <a:clrScheme name="">
      <a:dk1>
        <a:srgbClr val="444229"/>
      </a:dk1>
      <a:lt1>
        <a:srgbClr val="BBBDD6"/>
      </a:lt1>
      <a:dk2>
        <a:srgbClr val="000000"/>
      </a:dk2>
      <a:lt2>
        <a:srgbClr val="A46527"/>
      </a:lt2>
      <a:accent1>
        <a:srgbClr val="FF7C00"/>
      </a:accent1>
      <a:accent2>
        <a:srgbClr val="333399"/>
      </a:accent2>
      <a:accent3>
        <a:srgbClr val="DADBE8"/>
      </a:accent3>
      <a:accent4>
        <a:srgbClr val="393721"/>
      </a:accent4>
      <a:accent5>
        <a:srgbClr val="FFBF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halkboard"/>
        <a:ea typeface="ヒラギノ角ゴ Pro W3"/>
        <a:cs typeface="ヒラギノ角ゴ Pro W3"/>
      </a:majorFont>
      <a:minorFont>
        <a:latin typeface="Chalkboard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halkboard" pitchFamily="-11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MaxiMac:Applications:Microsoft Office X:Templates:JHM Templates:Yellow on Blue.pot</Template>
  <TotalTime>25827</TotalTime>
  <Words>1969</Words>
  <Application>Microsoft Macintosh PowerPoint</Application>
  <PresentationFormat>On-screen Show (4:3)</PresentationFormat>
  <Paragraphs>339</Paragraphs>
  <Slides>34</Slides>
  <Notes>23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Yellow on Blue</vt:lpstr>
      <vt:lpstr>Title &amp; Bullets</vt:lpstr>
      <vt:lpstr>Blank Presentation</vt:lpstr>
      <vt:lpstr>When Counting Counts</vt:lpstr>
      <vt:lpstr>Throat Clearing</vt:lpstr>
      <vt:lpstr>Counting</vt:lpstr>
      <vt:lpstr>Counting</vt:lpstr>
      <vt:lpstr>Count</vt:lpstr>
      <vt:lpstr>Grid Counts</vt:lpstr>
      <vt:lpstr>Specialising Undoing Grid Counts</vt:lpstr>
      <vt:lpstr>Grid Counts</vt:lpstr>
      <vt:lpstr>Reflection</vt:lpstr>
      <vt:lpstr>How Many Cells are Blue on Each Line?</vt:lpstr>
      <vt:lpstr>Which Cells are Coloured?</vt:lpstr>
      <vt:lpstr>Same &amp; Different</vt:lpstr>
      <vt:lpstr>Triangle Count</vt:lpstr>
      <vt:lpstr>Square Count</vt:lpstr>
      <vt:lpstr>Set Ratios</vt:lpstr>
      <vt:lpstr>Three for Me and Two for You</vt:lpstr>
      <vt:lpstr>Sharing</vt:lpstr>
      <vt:lpstr>Same &amp; Different</vt:lpstr>
      <vt:lpstr>Frieze</vt:lpstr>
      <vt:lpstr>Problem Solving</vt:lpstr>
      <vt:lpstr>Teaching More by Teaching Less</vt:lpstr>
      <vt:lpstr>Reflection as Self-Explanation</vt:lpstr>
      <vt:lpstr>To Follow Up</vt:lpstr>
      <vt:lpstr>Bag Constructions (1)</vt:lpstr>
      <vt:lpstr>Bag Constructions (2a)</vt:lpstr>
      <vt:lpstr>Bag Constructions (2b)</vt:lpstr>
      <vt:lpstr>Bag Constructions (3)</vt:lpstr>
      <vt:lpstr>Marbles</vt:lpstr>
      <vt:lpstr>Doing &amp; Undoing</vt:lpstr>
      <vt:lpstr>Composite Doing &amp; Undoing</vt:lpstr>
      <vt:lpstr>Think Of A Number (ThOAN)</vt:lpstr>
      <vt:lpstr>Using Tracking Arithmetic</vt:lpstr>
      <vt:lpstr>Diamond Multiplication</vt:lpstr>
      <vt:lpstr>Sundaram Grids</vt:lpstr>
    </vt:vector>
  </TitlesOfParts>
  <Company>CME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Mason</cp:lastModifiedBy>
  <cp:revision>793</cp:revision>
  <cp:lastPrinted>2016-02-08T16:55:30Z</cp:lastPrinted>
  <dcterms:created xsi:type="dcterms:W3CDTF">2009-05-15T05:15:20Z</dcterms:created>
  <dcterms:modified xsi:type="dcterms:W3CDTF">2016-02-08T16:55:35Z</dcterms:modified>
</cp:coreProperties>
</file>