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06" r:id="rId2"/>
    <p:sldId id="302" r:id="rId3"/>
    <p:sldId id="301" r:id="rId4"/>
    <p:sldId id="257" r:id="rId5"/>
    <p:sldId id="258" r:id="rId6"/>
    <p:sldId id="259" r:id="rId7"/>
    <p:sldId id="262" r:id="rId8"/>
    <p:sldId id="287" r:id="rId9"/>
    <p:sldId id="260" r:id="rId10"/>
    <p:sldId id="276" r:id="rId11"/>
    <p:sldId id="304" r:id="rId12"/>
    <p:sldId id="278" r:id="rId13"/>
    <p:sldId id="268" r:id="rId14"/>
    <p:sldId id="261" r:id="rId15"/>
    <p:sldId id="279" r:id="rId16"/>
    <p:sldId id="288" r:id="rId17"/>
    <p:sldId id="264" r:id="rId18"/>
    <p:sldId id="265" r:id="rId19"/>
    <p:sldId id="270" r:id="rId20"/>
    <p:sldId id="269" r:id="rId21"/>
    <p:sldId id="272" r:id="rId22"/>
    <p:sldId id="274" r:id="rId23"/>
    <p:sldId id="267" r:id="rId24"/>
    <p:sldId id="275" r:id="rId25"/>
    <p:sldId id="266" r:id="rId26"/>
    <p:sldId id="280" r:id="rId27"/>
    <p:sldId id="281" r:id="rId28"/>
    <p:sldId id="282" r:id="rId29"/>
    <p:sldId id="284" r:id="rId30"/>
    <p:sldId id="294" r:id="rId31"/>
    <p:sldId id="296" r:id="rId32"/>
    <p:sldId id="297" r:id="rId33"/>
    <p:sldId id="298" r:id="rId34"/>
    <p:sldId id="299" r:id="rId35"/>
    <p:sldId id="300" r:id="rId36"/>
    <p:sldId id="303" r:id="rId37"/>
    <p:sldId id="285" r:id="rId38"/>
    <p:sldId id="30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731190-D3A6-4E6B-B745-CFB9B49C541B}" type="datetimeFigureOut">
              <a:rPr lang="en-GB" smtClean="0"/>
              <a:pPr/>
              <a:t>30/10/2015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441881-A499-41A4-87C9-01757AEF544E}"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8" tIns="45714" rIns="91428" bIns="45714"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28" tIns="45714" rIns="91428" bIns="45714" rtlCol="0"/>
          <a:lstStyle>
            <a:lvl1pPr algn="r">
              <a:defRPr sz="1200"/>
            </a:lvl1pPr>
          </a:lstStyle>
          <a:p>
            <a:fld id="{44B9F67E-F193-4812-9BB4-E3A6CC8E279F}" type="datetimeFigureOut">
              <a:rPr lang="en-GB" smtClean="0"/>
              <a:pPr/>
              <a:t>30/10/2015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8" tIns="45714" rIns="91428" bIns="45714" rtlCol="0" anchor="ctr"/>
          <a:lstStyle/>
          <a:p>
            <a:endParaRPr lang="en-GB"/>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685213"/>
            <a:ext cx="2971800" cy="457200"/>
          </a:xfrm>
          <a:prstGeom prst="rect">
            <a:avLst/>
          </a:prstGeom>
        </p:spPr>
        <p:txBody>
          <a:bodyPr vert="horz" lIns="91428" tIns="45714" rIns="91428"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8" tIns="45714" rIns="91428" bIns="45714" rtlCol="0" anchor="b"/>
          <a:lstStyle>
            <a:lvl1pPr algn="r">
              <a:defRPr sz="1200"/>
            </a:lvl1pPr>
          </a:lstStyle>
          <a:p>
            <a:fld id="{A1ED4B95-1C46-4276-BC4B-3217FFFD445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7A67CFEC-A894-3744-AB10-A7BAC93BF4D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81D8DF0-A123-4B4C-8162-6D90319A1076}" type="slidenum">
              <a:rPr lang="en-US"/>
              <a:pPr/>
              <a:t>30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What comes after … in form; in detail?  With the grain</a:t>
            </a:r>
          </a:p>
          <a:p>
            <a:pPr eaLnBrk="1" hangingPunct="1"/>
            <a:r>
              <a:rPr lang="en-US" smtClean="0"/>
              <a:t>What comes before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94A7D24-FA11-43D4-983B-FEC3EABD3934}" type="slidenum">
              <a:rPr lang="en-US"/>
              <a:pPr/>
              <a:t>31</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xfrm>
            <a:off x="914400" y="4343401"/>
            <a:ext cx="5029200" cy="4114800"/>
          </a:xfrm>
          <a:noFill/>
          <a:ln/>
        </p:spPr>
        <p:txBody>
          <a:bodyPr/>
          <a:lstStyle/>
          <a:p>
            <a:pPr eaLnBrk="1" hangingPunct="1"/>
            <a:r>
              <a:rPr lang="en-GB" smtClean="0"/>
              <a:t>Also the role of diagram, visual effects, (e.g. the simultaneous graphs) interplay of variation with invariance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9577B1A-ECAE-4A5D-8117-CF21254AEEB2}" type="slidenum">
              <a:rPr lang="en-US"/>
              <a:pPr/>
              <a:t>32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3EDDBE-DAB3-446D-B2A2-28C7EBDAE838}" type="slidenum">
              <a:rPr lang="en-US"/>
              <a:pPr/>
              <a:t>33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A69F74F-5F2D-464B-A4F2-439C5E2F090B}" type="slidenum">
              <a:rPr lang="en-US"/>
              <a:pPr/>
              <a:t>34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B2293F8-18C1-4440-B721-41AD204282DE}" type="slidenum">
              <a:rPr lang="en-US"/>
              <a:pPr/>
              <a:t>35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7A67CFEC-A894-3744-AB10-A7BAC93BF4D2}" type="slidenum">
              <a:rPr lang="en-US" sz="1200" b="0">
                <a:latin typeface="Lucida Grande" charset="0"/>
              </a:rPr>
              <a:pPr/>
              <a:t>38</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1493C-51C1-42EC-8EF9-EF29327E848B}" type="datetimeFigureOut">
              <a:rPr lang="en-GB" smtClean="0"/>
              <a:pPr/>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50C123-7243-4B4E-8156-ADB238B2031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1493C-51C1-42EC-8EF9-EF29327E848B}" type="datetimeFigureOut">
              <a:rPr lang="en-GB" smtClean="0"/>
              <a:pPr/>
              <a:t>30/10/2015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0C123-7243-4B4E-8156-ADB238B2031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467544" y="1484784"/>
            <a:ext cx="8352928" cy="2133600"/>
          </a:xfrm>
        </p:spPr>
        <p:txBody>
          <a:bodyPr anchor="t">
            <a:normAutofit fontScale="90000"/>
          </a:bodyPr>
          <a:lstStyle/>
          <a:p>
            <a:r>
              <a:rPr lang="en-GB" dirty="0">
                <a:latin typeface="Chalkboard" charset="0"/>
                <a:ea typeface="ＭＳ Ｐゴシック" charset="0"/>
                <a:cs typeface="ＭＳ Ｐゴシック" charset="0"/>
              </a:rPr>
              <a:t/>
            </a:r>
            <a:br>
              <a:rPr lang="en-GB" dirty="0">
                <a:latin typeface="Chalkboard" charset="0"/>
                <a:ea typeface="ＭＳ Ｐゴシック" charset="0"/>
                <a:cs typeface="ＭＳ Ｐゴシック" charset="0"/>
              </a:rPr>
            </a:br>
            <a:r>
              <a:rPr lang="en-GB" dirty="0" smtClean="0"/>
              <a:t>What varies and what stays the same? Insights into mathematics teaching methods based on variation</a:t>
            </a:r>
            <a:r>
              <a:rPr lang="en-GB" dirty="0">
                <a:latin typeface="Chalkboard" charset="0"/>
                <a:ea typeface="ＭＳ Ｐゴシック" charset="0"/>
                <a:cs typeface="ＭＳ Ｐゴシック" charset="0"/>
              </a:rPr>
              <a:t/>
            </a:r>
            <a:br>
              <a:rPr lang="en-GB" dirty="0">
                <a:latin typeface="Chalkboard" charset="0"/>
                <a:ea typeface="ＭＳ Ｐゴシック" charset="0"/>
                <a:cs typeface="ＭＳ Ｐゴシック" charset="0"/>
              </a:rPr>
            </a:br>
            <a:endParaRPr lang="en-US" dirty="0">
              <a:latin typeface="Chalkboard" charset="0"/>
              <a:ea typeface="ＭＳ Ｐゴシック" charset="0"/>
              <a:cs typeface="ＭＳ Ｐゴシック" charset="0"/>
            </a:endParaRPr>
          </a:p>
        </p:txBody>
      </p:sp>
      <p:sp>
        <p:nvSpPr>
          <p:cNvPr id="28674" name="Rectangle 4"/>
          <p:cNvSpPr>
            <a:spLocks noChangeArrowheads="1"/>
          </p:cNvSpPr>
          <p:nvPr/>
        </p:nvSpPr>
        <p:spPr bwMode="auto">
          <a:xfrm>
            <a:off x="2519466" y="4076700"/>
            <a:ext cx="3990772" cy="1175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spcBef>
                <a:spcPct val="20000"/>
              </a:spcBef>
              <a:buClr>
                <a:schemeClr val="tx2"/>
              </a:buClr>
              <a:buSzPct val="75000"/>
              <a:buFont typeface="Monotype Sorts" charset="0"/>
              <a:buNone/>
            </a:pPr>
            <a:r>
              <a:rPr lang="en-US" sz="3200" b="0" dirty="0" smtClean="0">
                <a:solidFill>
                  <a:srgbClr val="008000"/>
                </a:solidFill>
              </a:rPr>
              <a:t>Anne Watson</a:t>
            </a:r>
          </a:p>
          <a:p>
            <a:pPr algn="ctr" eaLnBrk="0" hangingPunct="0">
              <a:spcBef>
                <a:spcPct val="20000"/>
              </a:spcBef>
              <a:buClr>
                <a:schemeClr val="tx2"/>
              </a:buClr>
              <a:buSzPct val="75000"/>
              <a:buFont typeface="Monotype Sorts" charset="0"/>
              <a:buNone/>
            </a:pPr>
            <a:r>
              <a:rPr lang="en-US" sz="3200" dirty="0" smtClean="0">
                <a:solidFill>
                  <a:srgbClr val="008000"/>
                </a:solidFill>
              </a:rPr>
              <a:t>Middlesex March 2015</a:t>
            </a:r>
            <a:endParaRPr lang="en-US" sz="3200" b="0" dirty="0">
              <a:solidFill>
                <a:srgbClr val="008000"/>
              </a:solidFill>
            </a:endParaRPr>
          </a:p>
        </p:txBody>
      </p:sp>
      <p:grpSp>
        <p:nvGrpSpPr>
          <p:cNvPr id="2" name="Group 13"/>
          <p:cNvGrpSpPr>
            <a:grpSpLocks/>
          </p:cNvGrpSpPr>
          <p:nvPr/>
        </p:nvGrpSpPr>
        <p:grpSpPr bwMode="auto">
          <a:xfrm>
            <a:off x="1115616" y="0"/>
            <a:ext cx="7677150" cy="1631950"/>
            <a:chOff x="780" y="144"/>
            <a:chExt cx="4836" cy="1028"/>
          </a:xfrm>
        </p:grpSpPr>
        <p:sp>
          <p:nvSpPr>
            <p:cNvPr id="28685" name="Text Box 8"/>
            <p:cNvSpPr txBox="1">
              <a:spLocks noChangeArrowheads="1"/>
            </p:cNvSpPr>
            <p:nvPr/>
          </p:nvSpPr>
          <p:spPr bwMode="auto">
            <a:xfrm>
              <a:off x="780" y="672"/>
              <a:ext cx="116" cy="233"/>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endParaRPr lang="en-GB" sz="1800" b="0" dirty="0">
                <a:solidFill>
                  <a:srgbClr val="732600"/>
                </a:solidFill>
              </a:endParaRPr>
            </a:p>
          </p:txBody>
        </p:sp>
        <p:grpSp>
          <p:nvGrpSpPr>
            <p:cNvPr id="3"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dirty="0" smtClean="0">
                    <a:solidFill>
                      <a:srgbClr val="732600"/>
                    </a:solidFill>
                  </a:rPr>
                  <a:t>University of Oxford</a:t>
                </a:r>
              </a:p>
              <a:p>
                <a:pPr algn="ctr" eaLnBrk="0" hangingPunct="0">
                  <a:defRPr/>
                </a:pPr>
                <a:r>
                  <a:rPr lang="en-GB" sz="1800" b="0" dirty="0" smtClean="0">
                    <a:solidFill>
                      <a:srgbClr val="732600"/>
                    </a:solidFill>
                  </a:rPr>
                  <a:t>Dept of Education</a:t>
                </a:r>
                <a:endParaRPr lang="en-GB" sz="1800" b="0" dirty="0">
                  <a:solidFill>
                    <a:srgbClr val="732600"/>
                  </a:solidFill>
                </a:endParaRPr>
              </a:p>
            </p:txBody>
          </p:sp>
        </p:grpSp>
      </p:grpSp>
      <p:pic>
        <p:nvPicPr>
          <p:cNvPr id="28676"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0"/>
            <a:ext cx="17018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TextBox 9"/>
          <p:cNvSpPr txBox="1">
            <a:spLocks noChangeArrowheads="1"/>
          </p:cNvSpPr>
          <p:nvPr/>
        </p:nvSpPr>
        <p:spPr bwMode="auto">
          <a:xfrm>
            <a:off x="0" y="1219200"/>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732600"/>
                </a:solidFill>
              </a:rPr>
              <a:t>Promoting Mathematical Thinking</a:t>
            </a:r>
          </a:p>
        </p:txBody>
      </p:sp>
    </p:spTree>
    <p:extLst>
      <p:ext uri="{BB962C8B-B14F-4D97-AF65-F5344CB8AC3E}">
        <p14:creationId xmlns:p14="http://schemas.microsoft.com/office/powerpoint/2010/main" xmlns="" val="329358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548680"/>
            <a:ext cx="3590925" cy="5934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4008" y="620688"/>
            <a:ext cx="4048125" cy="591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and invariance</a:t>
            </a:r>
            <a:endParaRPr lang="en-GB" dirty="0"/>
          </a:p>
        </p:txBody>
      </p:sp>
      <p:sp>
        <p:nvSpPr>
          <p:cNvPr id="3" name="Content Placeholder 2"/>
          <p:cNvSpPr>
            <a:spLocks noGrp="1"/>
          </p:cNvSpPr>
          <p:nvPr>
            <p:ph idx="1"/>
          </p:nvPr>
        </p:nvSpPr>
        <p:spPr/>
        <p:txBody>
          <a:bodyPr/>
          <a:lstStyle/>
          <a:p>
            <a:pPr marL="514350" indent="-514350">
              <a:buNone/>
            </a:pPr>
            <a:endParaRPr lang="en-GB" dirty="0"/>
          </a:p>
        </p:txBody>
      </p:sp>
      <p:graphicFrame>
        <p:nvGraphicFramePr>
          <p:cNvPr id="4" name="Table 3"/>
          <p:cNvGraphicFramePr>
            <a:graphicFrameLocks noGrp="1"/>
          </p:cNvGraphicFramePr>
          <p:nvPr/>
        </p:nvGraphicFramePr>
        <p:xfrm>
          <a:off x="395538" y="1397000"/>
          <a:ext cx="7992888" cy="4892575"/>
        </p:xfrm>
        <a:graphic>
          <a:graphicData uri="http://schemas.openxmlformats.org/drawingml/2006/table">
            <a:tbl>
              <a:tblPr firstRow="1" bandRow="1">
                <a:tableStyleId>{5C22544A-7EE6-4342-B048-85BDC9FD1C3A}</a:tableStyleId>
              </a:tblPr>
              <a:tblGrid>
                <a:gridCol w="999111"/>
                <a:gridCol w="801087"/>
                <a:gridCol w="1008112"/>
                <a:gridCol w="1008112"/>
                <a:gridCol w="1080120"/>
                <a:gridCol w="936104"/>
                <a:gridCol w="1161131"/>
                <a:gridCol w="999111"/>
              </a:tblGrid>
              <a:tr h="828000">
                <a:tc>
                  <a:txBody>
                    <a:bodyPr/>
                    <a:lstStyle/>
                    <a:p>
                      <a:r>
                        <a:rPr lang="en-GB" dirty="0" smtClean="0"/>
                        <a:t>lesson stage</a:t>
                      </a:r>
                      <a:endParaRPr lang="en-GB" dirty="0"/>
                    </a:p>
                  </a:txBody>
                  <a:tcPr/>
                </a:tc>
                <a:tc>
                  <a:txBody>
                    <a:bodyPr/>
                    <a:lstStyle/>
                    <a:p>
                      <a:r>
                        <a:rPr lang="en-GB" dirty="0" smtClean="0"/>
                        <a:t>parts</a:t>
                      </a:r>
                      <a:endParaRPr lang="en-GB" dirty="0"/>
                    </a:p>
                  </a:txBody>
                  <a:tcPr/>
                </a:tc>
                <a:tc>
                  <a:txBody>
                    <a:bodyPr/>
                    <a:lstStyle/>
                    <a:p>
                      <a:r>
                        <a:rPr lang="en-GB" dirty="0" smtClean="0"/>
                        <a:t>whole</a:t>
                      </a:r>
                      <a:endParaRPr lang="en-GB" dirty="0"/>
                    </a:p>
                  </a:txBody>
                  <a:tcPr/>
                </a:tc>
                <a:tc>
                  <a:txBody>
                    <a:bodyPr/>
                    <a:lstStyle/>
                    <a:p>
                      <a:r>
                        <a:rPr lang="en-GB" dirty="0" smtClean="0"/>
                        <a:t>relationship</a:t>
                      </a:r>
                      <a:endParaRPr lang="en-GB" dirty="0"/>
                    </a:p>
                  </a:txBody>
                  <a:tcPr/>
                </a:tc>
                <a:tc>
                  <a:txBody>
                    <a:bodyPr/>
                    <a:lstStyle/>
                    <a:p>
                      <a:r>
                        <a:rPr lang="en-GB" dirty="0" smtClean="0"/>
                        <a:t>materials</a:t>
                      </a:r>
                      <a:endParaRPr lang="en-GB" dirty="0"/>
                    </a:p>
                  </a:txBody>
                  <a:tcPr/>
                </a:tc>
                <a:tc>
                  <a:txBody>
                    <a:bodyPr/>
                    <a:lstStyle/>
                    <a:p>
                      <a:r>
                        <a:rPr lang="en-GB" dirty="0" smtClean="0"/>
                        <a:t>format</a:t>
                      </a:r>
                      <a:endParaRPr lang="en-GB" dirty="0"/>
                    </a:p>
                  </a:txBody>
                  <a:tcPr/>
                </a:tc>
                <a:tc>
                  <a:txBody>
                    <a:bodyPr/>
                    <a:lstStyle/>
                    <a:p>
                      <a:r>
                        <a:rPr lang="en-GB" dirty="0" smtClean="0"/>
                        <a:t>operation</a:t>
                      </a:r>
                      <a:endParaRPr lang="en-GB" dirty="0"/>
                    </a:p>
                  </a:txBody>
                  <a:tcPr/>
                </a:tc>
                <a:tc>
                  <a:txBody>
                    <a:bodyPr/>
                    <a:lstStyle/>
                    <a:p>
                      <a:r>
                        <a:rPr lang="en-GB" dirty="0" smtClean="0"/>
                        <a:t>OPMS, OPMC,</a:t>
                      </a:r>
                      <a:r>
                        <a:rPr lang="en-GB" baseline="0" dirty="0" smtClean="0"/>
                        <a:t> MPOS?</a:t>
                      </a:r>
                      <a:endParaRPr lang="en-GB" dirty="0"/>
                    </a:p>
                  </a:txBody>
                  <a:tcPr/>
                </a:tc>
              </a:tr>
              <a:tr h="795635">
                <a:tc>
                  <a:txBody>
                    <a:bodyPr/>
                    <a:lstStyle/>
                    <a:p>
                      <a:pPr algn="ctr"/>
                      <a:r>
                        <a:rPr lang="en-GB" dirty="0" smtClean="0"/>
                        <a:t>1</a:t>
                      </a:r>
                      <a:endParaRPr lang="en-GB" dirty="0"/>
                    </a:p>
                  </a:txBody>
                  <a:tcPr anchor="ctr"/>
                </a:tc>
                <a:tc>
                  <a:txBody>
                    <a:bodyPr/>
                    <a:lstStyle/>
                    <a:p>
                      <a:endParaRPr lang="en-GB" dirty="0"/>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pPr algn="ctr"/>
                      <a:endParaRPr lang="en-GB" dirty="0"/>
                    </a:p>
                  </a:txBody>
                  <a:tcPr anchor="ctr"/>
                </a:tc>
              </a:tr>
              <a:tr h="795635">
                <a:tc>
                  <a:txBody>
                    <a:bodyPr/>
                    <a:lstStyle/>
                    <a:p>
                      <a:pPr algn="ctr"/>
                      <a:r>
                        <a:rPr lang="en-GB" dirty="0" smtClean="0"/>
                        <a:t>2</a:t>
                      </a:r>
                      <a:endParaRPr lang="en-GB" dirty="0"/>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pPr algn="ctr"/>
                      <a:endParaRPr lang="en-GB" dirty="0"/>
                    </a:p>
                  </a:txBody>
                  <a:tcPr anchor="ctr"/>
                </a:tc>
              </a:tr>
              <a:tr h="795635">
                <a:tc>
                  <a:txBody>
                    <a:bodyPr/>
                    <a:lstStyle/>
                    <a:p>
                      <a:pPr algn="ctr"/>
                      <a:r>
                        <a:rPr lang="en-GB" dirty="0" smtClean="0"/>
                        <a:t>3</a:t>
                      </a:r>
                      <a:endParaRPr lang="en-GB" dirty="0"/>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pPr algn="ctr"/>
                      <a:endParaRPr lang="en-GB" dirty="0"/>
                    </a:p>
                  </a:txBody>
                  <a:tcPr anchor="ctr"/>
                </a:tc>
              </a:tr>
              <a:tr h="795635">
                <a:tc>
                  <a:txBody>
                    <a:bodyPr/>
                    <a:lstStyle/>
                    <a:p>
                      <a:pPr algn="ctr"/>
                      <a:r>
                        <a:rPr lang="en-GB" dirty="0" smtClean="0"/>
                        <a:t>4</a:t>
                      </a:r>
                      <a:endParaRPr lang="en-GB" dirty="0"/>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pPr algn="ctr"/>
                      <a:endParaRPr lang="en-GB" dirty="0"/>
                    </a:p>
                  </a:txBody>
                  <a:tcPr anchor="ctr"/>
                </a:tc>
              </a:tr>
              <a:tr h="795635">
                <a:tc>
                  <a:txBody>
                    <a:bodyPr/>
                    <a:lstStyle/>
                    <a:p>
                      <a:pPr algn="ctr"/>
                      <a:r>
                        <a:rPr lang="en-GB" dirty="0" smtClean="0"/>
                        <a:t>5</a:t>
                      </a:r>
                      <a:endParaRPr lang="en-GB" dirty="0"/>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a:p>
                  </a:txBody>
                  <a:tcPr anchor="ctr"/>
                </a:tc>
                <a:tc>
                  <a:txBody>
                    <a:bodyPr/>
                    <a:lstStyle/>
                    <a:p>
                      <a:endParaRPr lang="en-GB" dirty="0"/>
                    </a:p>
                  </a:txBody>
                  <a:tcPr anchor="ctr"/>
                </a:tc>
                <a:tc>
                  <a:txBody>
                    <a:bodyPr/>
                    <a:lstStyle/>
                    <a:p>
                      <a:pPr algn="ctr"/>
                      <a:endParaRPr lang="en-GB" dirty="0"/>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and invariance</a:t>
            </a:r>
            <a:endParaRPr lang="en-GB" dirty="0"/>
          </a:p>
        </p:txBody>
      </p:sp>
      <p:sp>
        <p:nvSpPr>
          <p:cNvPr id="3" name="Content Placeholder 2"/>
          <p:cNvSpPr>
            <a:spLocks noGrp="1"/>
          </p:cNvSpPr>
          <p:nvPr>
            <p:ph idx="1"/>
          </p:nvPr>
        </p:nvSpPr>
        <p:spPr/>
        <p:txBody>
          <a:bodyPr/>
          <a:lstStyle/>
          <a:p>
            <a:pPr marL="514350" indent="-514350">
              <a:buNone/>
            </a:pPr>
            <a:endParaRPr lang="en-GB" dirty="0"/>
          </a:p>
        </p:txBody>
      </p:sp>
      <p:graphicFrame>
        <p:nvGraphicFramePr>
          <p:cNvPr id="4" name="Table 3"/>
          <p:cNvGraphicFramePr>
            <a:graphicFrameLocks noGrp="1"/>
          </p:cNvGraphicFramePr>
          <p:nvPr/>
        </p:nvGraphicFramePr>
        <p:xfrm>
          <a:off x="395538" y="1397000"/>
          <a:ext cx="7992888" cy="4892575"/>
        </p:xfrm>
        <a:graphic>
          <a:graphicData uri="http://schemas.openxmlformats.org/drawingml/2006/table">
            <a:tbl>
              <a:tblPr firstRow="1" bandRow="1">
                <a:tableStyleId>{5C22544A-7EE6-4342-B048-85BDC9FD1C3A}</a:tableStyleId>
              </a:tblPr>
              <a:tblGrid>
                <a:gridCol w="999111"/>
                <a:gridCol w="999111"/>
                <a:gridCol w="999111"/>
                <a:gridCol w="999111"/>
                <a:gridCol w="999111"/>
                <a:gridCol w="999111"/>
                <a:gridCol w="999111"/>
                <a:gridCol w="999111"/>
              </a:tblGrid>
              <a:tr h="828000">
                <a:tc>
                  <a:txBody>
                    <a:bodyPr/>
                    <a:lstStyle/>
                    <a:p>
                      <a:r>
                        <a:rPr lang="en-GB" dirty="0" smtClean="0"/>
                        <a:t>lesson stage</a:t>
                      </a:r>
                      <a:endParaRPr lang="en-GB" dirty="0"/>
                    </a:p>
                  </a:txBody>
                  <a:tcPr/>
                </a:tc>
                <a:tc>
                  <a:txBody>
                    <a:bodyPr/>
                    <a:lstStyle/>
                    <a:p>
                      <a:r>
                        <a:rPr lang="en-GB" dirty="0" smtClean="0"/>
                        <a:t>parts</a:t>
                      </a:r>
                      <a:endParaRPr lang="en-GB" dirty="0"/>
                    </a:p>
                  </a:txBody>
                  <a:tcPr/>
                </a:tc>
                <a:tc>
                  <a:txBody>
                    <a:bodyPr/>
                    <a:lstStyle/>
                    <a:p>
                      <a:r>
                        <a:rPr lang="en-GB" dirty="0" smtClean="0"/>
                        <a:t>whole</a:t>
                      </a:r>
                      <a:endParaRPr lang="en-GB" dirty="0"/>
                    </a:p>
                  </a:txBody>
                  <a:tcPr/>
                </a:tc>
                <a:tc>
                  <a:txBody>
                    <a:bodyPr/>
                    <a:lstStyle/>
                    <a:p>
                      <a:r>
                        <a:rPr lang="en-GB" dirty="0" smtClean="0"/>
                        <a:t>relationship</a:t>
                      </a:r>
                      <a:endParaRPr lang="en-GB" dirty="0"/>
                    </a:p>
                  </a:txBody>
                  <a:tcPr/>
                </a:tc>
                <a:tc>
                  <a:txBody>
                    <a:bodyPr/>
                    <a:lstStyle/>
                    <a:p>
                      <a:r>
                        <a:rPr lang="en-GB" dirty="0" smtClean="0"/>
                        <a:t>materials</a:t>
                      </a:r>
                      <a:endParaRPr lang="en-GB" dirty="0"/>
                    </a:p>
                  </a:txBody>
                  <a:tcPr/>
                </a:tc>
                <a:tc>
                  <a:txBody>
                    <a:bodyPr/>
                    <a:lstStyle/>
                    <a:p>
                      <a:r>
                        <a:rPr lang="en-GB" dirty="0" smtClean="0"/>
                        <a:t>format</a:t>
                      </a:r>
                      <a:endParaRPr lang="en-GB" dirty="0"/>
                    </a:p>
                  </a:txBody>
                  <a:tcPr/>
                </a:tc>
                <a:tc>
                  <a:txBody>
                    <a:bodyPr/>
                    <a:lstStyle/>
                    <a:p>
                      <a:r>
                        <a:rPr lang="en-GB" dirty="0" smtClean="0"/>
                        <a:t>operation</a:t>
                      </a:r>
                      <a:endParaRPr lang="en-GB" dirty="0"/>
                    </a:p>
                  </a:txBody>
                  <a:tcPr/>
                </a:tc>
                <a:tc>
                  <a:txBody>
                    <a:bodyPr/>
                    <a:lstStyle/>
                    <a:p>
                      <a:r>
                        <a:rPr lang="en-GB" dirty="0" smtClean="0"/>
                        <a:t>OPMS, OPMC,</a:t>
                      </a:r>
                      <a:r>
                        <a:rPr lang="en-GB" baseline="0" dirty="0" smtClean="0"/>
                        <a:t> MPOS?</a:t>
                      </a:r>
                      <a:endParaRPr lang="en-GB" dirty="0"/>
                    </a:p>
                  </a:txBody>
                  <a:tcPr/>
                </a:tc>
              </a:tr>
              <a:tr h="795635">
                <a:tc>
                  <a:txBody>
                    <a:bodyPr/>
                    <a:lstStyle/>
                    <a:p>
                      <a:pPr algn="ctr"/>
                      <a:r>
                        <a:rPr lang="en-GB" dirty="0" smtClean="0"/>
                        <a:t>1</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smtClean="0"/>
                        <a:t>v</a:t>
                      </a:r>
                      <a:endParaRPr lang="en-GB" dirty="0"/>
                    </a:p>
                  </a:txBody>
                  <a:tcPr anchor="ctr"/>
                </a:tc>
                <a:tc>
                  <a:txBody>
                    <a:bodyPr/>
                    <a:lstStyle/>
                    <a:p>
                      <a:pPr algn="ctr"/>
                      <a:endParaRPr lang="en-GB" dirty="0"/>
                    </a:p>
                  </a:txBody>
                  <a:tcPr anchor="ctr"/>
                </a:tc>
              </a:tr>
              <a:tr h="795635">
                <a:tc>
                  <a:txBody>
                    <a:bodyPr/>
                    <a:lstStyle/>
                    <a:p>
                      <a:pPr algn="ctr"/>
                      <a:r>
                        <a:rPr lang="en-GB" dirty="0" smtClean="0"/>
                        <a:t>2</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smtClean="0"/>
                        <a:t>i</a:t>
                      </a:r>
                      <a:endParaRPr lang="en-GB" dirty="0"/>
                    </a:p>
                  </a:txBody>
                  <a:tcPr anchor="ctr"/>
                </a:tc>
                <a:tc>
                  <a:txBody>
                    <a:bodyPr/>
                    <a:lstStyle/>
                    <a:p>
                      <a:pPr algn="ctr"/>
                      <a:r>
                        <a:rPr lang="en-GB" dirty="0" smtClean="0"/>
                        <a:t>i</a:t>
                      </a:r>
                      <a:endParaRPr lang="en-GB" dirty="0"/>
                    </a:p>
                  </a:txBody>
                  <a:tcPr anchor="ctr"/>
                </a:tc>
                <a:tc>
                  <a:txBody>
                    <a:bodyPr/>
                    <a:lstStyle/>
                    <a:p>
                      <a:pPr algn="ctr"/>
                      <a:endParaRPr lang="en-GB" dirty="0"/>
                    </a:p>
                  </a:txBody>
                  <a:tcPr anchor="ctr"/>
                </a:tc>
              </a:tr>
              <a:tr h="795635">
                <a:tc>
                  <a:txBody>
                    <a:bodyPr/>
                    <a:lstStyle/>
                    <a:p>
                      <a:pPr algn="ctr"/>
                      <a:r>
                        <a:rPr lang="en-GB" dirty="0" smtClean="0"/>
                        <a:t>3</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smtClean="0"/>
                        <a:t>v</a:t>
                      </a:r>
                      <a:endParaRPr lang="en-GB" dirty="0"/>
                    </a:p>
                  </a:txBody>
                  <a:tcPr anchor="ctr"/>
                </a:tc>
                <a:tc>
                  <a:txBody>
                    <a:bodyPr/>
                    <a:lstStyle/>
                    <a:p>
                      <a:pPr algn="ctr"/>
                      <a:endParaRPr lang="en-GB" dirty="0"/>
                    </a:p>
                  </a:txBody>
                  <a:tcPr anchor="ctr"/>
                </a:tc>
              </a:tr>
              <a:tr h="795635">
                <a:tc>
                  <a:txBody>
                    <a:bodyPr/>
                    <a:lstStyle/>
                    <a:p>
                      <a:pPr algn="ctr"/>
                      <a:r>
                        <a:rPr lang="en-GB" dirty="0" smtClean="0"/>
                        <a:t>4</a:t>
                      </a:r>
                      <a:endParaRPr lang="en-GB" dirty="0"/>
                    </a:p>
                  </a:txBody>
                  <a:tcPr anchor="ctr"/>
                </a:tc>
                <a:tc>
                  <a:txBody>
                    <a:bodyPr/>
                    <a:lstStyle/>
                    <a:p>
                      <a:pPr algn="ctr"/>
                      <a:r>
                        <a:rPr lang="en-GB" dirty="0" smtClean="0"/>
                        <a:t>i</a:t>
                      </a:r>
                      <a:endParaRPr lang="en-GB" dirty="0"/>
                    </a:p>
                  </a:txBody>
                  <a:tcPr anchor="ctr"/>
                </a:tc>
                <a:tc>
                  <a:txBody>
                    <a:bodyPr/>
                    <a:lstStyle/>
                    <a:p>
                      <a:pPr algn="ctr"/>
                      <a:r>
                        <a:rPr lang="en-GB" dirty="0"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err="1" smtClean="0"/>
                        <a:t>v</a:t>
                      </a:r>
                      <a:endParaRPr lang="en-GB" dirty="0"/>
                    </a:p>
                  </a:txBody>
                  <a:tcPr anchor="ctr"/>
                </a:tc>
                <a:tc>
                  <a:txBody>
                    <a:bodyPr/>
                    <a:lstStyle/>
                    <a:p>
                      <a:pPr algn="ctr"/>
                      <a:endParaRPr lang="en-GB" dirty="0"/>
                    </a:p>
                  </a:txBody>
                  <a:tcPr anchor="ctr"/>
                </a:tc>
              </a:tr>
              <a:tr h="795635">
                <a:tc>
                  <a:txBody>
                    <a:bodyPr/>
                    <a:lstStyle/>
                    <a:p>
                      <a:pPr algn="ctr"/>
                      <a:r>
                        <a:rPr lang="en-GB" dirty="0" smtClean="0"/>
                        <a:t>5</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err="1" smtClean="0"/>
                        <a:t>i</a:t>
                      </a:r>
                      <a:endParaRPr lang="en-GB" dirty="0"/>
                    </a:p>
                  </a:txBody>
                  <a:tcPr anchor="ctr"/>
                </a:tc>
                <a:tc>
                  <a:txBody>
                    <a:bodyPr/>
                    <a:lstStyle/>
                    <a:p>
                      <a:pPr algn="ctr"/>
                      <a:r>
                        <a:rPr lang="en-GB" dirty="0" smtClean="0"/>
                        <a:t>none</a:t>
                      </a:r>
                      <a:endParaRPr lang="en-GB" dirty="0"/>
                    </a:p>
                  </a:txBody>
                  <a:tcPr anchor="ctr"/>
                </a:tc>
                <a:tc>
                  <a:txBody>
                    <a:bodyPr/>
                    <a:lstStyle/>
                    <a:p>
                      <a:pPr algn="ctr"/>
                      <a:r>
                        <a:rPr lang="en-GB" dirty="0" smtClean="0"/>
                        <a:t>v</a:t>
                      </a:r>
                      <a:endParaRPr lang="en-GB" dirty="0"/>
                    </a:p>
                  </a:txBody>
                  <a:tcPr anchor="ctr"/>
                </a:tc>
                <a:tc>
                  <a:txBody>
                    <a:bodyPr/>
                    <a:lstStyle/>
                    <a:p>
                      <a:pPr algn="ctr"/>
                      <a:r>
                        <a:rPr lang="en-GB" dirty="0" smtClean="0"/>
                        <a:t>v</a:t>
                      </a:r>
                      <a:endParaRPr lang="en-GB" dirty="0"/>
                    </a:p>
                  </a:txBody>
                  <a:tcPr anchor="ctr"/>
                </a:tc>
                <a:tc>
                  <a:txBody>
                    <a:bodyPr/>
                    <a:lstStyle/>
                    <a:p>
                      <a:pPr algn="ctr"/>
                      <a:endParaRPr lang="en-GB" dirty="0"/>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43608" y="548679"/>
          <a:ext cx="7200799" cy="5976664"/>
        </p:xfrm>
        <a:graphic>
          <a:graphicData uri="http://schemas.openxmlformats.org/drawingml/2006/table">
            <a:tbl>
              <a:tblPr/>
              <a:tblGrid>
                <a:gridCol w="2429549"/>
                <a:gridCol w="2259611"/>
                <a:gridCol w="2511639"/>
              </a:tblGrid>
              <a:tr h="406169">
                <a:tc gridSpan="3">
                  <a:txBody>
                    <a:bodyPr/>
                    <a:lstStyle/>
                    <a:p>
                      <a:pPr indent="450215">
                        <a:spcAft>
                          <a:spcPts val="0"/>
                        </a:spcAft>
                      </a:pPr>
                      <a:r>
                        <a:rPr lang="en-US" sz="1000">
                          <a:latin typeface="Times New Roman"/>
                          <a:ea typeface="Times New Roman"/>
                          <a:cs typeface="Times New Roman"/>
                        </a:rPr>
                        <a:t>First solve the nine problems below. Then explain why they have been arranged in rows and columns in this way, finding relationships.</a:t>
                      </a:r>
                      <a:endParaRPr lang="en-GB" sz="1000">
                        <a:latin typeface="Times New Roman"/>
                        <a:ea typeface="Times New Roman"/>
                        <a:cs typeface="Arial Unicode MS"/>
                      </a:endParaRPr>
                    </a:p>
                  </a:txBody>
                  <a:tcPr marL="54734" marR="5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r>
              <a:tr h="1421590">
                <a:tc>
                  <a:txBody>
                    <a:bodyPr/>
                    <a:lstStyle/>
                    <a:p>
                      <a:pPr marL="342900" lvl="0" indent="-342900">
                        <a:spcAft>
                          <a:spcPts val="0"/>
                        </a:spcAft>
                        <a:buFont typeface="+mj-lt"/>
                        <a:buAutoNum type="arabicParenBoth"/>
                      </a:pPr>
                      <a:r>
                        <a:rPr lang="en-US" sz="1000">
                          <a:latin typeface="Times New Roman"/>
                          <a:ea typeface="Times New Roman"/>
                        </a:rPr>
                        <a:t/>
                      </a:r>
                      <a:br>
                        <a:rPr lang="en-US" sz="1000">
                          <a:latin typeface="Times New Roman"/>
                          <a:ea typeface="Times New Roman"/>
                        </a:rPr>
                      </a:br>
                      <a:r>
                        <a:rPr lang="en-US" sz="1000">
                          <a:latin typeface="Times New Roman"/>
                          <a:ea typeface="Times New Roman"/>
                        </a:rPr>
                        <a:t/>
                      </a:r>
                      <a:br>
                        <a:rPr lang="en-US" sz="1000">
                          <a:latin typeface="Times New Roman"/>
                          <a:ea typeface="Times New Roman"/>
                        </a:rPr>
                      </a:br>
                      <a:r>
                        <a:rPr lang="en-US" sz="1000">
                          <a:latin typeface="Times New Roman"/>
                          <a:ea typeface="Times New Roman"/>
                          <a:cs typeface="Times New Roman"/>
                        </a:rPr>
                        <a:t>In the river there are 45 white ducks and 30 black ducks. All together how many ducks are there?</a:t>
                      </a:r>
                      <a:endParaRPr lang="en-GB" sz="1000">
                        <a:latin typeface="Times New Roman"/>
                        <a:ea typeface="Times New Roman"/>
                        <a:cs typeface="Arial Unicode MS"/>
                      </a:endParaRPr>
                    </a:p>
                  </a:txBody>
                  <a:tcPr marL="54734" marR="547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marL="342900" lvl="0" indent="-342900">
                        <a:spcAft>
                          <a:spcPts val="0"/>
                        </a:spcAft>
                        <a:buFont typeface="+mj-lt"/>
                        <a:buAutoNum type="arabicParenBoth"/>
                      </a:pPr>
                      <a:r>
                        <a:rPr lang="en-US" sz="1000">
                          <a:latin typeface="Times New Roman"/>
                          <a:ea typeface="Times New Roman"/>
                          <a:cs typeface="Times New Roman"/>
                        </a:rPr>
                        <a:t>In the river there are white ducks and black ducks. All together there are 75 ducks. 45 are white ducks. How many black ducks are there?</a:t>
                      </a:r>
                      <a:endParaRPr lang="en-GB" sz="1000">
                        <a:latin typeface="Times New Roman"/>
                        <a:ea typeface="Times New Roman"/>
                        <a:cs typeface="Arial Unicode MS"/>
                      </a:endParaRPr>
                    </a:p>
                  </a:txBody>
                  <a:tcPr marL="54734" marR="547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lvl="0" indent="-342900">
                        <a:spcAft>
                          <a:spcPts val="0"/>
                        </a:spcAft>
                        <a:buFont typeface="+mj-lt"/>
                        <a:buAutoNum type="arabicParenBoth"/>
                      </a:pPr>
                      <a:r>
                        <a:rPr lang="en-US" sz="1000">
                          <a:latin typeface="Times New Roman"/>
                          <a:ea typeface="Times New Roman"/>
                          <a:cs typeface="Times New Roman"/>
                        </a:rPr>
                        <a:t>In the river there are white ducks and black ducks. All together there are 75 ducks. 30 are black ducks. How many white ducks are there?</a:t>
                      </a:r>
                      <a:endParaRPr lang="en-GB" sz="1000">
                        <a:latin typeface="Times New Roman"/>
                        <a:ea typeface="Times New Roman"/>
                        <a:cs typeface="Arial Unicode MS"/>
                      </a:endParaRPr>
                    </a:p>
                  </a:txBody>
                  <a:tcPr marL="54734" marR="547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3084">
                <a:tc>
                  <a:txBody>
                    <a:bodyPr/>
                    <a:lstStyle/>
                    <a:p>
                      <a:pPr indent="450215">
                        <a:spcAft>
                          <a:spcPts val="0"/>
                        </a:spcAft>
                      </a:pPr>
                      <a:endParaRPr lang="en-US" sz="1000">
                        <a:latin typeface="Times New Roman"/>
                        <a:ea typeface="Times New Roman"/>
                        <a:cs typeface="Times New Roman"/>
                      </a:endParaRPr>
                    </a:p>
                  </a:txBody>
                  <a:tcPr marL="54734" marR="5473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450215">
                        <a:spcAft>
                          <a:spcPts val="0"/>
                        </a:spcAft>
                      </a:pPr>
                      <a:endParaRPr lang="en-US" sz="1000">
                        <a:latin typeface="Times New Roman"/>
                        <a:ea typeface="Times New Roman"/>
                        <a:cs typeface="Times New Roman"/>
                      </a:endParaRPr>
                    </a:p>
                  </a:txBody>
                  <a:tcPr marL="54734" marR="54734" marT="0" marB="0">
                    <a:lnL>
                      <a:noFill/>
                    </a:lnL>
                    <a:lnR>
                      <a:noFill/>
                    </a:lnR>
                    <a:lnT>
                      <a:noFill/>
                    </a:lnT>
                    <a:lnB>
                      <a:noFill/>
                    </a:lnB>
                  </a:tcPr>
                </a:tc>
                <a:tc>
                  <a:txBody>
                    <a:bodyPr/>
                    <a:lstStyle/>
                    <a:p>
                      <a:pPr indent="450215">
                        <a:spcAft>
                          <a:spcPts val="0"/>
                        </a:spcAft>
                      </a:pPr>
                      <a:endParaRPr lang="en-US" sz="1000">
                        <a:latin typeface="Times New Roman"/>
                        <a:ea typeface="Times New Roman"/>
                        <a:cs typeface="Times New Roman"/>
                      </a:endParaRPr>
                    </a:p>
                  </a:txBody>
                  <a:tcPr marL="54734" marR="54734" marT="0" marB="0">
                    <a:lnL>
                      <a:noFill/>
                    </a:lnL>
                    <a:lnR w="12700" cap="flat" cmpd="sng" algn="ctr">
                      <a:solidFill>
                        <a:srgbClr val="000000"/>
                      </a:solidFill>
                      <a:prstDash val="solid"/>
                      <a:round/>
                      <a:headEnd type="none" w="med" len="med"/>
                      <a:tailEnd type="none" w="med" len="med"/>
                    </a:lnR>
                    <a:lnT>
                      <a:noFill/>
                    </a:lnT>
                    <a:lnB>
                      <a:noFill/>
                    </a:lnB>
                  </a:tcPr>
                </a:tc>
              </a:tr>
              <a:tr h="1218506">
                <a:tc>
                  <a:txBody>
                    <a:bodyPr/>
                    <a:lstStyle/>
                    <a:p>
                      <a:pPr marL="340360" indent="-340360">
                        <a:spcAft>
                          <a:spcPts val="0"/>
                        </a:spcAft>
                      </a:pPr>
                      <a:r>
                        <a:rPr lang="en-US" sz="1000">
                          <a:latin typeface="Times New Roman"/>
                          <a:ea typeface="Times New Roman"/>
                          <a:cs typeface="Times New Roman"/>
                        </a:rPr>
                        <a:t>(1) 	In the river there is a group of ducks. 30 ducks swim away. 45 ducks are still there. How many ducks are in the group (at the beginning)?</a:t>
                      </a:r>
                      <a:endParaRPr lang="en-GB" sz="1000">
                        <a:latin typeface="Times New Roman"/>
                        <a:ea typeface="Times New Roman"/>
                        <a:cs typeface="Arial Unicode MS"/>
                      </a:endParaRPr>
                    </a:p>
                  </a:txBody>
                  <a:tcPr marL="54734" marR="5473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75285" indent="-375285">
                        <a:spcAft>
                          <a:spcPts val="0"/>
                        </a:spcAft>
                      </a:pPr>
                      <a:r>
                        <a:rPr lang="en-US" sz="1000">
                          <a:latin typeface="Times New Roman"/>
                          <a:ea typeface="Times New Roman"/>
                          <a:cs typeface="Times New Roman"/>
                        </a:rPr>
                        <a:t>(2) 	In the river there are 75 ducks. Some ducks swim away. There are still 45 ducks. How many ducks have swum away? </a:t>
                      </a:r>
                      <a:endParaRPr lang="en-GB" sz="1000">
                        <a:latin typeface="Times New Roman"/>
                        <a:ea typeface="Times New Roman"/>
                        <a:cs typeface="Arial Unicode MS"/>
                      </a:endParaRPr>
                    </a:p>
                  </a:txBody>
                  <a:tcPr marL="54734" marR="54734" marT="0" marB="0">
                    <a:lnL>
                      <a:noFill/>
                    </a:lnL>
                    <a:lnR>
                      <a:noFill/>
                    </a:lnR>
                    <a:lnT>
                      <a:noFill/>
                    </a:lnT>
                    <a:lnB>
                      <a:noFill/>
                    </a:lnB>
                  </a:tcPr>
                </a:tc>
                <a:tc>
                  <a:txBody>
                    <a:bodyPr/>
                    <a:lstStyle/>
                    <a:p>
                      <a:pPr marL="339725" indent="-339725">
                        <a:spcAft>
                          <a:spcPts val="0"/>
                        </a:spcAft>
                      </a:pPr>
                      <a:r>
                        <a:rPr lang="en-US" sz="1000">
                          <a:latin typeface="Times New Roman"/>
                          <a:ea typeface="Times New Roman"/>
                          <a:cs typeface="Times New Roman"/>
                        </a:rPr>
                        <a:t>(3) 	In the river there are 75 ducks. 30 ducks swim away. How many ducks are still there?                        </a:t>
                      </a:r>
                      <a:endParaRPr lang="en-GB" sz="1000">
                        <a:latin typeface="Times New Roman"/>
                        <a:ea typeface="Times New Roman"/>
                        <a:cs typeface="Arial Unicode MS"/>
                      </a:endParaRPr>
                    </a:p>
                  </a:txBody>
                  <a:tcPr marL="54734" marR="54734" marT="0" marB="0">
                    <a:lnL>
                      <a:noFill/>
                    </a:lnL>
                    <a:lnR w="12700" cap="flat" cmpd="sng" algn="ctr">
                      <a:solidFill>
                        <a:srgbClr val="000000"/>
                      </a:solidFill>
                      <a:prstDash val="solid"/>
                      <a:round/>
                      <a:headEnd type="none" w="med" len="med"/>
                      <a:tailEnd type="none" w="med" len="med"/>
                    </a:lnR>
                    <a:lnT>
                      <a:noFill/>
                    </a:lnT>
                    <a:lnB>
                      <a:noFill/>
                    </a:lnB>
                    <a:solidFill>
                      <a:srgbClr val="EEECE1"/>
                    </a:solidFill>
                  </a:tcPr>
                </a:tc>
              </a:tr>
              <a:tr h="203084">
                <a:tc>
                  <a:txBody>
                    <a:bodyPr/>
                    <a:lstStyle/>
                    <a:p>
                      <a:pPr indent="450215">
                        <a:spcAft>
                          <a:spcPts val="0"/>
                        </a:spcAft>
                      </a:pPr>
                      <a:endParaRPr lang="en-US" sz="1000">
                        <a:latin typeface="Times New Roman"/>
                        <a:ea typeface="Times New Roman"/>
                        <a:cs typeface="Times New Roman"/>
                      </a:endParaRPr>
                    </a:p>
                  </a:txBody>
                  <a:tcPr marL="54734" marR="5473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indent="450215">
                        <a:spcAft>
                          <a:spcPts val="0"/>
                        </a:spcAft>
                      </a:pPr>
                      <a:endParaRPr lang="en-US" sz="1000">
                        <a:latin typeface="Times New Roman"/>
                        <a:ea typeface="Times New Roman"/>
                        <a:cs typeface="Times New Roman"/>
                      </a:endParaRPr>
                    </a:p>
                  </a:txBody>
                  <a:tcPr marL="54734" marR="54734" marT="0" marB="0">
                    <a:lnL>
                      <a:noFill/>
                    </a:lnL>
                    <a:lnR>
                      <a:noFill/>
                    </a:lnR>
                    <a:lnT>
                      <a:noFill/>
                    </a:lnT>
                    <a:lnB>
                      <a:noFill/>
                    </a:lnB>
                  </a:tcPr>
                </a:tc>
                <a:tc>
                  <a:txBody>
                    <a:bodyPr/>
                    <a:lstStyle/>
                    <a:p>
                      <a:pPr indent="450215">
                        <a:spcAft>
                          <a:spcPts val="0"/>
                        </a:spcAft>
                      </a:pPr>
                      <a:endParaRPr lang="en-US" sz="1000">
                        <a:latin typeface="Times New Roman"/>
                        <a:ea typeface="Times New Roman"/>
                        <a:cs typeface="Times New Roman"/>
                      </a:endParaRPr>
                    </a:p>
                  </a:txBody>
                  <a:tcPr marL="54734" marR="54734" marT="0" marB="0">
                    <a:lnL>
                      <a:noFill/>
                    </a:lnL>
                    <a:lnR w="12700" cap="flat" cmpd="sng" algn="ctr">
                      <a:solidFill>
                        <a:srgbClr val="000000"/>
                      </a:solidFill>
                      <a:prstDash val="solid"/>
                      <a:round/>
                      <a:headEnd type="none" w="med" len="med"/>
                      <a:tailEnd type="none" w="med" len="med"/>
                    </a:lnR>
                    <a:lnT>
                      <a:noFill/>
                    </a:lnT>
                    <a:lnB>
                      <a:noFill/>
                    </a:lnB>
                  </a:tcPr>
                </a:tc>
              </a:tr>
              <a:tr h="1624674">
                <a:tc>
                  <a:txBody>
                    <a:bodyPr/>
                    <a:lstStyle/>
                    <a:p>
                      <a:pPr marL="340360" indent="-340360">
                        <a:spcAft>
                          <a:spcPts val="0"/>
                        </a:spcAft>
                      </a:pPr>
                      <a:r>
                        <a:rPr lang="en-US" sz="1000">
                          <a:latin typeface="Times New Roman"/>
                          <a:ea typeface="Times New Roman"/>
                          <a:cs typeface="Times New Roman"/>
                        </a:rPr>
                        <a:t>(1) 	In the river there are 30 black ducks. White ducks are 15 more than black ducks (black ducks are 15 less than white ducks). How many white ducks are there? </a:t>
                      </a:r>
                      <a:endParaRPr lang="en-GB" sz="1000">
                        <a:latin typeface="Times New Roman"/>
                        <a:ea typeface="Times New Roman"/>
                        <a:cs typeface="Arial Unicode MS"/>
                      </a:endParaRPr>
                    </a:p>
                  </a:txBody>
                  <a:tcPr marL="54734" marR="5473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375285" indent="-375285">
                        <a:spcAft>
                          <a:spcPts val="0"/>
                        </a:spcAft>
                      </a:pPr>
                      <a:r>
                        <a:rPr lang="en-US" sz="1000">
                          <a:latin typeface="Times New Roman"/>
                          <a:ea typeface="Times New Roman"/>
                          <a:cs typeface="Times New Roman"/>
                        </a:rPr>
                        <a:t>(2) 	In the river there are 30 black ducks and 45 white ducks. How many white ducks more than black ducks (How many black ducks less than white ducks)?</a:t>
                      </a:r>
                      <a:endParaRPr lang="en-GB" sz="1000">
                        <a:latin typeface="Times New Roman"/>
                        <a:ea typeface="Times New Roman"/>
                        <a:cs typeface="Arial Unicode MS"/>
                      </a:endParaRPr>
                    </a:p>
                  </a:txBody>
                  <a:tcPr marL="54734" marR="54734" marT="0" marB="0">
                    <a:lnL>
                      <a:noFill/>
                    </a:lnL>
                    <a:lnR>
                      <a:noFill/>
                    </a:lnR>
                    <a:lnT>
                      <a:noFill/>
                    </a:lnT>
                    <a:lnB>
                      <a:noFill/>
                    </a:lnB>
                    <a:solidFill>
                      <a:srgbClr val="EEECE1"/>
                    </a:solidFill>
                  </a:tcPr>
                </a:tc>
                <a:tc>
                  <a:txBody>
                    <a:bodyPr/>
                    <a:lstStyle/>
                    <a:p>
                      <a:pPr marL="339725" indent="-339725">
                        <a:spcAft>
                          <a:spcPts val="0"/>
                        </a:spcAft>
                      </a:pPr>
                      <a:r>
                        <a:rPr lang="en-US" sz="1000">
                          <a:latin typeface="Times New Roman"/>
                          <a:ea typeface="Times New Roman"/>
                          <a:cs typeface="Times New Roman"/>
                        </a:rPr>
                        <a:t>(3) 	In the river there are 45 white ducks. Black ducks are 15 less than white ducks (white ducks are 15 more than black ducks). How many black ducks are there?</a:t>
                      </a:r>
                      <a:endParaRPr lang="en-GB" sz="1000">
                        <a:latin typeface="Times New Roman"/>
                        <a:ea typeface="Times New Roman"/>
                        <a:cs typeface="Arial Unicode MS"/>
                      </a:endParaRPr>
                    </a:p>
                  </a:txBody>
                  <a:tcPr marL="54734" marR="54734" marT="0" marB="0">
                    <a:lnL>
                      <a:noFill/>
                    </a:lnL>
                    <a:lnR w="12700" cap="flat" cmpd="sng" algn="ctr">
                      <a:solidFill>
                        <a:srgbClr val="000000"/>
                      </a:solidFill>
                      <a:prstDash val="solid"/>
                      <a:round/>
                      <a:headEnd type="none" w="med" len="med"/>
                      <a:tailEnd type="none" w="med" len="med"/>
                    </a:lnR>
                    <a:lnT>
                      <a:noFill/>
                    </a:lnT>
                    <a:lnB>
                      <a:noFill/>
                    </a:lnB>
                  </a:tcPr>
                </a:tc>
              </a:tr>
              <a:tr h="899557">
                <a:tc>
                  <a:txBody>
                    <a:bodyPr/>
                    <a:lstStyle/>
                    <a:p>
                      <a:pPr indent="450215">
                        <a:spcAft>
                          <a:spcPts val="0"/>
                        </a:spcAft>
                      </a:pPr>
                      <a:endParaRPr lang="en-US" sz="1000">
                        <a:latin typeface="Times New Roman"/>
                        <a:ea typeface="Times New Roman"/>
                        <a:cs typeface="Times New Roman"/>
                      </a:endParaRPr>
                    </a:p>
                  </a:txBody>
                  <a:tcPr marL="54734" marR="5473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450215">
                        <a:spcAft>
                          <a:spcPts val="0"/>
                        </a:spcAft>
                      </a:pPr>
                      <a:endParaRPr lang="en-US" sz="1000">
                        <a:latin typeface="Times New Roman"/>
                        <a:ea typeface="Times New Roman"/>
                        <a:cs typeface="Times New Roman"/>
                      </a:endParaRPr>
                    </a:p>
                  </a:txBody>
                  <a:tcPr marL="54734" marR="547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450215">
                        <a:spcAft>
                          <a:spcPts val="0"/>
                        </a:spcAft>
                      </a:pPr>
                      <a:endParaRPr lang="en-US" sz="1000" dirty="0">
                        <a:latin typeface="Times New Roman"/>
                        <a:ea typeface="Times New Roman"/>
                        <a:cs typeface="Times New Roman"/>
                      </a:endParaRPr>
                    </a:p>
                  </a:txBody>
                  <a:tcPr marL="54734" marR="5473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8201" name="Picture 27"/>
          <p:cNvPicPr>
            <a:picLocks noChangeAspect="1" noChangeArrowheads="1"/>
          </p:cNvPicPr>
          <p:nvPr/>
        </p:nvPicPr>
        <p:blipFill>
          <a:blip r:embed="rId2" cstate="print"/>
          <a:srcRect/>
          <a:stretch>
            <a:fillRect/>
          </a:stretch>
        </p:blipFill>
        <p:spPr bwMode="auto">
          <a:xfrm>
            <a:off x="1691680" y="3284984"/>
            <a:ext cx="1020763" cy="601663"/>
          </a:xfrm>
          <a:prstGeom prst="rect">
            <a:avLst/>
          </a:prstGeom>
          <a:noFill/>
        </p:spPr>
      </p:pic>
      <p:pic>
        <p:nvPicPr>
          <p:cNvPr id="8200" name="Picture 26"/>
          <p:cNvPicPr>
            <a:picLocks noChangeAspect="1" noChangeArrowheads="1"/>
          </p:cNvPicPr>
          <p:nvPr/>
        </p:nvPicPr>
        <p:blipFill>
          <a:blip r:embed="rId3" cstate="print"/>
          <a:srcRect/>
          <a:stretch>
            <a:fillRect/>
          </a:stretch>
        </p:blipFill>
        <p:spPr bwMode="auto">
          <a:xfrm>
            <a:off x="3995936" y="3284984"/>
            <a:ext cx="1012825" cy="601663"/>
          </a:xfrm>
          <a:prstGeom prst="rect">
            <a:avLst/>
          </a:prstGeom>
          <a:noFill/>
        </p:spPr>
      </p:pic>
      <p:pic>
        <p:nvPicPr>
          <p:cNvPr id="8199" name="Picture 25"/>
          <p:cNvPicPr>
            <a:picLocks noChangeAspect="1" noChangeArrowheads="1"/>
          </p:cNvPicPr>
          <p:nvPr/>
        </p:nvPicPr>
        <p:blipFill>
          <a:blip r:embed="rId4" cstate="print"/>
          <a:srcRect/>
          <a:stretch>
            <a:fillRect/>
          </a:stretch>
        </p:blipFill>
        <p:spPr bwMode="auto">
          <a:xfrm>
            <a:off x="6444208" y="3212976"/>
            <a:ext cx="936625" cy="593725"/>
          </a:xfrm>
          <a:prstGeom prst="rect">
            <a:avLst/>
          </a:prstGeom>
          <a:noFill/>
        </p:spPr>
      </p:pic>
      <p:pic>
        <p:nvPicPr>
          <p:cNvPr id="8198" name="Picture 24"/>
          <p:cNvPicPr>
            <a:picLocks noChangeAspect="1" noChangeArrowheads="1"/>
          </p:cNvPicPr>
          <p:nvPr/>
        </p:nvPicPr>
        <p:blipFill>
          <a:blip r:embed="rId5" cstate="print"/>
          <a:srcRect/>
          <a:stretch>
            <a:fillRect/>
          </a:stretch>
        </p:blipFill>
        <p:spPr bwMode="auto">
          <a:xfrm>
            <a:off x="1763688" y="1700808"/>
            <a:ext cx="990600" cy="647700"/>
          </a:xfrm>
          <a:prstGeom prst="rect">
            <a:avLst/>
          </a:prstGeom>
          <a:noFill/>
        </p:spPr>
      </p:pic>
      <p:pic>
        <p:nvPicPr>
          <p:cNvPr id="8197" name="Picture 23"/>
          <p:cNvPicPr>
            <a:picLocks noChangeAspect="1" noChangeArrowheads="1"/>
          </p:cNvPicPr>
          <p:nvPr/>
        </p:nvPicPr>
        <p:blipFill>
          <a:blip r:embed="rId6" cstate="print"/>
          <a:srcRect/>
          <a:stretch>
            <a:fillRect/>
          </a:stretch>
        </p:blipFill>
        <p:spPr bwMode="auto">
          <a:xfrm>
            <a:off x="4067944" y="1700808"/>
            <a:ext cx="960438" cy="587375"/>
          </a:xfrm>
          <a:prstGeom prst="rect">
            <a:avLst/>
          </a:prstGeom>
          <a:noFill/>
        </p:spPr>
      </p:pic>
      <p:pic>
        <p:nvPicPr>
          <p:cNvPr id="8196" name="Picture 22"/>
          <p:cNvPicPr>
            <a:picLocks noChangeAspect="1" noChangeArrowheads="1"/>
          </p:cNvPicPr>
          <p:nvPr/>
        </p:nvPicPr>
        <p:blipFill>
          <a:blip r:embed="rId7" cstate="print"/>
          <a:srcRect/>
          <a:stretch>
            <a:fillRect/>
          </a:stretch>
        </p:blipFill>
        <p:spPr bwMode="auto">
          <a:xfrm>
            <a:off x="6372200" y="1628800"/>
            <a:ext cx="1028700" cy="617538"/>
          </a:xfrm>
          <a:prstGeom prst="rect">
            <a:avLst/>
          </a:prstGeom>
          <a:noFill/>
        </p:spPr>
      </p:pic>
      <p:pic>
        <p:nvPicPr>
          <p:cNvPr id="8193" name="Picture 21"/>
          <p:cNvPicPr>
            <a:picLocks noChangeAspect="1" noChangeArrowheads="1"/>
          </p:cNvPicPr>
          <p:nvPr/>
        </p:nvPicPr>
        <p:blipFill>
          <a:blip r:embed="rId8" cstate="print"/>
          <a:srcRect/>
          <a:stretch>
            <a:fillRect/>
          </a:stretch>
        </p:blipFill>
        <p:spPr bwMode="auto">
          <a:xfrm>
            <a:off x="6444208" y="4797152"/>
            <a:ext cx="1112838" cy="693738"/>
          </a:xfrm>
          <a:prstGeom prst="rect">
            <a:avLst/>
          </a:prstGeom>
          <a:noFill/>
        </p:spPr>
      </p:pic>
      <p:pic>
        <p:nvPicPr>
          <p:cNvPr id="8194" name="Picture 28"/>
          <p:cNvPicPr>
            <a:picLocks noChangeAspect="1" noChangeArrowheads="1"/>
          </p:cNvPicPr>
          <p:nvPr/>
        </p:nvPicPr>
        <p:blipFill>
          <a:blip r:embed="rId9" cstate="print"/>
          <a:srcRect/>
          <a:stretch>
            <a:fillRect/>
          </a:stretch>
        </p:blipFill>
        <p:spPr bwMode="auto">
          <a:xfrm>
            <a:off x="3995936" y="4941168"/>
            <a:ext cx="1104900" cy="723900"/>
          </a:xfrm>
          <a:prstGeom prst="rect">
            <a:avLst/>
          </a:prstGeom>
          <a:noFill/>
        </p:spPr>
      </p:pic>
      <p:pic>
        <p:nvPicPr>
          <p:cNvPr id="8195" name="Picture 29"/>
          <p:cNvPicPr>
            <a:picLocks noChangeAspect="1" noChangeArrowheads="1"/>
          </p:cNvPicPr>
          <p:nvPr/>
        </p:nvPicPr>
        <p:blipFill>
          <a:blip r:embed="rId10" cstate="print"/>
          <a:srcRect/>
          <a:stretch>
            <a:fillRect/>
          </a:stretch>
        </p:blipFill>
        <p:spPr bwMode="auto">
          <a:xfrm>
            <a:off x="1763688" y="4941168"/>
            <a:ext cx="1082675" cy="7493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pPr>
              <a:buNone/>
            </a:pPr>
            <a:r>
              <a:rPr lang="en-GB" dirty="0" smtClean="0"/>
              <a:t>Finland textbook</a:t>
            </a:r>
          </a:p>
          <a:p>
            <a:pPr>
              <a:buNone/>
            </a:pPr>
            <a:endParaRPr lang="en-GB" dirty="0" smtClean="0"/>
          </a:p>
          <a:p>
            <a:pPr>
              <a:buNone/>
            </a:pPr>
            <a:r>
              <a:rPr lang="en-GB" dirty="0" smtClean="0"/>
              <a:t>17 - 9 =</a:t>
            </a:r>
          </a:p>
          <a:p>
            <a:pPr>
              <a:buNone/>
            </a:pPr>
            <a:r>
              <a:rPr lang="en-GB" dirty="0" smtClean="0"/>
              <a:t>27 – 9 = </a:t>
            </a:r>
          </a:p>
          <a:p>
            <a:pPr>
              <a:buNone/>
            </a:pPr>
            <a:r>
              <a:rPr lang="en-GB" dirty="0" smtClean="0"/>
              <a:t>37 – 9 =</a:t>
            </a:r>
          </a:p>
          <a:p>
            <a:pPr>
              <a:buNone/>
            </a:pPr>
            <a:r>
              <a:rPr lang="en-GB" dirty="0" smtClean="0"/>
              <a:t>47 – 9 =</a:t>
            </a:r>
          </a:p>
          <a:p>
            <a:pPr>
              <a:buNone/>
            </a:pPr>
            <a:r>
              <a:rPr lang="en-GB" dirty="0" smtClean="0"/>
              <a:t>...</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and invariance</a:t>
            </a:r>
            <a:endParaRPr lang="en-GB" dirty="0"/>
          </a:p>
        </p:txBody>
      </p:sp>
      <p:sp>
        <p:nvSpPr>
          <p:cNvPr id="3" name="Content Placeholder 2"/>
          <p:cNvSpPr>
            <a:spLocks noGrp="1"/>
          </p:cNvSpPr>
          <p:nvPr>
            <p:ph idx="1"/>
          </p:nvPr>
        </p:nvSpPr>
        <p:spPr/>
        <p:txBody>
          <a:bodyPr>
            <a:normAutofit fontScale="92500"/>
          </a:bodyPr>
          <a:lstStyle/>
          <a:p>
            <a:pPr marL="514350" indent="-514350">
              <a:buNone/>
            </a:pPr>
            <a:endParaRPr lang="en-GB" dirty="0" smtClean="0"/>
          </a:p>
          <a:p>
            <a:pPr marL="514350" indent="-514350">
              <a:buNone/>
            </a:pPr>
            <a:endParaRPr lang="en-GB" dirty="0" smtClean="0"/>
          </a:p>
          <a:p>
            <a:pPr marL="514350" indent="-514350">
              <a:buNone/>
            </a:pPr>
            <a:endParaRPr lang="en-GB" dirty="0" smtClean="0"/>
          </a:p>
          <a:p>
            <a:pPr marL="514350" indent="-514350">
              <a:buNone/>
            </a:pPr>
            <a:endParaRPr lang="en-GB" dirty="0" smtClean="0"/>
          </a:p>
          <a:p>
            <a:pPr marL="514350" indent="-514350">
              <a:buNone/>
            </a:pPr>
            <a:endParaRPr lang="en-GB" dirty="0" smtClean="0"/>
          </a:p>
          <a:p>
            <a:pPr marL="514350" indent="-514350">
              <a:buNone/>
            </a:pPr>
            <a:endParaRPr lang="en-GB" dirty="0" smtClean="0"/>
          </a:p>
          <a:p>
            <a:pPr marL="514350" indent="-514350">
              <a:buNone/>
            </a:pPr>
            <a:endParaRPr lang="en-GB" dirty="0" smtClean="0"/>
          </a:p>
          <a:p>
            <a:pPr marL="514350" indent="-514350">
              <a:buNone/>
            </a:pPr>
            <a:r>
              <a:rPr lang="en-GB" dirty="0" smtClean="0"/>
              <a:t>Suggest next variation, and why it might be useful</a:t>
            </a:r>
            <a:endParaRPr lang="en-GB" dirty="0"/>
          </a:p>
        </p:txBody>
      </p:sp>
      <p:graphicFrame>
        <p:nvGraphicFramePr>
          <p:cNvPr id="4" name="Table 3"/>
          <p:cNvGraphicFramePr>
            <a:graphicFrameLocks noGrp="1"/>
          </p:cNvGraphicFramePr>
          <p:nvPr/>
        </p:nvGraphicFramePr>
        <p:xfrm>
          <a:off x="755576" y="1340768"/>
          <a:ext cx="7920880" cy="3600400"/>
        </p:xfrm>
        <a:graphic>
          <a:graphicData uri="http://schemas.openxmlformats.org/drawingml/2006/table">
            <a:tbl>
              <a:tblPr firstRow="1" bandRow="1">
                <a:tableStyleId>{5C22544A-7EE6-4342-B048-85BDC9FD1C3A}</a:tableStyleId>
              </a:tblPr>
              <a:tblGrid>
                <a:gridCol w="2160240"/>
                <a:gridCol w="2088232"/>
                <a:gridCol w="1728192"/>
                <a:gridCol w="1944216"/>
              </a:tblGrid>
              <a:tr h="1463044">
                <a:tc>
                  <a:txBody>
                    <a:bodyPr/>
                    <a:lstStyle/>
                    <a:p>
                      <a:r>
                        <a:rPr lang="en-GB" dirty="0" smtClean="0"/>
                        <a:t>variation</a:t>
                      </a:r>
                      <a:endParaRPr lang="en-GB" dirty="0"/>
                    </a:p>
                  </a:txBody>
                  <a:tcPr/>
                </a:tc>
                <a:tc>
                  <a:txBody>
                    <a:bodyPr/>
                    <a:lstStyle/>
                    <a:p>
                      <a:r>
                        <a:rPr lang="en-GB" dirty="0" smtClean="0"/>
                        <a:t>invariance</a:t>
                      </a:r>
                      <a:endParaRPr lang="en-GB" dirty="0"/>
                    </a:p>
                  </a:txBody>
                  <a:tcPr/>
                </a:tc>
                <a:tc>
                  <a:txBody>
                    <a:bodyPr/>
                    <a:lstStyle/>
                    <a:p>
                      <a:r>
                        <a:rPr lang="en-GB" dirty="0" smtClean="0"/>
                        <a:t>what</a:t>
                      </a:r>
                      <a:r>
                        <a:rPr lang="en-GB" baseline="0" dirty="0" smtClean="0"/>
                        <a:t> can be reasoned from patterns?</a:t>
                      </a:r>
                      <a:endParaRPr lang="en-GB" dirty="0"/>
                    </a:p>
                  </a:txBody>
                  <a:tcPr/>
                </a:tc>
                <a:tc>
                  <a:txBody>
                    <a:bodyPr/>
                    <a:lstStyle/>
                    <a:p>
                      <a:r>
                        <a:rPr lang="en-GB" dirty="0" smtClean="0"/>
                        <a:t>OPMS, OPMC, MPOS?</a:t>
                      </a:r>
                    </a:p>
                    <a:p>
                      <a:r>
                        <a:rPr lang="en-GB" dirty="0" smtClean="0"/>
                        <a:t>Control</a:t>
                      </a:r>
                      <a:r>
                        <a:rPr lang="en-GB" baseline="0" dirty="0" smtClean="0"/>
                        <a:t> variables for inductive reasoning</a:t>
                      </a:r>
                      <a:endParaRPr lang="en-GB" dirty="0"/>
                    </a:p>
                  </a:txBody>
                  <a:tcPr/>
                </a:tc>
              </a:tr>
              <a:tr h="2137356">
                <a:tc>
                  <a:txBody>
                    <a:bodyPr/>
                    <a:lstStyle/>
                    <a:p>
                      <a:pPr algn="ctr"/>
                      <a:r>
                        <a:rPr lang="en-GB" dirty="0" smtClean="0"/>
                        <a:t>Tens</a:t>
                      </a:r>
                      <a:r>
                        <a:rPr lang="en-GB" baseline="0" dirty="0" smtClean="0"/>
                        <a:t> digit in ‘whole’</a:t>
                      </a:r>
                    </a:p>
                    <a:p>
                      <a:pPr algn="ctr"/>
                      <a:endParaRPr lang="en-GB"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Tens digit in ‘answer’</a:t>
                      </a:r>
                    </a:p>
                    <a:p>
                      <a:pPr algn="ctr"/>
                      <a:endParaRPr lang="en-GB" dirty="0"/>
                    </a:p>
                  </a:txBody>
                  <a:tcPr anchor="ctr"/>
                </a:tc>
                <a:tc>
                  <a:txBody>
                    <a:bodyPr/>
                    <a:lstStyle/>
                    <a:p>
                      <a:pPr algn="ctr"/>
                      <a:r>
                        <a:rPr lang="en-GB" dirty="0" smtClean="0"/>
                        <a:t>Part-whole</a:t>
                      </a:r>
                      <a:r>
                        <a:rPr lang="en-GB" baseline="0" dirty="0" smtClean="0"/>
                        <a:t> </a:t>
                      </a:r>
                      <a:r>
                        <a:rPr lang="en-GB" dirty="0" smtClean="0"/>
                        <a:t>relationship</a:t>
                      </a:r>
                    </a:p>
                    <a:p>
                      <a:pPr algn="ct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Subtraction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Units</a:t>
                      </a:r>
                      <a:r>
                        <a:rPr lang="en-GB" baseline="0" dirty="0" smtClean="0"/>
                        <a:t> digits</a:t>
                      </a:r>
                      <a:endParaRPr lang="en-GB" dirty="0" smtClean="0"/>
                    </a:p>
                    <a:p>
                      <a:pPr algn="ctr"/>
                      <a:endParaRPr lang="en-GB" dirty="0"/>
                    </a:p>
                  </a:txBody>
                  <a:tcPr anchor="ctr"/>
                </a:tc>
                <a:tc>
                  <a:txBody>
                    <a:bodyPr/>
                    <a:lstStyle/>
                    <a:p>
                      <a:pPr algn="ctr"/>
                      <a:r>
                        <a:rPr lang="en-GB" dirty="0" smtClean="0"/>
                        <a:t>Nine-</a:t>
                      </a:r>
                      <a:r>
                        <a:rPr lang="en-GB" dirty="0" err="1" smtClean="0"/>
                        <a:t>ness</a:t>
                      </a:r>
                      <a:endParaRPr lang="en-GB" dirty="0"/>
                    </a:p>
                  </a:txBody>
                  <a:tcPr anchor="ctr"/>
                </a:tc>
                <a:tc>
                  <a:txBody>
                    <a:bodyPr/>
                    <a:lstStyle/>
                    <a:p>
                      <a:pPr algn="ctr"/>
                      <a:endParaRPr lang="en-GB" dirty="0"/>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 of triangles</a:t>
            </a:r>
            <a:endParaRPr lang="en-GB" dirty="0"/>
          </a:p>
        </p:txBody>
      </p:sp>
      <p:pic>
        <p:nvPicPr>
          <p:cNvPr id="3" name="Picture 2"/>
          <p:cNvPicPr>
            <a:picLocks noChangeAspect="1" noChangeArrowheads="1"/>
          </p:cNvPicPr>
          <p:nvPr/>
        </p:nvPicPr>
        <p:blipFill>
          <a:blip r:embed="rId2" cstate="print"/>
          <a:srcRect l="6395" t="6293" r="56709" b="64800"/>
          <a:stretch>
            <a:fillRect/>
          </a:stretch>
        </p:blipFill>
        <p:spPr bwMode="auto">
          <a:xfrm>
            <a:off x="1115616" y="1412776"/>
            <a:ext cx="7128792" cy="5091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4678" t="36026" r="45455" b="6992"/>
          <a:stretch>
            <a:fillRect/>
          </a:stretch>
        </p:blipFill>
        <p:spPr bwMode="auto">
          <a:xfrm>
            <a:off x="1835696" y="188640"/>
            <a:ext cx="5400600"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5339" t="29419" r="4383" b="6160"/>
          <a:stretch>
            <a:fillRect/>
          </a:stretch>
        </p:blipFill>
        <p:spPr bwMode="auto">
          <a:xfrm>
            <a:off x="2267744" y="260648"/>
            <a:ext cx="4680520" cy="6264696"/>
          </a:xfrm>
          <a:prstGeom prst="rect">
            <a:avLst/>
          </a:prstGeom>
          <a:noFill/>
          <a:ln w="9525">
            <a:noFill/>
            <a:miter lim="800000"/>
            <a:headEnd/>
            <a:tailEnd/>
          </a:ln>
        </p:spPr>
      </p:pic>
      <p:sp>
        <p:nvSpPr>
          <p:cNvPr id="3" name="Cloud Callout 2"/>
          <p:cNvSpPr/>
          <p:nvPr/>
        </p:nvSpPr>
        <p:spPr>
          <a:xfrm>
            <a:off x="2915816" y="6021288"/>
            <a:ext cx="1872208" cy="50405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2332037"/>
            <a:ext cx="8229600" cy="4525963"/>
          </a:xfrm>
        </p:spPr>
        <p:txBody>
          <a:bodyPr/>
          <a:lstStyle/>
          <a:p>
            <a:pPr>
              <a:buNone/>
            </a:pPr>
            <a:r>
              <a:rPr lang="en-GB" dirty="0" smtClean="0"/>
              <a:t>I wonder if we can make this formula using Takumi’s and Miho’s ideas too</a:t>
            </a:r>
            <a:endParaRPr lang="en-GB" dirty="0"/>
          </a:p>
        </p:txBody>
      </p:sp>
      <p:sp>
        <p:nvSpPr>
          <p:cNvPr id="4" name="Title 3"/>
          <p:cNvSpPr>
            <a:spLocks noGrp="1"/>
          </p:cNvSpPr>
          <p:nvPr>
            <p:ph type="title"/>
          </p:nvPr>
        </p:nvSpPr>
        <p:spPr>
          <a:xfrm>
            <a:off x="2267744" y="274638"/>
            <a:ext cx="4464496" cy="11430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this workshop</a:t>
            </a:r>
            <a:endParaRPr lang="en-GB" dirty="0"/>
          </a:p>
        </p:txBody>
      </p:sp>
      <p:sp>
        <p:nvSpPr>
          <p:cNvPr id="3" name="Content Placeholder 2"/>
          <p:cNvSpPr>
            <a:spLocks noGrp="1"/>
          </p:cNvSpPr>
          <p:nvPr>
            <p:ph idx="1"/>
          </p:nvPr>
        </p:nvSpPr>
        <p:spPr>
          <a:xfrm>
            <a:off x="467544" y="1628800"/>
            <a:ext cx="8229600" cy="4713387"/>
          </a:xfrm>
        </p:spPr>
        <p:txBody>
          <a:bodyPr>
            <a:normAutofit/>
          </a:bodyPr>
          <a:lstStyle/>
          <a:p>
            <a:r>
              <a:rPr lang="en-GB" dirty="0" smtClean="0"/>
              <a:t>Direct experience of the use of variation</a:t>
            </a:r>
          </a:p>
          <a:p>
            <a:r>
              <a:rPr lang="en-GB" dirty="0" smtClean="0"/>
              <a:t>Examples from textbooks</a:t>
            </a:r>
          </a:p>
          <a:p>
            <a:r>
              <a:rPr lang="en-GB" dirty="0" smtClean="0"/>
              <a:t>Mapping variation and invariance</a:t>
            </a:r>
          </a:p>
          <a:p>
            <a:r>
              <a:rPr lang="en-GB" dirty="0" smtClean="0"/>
              <a:t>Variation principles in area learning</a:t>
            </a:r>
          </a:p>
          <a:p>
            <a:r>
              <a:rPr lang="en-GB" dirty="0" smtClean="0"/>
              <a:t>Critical features</a:t>
            </a:r>
          </a:p>
          <a:p>
            <a:r>
              <a:rPr lang="en-GB" dirty="0" smtClean="0"/>
              <a:t>Directing attention</a:t>
            </a:r>
          </a:p>
          <a:p>
            <a:pPr>
              <a:buNone/>
            </a:pPr>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OPMS</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dirty="0" smtClean="0"/>
              <a:t>One problem, multiple solution methods:</a:t>
            </a:r>
          </a:p>
          <a:p>
            <a:pPr>
              <a:buNone/>
            </a:pPr>
            <a:r>
              <a:rPr lang="en-GB" dirty="0"/>
              <a:t>	</a:t>
            </a:r>
            <a:r>
              <a:rPr lang="en-GB" dirty="0" smtClean="0"/>
              <a:t>multiple ways of finding area</a:t>
            </a:r>
          </a:p>
          <a:p>
            <a:pPr>
              <a:buNone/>
            </a:pPr>
            <a:r>
              <a:rPr lang="en-GB" dirty="0"/>
              <a:t>	</a:t>
            </a:r>
            <a:r>
              <a:rPr lang="en-GB" dirty="0" smtClean="0"/>
              <a:t>multiple ways of finding formula</a:t>
            </a:r>
          </a:p>
          <a:p>
            <a:pPr>
              <a:buNone/>
            </a:pPr>
            <a:endParaRPr lang="en-GB" dirty="0"/>
          </a:p>
          <a:p>
            <a:pPr>
              <a:buNone/>
            </a:pPr>
            <a:r>
              <a:rPr lang="en-GB" dirty="0" smtClean="0"/>
              <a:t>So far, only two problems, so now we need OPMC – what changes can be made?</a:t>
            </a:r>
          </a:p>
          <a:p>
            <a:pPr>
              <a:buNone/>
            </a:pPr>
            <a:r>
              <a:rPr lang="en-GB" dirty="0" smtClean="0"/>
              <a:t>  </a:t>
            </a:r>
          </a:p>
          <a:p>
            <a:pPr>
              <a:buNone/>
            </a:pPr>
            <a:r>
              <a:rPr lang="en-GB" dirty="0" smtClean="0"/>
              <a:t>What changes have been made so far?</a:t>
            </a:r>
          </a:p>
          <a:p>
            <a:pPr>
              <a:buNone/>
            </a:pPr>
            <a:endParaRPr lang="en-GB" dirty="0" smtClean="0"/>
          </a:p>
          <a:p>
            <a:pPr>
              <a:buNone/>
            </a:pPr>
            <a:r>
              <a:rPr lang="en-GB" dirty="0" smtClean="0"/>
              <a:t>What other changes could be made?</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smtClean="0"/>
              <a:t>Varying a critical feature: anticipate problems students will have</a:t>
            </a:r>
            <a:br>
              <a:rPr lang="en-GB" dirty="0" smtClean="0"/>
            </a:br>
            <a:endParaRPr lang="en-GB" dirty="0"/>
          </a:p>
        </p:txBody>
      </p:sp>
      <p:sp>
        <p:nvSpPr>
          <p:cNvPr id="3" name="Content Placeholder 2"/>
          <p:cNvSpPr>
            <a:spLocks noGrp="1"/>
          </p:cNvSpPr>
          <p:nvPr>
            <p:ph sz="half" idx="1"/>
          </p:nvPr>
        </p:nvSpPr>
        <p:spPr>
          <a:xfrm>
            <a:off x="0" y="1556792"/>
            <a:ext cx="4146104" cy="4525963"/>
          </a:xfrm>
        </p:spPr>
        <p:txBody>
          <a:bodyPr>
            <a:normAutofit/>
          </a:bodyPr>
          <a:lstStyle/>
          <a:p>
            <a:pPr lvl="1">
              <a:buNone/>
            </a:pPr>
            <a:r>
              <a:rPr lang="en-GB" sz="2800" dirty="0" smtClean="0"/>
              <a:t>Multiplication facts</a:t>
            </a:r>
          </a:p>
          <a:p>
            <a:pPr lvl="1">
              <a:buNone/>
            </a:pPr>
            <a:r>
              <a:rPr lang="en-GB" sz="2800" dirty="0" smtClean="0"/>
              <a:t>Not on squared paper</a:t>
            </a:r>
          </a:p>
          <a:p>
            <a:pPr lvl="1">
              <a:buNone/>
            </a:pPr>
            <a:r>
              <a:rPr lang="en-GB" sz="2800" dirty="0" smtClean="0"/>
              <a:t>Identifying base and height</a:t>
            </a:r>
          </a:p>
          <a:p>
            <a:pPr lvl="1">
              <a:buNone/>
            </a:pPr>
            <a:r>
              <a:rPr lang="en-GB" sz="2800" dirty="0" smtClean="0"/>
              <a:t>Orientation </a:t>
            </a:r>
          </a:p>
          <a:p>
            <a:pPr lvl="1">
              <a:buNone/>
            </a:pPr>
            <a:r>
              <a:rPr lang="en-GB" sz="2800" dirty="0" smtClean="0"/>
              <a:t>How does area vary when height varies?</a:t>
            </a:r>
          </a:p>
          <a:p>
            <a:pPr lvl="1">
              <a:buNone/>
            </a:pPr>
            <a:r>
              <a:rPr lang="en-GB" sz="2800" dirty="0" smtClean="0"/>
              <a:t>How does area vary if the base moves?</a:t>
            </a:r>
          </a:p>
          <a:p>
            <a:endParaRPr lang="en-GB" dirty="0"/>
          </a:p>
        </p:txBody>
      </p:sp>
      <p:sp>
        <p:nvSpPr>
          <p:cNvPr id="4" name="Content Placeholder 3"/>
          <p:cNvSpPr>
            <a:spLocks noGrp="1"/>
          </p:cNvSpPr>
          <p:nvPr>
            <p:ph sz="half" idx="2"/>
          </p:nvPr>
        </p:nvSpPr>
        <p:spPr>
          <a:xfrm>
            <a:off x="4211960" y="1556792"/>
            <a:ext cx="4536504" cy="4525963"/>
          </a:xfrm>
        </p:spPr>
        <p:txBody>
          <a:bodyPr>
            <a:normAutofit/>
          </a:bodyPr>
          <a:lstStyle/>
          <a:p>
            <a:pPr>
              <a:buNone/>
            </a:pPr>
            <a:r>
              <a:rPr lang="en-GB" dirty="0" smtClean="0"/>
              <a:t>Is this an obstacle?</a:t>
            </a:r>
          </a:p>
          <a:p>
            <a:pPr>
              <a:buNone/>
            </a:pPr>
            <a:r>
              <a:rPr lang="en-GB" dirty="0" smtClean="0"/>
              <a:t>Is now the right time?</a:t>
            </a:r>
          </a:p>
          <a:p>
            <a:pPr>
              <a:spcBef>
                <a:spcPts val="400"/>
              </a:spcBef>
              <a:buNone/>
            </a:pPr>
            <a:r>
              <a:rPr lang="en-GB" dirty="0" smtClean="0"/>
              <a:t>Vary base and height</a:t>
            </a:r>
          </a:p>
          <a:p>
            <a:pPr>
              <a:spcBef>
                <a:spcPts val="400"/>
              </a:spcBef>
              <a:buNone/>
            </a:pPr>
            <a:endParaRPr lang="en-GB" dirty="0" smtClean="0"/>
          </a:p>
          <a:p>
            <a:pPr>
              <a:spcBef>
                <a:spcPts val="600"/>
              </a:spcBef>
              <a:buNone/>
            </a:pPr>
            <a:r>
              <a:rPr lang="en-GB" dirty="0" smtClean="0"/>
              <a:t>Vary orientation</a:t>
            </a:r>
          </a:p>
          <a:p>
            <a:pPr>
              <a:spcBef>
                <a:spcPts val="600"/>
              </a:spcBef>
              <a:buNone/>
            </a:pPr>
            <a:r>
              <a:rPr lang="en-GB" dirty="0" smtClean="0"/>
              <a:t>Control variation to explore relationship (graph)</a:t>
            </a:r>
          </a:p>
          <a:p>
            <a:pPr>
              <a:spcBef>
                <a:spcPts val="600"/>
              </a:spcBef>
              <a:buNone/>
            </a:pPr>
            <a:r>
              <a:rPr lang="en-GB" dirty="0" smtClean="0"/>
              <a:t>Control relationship to explore area (theorem)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1547664" y="1340768"/>
            <a:ext cx="1656184" cy="33123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3" idx="4"/>
          </p:cNvCxnSpPr>
          <p:nvPr/>
        </p:nvCxnSpPr>
        <p:spPr>
          <a:xfrm>
            <a:off x="3203848" y="4653136"/>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3" idx="0"/>
          </p:cNvCxnSpPr>
          <p:nvPr/>
        </p:nvCxnSpPr>
        <p:spPr>
          <a:xfrm flipH="1" flipV="1">
            <a:off x="2375756" y="1340768"/>
            <a:ext cx="2196244" cy="331236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79712" y="4653136"/>
            <a:ext cx="648072" cy="369332"/>
          </a:xfrm>
          <a:prstGeom prst="rect">
            <a:avLst/>
          </a:prstGeom>
          <a:noFill/>
        </p:spPr>
        <p:txBody>
          <a:bodyPr wrap="square" rtlCol="0">
            <a:spAutoFit/>
          </a:bodyPr>
          <a:lstStyle/>
          <a:p>
            <a:r>
              <a:rPr lang="en-GB" dirty="0" smtClean="0"/>
              <a:t>4 cm</a:t>
            </a:r>
            <a:endParaRPr lang="en-GB" dirty="0"/>
          </a:p>
        </p:txBody>
      </p:sp>
      <p:sp>
        <p:nvSpPr>
          <p:cNvPr id="13" name="Rectangle 12"/>
          <p:cNvSpPr/>
          <p:nvPr/>
        </p:nvSpPr>
        <p:spPr>
          <a:xfrm>
            <a:off x="3563888" y="4653136"/>
            <a:ext cx="636713" cy="369332"/>
          </a:xfrm>
          <a:prstGeom prst="rect">
            <a:avLst/>
          </a:prstGeom>
        </p:spPr>
        <p:txBody>
          <a:bodyPr wrap="none">
            <a:spAutoFit/>
          </a:bodyPr>
          <a:lstStyle/>
          <a:p>
            <a:r>
              <a:rPr lang="en-GB" dirty="0" smtClean="0"/>
              <a:t>4 cm</a:t>
            </a:r>
            <a:endParaRPr lang="en-GB" dirty="0"/>
          </a:p>
        </p:txBody>
      </p:sp>
      <p:sp>
        <p:nvSpPr>
          <p:cNvPr id="8" name="TextBox 7"/>
          <p:cNvSpPr txBox="1"/>
          <p:nvPr/>
        </p:nvSpPr>
        <p:spPr>
          <a:xfrm>
            <a:off x="3851920" y="1340768"/>
            <a:ext cx="1872208" cy="461665"/>
          </a:xfrm>
          <a:prstGeom prst="rect">
            <a:avLst/>
          </a:prstGeom>
          <a:noFill/>
        </p:spPr>
        <p:txBody>
          <a:bodyPr wrap="square" rtlCol="0">
            <a:spAutoFit/>
          </a:bodyPr>
          <a:lstStyle/>
          <a:p>
            <a:r>
              <a:rPr lang="en-GB" sz="2400" dirty="0" smtClean="0"/>
              <a:t>Theorem?</a:t>
            </a:r>
            <a:endParaRPr lang="en-GB"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psulliv\AppData\Local\Temp\squares x 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411760" y="764704"/>
            <a:ext cx="4045585" cy="1595755"/>
          </a:xfrm>
          <a:prstGeom prst="rect">
            <a:avLst/>
          </a:prstGeom>
          <a:noFill/>
          <a:ln>
            <a:noFill/>
          </a:ln>
        </p:spPr>
      </p:pic>
      <p:pic>
        <p:nvPicPr>
          <p:cNvPr id="8" name="Picture 7" descr="C:\Users\psulliv\AppData\Local\Temp\squares x 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411760" y="2553325"/>
            <a:ext cx="4045585" cy="1595755"/>
          </a:xfrm>
          <a:prstGeom prst="rect">
            <a:avLst/>
          </a:prstGeom>
          <a:noFill/>
          <a:ln>
            <a:noFill/>
          </a:ln>
        </p:spPr>
      </p:pic>
      <p:sp>
        <p:nvSpPr>
          <p:cNvPr id="9" name="TextBox 8"/>
          <p:cNvSpPr txBox="1"/>
          <p:nvPr/>
        </p:nvSpPr>
        <p:spPr>
          <a:xfrm>
            <a:off x="1979712" y="4725144"/>
            <a:ext cx="6552728" cy="2308324"/>
          </a:xfrm>
          <a:prstGeom prst="rect">
            <a:avLst/>
          </a:prstGeom>
          <a:noFill/>
        </p:spPr>
        <p:txBody>
          <a:bodyPr wrap="square" rtlCol="0">
            <a:spAutoFit/>
          </a:bodyPr>
          <a:lstStyle/>
          <a:p>
            <a:r>
              <a:rPr lang="en-GB" sz="2400" dirty="0" smtClean="0"/>
              <a:t>How could you find the area of this shape? (China) </a:t>
            </a:r>
          </a:p>
          <a:p>
            <a:endParaRPr lang="en-GB" sz="2400" dirty="0" smtClean="0"/>
          </a:p>
          <a:p>
            <a:r>
              <a:rPr lang="en-GB" sz="2400" dirty="0" smtClean="0"/>
              <a:t>What could the conceptual aim be?  </a:t>
            </a:r>
          </a:p>
          <a:p>
            <a:endParaRPr lang="en-GB" sz="2400" dirty="0"/>
          </a:p>
          <a:p>
            <a:r>
              <a:rPr lang="en-GB" sz="2400" dirty="0" smtClean="0"/>
              <a:t>Then what? </a:t>
            </a:r>
          </a:p>
          <a:p>
            <a:endParaRPr lang="en-GB"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819150" y="581025"/>
            <a:ext cx="7505700"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0260" t="14526" r="1264" b="25819"/>
          <a:stretch>
            <a:fillRect/>
          </a:stretch>
        </p:blipFill>
        <p:spPr bwMode="auto">
          <a:xfrm>
            <a:off x="323528" y="745098"/>
            <a:ext cx="8568952" cy="5204182"/>
          </a:xfrm>
          <a:prstGeom prst="rect">
            <a:avLst/>
          </a:prstGeom>
          <a:noFill/>
          <a:ln w="9525">
            <a:noFill/>
            <a:miter lim="800000"/>
            <a:headEnd/>
            <a:tailEnd/>
          </a:ln>
        </p:spPr>
      </p:pic>
      <p:sp>
        <p:nvSpPr>
          <p:cNvPr id="3" name="TextBox 2"/>
          <p:cNvSpPr txBox="1"/>
          <p:nvPr/>
        </p:nvSpPr>
        <p:spPr>
          <a:xfrm>
            <a:off x="683568" y="260648"/>
            <a:ext cx="3240360" cy="461665"/>
          </a:xfrm>
          <a:prstGeom prst="rect">
            <a:avLst/>
          </a:prstGeom>
          <a:solidFill>
            <a:schemeClr val="bg1"/>
          </a:solidFill>
        </p:spPr>
        <p:txBody>
          <a:bodyPr wrap="square" rtlCol="0">
            <a:spAutoFit/>
          </a:bodyPr>
          <a:lstStyle/>
          <a:p>
            <a:r>
              <a:rPr lang="en-GB" sz="2400" dirty="0" smtClean="0"/>
              <a:t>Japan, same task ...</a:t>
            </a:r>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87624" y="1916832"/>
            <a:ext cx="7603542" cy="4536504"/>
          </a:xfrm>
          <a:prstGeom prst="rect">
            <a:avLst/>
          </a:prstGeom>
          <a:noFill/>
          <a:ln w="9525">
            <a:noFill/>
            <a:miter lim="800000"/>
            <a:headEnd/>
            <a:tailEnd/>
          </a:ln>
        </p:spPr>
      </p:pic>
      <p:sp>
        <p:nvSpPr>
          <p:cNvPr id="3" name="TextBox 2"/>
          <p:cNvSpPr txBox="1"/>
          <p:nvPr/>
        </p:nvSpPr>
        <p:spPr>
          <a:xfrm>
            <a:off x="755576" y="692696"/>
            <a:ext cx="2592288" cy="461665"/>
          </a:xfrm>
          <a:prstGeom prst="rect">
            <a:avLst/>
          </a:prstGeom>
          <a:noFill/>
        </p:spPr>
        <p:txBody>
          <a:bodyPr wrap="square" rtlCol="0">
            <a:spAutoFit/>
          </a:bodyPr>
          <a:lstStyle/>
          <a:p>
            <a:r>
              <a:rPr lang="en-GB" sz="2400" dirty="0" smtClean="0"/>
              <a:t>Lost textbooks .....</a:t>
            </a:r>
            <a:endParaRPr lang="en-GB"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55576" y="692696"/>
            <a:ext cx="7344816"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11560" y="332656"/>
            <a:ext cx="7992888"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66226" y="836712"/>
            <a:ext cx="3718725" cy="309634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16016" y="980728"/>
            <a:ext cx="3579528" cy="252028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187624" y="3933056"/>
            <a:ext cx="3457575" cy="24003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5148064" y="3933056"/>
            <a:ext cx="2676525" cy="2219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88640"/>
            <a:ext cx="8229600" cy="1143000"/>
          </a:xfrm>
        </p:spPr>
        <p:txBody>
          <a:bodyPr/>
          <a:lstStyle/>
          <a:p>
            <a:r>
              <a:rPr lang="en-GB" dirty="0" smtClean="0"/>
              <a:t>Taxi cab geometry</a:t>
            </a:r>
            <a:endParaRPr lang="en-GB" dirty="0"/>
          </a:p>
        </p:txBody>
      </p:sp>
      <p:sp>
        <p:nvSpPr>
          <p:cNvPr id="7" name="Rectangle 6"/>
          <p:cNvSpPr/>
          <p:nvPr/>
        </p:nvSpPr>
        <p:spPr>
          <a:xfrm>
            <a:off x="755576" y="1052736"/>
            <a:ext cx="7560840" cy="5663089"/>
          </a:xfrm>
          <a:prstGeom prst="rect">
            <a:avLst/>
          </a:prstGeom>
        </p:spPr>
        <p:txBody>
          <a:bodyPr wrap="square">
            <a:spAutoFit/>
          </a:bodyPr>
          <a:lstStyle/>
          <a:p>
            <a:pPr lvl="0" fontAlgn="base">
              <a:spcBef>
                <a:spcPts val="400"/>
              </a:spcBef>
              <a:spcAft>
                <a:spcPct val="0"/>
              </a:spcAft>
              <a:tabLst>
                <a:tab pos="3125788" algn="l"/>
              </a:tabLst>
            </a:pPr>
            <a:r>
              <a:rPr lang="en-US" i="1" dirty="0" err="1" smtClean="0">
                <a:latin typeface="Arial" pitchFamily="34" charset="0"/>
                <a:ea typeface="Times New Roman" pitchFamily="18" charset="0"/>
                <a:cs typeface="Arial" pitchFamily="34" charset="0"/>
              </a:rPr>
              <a:t>Dt</a:t>
            </a:r>
            <a:r>
              <a:rPr lang="en-US" dirty="0" smtClean="0">
                <a:latin typeface="Arial" pitchFamily="34" charset="0"/>
                <a:ea typeface="Times New Roman" pitchFamily="18" charset="0"/>
                <a:cs typeface="Arial" pitchFamily="34" charset="0"/>
              </a:rPr>
              <a:t>(</a:t>
            </a:r>
            <a:r>
              <a:rPr lang="en-US" i="1" dirty="0" smtClean="0">
                <a:latin typeface="Arial" pitchFamily="34" charset="0"/>
                <a:ea typeface="Times New Roman" pitchFamily="18" charset="0"/>
                <a:cs typeface="Arial" pitchFamily="34" charset="0"/>
              </a:rPr>
              <a:t>P</a:t>
            </a:r>
            <a:r>
              <a:rPr lang="en-US" dirty="0" smtClean="0">
                <a:latin typeface="Arial" pitchFamily="34" charset="0"/>
                <a:ea typeface="Times New Roman" pitchFamily="18" charset="0"/>
                <a:cs typeface="Arial" pitchFamily="34" charset="0"/>
              </a:rPr>
              <a:t>, </a:t>
            </a:r>
            <a:r>
              <a:rPr lang="en-US" i="1" dirty="0" smtClean="0">
                <a:latin typeface="Arial" pitchFamily="34" charset="0"/>
                <a:ea typeface="Times New Roman" pitchFamily="18" charset="0"/>
                <a:cs typeface="Arial" pitchFamily="34" charset="0"/>
              </a:rPr>
              <a:t>A</a:t>
            </a:r>
            <a:r>
              <a:rPr lang="en-US" dirty="0" smtClean="0">
                <a:latin typeface="Arial" pitchFamily="34" charset="0"/>
                <a:ea typeface="Times New Roman" pitchFamily="18" charset="0"/>
                <a:cs typeface="Arial" pitchFamily="34" charset="0"/>
              </a:rPr>
              <a:t>) is the shortest distance from </a:t>
            </a:r>
            <a:r>
              <a:rPr lang="en-US" i="1" dirty="0" smtClean="0">
                <a:latin typeface="Arial" pitchFamily="34" charset="0"/>
                <a:ea typeface="Times New Roman" pitchFamily="18" charset="0"/>
                <a:cs typeface="Arial" pitchFamily="34" charset="0"/>
              </a:rPr>
              <a:t>P</a:t>
            </a:r>
            <a:r>
              <a:rPr lang="en-US" dirty="0" smtClean="0">
                <a:latin typeface="Arial" pitchFamily="34" charset="0"/>
                <a:ea typeface="Times New Roman" pitchFamily="18" charset="0"/>
                <a:cs typeface="Arial" pitchFamily="34" charset="0"/>
              </a:rPr>
              <a:t> to </a:t>
            </a:r>
            <a:r>
              <a:rPr lang="en-US" i="1" dirty="0" smtClean="0">
                <a:latin typeface="Arial" pitchFamily="34" charset="0"/>
                <a:ea typeface="Times New Roman" pitchFamily="18" charset="0"/>
                <a:cs typeface="Arial" pitchFamily="34" charset="0"/>
              </a:rPr>
              <a:t>A</a:t>
            </a:r>
            <a:r>
              <a:rPr lang="en-US" dirty="0" smtClean="0">
                <a:latin typeface="Arial" pitchFamily="34" charset="0"/>
                <a:ea typeface="Times New Roman" pitchFamily="18" charset="0"/>
                <a:cs typeface="Arial" pitchFamily="34" charset="0"/>
              </a:rPr>
              <a:t> on a two-dimensional coordinate grid, using horizontal and vertical movement only. We call it the taxicab distance.</a:t>
            </a:r>
            <a:endParaRPr lang="en-GB" sz="800" dirty="0" smtClean="0">
              <a:latin typeface="Arial" pitchFamily="34" charset="0"/>
              <a:cs typeface="Arial" pitchFamily="34" charset="0"/>
            </a:endParaRPr>
          </a:p>
          <a:p>
            <a:pPr lvl="0" eaLnBrk="0" fontAlgn="base" hangingPunct="0">
              <a:spcBef>
                <a:spcPts val="400"/>
              </a:spcBef>
              <a:spcAft>
                <a:spcPct val="0"/>
              </a:spcAft>
              <a:tabLst>
                <a:tab pos="3125788" algn="l"/>
              </a:tabLst>
            </a:pPr>
            <a:r>
              <a:rPr lang="en-US" dirty="0" smtClean="0">
                <a:latin typeface="Arial" pitchFamily="34" charset="0"/>
                <a:ea typeface="Times New Roman" pitchFamily="18" charset="0"/>
                <a:cs typeface="Arial" pitchFamily="34" charset="0"/>
              </a:rPr>
              <a:t>For this exercise </a:t>
            </a:r>
            <a:r>
              <a:rPr lang="en-US" i="1" dirty="0" smtClean="0">
                <a:latin typeface="Arial" pitchFamily="34" charset="0"/>
                <a:ea typeface="Times New Roman" pitchFamily="18" charset="0"/>
                <a:cs typeface="Arial" pitchFamily="34" charset="0"/>
              </a:rPr>
              <a:t>A</a:t>
            </a:r>
            <a:r>
              <a:rPr lang="en-US" dirty="0" smtClean="0">
                <a:latin typeface="Arial" pitchFamily="34" charset="0"/>
                <a:ea typeface="Times New Roman" pitchFamily="18" charset="0"/>
                <a:cs typeface="Arial" pitchFamily="34" charset="0"/>
              </a:rPr>
              <a:t> = (-2,-1). Mark </a:t>
            </a:r>
            <a:r>
              <a:rPr lang="en-US" i="1" dirty="0" smtClean="0">
                <a:latin typeface="Arial" pitchFamily="34" charset="0"/>
                <a:ea typeface="Times New Roman" pitchFamily="18" charset="0"/>
                <a:cs typeface="Arial" pitchFamily="34" charset="0"/>
              </a:rPr>
              <a:t>A</a:t>
            </a:r>
            <a:r>
              <a:rPr lang="en-US" dirty="0" smtClean="0">
                <a:latin typeface="Arial" pitchFamily="34" charset="0"/>
                <a:ea typeface="Times New Roman" pitchFamily="18" charset="0"/>
                <a:cs typeface="Arial" pitchFamily="34" charset="0"/>
              </a:rPr>
              <a:t> on a coordinate grid. </a:t>
            </a:r>
          </a:p>
          <a:p>
            <a:pPr lvl="0" eaLnBrk="0" fontAlgn="base" hangingPunct="0">
              <a:spcBef>
                <a:spcPts val="400"/>
              </a:spcBef>
              <a:spcAft>
                <a:spcPct val="0"/>
              </a:spcAft>
              <a:tabLst>
                <a:tab pos="3125788" algn="l"/>
              </a:tabLst>
            </a:pPr>
            <a:r>
              <a:rPr lang="en-US" dirty="0" smtClean="0">
                <a:latin typeface="Arial" pitchFamily="34" charset="0"/>
                <a:ea typeface="Times New Roman" pitchFamily="18" charset="0"/>
                <a:cs typeface="Arial" pitchFamily="34" charset="0"/>
              </a:rPr>
              <a:t>For each point </a:t>
            </a:r>
            <a:r>
              <a:rPr lang="en-US" i="1" dirty="0" smtClean="0">
                <a:latin typeface="Arial" pitchFamily="34" charset="0"/>
                <a:ea typeface="Times New Roman" pitchFamily="18" charset="0"/>
                <a:cs typeface="Arial" pitchFamily="34" charset="0"/>
              </a:rPr>
              <a:t>P</a:t>
            </a:r>
            <a:r>
              <a:rPr lang="en-US" dirty="0" smtClean="0">
                <a:latin typeface="Arial" pitchFamily="34" charset="0"/>
                <a:ea typeface="Times New Roman" pitchFamily="18" charset="0"/>
                <a:cs typeface="Arial" pitchFamily="34" charset="0"/>
              </a:rPr>
              <a:t> in (a) to (h) below calculate </a:t>
            </a:r>
            <a:r>
              <a:rPr lang="en-US" i="1" dirty="0" err="1" smtClean="0">
                <a:latin typeface="Arial" pitchFamily="34" charset="0"/>
                <a:ea typeface="Times New Roman" pitchFamily="18" charset="0"/>
                <a:cs typeface="Arial" pitchFamily="34" charset="0"/>
              </a:rPr>
              <a:t>Dt</a:t>
            </a:r>
            <a:r>
              <a:rPr lang="en-US" dirty="0" smtClean="0">
                <a:latin typeface="Arial" pitchFamily="34" charset="0"/>
                <a:ea typeface="Times New Roman" pitchFamily="18" charset="0"/>
                <a:cs typeface="Arial" pitchFamily="34" charset="0"/>
              </a:rPr>
              <a:t>(</a:t>
            </a:r>
            <a:r>
              <a:rPr lang="en-US" i="1" dirty="0" smtClean="0">
                <a:latin typeface="Arial" pitchFamily="34" charset="0"/>
                <a:ea typeface="Times New Roman" pitchFamily="18" charset="0"/>
                <a:cs typeface="Arial" pitchFamily="34" charset="0"/>
              </a:rPr>
              <a:t>P</a:t>
            </a:r>
            <a:r>
              <a:rPr lang="en-US" dirty="0" smtClean="0">
                <a:latin typeface="Arial" pitchFamily="34" charset="0"/>
                <a:ea typeface="Times New Roman" pitchFamily="18" charset="0"/>
                <a:cs typeface="Arial" pitchFamily="34" charset="0"/>
              </a:rPr>
              <a:t>, </a:t>
            </a:r>
            <a:r>
              <a:rPr lang="en-US" i="1" dirty="0" smtClean="0">
                <a:latin typeface="Arial" pitchFamily="34" charset="0"/>
                <a:ea typeface="Times New Roman" pitchFamily="18" charset="0"/>
                <a:cs typeface="Arial" pitchFamily="34" charset="0"/>
              </a:rPr>
              <a:t>A</a:t>
            </a:r>
            <a:r>
              <a:rPr lang="en-US" dirty="0" smtClean="0">
                <a:latin typeface="Arial" pitchFamily="34" charset="0"/>
                <a:ea typeface="Times New Roman" pitchFamily="18" charset="0"/>
                <a:cs typeface="Arial" pitchFamily="34" charset="0"/>
              </a:rPr>
              <a:t>) and mark </a:t>
            </a:r>
            <a:r>
              <a:rPr lang="en-US" i="1" dirty="0" smtClean="0">
                <a:latin typeface="Arial" pitchFamily="34" charset="0"/>
                <a:ea typeface="Times New Roman" pitchFamily="18" charset="0"/>
                <a:cs typeface="Arial" pitchFamily="34" charset="0"/>
              </a:rPr>
              <a:t>P</a:t>
            </a:r>
            <a:r>
              <a:rPr lang="en-US" dirty="0" smtClean="0">
                <a:latin typeface="Arial" pitchFamily="34" charset="0"/>
                <a:ea typeface="Times New Roman" pitchFamily="18" charset="0"/>
                <a:cs typeface="Arial" pitchFamily="34" charset="0"/>
              </a:rPr>
              <a:t> on the grid:</a:t>
            </a:r>
            <a:endParaRPr lang="en-GB" sz="800" dirty="0" smtClean="0">
              <a:latin typeface="Arial" pitchFamily="34" charset="0"/>
              <a:cs typeface="Arial" pitchFamily="34" charset="0"/>
            </a:endParaRPr>
          </a:p>
          <a:p>
            <a:pPr marL="1062900" lvl="0" indent="-342900" eaLnBrk="0" fontAlgn="base" hangingPunct="0">
              <a:spcBef>
                <a:spcPts val="400"/>
              </a:spcBef>
              <a:spcAft>
                <a:spcPct val="0"/>
              </a:spcAft>
              <a:buAutoNum type="alphaLcParenBoth"/>
              <a:tabLst>
                <a:tab pos="3125788" algn="l"/>
              </a:tabLst>
            </a:pPr>
            <a:r>
              <a:rPr lang="en-US" sz="2000" i="1" dirty="0" smtClean="0">
                <a:latin typeface="Arial" pitchFamily="34" charset="0"/>
                <a:ea typeface="Times New Roman" pitchFamily="18" charset="0"/>
                <a:cs typeface="Arial" pitchFamily="34" charset="0"/>
              </a:rPr>
              <a:t>P</a:t>
            </a:r>
            <a:r>
              <a:rPr lang="en-US" sz="2000" dirty="0" smtClean="0">
                <a:latin typeface="Arial" pitchFamily="34" charset="0"/>
                <a:ea typeface="Times New Roman" pitchFamily="18" charset="0"/>
                <a:cs typeface="Arial" pitchFamily="34" charset="0"/>
              </a:rPr>
              <a:t> = (1, -1)		</a:t>
            </a:r>
            <a:endParaRPr lang="en-GB" sz="2000" dirty="0" smtClean="0">
              <a:latin typeface="Arial" pitchFamily="34" charset="0"/>
              <a:cs typeface="Arial" pitchFamily="34" charset="0"/>
            </a:endParaRPr>
          </a:p>
          <a:p>
            <a:pPr marL="720000" lvl="0" eaLnBrk="0" fontAlgn="base" hangingPunct="0">
              <a:spcBef>
                <a:spcPts val="400"/>
              </a:spcBef>
              <a:spcAft>
                <a:spcPct val="0"/>
              </a:spcAft>
              <a:tabLst>
                <a:tab pos="3125788" algn="l"/>
              </a:tabLst>
            </a:pPr>
            <a:r>
              <a:rPr lang="en-US" sz="2000" dirty="0" smtClean="0">
                <a:latin typeface="Arial" pitchFamily="34" charset="0"/>
                <a:ea typeface="Times New Roman" pitchFamily="18" charset="0"/>
                <a:cs typeface="Arial" pitchFamily="34" charset="0"/>
              </a:rPr>
              <a:t>(b) </a:t>
            </a:r>
            <a:r>
              <a:rPr lang="en-US" sz="2000" i="1" dirty="0" smtClean="0">
                <a:latin typeface="Arial" pitchFamily="34" charset="0"/>
                <a:ea typeface="Times New Roman" pitchFamily="18" charset="0"/>
                <a:cs typeface="Arial" pitchFamily="34" charset="0"/>
              </a:rPr>
              <a:t>P</a:t>
            </a:r>
            <a:r>
              <a:rPr lang="en-US" sz="2000" dirty="0" smtClean="0">
                <a:latin typeface="Arial" pitchFamily="34" charset="0"/>
                <a:ea typeface="Times New Roman" pitchFamily="18" charset="0"/>
                <a:cs typeface="Arial" pitchFamily="34" charset="0"/>
              </a:rPr>
              <a:t> = (-2, -4)		</a:t>
            </a:r>
            <a:endParaRPr lang="en-GB" sz="2000" dirty="0" smtClean="0">
              <a:latin typeface="Arial" pitchFamily="34" charset="0"/>
              <a:cs typeface="Arial" pitchFamily="34" charset="0"/>
            </a:endParaRPr>
          </a:p>
          <a:p>
            <a:pPr marL="720000" lvl="0" eaLnBrk="0" fontAlgn="base" hangingPunct="0">
              <a:spcBef>
                <a:spcPts val="400"/>
              </a:spcBef>
              <a:spcAft>
                <a:spcPct val="0"/>
              </a:spcAft>
              <a:tabLst>
                <a:tab pos="3125788" algn="l"/>
              </a:tabLst>
            </a:pPr>
            <a:r>
              <a:rPr lang="en-US" sz="2000" dirty="0" smtClean="0">
                <a:latin typeface="Arial" pitchFamily="34" charset="0"/>
                <a:ea typeface="Times New Roman" pitchFamily="18" charset="0"/>
                <a:cs typeface="Arial" pitchFamily="34" charset="0"/>
              </a:rPr>
              <a:t>(c) </a:t>
            </a:r>
            <a:r>
              <a:rPr lang="en-US" sz="2000" i="1" dirty="0" smtClean="0">
                <a:latin typeface="Arial" pitchFamily="34" charset="0"/>
                <a:ea typeface="Times New Roman" pitchFamily="18" charset="0"/>
                <a:cs typeface="Arial" pitchFamily="34" charset="0"/>
              </a:rPr>
              <a:t>P</a:t>
            </a:r>
            <a:r>
              <a:rPr lang="en-US" sz="2000" dirty="0" smtClean="0">
                <a:latin typeface="Arial" pitchFamily="34" charset="0"/>
                <a:ea typeface="Times New Roman" pitchFamily="18" charset="0"/>
                <a:cs typeface="Arial" pitchFamily="34" charset="0"/>
              </a:rPr>
              <a:t> = (-1, -3)		</a:t>
            </a:r>
            <a:endParaRPr lang="en-GB" sz="2000" dirty="0" smtClean="0">
              <a:latin typeface="Arial" pitchFamily="34" charset="0"/>
              <a:cs typeface="Arial" pitchFamily="34" charset="0"/>
            </a:endParaRPr>
          </a:p>
          <a:p>
            <a:pPr marL="720000" lvl="0" eaLnBrk="0" fontAlgn="base" hangingPunct="0">
              <a:spcBef>
                <a:spcPts val="400"/>
              </a:spcBef>
              <a:spcAft>
                <a:spcPct val="0"/>
              </a:spcAft>
              <a:tabLst>
                <a:tab pos="3125788" algn="l"/>
              </a:tabLst>
            </a:pPr>
            <a:r>
              <a:rPr lang="en-US" sz="2000" dirty="0" smtClean="0">
                <a:latin typeface="Arial" pitchFamily="34" charset="0"/>
                <a:ea typeface="Times New Roman" pitchFamily="18" charset="0"/>
                <a:cs typeface="Arial" pitchFamily="34" charset="0"/>
              </a:rPr>
              <a:t>(d) </a:t>
            </a:r>
            <a:r>
              <a:rPr lang="en-US" sz="2000" i="1" dirty="0" smtClean="0">
                <a:latin typeface="Arial" pitchFamily="34" charset="0"/>
                <a:ea typeface="Times New Roman" pitchFamily="18" charset="0"/>
                <a:cs typeface="Arial" pitchFamily="34" charset="0"/>
              </a:rPr>
              <a:t>P</a:t>
            </a:r>
            <a:r>
              <a:rPr lang="en-US" sz="2000" dirty="0" smtClean="0">
                <a:latin typeface="Arial" pitchFamily="34" charset="0"/>
                <a:ea typeface="Times New Roman" pitchFamily="18" charset="0"/>
                <a:cs typeface="Arial" pitchFamily="34" charset="0"/>
              </a:rPr>
              <a:t> = (0, -2)</a:t>
            </a:r>
          </a:p>
          <a:p>
            <a:pPr marL="720000" lvl="0" eaLnBrk="0" fontAlgn="base" hangingPunct="0">
              <a:spcBef>
                <a:spcPts val="800"/>
              </a:spcBef>
              <a:spcAft>
                <a:spcPct val="0"/>
              </a:spcAft>
              <a:tabLst>
                <a:tab pos="3125788" algn="l"/>
              </a:tabLst>
            </a:pPr>
            <a:r>
              <a:rPr lang="en-US" sz="2000" dirty="0" smtClean="0">
                <a:latin typeface="Arial" pitchFamily="34" charset="0"/>
                <a:ea typeface="Times New Roman" pitchFamily="18" charset="0"/>
                <a:cs typeface="Arial" pitchFamily="34" charset="0"/>
              </a:rPr>
              <a:t>(e) </a:t>
            </a:r>
            <a:r>
              <a:rPr lang="en-US" sz="2000" i="1" dirty="0" smtClean="0">
                <a:latin typeface="Arial" pitchFamily="34" charset="0"/>
                <a:ea typeface="Times New Roman" pitchFamily="18" charset="0"/>
                <a:cs typeface="Arial" pitchFamily="34" charset="0"/>
              </a:rPr>
              <a:t>P</a:t>
            </a:r>
            <a:r>
              <a:rPr lang="en-US" sz="2000" dirty="0" smtClean="0">
                <a:latin typeface="Arial" pitchFamily="34" charset="0"/>
                <a:ea typeface="Times New Roman" pitchFamily="18" charset="0"/>
                <a:cs typeface="Arial" pitchFamily="34" charset="0"/>
              </a:rPr>
              <a:t> = (   , -1  ) </a:t>
            </a:r>
          </a:p>
          <a:p>
            <a:pPr marL="720000" lvl="0" eaLnBrk="0" fontAlgn="base" hangingPunct="0">
              <a:spcBef>
                <a:spcPts val="800"/>
              </a:spcBef>
              <a:spcAft>
                <a:spcPct val="0"/>
              </a:spcAft>
              <a:tabLst>
                <a:tab pos="3125788" algn="l"/>
              </a:tabLst>
            </a:pPr>
            <a:r>
              <a:rPr lang="en-US" sz="2000" dirty="0" smtClean="0">
                <a:latin typeface="Arial" pitchFamily="34" charset="0"/>
                <a:ea typeface="Times New Roman" pitchFamily="18" charset="0"/>
                <a:cs typeface="Arial" pitchFamily="34" charset="0"/>
              </a:rPr>
              <a:t>(f) </a:t>
            </a:r>
            <a:r>
              <a:rPr lang="en-US" sz="2000" i="1" dirty="0" smtClean="0">
                <a:latin typeface="Arial" pitchFamily="34" charset="0"/>
                <a:ea typeface="Times New Roman" pitchFamily="18" charset="0"/>
                <a:cs typeface="Arial" pitchFamily="34" charset="0"/>
              </a:rPr>
              <a:t>P </a:t>
            </a:r>
            <a:r>
              <a:rPr lang="en-US" sz="2000" dirty="0" smtClean="0">
                <a:latin typeface="Arial" pitchFamily="34" charset="0"/>
                <a:ea typeface="Times New Roman" pitchFamily="18" charset="0"/>
                <a:cs typeface="Arial" pitchFamily="34" charset="0"/>
              </a:rPr>
              <a:t>= (-1  , -3  ) </a:t>
            </a:r>
          </a:p>
          <a:p>
            <a:pPr marL="720000" lvl="0" eaLnBrk="0" fontAlgn="base" hangingPunct="0">
              <a:spcBef>
                <a:spcPts val="400"/>
              </a:spcBef>
              <a:spcAft>
                <a:spcPct val="0"/>
              </a:spcAft>
              <a:tabLst>
                <a:tab pos="3125788" algn="l"/>
              </a:tabLst>
            </a:pPr>
            <a:r>
              <a:rPr lang="en-US" sz="2000" dirty="0" smtClean="0">
                <a:latin typeface="Arial" pitchFamily="34" charset="0"/>
                <a:ea typeface="Times New Roman" pitchFamily="18" charset="0"/>
                <a:cs typeface="Arial" pitchFamily="34" charset="0"/>
              </a:rPr>
              <a:t>(g) </a:t>
            </a:r>
            <a:r>
              <a:rPr lang="en-US" sz="2000" i="1" dirty="0" smtClean="0">
                <a:latin typeface="Arial" pitchFamily="34" charset="0"/>
                <a:ea typeface="Times New Roman" pitchFamily="18" charset="0"/>
                <a:cs typeface="Arial" pitchFamily="34" charset="0"/>
              </a:rPr>
              <a:t>P</a:t>
            </a:r>
            <a:r>
              <a:rPr lang="en-US" sz="2000" dirty="0" smtClean="0">
                <a:latin typeface="Arial" pitchFamily="34" charset="0"/>
                <a:ea typeface="Times New Roman" pitchFamily="18" charset="0"/>
                <a:cs typeface="Arial" pitchFamily="34" charset="0"/>
              </a:rPr>
              <a:t> = (0, 0) </a:t>
            </a:r>
          </a:p>
          <a:p>
            <a:pPr marL="720000" lvl="0" eaLnBrk="0" fontAlgn="base" hangingPunct="0">
              <a:spcBef>
                <a:spcPts val="400"/>
              </a:spcBef>
              <a:spcAft>
                <a:spcPct val="0"/>
              </a:spcAft>
              <a:tabLst>
                <a:tab pos="3125788" algn="l"/>
              </a:tabLst>
            </a:pPr>
            <a:r>
              <a:rPr lang="en-US" sz="2000" dirty="0" smtClean="0">
                <a:latin typeface="Arial" pitchFamily="34" charset="0"/>
                <a:ea typeface="Times New Roman" pitchFamily="18" charset="0"/>
                <a:cs typeface="Arial" pitchFamily="34" charset="0"/>
              </a:rPr>
              <a:t>(h) </a:t>
            </a:r>
            <a:r>
              <a:rPr lang="en-US" sz="2000" i="1" dirty="0" smtClean="0">
                <a:latin typeface="Arial" pitchFamily="34" charset="0"/>
                <a:ea typeface="Times New Roman" pitchFamily="18" charset="0"/>
                <a:cs typeface="Arial" pitchFamily="34" charset="0"/>
              </a:rPr>
              <a:t>P</a:t>
            </a:r>
            <a:r>
              <a:rPr lang="en-US" sz="2000" dirty="0" smtClean="0">
                <a:latin typeface="Arial" pitchFamily="34" charset="0"/>
                <a:ea typeface="Times New Roman" pitchFamily="18" charset="0"/>
                <a:cs typeface="Arial" pitchFamily="34" charset="0"/>
              </a:rPr>
              <a:t>= (-2, 2)</a:t>
            </a:r>
          </a:p>
          <a:p>
            <a:pPr lvl="0" eaLnBrk="0" fontAlgn="base" hangingPunct="0">
              <a:spcBef>
                <a:spcPct val="0"/>
              </a:spcBef>
              <a:spcAft>
                <a:spcPct val="0"/>
              </a:spcAft>
              <a:tabLst>
                <a:tab pos="3125788" algn="l"/>
              </a:tabLst>
            </a:pPr>
            <a:endParaRPr lang="en-US"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3125788" algn="l"/>
              </a:tabLst>
            </a:pPr>
            <a:endParaRPr lang="en-US"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3125788" algn="l"/>
              </a:tabLst>
            </a:pPr>
            <a:r>
              <a:rPr lang="en-US" dirty="0" smtClean="0">
                <a:latin typeface="Arial" pitchFamily="34" charset="0"/>
                <a:ea typeface="Times New Roman" pitchFamily="18" charset="0"/>
                <a:cs typeface="Arial" pitchFamily="34" charset="0"/>
              </a:rPr>
              <a:t>	</a:t>
            </a:r>
            <a:endParaRPr lang="en-US" sz="2800" dirty="0" smtClean="0">
              <a:latin typeface="Arial" pitchFamily="34" charset="0"/>
              <a:cs typeface="Arial" pitchFamily="34" charset="0"/>
            </a:endParaRPr>
          </a:p>
        </p:txBody>
      </p:sp>
      <p:graphicFrame>
        <p:nvGraphicFramePr>
          <p:cNvPr id="3076" name="Object 4"/>
          <p:cNvGraphicFramePr>
            <a:graphicFrameLocks noChangeAspect="1"/>
          </p:cNvGraphicFramePr>
          <p:nvPr/>
        </p:nvGraphicFramePr>
        <p:xfrm>
          <a:off x="2483768" y="4293096"/>
          <a:ext cx="195118" cy="504056"/>
        </p:xfrm>
        <a:graphic>
          <a:graphicData uri="http://schemas.openxmlformats.org/presentationml/2006/ole">
            <p:oleObj spid="_x0000_s3076" name="Equation" r:id="rId3" imgW="152280" imgH="393480" progId="Equation.3">
              <p:embed/>
            </p:oleObj>
          </a:graphicData>
        </a:graphic>
      </p:graphicFrame>
      <p:graphicFrame>
        <p:nvGraphicFramePr>
          <p:cNvPr id="3077" name="Object 5"/>
          <p:cNvGraphicFramePr>
            <a:graphicFrameLocks noChangeAspect="1"/>
          </p:cNvGraphicFramePr>
          <p:nvPr/>
        </p:nvGraphicFramePr>
        <p:xfrm>
          <a:off x="3131840" y="4725144"/>
          <a:ext cx="152400" cy="465659"/>
        </p:xfrm>
        <a:graphic>
          <a:graphicData uri="http://schemas.openxmlformats.org/presentationml/2006/ole">
            <p:oleObj spid="_x0000_s3077" name="Equation" r:id="rId4" imgW="152280" imgH="393480" progId="Equation.3">
              <p:embed/>
            </p:oleObj>
          </a:graphicData>
        </a:graphic>
      </p:graphicFrame>
      <p:graphicFrame>
        <p:nvGraphicFramePr>
          <p:cNvPr id="3078" name="Object 6"/>
          <p:cNvGraphicFramePr>
            <a:graphicFrameLocks noChangeAspect="1"/>
          </p:cNvGraphicFramePr>
          <p:nvPr/>
        </p:nvGraphicFramePr>
        <p:xfrm>
          <a:off x="2627784" y="4725144"/>
          <a:ext cx="152400" cy="465137"/>
        </p:xfrm>
        <a:graphic>
          <a:graphicData uri="http://schemas.openxmlformats.org/presentationml/2006/ole">
            <p:oleObj spid="_x0000_s3078" name="Equation" r:id="rId5" imgW="152280" imgH="393480" progId="Equation.3">
              <p:embed/>
            </p:oleObj>
          </a:graphicData>
        </a:graphic>
      </p:graphicFrame>
      <p:graphicFrame>
        <p:nvGraphicFramePr>
          <p:cNvPr id="3079" name="Object 7"/>
          <p:cNvGraphicFramePr>
            <a:graphicFrameLocks noChangeAspect="1"/>
          </p:cNvGraphicFramePr>
          <p:nvPr/>
        </p:nvGraphicFramePr>
        <p:xfrm>
          <a:off x="3059832" y="4293096"/>
          <a:ext cx="152400" cy="465137"/>
        </p:xfrm>
        <a:graphic>
          <a:graphicData uri="http://schemas.openxmlformats.org/presentationml/2006/ole">
            <p:oleObj spid="_x0000_s3079" name="Equation" r:id="rId6" imgW="15228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GB" dirty="0" smtClean="0"/>
              <a:t>Purposeful exercises to generalise </a:t>
            </a:r>
            <a:endParaRPr lang="en-US" dirty="0" smtClean="0"/>
          </a:p>
        </p:txBody>
      </p:sp>
      <p:sp>
        <p:nvSpPr>
          <p:cNvPr id="6147" name="Rectangle 3"/>
          <p:cNvSpPr>
            <a:spLocks noGrp="1" noChangeArrowheads="1"/>
          </p:cNvSpPr>
          <p:nvPr>
            <p:ph type="body" idx="1"/>
          </p:nvPr>
        </p:nvSpPr>
        <p:spPr>
          <a:xfrm>
            <a:off x="914400" y="2743200"/>
            <a:ext cx="7727950" cy="2133600"/>
          </a:xfrm>
        </p:spPr>
        <p:txBody>
          <a:bodyPr>
            <a:normAutofit fontScale="92500" lnSpcReduction="10000"/>
          </a:bodyPr>
          <a:lstStyle/>
          <a:p>
            <a:pPr>
              <a:buFont typeface="Monotype Sorts" pitchFamily="96" charset="2"/>
              <a:buNone/>
              <a:defRPr/>
            </a:pPr>
            <a:r>
              <a:rPr lang="en-GB" smtClean="0"/>
              <a:t>( x – 2 ) ( x + 1 ) = x</a:t>
            </a:r>
            <a:r>
              <a:rPr lang="en-GB" baseline="30000" smtClean="0"/>
              <a:t>2</a:t>
            </a:r>
            <a:r>
              <a:rPr lang="en-GB" smtClean="0"/>
              <a:t> -    x - 2</a:t>
            </a:r>
          </a:p>
          <a:p>
            <a:pPr>
              <a:buFontTx/>
              <a:buNone/>
              <a:defRPr/>
            </a:pPr>
            <a:r>
              <a:rPr lang="en-GB" smtClean="0"/>
              <a:t>( x – 3 ) ( x + 1 ) = x</a:t>
            </a:r>
            <a:r>
              <a:rPr lang="en-GB" baseline="30000" smtClean="0"/>
              <a:t>2</a:t>
            </a:r>
            <a:r>
              <a:rPr lang="en-GB" smtClean="0"/>
              <a:t> -  2x  - 3</a:t>
            </a:r>
          </a:p>
          <a:p>
            <a:pPr>
              <a:buFontTx/>
              <a:buNone/>
              <a:defRPr/>
            </a:pPr>
            <a:r>
              <a:rPr lang="en-GB" smtClean="0"/>
              <a:t>( x – 4 ) ( x + 1 ) = x</a:t>
            </a:r>
            <a:r>
              <a:rPr lang="en-GB" baseline="30000" smtClean="0"/>
              <a:t>2</a:t>
            </a:r>
            <a:r>
              <a:rPr lang="en-GB" smtClean="0"/>
              <a:t> -  3x  - 4</a:t>
            </a:r>
          </a:p>
          <a:p>
            <a:pPr>
              <a:buFontTx/>
              <a:buNone/>
              <a:defRPr/>
            </a:pPr>
            <a:r>
              <a:rPr lang="en-GB" smtClean="0"/>
              <a:t>…</a:t>
            </a:r>
            <a:endParaRPr lang="en-US" smtClean="0"/>
          </a:p>
        </p:txBody>
      </p:sp>
      <p:sp>
        <p:nvSpPr>
          <p:cNvPr id="6148" name="Text Box 4"/>
          <p:cNvSpPr txBox="1">
            <a:spLocks noChangeArrowheads="1"/>
          </p:cNvSpPr>
          <p:nvPr/>
        </p:nvSpPr>
        <p:spPr bwMode="auto">
          <a:xfrm>
            <a:off x="990600" y="2133600"/>
            <a:ext cx="3505200" cy="519113"/>
          </a:xfrm>
          <a:prstGeom prst="rect">
            <a:avLst/>
          </a:prstGeom>
          <a:noFill/>
          <a:ln w="9525">
            <a:noFill/>
            <a:miter lim="800000"/>
            <a:headEnd/>
            <a:tailEnd/>
          </a:ln>
        </p:spPr>
        <p:txBody>
          <a:bodyPr>
            <a:spAutoFit/>
          </a:bodyPr>
          <a:lstStyle/>
          <a:p>
            <a:pPr>
              <a:spcBef>
                <a:spcPct val="50000"/>
              </a:spcBef>
            </a:pPr>
            <a:r>
              <a:rPr lang="en-US" sz="2800">
                <a:latin typeface="Chalkboard" pitchFamily="9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white">
          <a:xfrm>
            <a:off x="152400" y="228600"/>
            <a:ext cx="3276600" cy="3276600"/>
            <a:chOff x="960" y="1344"/>
            <a:chExt cx="1680" cy="1680"/>
          </a:xfrm>
          <a:solidFill>
            <a:schemeClr val="bg1"/>
          </a:solidFill>
        </p:grpSpPr>
        <p:sp>
          <p:nvSpPr>
            <p:cNvPr id="12298" name="Rectangle 3"/>
            <p:cNvSpPr>
              <a:spLocks noChangeArrowheads="1"/>
            </p:cNvSpPr>
            <p:nvPr/>
          </p:nvSpPr>
          <p:spPr bwMode="white">
            <a:xfrm>
              <a:off x="960" y="1344"/>
              <a:ext cx="1680" cy="1680"/>
            </a:xfrm>
            <a:prstGeom prst="rect">
              <a:avLst/>
            </a:prstGeom>
            <a:grpFill/>
            <a:ln w="9525">
              <a:solidFill>
                <a:schemeClr val="bg1"/>
              </a:solidFill>
              <a:miter lim="800000"/>
              <a:headEnd/>
              <a:tailEnd/>
            </a:ln>
          </p:spPr>
          <p:txBody>
            <a:bodyPr wrap="none" anchor="ctr"/>
            <a:lstStyle/>
            <a:p>
              <a:endParaRPr lang="en-US"/>
            </a:p>
          </p:txBody>
        </p:sp>
        <p:pic>
          <p:nvPicPr>
            <p:cNvPr id="12299" name="Picture 4"/>
            <p:cNvPicPr>
              <a:picLocks noChangeAspect="1" noChangeArrowheads="1"/>
            </p:cNvPicPr>
            <p:nvPr/>
          </p:nvPicPr>
          <p:blipFill>
            <a:blip r:embed="rId3" cstate="print"/>
            <a:srcRect/>
            <a:stretch>
              <a:fillRect/>
            </a:stretch>
          </p:blipFill>
          <p:spPr bwMode="white">
            <a:xfrm>
              <a:off x="1056" y="1440"/>
              <a:ext cx="1512" cy="1512"/>
            </a:xfrm>
            <a:prstGeom prst="rect">
              <a:avLst/>
            </a:prstGeom>
            <a:grpFill/>
            <a:ln w="9525">
              <a:solidFill>
                <a:schemeClr val="bg1"/>
              </a:solidFill>
              <a:miter lim="800000"/>
              <a:headEnd/>
              <a:tailEnd/>
            </a:ln>
          </p:spPr>
        </p:pic>
      </p:grpSp>
      <p:grpSp>
        <p:nvGrpSpPr>
          <p:cNvPr id="3" name="Group 5"/>
          <p:cNvGrpSpPr>
            <a:grpSpLocks/>
          </p:cNvGrpSpPr>
          <p:nvPr/>
        </p:nvGrpSpPr>
        <p:grpSpPr bwMode="auto">
          <a:xfrm>
            <a:off x="5638800" y="304800"/>
            <a:ext cx="3276600" cy="3276600"/>
            <a:chOff x="3552" y="192"/>
            <a:chExt cx="2064" cy="2064"/>
          </a:xfrm>
          <a:solidFill>
            <a:schemeClr val="bg1"/>
          </a:solidFill>
        </p:grpSpPr>
        <p:sp>
          <p:nvSpPr>
            <p:cNvPr id="12296" name="Rectangle 6"/>
            <p:cNvSpPr>
              <a:spLocks noChangeArrowheads="1"/>
            </p:cNvSpPr>
            <p:nvPr/>
          </p:nvSpPr>
          <p:spPr bwMode="auto">
            <a:xfrm>
              <a:off x="3552" y="192"/>
              <a:ext cx="2064" cy="2064"/>
            </a:xfrm>
            <a:prstGeom prst="rect">
              <a:avLst/>
            </a:prstGeom>
            <a:grpFill/>
            <a:ln w="9525">
              <a:noFill/>
              <a:miter lim="800000"/>
              <a:headEnd/>
              <a:tailEnd/>
            </a:ln>
          </p:spPr>
          <p:txBody>
            <a:bodyPr wrap="none" anchor="ctr"/>
            <a:lstStyle/>
            <a:p>
              <a:endParaRPr lang="en-US"/>
            </a:p>
          </p:txBody>
        </p:sp>
        <p:pic>
          <p:nvPicPr>
            <p:cNvPr id="12297" name="Picture 7"/>
            <p:cNvPicPr>
              <a:picLocks noChangeAspect="1" noChangeArrowheads="1"/>
            </p:cNvPicPr>
            <p:nvPr/>
          </p:nvPicPr>
          <p:blipFill>
            <a:blip r:embed="rId4" cstate="print"/>
            <a:srcRect/>
            <a:stretch>
              <a:fillRect/>
            </a:stretch>
          </p:blipFill>
          <p:spPr bwMode="auto">
            <a:xfrm>
              <a:off x="3648" y="288"/>
              <a:ext cx="1872" cy="1872"/>
            </a:xfrm>
            <a:prstGeom prst="rect">
              <a:avLst/>
            </a:prstGeom>
            <a:grpFill/>
            <a:ln w="9525">
              <a:noFill/>
              <a:miter lim="800000"/>
              <a:headEnd/>
              <a:tailEnd/>
            </a:ln>
          </p:spPr>
        </p:pic>
      </p:grpSp>
      <p:grpSp>
        <p:nvGrpSpPr>
          <p:cNvPr id="4" name="Group 8"/>
          <p:cNvGrpSpPr>
            <a:grpSpLocks/>
          </p:cNvGrpSpPr>
          <p:nvPr/>
        </p:nvGrpSpPr>
        <p:grpSpPr bwMode="auto">
          <a:xfrm>
            <a:off x="2743200" y="3276600"/>
            <a:ext cx="3352800" cy="3581400"/>
            <a:chOff x="1728" y="2064"/>
            <a:chExt cx="2112" cy="2256"/>
          </a:xfrm>
          <a:solidFill>
            <a:schemeClr val="bg1"/>
          </a:solidFill>
        </p:grpSpPr>
        <p:sp>
          <p:nvSpPr>
            <p:cNvPr id="12294" name="Rectangle 9"/>
            <p:cNvSpPr>
              <a:spLocks noChangeArrowheads="1"/>
            </p:cNvSpPr>
            <p:nvPr/>
          </p:nvSpPr>
          <p:spPr bwMode="auto">
            <a:xfrm>
              <a:off x="1776" y="2064"/>
              <a:ext cx="2064" cy="2064"/>
            </a:xfrm>
            <a:prstGeom prst="rect">
              <a:avLst/>
            </a:prstGeom>
            <a:grpFill/>
            <a:ln w="9525">
              <a:noFill/>
              <a:miter lim="800000"/>
              <a:headEnd/>
              <a:tailEnd/>
            </a:ln>
          </p:spPr>
          <p:txBody>
            <a:bodyPr wrap="none" anchor="ctr"/>
            <a:lstStyle/>
            <a:p>
              <a:endParaRPr lang="en-US"/>
            </a:p>
          </p:txBody>
        </p:sp>
        <p:pic>
          <p:nvPicPr>
            <p:cNvPr id="12295" name="Picture 10"/>
            <p:cNvPicPr>
              <a:picLocks noChangeAspect="1" noChangeArrowheads="1"/>
            </p:cNvPicPr>
            <p:nvPr/>
          </p:nvPicPr>
          <p:blipFill>
            <a:blip r:embed="rId5" cstate="print"/>
            <a:srcRect/>
            <a:stretch>
              <a:fillRect/>
            </a:stretch>
          </p:blipFill>
          <p:spPr bwMode="auto">
            <a:xfrm>
              <a:off x="1728" y="2160"/>
              <a:ext cx="2017" cy="2160"/>
            </a:xfrm>
            <a:prstGeom prst="rect">
              <a:avLst/>
            </a:prstGeom>
            <a:grpFill/>
            <a:ln w="9525">
              <a:noFill/>
              <a:miter lim="800000"/>
              <a:headEnd/>
              <a:tailEnd/>
            </a:ln>
          </p:spPr>
        </p:pic>
      </p:grpSp>
      <p:sp>
        <p:nvSpPr>
          <p:cNvPr id="12293" name="Rectangle 11"/>
          <p:cNvSpPr>
            <a:spLocks noGrp="1" noChangeArrowheads="1"/>
          </p:cNvSpPr>
          <p:nvPr>
            <p:ph type="title"/>
          </p:nvPr>
        </p:nvSpPr>
        <p:spPr/>
        <p:txBody>
          <a:bodyPr/>
          <a:lstStyle/>
          <a:p>
            <a:pPr eaLnBrk="1" hangingPunct="1"/>
            <a:endParaRPr lang="en-US" sz="1800" b="0" dirty="0" smtClean="0">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9750" y="0"/>
            <a:ext cx="7772400" cy="1470025"/>
          </a:xfrm>
        </p:spPr>
        <p:txBody>
          <a:bodyPr/>
          <a:lstStyle/>
          <a:p>
            <a:pPr eaLnBrk="1" hangingPunct="1"/>
            <a:endParaRPr lang="en-US" smtClean="0"/>
          </a:p>
        </p:txBody>
      </p:sp>
      <p:sp>
        <p:nvSpPr>
          <p:cNvPr id="5123" name="Rectangle 3"/>
          <p:cNvSpPr>
            <a:spLocks noGrp="1" noChangeArrowheads="1"/>
          </p:cNvSpPr>
          <p:nvPr>
            <p:ph type="subTitle" idx="1"/>
          </p:nvPr>
        </p:nvSpPr>
        <p:spPr>
          <a:xfrm>
            <a:off x="1042988" y="2060575"/>
            <a:ext cx="6400800" cy="4032250"/>
          </a:xfrm>
        </p:spPr>
        <p:txBody>
          <a:bodyPr/>
          <a:lstStyle/>
          <a:p>
            <a:pPr eaLnBrk="1" hangingPunct="1"/>
            <a:r>
              <a:rPr lang="en-GB" sz="3600" smtClean="0"/>
              <a:t>2,4,6,8 … </a:t>
            </a:r>
          </a:p>
          <a:p>
            <a:pPr eaLnBrk="1" hangingPunct="1"/>
            <a:endParaRPr lang="en-GB" sz="3600" smtClean="0"/>
          </a:p>
          <a:p>
            <a:pPr eaLnBrk="1" hangingPunct="1"/>
            <a:r>
              <a:rPr lang="en-GB" sz="3600" smtClean="0"/>
              <a:t>5,7,9,11 …</a:t>
            </a:r>
          </a:p>
          <a:p>
            <a:pPr eaLnBrk="1" hangingPunct="1"/>
            <a:endParaRPr lang="en-GB" sz="3600" smtClean="0"/>
          </a:p>
          <a:p>
            <a:pPr eaLnBrk="1" hangingPunct="1"/>
            <a:r>
              <a:rPr lang="en-GB" sz="3600" smtClean="0"/>
              <a:t>9,11,13,15 …</a:t>
            </a:r>
            <a:endParaRPr lang="en-US" sz="36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260350"/>
            <a:ext cx="7772400" cy="1470025"/>
          </a:xfrm>
        </p:spPr>
        <p:txBody>
          <a:bodyPr/>
          <a:lstStyle/>
          <a:p>
            <a:pPr eaLnBrk="1" hangingPunct="1"/>
            <a:endParaRPr lang="en-US" smtClean="0"/>
          </a:p>
        </p:txBody>
      </p:sp>
      <p:sp>
        <p:nvSpPr>
          <p:cNvPr id="6147" name="Rectangle 3"/>
          <p:cNvSpPr>
            <a:spLocks noGrp="1" noChangeArrowheads="1"/>
          </p:cNvSpPr>
          <p:nvPr>
            <p:ph type="subTitle" idx="1"/>
          </p:nvPr>
        </p:nvSpPr>
        <p:spPr>
          <a:xfrm>
            <a:off x="1258888" y="1844675"/>
            <a:ext cx="6400800" cy="4105275"/>
          </a:xfrm>
        </p:spPr>
        <p:txBody>
          <a:bodyPr/>
          <a:lstStyle/>
          <a:p>
            <a:pPr eaLnBrk="1" hangingPunct="1"/>
            <a:r>
              <a:rPr lang="en-GB" sz="3600" smtClean="0"/>
              <a:t>2,4,6,8 … </a:t>
            </a:r>
          </a:p>
          <a:p>
            <a:pPr eaLnBrk="1" hangingPunct="1"/>
            <a:endParaRPr lang="en-GB" sz="3600" smtClean="0"/>
          </a:p>
          <a:p>
            <a:pPr eaLnBrk="1" hangingPunct="1"/>
            <a:r>
              <a:rPr lang="en-GB" sz="3600" smtClean="0"/>
              <a:t>2,5,8,11 …</a:t>
            </a:r>
          </a:p>
          <a:p>
            <a:pPr eaLnBrk="1" hangingPunct="1"/>
            <a:endParaRPr lang="en-GB" sz="3600" smtClean="0"/>
          </a:p>
          <a:p>
            <a:pPr eaLnBrk="1" hangingPunct="1"/>
            <a:r>
              <a:rPr lang="en-GB" sz="3600" smtClean="0"/>
              <a:t>2,23,44,65 …</a:t>
            </a:r>
            <a:endParaRPr lang="en-US" sz="36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11188" y="0"/>
            <a:ext cx="7772400" cy="1470025"/>
          </a:xfrm>
        </p:spPr>
        <p:txBody>
          <a:bodyPr/>
          <a:lstStyle/>
          <a:p>
            <a:pPr eaLnBrk="1" hangingPunct="1"/>
            <a:endParaRPr lang="en-US" smtClean="0"/>
          </a:p>
        </p:txBody>
      </p:sp>
      <p:sp>
        <p:nvSpPr>
          <p:cNvPr id="7171" name="Rectangle 3"/>
          <p:cNvSpPr>
            <a:spLocks noGrp="1" noChangeArrowheads="1"/>
          </p:cNvSpPr>
          <p:nvPr>
            <p:ph type="subTitle" idx="1"/>
          </p:nvPr>
        </p:nvSpPr>
        <p:spPr>
          <a:xfrm>
            <a:off x="1371600" y="1700213"/>
            <a:ext cx="6400800" cy="3938587"/>
          </a:xfrm>
        </p:spPr>
        <p:txBody>
          <a:bodyPr/>
          <a:lstStyle/>
          <a:p>
            <a:pPr eaLnBrk="1" hangingPunct="1"/>
            <a:r>
              <a:rPr lang="en-GB" sz="3600" smtClean="0"/>
              <a:t>2,4,6,8 … </a:t>
            </a:r>
          </a:p>
          <a:p>
            <a:pPr eaLnBrk="1" hangingPunct="1"/>
            <a:endParaRPr lang="en-GB" sz="3600" smtClean="0"/>
          </a:p>
          <a:p>
            <a:pPr eaLnBrk="1" hangingPunct="1"/>
            <a:r>
              <a:rPr lang="en-GB" sz="3600" smtClean="0"/>
              <a:t>3,6,9,12 …</a:t>
            </a:r>
          </a:p>
          <a:p>
            <a:pPr eaLnBrk="1" hangingPunct="1"/>
            <a:endParaRPr lang="en-GB" sz="3600" smtClean="0"/>
          </a:p>
          <a:p>
            <a:pPr eaLnBrk="1" hangingPunct="1"/>
            <a:r>
              <a:rPr lang="en-GB" sz="3600" smtClean="0"/>
              <a:t>4,8,12,16 …</a:t>
            </a:r>
            <a:endParaRPr lang="en-US" sz="36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4000" smtClean="0"/>
              <a:t>Find a number half way between:</a:t>
            </a:r>
            <a:endParaRPr lang="en-US" sz="4000" smtClean="0"/>
          </a:p>
        </p:txBody>
      </p:sp>
      <p:sp>
        <p:nvSpPr>
          <p:cNvPr id="17411" name="Rectangle 3"/>
          <p:cNvSpPr>
            <a:spLocks noGrp="1" noChangeArrowheads="1"/>
          </p:cNvSpPr>
          <p:nvPr>
            <p:ph type="body" idx="1"/>
          </p:nvPr>
        </p:nvSpPr>
        <p:spPr/>
        <p:txBody>
          <a:bodyPr/>
          <a:lstStyle/>
          <a:p>
            <a:pPr eaLnBrk="1" hangingPunct="1">
              <a:buFontTx/>
              <a:buNone/>
            </a:pPr>
            <a:r>
              <a:rPr lang="en-GB" dirty="0" smtClean="0"/>
              <a:t>			 28 	and  34</a:t>
            </a:r>
          </a:p>
          <a:p>
            <a:pPr eaLnBrk="1" hangingPunct="1">
              <a:buFontTx/>
              <a:buNone/>
            </a:pPr>
            <a:r>
              <a:rPr lang="en-GB" dirty="0" smtClean="0"/>
              <a:t>			2.8 	and  3.4</a:t>
            </a:r>
          </a:p>
          <a:p>
            <a:pPr eaLnBrk="1" hangingPunct="1">
              <a:buFontTx/>
              <a:buNone/>
            </a:pPr>
            <a:r>
              <a:rPr lang="en-GB" dirty="0" smtClean="0"/>
              <a:t>			 38 	and  44</a:t>
            </a:r>
          </a:p>
          <a:p>
            <a:pPr eaLnBrk="1" hangingPunct="1">
              <a:buFontTx/>
              <a:buNone/>
            </a:pPr>
            <a:r>
              <a:rPr lang="en-GB" dirty="0" smtClean="0"/>
              <a:t>		        -34 	and -28</a:t>
            </a:r>
          </a:p>
          <a:p>
            <a:pPr eaLnBrk="1" hangingPunct="1">
              <a:buFontTx/>
              <a:buNone/>
            </a:pPr>
            <a:r>
              <a:rPr lang="en-GB" dirty="0" smtClean="0"/>
              <a:t>		     9028 	and  9034</a:t>
            </a:r>
          </a:p>
          <a:p>
            <a:pPr eaLnBrk="1" hangingPunct="1">
              <a:buFontTx/>
              <a:buNone/>
            </a:pPr>
            <a:r>
              <a:rPr lang="en-GB" dirty="0" smtClean="0"/>
              <a:t>		    .0058 	and .0064</a:t>
            </a:r>
          </a:p>
          <a:p>
            <a:pPr eaLnBrk="1" hangingPunct="1"/>
            <a:endParaRPr lang="en-GB" dirty="0" smtClean="0"/>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fontScale="90000"/>
          </a:bodyPr>
          <a:lstStyle/>
          <a:p>
            <a:r>
              <a:rPr lang="en-GB" dirty="0" smtClean="0"/>
              <a:t>Ordering rational numbers: deep knowledge (China)</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GB" dirty="0" smtClean="0"/>
              <a:t>List these names of rational numbers largest to smallest:</a:t>
            </a:r>
          </a:p>
          <a:p>
            <a:pPr>
              <a:buNone/>
            </a:pPr>
            <a:endParaRPr lang="en-GB" dirty="0" smtClean="0"/>
          </a:p>
          <a:p>
            <a:pPr>
              <a:buNone/>
            </a:pPr>
            <a:r>
              <a:rPr lang="en-GB" dirty="0" smtClean="0"/>
              <a:t>-6                                 -1                </a:t>
            </a:r>
          </a:p>
          <a:p>
            <a:pPr>
              <a:buNone/>
            </a:pPr>
            <a:endParaRPr lang="en-GB" dirty="0" smtClean="0"/>
          </a:p>
          <a:p>
            <a:pPr>
              <a:buNone/>
            </a:pPr>
            <a:r>
              <a:rPr lang="en-GB" dirty="0" smtClean="0"/>
              <a:t>Why these?    </a:t>
            </a:r>
          </a:p>
          <a:p>
            <a:pPr>
              <a:buNone/>
            </a:pPr>
            <a:r>
              <a:rPr lang="en-GB" dirty="0" smtClean="0"/>
              <a:t>Teachers’ notes:</a:t>
            </a:r>
          </a:p>
          <a:p>
            <a:pPr>
              <a:buNone/>
            </a:pPr>
            <a:endParaRPr lang="en-GB" dirty="0" smtClean="0"/>
          </a:p>
          <a:p>
            <a:pPr>
              <a:buNone/>
            </a:pPr>
            <a:r>
              <a:rPr lang="en-GB" dirty="0" smtClean="0"/>
              <a:t>         can be   3 – 2            1 –               2 – 1    ... </a:t>
            </a:r>
          </a:p>
          <a:p>
            <a:pPr>
              <a:buNone/>
            </a:pPr>
            <a:r>
              <a:rPr lang="en-GB" dirty="0" smtClean="0"/>
              <a:t>	</a:t>
            </a:r>
          </a:p>
          <a:p>
            <a:pPr>
              <a:buNone/>
            </a:pPr>
            <a:r>
              <a:rPr lang="en-GB" dirty="0" smtClean="0"/>
              <a:t>	all ordered pairs representing the same rational number are called equivalent ordered pairs, e.g. (</a:t>
            </a:r>
            <a:r>
              <a:rPr lang="en-GB" i="1" dirty="0" err="1" smtClean="0"/>
              <a:t>x,y</a:t>
            </a:r>
            <a:r>
              <a:rPr lang="en-GB" dirty="0" smtClean="0"/>
              <a:t>) where </a:t>
            </a:r>
            <a:r>
              <a:rPr lang="en-GB" i="1" dirty="0" smtClean="0"/>
              <a:t>x </a:t>
            </a:r>
            <a:r>
              <a:rPr lang="en-GB" dirty="0" smtClean="0"/>
              <a:t>+    = 1 +</a:t>
            </a:r>
            <a:r>
              <a:rPr lang="en-GB" i="1" dirty="0" smtClean="0"/>
              <a:t> y</a:t>
            </a:r>
            <a:r>
              <a:rPr lang="en-GB" dirty="0" smtClean="0"/>
              <a:t>.  </a:t>
            </a:r>
          </a:p>
          <a:p>
            <a:pPr>
              <a:buNone/>
            </a:pPr>
            <a:endParaRPr lang="en-GB" dirty="0" smtClean="0"/>
          </a:p>
          <a:p>
            <a:pPr marL="0" indent="0">
              <a:spcBef>
                <a:spcPts val="0"/>
              </a:spcBef>
              <a:buNone/>
            </a:pPr>
            <a:r>
              <a:rPr lang="en-GB" dirty="0" smtClean="0"/>
              <a:t>Teachers have strong idea of the underlying generality they are teaching, and the set from which examples can be drawn, and that approaching them this way means we can have negative rational numbers.</a:t>
            </a:r>
          </a:p>
        </p:txBody>
      </p:sp>
      <p:graphicFrame>
        <p:nvGraphicFramePr>
          <p:cNvPr id="76821" name="Object 21"/>
          <p:cNvGraphicFramePr>
            <a:graphicFrameLocks noChangeAspect="1"/>
          </p:cNvGraphicFramePr>
          <p:nvPr/>
        </p:nvGraphicFramePr>
        <p:xfrm>
          <a:off x="1115616" y="2060848"/>
          <a:ext cx="543544" cy="648072"/>
        </p:xfrm>
        <a:graphic>
          <a:graphicData uri="http://schemas.openxmlformats.org/presentationml/2006/ole">
            <p:oleObj spid="_x0000_s76821" name="Equation" r:id="rId3" imgW="330120" imgH="393480" progId="Equation.3">
              <p:embed/>
            </p:oleObj>
          </a:graphicData>
        </a:graphic>
      </p:graphicFrame>
      <p:graphicFrame>
        <p:nvGraphicFramePr>
          <p:cNvPr id="76822" name="Object 22"/>
          <p:cNvGraphicFramePr>
            <a:graphicFrameLocks noChangeAspect="1"/>
          </p:cNvGraphicFramePr>
          <p:nvPr/>
        </p:nvGraphicFramePr>
        <p:xfrm>
          <a:off x="1907703" y="2060848"/>
          <a:ext cx="522639" cy="648072"/>
        </p:xfrm>
        <a:graphic>
          <a:graphicData uri="http://schemas.openxmlformats.org/presentationml/2006/ole">
            <p:oleObj spid="_x0000_s76822" name="Equation" r:id="rId4" imgW="317160" imgH="393480" progId="Equation.3">
              <p:embed/>
            </p:oleObj>
          </a:graphicData>
        </a:graphic>
      </p:graphicFrame>
      <p:graphicFrame>
        <p:nvGraphicFramePr>
          <p:cNvPr id="76823" name="Object 23"/>
          <p:cNvGraphicFramePr>
            <a:graphicFrameLocks noChangeAspect="1"/>
          </p:cNvGraphicFramePr>
          <p:nvPr/>
        </p:nvGraphicFramePr>
        <p:xfrm>
          <a:off x="3275856" y="2060849"/>
          <a:ext cx="250866" cy="648072"/>
        </p:xfrm>
        <a:graphic>
          <a:graphicData uri="http://schemas.openxmlformats.org/presentationml/2006/ole">
            <p:oleObj spid="_x0000_s76823" name="Equation" r:id="rId5" imgW="152280" imgH="393480" progId="Equation.3">
              <p:embed/>
            </p:oleObj>
          </a:graphicData>
        </a:graphic>
      </p:graphicFrame>
      <p:graphicFrame>
        <p:nvGraphicFramePr>
          <p:cNvPr id="76824" name="Object 24"/>
          <p:cNvGraphicFramePr>
            <a:graphicFrameLocks noChangeAspect="1"/>
          </p:cNvGraphicFramePr>
          <p:nvPr/>
        </p:nvGraphicFramePr>
        <p:xfrm>
          <a:off x="827584" y="3717032"/>
          <a:ext cx="152400" cy="393700"/>
        </p:xfrm>
        <a:graphic>
          <a:graphicData uri="http://schemas.openxmlformats.org/presentationml/2006/ole">
            <p:oleObj spid="_x0000_s76824" name="Equation" r:id="rId6" imgW="152280" imgH="393480" progId="Equation.3">
              <p:embed/>
            </p:oleObj>
          </a:graphicData>
        </a:graphic>
      </p:graphicFrame>
      <p:graphicFrame>
        <p:nvGraphicFramePr>
          <p:cNvPr id="76825" name="Object 25"/>
          <p:cNvGraphicFramePr>
            <a:graphicFrameLocks noChangeAspect="1"/>
          </p:cNvGraphicFramePr>
          <p:nvPr/>
        </p:nvGraphicFramePr>
        <p:xfrm>
          <a:off x="2411760" y="3717032"/>
          <a:ext cx="139700" cy="393700"/>
        </p:xfrm>
        <a:graphic>
          <a:graphicData uri="http://schemas.openxmlformats.org/presentationml/2006/ole">
            <p:oleObj spid="_x0000_s76825" name="Equation" r:id="rId7" imgW="139680" imgH="393480" progId="Equation.3">
              <p:embed/>
            </p:oleObj>
          </a:graphicData>
        </a:graphic>
      </p:graphicFrame>
      <p:graphicFrame>
        <p:nvGraphicFramePr>
          <p:cNvPr id="76826" name="Object 26"/>
          <p:cNvGraphicFramePr>
            <a:graphicFrameLocks noChangeAspect="1"/>
          </p:cNvGraphicFramePr>
          <p:nvPr/>
        </p:nvGraphicFramePr>
        <p:xfrm>
          <a:off x="3851920" y="2060848"/>
          <a:ext cx="592664" cy="648072"/>
        </p:xfrm>
        <a:graphic>
          <a:graphicData uri="http://schemas.openxmlformats.org/presentationml/2006/ole">
            <p:oleObj spid="_x0000_s76826" name="Equation" r:id="rId8" imgW="139680" imgH="393480" progId="Equation.3">
              <p:embed/>
            </p:oleObj>
          </a:graphicData>
        </a:graphic>
      </p:graphicFrame>
      <p:graphicFrame>
        <p:nvGraphicFramePr>
          <p:cNvPr id="76831" name="Object 31"/>
          <p:cNvGraphicFramePr>
            <a:graphicFrameLocks noChangeAspect="1"/>
          </p:cNvGraphicFramePr>
          <p:nvPr/>
        </p:nvGraphicFramePr>
        <p:xfrm>
          <a:off x="3491880" y="3717032"/>
          <a:ext cx="139700" cy="393700"/>
        </p:xfrm>
        <a:graphic>
          <a:graphicData uri="http://schemas.openxmlformats.org/presentationml/2006/ole">
            <p:oleObj spid="_x0000_s76831" name="Equation" r:id="rId9" imgW="139680" imgH="393480" progId="Equation.3">
              <p:embed/>
            </p:oleObj>
          </a:graphicData>
        </a:graphic>
      </p:graphicFrame>
      <p:graphicFrame>
        <p:nvGraphicFramePr>
          <p:cNvPr id="76832" name="Object 32"/>
          <p:cNvGraphicFramePr>
            <a:graphicFrameLocks noChangeAspect="1"/>
          </p:cNvGraphicFramePr>
          <p:nvPr/>
        </p:nvGraphicFramePr>
        <p:xfrm>
          <a:off x="4788024" y="3717032"/>
          <a:ext cx="144016" cy="393700"/>
        </p:xfrm>
        <a:graphic>
          <a:graphicData uri="http://schemas.openxmlformats.org/presentationml/2006/ole">
            <p:oleObj spid="_x0000_s76832" name="Equation" r:id="rId10" imgW="139680" imgH="393480" progId="Equation.3">
              <p:embed/>
            </p:oleObj>
          </a:graphicData>
        </a:graphic>
      </p:graphicFrame>
      <p:graphicFrame>
        <p:nvGraphicFramePr>
          <p:cNvPr id="76834" name="Object 34"/>
          <p:cNvGraphicFramePr>
            <a:graphicFrameLocks noChangeAspect="1"/>
          </p:cNvGraphicFramePr>
          <p:nvPr/>
        </p:nvGraphicFramePr>
        <p:xfrm>
          <a:off x="5508104" y="4581128"/>
          <a:ext cx="139700" cy="393700"/>
        </p:xfrm>
        <a:graphic>
          <a:graphicData uri="http://schemas.openxmlformats.org/presentationml/2006/ole">
            <p:oleObj spid="_x0000_s76834" name="Equation" r:id="rId11" imgW="13968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8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8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8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used </a:t>
            </a:r>
            <a:r>
              <a:rPr lang="en-GB" smtClean="0"/>
              <a:t>in teaching</a:t>
            </a:r>
            <a:endParaRPr lang="en-GB" dirty="0"/>
          </a:p>
        </p:txBody>
      </p:sp>
      <p:sp>
        <p:nvSpPr>
          <p:cNvPr id="3" name="Content Placeholder 2"/>
          <p:cNvSpPr>
            <a:spLocks noGrp="1"/>
          </p:cNvSpPr>
          <p:nvPr>
            <p:ph idx="1"/>
          </p:nvPr>
        </p:nvSpPr>
        <p:spPr>
          <a:xfrm>
            <a:off x="539552" y="1268760"/>
            <a:ext cx="8229600" cy="5328592"/>
          </a:xfrm>
        </p:spPr>
        <p:txBody>
          <a:bodyPr>
            <a:normAutofit fontScale="70000" lnSpcReduction="20000"/>
          </a:bodyPr>
          <a:lstStyle/>
          <a:p>
            <a:pPr>
              <a:buNone/>
            </a:pPr>
            <a:r>
              <a:rPr lang="en-US" dirty="0" smtClean="0"/>
              <a:t> </a:t>
            </a:r>
            <a:endParaRPr lang="en-GB" dirty="0" smtClean="0"/>
          </a:p>
          <a:p>
            <a:pPr lvl="0"/>
            <a:r>
              <a:rPr lang="en-US" dirty="0" smtClean="0"/>
              <a:t>be clear about the intended concept to be learned, and work out how it can be varied</a:t>
            </a:r>
          </a:p>
          <a:p>
            <a:pPr lvl="0"/>
            <a:r>
              <a:rPr lang="en-US" dirty="0" smtClean="0"/>
              <a:t>matching up varied representations of the same example helps learning</a:t>
            </a:r>
          </a:p>
          <a:p>
            <a:pPr lvl="0"/>
            <a:r>
              <a:rPr lang="en-US" dirty="0" smtClean="0"/>
              <a:t>the intended object of learning is often an abstract relationship that can only be experienced through examples (e.g. additive relationship), so control the variation in the examples</a:t>
            </a:r>
          </a:p>
          <a:p>
            <a:pPr lvl="0"/>
            <a:r>
              <a:rPr lang="en-US" dirty="0" smtClean="0"/>
              <a:t>when a change in one variable </a:t>
            </a:r>
            <a:r>
              <a:rPr lang="en-US" i="1" dirty="0" smtClean="0"/>
              <a:t>causes</a:t>
            </a:r>
            <a:r>
              <a:rPr lang="en-US" dirty="0" smtClean="0"/>
              <a:t> a change in another, learners need several well-</a:t>
            </a:r>
            <a:r>
              <a:rPr lang="en-US" dirty="0" err="1" smtClean="0"/>
              <a:t>organised</a:t>
            </a:r>
            <a:r>
              <a:rPr lang="en-US" dirty="0" smtClean="0"/>
              <a:t> examples and reflection to ‘see’ relation and structure</a:t>
            </a:r>
            <a:endParaRPr lang="en-GB" dirty="0" smtClean="0"/>
          </a:p>
          <a:p>
            <a:pPr lvl="0"/>
            <a:r>
              <a:rPr lang="en-US" dirty="0" smtClean="0"/>
              <a:t>variation of appropriate dimensions can sometimes be directly visible, such as through geometry or through page layout</a:t>
            </a:r>
            <a:endParaRPr lang="en-GB" dirty="0" smtClean="0"/>
          </a:p>
          <a:p>
            <a:pPr lvl="0"/>
            <a:r>
              <a:rPr lang="en-US" dirty="0" smtClean="0"/>
              <a:t>draw attention to connections, similarities and differences</a:t>
            </a:r>
          </a:p>
          <a:p>
            <a:pPr lvl="0"/>
            <a:r>
              <a:rPr lang="en-US" dirty="0" smtClean="0"/>
              <a:t>use deep understanding of the underlying mathematical principles</a:t>
            </a:r>
            <a:endParaRPr lang="en-GB" dirty="0" smtClean="0"/>
          </a:p>
          <a:p>
            <a:pPr>
              <a:buNone/>
            </a:pP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467544" y="1484784"/>
            <a:ext cx="8352928" cy="2133600"/>
          </a:xfrm>
        </p:spPr>
        <p:txBody>
          <a:bodyPr anchor="t">
            <a:normAutofit/>
          </a:bodyPr>
          <a:lstStyle/>
          <a:p>
            <a:r>
              <a:rPr lang="en-GB" dirty="0">
                <a:latin typeface="Chalkboard" charset="0"/>
                <a:ea typeface="ＭＳ Ｐゴシック" charset="0"/>
                <a:cs typeface="ＭＳ Ｐゴシック" charset="0"/>
              </a:rPr>
              <a:t/>
            </a:r>
            <a:br>
              <a:rPr lang="en-GB" dirty="0">
                <a:latin typeface="Chalkboard" charset="0"/>
                <a:ea typeface="ＭＳ Ｐゴシック" charset="0"/>
                <a:cs typeface="ＭＳ Ｐゴシック" charset="0"/>
              </a:rPr>
            </a:br>
            <a:r>
              <a:rPr lang="en-GB" dirty="0">
                <a:latin typeface="Chalkboard" charset="0"/>
                <a:ea typeface="ＭＳ Ｐゴシック" charset="0"/>
                <a:cs typeface="ＭＳ Ｐゴシック" charset="0"/>
              </a:rPr>
              <a:t/>
            </a:r>
            <a:br>
              <a:rPr lang="en-GB" dirty="0">
                <a:latin typeface="Chalkboard" charset="0"/>
                <a:ea typeface="ＭＳ Ｐゴシック" charset="0"/>
                <a:cs typeface="ＭＳ Ｐゴシック" charset="0"/>
              </a:rPr>
            </a:br>
            <a:endParaRPr lang="en-US" dirty="0">
              <a:latin typeface="Chalkboard" charset="0"/>
              <a:ea typeface="ＭＳ Ｐゴシック" charset="0"/>
              <a:cs typeface="ＭＳ Ｐゴシック" charset="0"/>
            </a:endParaRPr>
          </a:p>
        </p:txBody>
      </p:sp>
      <p:grpSp>
        <p:nvGrpSpPr>
          <p:cNvPr id="2" name="Group 13"/>
          <p:cNvGrpSpPr>
            <a:grpSpLocks/>
          </p:cNvGrpSpPr>
          <p:nvPr/>
        </p:nvGrpSpPr>
        <p:grpSpPr bwMode="auto">
          <a:xfrm>
            <a:off x="1187624" y="1124744"/>
            <a:ext cx="7677150" cy="1631950"/>
            <a:chOff x="780" y="144"/>
            <a:chExt cx="4836" cy="1028"/>
          </a:xfrm>
        </p:grpSpPr>
        <p:sp>
          <p:nvSpPr>
            <p:cNvPr id="28685" name="Text Box 8"/>
            <p:cNvSpPr txBox="1">
              <a:spLocks noChangeArrowheads="1"/>
            </p:cNvSpPr>
            <p:nvPr/>
          </p:nvSpPr>
          <p:spPr bwMode="auto">
            <a:xfrm>
              <a:off x="780" y="672"/>
              <a:ext cx="116" cy="233"/>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endParaRPr lang="en-GB" sz="1800" b="0" dirty="0">
                <a:solidFill>
                  <a:srgbClr val="732600"/>
                </a:solidFill>
              </a:endParaRPr>
            </a:p>
          </p:txBody>
        </p:sp>
        <p:grpSp>
          <p:nvGrpSpPr>
            <p:cNvPr id="3"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dirty="0" smtClean="0">
                    <a:solidFill>
                      <a:srgbClr val="732600"/>
                    </a:solidFill>
                  </a:rPr>
                  <a:t>University of Oxford</a:t>
                </a:r>
              </a:p>
              <a:p>
                <a:pPr algn="ctr" eaLnBrk="0" hangingPunct="0">
                  <a:defRPr/>
                </a:pPr>
                <a:r>
                  <a:rPr lang="en-GB" sz="1800" b="0" dirty="0" smtClean="0">
                    <a:solidFill>
                      <a:srgbClr val="732600"/>
                    </a:solidFill>
                  </a:rPr>
                  <a:t>Dept of Education</a:t>
                </a:r>
                <a:endParaRPr lang="en-GB" sz="1800" b="0" dirty="0">
                  <a:solidFill>
                    <a:srgbClr val="732600"/>
                  </a:solidFill>
                </a:endParaRPr>
              </a:p>
            </p:txBody>
          </p:sp>
        </p:grpSp>
      </p:grpSp>
      <p:pic>
        <p:nvPicPr>
          <p:cNvPr id="28676"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980728"/>
            <a:ext cx="17018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TextBox 9"/>
          <p:cNvSpPr txBox="1">
            <a:spLocks noChangeArrowheads="1"/>
          </p:cNvSpPr>
          <p:nvPr/>
        </p:nvSpPr>
        <p:spPr bwMode="auto">
          <a:xfrm>
            <a:off x="179512" y="2276872"/>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dirty="0">
                <a:solidFill>
                  <a:srgbClr val="732600"/>
                </a:solidFill>
              </a:rPr>
              <a:t>Promoting Mathematical Thinking</a:t>
            </a:r>
          </a:p>
        </p:txBody>
      </p:sp>
      <p:sp>
        <p:nvSpPr>
          <p:cNvPr id="11" name="Rectangle 10"/>
          <p:cNvSpPr/>
          <p:nvPr/>
        </p:nvSpPr>
        <p:spPr>
          <a:xfrm>
            <a:off x="2286000" y="3105835"/>
            <a:ext cx="4572000" cy="830997"/>
          </a:xfrm>
          <a:prstGeom prst="rect">
            <a:avLst/>
          </a:prstGeom>
        </p:spPr>
        <p:txBody>
          <a:bodyPr wrap="square">
            <a:spAutoFit/>
          </a:bodyPr>
          <a:lstStyle/>
          <a:p>
            <a:r>
              <a:rPr lang="en-GB" sz="2400" b="1" dirty="0" smtClean="0"/>
              <a:t>Anne Watson: anne.watson@education.ox.ac.uk</a:t>
            </a:r>
            <a:endParaRPr lang="en-GB" sz="2400" b="1" dirty="0"/>
          </a:p>
        </p:txBody>
      </p:sp>
    </p:spTree>
    <p:extLst>
      <p:ext uri="{BB962C8B-B14F-4D97-AF65-F5344CB8AC3E}">
        <p14:creationId xmlns:p14="http://schemas.microsoft.com/office/powerpoint/2010/main" xmlns="" val="32935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645320" y="2201540"/>
            <a:ext cx="2470150" cy="2730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1028" name="Group 4"/>
          <p:cNvGrpSpPr>
            <a:grpSpLocks/>
          </p:cNvGrpSpPr>
          <p:nvPr/>
        </p:nvGrpSpPr>
        <p:grpSpPr bwMode="auto">
          <a:xfrm>
            <a:off x="5474370" y="2201540"/>
            <a:ext cx="2108200" cy="882650"/>
            <a:chOff x="1680" y="1640"/>
            <a:chExt cx="3320" cy="1390"/>
          </a:xfrm>
        </p:grpSpPr>
        <p:sp>
          <p:nvSpPr>
            <p:cNvPr id="1029" name="Rectangle 5"/>
            <p:cNvSpPr>
              <a:spLocks noChangeArrowheads="1"/>
            </p:cNvSpPr>
            <p:nvPr/>
          </p:nvSpPr>
          <p:spPr bwMode="auto">
            <a:xfrm>
              <a:off x="1680" y="1640"/>
              <a:ext cx="2360" cy="43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Rectangle 6"/>
            <p:cNvSpPr>
              <a:spLocks noChangeArrowheads="1"/>
            </p:cNvSpPr>
            <p:nvPr/>
          </p:nvSpPr>
          <p:spPr bwMode="auto">
            <a:xfrm>
              <a:off x="1920" y="1880"/>
              <a:ext cx="2360" cy="43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1" name="Rectangle 7"/>
            <p:cNvSpPr>
              <a:spLocks noChangeArrowheads="1"/>
            </p:cNvSpPr>
            <p:nvPr/>
          </p:nvSpPr>
          <p:spPr bwMode="auto">
            <a:xfrm>
              <a:off x="2160" y="2120"/>
              <a:ext cx="2360" cy="43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2" name="Rectangle 8"/>
            <p:cNvSpPr>
              <a:spLocks noChangeArrowheads="1"/>
            </p:cNvSpPr>
            <p:nvPr/>
          </p:nvSpPr>
          <p:spPr bwMode="auto">
            <a:xfrm>
              <a:off x="2640" y="2600"/>
              <a:ext cx="2360" cy="43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033" name="Rectangle 9"/>
          <p:cNvSpPr>
            <a:spLocks noChangeArrowheads="1"/>
          </p:cNvSpPr>
          <p:nvPr/>
        </p:nvSpPr>
        <p:spPr bwMode="auto">
          <a:xfrm>
            <a:off x="1797720" y="2353940"/>
            <a:ext cx="2470150" cy="2730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4" name="Rectangle 10"/>
          <p:cNvSpPr>
            <a:spLocks noChangeArrowheads="1"/>
          </p:cNvSpPr>
          <p:nvPr/>
        </p:nvSpPr>
        <p:spPr bwMode="auto">
          <a:xfrm>
            <a:off x="1950120" y="2506340"/>
            <a:ext cx="2470150" cy="2730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5" name="Rectangle 11"/>
          <p:cNvSpPr>
            <a:spLocks noChangeArrowheads="1"/>
          </p:cNvSpPr>
          <p:nvPr/>
        </p:nvSpPr>
        <p:spPr bwMode="auto">
          <a:xfrm>
            <a:off x="2102520" y="2658740"/>
            <a:ext cx="2470150" cy="2730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6" name="Rectangle 12"/>
          <p:cNvSpPr>
            <a:spLocks noChangeArrowheads="1"/>
          </p:cNvSpPr>
          <p:nvPr/>
        </p:nvSpPr>
        <p:spPr bwMode="auto">
          <a:xfrm>
            <a:off x="1594520" y="3331840"/>
            <a:ext cx="3879850" cy="273050"/>
          </a:xfrm>
          <a:prstGeom prst="rect">
            <a:avLst/>
          </a:prstGeom>
          <a:solidFill>
            <a:srgbClr val="548DD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7" name="Rectangle 13"/>
          <p:cNvSpPr>
            <a:spLocks noChangeArrowheads="1"/>
          </p:cNvSpPr>
          <p:nvPr/>
        </p:nvSpPr>
        <p:spPr bwMode="auto">
          <a:xfrm>
            <a:off x="1746920" y="3484240"/>
            <a:ext cx="3879850" cy="273050"/>
          </a:xfrm>
          <a:prstGeom prst="rect">
            <a:avLst/>
          </a:prstGeom>
          <a:solidFill>
            <a:srgbClr val="548DD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8" name="Rectangle 14"/>
          <p:cNvSpPr>
            <a:spLocks noChangeArrowheads="1"/>
          </p:cNvSpPr>
          <p:nvPr/>
        </p:nvSpPr>
        <p:spPr bwMode="auto">
          <a:xfrm>
            <a:off x="1899320" y="3636640"/>
            <a:ext cx="3879850" cy="273050"/>
          </a:xfrm>
          <a:prstGeom prst="rect">
            <a:avLst/>
          </a:prstGeom>
          <a:solidFill>
            <a:srgbClr val="548DD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9" name="Rectangle 15"/>
          <p:cNvSpPr>
            <a:spLocks noChangeArrowheads="1"/>
          </p:cNvSpPr>
          <p:nvPr/>
        </p:nvSpPr>
        <p:spPr bwMode="auto">
          <a:xfrm>
            <a:off x="2051720" y="3789040"/>
            <a:ext cx="3879850" cy="273050"/>
          </a:xfrm>
          <a:prstGeom prst="rect">
            <a:avLst/>
          </a:prstGeom>
          <a:solidFill>
            <a:srgbClr val="548DD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619672" y="2060848"/>
            <a:ext cx="5988050" cy="1944216"/>
            <a:chOff x="1450" y="3490"/>
            <a:chExt cx="9430" cy="2930"/>
          </a:xfrm>
        </p:grpSpPr>
        <p:sp>
          <p:nvSpPr>
            <p:cNvPr id="2051" name="Rectangle 3"/>
            <p:cNvSpPr>
              <a:spLocks noChangeArrowheads="1"/>
            </p:cNvSpPr>
            <p:nvPr/>
          </p:nvSpPr>
          <p:spPr bwMode="auto">
            <a:xfrm>
              <a:off x="1530" y="3490"/>
              <a:ext cx="389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2052" name="Group 4"/>
            <p:cNvGrpSpPr>
              <a:grpSpLocks/>
            </p:cNvGrpSpPr>
            <p:nvPr/>
          </p:nvGrpSpPr>
          <p:grpSpPr bwMode="auto">
            <a:xfrm>
              <a:off x="7560" y="3490"/>
              <a:ext cx="3320" cy="1390"/>
              <a:chOff x="1680" y="1640"/>
              <a:chExt cx="3320" cy="1390"/>
            </a:xfrm>
          </p:grpSpPr>
          <p:sp>
            <p:nvSpPr>
              <p:cNvPr id="2053" name="Rectangle 5"/>
              <p:cNvSpPr>
                <a:spLocks noChangeArrowheads="1"/>
              </p:cNvSpPr>
              <p:nvPr/>
            </p:nvSpPr>
            <p:spPr bwMode="auto">
              <a:xfrm>
                <a:off x="1680" y="1640"/>
                <a:ext cx="236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4" name="Rectangle 6"/>
              <p:cNvSpPr>
                <a:spLocks noChangeArrowheads="1"/>
              </p:cNvSpPr>
              <p:nvPr/>
            </p:nvSpPr>
            <p:spPr bwMode="auto">
              <a:xfrm>
                <a:off x="1920" y="1880"/>
                <a:ext cx="236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5" name="Rectangle 7"/>
              <p:cNvSpPr>
                <a:spLocks noChangeArrowheads="1"/>
              </p:cNvSpPr>
              <p:nvPr/>
            </p:nvSpPr>
            <p:spPr bwMode="auto">
              <a:xfrm>
                <a:off x="2160" y="2120"/>
                <a:ext cx="236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6" name="Rectangle 8"/>
              <p:cNvSpPr>
                <a:spLocks noChangeArrowheads="1"/>
              </p:cNvSpPr>
              <p:nvPr/>
            </p:nvSpPr>
            <p:spPr bwMode="auto">
              <a:xfrm>
                <a:off x="2640" y="2600"/>
                <a:ext cx="236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2057" name="Rectangle 9"/>
            <p:cNvSpPr>
              <a:spLocks noChangeArrowheads="1"/>
            </p:cNvSpPr>
            <p:nvPr/>
          </p:nvSpPr>
          <p:spPr bwMode="auto">
            <a:xfrm>
              <a:off x="1770" y="3730"/>
              <a:ext cx="389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8" name="Rectangle 10"/>
            <p:cNvSpPr>
              <a:spLocks noChangeArrowheads="1"/>
            </p:cNvSpPr>
            <p:nvPr/>
          </p:nvSpPr>
          <p:spPr bwMode="auto">
            <a:xfrm>
              <a:off x="2010" y="3970"/>
              <a:ext cx="389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9" name="Rectangle 11"/>
            <p:cNvSpPr>
              <a:spLocks noChangeArrowheads="1"/>
            </p:cNvSpPr>
            <p:nvPr/>
          </p:nvSpPr>
          <p:spPr bwMode="auto">
            <a:xfrm>
              <a:off x="2250" y="4210"/>
              <a:ext cx="389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0" name="Rectangle 12"/>
            <p:cNvSpPr>
              <a:spLocks noChangeArrowheads="1"/>
            </p:cNvSpPr>
            <p:nvPr/>
          </p:nvSpPr>
          <p:spPr bwMode="auto">
            <a:xfrm>
              <a:off x="1450" y="5270"/>
              <a:ext cx="611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1" name="Rectangle 13"/>
            <p:cNvSpPr>
              <a:spLocks noChangeArrowheads="1"/>
            </p:cNvSpPr>
            <p:nvPr/>
          </p:nvSpPr>
          <p:spPr bwMode="auto">
            <a:xfrm>
              <a:off x="1690" y="5510"/>
              <a:ext cx="611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2" name="Rectangle 14"/>
            <p:cNvSpPr>
              <a:spLocks noChangeArrowheads="1"/>
            </p:cNvSpPr>
            <p:nvPr/>
          </p:nvSpPr>
          <p:spPr bwMode="auto">
            <a:xfrm>
              <a:off x="1930" y="5750"/>
              <a:ext cx="611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3" name="Rectangle 15"/>
            <p:cNvSpPr>
              <a:spLocks noChangeArrowheads="1"/>
            </p:cNvSpPr>
            <p:nvPr/>
          </p:nvSpPr>
          <p:spPr bwMode="auto">
            <a:xfrm>
              <a:off x="2170" y="5990"/>
              <a:ext cx="6110" cy="430"/>
            </a:xfrm>
            <a:prstGeom prst="rect">
              <a:avLst/>
            </a:prstGeom>
            <a:solidFill>
              <a:schemeClr val="tx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and invariance</a:t>
            </a:r>
            <a:endParaRPr lang="en-GB" dirty="0"/>
          </a:p>
        </p:txBody>
      </p:sp>
      <p:sp>
        <p:nvSpPr>
          <p:cNvPr id="3" name="Content Placeholder 2"/>
          <p:cNvSpPr>
            <a:spLocks noGrp="1"/>
          </p:cNvSpPr>
          <p:nvPr>
            <p:ph sz="half" idx="1"/>
          </p:nvPr>
        </p:nvSpPr>
        <p:spPr/>
        <p:txBody>
          <a:bodyPr/>
          <a:lstStyle/>
          <a:p>
            <a:pPr>
              <a:buNone/>
            </a:pPr>
            <a:r>
              <a:rPr lang="en-GB" dirty="0" smtClean="0"/>
              <a:t>   Coloured rods</a:t>
            </a:r>
          </a:p>
          <a:p>
            <a:pPr>
              <a:buNone/>
            </a:pPr>
            <a:r>
              <a:rPr lang="en-GB" dirty="0"/>
              <a:t> </a:t>
            </a:r>
            <a:r>
              <a:rPr lang="en-GB" dirty="0" smtClean="0"/>
              <a:t>  Length    Colour   Shape</a:t>
            </a:r>
          </a:p>
          <a:p>
            <a:pPr>
              <a:buNone/>
            </a:pPr>
            <a:endParaRPr lang="en-GB" dirty="0"/>
          </a:p>
          <a:p>
            <a:pPr>
              <a:buNone/>
            </a:pPr>
            <a:r>
              <a:rPr lang="en-GB" dirty="0" smtClean="0"/>
              <a:t>       v              </a:t>
            </a:r>
            <a:r>
              <a:rPr lang="en-GB" dirty="0" err="1" smtClean="0"/>
              <a:t>v</a:t>
            </a:r>
            <a:r>
              <a:rPr lang="en-GB" dirty="0" smtClean="0"/>
              <a:t>            </a:t>
            </a:r>
            <a:r>
              <a:rPr lang="en-GB" dirty="0" err="1" smtClean="0"/>
              <a:t>v</a:t>
            </a:r>
            <a:endParaRPr lang="en-GB" dirty="0"/>
          </a:p>
        </p:txBody>
      </p:sp>
      <p:sp>
        <p:nvSpPr>
          <p:cNvPr id="4" name="Content Placeholder 3"/>
          <p:cNvSpPr>
            <a:spLocks noGrp="1"/>
          </p:cNvSpPr>
          <p:nvPr>
            <p:ph sz="half" idx="2"/>
          </p:nvPr>
        </p:nvSpPr>
        <p:spPr/>
        <p:txBody>
          <a:bodyPr/>
          <a:lstStyle/>
          <a:p>
            <a:pPr>
              <a:buNone/>
            </a:pPr>
            <a:r>
              <a:rPr lang="en-GB" dirty="0" smtClean="0"/>
              <a:t>Plain rods</a:t>
            </a:r>
          </a:p>
          <a:p>
            <a:pPr>
              <a:buNone/>
            </a:pPr>
            <a:r>
              <a:rPr lang="en-GB" dirty="0" smtClean="0"/>
              <a:t>Length   Colour    Shape</a:t>
            </a:r>
          </a:p>
          <a:p>
            <a:pPr>
              <a:buNone/>
            </a:pPr>
            <a:endParaRPr lang="en-GB" dirty="0"/>
          </a:p>
          <a:p>
            <a:pPr>
              <a:buNone/>
            </a:pPr>
            <a:r>
              <a:rPr lang="en-GB" dirty="0" smtClean="0"/>
              <a:t>     v              </a:t>
            </a:r>
            <a:r>
              <a:rPr lang="en-GB" dirty="0" err="1" smtClean="0"/>
              <a:t>i</a:t>
            </a:r>
            <a:r>
              <a:rPr lang="en-GB" dirty="0" smtClean="0"/>
              <a:t>             v</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1124744"/>
            <a:ext cx="8424936" cy="5400600"/>
          </a:xfrm>
          <a:prstGeom prst="rect">
            <a:avLst/>
          </a:prstGeom>
          <a:noFill/>
          <a:ln w="9525">
            <a:noFill/>
            <a:miter lim="800000"/>
            <a:headEnd/>
            <a:tailEnd/>
          </a:ln>
        </p:spPr>
      </p:pic>
      <p:sp>
        <p:nvSpPr>
          <p:cNvPr id="3" name="TextBox 2"/>
          <p:cNvSpPr txBox="1"/>
          <p:nvPr/>
        </p:nvSpPr>
        <p:spPr>
          <a:xfrm>
            <a:off x="1475656" y="548680"/>
            <a:ext cx="6048672" cy="461665"/>
          </a:xfrm>
          <a:prstGeom prst="rect">
            <a:avLst/>
          </a:prstGeom>
          <a:noFill/>
        </p:spPr>
        <p:txBody>
          <a:bodyPr wrap="square" rtlCol="0">
            <a:spAutoFit/>
          </a:bodyPr>
          <a:lstStyle/>
          <a:p>
            <a:r>
              <a:rPr lang="en-GB" sz="2400" b="1" dirty="0" smtClean="0"/>
              <a:t>A student-teacher’s planning notes:  Japan</a:t>
            </a:r>
            <a:endParaRPr lang="en-GB"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plan (six lessons)</a:t>
            </a:r>
            <a:endParaRPr lang="en-GB" dirty="0"/>
          </a:p>
        </p:txBody>
      </p:sp>
      <p:sp>
        <p:nvSpPr>
          <p:cNvPr id="5" name="Content Placeholder 4"/>
          <p:cNvSpPr>
            <a:spLocks noGrp="1"/>
          </p:cNvSpPr>
          <p:nvPr>
            <p:ph idx="1"/>
          </p:nvPr>
        </p:nvSpPr>
        <p:spPr>
          <a:xfrm>
            <a:off x="395536" y="1340768"/>
            <a:ext cx="8229600" cy="5217443"/>
          </a:xfrm>
        </p:spPr>
        <p:txBody>
          <a:bodyPr/>
          <a:lstStyle/>
          <a:p>
            <a:r>
              <a:rPr lang="en-GB" dirty="0" smtClean="0"/>
              <a:t>Categorise triangles</a:t>
            </a:r>
          </a:p>
          <a:p>
            <a:r>
              <a:rPr lang="en-GB" dirty="0" smtClean="0"/>
              <a:t>Categorise according to length: name isosceles and equilateral</a:t>
            </a:r>
          </a:p>
          <a:p>
            <a:r>
              <a:rPr lang="en-GB" dirty="0" smtClean="0"/>
              <a:t>Draw isosceles triangles freehand</a:t>
            </a:r>
          </a:p>
          <a:p>
            <a:r>
              <a:rPr lang="en-GB" dirty="0" smtClean="0"/>
              <a:t>Construct on a given base using pair of compasses</a:t>
            </a:r>
          </a:p>
          <a:p>
            <a:r>
              <a:rPr lang="en-GB" dirty="0" smtClean="0"/>
              <a:t>Make different shapes on </a:t>
            </a:r>
            <a:r>
              <a:rPr lang="en-GB" dirty="0" err="1" smtClean="0"/>
              <a:t>geoboard</a:t>
            </a:r>
            <a:endParaRPr lang="en-GB" dirty="0" smtClean="0"/>
          </a:p>
          <a:p>
            <a:r>
              <a:rPr lang="en-GB" dirty="0" smtClean="0"/>
              <a:t>Make isosceles triangles on </a:t>
            </a:r>
            <a:r>
              <a:rPr lang="en-GB" dirty="0" err="1" smtClean="0"/>
              <a:t>geoboard</a:t>
            </a:r>
            <a:r>
              <a:rPr lang="en-GB" dirty="0" smtClean="0"/>
              <a:t> (and repeat for equilateral triangles)</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theories</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b="1" i="1" dirty="0" smtClean="0"/>
              <a:t>Chinese:</a:t>
            </a:r>
          </a:p>
          <a:p>
            <a:pPr>
              <a:buNone/>
            </a:pPr>
            <a:r>
              <a:rPr lang="en-GB" dirty="0" smtClean="0"/>
              <a:t>One problem multiple methods of solution (OPMS)</a:t>
            </a:r>
          </a:p>
          <a:p>
            <a:pPr>
              <a:buNone/>
            </a:pPr>
            <a:r>
              <a:rPr lang="en-GB" dirty="0" smtClean="0"/>
              <a:t>One problem multiple changes (OPMC)</a:t>
            </a:r>
          </a:p>
          <a:p>
            <a:pPr>
              <a:buNone/>
            </a:pPr>
            <a:r>
              <a:rPr lang="en-GB" dirty="0" smtClean="0"/>
              <a:t>Multiple problems one solution method (MPOS)</a:t>
            </a:r>
          </a:p>
          <a:p>
            <a:pPr>
              <a:buNone/>
            </a:pPr>
            <a:endParaRPr lang="en-GB" dirty="0" smtClean="0"/>
          </a:p>
          <a:p>
            <a:pPr>
              <a:buNone/>
            </a:pPr>
            <a:r>
              <a:rPr lang="en-GB" b="1" i="1" dirty="0" smtClean="0"/>
              <a:t>Swedish (English):</a:t>
            </a:r>
          </a:p>
          <a:p>
            <a:pPr>
              <a:buNone/>
            </a:pPr>
            <a:r>
              <a:rPr lang="en-GB" dirty="0" smtClean="0"/>
              <a:t>We notice the feature that varies against a background of invariance (inductive reasoning from patterns)</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816</Words>
  <Application>Microsoft Office PowerPoint</Application>
  <PresentationFormat>On-screen Show (4:3)</PresentationFormat>
  <Paragraphs>257</Paragraphs>
  <Slides>38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Equation</vt:lpstr>
      <vt:lpstr> What varies and what stays the same? Insights into mathematics teaching methods based on variation </vt:lpstr>
      <vt:lpstr>Plan for this workshop</vt:lpstr>
      <vt:lpstr>Taxi cab geometry</vt:lpstr>
      <vt:lpstr>Slide 4</vt:lpstr>
      <vt:lpstr>Slide 5</vt:lpstr>
      <vt:lpstr>Variation and invariance</vt:lpstr>
      <vt:lpstr>Slide 7</vt:lpstr>
      <vt:lpstr>Overall plan (six lessons)</vt:lpstr>
      <vt:lpstr>Variation theories</vt:lpstr>
      <vt:lpstr>Slide 10</vt:lpstr>
      <vt:lpstr>Variation and invariance</vt:lpstr>
      <vt:lpstr>Variation and invariance</vt:lpstr>
      <vt:lpstr>Slide 13</vt:lpstr>
      <vt:lpstr>Examples</vt:lpstr>
      <vt:lpstr>Variation and invariance</vt:lpstr>
      <vt:lpstr>Area of triangles</vt:lpstr>
      <vt:lpstr>Slide 17</vt:lpstr>
      <vt:lpstr>Slide 18</vt:lpstr>
      <vt:lpstr>Slide 19</vt:lpstr>
      <vt:lpstr>OPMS</vt:lpstr>
      <vt:lpstr>Varying a critical feature: anticipate problems students will have </vt:lpstr>
      <vt:lpstr>Slide 22</vt:lpstr>
      <vt:lpstr>Slide 23</vt:lpstr>
      <vt:lpstr>Slide 24</vt:lpstr>
      <vt:lpstr>Slide 25</vt:lpstr>
      <vt:lpstr>Slide 26</vt:lpstr>
      <vt:lpstr>Slide 27</vt:lpstr>
      <vt:lpstr>Slide 28</vt:lpstr>
      <vt:lpstr>Slide 29</vt:lpstr>
      <vt:lpstr>Purposeful exercises to generalise </vt:lpstr>
      <vt:lpstr>Slide 31</vt:lpstr>
      <vt:lpstr>Slide 32</vt:lpstr>
      <vt:lpstr>Slide 33</vt:lpstr>
      <vt:lpstr>Slide 34</vt:lpstr>
      <vt:lpstr>Find a number half way between:</vt:lpstr>
      <vt:lpstr>Ordering rational numbers: deep knowledge (China)</vt:lpstr>
      <vt:lpstr>Variation used in teaching</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 Watson</cp:lastModifiedBy>
  <cp:revision>28</cp:revision>
  <dcterms:created xsi:type="dcterms:W3CDTF">2015-02-03T15:04:58Z</dcterms:created>
  <dcterms:modified xsi:type="dcterms:W3CDTF">2015-10-30T20:08:59Z</dcterms:modified>
</cp:coreProperties>
</file>