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64"/>
  </p:notesMasterIdLst>
  <p:handoutMasterIdLst>
    <p:handoutMasterId r:id="rId65"/>
  </p:handoutMasterIdLst>
  <p:sldIdLst>
    <p:sldId id="336" r:id="rId2"/>
    <p:sldId id="715" r:id="rId3"/>
    <p:sldId id="735" r:id="rId4"/>
    <p:sldId id="820" r:id="rId5"/>
    <p:sldId id="835" r:id="rId6"/>
    <p:sldId id="836" r:id="rId7"/>
    <p:sldId id="837" r:id="rId8"/>
    <p:sldId id="840" r:id="rId9"/>
    <p:sldId id="839" r:id="rId10"/>
    <p:sldId id="841" r:id="rId11"/>
    <p:sldId id="789" r:id="rId12"/>
    <p:sldId id="823" r:id="rId13"/>
    <p:sldId id="824" r:id="rId14"/>
    <p:sldId id="830" r:id="rId15"/>
    <p:sldId id="825" r:id="rId16"/>
    <p:sldId id="826" r:id="rId17"/>
    <p:sldId id="827" r:id="rId18"/>
    <p:sldId id="832" r:id="rId19"/>
    <p:sldId id="790" r:id="rId20"/>
    <p:sldId id="791" r:id="rId21"/>
    <p:sldId id="828" r:id="rId22"/>
    <p:sldId id="829" r:id="rId23"/>
    <p:sldId id="831" r:id="rId24"/>
    <p:sldId id="833" r:id="rId25"/>
    <p:sldId id="834" r:id="rId26"/>
    <p:sldId id="800" r:id="rId27"/>
    <p:sldId id="801" r:id="rId28"/>
    <p:sldId id="802" r:id="rId29"/>
    <p:sldId id="803" r:id="rId30"/>
    <p:sldId id="804" r:id="rId31"/>
    <p:sldId id="806" r:id="rId32"/>
    <p:sldId id="805" r:id="rId33"/>
    <p:sldId id="807" r:id="rId34"/>
    <p:sldId id="808" r:id="rId35"/>
    <p:sldId id="809" r:id="rId36"/>
    <p:sldId id="784" r:id="rId37"/>
    <p:sldId id="786" r:id="rId38"/>
    <p:sldId id="781" r:id="rId39"/>
    <p:sldId id="783" r:id="rId40"/>
    <p:sldId id="782" r:id="rId41"/>
    <p:sldId id="787" r:id="rId42"/>
    <p:sldId id="770" r:id="rId43"/>
    <p:sldId id="843" r:id="rId44"/>
    <p:sldId id="844" r:id="rId45"/>
    <p:sldId id="845" r:id="rId46"/>
    <p:sldId id="846" r:id="rId47"/>
    <p:sldId id="847" r:id="rId48"/>
    <p:sldId id="814" r:id="rId49"/>
    <p:sldId id="817" r:id="rId50"/>
    <p:sldId id="838" r:id="rId51"/>
    <p:sldId id="818" r:id="rId52"/>
    <p:sldId id="819" r:id="rId53"/>
    <p:sldId id="811" r:id="rId54"/>
    <p:sldId id="812" r:id="rId55"/>
    <p:sldId id="813" r:id="rId56"/>
    <p:sldId id="744" r:id="rId57"/>
    <p:sldId id="842" r:id="rId58"/>
    <p:sldId id="733" r:id="rId59"/>
    <p:sldId id="734" r:id="rId60"/>
    <p:sldId id="725" r:id="rId61"/>
    <p:sldId id="848" r:id="rId62"/>
    <p:sldId id="724" r:id="rId6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Part One" id="{74451F8A-9042-8A41-8C55-BD4A25B159F1}">
          <p14:sldIdLst>
            <p14:sldId id="336"/>
            <p14:sldId id="715"/>
            <p14:sldId id="735"/>
            <p14:sldId id="820"/>
            <p14:sldId id="835"/>
            <p14:sldId id="836"/>
            <p14:sldId id="837"/>
            <p14:sldId id="840"/>
            <p14:sldId id="839"/>
            <p14:sldId id="841"/>
            <p14:sldId id="789"/>
            <p14:sldId id="823"/>
            <p14:sldId id="824"/>
            <p14:sldId id="830"/>
            <p14:sldId id="825"/>
            <p14:sldId id="826"/>
            <p14:sldId id="827"/>
            <p14:sldId id="832"/>
            <p14:sldId id="790"/>
            <p14:sldId id="791"/>
            <p14:sldId id="828"/>
            <p14:sldId id="829"/>
            <p14:sldId id="831"/>
            <p14:sldId id="833"/>
            <p14:sldId id="834"/>
            <p14:sldId id="800"/>
            <p14:sldId id="801"/>
            <p14:sldId id="802"/>
            <p14:sldId id="803"/>
            <p14:sldId id="804"/>
            <p14:sldId id="806"/>
            <p14:sldId id="805"/>
            <p14:sldId id="807"/>
            <p14:sldId id="808"/>
            <p14:sldId id="809"/>
          </p14:sldIdLst>
        </p14:section>
        <p14:section name="Tasks" id="{8E6F4565-849B-F04C-AE4C-9C28A378A08B}">
          <p14:sldIdLst>
            <p14:sldId id="784"/>
            <p14:sldId id="786"/>
            <p14:sldId id="781"/>
            <p14:sldId id="783"/>
            <p14:sldId id="782"/>
            <p14:sldId id="787"/>
            <p14:sldId id="770"/>
            <p14:sldId id="843"/>
            <p14:sldId id="844"/>
            <p14:sldId id="845"/>
            <p14:sldId id="846"/>
            <p14:sldId id="847"/>
            <p14:sldId id="814"/>
            <p14:sldId id="817"/>
            <p14:sldId id="838"/>
            <p14:sldId id="818"/>
            <p14:sldId id="819"/>
          </p14:sldIdLst>
        </p14:section>
        <p14:section name="Powers" id="{EE67ADD9-BAFB-CD4C-84BD-73441D9D3ABB}">
          <p14:sldIdLst>
            <p14:sldId id="811"/>
            <p14:sldId id="812"/>
            <p14:sldId id="813"/>
            <p14:sldId id="744"/>
          </p14:sldIdLst>
        </p14:section>
        <p14:section name="Reflection" id="{4039FF53-26E8-A347-B3B8-FABE52C7595E}">
          <p14:sldIdLst>
            <p14:sldId id="842"/>
            <p14:sldId id="733"/>
            <p14:sldId id="734"/>
            <p14:sldId id="725"/>
            <p14:sldId id="848"/>
            <p14:sldId id="7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A737"/>
    <a:srgbClr val="000000"/>
    <a:srgbClr val="00FFFF"/>
    <a:srgbClr val="00279F"/>
    <a:srgbClr val="3400FF"/>
    <a:srgbClr val="FFFFFF"/>
    <a:srgbClr val="666666"/>
    <a:srgbClr val="8E8E8E"/>
    <a:srgbClr val="999999"/>
    <a:srgbClr val="51F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00" autoAdjust="0"/>
    <p:restoredTop sz="94631"/>
  </p:normalViewPr>
  <p:slideViewPr>
    <p:cSldViewPr>
      <p:cViewPr>
        <p:scale>
          <a:sx n="89" d="100"/>
          <a:sy n="89" d="100"/>
        </p:scale>
        <p:origin x="600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handoutMaster" Target="handoutMasters/handoutMaster1.xml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C6EA9-F035-8544-AAF2-C7382EBC22C9}" type="datetimeFigureOut">
              <a:t>19/10/2017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61370-A4E2-FA4B-ACC9-505EA8ADA22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556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12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BC56F3F2-643C-DD4E-A6A5-10B6C7802342}" type="slidenum">
              <a:rPr lang="en-US" sz="1200" b="0">
                <a:latin typeface="Lucida Grande" charset="0"/>
              </a:rPr>
              <a:pPr/>
              <a:t>1</a:t>
            </a:fld>
            <a:endParaRPr lang="en-US" sz="1200" b="0">
              <a:latin typeface="Lucida Grande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A: </a:t>
            </a:r>
          </a:p>
          <a:p>
            <a:r>
              <a:rPr lang="en-GB" dirty="0" smtClean="0"/>
              <a:t>J: Didactic transposition</a:t>
            </a:r>
          </a:p>
          <a:p>
            <a:r>
              <a:rPr lang="en-GB" dirty="0" smtClean="0"/>
              <a:t>Expert teacher: knowledge of lived experiences of learners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73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A:</a:t>
            </a:r>
          </a:p>
          <a:p>
            <a:r>
              <a:rPr lang="en-GB" dirty="0" smtClean="0"/>
              <a:t>Invariance: individual aspect or multiplicity?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81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84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A:</a:t>
            </a:r>
          </a:p>
          <a:p>
            <a:r>
              <a:rPr lang="en-GB" dirty="0" smtClean="0"/>
              <a:t>Giving power back to maths teachers to say what constitutes good questioning</a:t>
            </a:r>
          </a:p>
          <a:p>
            <a:r>
              <a:rPr lang="en-GB" dirty="0" smtClean="0"/>
              <a:t> in mathematics and</a:t>
            </a:r>
            <a:r>
              <a:rPr lang="en-GB" baseline="0" dirty="0" smtClean="0"/>
              <a:t> away from generic senior management team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6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J: then A: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9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Advantage to ‘SWYS’ to yourself before embarking on an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81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C5DDF335-A5CF-F344-845D-53ACE2155617}" type="slidenum">
              <a:rPr lang="en-US" sz="1200" b="0">
                <a:latin typeface="Lucida Grande" charset="0"/>
              </a:rPr>
              <a:pPr/>
              <a:t>41</a:t>
            </a:fld>
            <a:endParaRPr lang="en-US" sz="1200" b="0">
              <a:latin typeface="Lucida Grande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Dave Hewitt</a:t>
            </a:r>
            <a:r>
              <a:rPr lang="ja-JP" altLang="en-US"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ea typeface="ＭＳ Ｐゴシック" charset="0"/>
                <a:cs typeface="ＭＳ Ｐゴシック" charset="0"/>
              </a:rPr>
              <a:t>s THOAN sequences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Conjectures to consider and modify:</a:t>
            </a:r>
          </a:p>
          <a:p>
            <a:pPr rtl="0" eaLnBrk="0" fontAlgn="base" hangingPunct="0"/>
            <a:r>
              <a:rPr lang="en-GB" sz="1200" b="0" kern="1200" dirty="0" smtClean="0">
                <a:solidFill>
                  <a:schemeClr val="tx1"/>
                </a:solidFill>
                <a:effectLst/>
                <a:latin typeface="Times" pitchFamily="-111" charset="0"/>
                <a:ea typeface="ＭＳ Ｐゴシック" pitchFamily="-65" charset="-128"/>
                <a:cs typeface="ＭＳ Ｐゴシック" pitchFamily="-65" charset="-128"/>
              </a:rPr>
              <a:t>The perimeter is always the perimeter of the smallest rectangle that just covers the shape</a:t>
            </a:r>
            <a:endParaRPr lang="en-GB" dirty="0" smtClean="0">
              <a:effectLst/>
            </a:endParaRPr>
          </a:p>
          <a:p>
            <a:pPr rtl="0" eaLnBrk="0" fontAlgn="base" hangingPunct="0"/>
            <a:r>
              <a:rPr lang="en-GB" sz="1200" b="0" kern="1200" dirty="0" smtClean="0">
                <a:solidFill>
                  <a:schemeClr val="tx1"/>
                </a:solidFill>
                <a:effectLst/>
                <a:latin typeface="Times" pitchFamily="-111" charset="0"/>
                <a:ea typeface="ＭＳ Ｐゴシック" pitchFamily="-65" charset="-128"/>
                <a:cs typeface="ＭＳ Ｐゴシック" pitchFamily="-65" charset="-128"/>
              </a:rPr>
              <a:t>The perimeter is always 4 less than the number of squares needed to make a frame around the shape.</a:t>
            </a:r>
            <a:endParaRPr lang="en-GB" dirty="0" smtClean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66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760811-7D57-CA47-86AA-8F7958915D38}" type="slidenum">
              <a:rPr lang="en-US"/>
              <a:pPr/>
              <a:t>44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Here I am changing what is invariant (previously perimeter, now bits of data).</a:t>
            </a:r>
          </a:p>
        </p:txBody>
      </p:sp>
    </p:spTree>
    <p:extLst>
      <p:ext uri="{BB962C8B-B14F-4D97-AF65-F5344CB8AC3E}">
        <p14:creationId xmlns:p14="http://schemas.microsoft.com/office/powerpoint/2010/main" val="7073746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67C7D1-3EE6-834D-8D3E-1E90421054C1}" type="slidenum">
              <a:rPr lang="en-US"/>
              <a:pPr/>
              <a:t>45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do you use your attention to verify the perimeter?</a:t>
            </a:r>
          </a:p>
        </p:txBody>
      </p:sp>
    </p:spTree>
    <p:extLst>
      <p:ext uri="{BB962C8B-B14F-4D97-AF65-F5344CB8AC3E}">
        <p14:creationId xmlns:p14="http://schemas.microsoft.com/office/powerpoint/2010/main" val="354172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0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92066F-CAD6-4745-9083-967C800E3E71}" type="slidenum">
              <a:rPr lang="en-US"/>
              <a:pPr/>
              <a:t>46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So, make a conjecture about what is possible!</a:t>
            </a:r>
          </a:p>
          <a:p>
            <a:r>
              <a:rPr lang="en-US"/>
              <a:t>Next task would be to articulate in words, then try to justify!</a:t>
            </a:r>
          </a:p>
        </p:txBody>
      </p:sp>
    </p:spTree>
    <p:extLst>
      <p:ext uri="{BB962C8B-B14F-4D97-AF65-F5344CB8AC3E}">
        <p14:creationId xmlns:p14="http://schemas.microsoft.com/office/powerpoint/2010/main" val="2755330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baseline="0"/>
          </a:p>
          <a:p>
            <a:r>
              <a:rPr lang="is-IS" baseline="0"/>
              <a:t>The perimeter is always the perimeter of the smallest rectangle that just covers the figure.</a:t>
            </a:r>
          </a:p>
          <a:p>
            <a:r>
              <a:rPr lang="is-IS" baseline="0"/>
              <a:t>It is also 4 less than the number of squares needed to make a frame to surround the shape.</a:t>
            </a:r>
          </a:p>
          <a:p>
            <a:r>
              <a:rPr lang="is-IS" baseline="0"/>
              <a:t>This is an example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527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A: Draw, sketch, or write an equation for a straight line through the origin. </a:t>
            </a:r>
          </a:p>
          <a:p>
            <a:r>
              <a:rPr lang="en-GB" dirty="0" smtClean="0"/>
              <a:t>Another &amp; Another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396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Quadratic; Parabola Equation or plot or sketch</a:t>
            </a:r>
          </a:p>
          <a:p>
            <a:r>
              <a:rPr lang="en-GB" dirty="0" smtClean="0"/>
              <a:t>Another &amp; Another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187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Another &amp; Another??  Why not?</a:t>
            </a:r>
          </a:p>
          <a:p>
            <a:r>
              <a:rPr lang="en-GB" dirty="0" smtClean="0"/>
              <a:t>Might need quite a bit of algebraic facility?</a:t>
            </a:r>
          </a:p>
          <a:p>
            <a:r>
              <a:rPr lang="en-GB" dirty="0" smtClean="0"/>
              <a:t>Return to earlier set up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713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Quadratics through</a:t>
            </a:r>
            <a:r>
              <a:rPr lang="en-GB" baseline="0" dirty="0" smtClean="0"/>
              <a:t> these two points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512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A: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89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714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966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 et 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006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785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fld id="{2B97FF60-FDF4-C842-A926-0C3843F171D0}" type="slidenum">
              <a:rPr lang="en-US" altLang="ko-KR" sz="1200" b="0">
                <a:latin typeface="Lucida Grande" charset="0"/>
              </a:rPr>
              <a:pPr/>
              <a:t>59</a:t>
            </a:fld>
            <a:endParaRPr lang="en-US" altLang="ko-KR" sz="1200" b="0">
              <a:latin typeface="Lucida Grande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ko-KR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Actually do some! Notice what you do</a:t>
            </a:r>
            <a:r>
              <a:rPr lang="en-GB" baseline="0" dirty="0" smtClean="0"/>
              <a:t> and how you feel</a:t>
            </a:r>
          </a:p>
          <a:p>
            <a:r>
              <a:rPr lang="en-GB" baseline="0" dirty="0" smtClean="0"/>
              <a:t>Choice: work horizontally or vertically?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82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68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 Some! What is the same and what different about your experience with these?</a:t>
            </a:r>
          </a:p>
          <a:p>
            <a:r>
              <a:rPr lang="en-GB" dirty="0" smtClean="0"/>
              <a:t>Scanning mentally to </a:t>
            </a:r>
            <a:r>
              <a:rPr lang="en-GB" dirty="0" err="1" smtClean="0"/>
              <a:t>locateaffordances</a:t>
            </a:r>
            <a:r>
              <a:rPr lang="en-GB" dirty="0" smtClean="0"/>
              <a:t> or essence of task?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2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structural</a:t>
            </a:r>
            <a:r>
              <a:rPr lang="en-GB" baseline="0" dirty="0" smtClean="0"/>
              <a:t> relationships do you detect?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8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 was reported that “it worked” (in a class)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51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J: If using same denominators, then why not work with complements to the</a:t>
            </a:r>
            <a:r>
              <a:rPr lang="en-GB" baseline="0" dirty="0" smtClean="0"/>
              <a:t> unit (parallels early number work) part-part-whole</a:t>
            </a:r>
          </a:p>
          <a:p>
            <a:r>
              <a:rPr lang="en-GB" baseline="0" dirty="0" smtClean="0"/>
              <a:t>Not showing the sum, because you want learners to be enacting the sum for themselves, not merely interpreting something as the sum.</a:t>
            </a:r>
          </a:p>
          <a:p>
            <a:endParaRPr lang="en-GB" baseline="0" dirty="0" smtClean="0"/>
          </a:p>
          <a:p>
            <a:r>
              <a:rPr lang="en-GB" baseline="0" dirty="0" smtClean="0"/>
              <a:t>Common (invariant) image not simply varying at random</a:t>
            </a:r>
          </a:p>
          <a:p>
            <a:r>
              <a:rPr lang="en-GB" baseline="0" dirty="0" smtClean="0"/>
              <a:t>Self-explanation (own story)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98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79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62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52400"/>
            <a:ext cx="2103437" cy="5638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57913" cy="5638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638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84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743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82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43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89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99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2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84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1052736"/>
            <a:ext cx="8424936" cy="50405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077" name="Text Box 5"/>
          <p:cNvSpPr txBox="1">
            <a:spLocks noChangeArrowheads="1"/>
          </p:cNvSpPr>
          <p:nvPr userDrawn="1"/>
        </p:nvSpPr>
        <p:spPr bwMode="auto">
          <a:xfrm>
            <a:off x="0" y="6453336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81FB3A04-3DDA-6D4B-B419-E64C2CC61434}" type="slidenum">
              <a:rPr lang="en-US" sz="1800" b="0" smtClean="0">
                <a:solidFill>
                  <a:srgbClr val="000000"/>
                </a:solidFill>
                <a:latin typeface="Lucida Grande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800" b="0" dirty="0" smtClean="0">
              <a:solidFill>
                <a:srgbClr val="000000"/>
              </a:solidFill>
              <a:latin typeface="Lucida Grande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 bldLvl="2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5">
              <a:lumMod val="25000"/>
            </a:schemeClr>
          </a:solidFill>
          <a:effectLst>
            <a:outerShdw blurRad="38100" dist="38100" dir="2700000" algn="tl">
              <a:schemeClr val="tx2"/>
            </a:outerShdw>
          </a:effectLst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Wingdings" charset="2"/>
        <a:buChar char="v"/>
        <a:defRPr sz="2400">
          <a:solidFill>
            <a:schemeClr val="accent3">
              <a:lumMod val="50000"/>
            </a:schemeClr>
          </a:solidFill>
          <a:effectLst/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SzPct val="100000"/>
        <a:buFontTx/>
        <a:buChar char="–"/>
        <a:defRPr sz="2000">
          <a:solidFill>
            <a:schemeClr val="bg2">
              <a:lumMod val="10000"/>
            </a:schemeClr>
          </a:solidFill>
          <a:effectLst/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100000"/>
        <a:buFont typeface="Wingdings" charset="2"/>
        <a:buChar char="Ø"/>
        <a:defRPr sz="2000">
          <a:solidFill>
            <a:schemeClr val="bg1">
              <a:lumMod val="75000"/>
            </a:schemeClr>
          </a:solidFill>
          <a:latin typeface="+mj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0"/>
        <a:buChar char="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17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1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5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8" Type="http://schemas.openxmlformats.org/officeDocument/2006/relationships/image" Target="../media/image34.emf"/><Relationship Id="rId9" Type="http://schemas.openxmlformats.org/officeDocument/2006/relationships/image" Target="../media/image35.emf"/><Relationship Id="rId10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4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5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7936" y="2489485"/>
            <a:ext cx="8712968" cy="1800200"/>
          </a:xfrm>
        </p:spPr>
        <p:txBody>
          <a:bodyPr anchor="t"/>
          <a:lstStyle/>
          <a:p>
            <a:pPr algn="ctr">
              <a:defRPr/>
            </a:pPr>
            <a:r>
              <a:rPr lang="en-US" sz="3200" dirty="0" smtClean="0">
                <a:latin typeface="Chalkboard" charset="0"/>
                <a:ea typeface="ＭＳ Ｐゴシック" charset="0"/>
                <a:cs typeface="ＭＳ Ｐゴシック" charset="0"/>
              </a:rPr>
              <a:t>Variations on Variation</a:t>
            </a:r>
            <a:br>
              <a:rPr lang="en-US" sz="3200" dirty="0" smtClean="0">
                <a:latin typeface="Chalkboard" charset="0"/>
                <a:ea typeface="ＭＳ Ｐゴシック" charset="0"/>
                <a:cs typeface="ＭＳ Ｐゴシック" charset="0"/>
              </a:rPr>
            </a:br>
            <a:r>
              <a:rPr lang="en-US" sz="3200" dirty="0" smtClean="0">
                <a:latin typeface="Chalkboard" charset="0"/>
                <a:ea typeface="ＭＳ Ｐゴシック" charset="0"/>
                <a:cs typeface="ＭＳ Ｐゴシック" charset="0"/>
              </a:rPr>
              <a:t>as an Educational Principle</a:t>
            </a:r>
            <a:endParaRPr lang="en-US" sz="3200" dirty="0"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577097" y="4581128"/>
            <a:ext cx="1925464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  <a:defRPr/>
            </a:pPr>
            <a:r>
              <a:rPr lang="en-US" sz="2400" b="0" dirty="0" smtClean="0">
                <a:solidFill>
                  <a:srgbClr val="00002A"/>
                </a:solidFill>
              </a:rPr>
              <a:t>John Mason</a:t>
            </a:r>
          </a:p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  <a:defRPr/>
            </a:pPr>
            <a:r>
              <a:rPr lang="en-US" sz="2400" b="0" dirty="0" smtClean="0">
                <a:solidFill>
                  <a:srgbClr val="00002A"/>
                </a:solidFill>
              </a:rPr>
              <a:t>London Hubs</a:t>
            </a:r>
            <a:br>
              <a:rPr lang="en-US" sz="2400" b="0" dirty="0" smtClean="0">
                <a:solidFill>
                  <a:srgbClr val="00002A"/>
                </a:solidFill>
              </a:rPr>
            </a:br>
            <a:r>
              <a:rPr lang="en-US" sz="2400" b="0" dirty="0" smtClean="0">
                <a:solidFill>
                  <a:srgbClr val="00002A"/>
                </a:solidFill>
              </a:rPr>
              <a:t>Oct 2017</a:t>
            </a:r>
            <a:endParaRPr lang="en-US" sz="2400" b="0" dirty="0">
              <a:solidFill>
                <a:srgbClr val="00002A"/>
              </a:solidFill>
            </a:endParaRPr>
          </a:p>
        </p:txBody>
      </p:sp>
      <p:grpSp>
        <p:nvGrpSpPr>
          <p:cNvPr id="28675" name="Group 13"/>
          <p:cNvGrpSpPr>
            <a:grpSpLocks/>
          </p:cNvGrpSpPr>
          <p:nvPr/>
        </p:nvGrpSpPr>
        <p:grpSpPr bwMode="auto">
          <a:xfrm>
            <a:off x="223713" y="100670"/>
            <a:ext cx="8740775" cy="1708150"/>
            <a:chOff x="110" y="96"/>
            <a:chExt cx="5506" cy="1076"/>
          </a:xfrm>
        </p:grpSpPr>
        <p:grpSp>
          <p:nvGrpSpPr>
            <p:cNvPr id="28679" name="Group 11"/>
            <p:cNvGrpSpPr>
              <a:grpSpLocks/>
            </p:cNvGrpSpPr>
            <p:nvPr/>
          </p:nvGrpSpPr>
          <p:grpSpPr bwMode="auto">
            <a:xfrm>
              <a:off x="110" y="96"/>
              <a:ext cx="1457" cy="983"/>
              <a:chOff x="38" y="96"/>
              <a:chExt cx="1457" cy="983"/>
            </a:xfrm>
          </p:grpSpPr>
          <p:pic>
            <p:nvPicPr>
              <p:cNvPr id="2" name="Picture 6" descr="OUPowerPoint18mmShiel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" y="96"/>
                <a:ext cx="469" cy="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5" name="Text Box 8"/>
              <p:cNvSpPr txBox="1">
                <a:spLocks noChangeArrowheads="1"/>
              </p:cNvSpPr>
              <p:nvPr/>
            </p:nvSpPr>
            <p:spPr bwMode="auto">
              <a:xfrm>
                <a:off x="38" y="672"/>
                <a:ext cx="1457" cy="40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The Open University</a:t>
                </a:r>
              </a:p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Maths Dept</a:t>
                </a:r>
              </a:p>
            </p:txBody>
          </p:sp>
        </p:grpSp>
        <p:grpSp>
          <p:nvGrpSpPr>
            <p:cNvPr id="28680" name="Group 12"/>
            <p:cNvGrpSpPr>
              <a:grpSpLocks/>
            </p:cNvGrpSpPr>
            <p:nvPr/>
          </p:nvGrpSpPr>
          <p:grpSpPr bwMode="auto">
            <a:xfrm>
              <a:off x="4152" y="144"/>
              <a:ext cx="1464" cy="1028"/>
              <a:chOff x="4080" y="144"/>
              <a:chExt cx="1464" cy="1028"/>
            </a:xfrm>
          </p:grpSpPr>
          <p:pic>
            <p:nvPicPr>
              <p:cNvPr id="28681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6" y="144"/>
                <a:ext cx="484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3" name="Text Box 10"/>
              <p:cNvSpPr txBox="1">
                <a:spLocks noChangeArrowheads="1"/>
              </p:cNvSpPr>
              <p:nvPr/>
            </p:nvSpPr>
            <p:spPr bwMode="auto">
              <a:xfrm>
                <a:off x="4080" y="768"/>
                <a:ext cx="1464" cy="40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University of Oxford</a:t>
                </a:r>
              </a:p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Dept of Education</a:t>
                </a:r>
              </a:p>
            </p:txBody>
          </p:sp>
        </p:grpSp>
      </p:grpSp>
      <p:pic>
        <p:nvPicPr>
          <p:cNvPr id="28676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761" y="67866"/>
            <a:ext cx="1701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9"/>
          <p:cNvSpPr txBox="1">
            <a:spLocks noChangeArrowheads="1"/>
          </p:cNvSpPr>
          <p:nvPr/>
        </p:nvSpPr>
        <p:spPr bwMode="auto">
          <a:xfrm>
            <a:off x="3267361" y="1287066"/>
            <a:ext cx="28654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sz="1400" b="0">
                <a:solidFill>
                  <a:srgbClr val="00002A"/>
                </a:solidFill>
              </a:rPr>
              <a:t>Promoting Mathematical Thinking</a:t>
            </a:r>
          </a:p>
        </p:txBody>
      </p:sp>
    </p:spTree>
    <p:extLst>
      <p:ext uri="{BB962C8B-B14F-4D97-AF65-F5344CB8AC3E}">
        <p14:creationId xmlns:p14="http://schemas.microsoft.com/office/powerpoint/2010/main" val="281445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Marble Sharing 2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9984" y="1073272"/>
            <a:ext cx="8424936" cy="1989858"/>
          </a:xfrm>
        </p:spPr>
        <p:txBody>
          <a:bodyPr/>
          <a:lstStyle/>
          <a:p>
            <a:r>
              <a:rPr lang="en-GB" dirty="0" smtClean="0"/>
              <a:t>If Anne gives John one of her marbles, she will then have one more than twice as many marbles as John then has. </a:t>
            </a:r>
          </a:p>
          <a:p>
            <a:r>
              <a:rPr lang="en-GB" dirty="0" smtClean="0"/>
              <a:t>If John started with 12 marbles, how many does Anne have?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102635" y="4178699"/>
            <a:ext cx="459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dirty="0" smtClean="0">
                <a:solidFill>
                  <a:srgbClr val="002060"/>
                </a:solidFill>
              </a:rPr>
              <a:t>12</a:t>
            </a:r>
            <a:endParaRPr lang="en-GB" sz="2400" b="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1044" y="4652467"/>
            <a:ext cx="974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dirty="0" smtClean="0">
                <a:solidFill>
                  <a:srgbClr val="002060"/>
                </a:solidFill>
              </a:rPr>
              <a:t>12 + 1</a:t>
            </a:r>
            <a:endParaRPr lang="en-GB" sz="2400" b="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2835" y="4677495"/>
            <a:ext cx="2261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dirty="0" smtClean="0">
                <a:solidFill>
                  <a:srgbClr val="002060"/>
                </a:solidFill>
              </a:rPr>
              <a:t>2 x (12 + 1) + 1</a:t>
            </a:r>
            <a:endParaRPr lang="en-GB" sz="2400" b="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02835" y="5114132"/>
            <a:ext cx="1807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dirty="0" smtClean="0">
                <a:solidFill>
                  <a:srgbClr val="002060"/>
                </a:solidFill>
              </a:rPr>
              <a:t>2 x (12) + 3</a:t>
            </a:r>
            <a:endParaRPr lang="en-GB" sz="2400" b="0" dirty="0">
              <a:solidFill>
                <a:srgbClr val="002060"/>
              </a:solidFill>
            </a:endParaRPr>
          </a:p>
        </p:txBody>
      </p:sp>
      <p:sp>
        <p:nvSpPr>
          <p:cNvPr id="11" name="Cloud Callout 10"/>
          <p:cNvSpPr/>
          <p:nvPr/>
        </p:nvSpPr>
        <p:spPr bwMode="auto">
          <a:xfrm>
            <a:off x="3158218" y="4242683"/>
            <a:ext cx="360040" cy="260895"/>
          </a:xfrm>
          <a:prstGeom prst="cloudCallout">
            <a:avLst>
              <a:gd name="adj1" fmla="val -52579"/>
              <a:gd name="adj2" fmla="val 91015"/>
            </a:avLst>
          </a:prstGeom>
          <a:solidFill>
            <a:srgbClr val="00B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2" name="Cloud Callout 11"/>
          <p:cNvSpPr/>
          <p:nvPr/>
        </p:nvSpPr>
        <p:spPr bwMode="auto">
          <a:xfrm>
            <a:off x="3150524" y="4752850"/>
            <a:ext cx="360040" cy="260895"/>
          </a:xfrm>
          <a:prstGeom prst="cloudCallout">
            <a:avLst>
              <a:gd name="adj1" fmla="val -52579"/>
              <a:gd name="adj2" fmla="val 91015"/>
            </a:avLst>
          </a:prstGeom>
          <a:solidFill>
            <a:srgbClr val="00B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3" name="Cloud Callout 12"/>
          <p:cNvSpPr/>
          <p:nvPr/>
        </p:nvSpPr>
        <p:spPr bwMode="auto">
          <a:xfrm>
            <a:off x="5626716" y="4762166"/>
            <a:ext cx="360040" cy="260895"/>
          </a:xfrm>
          <a:prstGeom prst="cloudCallout">
            <a:avLst>
              <a:gd name="adj1" fmla="val -52579"/>
              <a:gd name="adj2" fmla="val 91015"/>
            </a:avLst>
          </a:prstGeom>
          <a:solidFill>
            <a:srgbClr val="00B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4" name="Cloud Callout 13"/>
          <p:cNvSpPr/>
          <p:nvPr/>
        </p:nvSpPr>
        <p:spPr bwMode="auto">
          <a:xfrm>
            <a:off x="5626716" y="5214516"/>
            <a:ext cx="360040" cy="260895"/>
          </a:xfrm>
          <a:prstGeom prst="cloudCallout">
            <a:avLst>
              <a:gd name="adj1" fmla="val -52579"/>
              <a:gd name="adj2" fmla="val 91015"/>
            </a:avLst>
          </a:prstGeom>
          <a:solidFill>
            <a:srgbClr val="00B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3207" y="3717032"/>
            <a:ext cx="975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 smtClean="0">
                <a:solidFill>
                  <a:srgbClr val="3400FF"/>
                </a:solidFill>
              </a:rPr>
              <a:t>John</a:t>
            </a:r>
            <a:endParaRPr lang="en-GB" sz="2400" b="0" dirty="0">
              <a:solidFill>
                <a:srgbClr val="34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2987" y="3756409"/>
            <a:ext cx="975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smtClean="0">
                <a:solidFill>
                  <a:srgbClr val="3400FF"/>
                </a:solidFill>
              </a:rPr>
              <a:t>Anne</a:t>
            </a:r>
            <a:endParaRPr lang="en-GB" sz="2400" b="0">
              <a:solidFill>
                <a:srgbClr val="3400FF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21330" y="3443396"/>
            <a:ext cx="2243661" cy="489660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What do </a:t>
            </a:r>
            <a:r>
              <a:rPr kumimoji="0" lang="en-GB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I know?</a:t>
            </a:r>
            <a:endParaRPr kumimoji="0" lang="en-GB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halkboard" pitchFamily="-111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6660232" y="3443396"/>
            <a:ext cx="2243661" cy="489660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What do </a:t>
            </a:r>
            <a:r>
              <a:rPr kumimoji="0" lang="en-GB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I want?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halkboard" pitchFamily="-111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221330" y="4151818"/>
            <a:ext cx="2243661" cy="48966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What if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 </a:t>
            </a:r>
            <a:r>
              <a:rPr kumimoji="0" lang="mr-IN" sz="20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…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?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6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87680" cy="609600"/>
          </a:xfrm>
        </p:spPr>
        <p:txBody>
          <a:bodyPr/>
          <a:lstStyle/>
          <a:p>
            <a:pPr>
              <a:defRPr/>
            </a:pPr>
            <a:r>
              <a:rPr lang="en-GB" dirty="0">
                <a:latin typeface="Chalkboard" charset="0"/>
                <a:ea typeface="ＭＳ Ｐゴシック" charset="0"/>
                <a:cs typeface="ＭＳ Ｐゴシック" charset="0"/>
              </a:rPr>
              <a:t>Raise your hand up when you can see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916113"/>
            <a:ext cx="8064500" cy="2736850"/>
          </a:xfrm>
        </p:spPr>
        <p:txBody>
          <a:bodyPr/>
          <a:lstStyle/>
          <a:p>
            <a:pPr>
              <a:defRPr/>
            </a:pPr>
            <a:r>
              <a:rPr lang="en-GB">
                <a:latin typeface="Chalkboard" charset="0"/>
                <a:ea typeface="ＭＳ Ｐゴシック" charset="0"/>
                <a:cs typeface="ＭＳ Ｐゴシック" charset="0"/>
              </a:rPr>
              <a:t>Something that is 3/5 of something else</a:t>
            </a:r>
          </a:p>
          <a:p>
            <a:pPr>
              <a:defRPr/>
            </a:pPr>
            <a:r>
              <a:rPr lang="en-GB">
                <a:latin typeface="Chalkboard" charset="0"/>
                <a:ea typeface="ＭＳ Ｐゴシック" charset="0"/>
                <a:cs typeface="ＭＳ Ｐゴシック" charset="0"/>
              </a:rPr>
              <a:t>Something that is 2/5 of something else</a:t>
            </a:r>
          </a:p>
          <a:p>
            <a:pPr>
              <a:defRPr/>
            </a:pPr>
            <a:r>
              <a:rPr lang="en-GB">
                <a:latin typeface="Chalkboard" charset="0"/>
                <a:ea typeface="ＭＳ Ｐゴシック" charset="0"/>
                <a:cs typeface="ＭＳ Ｐゴシック" charset="0"/>
              </a:rPr>
              <a:t>Something that is 2/3 of something else</a:t>
            </a:r>
          </a:p>
          <a:p>
            <a:pPr>
              <a:defRPr/>
            </a:pPr>
            <a:r>
              <a:rPr lang="en-GB">
                <a:latin typeface="Chalkboard" charset="0"/>
                <a:ea typeface="ＭＳ Ｐゴシック" charset="0"/>
                <a:cs typeface="ＭＳ Ｐゴシック" charset="0"/>
              </a:rPr>
              <a:t>Something that is 5/3 of something else</a:t>
            </a:r>
          </a:p>
          <a:p>
            <a:pPr>
              <a:defRPr/>
            </a:pPr>
            <a:r>
              <a:rPr lang="en-GB">
                <a:latin typeface="Chalkboard" charset="0"/>
                <a:ea typeface="ＭＳ Ｐゴシック" charset="0"/>
                <a:cs typeface="ＭＳ Ｐゴシック" charset="0"/>
              </a:rPr>
              <a:t>What other fractional actions can you see?</a:t>
            </a:r>
          </a:p>
        </p:txBody>
      </p:sp>
      <p:grpSp>
        <p:nvGrpSpPr>
          <p:cNvPr id="47107" name="Group 41"/>
          <p:cNvGrpSpPr>
            <a:grpSpLocks/>
          </p:cNvGrpSpPr>
          <p:nvPr/>
        </p:nvGrpSpPr>
        <p:grpSpPr bwMode="auto">
          <a:xfrm>
            <a:off x="2700338" y="1052513"/>
            <a:ext cx="2667000" cy="533400"/>
            <a:chOff x="1536" y="3312"/>
            <a:chExt cx="1680" cy="336"/>
          </a:xfrm>
        </p:grpSpPr>
        <p:sp>
          <p:nvSpPr>
            <p:cNvPr id="5" name="Rectangle 36"/>
            <p:cNvSpPr>
              <a:spLocks noChangeArrowheads="1"/>
            </p:cNvSpPr>
            <p:nvPr/>
          </p:nvSpPr>
          <p:spPr bwMode="auto">
            <a:xfrm>
              <a:off x="1536" y="3312"/>
              <a:ext cx="336" cy="336"/>
            </a:xfrm>
            <a:prstGeom prst="rect">
              <a:avLst/>
            </a:prstGeom>
            <a:solidFill>
              <a:srgbClr val="CCFF66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6" name="Rectangle 37"/>
            <p:cNvSpPr>
              <a:spLocks noChangeArrowheads="1"/>
            </p:cNvSpPr>
            <p:nvPr/>
          </p:nvSpPr>
          <p:spPr bwMode="auto">
            <a:xfrm>
              <a:off x="1872" y="3312"/>
              <a:ext cx="336" cy="336"/>
            </a:xfrm>
            <a:prstGeom prst="rect">
              <a:avLst/>
            </a:prstGeom>
            <a:solidFill>
              <a:srgbClr val="CCFF66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7" name="Rectangle 38"/>
            <p:cNvSpPr>
              <a:spLocks noChangeArrowheads="1"/>
            </p:cNvSpPr>
            <p:nvPr/>
          </p:nvSpPr>
          <p:spPr bwMode="auto">
            <a:xfrm>
              <a:off x="2208" y="3312"/>
              <a:ext cx="336" cy="336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8" name="Rectangle 39"/>
            <p:cNvSpPr>
              <a:spLocks noChangeArrowheads="1"/>
            </p:cNvSpPr>
            <p:nvPr/>
          </p:nvSpPr>
          <p:spPr bwMode="auto">
            <a:xfrm>
              <a:off x="2544" y="3312"/>
              <a:ext cx="336" cy="336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9" name="Rectangle 40"/>
            <p:cNvSpPr>
              <a:spLocks noChangeArrowheads="1"/>
            </p:cNvSpPr>
            <p:nvPr/>
          </p:nvSpPr>
          <p:spPr bwMode="auto">
            <a:xfrm>
              <a:off x="2880" y="3312"/>
              <a:ext cx="336" cy="336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77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Adding Fractions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Ready to practise?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43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6542" t="2299" r="6542" b="6776"/>
          <a:stretch>
            <a:fillRect/>
          </a:stretch>
        </p:blipFill>
        <p:spPr bwMode="auto">
          <a:xfrm>
            <a:off x="521784" y="404663"/>
            <a:ext cx="7362584" cy="609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493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7772400" cy="1440160"/>
          </a:xfrm>
        </p:spPr>
        <p:txBody>
          <a:bodyPr anchor="t"/>
          <a:lstStyle/>
          <a:p>
            <a:r>
              <a:rPr lang="en-GB" sz="2400" dirty="0" smtClean="0"/>
              <a:t>What are you doing?  </a:t>
            </a:r>
            <a:br>
              <a:rPr lang="en-GB" sz="2400" dirty="0" smtClean="0"/>
            </a:br>
            <a:r>
              <a:rPr lang="en-GB" sz="2400" dirty="0" smtClean="0"/>
              <a:t>What are you attending to?</a:t>
            </a:r>
            <a:br>
              <a:rPr lang="en-GB" sz="2400" dirty="0" smtClean="0"/>
            </a:br>
            <a:r>
              <a:rPr lang="en-GB" sz="2400" dirty="0" smtClean="0"/>
              <a:t>What aspect of fractions do you </a:t>
            </a:r>
            <a:r>
              <a:rPr lang="en-GB" sz="2400" i="1" dirty="0" smtClean="0"/>
              <a:t>have</a:t>
            </a:r>
            <a:r>
              <a:rPr lang="en-GB" sz="2400" dirty="0" smtClean="0"/>
              <a:t> to think about?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6542" t="2299" r="6542" b="66999"/>
          <a:stretch>
            <a:fillRect/>
          </a:stretch>
        </p:blipFill>
        <p:spPr bwMode="auto">
          <a:xfrm>
            <a:off x="323528" y="404664"/>
            <a:ext cx="824214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 bwMode="auto">
          <a:xfrm>
            <a:off x="1835696" y="4221088"/>
            <a:ext cx="4248472" cy="864096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 dirty="0">
                <a:solidFill>
                  <a:srgbClr val="FF0000"/>
                </a:solidFill>
                <a:latin typeface="Chalkboard" pitchFamily="-111" charset="0"/>
              </a:rPr>
              <a:t>O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halkboard" pitchFamily="-111" charset="0"/>
              </a:rPr>
              <a:t>nce a pattern-action is noticed, it keeps being repeated!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14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6943" t="2465" r="13207"/>
          <a:stretch>
            <a:fillRect/>
          </a:stretch>
        </p:blipFill>
        <p:spPr bwMode="auto">
          <a:xfrm>
            <a:off x="457965" y="260648"/>
            <a:ext cx="7282387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53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5188" t="1401" r="9338" b="2481"/>
          <a:stretch>
            <a:fillRect/>
          </a:stretch>
        </p:blipFill>
        <p:spPr bwMode="auto">
          <a:xfrm>
            <a:off x="611560" y="260648"/>
            <a:ext cx="741682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77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4308" t="2070" r="10124" b="980"/>
          <a:stretch>
            <a:fillRect/>
          </a:stretch>
        </p:blipFill>
        <p:spPr bwMode="auto">
          <a:xfrm>
            <a:off x="611560" y="260648"/>
            <a:ext cx="741682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 bwMode="auto">
          <a:xfrm rot="20238655">
            <a:off x="2339752" y="3429000"/>
            <a:ext cx="3780420" cy="648072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279F"/>
                </a:solidFill>
                <a:effectLst/>
                <a:latin typeface="Chalkboard" pitchFamily="-111" charset="0"/>
              </a:rPr>
              <a:t>Would or could ‘it’ work?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00279F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56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Line Fractions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92696"/>
            <a:ext cx="6477000" cy="33528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51520" y="4149080"/>
            <a:ext cx="8820472" cy="23762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sz="2000" b="0" dirty="0" smtClean="0"/>
              <a:t>Fractions applet offers model for sums to 1 of fractions with the same denominator,</a:t>
            </a:r>
            <a:br>
              <a:rPr lang="en-GB" sz="2000" b="0" dirty="0" smtClean="0"/>
            </a:br>
            <a:r>
              <a:rPr lang="en-GB" sz="2000" b="0" dirty="0" smtClean="0"/>
              <a:t> i.e. you can position one fraction and predict where the second will take you.</a:t>
            </a:r>
          </a:p>
          <a:p>
            <a:r>
              <a:rPr lang="en-GB" sz="2000" b="0" dirty="0" smtClean="0"/>
              <a:t>Vary the denominator, also do sums to &lt; 1, and then do sums to &gt; 1 so as to model the meaning of mixed fractions.</a:t>
            </a:r>
          </a:p>
          <a:p>
            <a:r>
              <a:rPr lang="en-GB" sz="2000" b="0" dirty="0" smtClean="0"/>
              <a:t>Extend to different denominators where one is a multiple of the other.</a:t>
            </a:r>
          </a:p>
          <a:p>
            <a:pPr>
              <a:buFont typeface="Wingdings" charset="2"/>
              <a:buNone/>
            </a:pPr>
            <a:endParaRPr lang="en-GB" sz="2000" b="0" dirty="0"/>
          </a:p>
        </p:txBody>
      </p:sp>
    </p:spTree>
    <p:extLst>
      <p:ext uri="{BB962C8B-B14F-4D97-AF65-F5344CB8AC3E}">
        <p14:creationId xmlns:p14="http://schemas.microsoft.com/office/powerpoint/2010/main" val="125356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SWYS</a:t>
            </a:r>
          </a:p>
        </p:txBody>
      </p:sp>
      <p:grpSp>
        <p:nvGrpSpPr>
          <p:cNvPr id="422" name="Group 421"/>
          <p:cNvGrpSpPr/>
          <p:nvPr/>
        </p:nvGrpSpPr>
        <p:grpSpPr>
          <a:xfrm>
            <a:off x="1039189" y="1272012"/>
            <a:ext cx="1872208" cy="1377254"/>
            <a:chOff x="467544" y="1241926"/>
            <a:chExt cx="3389423" cy="2493365"/>
          </a:xfrm>
        </p:grpSpPr>
        <p:grpSp>
          <p:nvGrpSpPr>
            <p:cNvPr id="88" name="Group 87"/>
            <p:cNvGrpSpPr/>
            <p:nvPr/>
          </p:nvGrpSpPr>
          <p:grpSpPr>
            <a:xfrm>
              <a:off x="471964" y="3372050"/>
              <a:ext cx="2520280" cy="360040"/>
              <a:chOff x="4792444" y="3758924"/>
              <a:chExt cx="2520280" cy="360040"/>
            </a:xfrm>
            <a:solidFill>
              <a:srgbClr val="008000"/>
            </a:solidFill>
          </p:grpSpPr>
          <p:sp>
            <p:nvSpPr>
              <p:cNvPr id="5" name="Rectangle 4"/>
              <p:cNvSpPr/>
              <p:nvPr/>
            </p:nvSpPr>
            <p:spPr bwMode="auto">
              <a:xfrm>
                <a:off x="479244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515248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551252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587256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623260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659264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695268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471964" y="3012010"/>
              <a:ext cx="2520280" cy="360040"/>
              <a:chOff x="4792444" y="3398884"/>
              <a:chExt cx="2520280" cy="360040"/>
            </a:xfrm>
            <a:solidFill>
              <a:srgbClr val="008000"/>
            </a:solidFill>
          </p:grpSpPr>
          <p:sp>
            <p:nvSpPr>
              <p:cNvPr id="12" name="Rectangle 11"/>
              <p:cNvSpPr/>
              <p:nvPr/>
            </p:nvSpPr>
            <p:spPr bwMode="auto">
              <a:xfrm>
                <a:off x="479244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515248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551252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587256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623260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659264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695268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471964" y="2651970"/>
              <a:ext cx="2520280" cy="360040"/>
              <a:chOff x="4792444" y="3038844"/>
              <a:chExt cx="2520280" cy="360040"/>
            </a:xfrm>
            <a:solidFill>
              <a:srgbClr val="008000"/>
            </a:solidFill>
          </p:grpSpPr>
          <p:sp>
            <p:nvSpPr>
              <p:cNvPr id="19" name="Rectangle 18"/>
              <p:cNvSpPr/>
              <p:nvPr/>
            </p:nvSpPr>
            <p:spPr bwMode="auto">
              <a:xfrm>
                <a:off x="479244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515248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551252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587256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623260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659264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695268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471964" y="2291930"/>
              <a:ext cx="2520280" cy="360040"/>
              <a:chOff x="4792444" y="2678804"/>
              <a:chExt cx="2520280" cy="360040"/>
            </a:xfrm>
            <a:solidFill>
              <a:srgbClr val="008000"/>
            </a:solidFill>
          </p:grpSpPr>
          <p:sp>
            <p:nvSpPr>
              <p:cNvPr id="26" name="Rectangle 25"/>
              <p:cNvSpPr/>
              <p:nvPr/>
            </p:nvSpPr>
            <p:spPr bwMode="auto">
              <a:xfrm>
                <a:off x="479244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515248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551252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587256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623260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659264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695268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471964" y="1931890"/>
              <a:ext cx="2520280" cy="360040"/>
              <a:chOff x="4792444" y="2318764"/>
              <a:chExt cx="2520280" cy="360040"/>
            </a:xfrm>
            <a:solidFill>
              <a:srgbClr val="008000"/>
            </a:solidFill>
          </p:grpSpPr>
          <p:sp>
            <p:nvSpPr>
              <p:cNvPr id="33" name="Rectangle 32"/>
              <p:cNvSpPr/>
              <p:nvPr/>
            </p:nvSpPr>
            <p:spPr bwMode="auto">
              <a:xfrm>
                <a:off x="479244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515248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551252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587256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623260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659264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695268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467544" y="1700808"/>
              <a:ext cx="2815909" cy="235254"/>
              <a:chOff x="5071636" y="2765870"/>
              <a:chExt cx="2815909" cy="235254"/>
            </a:xfrm>
            <a:solidFill>
              <a:srgbClr val="008000"/>
            </a:solidFill>
          </p:grpSpPr>
          <p:sp>
            <p:nvSpPr>
              <p:cNvPr id="41" name="Parallelogram 40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2" name="Parallelogram 41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3" name="Parallelogram 42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4" name="Parallelogram 43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5" name="Parallelogram 44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6" name="Parallelogram 45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7" name="Parallelogram 46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754301" y="1471367"/>
              <a:ext cx="2815909" cy="235254"/>
              <a:chOff x="5071636" y="2765870"/>
              <a:chExt cx="2815909" cy="235254"/>
            </a:xfrm>
          </p:grpSpPr>
          <p:sp>
            <p:nvSpPr>
              <p:cNvPr id="49" name="Parallelogram 48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50" name="Parallelogram 49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51" name="Parallelogram 50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52" name="Parallelogram 51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53" name="Parallelogram 52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54" name="Parallelogram 53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55" name="Parallelogram 54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1041058" y="1241926"/>
              <a:ext cx="2815909" cy="235254"/>
              <a:chOff x="5071636" y="2765870"/>
              <a:chExt cx="2815909" cy="235254"/>
            </a:xfrm>
          </p:grpSpPr>
          <p:sp>
            <p:nvSpPr>
              <p:cNvPr id="57" name="Parallelogram 56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58" name="Parallelogram 57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59" name="Parallelogram 58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0" name="Parallelogram 59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1" name="Parallelogram 60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2" name="Parallelogram 61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3" name="Parallelogram 62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2992241" y="1244372"/>
              <a:ext cx="863708" cy="1048331"/>
              <a:chOff x="7596333" y="2309434"/>
              <a:chExt cx="863708" cy="1048331"/>
            </a:xfrm>
          </p:grpSpPr>
          <p:sp>
            <p:nvSpPr>
              <p:cNvPr id="65" name="Parallelogram 64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6" name="Parallelogram 65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7" name="Parallelogram 66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2992244" y="1604060"/>
              <a:ext cx="863708" cy="1048331"/>
              <a:chOff x="7596333" y="2309434"/>
              <a:chExt cx="863708" cy="1048331"/>
            </a:xfrm>
          </p:grpSpPr>
          <p:sp>
            <p:nvSpPr>
              <p:cNvPr id="69" name="Parallelogram 68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0" name="Parallelogram 69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1" name="Parallelogram 70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2992247" y="1963748"/>
              <a:ext cx="863708" cy="1048331"/>
              <a:chOff x="7596333" y="2309434"/>
              <a:chExt cx="863708" cy="1048331"/>
            </a:xfrm>
          </p:grpSpPr>
          <p:sp>
            <p:nvSpPr>
              <p:cNvPr id="73" name="Parallelogram 72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4" name="Parallelogram 73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5" name="Parallelogram 74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2992244" y="2325354"/>
              <a:ext cx="863708" cy="1048331"/>
              <a:chOff x="7596333" y="2309434"/>
              <a:chExt cx="863708" cy="1048331"/>
            </a:xfrm>
          </p:grpSpPr>
          <p:sp>
            <p:nvSpPr>
              <p:cNvPr id="77" name="Parallelogram 76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8" name="Parallelogram 77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9" name="Parallelogram 78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2992241" y="2686960"/>
              <a:ext cx="863708" cy="1048331"/>
              <a:chOff x="7596333" y="2309434"/>
              <a:chExt cx="863708" cy="1048331"/>
            </a:xfrm>
          </p:grpSpPr>
          <p:sp>
            <p:nvSpPr>
              <p:cNvPr id="81" name="Parallelogram 80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82" name="Parallelogram 81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83" name="Parallelogram 82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</p:grpSp>
      <p:grpSp>
        <p:nvGrpSpPr>
          <p:cNvPr id="423" name="Group 422"/>
          <p:cNvGrpSpPr/>
          <p:nvPr/>
        </p:nvGrpSpPr>
        <p:grpSpPr>
          <a:xfrm>
            <a:off x="3415451" y="1317819"/>
            <a:ext cx="1948637" cy="1331446"/>
            <a:chOff x="5143644" y="1226868"/>
            <a:chExt cx="3389423" cy="2493365"/>
          </a:xfrm>
        </p:grpSpPr>
        <p:grpSp>
          <p:nvGrpSpPr>
            <p:cNvPr id="169" name="Group 168"/>
            <p:cNvGrpSpPr/>
            <p:nvPr/>
          </p:nvGrpSpPr>
          <p:grpSpPr>
            <a:xfrm>
              <a:off x="5148064" y="3356992"/>
              <a:ext cx="2520280" cy="360040"/>
              <a:chOff x="4792444" y="3758924"/>
              <a:chExt cx="2520280" cy="360040"/>
            </a:xfrm>
            <a:solidFill>
              <a:srgbClr val="CCFFCC"/>
            </a:solidFill>
          </p:grpSpPr>
          <p:sp>
            <p:nvSpPr>
              <p:cNvPr id="170" name="Rectangle 169"/>
              <p:cNvSpPr/>
              <p:nvPr/>
            </p:nvSpPr>
            <p:spPr bwMode="auto">
              <a:xfrm>
                <a:off x="479244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515248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 bwMode="auto">
              <a:xfrm>
                <a:off x="551252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 bwMode="auto">
              <a:xfrm>
                <a:off x="587256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623260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659264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76" name="Rectangle 175"/>
              <p:cNvSpPr/>
              <p:nvPr/>
            </p:nvSpPr>
            <p:spPr bwMode="auto">
              <a:xfrm>
                <a:off x="695268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177" name="Group 176"/>
            <p:cNvGrpSpPr/>
            <p:nvPr/>
          </p:nvGrpSpPr>
          <p:grpSpPr>
            <a:xfrm>
              <a:off x="5148064" y="2996952"/>
              <a:ext cx="2520280" cy="360040"/>
              <a:chOff x="4792444" y="3398884"/>
              <a:chExt cx="2520280" cy="360040"/>
            </a:xfrm>
            <a:solidFill>
              <a:srgbClr val="CCFFCC"/>
            </a:solidFill>
          </p:grpSpPr>
          <p:sp>
            <p:nvSpPr>
              <p:cNvPr id="178" name="Rectangle 177"/>
              <p:cNvSpPr/>
              <p:nvPr/>
            </p:nvSpPr>
            <p:spPr bwMode="auto">
              <a:xfrm>
                <a:off x="479244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515248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551252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587256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 bwMode="auto">
              <a:xfrm>
                <a:off x="623260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659264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 bwMode="auto">
              <a:xfrm>
                <a:off x="695268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5148064" y="2636912"/>
              <a:ext cx="2520280" cy="360040"/>
              <a:chOff x="4792444" y="3038844"/>
              <a:chExt cx="2520280" cy="360040"/>
            </a:xfrm>
            <a:solidFill>
              <a:srgbClr val="CCFFCC"/>
            </a:solidFill>
          </p:grpSpPr>
          <p:sp>
            <p:nvSpPr>
              <p:cNvPr id="186" name="Rectangle 185"/>
              <p:cNvSpPr/>
              <p:nvPr/>
            </p:nvSpPr>
            <p:spPr bwMode="auto">
              <a:xfrm>
                <a:off x="479244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 bwMode="auto">
              <a:xfrm>
                <a:off x="515248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 bwMode="auto">
              <a:xfrm>
                <a:off x="551252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 bwMode="auto">
              <a:xfrm>
                <a:off x="587256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 bwMode="auto">
              <a:xfrm>
                <a:off x="623260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 bwMode="auto">
              <a:xfrm>
                <a:off x="659264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695268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193" name="Group 192"/>
            <p:cNvGrpSpPr/>
            <p:nvPr/>
          </p:nvGrpSpPr>
          <p:grpSpPr>
            <a:xfrm>
              <a:off x="5148064" y="2276872"/>
              <a:ext cx="2520280" cy="360040"/>
              <a:chOff x="4792444" y="2678804"/>
              <a:chExt cx="2520280" cy="360040"/>
            </a:xfrm>
            <a:solidFill>
              <a:srgbClr val="CCFFCC"/>
            </a:solidFill>
          </p:grpSpPr>
          <p:sp>
            <p:nvSpPr>
              <p:cNvPr id="194" name="Rectangle 193"/>
              <p:cNvSpPr/>
              <p:nvPr/>
            </p:nvSpPr>
            <p:spPr bwMode="auto">
              <a:xfrm>
                <a:off x="479244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 bwMode="auto">
              <a:xfrm>
                <a:off x="515248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 bwMode="auto">
              <a:xfrm>
                <a:off x="551252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97" name="Rectangle 196"/>
              <p:cNvSpPr/>
              <p:nvPr/>
            </p:nvSpPr>
            <p:spPr bwMode="auto">
              <a:xfrm>
                <a:off x="587256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 bwMode="auto">
              <a:xfrm>
                <a:off x="623260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 bwMode="auto">
              <a:xfrm>
                <a:off x="659264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 bwMode="auto">
              <a:xfrm>
                <a:off x="695268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01" name="Group 200"/>
            <p:cNvGrpSpPr/>
            <p:nvPr/>
          </p:nvGrpSpPr>
          <p:grpSpPr>
            <a:xfrm>
              <a:off x="5148064" y="1916832"/>
              <a:ext cx="2520280" cy="360040"/>
              <a:chOff x="4792444" y="2318764"/>
              <a:chExt cx="2520280" cy="360040"/>
            </a:xfrm>
            <a:solidFill>
              <a:srgbClr val="008000"/>
            </a:solidFill>
          </p:grpSpPr>
          <p:sp>
            <p:nvSpPr>
              <p:cNvPr id="202" name="Rectangle 201"/>
              <p:cNvSpPr/>
              <p:nvPr/>
            </p:nvSpPr>
            <p:spPr bwMode="auto">
              <a:xfrm>
                <a:off x="479244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 bwMode="auto">
              <a:xfrm>
                <a:off x="515248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 bwMode="auto">
              <a:xfrm>
                <a:off x="551252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 bwMode="auto">
              <a:xfrm>
                <a:off x="587256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06" name="Rectangle 205"/>
              <p:cNvSpPr/>
              <p:nvPr/>
            </p:nvSpPr>
            <p:spPr bwMode="auto">
              <a:xfrm>
                <a:off x="623260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659264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 bwMode="auto">
              <a:xfrm>
                <a:off x="695268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09" name="Group 208"/>
            <p:cNvGrpSpPr/>
            <p:nvPr/>
          </p:nvGrpSpPr>
          <p:grpSpPr>
            <a:xfrm>
              <a:off x="5143644" y="1685750"/>
              <a:ext cx="2815909" cy="235254"/>
              <a:chOff x="5071636" y="2765870"/>
              <a:chExt cx="2815909" cy="235254"/>
            </a:xfrm>
            <a:solidFill>
              <a:srgbClr val="008000"/>
            </a:solidFill>
          </p:grpSpPr>
          <p:sp>
            <p:nvSpPr>
              <p:cNvPr id="210" name="Parallelogram 209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11" name="Parallelogram 210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12" name="Parallelogram 211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13" name="Parallelogram 212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14" name="Parallelogram 213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15" name="Parallelogram 214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16" name="Parallelogram 215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17" name="Group 216"/>
            <p:cNvGrpSpPr/>
            <p:nvPr/>
          </p:nvGrpSpPr>
          <p:grpSpPr>
            <a:xfrm>
              <a:off x="5430401" y="1456309"/>
              <a:ext cx="2815909" cy="235254"/>
              <a:chOff x="5071636" y="2765870"/>
              <a:chExt cx="2815909" cy="235254"/>
            </a:xfrm>
            <a:solidFill>
              <a:srgbClr val="008000"/>
            </a:solidFill>
          </p:grpSpPr>
          <p:sp>
            <p:nvSpPr>
              <p:cNvPr id="218" name="Parallelogram 217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19" name="Parallelogram 218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20" name="Parallelogram 219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21" name="Parallelogram 220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22" name="Parallelogram 221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23" name="Parallelogram 222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24" name="Parallelogram 223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25" name="Group 224"/>
            <p:cNvGrpSpPr/>
            <p:nvPr/>
          </p:nvGrpSpPr>
          <p:grpSpPr>
            <a:xfrm>
              <a:off x="5717158" y="1226868"/>
              <a:ext cx="2815909" cy="235254"/>
              <a:chOff x="5071636" y="2765870"/>
              <a:chExt cx="2815909" cy="235254"/>
            </a:xfrm>
            <a:solidFill>
              <a:srgbClr val="008000"/>
            </a:solidFill>
          </p:grpSpPr>
          <p:sp>
            <p:nvSpPr>
              <p:cNvPr id="226" name="Parallelogram 225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27" name="Parallelogram 226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28" name="Parallelogram 227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29" name="Parallelogram 228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30" name="Parallelogram 229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31" name="Parallelogram 230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32" name="Parallelogram 231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33" name="Group 232"/>
            <p:cNvGrpSpPr/>
            <p:nvPr/>
          </p:nvGrpSpPr>
          <p:grpSpPr>
            <a:xfrm>
              <a:off x="7668341" y="1229314"/>
              <a:ext cx="863708" cy="1048331"/>
              <a:chOff x="7596333" y="2309434"/>
              <a:chExt cx="863708" cy="1048331"/>
            </a:xfrm>
          </p:grpSpPr>
          <p:sp>
            <p:nvSpPr>
              <p:cNvPr id="234" name="Parallelogram 233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35" name="Parallelogram 234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36" name="Parallelogram 235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37" name="Group 236"/>
            <p:cNvGrpSpPr/>
            <p:nvPr/>
          </p:nvGrpSpPr>
          <p:grpSpPr>
            <a:xfrm>
              <a:off x="7668344" y="1589002"/>
              <a:ext cx="863708" cy="1048331"/>
              <a:chOff x="7596333" y="2309434"/>
              <a:chExt cx="863708" cy="1048331"/>
            </a:xfrm>
          </p:grpSpPr>
          <p:sp>
            <p:nvSpPr>
              <p:cNvPr id="238" name="Parallelogram 237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39" name="Parallelogram 238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40" name="Parallelogram 239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41" name="Group 240"/>
            <p:cNvGrpSpPr/>
            <p:nvPr/>
          </p:nvGrpSpPr>
          <p:grpSpPr>
            <a:xfrm>
              <a:off x="7668347" y="1948690"/>
              <a:ext cx="863708" cy="1048331"/>
              <a:chOff x="7596333" y="2309434"/>
              <a:chExt cx="863708" cy="1048331"/>
            </a:xfrm>
          </p:grpSpPr>
          <p:sp>
            <p:nvSpPr>
              <p:cNvPr id="242" name="Parallelogram 241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43" name="Parallelogram 242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44" name="Parallelogram 243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45" name="Group 244"/>
            <p:cNvGrpSpPr/>
            <p:nvPr/>
          </p:nvGrpSpPr>
          <p:grpSpPr>
            <a:xfrm>
              <a:off x="7668344" y="2310296"/>
              <a:ext cx="863708" cy="1048331"/>
              <a:chOff x="7596333" y="2309434"/>
              <a:chExt cx="863708" cy="1048331"/>
            </a:xfrm>
          </p:grpSpPr>
          <p:sp>
            <p:nvSpPr>
              <p:cNvPr id="246" name="Parallelogram 245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47" name="Parallelogram 246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48" name="Parallelogram 247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49" name="Group 248"/>
            <p:cNvGrpSpPr/>
            <p:nvPr/>
          </p:nvGrpSpPr>
          <p:grpSpPr>
            <a:xfrm>
              <a:off x="7668341" y="2671902"/>
              <a:ext cx="863708" cy="1048331"/>
              <a:chOff x="7596333" y="2309434"/>
              <a:chExt cx="863708" cy="1048331"/>
            </a:xfrm>
          </p:grpSpPr>
          <p:sp>
            <p:nvSpPr>
              <p:cNvPr id="250" name="Parallelogram 249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51" name="Parallelogram 250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52" name="Parallelogram 251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</p:grpSp>
      <p:grpSp>
        <p:nvGrpSpPr>
          <p:cNvPr id="424" name="Group 423"/>
          <p:cNvGrpSpPr/>
          <p:nvPr/>
        </p:nvGrpSpPr>
        <p:grpSpPr>
          <a:xfrm>
            <a:off x="5863724" y="1268760"/>
            <a:ext cx="1876628" cy="1380506"/>
            <a:chOff x="463124" y="3963172"/>
            <a:chExt cx="3389423" cy="2493365"/>
          </a:xfrm>
        </p:grpSpPr>
        <p:grpSp>
          <p:nvGrpSpPr>
            <p:cNvPr id="253" name="Group 252"/>
            <p:cNvGrpSpPr/>
            <p:nvPr/>
          </p:nvGrpSpPr>
          <p:grpSpPr>
            <a:xfrm>
              <a:off x="467544" y="6093296"/>
              <a:ext cx="2520280" cy="360040"/>
              <a:chOff x="4792444" y="3758924"/>
              <a:chExt cx="2520280" cy="360040"/>
            </a:xfrm>
            <a:solidFill>
              <a:srgbClr val="CCFFCC"/>
            </a:solidFill>
          </p:grpSpPr>
          <p:sp>
            <p:nvSpPr>
              <p:cNvPr id="254" name="Rectangle 253"/>
              <p:cNvSpPr/>
              <p:nvPr/>
            </p:nvSpPr>
            <p:spPr bwMode="auto">
              <a:xfrm>
                <a:off x="479244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55" name="Rectangle 254"/>
              <p:cNvSpPr/>
              <p:nvPr/>
            </p:nvSpPr>
            <p:spPr bwMode="auto">
              <a:xfrm>
                <a:off x="515248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56" name="Rectangle 255"/>
              <p:cNvSpPr/>
              <p:nvPr/>
            </p:nvSpPr>
            <p:spPr bwMode="auto">
              <a:xfrm>
                <a:off x="551252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57" name="Rectangle 256"/>
              <p:cNvSpPr/>
              <p:nvPr/>
            </p:nvSpPr>
            <p:spPr bwMode="auto">
              <a:xfrm>
                <a:off x="587256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58" name="Rectangle 257"/>
              <p:cNvSpPr/>
              <p:nvPr/>
            </p:nvSpPr>
            <p:spPr bwMode="auto">
              <a:xfrm>
                <a:off x="623260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 bwMode="auto">
              <a:xfrm>
                <a:off x="659264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60" name="Rectangle 259"/>
              <p:cNvSpPr/>
              <p:nvPr/>
            </p:nvSpPr>
            <p:spPr bwMode="auto">
              <a:xfrm>
                <a:off x="6952684" y="3758924"/>
                <a:ext cx="360040" cy="360040"/>
              </a:xfrm>
              <a:prstGeom prst="rect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61" name="Group 260"/>
            <p:cNvGrpSpPr/>
            <p:nvPr/>
          </p:nvGrpSpPr>
          <p:grpSpPr>
            <a:xfrm>
              <a:off x="467544" y="5733256"/>
              <a:ext cx="2520280" cy="360040"/>
              <a:chOff x="4792444" y="3398884"/>
              <a:chExt cx="2520280" cy="360040"/>
            </a:xfrm>
            <a:solidFill>
              <a:srgbClr val="CCFFCC"/>
            </a:solidFill>
          </p:grpSpPr>
          <p:sp>
            <p:nvSpPr>
              <p:cNvPr id="262" name="Rectangle 261"/>
              <p:cNvSpPr/>
              <p:nvPr/>
            </p:nvSpPr>
            <p:spPr bwMode="auto">
              <a:xfrm>
                <a:off x="479244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63" name="Rectangle 262"/>
              <p:cNvSpPr/>
              <p:nvPr/>
            </p:nvSpPr>
            <p:spPr bwMode="auto">
              <a:xfrm>
                <a:off x="515248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 bwMode="auto">
              <a:xfrm>
                <a:off x="551252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 bwMode="auto">
              <a:xfrm>
                <a:off x="587256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66" name="Rectangle 265"/>
              <p:cNvSpPr/>
              <p:nvPr/>
            </p:nvSpPr>
            <p:spPr bwMode="auto">
              <a:xfrm>
                <a:off x="623260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67" name="Rectangle 266"/>
              <p:cNvSpPr/>
              <p:nvPr/>
            </p:nvSpPr>
            <p:spPr bwMode="auto">
              <a:xfrm>
                <a:off x="659264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68" name="Rectangle 267"/>
              <p:cNvSpPr/>
              <p:nvPr/>
            </p:nvSpPr>
            <p:spPr bwMode="auto">
              <a:xfrm>
                <a:off x="6952684" y="3398884"/>
                <a:ext cx="360040" cy="360040"/>
              </a:xfrm>
              <a:prstGeom prst="rect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69" name="Group 268"/>
            <p:cNvGrpSpPr/>
            <p:nvPr/>
          </p:nvGrpSpPr>
          <p:grpSpPr>
            <a:xfrm>
              <a:off x="467544" y="5373216"/>
              <a:ext cx="2520280" cy="360040"/>
              <a:chOff x="4792444" y="3038844"/>
              <a:chExt cx="2520280" cy="360040"/>
            </a:xfrm>
            <a:solidFill>
              <a:srgbClr val="CCFFCC"/>
            </a:solidFill>
          </p:grpSpPr>
          <p:sp>
            <p:nvSpPr>
              <p:cNvPr id="270" name="Rectangle 269"/>
              <p:cNvSpPr/>
              <p:nvPr/>
            </p:nvSpPr>
            <p:spPr bwMode="auto">
              <a:xfrm>
                <a:off x="479244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71" name="Rectangle 270"/>
              <p:cNvSpPr/>
              <p:nvPr/>
            </p:nvSpPr>
            <p:spPr bwMode="auto">
              <a:xfrm>
                <a:off x="515248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72" name="Rectangle 271"/>
              <p:cNvSpPr/>
              <p:nvPr/>
            </p:nvSpPr>
            <p:spPr bwMode="auto">
              <a:xfrm>
                <a:off x="551252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73" name="Rectangle 272"/>
              <p:cNvSpPr/>
              <p:nvPr/>
            </p:nvSpPr>
            <p:spPr bwMode="auto">
              <a:xfrm>
                <a:off x="587256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74" name="Rectangle 273"/>
              <p:cNvSpPr/>
              <p:nvPr/>
            </p:nvSpPr>
            <p:spPr bwMode="auto">
              <a:xfrm>
                <a:off x="623260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75" name="Rectangle 274"/>
              <p:cNvSpPr/>
              <p:nvPr/>
            </p:nvSpPr>
            <p:spPr bwMode="auto">
              <a:xfrm>
                <a:off x="659264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76" name="Rectangle 275"/>
              <p:cNvSpPr/>
              <p:nvPr/>
            </p:nvSpPr>
            <p:spPr bwMode="auto">
              <a:xfrm>
                <a:off x="6952684" y="3038844"/>
                <a:ext cx="360040" cy="360040"/>
              </a:xfrm>
              <a:prstGeom prst="rect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77" name="Group 276"/>
            <p:cNvGrpSpPr/>
            <p:nvPr/>
          </p:nvGrpSpPr>
          <p:grpSpPr>
            <a:xfrm>
              <a:off x="467544" y="5013176"/>
              <a:ext cx="2520280" cy="360040"/>
              <a:chOff x="4792444" y="2678804"/>
              <a:chExt cx="2520280" cy="360040"/>
            </a:xfrm>
            <a:solidFill>
              <a:srgbClr val="CCFFCC"/>
            </a:solidFill>
          </p:grpSpPr>
          <p:sp>
            <p:nvSpPr>
              <p:cNvPr id="278" name="Rectangle 277"/>
              <p:cNvSpPr/>
              <p:nvPr/>
            </p:nvSpPr>
            <p:spPr bwMode="auto">
              <a:xfrm>
                <a:off x="479244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79" name="Rectangle 278"/>
              <p:cNvSpPr/>
              <p:nvPr/>
            </p:nvSpPr>
            <p:spPr bwMode="auto">
              <a:xfrm>
                <a:off x="515248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80" name="Rectangle 279"/>
              <p:cNvSpPr/>
              <p:nvPr/>
            </p:nvSpPr>
            <p:spPr bwMode="auto">
              <a:xfrm>
                <a:off x="551252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81" name="Rectangle 280"/>
              <p:cNvSpPr/>
              <p:nvPr/>
            </p:nvSpPr>
            <p:spPr bwMode="auto">
              <a:xfrm>
                <a:off x="587256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82" name="Rectangle 281"/>
              <p:cNvSpPr/>
              <p:nvPr/>
            </p:nvSpPr>
            <p:spPr bwMode="auto">
              <a:xfrm>
                <a:off x="623260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83" name="Rectangle 282"/>
              <p:cNvSpPr/>
              <p:nvPr/>
            </p:nvSpPr>
            <p:spPr bwMode="auto">
              <a:xfrm>
                <a:off x="659264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84" name="Rectangle 283"/>
              <p:cNvSpPr/>
              <p:nvPr/>
            </p:nvSpPr>
            <p:spPr bwMode="auto">
              <a:xfrm>
                <a:off x="6952684" y="2678804"/>
                <a:ext cx="360040" cy="360040"/>
              </a:xfrm>
              <a:prstGeom prst="rect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85" name="Group 284"/>
            <p:cNvGrpSpPr/>
            <p:nvPr/>
          </p:nvGrpSpPr>
          <p:grpSpPr>
            <a:xfrm>
              <a:off x="467544" y="4653136"/>
              <a:ext cx="2520280" cy="360040"/>
              <a:chOff x="4792444" y="2318764"/>
              <a:chExt cx="2520280" cy="360040"/>
            </a:xfrm>
            <a:solidFill>
              <a:srgbClr val="CCFFCC"/>
            </a:solidFill>
          </p:grpSpPr>
          <p:sp>
            <p:nvSpPr>
              <p:cNvPr id="286" name="Rectangle 285"/>
              <p:cNvSpPr/>
              <p:nvPr/>
            </p:nvSpPr>
            <p:spPr bwMode="auto">
              <a:xfrm>
                <a:off x="479244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87" name="Rectangle 286"/>
              <p:cNvSpPr/>
              <p:nvPr/>
            </p:nvSpPr>
            <p:spPr bwMode="auto">
              <a:xfrm>
                <a:off x="515248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88" name="Rectangle 287"/>
              <p:cNvSpPr/>
              <p:nvPr/>
            </p:nvSpPr>
            <p:spPr bwMode="auto">
              <a:xfrm>
                <a:off x="551252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89" name="Rectangle 288"/>
              <p:cNvSpPr/>
              <p:nvPr/>
            </p:nvSpPr>
            <p:spPr bwMode="auto">
              <a:xfrm>
                <a:off x="587256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90" name="Rectangle 289"/>
              <p:cNvSpPr/>
              <p:nvPr/>
            </p:nvSpPr>
            <p:spPr bwMode="auto">
              <a:xfrm>
                <a:off x="623260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91" name="Rectangle 290"/>
              <p:cNvSpPr/>
              <p:nvPr/>
            </p:nvSpPr>
            <p:spPr bwMode="auto">
              <a:xfrm>
                <a:off x="659264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92" name="Rectangle 291"/>
              <p:cNvSpPr/>
              <p:nvPr/>
            </p:nvSpPr>
            <p:spPr bwMode="auto">
              <a:xfrm>
                <a:off x="6952684" y="2318764"/>
                <a:ext cx="360040" cy="360040"/>
              </a:xfrm>
              <a:prstGeom prst="rect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93" name="Group 292"/>
            <p:cNvGrpSpPr/>
            <p:nvPr/>
          </p:nvGrpSpPr>
          <p:grpSpPr>
            <a:xfrm>
              <a:off x="463124" y="4422054"/>
              <a:ext cx="2815909" cy="235254"/>
              <a:chOff x="5071636" y="2765870"/>
              <a:chExt cx="2815909" cy="235254"/>
            </a:xfrm>
            <a:solidFill>
              <a:srgbClr val="CCFFCC"/>
            </a:solidFill>
          </p:grpSpPr>
          <p:sp>
            <p:nvSpPr>
              <p:cNvPr id="294" name="Parallelogram 293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95" name="Parallelogram 294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96" name="Parallelogram 295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97" name="Parallelogram 296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98" name="Parallelogram 297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99" name="Parallelogram 298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00" name="Parallelogram 299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301" name="Group 300"/>
            <p:cNvGrpSpPr/>
            <p:nvPr/>
          </p:nvGrpSpPr>
          <p:grpSpPr>
            <a:xfrm>
              <a:off x="749881" y="4192613"/>
              <a:ext cx="2815909" cy="235254"/>
              <a:chOff x="5071636" y="2765870"/>
              <a:chExt cx="2815909" cy="235254"/>
            </a:xfrm>
            <a:solidFill>
              <a:srgbClr val="CCFFCC"/>
            </a:solidFill>
          </p:grpSpPr>
          <p:sp>
            <p:nvSpPr>
              <p:cNvPr id="302" name="Parallelogram 301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03" name="Parallelogram 302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04" name="Parallelogram 303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05" name="Parallelogram 304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06" name="Parallelogram 305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07" name="Parallelogram 306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08" name="Parallelogram 307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309" name="Group 308"/>
            <p:cNvGrpSpPr/>
            <p:nvPr/>
          </p:nvGrpSpPr>
          <p:grpSpPr>
            <a:xfrm>
              <a:off x="1036638" y="3963172"/>
              <a:ext cx="2815909" cy="235254"/>
              <a:chOff x="5071636" y="2765870"/>
              <a:chExt cx="2815909" cy="235254"/>
            </a:xfrm>
          </p:grpSpPr>
          <p:sp>
            <p:nvSpPr>
              <p:cNvPr id="310" name="Parallelogram 309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11" name="Parallelogram 310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12" name="Parallelogram 311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13" name="Parallelogram 312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14" name="Parallelogram 313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15" name="Parallelogram 314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16" name="Parallelogram 315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317" name="Group 316"/>
            <p:cNvGrpSpPr/>
            <p:nvPr/>
          </p:nvGrpSpPr>
          <p:grpSpPr>
            <a:xfrm>
              <a:off x="2987821" y="3965618"/>
              <a:ext cx="863708" cy="1048331"/>
              <a:chOff x="7596333" y="2309434"/>
              <a:chExt cx="863708" cy="1048331"/>
            </a:xfrm>
            <a:solidFill>
              <a:srgbClr val="008000"/>
            </a:solidFill>
          </p:grpSpPr>
          <p:sp>
            <p:nvSpPr>
              <p:cNvPr id="318" name="Parallelogram 317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19" name="Parallelogram 318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20" name="Parallelogram 319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321" name="Group 320"/>
            <p:cNvGrpSpPr/>
            <p:nvPr/>
          </p:nvGrpSpPr>
          <p:grpSpPr>
            <a:xfrm>
              <a:off x="2987824" y="4325306"/>
              <a:ext cx="863708" cy="1048331"/>
              <a:chOff x="7596333" y="2309434"/>
              <a:chExt cx="863708" cy="1048331"/>
            </a:xfrm>
            <a:solidFill>
              <a:srgbClr val="008000"/>
            </a:solidFill>
          </p:grpSpPr>
          <p:sp>
            <p:nvSpPr>
              <p:cNvPr id="322" name="Parallelogram 321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23" name="Parallelogram 322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24" name="Parallelogram 323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325" name="Group 324"/>
            <p:cNvGrpSpPr/>
            <p:nvPr/>
          </p:nvGrpSpPr>
          <p:grpSpPr>
            <a:xfrm>
              <a:off x="2987827" y="4684994"/>
              <a:ext cx="863708" cy="1048331"/>
              <a:chOff x="7596333" y="2309434"/>
              <a:chExt cx="863708" cy="1048331"/>
            </a:xfrm>
            <a:solidFill>
              <a:srgbClr val="008000"/>
            </a:solidFill>
          </p:grpSpPr>
          <p:sp>
            <p:nvSpPr>
              <p:cNvPr id="326" name="Parallelogram 325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27" name="Parallelogram 326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28" name="Parallelogram 327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329" name="Group 328"/>
            <p:cNvGrpSpPr/>
            <p:nvPr/>
          </p:nvGrpSpPr>
          <p:grpSpPr>
            <a:xfrm>
              <a:off x="2987824" y="5046600"/>
              <a:ext cx="863708" cy="1048331"/>
              <a:chOff x="7596333" y="2309434"/>
              <a:chExt cx="863708" cy="1048331"/>
            </a:xfrm>
            <a:solidFill>
              <a:srgbClr val="008000"/>
            </a:solidFill>
          </p:grpSpPr>
          <p:sp>
            <p:nvSpPr>
              <p:cNvPr id="330" name="Parallelogram 329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31" name="Parallelogram 330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32" name="Parallelogram 331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333" name="Group 332"/>
            <p:cNvGrpSpPr/>
            <p:nvPr/>
          </p:nvGrpSpPr>
          <p:grpSpPr>
            <a:xfrm>
              <a:off x="2987821" y="5408206"/>
              <a:ext cx="863708" cy="1048331"/>
              <a:chOff x="7596333" y="2309434"/>
              <a:chExt cx="863708" cy="1048331"/>
            </a:xfrm>
            <a:solidFill>
              <a:srgbClr val="008000"/>
            </a:solidFill>
          </p:grpSpPr>
          <p:sp>
            <p:nvSpPr>
              <p:cNvPr id="334" name="Parallelogram 333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35" name="Parallelogram 334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36" name="Parallelogram 335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</p:grpSp>
      <p:grpSp>
        <p:nvGrpSpPr>
          <p:cNvPr id="665" name="Group 664"/>
          <p:cNvGrpSpPr/>
          <p:nvPr/>
        </p:nvGrpSpPr>
        <p:grpSpPr>
          <a:xfrm>
            <a:off x="895173" y="3171085"/>
            <a:ext cx="1944216" cy="1430226"/>
            <a:chOff x="323528" y="3171084"/>
            <a:chExt cx="3389423" cy="2493365"/>
          </a:xfrm>
        </p:grpSpPr>
        <p:grpSp>
          <p:nvGrpSpPr>
            <p:cNvPr id="425" name="Group 424"/>
            <p:cNvGrpSpPr/>
            <p:nvPr/>
          </p:nvGrpSpPr>
          <p:grpSpPr>
            <a:xfrm>
              <a:off x="327948" y="3861048"/>
              <a:ext cx="2520280" cy="1800200"/>
              <a:chOff x="5076056" y="2996952"/>
              <a:chExt cx="2520280" cy="1800200"/>
            </a:xfrm>
          </p:grpSpPr>
          <p:sp>
            <p:nvSpPr>
              <p:cNvPr id="426" name="Rectangle 425"/>
              <p:cNvSpPr/>
              <p:nvPr/>
            </p:nvSpPr>
            <p:spPr bwMode="auto">
              <a:xfrm>
                <a:off x="507605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27" name="Rectangle 426"/>
              <p:cNvSpPr/>
              <p:nvPr/>
            </p:nvSpPr>
            <p:spPr bwMode="auto">
              <a:xfrm>
                <a:off x="543609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28" name="Rectangle 427"/>
              <p:cNvSpPr/>
              <p:nvPr/>
            </p:nvSpPr>
            <p:spPr bwMode="auto">
              <a:xfrm>
                <a:off x="579613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29" name="Rectangle 428"/>
              <p:cNvSpPr/>
              <p:nvPr/>
            </p:nvSpPr>
            <p:spPr bwMode="auto">
              <a:xfrm>
                <a:off x="615617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30" name="Rectangle 429"/>
              <p:cNvSpPr/>
              <p:nvPr/>
            </p:nvSpPr>
            <p:spPr bwMode="auto">
              <a:xfrm>
                <a:off x="651621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31" name="Rectangle 430"/>
              <p:cNvSpPr/>
              <p:nvPr/>
            </p:nvSpPr>
            <p:spPr bwMode="auto">
              <a:xfrm>
                <a:off x="687625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32" name="Rectangle 431"/>
              <p:cNvSpPr/>
              <p:nvPr/>
            </p:nvSpPr>
            <p:spPr bwMode="auto">
              <a:xfrm>
                <a:off x="7236296" y="4437112"/>
                <a:ext cx="360040" cy="360040"/>
              </a:xfrm>
              <a:prstGeom prst="rect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33" name="Rectangle 432"/>
              <p:cNvSpPr/>
              <p:nvPr/>
            </p:nvSpPr>
            <p:spPr bwMode="auto">
              <a:xfrm>
                <a:off x="507605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34" name="Rectangle 433"/>
              <p:cNvSpPr/>
              <p:nvPr/>
            </p:nvSpPr>
            <p:spPr bwMode="auto">
              <a:xfrm>
                <a:off x="543609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35" name="Rectangle 434"/>
              <p:cNvSpPr/>
              <p:nvPr/>
            </p:nvSpPr>
            <p:spPr bwMode="auto">
              <a:xfrm>
                <a:off x="579613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36" name="Rectangle 435"/>
              <p:cNvSpPr/>
              <p:nvPr/>
            </p:nvSpPr>
            <p:spPr bwMode="auto">
              <a:xfrm>
                <a:off x="615617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37" name="Rectangle 436"/>
              <p:cNvSpPr/>
              <p:nvPr/>
            </p:nvSpPr>
            <p:spPr bwMode="auto">
              <a:xfrm>
                <a:off x="651621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38" name="Rectangle 437"/>
              <p:cNvSpPr/>
              <p:nvPr/>
            </p:nvSpPr>
            <p:spPr bwMode="auto">
              <a:xfrm>
                <a:off x="687625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39" name="Rectangle 438"/>
              <p:cNvSpPr/>
              <p:nvPr/>
            </p:nvSpPr>
            <p:spPr bwMode="auto">
              <a:xfrm>
                <a:off x="7236296" y="4077072"/>
                <a:ext cx="360040" cy="360040"/>
              </a:xfrm>
              <a:prstGeom prst="rect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40" name="Rectangle 439"/>
              <p:cNvSpPr/>
              <p:nvPr/>
            </p:nvSpPr>
            <p:spPr bwMode="auto">
              <a:xfrm>
                <a:off x="507605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41" name="Rectangle 440"/>
              <p:cNvSpPr/>
              <p:nvPr/>
            </p:nvSpPr>
            <p:spPr bwMode="auto">
              <a:xfrm>
                <a:off x="543609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42" name="Rectangle 441"/>
              <p:cNvSpPr/>
              <p:nvPr/>
            </p:nvSpPr>
            <p:spPr bwMode="auto">
              <a:xfrm>
                <a:off x="579613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43" name="Rectangle 442"/>
              <p:cNvSpPr/>
              <p:nvPr/>
            </p:nvSpPr>
            <p:spPr bwMode="auto">
              <a:xfrm>
                <a:off x="615617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44" name="Rectangle 443"/>
              <p:cNvSpPr/>
              <p:nvPr/>
            </p:nvSpPr>
            <p:spPr bwMode="auto">
              <a:xfrm>
                <a:off x="651621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45" name="Rectangle 444"/>
              <p:cNvSpPr/>
              <p:nvPr/>
            </p:nvSpPr>
            <p:spPr bwMode="auto">
              <a:xfrm>
                <a:off x="687625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46" name="Rectangle 445"/>
              <p:cNvSpPr/>
              <p:nvPr/>
            </p:nvSpPr>
            <p:spPr bwMode="auto">
              <a:xfrm>
                <a:off x="7236296" y="3717032"/>
                <a:ext cx="360040" cy="360040"/>
              </a:xfrm>
              <a:prstGeom prst="rect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47" name="Rectangle 446"/>
              <p:cNvSpPr/>
              <p:nvPr/>
            </p:nvSpPr>
            <p:spPr bwMode="auto">
              <a:xfrm>
                <a:off x="507605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48" name="Rectangle 447"/>
              <p:cNvSpPr/>
              <p:nvPr/>
            </p:nvSpPr>
            <p:spPr bwMode="auto">
              <a:xfrm>
                <a:off x="543609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49" name="Rectangle 448"/>
              <p:cNvSpPr/>
              <p:nvPr/>
            </p:nvSpPr>
            <p:spPr bwMode="auto">
              <a:xfrm>
                <a:off x="579613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50" name="Rectangle 449"/>
              <p:cNvSpPr/>
              <p:nvPr/>
            </p:nvSpPr>
            <p:spPr bwMode="auto">
              <a:xfrm>
                <a:off x="615617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51" name="Rectangle 450"/>
              <p:cNvSpPr/>
              <p:nvPr/>
            </p:nvSpPr>
            <p:spPr bwMode="auto">
              <a:xfrm>
                <a:off x="651621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52" name="Rectangle 451"/>
              <p:cNvSpPr/>
              <p:nvPr/>
            </p:nvSpPr>
            <p:spPr bwMode="auto">
              <a:xfrm>
                <a:off x="687625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53" name="Rectangle 452"/>
              <p:cNvSpPr/>
              <p:nvPr/>
            </p:nvSpPr>
            <p:spPr bwMode="auto">
              <a:xfrm>
                <a:off x="7236296" y="3356992"/>
                <a:ext cx="360040" cy="360040"/>
              </a:xfrm>
              <a:prstGeom prst="rect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54" name="Rectangle 453"/>
              <p:cNvSpPr/>
              <p:nvPr/>
            </p:nvSpPr>
            <p:spPr bwMode="auto">
              <a:xfrm>
                <a:off x="5076056" y="299695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55" name="Rectangle 454"/>
              <p:cNvSpPr/>
              <p:nvPr/>
            </p:nvSpPr>
            <p:spPr bwMode="auto">
              <a:xfrm>
                <a:off x="5436096" y="299695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56" name="Rectangle 455"/>
              <p:cNvSpPr/>
              <p:nvPr/>
            </p:nvSpPr>
            <p:spPr bwMode="auto">
              <a:xfrm>
                <a:off x="5796136" y="299695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57" name="Rectangle 456"/>
              <p:cNvSpPr/>
              <p:nvPr/>
            </p:nvSpPr>
            <p:spPr bwMode="auto">
              <a:xfrm>
                <a:off x="6156176" y="299695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58" name="Rectangle 457"/>
              <p:cNvSpPr/>
              <p:nvPr/>
            </p:nvSpPr>
            <p:spPr bwMode="auto">
              <a:xfrm>
                <a:off x="6516216" y="299695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59" name="Rectangle 458"/>
              <p:cNvSpPr/>
              <p:nvPr/>
            </p:nvSpPr>
            <p:spPr bwMode="auto">
              <a:xfrm>
                <a:off x="6876256" y="299695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60" name="Rectangle 459"/>
              <p:cNvSpPr/>
              <p:nvPr/>
            </p:nvSpPr>
            <p:spPr bwMode="auto">
              <a:xfrm>
                <a:off x="7236296" y="2996952"/>
                <a:ext cx="360040" cy="360040"/>
              </a:xfrm>
              <a:prstGeom prst="rect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461" name="Group 460"/>
            <p:cNvGrpSpPr/>
            <p:nvPr/>
          </p:nvGrpSpPr>
          <p:grpSpPr>
            <a:xfrm>
              <a:off x="323528" y="3629966"/>
              <a:ext cx="2815909" cy="235254"/>
              <a:chOff x="5071636" y="2765870"/>
              <a:chExt cx="2815909" cy="235254"/>
            </a:xfrm>
          </p:grpSpPr>
          <p:sp>
            <p:nvSpPr>
              <p:cNvPr id="462" name="Parallelogram 461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63" name="Parallelogram 462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64" name="Parallelogram 463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65" name="Parallelogram 464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66" name="Parallelogram 465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67" name="Parallelogram 466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68" name="Parallelogram 467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469" name="Group 468"/>
            <p:cNvGrpSpPr/>
            <p:nvPr/>
          </p:nvGrpSpPr>
          <p:grpSpPr>
            <a:xfrm>
              <a:off x="610285" y="3400525"/>
              <a:ext cx="2815909" cy="235254"/>
              <a:chOff x="5071636" y="2765870"/>
              <a:chExt cx="2815909" cy="235254"/>
            </a:xfrm>
          </p:grpSpPr>
          <p:sp>
            <p:nvSpPr>
              <p:cNvPr id="470" name="Parallelogram 469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71" name="Parallelogram 470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72" name="Parallelogram 471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73" name="Parallelogram 472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74" name="Parallelogram 473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75" name="Parallelogram 474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76" name="Parallelogram 475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477" name="Group 476"/>
            <p:cNvGrpSpPr/>
            <p:nvPr/>
          </p:nvGrpSpPr>
          <p:grpSpPr>
            <a:xfrm>
              <a:off x="897042" y="3171084"/>
              <a:ext cx="2815909" cy="235254"/>
              <a:chOff x="5071636" y="2765870"/>
              <a:chExt cx="2815909" cy="235254"/>
            </a:xfrm>
          </p:grpSpPr>
          <p:sp>
            <p:nvSpPr>
              <p:cNvPr id="478" name="Parallelogram 477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79" name="Parallelogram 478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80" name="Parallelogram 479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81" name="Parallelogram 480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82" name="Parallelogram 481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83" name="Parallelogram 482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84" name="Parallelogram 483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485" name="Group 484"/>
            <p:cNvGrpSpPr/>
            <p:nvPr/>
          </p:nvGrpSpPr>
          <p:grpSpPr>
            <a:xfrm>
              <a:off x="2848225" y="3173530"/>
              <a:ext cx="863708" cy="1048331"/>
              <a:chOff x="7596333" y="2309434"/>
              <a:chExt cx="863708" cy="1048331"/>
            </a:xfrm>
          </p:grpSpPr>
          <p:sp>
            <p:nvSpPr>
              <p:cNvPr id="486" name="Parallelogram 485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87" name="Parallelogram 486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88" name="Parallelogram 487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489" name="Group 488"/>
            <p:cNvGrpSpPr/>
            <p:nvPr/>
          </p:nvGrpSpPr>
          <p:grpSpPr>
            <a:xfrm>
              <a:off x="2848228" y="3533218"/>
              <a:ext cx="863708" cy="1048331"/>
              <a:chOff x="7596333" y="2309434"/>
              <a:chExt cx="863708" cy="1048331"/>
            </a:xfrm>
          </p:grpSpPr>
          <p:sp>
            <p:nvSpPr>
              <p:cNvPr id="490" name="Parallelogram 489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91" name="Parallelogram 490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92" name="Parallelogram 491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493" name="Group 492"/>
            <p:cNvGrpSpPr/>
            <p:nvPr/>
          </p:nvGrpSpPr>
          <p:grpSpPr>
            <a:xfrm>
              <a:off x="2848231" y="3892906"/>
              <a:ext cx="863708" cy="1048331"/>
              <a:chOff x="7596333" y="2309434"/>
              <a:chExt cx="863708" cy="1048331"/>
            </a:xfrm>
          </p:grpSpPr>
          <p:sp>
            <p:nvSpPr>
              <p:cNvPr id="494" name="Parallelogram 493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95" name="Parallelogram 494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96" name="Parallelogram 495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497" name="Group 496"/>
            <p:cNvGrpSpPr/>
            <p:nvPr/>
          </p:nvGrpSpPr>
          <p:grpSpPr>
            <a:xfrm>
              <a:off x="2848228" y="4254512"/>
              <a:ext cx="863708" cy="1048331"/>
              <a:chOff x="7596333" y="2309434"/>
              <a:chExt cx="863708" cy="1048331"/>
            </a:xfrm>
          </p:grpSpPr>
          <p:sp>
            <p:nvSpPr>
              <p:cNvPr id="498" name="Parallelogram 497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99" name="Parallelogram 498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500" name="Parallelogram 499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501" name="Group 500"/>
            <p:cNvGrpSpPr/>
            <p:nvPr/>
          </p:nvGrpSpPr>
          <p:grpSpPr>
            <a:xfrm>
              <a:off x="2848225" y="4616118"/>
              <a:ext cx="863708" cy="1048331"/>
              <a:chOff x="7596333" y="2309434"/>
              <a:chExt cx="863708" cy="1048331"/>
            </a:xfrm>
          </p:grpSpPr>
          <p:sp>
            <p:nvSpPr>
              <p:cNvPr id="502" name="Parallelogram 501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503" name="Parallelogram 502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504" name="Parallelogram 503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</p:grpSp>
      <p:grpSp>
        <p:nvGrpSpPr>
          <p:cNvPr id="666" name="Group 665"/>
          <p:cNvGrpSpPr/>
          <p:nvPr/>
        </p:nvGrpSpPr>
        <p:grpSpPr>
          <a:xfrm>
            <a:off x="3345002" y="3212975"/>
            <a:ext cx="1887270" cy="1388335"/>
            <a:chOff x="4423564" y="3099076"/>
            <a:chExt cx="3389423" cy="2493365"/>
          </a:xfrm>
        </p:grpSpPr>
        <p:sp>
          <p:nvSpPr>
            <p:cNvPr id="586" name="Rectangle 585"/>
            <p:cNvSpPr/>
            <p:nvPr/>
          </p:nvSpPr>
          <p:spPr bwMode="auto">
            <a:xfrm>
              <a:off x="4427984" y="522920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87" name="Rectangle 586"/>
            <p:cNvSpPr/>
            <p:nvPr/>
          </p:nvSpPr>
          <p:spPr bwMode="auto">
            <a:xfrm>
              <a:off x="4788024" y="522920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88" name="Rectangle 587"/>
            <p:cNvSpPr/>
            <p:nvPr/>
          </p:nvSpPr>
          <p:spPr bwMode="auto">
            <a:xfrm>
              <a:off x="5148064" y="522920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89" name="Rectangle 588"/>
            <p:cNvSpPr/>
            <p:nvPr/>
          </p:nvSpPr>
          <p:spPr bwMode="auto">
            <a:xfrm>
              <a:off x="5508104" y="522920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90" name="Rectangle 589"/>
            <p:cNvSpPr/>
            <p:nvPr/>
          </p:nvSpPr>
          <p:spPr bwMode="auto">
            <a:xfrm>
              <a:off x="5868144" y="522920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91" name="Rectangle 590"/>
            <p:cNvSpPr/>
            <p:nvPr/>
          </p:nvSpPr>
          <p:spPr bwMode="auto">
            <a:xfrm>
              <a:off x="6228184" y="522920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92" name="Rectangle 591"/>
            <p:cNvSpPr/>
            <p:nvPr/>
          </p:nvSpPr>
          <p:spPr bwMode="auto">
            <a:xfrm>
              <a:off x="6588224" y="522920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93" name="Rectangle 592"/>
            <p:cNvSpPr/>
            <p:nvPr/>
          </p:nvSpPr>
          <p:spPr bwMode="auto">
            <a:xfrm>
              <a:off x="4427984" y="486916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94" name="Rectangle 593"/>
            <p:cNvSpPr/>
            <p:nvPr/>
          </p:nvSpPr>
          <p:spPr bwMode="auto">
            <a:xfrm>
              <a:off x="4788024" y="486916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95" name="Rectangle 594"/>
            <p:cNvSpPr/>
            <p:nvPr/>
          </p:nvSpPr>
          <p:spPr bwMode="auto">
            <a:xfrm>
              <a:off x="5148064" y="486916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96" name="Rectangle 595"/>
            <p:cNvSpPr/>
            <p:nvPr/>
          </p:nvSpPr>
          <p:spPr bwMode="auto">
            <a:xfrm>
              <a:off x="5508104" y="486916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97" name="Rectangle 596"/>
            <p:cNvSpPr/>
            <p:nvPr/>
          </p:nvSpPr>
          <p:spPr bwMode="auto">
            <a:xfrm>
              <a:off x="5868144" y="486916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98" name="Rectangle 597"/>
            <p:cNvSpPr/>
            <p:nvPr/>
          </p:nvSpPr>
          <p:spPr bwMode="auto">
            <a:xfrm>
              <a:off x="6228184" y="486916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99" name="Rectangle 598"/>
            <p:cNvSpPr/>
            <p:nvPr/>
          </p:nvSpPr>
          <p:spPr bwMode="auto">
            <a:xfrm>
              <a:off x="6588224" y="486916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00" name="Rectangle 599"/>
            <p:cNvSpPr/>
            <p:nvPr/>
          </p:nvSpPr>
          <p:spPr bwMode="auto">
            <a:xfrm>
              <a:off x="4427984" y="450912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01" name="Rectangle 600"/>
            <p:cNvSpPr/>
            <p:nvPr/>
          </p:nvSpPr>
          <p:spPr bwMode="auto">
            <a:xfrm>
              <a:off x="4788024" y="450912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02" name="Rectangle 601"/>
            <p:cNvSpPr/>
            <p:nvPr/>
          </p:nvSpPr>
          <p:spPr bwMode="auto">
            <a:xfrm>
              <a:off x="5148064" y="450912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03" name="Rectangle 602"/>
            <p:cNvSpPr/>
            <p:nvPr/>
          </p:nvSpPr>
          <p:spPr bwMode="auto">
            <a:xfrm>
              <a:off x="5508104" y="450912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04" name="Rectangle 603"/>
            <p:cNvSpPr/>
            <p:nvPr/>
          </p:nvSpPr>
          <p:spPr bwMode="auto">
            <a:xfrm>
              <a:off x="5868144" y="450912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05" name="Rectangle 604"/>
            <p:cNvSpPr/>
            <p:nvPr/>
          </p:nvSpPr>
          <p:spPr bwMode="auto">
            <a:xfrm>
              <a:off x="6228184" y="450912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06" name="Rectangle 605"/>
            <p:cNvSpPr/>
            <p:nvPr/>
          </p:nvSpPr>
          <p:spPr bwMode="auto">
            <a:xfrm>
              <a:off x="6588224" y="450912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07" name="Rectangle 606"/>
            <p:cNvSpPr/>
            <p:nvPr/>
          </p:nvSpPr>
          <p:spPr bwMode="auto">
            <a:xfrm>
              <a:off x="4427984" y="414908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08" name="Rectangle 607"/>
            <p:cNvSpPr/>
            <p:nvPr/>
          </p:nvSpPr>
          <p:spPr bwMode="auto">
            <a:xfrm>
              <a:off x="4788024" y="414908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09" name="Rectangle 608"/>
            <p:cNvSpPr/>
            <p:nvPr/>
          </p:nvSpPr>
          <p:spPr bwMode="auto">
            <a:xfrm>
              <a:off x="5148064" y="414908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10" name="Rectangle 609"/>
            <p:cNvSpPr/>
            <p:nvPr/>
          </p:nvSpPr>
          <p:spPr bwMode="auto">
            <a:xfrm>
              <a:off x="5508104" y="414908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11" name="Rectangle 610"/>
            <p:cNvSpPr/>
            <p:nvPr/>
          </p:nvSpPr>
          <p:spPr bwMode="auto">
            <a:xfrm>
              <a:off x="5868144" y="414908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12" name="Rectangle 611"/>
            <p:cNvSpPr/>
            <p:nvPr/>
          </p:nvSpPr>
          <p:spPr bwMode="auto">
            <a:xfrm>
              <a:off x="6228184" y="414908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13" name="Rectangle 612"/>
            <p:cNvSpPr/>
            <p:nvPr/>
          </p:nvSpPr>
          <p:spPr bwMode="auto">
            <a:xfrm>
              <a:off x="6588224" y="414908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14" name="Rectangle 613"/>
            <p:cNvSpPr/>
            <p:nvPr/>
          </p:nvSpPr>
          <p:spPr bwMode="auto">
            <a:xfrm>
              <a:off x="4427984" y="3789040"/>
              <a:ext cx="360040" cy="36004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15" name="Rectangle 614"/>
            <p:cNvSpPr/>
            <p:nvPr/>
          </p:nvSpPr>
          <p:spPr bwMode="auto">
            <a:xfrm>
              <a:off x="4788024" y="3789040"/>
              <a:ext cx="360040" cy="36004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16" name="Rectangle 615"/>
            <p:cNvSpPr/>
            <p:nvPr/>
          </p:nvSpPr>
          <p:spPr bwMode="auto">
            <a:xfrm>
              <a:off x="5148064" y="3789040"/>
              <a:ext cx="360040" cy="36004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17" name="Rectangle 616"/>
            <p:cNvSpPr/>
            <p:nvPr/>
          </p:nvSpPr>
          <p:spPr bwMode="auto">
            <a:xfrm>
              <a:off x="5508104" y="3789040"/>
              <a:ext cx="360040" cy="36004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18" name="Rectangle 617"/>
            <p:cNvSpPr/>
            <p:nvPr/>
          </p:nvSpPr>
          <p:spPr bwMode="auto">
            <a:xfrm>
              <a:off x="5868144" y="3789040"/>
              <a:ext cx="360040" cy="36004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19" name="Rectangle 618"/>
            <p:cNvSpPr/>
            <p:nvPr/>
          </p:nvSpPr>
          <p:spPr bwMode="auto">
            <a:xfrm>
              <a:off x="6228184" y="3789040"/>
              <a:ext cx="360040" cy="36004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20" name="Rectangle 619"/>
            <p:cNvSpPr/>
            <p:nvPr/>
          </p:nvSpPr>
          <p:spPr bwMode="auto">
            <a:xfrm>
              <a:off x="6588224" y="3789040"/>
              <a:ext cx="360040" cy="36004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grpSp>
          <p:nvGrpSpPr>
            <p:cNvPr id="621" name="Group 620"/>
            <p:cNvGrpSpPr/>
            <p:nvPr/>
          </p:nvGrpSpPr>
          <p:grpSpPr>
            <a:xfrm>
              <a:off x="4423564" y="3557958"/>
              <a:ext cx="2815909" cy="235254"/>
              <a:chOff x="5071636" y="2765870"/>
              <a:chExt cx="2815909" cy="235254"/>
            </a:xfrm>
            <a:solidFill>
              <a:srgbClr val="008000"/>
            </a:solidFill>
          </p:grpSpPr>
          <p:sp>
            <p:nvSpPr>
              <p:cNvPr id="622" name="Parallelogram 621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23" name="Parallelogram 622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24" name="Parallelogram 623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25" name="Parallelogram 624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26" name="Parallelogram 625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27" name="Parallelogram 626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28" name="Parallelogram 627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629" name="Group 628"/>
            <p:cNvGrpSpPr/>
            <p:nvPr/>
          </p:nvGrpSpPr>
          <p:grpSpPr>
            <a:xfrm>
              <a:off x="4710321" y="3328517"/>
              <a:ext cx="2815909" cy="235254"/>
              <a:chOff x="5071636" y="2765870"/>
              <a:chExt cx="2815909" cy="235254"/>
            </a:xfrm>
          </p:grpSpPr>
          <p:sp>
            <p:nvSpPr>
              <p:cNvPr id="630" name="Parallelogram 629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31" name="Parallelogram 630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32" name="Parallelogram 631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33" name="Parallelogram 632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34" name="Parallelogram 633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35" name="Parallelogram 634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36" name="Parallelogram 635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637" name="Group 636"/>
            <p:cNvGrpSpPr/>
            <p:nvPr/>
          </p:nvGrpSpPr>
          <p:grpSpPr>
            <a:xfrm>
              <a:off x="4997078" y="3099076"/>
              <a:ext cx="2815909" cy="235254"/>
              <a:chOff x="5071636" y="2765870"/>
              <a:chExt cx="2815909" cy="235254"/>
            </a:xfrm>
          </p:grpSpPr>
          <p:sp>
            <p:nvSpPr>
              <p:cNvPr id="638" name="Parallelogram 637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39" name="Parallelogram 638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40" name="Parallelogram 639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41" name="Parallelogram 640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42" name="Parallelogram 641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43" name="Parallelogram 642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44" name="Parallelogram 643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645" name="Group 644"/>
            <p:cNvGrpSpPr/>
            <p:nvPr/>
          </p:nvGrpSpPr>
          <p:grpSpPr>
            <a:xfrm>
              <a:off x="6948261" y="3101522"/>
              <a:ext cx="863708" cy="1048331"/>
              <a:chOff x="7596333" y="2309434"/>
              <a:chExt cx="863708" cy="1048331"/>
            </a:xfrm>
          </p:grpSpPr>
          <p:sp>
            <p:nvSpPr>
              <p:cNvPr id="646" name="Parallelogram 645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47" name="Parallelogram 646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48" name="Parallelogram 647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649" name="Group 648"/>
            <p:cNvGrpSpPr/>
            <p:nvPr/>
          </p:nvGrpSpPr>
          <p:grpSpPr>
            <a:xfrm>
              <a:off x="6948264" y="3461210"/>
              <a:ext cx="863708" cy="1048331"/>
              <a:chOff x="7596333" y="2309434"/>
              <a:chExt cx="863708" cy="1048331"/>
            </a:xfrm>
          </p:grpSpPr>
          <p:sp>
            <p:nvSpPr>
              <p:cNvPr id="650" name="Parallelogram 649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51" name="Parallelogram 650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52" name="Parallelogram 651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653" name="Group 652"/>
            <p:cNvGrpSpPr/>
            <p:nvPr/>
          </p:nvGrpSpPr>
          <p:grpSpPr>
            <a:xfrm>
              <a:off x="6948267" y="3820898"/>
              <a:ext cx="863708" cy="1048331"/>
              <a:chOff x="7596333" y="2309434"/>
              <a:chExt cx="863708" cy="1048331"/>
            </a:xfrm>
          </p:grpSpPr>
          <p:sp>
            <p:nvSpPr>
              <p:cNvPr id="654" name="Parallelogram 653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55" name="Parallelogram 654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56" name="Parallelogram 655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657" name="Group 656"/>
            <p:cNvGrpSpPr/>
            <p:nvPr/>
          </p:nvGrpSpPr>
          <p:grpSpPr>
            <a:xfrm>
              <a:off x="6948264" y="4182504"/>
              <a:ext cx="863708" cy="1048331"/>
              <a:chOff x="7596333" y="2309434"/>
              <a:chExt cx="863708" cy="1048331"/>
            </a:xfrm>
          </p:grpSpPr>
          <p:sp>
            <p:nvSpPr>
              <p:cNvPr id="658" name="Parallelogram 657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59" name="Parallelogram 658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60" name="Parallelogram 659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661" name="Group 660"/>
            <p:cNvGrpSpPr/>
            <p:nvPr/>
          </p:nvGrpSpPr>
          <p:grpSpPr>
            <a:xfrm>
              <a:off x="6948261" y="4544110"/>
              <a:ext cx="863708" cy="1048331"/>
              <a:chOff x="7596333" y="2309434"/>
              <a:chExt cx="863708" cy="1048331"/>
            </a:xfrm>
          </p:grpSpPr>
          <p:sp>
            <p:nvSpPr>
              <p:cNvPr id="662" name="Parallelogram 661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63" name="Parallelogram 662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64" name="Parallelogram 663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</p:grpSp>
      <p:grpSp>
        <p:nvGrpSpPr>
          <p:cNvPr id="747" name="Group 746"/>
          <p:cNvGrpSpPr/>
          <p:nvPr/>
        </p:nvGrpSpPr>
        <p:grpSpPr>
          <a:xfrm>
            <a:off x="5935732" y="3220805"/>
            <a:ext cx="1876628" cy="1380506"/>
            <a:chOff x="4855612" y="3819156"/>
            <a:chExt cx="3389423" cy="2493365"/>
          </a:xfrm>
        </p:grpSpPr>
        <p:grpSp>
          <p:nvGrpSpPr>
            <p:cNvPr id="667" name="Group 666"/>
            <p:cNvGrpSpPr/>
            <p:nvPr/>
          </p:nvGrpSpPr>
          <p:grpSpPr>
            <a:xfrm>
              <a:off x="4860032" y="4509120"/>
              <a:ext cx="2520280" cy="1800200"/>
              <a:chOff x="5076056" y="2996952"/>
              <a:chExt cx="2520280" cy="1800200"/>
            </a:xfrm>
          </p:grpSpPr>
          <p:sp>
            <p:nvSpPr>
              <p:cNvPr id="668" name="Rectangle 667"/>
              <p:cNvSpPr/>
              <p:nvPr/>
            </p:nvSpPr>
            <p:spPr bwMode="auto">
              <a:xfrm>
                <a:off x="507605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69" name="Rectangle 668"/>
              <p:cNvSpPr/>
              <p:nvPr/>
            </p:nvSpPr>
            <p:spPr bwMode="auto">
              <a:xfrm>
                <a:off x="543609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70" name="Rectangle 669"/>
              <p:cNvSpPr/>
              <p:nvPr/>
            </p:nvSpPr>
            <p:spPr bwMode="auto">
              <a:xfrm>
                <a:off x="579613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71" name="Rectangle 670"/>
              <p:cNvSpPr/>
              <p:nvPr/>
            </p:nvSpPr>
            <p:spPr bwMode="auto">
              <a:xfrm>
                <a:off x="615617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72" name="Rectangle 671"/>
              <p:cNvSpPr/>
              <p:nvPr/>
            </p:nvSpPr>
            <p:spPr bwMode="auto">
              <a:xfrm>
                <a:off x="651621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73" name="Rectangle 672"/>
              <p:cNvSpPr/>
              <p:nvPr/>
            </p:nvSpPr>
            <p:spPr bwMode="auto">
              <a:xfrm>
                <a:off x="687625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74" name="Rectangle 673"/>
              <p:cNvSpPr/>
              <p:nvPr/>
            </p:nvSpPr>
            <p:spPr bwMode="auto">
              <a:xfrm>
                <a:off x="723629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75" name="Rectangle 674"/>
              <p:cNvSpPr/>
              <p:nvPr/>
            </p:nvSpPr>
            <p:spPr bwMode="auto">
              <a:xfrm>
                <a:off x="507605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76" name="Rectangle 675"/>
              <p:cNvSpPr/>
              <p:nvPr/>
            </p:nvSpPr>
            <p:spPr bwMode="auto">
              <a:xfrm>
                <a:off x="543609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77" name="Rectangle 676"/>
              <p:cNvSpPr/>
              <p:nvPr/>
            </p:nvSpPr>
            <p:spPr bwMode="auto">
              <a:xfrm>
                <a:off x="579613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78" name="Rectangle 677"/>
              <p:cNvSpPr/>
              <p:nvPr/>
            </p:nvSpPr>
            <p:spPr bwMode="auto">
              <a:xfrm>
                <a:off x="615617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79" name="Rectangle 678"/>
              <p:cNvSpPr/>
              <p:nvPr/>
            </p:nvSpPr>
            <p:spPr bwMode="auto">
              <a:xfrm>
                <a:off x="651621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80" name="Rectangle 679"/>
              <p:cNvSpPr/>
              <p:nvPr/>
            </p:nvSpPr>
            <p:spPr bwMode="auto">
              <a:xfrm>
                <a:off x="687625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81" name="Rectangle 680"/>
              <p:cNvSpPr/>
              <p:nvPr/>
            </p:nvSpPr>
            <p:spPr bwMode="auto">
              <a:xfrm>
                <a:off x="723629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82" name="Rectangle 681"/>
              <p:cNvSpPr/>
              <p:nvPr/>
            </p:nvSpPr>
            <p:spPr bwMode="auto">
              <a:xfrm>
                <a:off x="507605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83" name="Rectangle 682"/>
              <p:cNvSpPr/>
              <p:nvPr/>
            </p:nvSpPr>
            <p:spPr bwMode="auto">
              <a:xfrm>
                <a:off x="543609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84" name="Rectangle 683"/>
              <p:cNvSpPr/>
              <p:nvPr/>
            </p:nvSpPr>
            <p:spPr bwMode="auto">
              <a:xfrm>
                <a:off x="579613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85" name="Rectangle 684"/>
              <p:cNvSpPr/>
              <p:nvPr/>
            </p:nvSpPr>
            <p:spPr bwMode="auto">
              <a:xfrm>
                <a:off x="615617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86" name="Rectangle 685"/>
              <p:cNvSpPr/>
              <p:nvPr/>
            </p:nvSpPr>
            <p:spPr bwMode="auto">
              <a:xfrm>
                <a:off x="651621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87" name="Rectangle 686"/>
              <p:cNvSpPr/>
              <p:nvPr/>
            </p:nvSpPr>
            <p:spPr bwMode="auto">
              <a:xfrm>
                <a:off x="687625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88" name="Rectangle 687"/>
              <p:cNvSpPr/>
              <p:nvPr/>
            </p:nvSpPr>
            <p:spPr bwMode="auto">
              <a:xfrm>
                <a:off x="723629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89" name="Rectangle 688"/>
              <p:cNvSpPr/>
              <p:nvPr/>
            </p:nvSpPr>
            <p:spPr bwMode="auto">
              <a:xfrm>
                <a:off x="507605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90" name="Rectangle 689"/>
              <p:cNvSpPr/>
              <p:nvPr/>
            </p:nvSpPr>
            <p:spPr bwMode="auto">
              <a:xfrm>
                <a:off x="543609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91" name="Rectangle 690"/>
              <p:cNvSpPr/>
              <p:nvPr/>
            </p:nvSpPr>
            <p:spPr bwMode="auto">
              <a:xfrm>
                <a:off x="579613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92" name="Rectangle 691"/>
              <p:cNvSpPr/>
              <p:nvPr/>
            </p:nvSpPr>
            <p:spPr bwMode="auto">
              <a:xfrm>
                <a:off x="615617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93" name="Rectangle 692"/>
              <p:cNvSpPr/>
              <p:nvPr/>
            </p:nvSpPr>
            <p:spPr bwMode="auto">
              <a:xfrm>
                <a:off x="651621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94" name="Rectangle 693"/>
              <p:cNvSpPr/>
              <p:nvPr/>
            </p:nvSpPr>
            <p:spPr bwMode="auto">
              <a:xfrm>
                <a:off x="687625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95" name="Rectangle 694"/>
              <p:cNvSpPr/>
              <p:nvPr/>
            </p:nvSpPr>
            <p:spPr bwMode="auto">
              <a:xfrm>
                <a:off x="723629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96" name="Rectangle 695"/>
              <p:cNvSpPr/>
              <p:nvPr/>
            </p:nvSpPr>
            <p:spPr bwMode="auto">
              <a:xfrm>
                <a:off x="5076056" y="299695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97" name="Rectangle 696"/>
              <p:cNvSpPr/>
              <p:nvPr/>
            </p:nvSpPr>
            <p:spPr bwMode="auto">
              <a:xfrm>
                <a:off x="5436096" y="299695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98" name="Rectangle 697"/>
              <p:cNvSpPr/>
              <p:nvPr/>
            </p:nvSpPr>
            <p:spPr bwMode="auto">
              <a:xfrm>
                <a:off x="5796136" y="299695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99" name="Rectangle 698"/>
              <p:cNvSpPr/>
              <p:nvPr/>
            </p:nvSpPr>
            <p:spPr bwMode="auto">
              <a:xfrm>
                <a:off x="6156176" y="299695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00" name="Rectangle 699"/>
              <p:cNvSpPr/>
              <p:nvPr/>
            </p:nvSpPr>
            <p:spPr bwMode="auto">
              <a:xfrm>
                <a:off x="6516216" y="299695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01" name="Rectangle 700"/>
              <p:cNvSpPr/>
              <p:nvPr/>
            </p:nvSpPr>
            <p:spPr bwMode="auto">
              <a:xfrm>
                <a:off x="6876256" y="299695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02" name="Rectangle 701"/>
              <p:cNvSpPr/>
              <p:nvPr/>
            </p:nvSpPr>
            <p:spPr bwMode="auto">
              <a:xfrm>
                <a:off x="7236296" y="2996952"/>
                <a:ext cx="360040" cy="360040"/>
              </a:xfrm>
              <a:prstGeom prst="rect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703" name="Group 702"/>
            <p:cNvGrpSpPr/>
            <p:nvPr/>
          </p:nvGrpSpPr>
          <p:grpSpPr>
            <a:xfrm>
              <a:off x="4855612" y="4278038"/>
              <a:ext cx="2815909" cy="235254"/>
              <a:chOff x="5071636" y="2765870"/>
              <a:chExt cx="2815909" cy="235254"/>
            </a:xfrm>
          </p:grpSpPr>
          <p:sp>
            <p:nvSpPr>
              <p:cNvPr id="704" name="Parallelogram 703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05" name="Parallelogram 704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06" name="Parallelogram 705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07" name="Parallelogram 706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08" name="Parallelogram 707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09" name="Parallelogram 708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10" name="Parallelogram 709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711" name="Group 710"/>
            <p:cNvGrpSpPr/>
            <p:nvPr/>
          </p:nvGrpSpPr>
          <p:grpSpPr>
            <a:xfrm>
              <a:off x="5142369" y="4048597"/>
              <a:ext cx="2815909" cy="235254"/>
              <a:chOff x="5071636" y="2765870"/>
              <a:chExt cx="2815909" cy="235254"/>
            </a:xfrm>
          </p:grpSpPr>
          <p:sp>
            <p:nvSpPr>
              <p:cNvPr id="712" name="Parallelogram 711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13" name="Parallelogram 712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14" name="Parallelogram 713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15" name="Parallelogram 714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16" name="Parallelogram 715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17" name="Parallelogram 716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18" name="Parallelogram 717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719" name="Group 718"/>
            <p:cNvGrpSpPr/>
            <p:nvPr/>
          </p:nvGrpSpPr>
          <p:grpSpPr>
            <a:xfrm>
              <a:off x="5429126" y="3819156"/>
              <a:ext cx="2815909" cy="235254"/>
              <a:chOff x="5071636" y="2765870"/>
              <a:chExt cx="2815909" cy="235254"/>
            </a:xfrm>
          </p:grpSpPr>
          <p:sp>
            <p:nvSpPr>
              <p:cNvPr id="720" name="Parallelogram 719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21" name="Parallelogram 720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22" name="Parallelogram 721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23" name="Parallelogram 722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24" name="Parallelogram 723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25" name="Parallelogram 724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26" name="Parallelogram 725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727" name="Group 726"/>
            <p:cNvGrpSpPr/>
            <p:nvPr/>
          </p:nvGrpSpPr>
          <p:grpSpPr>
            <a:xfrm>
              <a:off x="7380309" y="3821602"/>
              <a:ext cx="863708" cy="1048331"/>
              <a:chOff x="7596333" y="2309434"/>
              <a:chExt cx="863708" cy="1048331"/>
            </a:xfrm>
            <a:solidFill>
              <a:srgbClr val="008000"/>
            </a:solidFill>
          </p:grpSpPr>
          <p:sp>
            <p:nvSpPr>
              <p:cNvPr id="728" name="Parallelogram 727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29" name="Parallelogram 728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30" name="Parallelogram 729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731" name="Group 730"/>
            <p:cNvGrpSpPr/>
            <p:nvPr/>
          </p:nvGrpSpPr>
          <p:grpSpPr>
            <a:xfrm>
              <a:off x="7380312" y="4181290"/>
              <a:ext cx="863708" cy="1048331"/>
              <a:chOff x="7596333" y="2309434"/>
              <a:chExt cx="863708" cy="1048331"/>
            </a:xfrm>
          </p:grpSpPr>
          <p:sp>
            <p:nvSpPr>
              <p:cNvPr id="732" name="Parallelogram 731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33" name="Parallelogram 732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34" name="Parallelogram 733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735" name="Group 734"/>
            <p:cNvGrpSpPr/>
            <p:nvPr/>
          </p:nvGrpSpPr>
          <p:grpSpPr>
            <a:xfrm>
              <a:off x="7380315" y="4540978"/>
              <a:ext cx="863708" cy="1048331"/>
              <a:chOff x="7596333" y="2309434"/>
              <a:chExt cx="863708" cy="1048331"/>
            </a:xfrm>
          </p:grpSpPr>
          <p:sp>
            <p:nvSpPr>
              <p:cNvPr id="736" name="Parallelogram 735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37" name="Parallelogram 736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38" name="Parallelogram 737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739" name="Group 738"/>
            <p:cNvGrpSpPr/>
            <p:nvPr/>
          </p:nvGrpSpPr>
          <p:grpSpPr>
            <a:xfrm>
              <a:off x="7380312" y="4902584"/>
              <a:ext cx="863708" cy="1048331"/>
              <a:chOff x="7596333" y="2309434"/>
              <a:chExt cx="863708" cy="1048331"/>
            </a:xfrm>
          </p:grpSpPr>
          <p:sp>
            <p:nvSpPr>
              <p:cNvPr id="740" name="Parallelogram 739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41" name="Parallelogram 740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42" name="Parallelogram 741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743" name="Group 742"/>
            <p:cNvGrpSpPr/>
            <p:nvPr/>
          </p:nvGrpSpPr>
          <p:grpSpPr>
            <a:xfrm>
              <a:off x="7380309" y="5264190"/>
              <a:ext cx="863708" cy="1048331"/>
              <a:chOff x="7596333" y="2309434"/>
              <a:chExt cx="863708" cy="1048331"/>
            </a:xfrm>
          </p:grpSpPr>
          <p:sp>
            <p:nvSpPr>
              <p:cNvPr id="744" name="Parallelogram 743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45" name="Parallelogram 744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46" name="Parallelogram 745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</p:grpSp>
      <p:graphicFrame>
        <p:nvGraphicFramePr>
          <p:cNvPr id="748" name="Object 7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303400"/>
              </p:ext>
            </p:extLst>
          </p:nvPr>
        </p:nvGraphicFramePr>
        <p:xfrm>
          <a:off x="3275856" y="5229223"/>
          <a:ext cx="432048" cy="1217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" name="Equation" r:id="rId3" imgW="139700" imgH="393700" progId="Equation.DSMT4">
                  <p:embed/>
                </p:oleObj>
              </mc:Choice>
              <mc:Fallback>
                <p:oleObj name="Equation" r:id="rId3" imgW="1397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5856" y="5229223"/>
                        <a:ext cx="432048" cy="1217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9" name="Object 7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683282"/>
              </p:ext>
            </p:extLst>
          </p:nvPr>
        </p:nvGraphicFramePr>
        <p:xfrm>
          <a:off x="2411760" y="5229201"/>
          <a:ext cx="471487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" name="Equation" r:id="rId5" imgW="152400" imgH="393700" progId="Equation.DSMT4">
                  <p:embed/>
                </p:oleObj>
              </mc:Choice>
              <mc:Fallback>
                <p:oleObj name="Equation" r:id="rId5" imgW="1524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11760" y="5229201"/>
                        <a:ext cx="471487" cy="1217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0" name="Object 7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932670"/>
              </p:ext>
            </p:extLst>
          </p:nvPr>
        </p:nvGraphicFramePr>
        <p:xfrm>
          <a:off x="1547664" y="5229201"/>
          <a:ext cx="471487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" name="Equation" r:id="rId7" imgW="152400" imgH="393700" progId="Equation.DSMT4">
                  <p:embed/>
                </p:oleObj>
              </mc:Choice>
              <mc:Fallback>
                <p:oleObj name="Equation" r:id="rId7" imgW="1524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47664" y="5229201"/>
                        <a:ext cx="471487" cy="1217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1" name="Object 7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045515"/>
              </p:ext>
            </p:extLst>
          </p:nvPr>
        </p:nvGraphicFramePr>
        <p:xfrm>
          <a:off x="6279926" y="5229200"/>
          <a:ext cx="668338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0" name="Equation" r:id="rId9" imgW="215900" imgH="393700" progId="Equation.DSMT4">
                  <p:embed/>
                </p:oleObj>
              </mc:Choice>
              <mc:Fallback>
                <p:oleObj name="Equation" r:id="rId9" imgW="2159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79926" y="5229200"/>
                        <a:ext cx="668338" cy="1217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2" name="Object 7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243312"/>
              </p:ext>
            </p:extLst>
          </p:nvPr>
        </p:nvGraphicFramePr>
        <p:xfrm>
          <a:off x="4104058" y="5229200"/>
          <a:ext cx="668338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1" name="Equation" r:id="rId11" imgW="215900" imgH="393700" progId="Equation.DSMT4">
                  <p:embed/>
                </p:oleObj>
              </mc:Choice>
              <mc:Fallback>
                <p:oleObj name="Equation" r:id="rId11" imgW="2159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04058" y="5229200"/>
                        <a:ext cx="668338" cy="1217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3" name="Object 7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401455"/>
              </p:ext>
            </p:extLst>
          </p:nvPr>
        </p:nvGraphicFramePr>
        <p:xfrm>
          <a:off x="5161707" y="5229201"/>
          <a:ext cx="706437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2" name="Equation" r:id="rId13" imgW="228600" imgH="393700" progId="Equation.DSMT4">
                  <p:embed/>
                </p:oleObj>
              </mc:Choice>
              <mc:Fallback>
                <p:oleObj name="Equation" r:id="rId13" imgW="2286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161707" y="5229201"/>
                        <a:ext cx="706437" cy="1217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025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halkboard" charset="0"/>
                <a:ea typeface="ＭＳ Ｐゴシック" charset="0"/>
                <a:cs typeface="ＭＳ Ｐゴシック" charset="0"/>
              </a:rPr>
              <a:t>Conjectures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539750" y="1052513"/>
            <a:ext cx="8064500" cy="1008335"/>
          </a:xfrm>
        </p:spPr>
        <p:txBody>
          <a:bodyPr/>
          <a:lstStyle/>
          <a:p>
            <a:r>
              <a:rPr lang="en-GB" dirty="0">
                <a:latin typeface="Chalkboard" charset="0"/>
                <a:ea typeface="ＭＳ Ｐゴシック" charset="0"/>
                <a:cs typeface="ＭＳ Ｐゴシック" charset="0"/>
              </a:rPr>
              <a:t>Everything said here today is a conjecture … to be tested in your </a:t>
            </a:r>
            <a:r>
              <a:rPr lang="en-GB" dirty="0" smtClean="0">
                <a:latin typeface="Chalkboard" charset="0"/>
                <a:ea typeface="ＭＳ Ｐゴシック" charset="0"/>
                <a:cs typeface="ＭＳ Ｐゴシック" charset="0"/>
              </a:rPr>
              <a:t>experience</a:t>
            </a:r>
            <a:endParaRPr lang="en-GB" dirty="0"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5193" y="2204864"/>
            <a:ext cx="80645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chemeClr val="bg1"/>
              </a:buClr>
              <a:buSzPct val="75000"/>
              <a:buFont typeface="Wingdings" charset="0"/>
              <a:buChar char="v"/>
            </a:pPr>
            <a:r>
              <a:rPr lang="en-GB" sz="2400" b="0">
                <a:solidFill>
                  <a:srgbClr val="800000"/>
                </a:solidFill>
              </a:rPr>
              <a:t>The best way to sensitise yourself to learners</a:t>
            </a:r>
          </a:p>
          <a:p>
            <a:pPr lvl="1">
              <a:spcBef>
                <a:spcPct val="20000"/>
              </a:spcBef>
              <a:buSzPct val="75000"/>
              <a:buFont typeface="Lucida Grande" charset="0"/>
              <a:buChar char="…"/>
            </a:pPr>
            <a:r>
              <a:rPr lang="en-GB" sz="2400" b="0" dirty="0">
                <a:solidFill>
                  <a:srgbClr val="800000"/>
                </a:solidFill>
              </a:rPr>
              <a:t>is to experience parallel phenomena yourself</a:t>
            </a:r>
          </a:p>
          <a:p>
            <a:pPr>
              <a:spcBef>
                <a:spcPct val="20000"/>
              </a:spcBef>
              <a:buClr>
                <a:schemeClr val="bg1"/>
              </a:buClr>
              <a:buSzPct val="75000"/>
              <a:buFont typeface="Wingdings" charset="0"/>
              <a:buChar char="v"/>
            </a:pPr>
            <a:r>
              <a:rPr lang="en-GB" sz="2400" b="0" dirty="0">
                <a:solidFill>
                  <a:srgbClr val="800000"/>
                </a:solidFill>
              </a:rPr>
              <a:t>So, what you get from this session is what you notice happening inside you!</a:t>
            </a:r>
          </a:p>
        </p:txBody>
      </p:sp>
    </p:spTree>
    <p:extLst>
      <p:ext uri="{BB962C8B-B14F-4D97-AF65-F5344CB8AC3E}">
        <p14:creationId xmlns:p14="http://schemas.microsoft.com/office/powerpoint/2010/main" val="214312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772400" cy="1044352"/>
          </a:xfrm>
        </p:spPr>
        <p:txBody>
          <a:bodyPr/>
          <a:lstStyle/>
          <a:p>
            <a:r>
              <a:rPr lang="en-GB"/>
              <a:t>Describe to Someone How to See</a:t>
            </a:r>
            <a:br>
              <a:rPr lang="en-GB"/>
            </a:br>
            <a:r>
              <a:rPr lang="en-GB"/>
              <a:t>something that is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30424"/>
            <a:ext cx="4320480" cy="4114800"/>
          </a:xfrm>
        </p:spPr>
        <p:txBody>
          <a:bodyPr/>
          <a:lstStyle/>
          <a:p>
            <a:r>
              <a:rPr lang="en-GB"/>
              <a:t>1/3 of something else</a:t>
            </a:r>
          </a:p>
          <a:p>
            <a:r>
              <a:rPr lang="en-GB"/>
              <a:t>1/5 of something else</a:t>
            </a:r>
          </a:p>
          <a:p>
            <a:r>
              <a:rPr lang="en-GB"/>
              <a:t>1/7 of something else</a:t>
            </a:r>
          </a:p>
          <a:p>
            <a:r>
              <a:rPr lang="en-GB"/>
              <a:t>1/15 of something else</a:t>
            </a:r>
          </a:p>
          <a:p>
            <a:r>
              <a:rPr lang="en-GB"/>
              <a:t>1/21 of something else</a:t>
            </a:r>
          </a:p>
          <a:p>
            <a:r>
              <a:rPr lang="en-GB"/>
              <a:t>1/35 of something else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92444" y="2318764"/>
            <a:ext cx="2520280" cy="1800200"/>
            <a:chOff x="5076056" y="2996952"/>
            <a:chExt cx="2520280" cy="1800200"/>
          </a:xfrm>
        </p:grpSpPr>
        <p:sp>
          <p:nvSpPr>
            <p:cNvPr id="5" name="Rectangle 4"/>
            <p:cNvSpPr/>
            <p:nvPr/>
          </p:nvSpPr>
          <p:spPr bwMode="auto">
            <a:xfrm>
              <a:off x="5076056" y="443711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5436096" y="443711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796136" y="443711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156176" y="443711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516216" y="443711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876256" y="443711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236296" y="443711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076056" y="407707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5436096" y="407707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796136" y="407707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156176" y="407707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516216" y="407707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876256" y="407707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236296" y="407707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076056" y="371703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5436096" y="371703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5796136" y="371703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6156176" y="371703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6516216" y="371703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6876256" y="371703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7236296" y="371703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5076056" y="335699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5436096" y="335699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5796136" y="335699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6156176" y="335699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6516216" y="335699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6876256" y="335699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7236296" y="335699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5076056" y="299695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5436096" y="299695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796136" y="299695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156176" y="299695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516216" y="299695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876256" y="299695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236296" y="299695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788024" y="2087682"/>
            <a:ext cx="2815909" cy="235254"/>
            <a:chOff x="5071636" y="2765870"/>
            <a:chExt cx="2815909" cy="235254"/>
          </a:xfrm>
        </p:grpSpPr>
        <p:sp>
          <p:nvSpPr>
            <p:cNvPr id="41" name="Parallelogram 40"/>
            <p:cNvSpPr/>
            <p:nvPr/>
          </p:nvSpPr>
          <p:spPr bwMode="auto">
            <a:xfrm>
              <a:off x="7232624" y="2765870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42" name="Parallelogram 41"/>
            <p:cNvSpPr/>
            <p:nvPr/>
          </p:nvSpPr>
          <p:spPr bwMode="auto">
            <a:xfrm>
              <a:off x="6864866" y="2769159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43" name="Parallelogram 42"/>
            <p:cNvSpPr/>
            <p:nvPr/>
          </p:nvSpPr>
          <p:spPr bwMode="auto">
            <a:xfrm>
              <a:off x="6502803" y="2766753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44" name="Parallelogram 43"/>
            <p:cNvSpPr/>
            <p:nvPr/>
          </p:nvSpPr>
          <p:spPr bwMode="auto">
            <a:xfrm>
              <a:off x="6135045" y="2770042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45" name="Parallelogram 44"/>
            <p:cNvSpPr/>
            <p:nvPr/>
          </p:nvSpPr>
          <p:spPr bwMode="auto">
            <a:xfrm>
              <a:off x="5784372" y="2773331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46" name="Parallelogram 45"/>
            <p:cNvSpPr/>
            <p:nvPr/>
          </p:nvSpPr>
          <p:spPr bwMode="auto">
            <a:xfrm>
              <a:off x="5428004" y="2770925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47" name="Parallelogram 46"/>
            <p:cNvSpPr/>
            <p:nvPr/>
          </p:nvSpPr>
          <p:spPr bwMode="auto">
            <a:xfrm>
              <a:off x="5071636" y="2768519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074781" y="1858241"/>
            <a:ext cx="2815909" cy="235254"/>
            <a:chOff x="5071636" y="2765870"/>
            <a:chExt cx="2815909" cy="235254"/>
          </a:xfrm>
        </p:grpSpPr>
        <p:sp>
          <p:nvSpPr>
            <p:cNvPr id="49" name="Parallelogram 48"/>
            <p:cNvSpPr/>
            <p:nvPr/>
          </p:nvSpPr>
          <p:spPr bwMode="auto">
            <a:xfrm>
              <a:off x="7232624" y="2765870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0" name="Parallelogram 49"/>
            <p:cNvSpPr/>
            <p:nvPr/>
          </p:nvSpPr>
          <p:spPr bwMode="auto">
            <a:xfrm>
              <a:off x="6864866" y="2769159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1" name="Parallelogram 50"/>
            <p:cNvSpPr/>
            <p:nvPr/>
          </p:nvSpPr>
          <p:spPr bwMode="auto">
            <a:xfrm>
              <a:off x="6502803" y="2766753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2" name="Parallelogram 51"/>
            <p:cNvSpPr/>
            <p:nvPr/>
          </p:nvSpPr>
          <p:spPr bwMode="auto">
            <a:xfrm>
              <a:off x="6135045" y="2770042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3" name="Parallelogram 52"/>
            <p:cNvSpPr/>
            <p:nvPr/>
          </p:nvSpPr>
          <p:spPr bwMode="auto">
            <a:xfrm>
              <a:off x="5784372" y="2773331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4" name="Parallelogram 53"/>
            <p:cNvSpPr/>
            <p:nvPr/>
          </p:nvSpPr>
          <p:spPr bwMode="auto">
            <a:xfrm>
              <a:off x="5428004" y="2770925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5" name="Parallelogram 54"/>
            <p:cNvSpPr/>
            <p:nvPr/>
          </p:nvSpPr>
          <p:spPr bwMode="auto">
            <a:xfrm>
              <a:off x="5071636" y="2768519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361538" y="1628800"/>
            <a:ext cx="2815909" cy="235254"/>
            <a:chOff x="5071636" y="2765870"/>
            <a:chExt cx="2815909" cy="235254"/>
          </a:xfrm>
        </p:grpSpPr>
        <p:sp>
          <p:nvSpPr>
            <p:cNvPr id="57" name="Parallelogram 56"/>
            <p:cNvSpPr/>
            <p:nvPr/>
          </p:nvSpPr>
          <p:spPr bwMode="auto">
            <a:xfrm>
              <a:off x="7232624" y="2765870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8" name="Parallelogram 57"/>
            <p:cNvSpPr/>
            <p:nvPr/>
          </p:nvSpPr>
          <p:spPr bwMode="auto">
            <a:xfrm>
              <a:off x="6864866" y="2769159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9" name="Parallelogram 58"/>
            <p:cNvSpPr/>
            <p:nvPr/>
          </p:nvSpPr>
          <p:spPr bwMode="auto">
            <a:xfrm>
              <a:off x="6502803" y="2766753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0" name="Parallelogram 59"/>
            <p:cNvSpPr/>
            <p:nvPr/>
          </p:nvSpPr>
          <p:spPr bwMode="auto">
            <a:xfrm>
              <a:off x="6135045" y="2770042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1" name="Parallelogram 60"/>
            <p:cNvSpPr/>
            <p:nvPr/>
          </p:nvSpPr>
          <p:spPr bwMode="auto">
            <a:xfrm>
              <a:off x="5784372" y="2773331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2" name="Parallelogram 61"/>
            <p:cNvSpPr/>
            <p:nvPr/>
          </p:nvSpPr>
          <p:spPr bwMode="auto">
            <a:xfrm>
              <a:off x="5428004" y="2770925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3" name="Parallelogram 62"/>
            <p:cNvSpPr/>
            <p:nvPr/>
          </p:nvSpPr>
          <p:spPr bwMode="auto">
            <a:xfrm>
              <a:off x="5071636" y="2768519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312721" y="1631246"/>
            <a:ext cx="863708" cy="1048331"/>
            <a:chOff x="7596333" y="2309434"/>
            <a:chExt cx="863708" cy="1048331"/>
          </a:xfrm>
        </p:grpSpPr>
        <p:sp>
          <p:nvSpPr>
            <p:cNvPr id="65" name="Parallelogram 64"/>
            <p:cNvSpPr/>
            <p:nvPr/>
          </p:nvSpPr>
          <p:spPr bwMode="auto">
            <a:xfrm rot="16200000" flipV="1">
              <a:off x="7445885" y="2919675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6" name="Parallelogram 65"/>
            <p:cNvSpPr/>
            <p:nvPr/>
          </p:nvSpPr>
          <p:spPr bwMode="auto">
            <a:xfrm rot="16200000" flipV="1">
              <a:off x="7733918" y="2690026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7" name="Parallelogram 66"/>
            <p:cNvSpPr/>
            <p:nvPr/>
          </p:nvSpPr>
          <p:spPr bwMode="auto">
            <a:xfrm rot="16200000" flipV="1">
              <a:off x="8021952" y="2459882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312724" y="1990934"/>
            <a:ext cx="863708" cy="1048331"/>
            <a:chOff x="7596333" y="2309434"/>
            <a:chExt cx="863708" cy="1048331"/>
          </a:xfrm>
        </p:grpSpPr>
        <p:sp>
          <p:nvSpPr>
            <p:cNvPr id="69" name="Parallelogram 68"/>
            <p:cNvSpPr/>
            <p:nvPr/>
          </p:nvSpPr>
          <p:spPr bwMode="auto">
            <a:xfrm rot="16200000" flipV="1">
              <a:off x="7445885" y="2919675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70" name="Parallelogram 69"/>
            <p:cNvSpPr/>
            <p:nvPr/>
          </p:nvSpPr>
          <p:spPr bwMode="auto">
            <a:xfrm rot="16200000" flipV="1">
              <a:off x="7733918" y="2690026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71" name="Parallelogram 70"/>
            <p:cNvSpPr/>
            <p:nvPr/>
          </p:nvSpPr>
          <p:spPr bwMode="auto">
            <a:xfrm rot="16200000" flipV="1">
              <a:off x="8021952" y="2459882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312727" y="2350622"/>
            <a:ext cx="863708" cy="1048331"/>
            <a:chOff x="7596333" y="2309434"/>
            <a:chExt cx="863708" cy="1048331"/>
          </a:xfrm>
        </p:grpSpPr>
        <p:sp>
          <p:nvSpPr>
            <p:cNvPr id="73" name="Parallelogram 72"/>
            <p:cNvSpPr/>
            <p:nvPr/>
          </p:nvSpPr>
          <p:spPr bwMode="auto">
            <a:xfrm rot="16200000" flipV="1">
              <a:off x="7445885" y="2919675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74" name="Parallelogram 73"/>
            <p:cNvSpPr/>
            <p:nvPr/>
          </p:nvSpPr>
          <p:spPr bwMode="auto">
            <a:xfrm rot="16200000" flipV="1">
              <a:off x="7733918" y="2690026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75" name="Parallelogram 74"/>
            <p:cNvSpPr/>
            <p:nvPr/>
          </p:nvSpPr>
          <p:spPr bwMode="auto">
            <a:xfrm rot="16200000" flipV="1">
              <a:off x="8021952" y="2459882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312724" y="2712228"/>
            <a:ext cx="863708" cy="1048331"/>
            <a:chOff x="7596333" y="2309434"/>
            <a:chExt cx="863708" cy="1048331"/>
          </a:xfrm>
        </p:grpSpPr>
        <p:sp>
          <p:nvSpPr>
            <p:cNvPr id="77" name="Parallelogram 76"/>
            <p:cNvSpPr/>
            <p:nvPr/>
          </p:nvSpPr>
          <p:spPr bwMode="auto">
            <a:xfrm rot="16200000" flipV="1">
              <a:off x="7445885" y="2919675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78" name="Parallelogram 77"/>
            <p:cNvSpPr/>
            <p:nvPr/>
          </p:nvSpPr>
          <p:spPr bwMode="auto">
            <a:xfrm rot="16200000" flipV="1">
              <a:off x="7733918" y="2690026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79" name="Parallelogram 78"/>
            <p:cNvSpPr/>
            <p:nvPr/>
          </p:nvSpPr>
          <p:spPr bwMode="auto">
            <a:xfrm rot="16200000" flipV="1">
              <a:off x="8021952" y="2459882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312721" y="3073834"/>
            <a:ext cx="863708" cy="1048331"/>
            <a:chOff x="7596333" y="2309434"/>
            <a:chExt cx="863708" cy="1048331"/>
          </a:xfrm>
        </p:grpSpPr>
        <p:sp>
          <p:nvSpPr>
            <p:cNvPr id="81" name="Parallelogram 80"/>
            <p:cNvSpPr/>
            <p:nvPr/>
          </p:nvSpPr>
          <p:spPr bwMode="auto">
            <a:xfrm rot="16200000" flipV="1">
              <a:off x="7445885" y="2919675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82" name="Parallelogram 81"/>
            <p:cNvSpPr/>
            <p:nvPr/>
          </p:nvSpPr>
          <p:spPr bwMode="auto">
            <a:xfrm rot="16200000" flipV="1">
              <a:off x="7733918" y="2690026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83" name="Parallelogram 82"/>
            <p:cNvSpPr/>
            <p:nvPr/>
          </p:nvSpPr>
          <p:spPr bwMode="auto">
            <a:xfrm rot="16200000" flipV="1">
              <a:off x="8021952" y="2459882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881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Considerations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1800200"/>
          </a:xfrm>
        </p:spPr>
        <p:txBody>
          <a:bodyPr/>
          <a:lstStyle/>
          <a:p>
            <a:r>
              <a:rPr lang="en-GB" dirty="0" smtClean="0"/>
              <a:t>Intended / enacted / lived object of learning</a:t>
            </a:r>
          </a:p>
          <a:p>
            <a:pPr lvl="1"/>
            <a:r>
              <a:rPr lang="en-GB" dirty="0" smtClean="0"/>
              <a:t>Author intentions</a:t>
            </a:r>
          </a:p>
          <a:p>
            <a:pPr lvl="1"/>
            <a:r>
              <a:rPr lang="en-GB" dirty="0" smtClean="0"/>
              <a:t>Teacher intentions</a:t>
            </a:r>
          </a:p>
          <a:p>
            <a:pPr lvl="1"/>
            <a:r>
              <a:rPr lang="en-GB" dirty="0" smtClean="0"/>
              <a:t>Learner experience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23528" y="2852936"/>
            <a:ext cx="6120680" cy="2952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 dirty="0" smtClean="0"/>
              <a:t>Task</a:t>
            </a:r>
          </a:p>
          <a:p>
            <a:pPr lvl="1"/>
            <a:r>
              <a:rPr lang="en-GB" b="0" dirty="0" smtClean="0"/>
              <a:t>Author intentions</a:t>
            </a:r>
          </a:p>
          <a:p>
            <a:pPr lvl="1"/>
            <a:r>
              <a:rPr lang="en-GB" b="0" dirty="0" smtClean="0"/>
              <a:t>Teacher intentions</a:t>
            </a:r>
          </a:p>
          <a:p>
            <a:pPr lvl="1"/>
            <a:r>
              <a:rPr lang="en-GB" b="0" dirty="0" smtClean="0"/>
              <a:t>As presented</a:t>
            </a:r>
          </a:p>
          <a:p>
            <a:pPr lvl="1"/>
            <a:r>
              <a:rPr lang="en-GB" b="0" dirty="0" smtClean="0"/>
              <a:t>As interpreted by learners</a:t>
            </a:r>
          </a:p>
          <a:p>
            <a:pPr lvl="1"/>
            <a:r>
              <a:rPr lang="en-GB" b="0" dirty="0" smtClean="0"/>
              <a:t>What learners actually attempt</a:t>
            </a:r>
          </a:p>
          <a:p>
            <a:pPr lvl="1"/>
            <a:r>
              <a:rPr lang="en-GB" b="0" dirty="0" smtClean="0"/>
              <a:t>What learners actually do</a:t>
            </a:r>
          </a:p>
          <a:p>
            <a:pPr lvl="1"/>
            <a:r>
              <a:rPr lang="en-GB" b="0" dirty="0" smtClean="0"/>
              <a:t>What learners experience and internalise</a:t>
            </a:r>
          </a:p>
          <a:p>
            <a:pPr lvl="1">
              <a:buFontTx/>
              <a:buNone/>
            </a:pPr>
            <a:endParaRPr lang="en-GB" b="0" dirty="0" smtClean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5004048" y="2924944"/>
            <a:ext cx="2664296" cy="1152128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Didactic Transposition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halkboard" pitchFamily="-111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292080" y="3933056"/>
            <a:ext cx="3672408" cy="144016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 dirty="0" smtClean="0">
                <a:solidFill>
                  <a:schemeClr val="tx2"/>
                </a:solidFill>
                <a:latin typeface="Chalkboard" pitchFamily="-111" charset="0"/>
              </a:rPr>
              <a:t>Expert Awareness</a:t>
            </a:r>
            <a:br>
              <a:rPr lang="en-GB" sz="2400" b="0" dirty="0" smtClean="0">
                <a:solidFill>
                  <a:schemeClr val="tx2"/>
                </a:solidFill>
                <a:latin typeface="Chalkboard" pitchFamily="-111" charset="0"/>
              </a:rPr>
            </a:br>
            <a:r>
              <a:rPr lang="en-GB" sz="2400" b="0" dirty="0" smtClean="0">
                <a:solidFill>
                  <a:schemeClr val="tx2"/>
                </a:solidFill>
                <a:latin typeface="Chalkboard" pitchFamily="-111" charset="0"/>
              </a:rPr>
              <a:t>is transformed into</a:t>
            </a:r>
            <a:br>
              <a:rPr lang="en-GB" sz="2400" b="0" dirty="0" smtClean="0">
                <a:solidFill>
                  <a:schemeClr val="tx2"/>
                </a:solidFill>
                <a:latin typeface="Chalkboard" pitchFamily="-111" charset="0"/>
              </a:rPr>
            </a:br>
            <a:r>
              <a:rPr lang="en-GB" sz="2400" b="0" dirty="0" smtClean="0">
                <a:solidFill>
                  <a:schemeClr val="tx2"/>
                </a:solidFill>
                <a:latin typeface="Chalkboard" pitchFamily="-111" charset="0"/>
              </a:rPr>
              <a:t>Instruction in Behaviour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11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</a:t>
            </a:r>
            <a:r>
              <a:rPr lang="en-GB" dirty="0" smtClean="0"/>
              <a:t>ore Considerations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424936" cy="720080"/>
          </a:xfrm>
        </p:spPr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ritical aspects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51520" y="1700808"/>
            <a:ext cx="8424936" cy="22322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 dirty="0" smtClean="0"/>
              <a:t>focal points </a:t>
            </a:r>
          </a:p>
          <a:p>
            <a:r>
              <a:rPr lang="en-GB" b="0" dirty="0" smtClean="0"/>
              <a:t>difficult points </a:t>
            </a:r>
          </a:p>
          <a:p>
            <a:r>
              <a:rPr lang="en-GB" b="0" dirty="0" smtClean="0"/>
              <a:t>hinges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05144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Talk and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could you do differently to ensure the lived object of learning is some critical aspect of fractions?</a:t>
            </a:r>
          </a:p>
          <a:p>
            <a:r>
              <a:rPr lang="en-GB" dirty="0" smtClean="0"/>
              <a:t>How might it be imperative &amp; necessary to think about fractions while doing addition tasks?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92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772400" cy="609600"/>
          </a:xfrm>
        </p:spPr>
        <p:txBody>
          <a:bodyPr/>
          <a:lstStyle/>
          <a:p>
            <a:r>
              <a:rPr lang="en-GB" dirty="0" smtClean="0"/>
              <a:t>Design of a question sequence for number line fractions applet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24936" cy="5040560"/>
          </a:xfrm>
        </p:spPr>
        <p:txBody>
          <a:bodyPr/>
          <a:lstStyle/>
          <a:p>
            <a:r>
              <a:rPr lang="en-GB" sz="2000" dirty="0" smtClean="0"/>
              <a:t>Content</a:t>
            </a:r>
          </a:p>
          <a:p>
            <a:pPr lvl="1"/>
            <a:r>
              <a:rPr lang="en-GB" sz="1600" dirty="0" smtClean="0"/>
              <a:t>Same denominator</a:t>
            </a:r>
          </a:p>
          <a:p>
            <a:pPr lvl="1"/>
            <a:r>
              <a:rPr lang="en-GB" sz="1600" dirty="0" smtClean="0"/>
              <a:t>Coordinating different denominators</a:t>
            </a:r>
          </a:p>
          <a:p>
            <a:pPr lvl="1"/>
            <a:r>
              <a:rPr lang="en-GB" sz="1600" dirty="0" smtClean="0"/>
              <a:t>Sums to 1</a:t>
            </a:r>
          </a:p>
          <a:p>
            <a:pPr lvl="1"/>
            <a:r>
              <a:rPr lang="en-GB" sz="1600" dirty="0" smtClean="0"/>
              <a:t>Going beyond 1</a:t>
            </a:r>
          </a:p>
          <a:p>
            <a:pPr lvl="1"/>
            <a:r>
              <a:rPr lang="en-GB" sz="1600" dirty="0" smtClean="0"/>
              <a:t>Tenths</a:t>
            </a:r>
          </a:p>
          <a:p>
            <a:pPr lvl="1"/>
            <a:r>
              <a:rPr lang="en-GB" sz="1600" dirty="0" smtClean="0"/>
              <a:t>Comparing to decimal notation etc.</a:t>
            </a:r>
          </a:p>
          <a:p>
            <a:endParaRPr lang="en-GB" sz="2000" dirty="0" smtClean="0"/>
          </a:p>
          <a:p>
            <a:r>
              <a:rPr lang="en-GB" sz="2000" dirty="0" smtClean="0"/>
              <a:t>Pedagogy</a:t>
            </a:r>
          </a:p>
          <a:p>
            <a:pPr lvl="1"/>
            <a:r>
              <a:rPr lang="en-GB" sz="1600" dirty="0" smtClean="0"/>
              <a:t>Diagram maintaining link with meaning</a:t>
            </a:r>
          </a:p>
          <a:p>
            <a:pPr lvl="1"/>
            <a:r>
              <a:rPr lang="en-GB" sz="1600" dirty="0" smtClean="0"/>
              <a:t>Teacher choice of examples</a:t>
            </a:r>
          </a:p>
          <a:p>
            <a:pPr lvl="1"/>
            <a:r>
              <a:rPr lang="en-GB" sz="1600" dirty="0" smtClean="0"/>
              <a:t>Why tenths?</a:t>
            </a:r>
          </a:p>
          <a:p>
            <a:pPr lvl="1"/>
            <a:r>
              <a:rPr lang="en-GB" sz="1600" dirty="0" smtClean="0"/>
              <a:t>Order (</a:t>
            </a:r>
            <a:r>
              <a:rPr lang="en-GB" sz="1600" dirty="0" err="1" smtClean="0"/>
              <a:t>e.g</a:t>
            </a:r>
            <a:r>
              <a:rPr lang="en-GB" sz="1600" dirty="0" smtClean="0"/>
              <a:t> when to do sums to 1 and why)</a:t>
            </a:r>
          </a:p>
          <a:p>
            <a:pPr lvl="1"/>
            <a:r>
              <a:rPr lang="en-GB" sz="1600" dirty="0" smtClean="0"/>
              <a:t>Learner generated examples</a:t>
            </a:r>
            <a:endParaRPr lang="en-GB" sz="2000" dirty="0"/>
          </a:p>
        </p:txBody>
      </p:sp>
      <p:sp>
        <p:nvSpPr>
          <p:cNvPr id="4" name="Cloud Callout 3"/>
          <p:cNvSpPr/>
          <p:nvPr/>
        </p:nvSpPr>
        <p:spPr bwMode="auto">
          <a:xfrm>
            <a:off x="5364088" y="3861048"/>
            <a:ext cx="3600400" cy="2808312"/>
          </a:xfrm>
          <a:prstGeom prst="cloudCallout">
            <a:avLst>
              <a:gd name="adj1" fmla="val -71116"/>
              <a:gd name="adj2" fmla="val -5386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Mathematical Questioning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 dirty="0" err="1" smtClean="0">
                <a:solidFill>
                  <a:schemeClr val="tx2"/>
                </a:solidFill>
                <a:latin typeface="Chalkboard" pitchFamily="-111" charset="0"/>
              </a:rPr>
              <a:t>vs</a:t>
            </a:r>
            <a:endParaRPr lang="en-GB" sz="2400" b="0" dirty="0" smtClean="0">
              <a:solidFill>
                <a:schemeClr val="tx2"/>
              </a:solidFill>
              <a:latin typeface="Chalkboard" pitchFamily="-111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Generic Questioning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55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1008112"/>
          </a:xfrm>
        </p:spPr>
        <p:txBody>
          <a:bodyPr/>
          <a:lstStyle/>
          <a:p>
            <a:r>
              <a:rPr lang="en-GB" dirty="0" smtClean="0"/>
              <a:t>Intended        enacted        lived object of learning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2267744" y="1196752"/>
            <a:ext cx="504056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4211960" y="1196752"/>
            <a:ext cx="504056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rPr>
              <a:t> </a:t>
            </a:r>
            <a:endParaRPr kumimoji="0" lang="en-GB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23528" y="1556792"/>
            <a:ext cx="8424936" cy="21518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 dirty="0" smtClean="0"/>
              <a:t>Critical aspects; focal point; difficult point; hinge</a:t>
            </a:r>
          </a:p>
          <a:p>
            <a:r>
              <a:rPr lang="en-GB" b="0" dirty="0" smtClean="0"/>
              <a:t>Use of variation to bring lived object of learning and intended object of learning together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1446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9568"/>
            <a:ext cx="9144000" cy="4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8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9568"/>
            <a:ext cx="9144000" cy="4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9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9568"/>
            <a:ext cx="9144000" cy="4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2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9568"/>
            <a:ext cx="9144000" cy="4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5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Inner &amp; Outer Aspects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Outer</a:t>
            </a:r>
          </a:p>
          <a:p>
            <a:pPr lvl="1"/>
            <a:r>
              <a:rPr lang="en-GB" dirty="0"/>
              <a:t>What task actually initiates explicitly</a:t>
            </a:r>
          </a:p>
          <a:p>
            <a:r>
              <a:rPr lang="en-GB" dirty="0"/>
              <a:t>Inner</a:t>
            </a:r>
          </a:p>
          <a:p>
            <a:pPr lvl="1"/>
            <a:r>
              <a:rPr lang="en-GB" dirty="0"/>
              <a:t>What mathematical concepts underpinned</a:t>
            </a:r>
          </a:p>
          <a:p>
            <a:pPr lvl="1"/>
            <a:r>
              <a:rPr lang="en-GB" dirty="0"/>
              <a:t>What mathematical themes encountered</a:t>
            </a:r>
          </a:p>
          <a:p>
            <a:pPr lvl="1"/>
            <a:r>
              <a:rPr lang="en-GB" dirty="0"/>
              <a:t>What mathematical powers invoked</a:t>
            </a:r>
          </a:p>
          <a:p>
            <a:pPr lvl="1"/>
            <a:r>
              <a:rPr lang="en-GB" dirty="0"/>
              <a:t>What personal propensities brought to awareness</a:t>
            </a:r>
          </a:p>
        </p:txBody>
      </p:sp>
    </p:spTree>
    <p:extLst>
      <p:ext uri="{BB962C8B-B14F-4D97-AF65-F5344CB8AC3E}">
        <p14:creationId xmlns:p14="http://schemas.microsoft.com/office/powerpoint/2010/main" val="53334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8147"/>
            <a:ext cx="9144000" cy="502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9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8147"/>
            <a:ext cx="9144000" cy="502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9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8953"/>
            <a:ext cx="9144000" cy="530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5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8953"/>
            <a:ext cx="9144000" cy="530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7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8953"/>
            <a:ext cx="9144000" cy="530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3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9 Variations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854215"/>
            <a:ext cx="3013006" cy="1514872"/>
          </a:xfrm>
          <a:prstGeom prst="rect">
            <a:avLst/>
          </a:prstGeom>
          <a:ln w="2857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9" y="2441097"/>
            <a:ext cx="3173710" cy="1595670"/>
          </a:xfrm>
          <a:prstGeom prst="rect">
            <a:avLst/>
          </a:prstGeom>
          <a:ln w="2857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9" y="856920"/>
            <a:ext cx="3152839" cy="1585177"/>
          </a:xfrm>
          <a:prstGeom prst="rect">
            <a:avLst/>
          </a:prstGeom>
          <a:ln w="2857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84" y="836712"/>
            <a:ext cx="2887718" cy="1451880"/>
          </a:xfrm>
          <a:prstGeom prst="rect">
            <a:avLst/>
          </a:prstGeom>
          <a:ln w="28575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3848" y="2441096"/>
            <a:ext cx="3011244" cy="1656184"/>
          </a:xfrm>
          <a:prstGeom prst="rect">
            <a:avLst/>
          </a:prstGeom>
          <a:ln w="28575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6029" y="2437387"/>
            <a:ext cx="2887063" cy="1587885"/>
          </a:xfrm>
          <a:prstGeom prst="rect">
            <a:avLst/>
          </a:prstGeom>
          <a:ln w="28575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39" y="4064311"/>
            <a:ext cx="3086816" cy="1792068"/>
          </a:xfrm>
          <a:prstGeom prst="rect">
            <a:avLst/>
          </a:prstGeom>
          <a:ln w="28575"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3848" y="4103350"/>
            <a:ext cx="2952328" cy="1713991"/>
          </a:xfrm>
          <a:prstGeom prst="rect">
            <a:avLst/>
          </a:prstGeom>
          <a:ln w="28575"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2678" y="4097280"/>
            <a:ext cx="2931321" cy="1701795"/>
          </a:xfrm>
          <a:prstGeom prst="rect">
            <a:avLst/>
          </a:prstGeom>
          <a:ln w="28575"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2127017" y="1968977"/>
            <a:ext cx="1137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chemeClr val="bg1"/>
                </a:solidFill>
              </a:rPr>
              <a:t>2xm + 3</a:t>
            </a:r>
            <a:endParaRPr lang="en-GB" sz="2000" b="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5065" y="1968977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>
                <a:solidFill>
                  <a:schemeClr val="bg1"/>
                </a:solidFill>
              </a:rPr>
              <a:t>J</a:t>
            </a:r>
            <a:r>
              <a:rPr lang="en-GB" sz="2000" b="0" dirty="0" smtClean="0">
                <a:solidFill>
                  <a:schemeClr val="bg1"/>
                </a:solidFill>
              </a:rPr>
              <a:t> + 1</a:t>
            </a:r>
            <a:endParaRPr lang="en-GB" sz="2000" b="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9725" y="3553154"/>
            <a:ext cx="870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chemeClr val="bg1"/>
                </a:solidFill>
              </a:rPr>
              <a:t>5x$/2</a:t>
            </a:r>
            <a:endParaRPr lang="en-GB" sz="2000" b="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72400" y="3461111"/>
            <a:ext cx="917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chemeClr val="bg1"/>
                </a:solidFill>
              </a:rPr>
              <a:t>5xft/2</a:t>
            </a:r>
            <a:endParaRPr lang="en-GB" sz="2000" b="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17115" y="5405051"/>
            <a:ext cx="1247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smtClean="0">
                <a:solidFill>
                  <a:schemeClr val="bg1"/>
                </a:solidFill>
              </a:rPr>
              <a:t>90/Hours</a:t>
            </a:r>
            <a:endParaRPr lang="en-GB" sz="2000" b="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36713" y="5359166"/>
            <a:ext cx="1025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chemeClr val="bg1"/>
                </a:solidFill>
              </a:rPr>
              <a:t>5xcm/2</a:t>
            </a:r>
            <a:endParaRPr lang="en-GB" sz="2000" b="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6311" y="5313281"/>
            <a:ext cx="1364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smtClean="0">
                <a:solidFill>
                  <a:schemeClr val="bg1"/>
                </a:solidFill>
              </a:rPr>
              <a:t>5xPlanA/2</a:t>
            </a:r>
            <a:endParaRPr lang="en-GB" sz="2000" b="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68630" y="3503777"/>
            <a:ext cx="804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chemeClr val="bg1"/>
                </a:solidFill>
              </a:rPr>
              <a:t>Oops!</a:t>
            </a:r>
            <a:endParaRPr lang="en-GB" sz="2000" b="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92218" y="1801218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smtClean="0">
                <a:solidFill>
                  <a:schemeClr val="bg1"/>
                </a:solidFill>
              </a:rPr>
              <a:t>???</a:t>
            </a:r>
            <a:endParaRPr lang="en-GB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6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Counter Animals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52" y="4900302"/>
            <a:ext cx="2772296" cy="19130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52" y="3356992"/>
            <a:ext cx="2160240" cy="1490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552" y="836712"/>
            <a:ext cx="1646560" cy="11098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552" y="1988840"/>
            <a:ext cx="1832969" cy="1316360"/>
          </a:xfrm>
          <a:prstGeom prst="rect">
            <a:avLst/>
          </a:prstGeom>
        </p:spPr>
      </p:pic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3635896" y="980728"/>
            <a:ext cx="5400600" cy="30963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/>
              <a:t>What is the same and what is different about these animals?</a:t>
            </a:r>
          </a:p>
          <a:p>
            <a:r>
              <a:rPr lang="en-GB" b="0"/>
              <a:t>For the missing animal, how many</a:t>
            </a:r>
          </a:p>
          <a:p>
            <a:pPr lvl="1"/>
            <a:r>
              <a:rPr lang="en-GB" b="0"/>
              <a:t>Green counters do you need?</a:t>
            </a:r>
          </a:p>
          <a:p>
            <a:pPr lvl="1"/>
            <a:r>
              <a:rPr lang="en-GB" b="0"/>
              <a:t>Black counters?</a:t>
            </a:r>
          </a:p>
          <a:p>
            <a:pPr lvl="1"/>
            <a:r>
              <a:rPr lang="en-GB" b="0"/>
              <a:t>Blue counters?</a:t>
            </a:r>
          </a:p>
          <a:p>
            <a:pPr lvl="1"/>
            <a:r>
              <a:rPr lang="en-GB" b="0"/>
              <a:t>Red counters?</a:t>
            </a:r>
          </a:p>
          <a:p>
            <a:pPr lvl="1"/>
            <a:r>
              <a:rPr lang="en-GB" b="0"/>
              <a:t>Large red counters?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 bwMode="auto">
          <a:xfrm>
            <a:off x="3635896" y="4221088"/>
            <a:ext cx="4973936" cy="20162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sz="2000" b="0"/>
              <a:t>I have a friend in Canada who wants to make one of my animals but I don’t know which one. </a:t>
            </a:r>
          </a:p>
          <a:p>
            <a:r>
              <a:rPr lang="en-GB" sz="2000" b="0"/>
              <a:t>How can we tell her how many counters she needs of each colour and size?</a:t>
            </a:r>
          </a:p>
        </p:txBody>
      </p:sp>
      <p:sp>
        <p:nvSpPr>
          <p:cNvPr id="12" name="Cloud Callout 11"/>
          <p:cNvSpPr/>
          <p:nvPr/>
        </p:nvSpPr>
        <p:spPr bwMode="auto">
          <a:xfrm>
            <a:off x="4932040" y="6237312"/>
            <a:ext cx="324036" cy="216024"/>
          </a:xfrm>
          <a:prstGeom prst="cloudCallout">
            <a:avLst>
              <a:gd name="adj1" fmla="val -57721"/>
              <a:gd name="adj2" fmla="val 110915"/>
            </a:avLst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12474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496" y="232971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6" y="386104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51723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>
                <a:solidFill>
                  <a:srgbClr val="00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06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  <p:bldP spid="11" grpId="0" build="p"/>
      <p:bldP spid="12" grpId="0" animBg="1"/>
      <p:bldP spid="7" grpId="0"/>
      <p:bldP spid="13" grpId="0"/>
      <p:bldP spid="14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Constrained Pictures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24936" cy="2160240"/>
          </a:xfrm>
        </p:spPr>
        <p:txBody>
          <a:bodyPr/>
          <a:lstStyle/>
          <a:p>
            <a:r>
              <a:rPr lang="en-GB"/>
              <a:t>Make up a way of drawing a sequence of pictures which uses </a:t>
            </a:r>
          </a:p>
          <a:p>
            <a:pPr lvl="1"/>
            <a:r>
              <a:rPr lang="en-GB"/>
              <a:t>Picture-number red counters, </a:t>
            </a:r>
          </a:p>
          <a:p>
            <a:pPr lvl="1"/>
            <a:r>
              <a:rPr lang="en-GB"/>
              <a:t>2 lots of Picture-number blue counters</a:t>
            </a:r>
          </a:p>
          <a:p>
            <a:pPr lvl="1"/>
            <a:r>
              <a:rPr lang="en-GB"/>
              <a:t>2 less than 3 lots of Picture-number green counters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2051720" y="5013176"/>
            <a:ext cx="3096344" cy="523220"/>
            <a:chOff x="2627784" y="5013176"/>
            <a:chExt cx="3096344" cy="523220"/>
          </a:xfrm>
        </p:grpSpPr>
        <p:sp>
          <p:nvSpPr>
            <p:cNvPr id="4" name="Oval 3"/>
            <p:cNvSpPr/>
            <p:nvPr/>
          </p:nvSpPr>
          <p:spPr bwMode="auto">
            <a:xfrm>
              <a:off x="2627784" y="5248364"/>
              <a:ext cx="288032" cy="28803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3275856" y="5248364"/>
              <a:ext cx="288032" cy="28803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3923928" y="5248364"/>
              <a:ext cx="288032" cy="28803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5436096" y="5248364"/>
              <a:ext cx="288032" cy="28803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44008" y="5013176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>
                  <a:solidFill>
                    <a:srgbClr val="000000"/>
                  </a:solidFill>
                </a:rPr>
                <a:t>…</a:t>
              </a: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9" name="Left Brace 8"/>
          <p:cNvSpPr/>
          <p:nvPr/>
        </p:nvSpPr>
        <p:spPr bwMode="auto">
          <a:xfrm rot="16200000">
            <a:off x="3167844" y="3916217"/>
            <a:ext cx="792088" cy="3456384"/>
          </a:xfrm>
          <a:prstGeom prst="leftBrac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9792" y="5896436"/>
            <a:ext cx="2005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Picture-number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2051720" y="4293096"/>
            <a:ext cx="3096344" cy="883260"/>
            <a:chOff x="2627784" y="4293096"/>
            <a:chExt cx="3096344" cy="883260"/>
          </a:xfrm>
        </p:grpSpPr>
        <p:sp>
          <p:nvSpPr>
            <p:cNvPr id="11" name="Oval 10"/>
            <p:cNvSpPr/>
            <p:nvPr/>
          </p:nvSpPr>
          <p:spPr bwMode="auto">
            <a:xfrm>
              <a:off x="2627784" y="4888324"/>
              <a:ext cx="288032" cy="28803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3275856" y="4888324"/>
              <a:ext cx="288032" cy="28803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3923928" y="4888324"/>
              <a:ext cx="288032" cy="28803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5436096" y="4888324"/>
              <a:ext cx="288032" cy="28803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44008" y="4653136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>
                  <a:solidFill>
                    <a:srgbClr val="000000"/>
                  </a:solidFill>
                </a:rPr>
                <a:t>…</a:t>
              </a: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627784" y="4528284"/>
              <a:ext cx="288032" cy="28803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3275856" y="4528284"/>
              <a:ext cx="288032" cy="28803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3923928" y="4528284"/>
              <a:ext cx="288032" cy="28803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5436096" y="4528284"/>
              <a:ext cx="288032" cy="28803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44008" y="4293096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>
                  <a:solidFill>
                    <a:srgbClr val="000000"/>
                  </a:solidFill>
                </a:rPr>
                <a:t>…</a:t>
              </a:r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051720" y="3140968"/>
            <a:ext cx="3096344" cy="1315308"/>
            <a:chOff x="2627784" y="3140968"/>
            <a:chExt cx="3096344" cy="1315308"/>
          </a:xfrm>
        </p:grpSpPr>
        <p:sp>
          <p:nvSpPr>
            <p:cNvPr id="21" name="Oval 20"/>
            <p:cNvSpPr/>
            <p:nvPr/>
          </p:nvSpPr>
          <p:spPr bwMode="auto">
            <a:xfrm>
              <a:off x="2627784" y="4168244"/>
              <a:ext cx="288032" cy="288032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3275856" y="4168244"/>
              <a:ext cx="288032" cy="288032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3923928" y="4168244"/>
              <a:ext cx="288032" cy="288032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5436096" y="4168244"/>
              <a:ext cx="288032" cy="288032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4008" y="3933056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>
                  <a:solidFill>
                    <a:srgbClr val="000000"/>
                  </a:solidFill>
                </a:rPr>
                <a:t>…</a:t>
              </a: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2627784" y="3808204"/>
              <a:ext cx="288032" cy="288032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3275856" y="3808204"/>
              <a:ext cx="288032" cy="288032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3923928" y="3808204"/>
              <a:ext cx="288032" cy="288032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5436096" y="3808204"/>
              <a:ext cx="288032" cy="288032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44008" y="3573016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>
                  <a:solidFill>
                    <a:srgbClr val="000000"/>
                  </a:solidFill>
                </a:rPr>
                <a:t>…</a:t>
              </a: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3923928" y="3376156"/>
              <a:ext cx="288032" cy="288032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5436096" y="3376156"/>
              <a:ext cx="288032" cy="288032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44008" y="3140968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>
                  <a:solidFill>
                    <a:srgbClr val="000000"/>
                  </a:solidFill>
                </a:rPr>
                <a:t>…</a:t>
              </a: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31" name="Rounded Rectangular Callout 30"/>
          <p:cNvSpPr/>
          <p:nvPr/>
        </p:nvSpPr>
        <p:spPr bwMode="auto">
          <a:xfrm>
            <a:off x="6444208" y="3068960"/>
            <a:ext cx="2520280" cy="1296144"/>
          </a:xfrm>
          <a:prstGeom prst="wedgeRoundRectCallout">
            <a:avLst>
              <a:gd name="adj1" fmla="val -89848"/>
              <a:gd name="adj2" fmla="val 35831"/>
              <a:gd name="adj3" fmla="val 16667"/>
            </a:avLst>
          </a:prstGeom>
          <a:solidFill>
            <a:srgbClr val="C050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What is wrong with this diagram?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051720" y="3140968"/>
            <a:ext cx="3096344" cy="1315308"/>
            <a:chOff x="2627784" y="3140968"/>
            <a:chExt cx="3096344" cy="1315308"/>
          </a:xfrm>
        </p:grpSpPr>
        <p:sp>
          <p:nvSpPr>
            <p:cNvPr id="40" name="Oval 39"/>
            <p:cNvSpPr/>
            <p:nvPr/>
          </p:nvSpPr>
          <p:spPr bwMode="auto">
            <a:xfrm>
              <a:off x="2627784" y="4168244"/>
              <a:ext cx="288032" cy="288032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3275856" y="4168244"/>
              <a:ext cx="288032" cy="288032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3923928" y="4168244"/>
              <a:ext cx="288032" cy="288032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5436096" y="4168244"/>
              <a:ext cx="288032" cy="288032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644008" y="3933056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>
                  <a:solidFill>
                    <a:srgbClr val="000000"/>
                  </a:solidFill>
                </a:rPr>
                <a:t>…</a:t>
              </a: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3275856" y="3808204"/>
              <a:ext cx="288032" cy="288032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3923928" y="3808204"/>
              <a:ext cx="288032" cy="288032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5436096" y="3808204"/>
              <a:ext cx="288032" cy="288032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44008" y="3573016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>
                  <a:solidFill>
                    <a:srgbClr val="000000"/>
                  </a:solidFill>
                </a:rPr>
                <a:t>…</a:t>
              </a: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3923928" y="3376156"/>
              <a:ext cx="288032" cy="288032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5436096" y="3376156"/>
              <a:ext cx="288032" cy="288032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644008" y="3140968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>
                  <a:solidFill>
                    <a:srgbClr val="000000"/>
                  </a:solidFill>
                </a:rPr>
                <a:t>…</a:t>
              </a:r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792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31" grpId="0" animBg="1"/>
      <p:bldP spid="31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7704" y="90872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278 + 341 – 248 – 371 = 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95536" y="1512168"/>
            <a:ext cx="6768752" cy="50131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/>
              <a:t>What did you catch yourself doing?</a:t>
            </a:r>
          </a:p>
          <a:p>
            <a:pPr lvl="1"/>
            <a:r>
              <a:rPr lang="en-GB" b="0"/>
              <a:t>Immediate calculating?</a:t>
            </a:r>
          </a:p>
          <a:p>
            <a:pPr lvl="1"/>
            <a:r>
              <a:rPr lang="en-GB" b="0"/>
              <a:t>Gazing at the whole? Discerning details?</a:t>
            </a:r>
          </a:p>
          <a:p>
            <a:pPr lvl="1"/>
            <a:r>
              <a:rPr lang="en-GB" b="0"/>
              <a:t>Recognising some relationships?</a:t>
            </a:r>
          </a:p>
          <a:p>
            <a:r>
              <a:rPr lang="en-GB" b="0"/>
              <a:t>How is it being attended to?</a:t>
            </a:r>
          </a:p>
          <a:p>
            <a:pPr lvl="1"/>
            <a:r>
              <a:rPr lang="en-GB" b="0"/>
              <a:t>Holding Wholes (gazing)</a:t>
            </a:r>
          </a:p>
          <a:p>
            <a:pPr lvl="1"/>
            <a:r>
              <a:rPr lang="en-GB" b="0"/>
              <a:t>Discerning Details</a:t>
            </a:r>
          </a:p>
          <a:p>
            <a:pPr lvl="1"/>
            <a:r>
              <a:rPr lang="en-GB" b="0"/>
              <a:t>Recognising Relationships</a:t>
            </a:r>
          </a:p>
          <a:p>
            <a:pPr lvl="1"/>
            <a:r>
              <a:rPr lang="en-GB" b="0"/>
              <a:t>Perceiving Properties</a:t>
            </a:r>
          </a:p>
          <a:p>
            <a:pPr lvl="1"/>
            <a:r>
              <a:rPr lang="en-GB" b="0"/>
              <a:t>Reasoning solely on the basis of agreed properties</a:t>
            </a:r>
          </a:p>
          <a:p>
            <a:r>
              <a:rPr lang="en-GB" b="0"/>
              <a:t>“No task is an island, complete unto itself”</a:t>
            </a:r>
          </a:p>
          <a:p>
            <a:r>
              <a:rPr lang="en-GB" b="0"/>
              <a:t>Make up your own task like this one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Calculation</a:t>
            </a: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6516216" y="4437112"/>
            <a:ext cx="2627784" cy="1152128"/>
          </a:xfrm>
          <a:prstGeom prst="wedgeRoundRectCallout">
            <a:avLst>
              <a:gd name="adj1" fmla="val -66237"/>
              <a:gd name="adj2" fmla="val 112603"/>
              <a:gd name="adj3" fmla="val 16667"/>
            </a:avLst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b="0">
                <a:solidFill>
                  <a:schemeClr val="tx2"/>
                </a:solidFill>
              </a:rPr>
              <a:t>How is your’s the same and different to mine?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Chalkboard" pitchFamily="-111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069717" y="1124744"/>
            <a:ext cx="3060848" cy="1440160"/>
          </a:xfrm>
          <a:prstGeom prst="roundRect">
            <a:avLst/>
          </a:prstGeom>
          <a:solidFill>
            <a:srgbClr val="C050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  <a:t>Think First!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>
                <a:solidFill>
                  <a:srgbClr val="FFFF00"/>
                </a:solidFill>
                <a:latin typeface="Chalkboard" pitchFamily="-111" charset="0"/>
              </a:rPr>
              <a:t>Depict in some way?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  <a:t>Denote in some way?</a:t>
            </a:r>
          </a:p>
        </p:txBody>
      </p:sp>
    </p:spTree>
    <p:extLst>
      <p:ext uri="{BB962C8B-B14F-4D97-AF65-F5344CB8AC3E}">
        <p14:creationId xmlns:p14="http://schemas.microsoft.com/office/powerpoint/2010/main" val="400921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bldLvl="2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19</a:t>
            </a:r>
            <a:r>
              <a:rPr lang="en-GB" baseline="30000"/>
              <a:t>th</a:t>
            </a:r>
            <a:r>
              <a:rPr lang="en-GB"/>
              <a:t> Century ‘Word-Problem’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 horse and a saddle together cost $10.00. The horse costs $2.00 more than the saddle. What does the horse cost?</a:t>
            </a:r>
          </a:p>
          <a:p>
            <a:r>
              <a:rPr lang="en-GB"/>
              <a:t>Kahneman &amp; Frederick have studied large numbers of people on this task. A large percentage start with the reaction $8.00.</a:t>
            </a:r>
          </a:p>
          <a:p>
            <a:r>
              <a:rPr lang="en-GB"/>
              <a:t>Some check and modify, others do not.</a:t>
            </a:r>
          </a:p>
          <a:p>
            <a:r>
              <a:rPr lang="en-GB"/>
              <a:t>Other studies: multiple solution strategies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868144" y="4653136"/>
            <a:ext cx="2880320" cy="1224136"/>
          </a:xfrm>
          <a:prstGeom prst="roundRect">
            <a:avLst/>
          </a:prstGeom>
          <a:solidFill>
            <a:srgbClr val="C050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  <a:t>Think First!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>
                <a:solidFill>
                  <a:srgbClr val="FFFF00"/>
                </a:solidFill>
                <a:latin typeface="Chalkboard" pitchFamily="-111" charset="0"/>
              </a:rPr>
              <a:t>Depict in some way?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  <a:t>Denote in some way?</a:t>
            </a:r>
          </a:p>
        </p:txBody>
      </p:sp>
    </p:spTree>
    <p:extLst>
      <p:ext uri="{BB962C8B-B14F-4D97-AF65-F5344CB8AC3E}">
        <p14:creationId xmlns:p14="http://schemas.microsoft.com/office/powerpoint/2010/main" val="338756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Variation to Prepare a Lesson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24936" cy="5040560"/>
          </a:xfrm>
        </p:spPr>
        <p:txBody>
          <a:bodyPr/>
          <a:lstStyle/>
          <a:p>
            <a:r>
              <a:rPr lang="en-GB" dirty="0" smtClean="0"/>
              <a:t>Dimensions of possible variation (scope of the concept)</a:t>
            </a:r>
          </a:p>
          <a:p>
            <a:r>
              <a:rPr lang="en-GB" dirty="0" smtClean="0"/>
              <a:t>Dimensions of necessary variation (to bring difficult points and hinge points into focus)</a:t>
            </a:r>
          </a:p>
          <a:p>
            <a:r>
              <a:rPr lang="en-GB" dirty="0" smtClean="0"/>
              <a:t>Range of possible (permissible?) change </a:t>
            </a:r>
          </a:p>
          <a:p>
            <a:r>
              <a:rPr lang="en-GB" dirty="0" smtClean="0"/>
              <a:t>What conjectures?</a:t>
            </a:r>
          </a:p>
          <a:p>
            <a:r>
              <a:rPr lang="en-GB" dirty="0" smtClean="0"/>
              <a:t>What generalisations? (the difficult points)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Conceptual variation</a:t>
            </a:r>
          </a:p>
          <a:p>
            <a:r>
              <a:rPr lang="en-GB" dirty="0" smtClean="0"/>
              <a:t>Procedural variation (process; proceed; progress)</a:t>
            </a:r>
          </a:p>
          <a:p>
            <a:endParaRPr lang="en-GB" dirty="0" smtClean="0"/>
          </a:p>
          <a:p>
            <a:r>
              <a:rPr lang="en-GB" dirty="0" smtClean="0"/>
              <a:t>Who provides the variation?</a:t>
            </a:r>
          </a:p>
          <a:p>
            <a:r>
              <a:rPr lang="en-GB" dirty="0" smtClean="0"/>
              <a:t>Scaffolding (</a:t>
            </a:r>
            <a:r>
              <a:rPr lang="en-GB" dirty="0" err="1" smtClean="0"/>
              <a:t>Pu</a:t>
            </a:r>
            <a:r>
              <a:rPr lang="en-GB" dirty="0" smtClean="0"/>
              <a:t> Dian)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3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59688" cy="609600"/>
          </a:xfrm>
        </p:spPr>
        <p:txBody>
          <a:bodyPr/>
          <a:lstStyle/>
          <a:p>
            <a:r>
              <a:rPr lang="en-GB"/>
              <a:t>Reacting &amp; Responding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4104456"/>
          </a:xfrm>
        </p:spPr>
        <p:txBody>
          <a:bodyPr/>
          <a:lstStyle/>
          <a:p>
            <a:r>
              <a:rPr lang="en-GB"/>
              <a:t>If 2 eggs take 6 minutes to hard boil, how long will 20 eggs take to hard boil?</a:t>
            </a:r>
          </a:p>
          <a:p>
            <a:r>
              <a:rPr lang="en-GB"/>
              <a:t>If 18 of 24  students take a test lasting 45 minutes, how long will the test last when all 24 take it?</a:t>
            </a:r>
          </a:p>
          <a:p>
            <a:r>
              <a:rPr lang="en-GB"/>
              <a:t>If the captain of a ship takes on board 14 sheep, 5 cows, 35 chickens and 12 goats, how old is the captain?</a:t>
            </a:r>
          </a:p>
          <a:p>
            <a:r>
              <a:rPr lang="en-GB"/>
              <a:t>English HighSchool students given some word problems in Chinese (Arabic Numbers) and other word problems in English performed better on the problems in …</a:t>
            </a:r>
          </a:p>
          <a:p>
            <a:pPr lvl="1"/>
            <a:r>
              <a:rPr lang="en-GB"/>
              <a:t>Chinese!</a:t>
            </a: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3940387" y="4797152"/>
            <a:ext cx="2647837" cy="648072"/>
          </a:xfrm>
          <a:prstGeom prst="wedgeRoundRectCallout">
            <a:avLst>
              <a:gd name="adj1" fmla="val -19871"/>
              <a:gd name="adj2" fmla="val -8377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4D1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Didactic Contract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4139953" y="5526354"/>
            <a:ext cx="2376264" cy="648072"/>
          </a:xfrm>
          <a:prstGeom prst="wedgeRoundRectCallout">
            <a:avLst>
              <a:gd name="adj1" fmla="val -24889"/>
              <a:gd name="adj2" fmla="val -10462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4D1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S1 automatism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7092280" y="4581128"/>
            <a:ext cx="2016224" cy="1628800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rgbClr val="FF0000"/>
                </a:solidFill>
                <a:latin typeface="Chalkboard" pitchFamily="-111" charset="0"/>
              </a:rPr>
              <a:t>Alternative</a:t>
            </a:r>
            <a:br>
              <a:rPr lang="en-GB" sz="2400" b="0">
                <a:solidFill>
                  <a:srgbClr val="FF0000"/>
                </a:solidFill>
                <a:latin typeface="Chalkboard" pitchFamily="-111" charset="0"/>
              </a:rPr>
            </a:br>
            <a:r>
              <a:rPr lang="en-GB" sz="2400" b="0">
                <a:solidFill>
                  <a:srgbClr val="FF0000"/>
                </a:solidFill>
                <a:latin typeface="Chalkboard" pitchFamily="-111" charset="0"/>
              </a:rPr>
              <a:t>or</a:t>
            </a:r>
            <a:br>
              <a:rPr lang="en-GB" sz="2400" b="0">
                <a:solidFill>
                  <a:srgbClr val="FF0000"/>
                </a:solidFill>
                <a:latin typeface="Chalkboard" pitchFamily="-111" charset="0"/>
              </a:rPr>
            </a:br>
            <a:r>
              <a:rPr lang="en-GB" sz="2400" b="0">
                <a:solidFill>
                  <a:srgbClr val="FF0000"/>
                </a:solidFill>
                <a:latin typeface="Chalkboard" pitchFamily="-111" charset="0"/>
              </a:rPr>
              <a:t>Joint</a:t>
            </a:r>
            <a:br>
              <a:rPr lang="en-GB" sz="2400" b="0">
                <a:solidFill>
                  <a:srgbClr val="FF0000"/>
                </a:solidFill>
                <a:latin typeface="Chalkboard" pitchFamily="-111" charset="0"/>
              </a:rPr>
            </a:br>
            <a:r>
              <a:rPr lang="en-GB" sz="2400" b="0">
                <a:solidFill>
                  <a:srgbClr val="FF0000"/>
                </a:solidFill>
                <a:latin typeface="Chalkboard" pitchFamily="-111" charset="0"/>
              </a:rPr>
              <a:t>explanations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halkboard" pitchFamily="-111" charset="0"/>
            </a:endParaRPr>
          </a:p>
        </p:txBody>
      </p:sp>
      <p:sp>
        <p:nvSpPr>
          <p:cNvPr id="6" name="Right Brace 5"/>
          <p:cNvSpPr/>
          <p:nvPr/>
        </p:nvSpPr>
        <p:spPr bwMode="auto">
          <a:xfrm>
            <a:off x="6372200" y="4653136"/>
            <a:ext cx="648072" cy="1584176"/>
          </a:xfrm>
          <a:prstGeom prst="rightBrace">
            <a:avLst>
              <a:gd name="adj1" fmla="val 22404"/>
              <a:gd name="adj2" fmla="val 50000"/>
            </a:avLst>
          </a:prstGeom>
          <a:noFill/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07504" y="4437112"/>
            <a:ext cx="1872208" cy="864096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4D1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rgbClr val="00FFFF"/>
                </a:solidFill>
                <a:effectLst/>
                <a:latin typeface="Chalkboard" pitchFamily="-111" charset="0"/>
              </a:rPr>
              <a:t>What they can’t do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1763688" y="4437112"/>
            <a:ext cx="1872208" cy="864096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rgbClr val="4D1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What they didn’t do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07504" y="5373216"/>
            <a:ext cx="1872208" cy="864096"/>
          </a:xfrm>
          <a:prstGeom prst="roundRect">
            <a:avLst/>
          </a:prstGeom>
          <a:solidFill>
            <a:srgbClr val="0D5DFF"/>
          </a:solidFill>
          <a:ln w="9525" cap="flat" cmpd="sng" algn="ctr">
            <a:solidFill>
              <a:srgbClr val="4D1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What they did do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187624" y="3933056"/>
            <a:ext cx="1872208" cy="576064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4D1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rgbClr val="00FFFF"/>
                </a:solidFill>
                <a:effectLst/>
                <a:latin typeface="Chalkboard" pitchFamily="-111" charset="0"/>
              </a:rPr>
              <a:t>deficiency</a:t>
            </a:r>
          </a:p>
        </p:txBody>
      </p:sp>
      <p:sp>
        <p:nvSpPr>
          <p:cNvPr id="14" name="Rounded Rectangle 13"/>
          <p:cNvSpPr/>
          <p:nvPr/>
        </p:nvSpPr>
        <p:spPr bwMode="auto">
          <a:xfrm rot="20026814">
            <a:off x="1746559" y="1793435"/>
            <a:ext cx="4824536" cy="720080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0">
                <a:solidFill>
                  <a:srgbClr val="FF0000"/>
                </a:solidFill>
                <a:latin typeface="Chalkboard" pitchFamily="-111" charset="0"/>
              </a:rPr>
              <a:t>What is being studied?</a:t>
            </a:r>
            <a:endParaRPr kumimoji="0" lang="en-GB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halkboard" pitchFamily="-111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835696" y="5373216"/>
            <a:ext cx="1872208" cy="864096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rgbClr val="4D1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What they can do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539552" y="6237312"/>
            <a:ext cx="3168352" cy="576064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rgbClr val="4D1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Situated proficiency</a:t>
            </a:r>
          </a:p>
        </p:txBody>
      </p:sp>
    </p:spTree>
    <p:extLst>
      <p:ext uri="{BB962C8B-B14F-4D97-AF65-F5344CB8AC3E}">
        <p14:creationId xmlns:p14="http://schemas.microsoft.com/office/powerpoint/2010/main" val="322562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6" grpId="0" animBg="1"/>
      <p:bldP spid="9" grpId="0" animBg="1"/>
      <p:bldP spid="10" grpId="0" animBg="1"/>
      <p:bldP spid="11" grpId="0" animBg="1"/>
      <p:bldP spid="8" grpId="0" animBg="1"/>
      <p:bldP spid="14" grpId="0" animBg="1"/>
      <p:bldP spid="13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Doing &amp; Undoing</a:t>
            </a: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533400" y="1066800"/>
            <a:ext cx="83820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75000"/>
              <a:buFont typeface="Wingdings" charset="2"/>
              <a:buChar char="v"/>
              <a:defRPr/>
            </a:pPr>
            <a:r>
              <a:rPr lang="en-US" b="0" dirty="0">
                <a:solidFill>
                  <a:srgbClr val="0000FF"/>
                </a:solidFill>
              </a:rPr>
              <a:t>What operation undoes </a:t>
            </a:r>
            <a:r>
              <a:rPr lang="ja-JP" altLang="en-US" b="0" dirty="0">
                <a:solidFill>
                  <a:srgbClr val="0000FF"/>
                </a:solidFill>
              </a:rPr>
              <a:t>‘</a:t>
            </a:r>
            <a:r>
              <a:rPr lang="en-US" altLang="ja-JP" b="0" dirty="0">
                <a:solidFill>
                  <a:srgbClr val="FF0000"/>
                </a:solidFill>
              </a:rPr>
              <a:t>adding 3</a:t>
            </a:r>
            <a:r>
              <a:rPr lang="ja-JP" altLang="en-US" b="0" dirty="0">
                <a:solidFill>
                  <a:srgbClr val="0000FF"/>
                </a:solidFill>
              </a:rPr>
              <a:t>’</a:t>
            </a:r>
            <a:r>
              <a:rPr lang="en-US" altLang="ja-JP" b="0" dirty="0">
                <a:solidFill>
                  <a:srgbClr val="0000FF"/>
                </a:solidFill>
              </a:rPr>
              <a:t>?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75000"/>
              <a:buFont typeface="Wingdings" charset="2"/>
              <a:buChar char="v"/>
              <a:defRPr/>
            </a:pPr>
            <a:r>
              <a:rPr lang="en-US" b="0" dirty="0">
                <a:solidFill>
                  <a:srgbClr val="0000FF"/>
                </a:solidFill>
              </a:rPr>
              <a:t>What operation undoes </a:t>
            </a:r>
            <a:r>
              <a:rPr lang="ja-JP" altLang="en-US" b="0" dirty="0">
                <a:solidFill>
                  <a:srgbClr val="0000FF"/>
                </a:solidFill>
              </a:rPr>
              <a:t>‘</a:t>
            </a:r>
            <a:r>
              <a:rPr lang="en-US" altLang="ja-JP" b="0" dirty="0">
                <a:solidFill>
                  <a:srgbClr val="FF0000"/>
                </a:solidFill>
              </a:rPr>
              <a:t>subtracting 4</a:t>
            </a:r>
            <a:r>
              <a:rPr lang="ja-JP" altLang="en-US" b="0" dirty="0">
                <a:solidFill>
                  <a:srgbClr val="0000FF"/>
                </a:solidFill>
              </a:rPr>
              <a:t>’</a:t>
            </a:r>
            <a:r>
              <a:rPr lang="en-US" altLang="ja-JP" b="0" dirty="0">
                <a:solidFill>
                  <a:srgbClr val="0000FF"/>
                </a:solidFill>
              </a:rPr>
              <a:t>?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75000"/>
              <a:buFont typeface="Wingdings" charset="2"/>
              <a:buChar char="v"/>
              <a:defRPr/>
            </a:pPr>
            <a:r>
              <a:rPr lang="en-US" b="0" dirty="0">
                <a:solidFill>
                  <a:srgbClr val="0000FF"/>
                </a:solidFill>
              </a:rPr>
              <a:t>What operation undoes </a:t>
            </a:r>
            <a:r>
              <a:rPr lang="ja-JP" altLang="en-US" b="0" dirty="0">
                <a:solidFill>
                  <a:srgbClr val="0000FF"/>
                </a:solidFill>
              </a:rPr>
              <a:t>‘</a:t>
            </a:r>
            <a:r>
              <a:rPr lang="en-US" altLang="ja-JP" b="0" dirty="0">
                <a:solidFill>
                  <a:srgbClr val="FF0000"/>
                </a:solidFill>
              </a:rPr>
              <a:t>subtracting from 7</a:t>
            </a:r>
            <a:r>
              <a:rPr lang="ja-JP" altLang="en-US" b="0" dirty="0">
                <a:solidFill>
                  <a:srgbClr val="0000FF"/>
                </a:solidFill>
              </a:rPr>
              <a:t>’</a:t>
            </a:r>
            <a:r>
              <a:rPr lang="en-US" altLang="ja-JP" b="0" dirty="0">
                <a:solidFill>
                  <a:srgbClr val="0000FF"/>
                </a:solidFill>
              </a:rPr>
              <a:t>?</a:t>
            </a:r>
            <a:endParaRPr lang="en-US" b="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1813" y="2780928"/>
            <a:ext cx="8382000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75000"/>
              <a:buFont typeface="Wingdings" charset="2"/>
              <a:buChar char="v"/>
              <a:defRPr/>
            </a:pPr>
            <a:r>
              <a:rPr lang="en-US" b="0" dirty="0">
                <a:solidFill>
                  <a:srgbClr val="0000FF"/>
                </a:solidFill>
              </a:rPr>
              <a:t>What are the analogues for multiplication?</a:t>
            </a:r>
          </a:p>
          <a:p>
            <a:pPr marL="914400" lvl="1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75000"/>
              <a:buFont typeface="Wingdings" charset="2"/>
              <a:buChar char="v"/>
              <a:defRPr/>
            </a:pPr>
            <a:r>
              <a:rPr lang="en-US" b="0" dirty="0">
                <a:solidFill>
                  <a:srgbClr val="0000FF"/>
                </a:solidFill>
              </a:rPr>
              <a:t>What undoes </a:t>
            </a:r>
            <a:r>
              <a:rPr lang="ja-JP" altLang="en-US" b="0" dirty="0">
                <a:solidFill>
                  <a:srgbClr val="0000FF"/>
                </a:solidFill>
              </a:rPr>
              <a:t>‘</a:t>
            </a:r>
            <a:r>
              <a:rPr lang="en-US" altLang="ja-JP" b="0" dirty="0">
                <a:solidFill>
                  <a:srgbClr val="FF0000"/>
                </a:solidFill>
              </a:rPr>
              <a:t>multiplying by 3</a:t>
            </a:r>
            <a:r>
              <a:rPr lang="ja-JP" altLang="en-US" b="0" dirty="0">
                <a:solidFill>
                  <a:srgbClr val="0000FF"/>
                </a:solidFill>
              </a:rPr>
              <a:t>’</a:t>
            </a:r>
            <a:r>
              <a:rPr lang="en-US" altLang="ja-JP" b="0" dirty="0">
                <a:solidFill>
                  <a:srgbClr val="0000FF"/>
                </a:solidFill>
              </a:rPr>
              <a:t>?</a:t>
            </a:r>
          </a:p>
          <a:p>
            <a:pPr marL="914400" lvl="1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75000"/>
              <a:buFont typeface="Wingdings" charset="2"/>
              <a:buChar char="v"/>
              <a:defRPr/>
            </a:pPr>
            <a:r>
              <a:rPr lang="en-US" b="0" dirty="0">
                <a:solidFill>
                  <a:srgbClr val="0000FF"/>
                </a:solidFill>
              </a:rPr>
              <a:t>What undoes </a:t>
            </a:r>
            <a:r>
              <a:rPr lang="ja-JP" altLang="en-US" b="0" dirty="0">
                <a:solidFill>
                  <a:srgbClr val="0000FF"/>
                </a:solidFill>
              </a:rPr>
              <a:t>‘</a:t>
            </a:r>
            <a:r>
              <a:rPr lang="en-US" altLang="ja-JP" b="0" dirty="0">
                <a:solidFill>
                  <a:srgbClr val="FF0000"/>
                </a:solidFill>
              </a:rPr>
              <a:t>dividing by 4</a:t>
            </a:r>
            <a:r>
              <a:rPr lang="ja-JP" altLang="en-US" b="0" dirty="0">
                <a:solidFill>
                  <a:srgbClr val="0000FF"/>
                </a:solidFill>
              </a:rPr>
              <a:t>’</a:t>
            </a:r>
            <a:r>
              <a:rPr lang="en-US" altLang="ja-JP" b="0" dirty="0">
                <a:solidFill>
                  <a:srgbClr val="0000FF"/>
                </a:solidFill>
              </a:rPr>
              <a:t>?</a:t>
            </a:r>
          </a:p>
          <a:p>
            <a:pPr marL="914400" lvl="1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75000"/>
              <a:buFont typeface="Wingdings" charset="2"/>
              <a:buChar char="v"/>
              <a:defRPr/>
            </a:pPr>
            <a:r>
              <a:rPr lang="en-US" b="0" dirty="0">
                <a:solidFill>
                  <a:srgbClr val="0000FF"/>
                </a:solidFill>
              </a:rPr>
              <a:t>What undoes </a:t>
            </a:r>
            <a:r>
              <a:rPr lang="ja-JP" altLang="en-US" b="0" dirty="0">
                <a:solidFill>
                  <a:srgbClr val="0000FF"/>
                </a:solidFill>
              </a:rPr>
              <a:t>‘</a:t>
            </a:r>
            <a:r>
              <a:rPr lang="en-US" altLang="ja-JP" b="0" dirty="0">
                <a:solidFill>
                  <a:srgbClr val="FF0000"/>
                </a:solidFill>
              </a:rPr>
              <a:t>multiplying by 3/4</a:t>
            </a:r>
            <a:r>
              <a:rPr lang="ja-JP" altLang="en-US" b="0" dirty="0">
                <a:solidFill>
                  <a:srgbClr val="0000FF"/>
                </a:solidFill>
              </a:rPr>
              <a:t>’</a:t>
            </a:r>
            <a:r>
              <a:rPr lang="en-US" altLang="ja-JP" b="0" dirty="0">
                <a:solidFill>
                  <a:srgbClr val="0000FF"/>
                </a:solidFill>
              </a:rPr>
              <a:t>?</a:t>
            </a:r>
          </a:p>
          <a:p>
            <a:pPr marL="1371600" lvl="2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75000"/>
              <a:buFont typeface="Wingdings" charset="2"/>
              <a:buChar char="v"/>
              <a:defRPr/>
            </a:pPr>
            <a:r>
              <a:rPr lang="en-US" b="0" dirty="0">
                <a:solidFill>
                  <a:srgbClr val="0000FF"/>
                </a:solidFill>
              </a:rPr>
              <a:t>Two different expressions!</a:t>
            </a:r>
          </a:p>
          <a:p>
            <a:pPr marL="1371600" lvl="2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75000"/>
              <a:buFont typeface="Wingdings" charset="2"/>
              <a:buChar char="v"/>
              <a:defRPr/>
            </a:pPr>
            <a:r>
              <a:rPr lang="en-US" b="0" dirty="0">
                <a:solidFill>
                  <a:srgbClr val="0000FF"/>
                </a:solidFill>
              </a:rPr>
              <a:t>Dividing by 3/4 </a:t>
            </a:r>
            <a:br>
              <a:rPr lang="en-US" b="0" dirty="0">
                <a:solidFill>
                  <a:srgbClr val="0000FF"/>
                </a:solidFill>
              </a:rPr>
            </a:br>
            <a:r>
              <a:rPr lang="en-US" b="0" dirty="0">
                <a:solidFill>
                  <a:srgbClr val="0000FF"/>
                </a:solidFill>
              </a:rPr>
              <a:t>  or Multiplying by 4 and dividing by 3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75000"/>
              <a:buFont typeface="Wingdings" charset="2"/>
              <a:buChar char="v"/>
              <a:defRPr/>
            </a:pPr>
            <a:r>
              <a:rPr lang="en-US" b="0" dirty="0">
                <a:solidFill>
                  <a:srgbClr val="0000FF"/>
                </a:solidFill>
              </a:rPr>
              <a:t>What operation undoes </a:t>
            </a:r>
            <a:r>
              <a:rPr lang="en-US" b="0" dirty="0">
                <a:solidFill>
                  <a:srgbClr val="FF0000"/>
                </a:solidFill>
              </a:rPr>
              <a:t>dividing into 12</a:t>
            </a:r>
            <a:r>
              <a:rPr lang="en-US" b="0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9246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 bldLvl="2" autoUpdateAnimBg="0"/>
      <p:bldP spid="4" grpId="0" build="p" bldLvl="2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Ride &amp; Tie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980728"/>
            <a:ext cx="6883400" cy="490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052736"/>
            <a:ext cx="23042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Two people have but one horse for a journey. One rides while the other walks. The first then ties the horse and walks on. The second takes over riding the horse </a:t>
            </a:r>
            <a:r>
              <a:rPr lang="is-IS" sz="2000" b="0">
                <a:solidFill>
                  <a:srgbClr val="000000"/>
                </a:solidFill>
              </a:rPr>
              <a:t>…</a:t>
            </a:r>
          </a:p>
          <a:p>
            <a:r>
              <a:rPr lang="is-IS" sz="2000" b="0">
                <a:solidFill>
                  <a:srgbClr val="000000"/>
                </a:solidFill>
              </a:rPr>
              <a:t>They want to arrive together at their destination.</a:t>
            </a:r>
            <a:endParaRPr lang="en-GB" sz="2000" b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79512" y="5301208"/>
            <a:ext cx="2160240" cy="864096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Imagine and sketch</a:t>
            </a:r>
          </a:p>
        </p:txBody>
      </p:sp>
    </p:spTree>
    <p:extLst>
      <p:ext uri="{BB962C8B-B14F-4D97-AF65-F5344CB8AC3E}">
        <p14:creationId xmlns:p14="http://schemas.microsoft.com/office/powerpoint/2010/main" val="309245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Area &amp; Perimeter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3744416" cy="1224136"/>
          </a:xfrm>
        </p:spPr>
        <p:txBody>
          <a:bodyPr/>
          <a:lstStyle/>
          <a:p>
            <a:r>
              <a:rPr lang="en-GB"/>
              <a:t>Well known stumbling block for many students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764704"/>
            <a:ext cx="4152900" cy="24638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79512" y="3717032"/>
            <a:ext cx="8424936" cy="12961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 dirty="0"/>
              <a:t>Perhaps because </a:t>
            </a:r>
            <a:r>
              <a:rPr lang="is-IS" b="0" dirty="0"/>
              <a:t>…</a:t>
            </a:r>
          </a:p>
          <a:p>
            <a:pPr lvl="1"/>
            <a:r>
              <a:rPr lang="is-IS" b="0" dirty="0"/>
              <a:t>to find the area you count squares</a:t>
            </a:r>
          </a:p>
          <a:p>
            <a:pPr lvl="1"/>
            <a:r>
              <a:rPr lang="en-US" b="0" dirty="0"/>
              <a:t>T</a:t>
            </a:r>
            <a:r>
              <a:rPr lang="is-IS" b="0" dirty="0"/>
              <a:t>o find the </a:t>
            </a:r>
            <a:r>
              <a:rPr lang="is-IS" b="0" dirty="0" smtClean="0"/>
              <a:t>perimeter </a:t>
            </a:r>
            <a:r>
              <a:rPr lang="is-IS" b="0" dirty="0"/>
              <a:t>you (seem to) count squares!</a:t>
            </a:r>
          </a:p>
          <a:p>
            <a:endParaRPr lang="en-GB" b="0" dirty="0"/>
          </a:p>
          <a:p>
            <a:endParaRPr lang="en-GB" b="0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5897627" y="3356992"/>
            <a:ext cx="3240360" cy="936104"/>
          </a:xfrm>
          <a:prstGeom prst="wedgeRoundRectCallout">
            <a:avLst>
              <a:gd name="adj1" fmla="val -61753"/>
              <a:gd name="adj2" fmla="val 80454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  <a:t>An action</a:t>
            </a:r>
            <a:r>
              <a:rPr kumimoji="0" lang="en-GB" sz="2000" b="0" i="0" u="none" strike="noStrike" cap="none" normalizeH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  <a:t> becomes available so it is enacted</a:t>
            </a:r>
            <a:endParaRPr kumimoji="0" lang="en-GB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Chalkboard" pitchFamily="-111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51520" y="5013176"/>
            <a:ext cx="8424936" cy="17281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endParaRPr lang="is-IS" b="0" dirty="0"/>
          </a:p>
          <a:p>
            <a:endParaRPr lang="en-GB" b="0" dirty="0"/>
          </a:p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77425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12" name="Rectangle 8"/>
          <p:cNvSpPr>
            <a:spLocks noChangeArrowheads="1"/>
          </p:cNvSpPr>
          <p:nvPr/>
        </p:nvSpPr>
        <p:spPr bwMode="auto">
          <a:xfrm>
            <a:off x="2696096" y="1772816"/>
            <a:ext cx="6477000" cy="4876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609600"/>
          </a:xfrm>
        </p:spPr>
        <p:txBody>
          <a:bodyPr/>
          <a:lstStyle/>
          <a:p>
            <a:r>
              <a:rPr lang="en-US"/>
              <a:t>Two-bit Perimeters</a:t>
            </a:r>
          </a:p>
        </p:txBody>
      </p:sp>
      <p:pic>
        <p:nvPicPr>
          <p:cNvPr id="200708" name="Picture 4" descr="2a+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60848"/>
            <a:ext cx="580548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0714" name="Text Box 10"/>
          <p:cNvSpPr txBox="1">
            <a:spLocks noChangeArrowheads="1"/>
          </p:cNvSpPr>
          <p:nvPr/>
        </p:nvSpPr>
        <p:spPr bwMode="auto">
          <a:xfrm>
            <a:off x="685800" y="25908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</a:rPr>
              <a:t>2a+2b</a:t>
            </a:r>
          </a:p>
        </p:txBody>
      </p:sp>
      <p:sp>
        <p:nvSpPr>
          <p:cNvPr id="200722" name="Text Box 18"/>
          <p:cNvSpPr txBox="1">
            <a:spLocks noChangeArrowheads="1"/>
          </p:cNvSpPr>
          <p:nvPr/>
        </p:nvSpPr>
        <p:spPr bwMode="auto">
          <a:xfrm>
            <a:off x="3124200" y="762000"/>
            <a:ext cx="5638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>
                <a:solidFill>
                  <a:srgbClr val="000000"/>
                </a:solidFill>
              </a:rPr>
              <a:t>What perimeters are possible using only 2 bits of information?</a:t>
            </a:r>
          </a:p>
        </p:txBody>
      </p:sp>
      <p:sp>
        <p:nvSpPr>
          <p:cNvPr id="200723" name="Text Box 19"/>
          <p:cNvSpPr txBox="1">
            <a:spLocks noChangeArrowheads="1"/>
          </p:cNvSpPr>
          <p:nvPr/>
        </p:nvSpPr>
        <p:spPr bwMode="auto">
          <a:xfrm>
            <a:off x="2590800" y="4038600"/>
            <a:ext cx="374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00724" name="Text Box 20"/>
          <p:cNvSpPr txBox="1">
            <a:spLocks noChangeArrowheads="1"/>
          </p:cNvSpPr>
          <p:nvPr/>
        </p:nvSpPr>
        <p:spPr bwMode="auto">
          <a:xfrm>
            <a:off x="5638800" y="6172200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00725" name="Line 21"/>
          <p:cNvSpPr>
            <a:spLocks noChangeShapeType="1"/>
          </p:cNvSpPr>
          <p:nvPr/>
        </p:nvSpPr>
        <p:spPr bwMode="auto">
          <a:xfrm>
            <a:off x="3124200" y="6237312"/>
            <a:ext cx="5715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0728" name="Line 24"/>
          <p:cNvSpPr>
            <a:spLocks noChangeShapeType="1"/>
          </p:cNvSpPr>
          <p:nvPr/>
        </p:nvSpPr>
        <p:spPr bwMode="auto">
          <a:xfrm>
            <a:off x="2915816" y="2132856"/>
            <a:ext cx="0" cy="39322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7" name="Group 26"/>
          <p:cNvGrpSpPr/>
          <p:nvPr/>
        </p:nvGrpSpPr>
        <p:grpSpPr>
          <a:xfrm>
            <a:off x="7956376" y="2060848"/>
            <a:ext cx="1008112" cy="1218061"/>
            <a:chOff x="7956376" y="2060848"/>
            <a:chExt cx="1008112" cy="1218061"/>
          </a:xfrm>
        </p:grpSpPr>
        <p:sp>
          <p:nvSpPr>
            <p:cNvPr id="2" name="Rectangle 1"/>
            <p:cNvSpPr/>
            <p:nvPr/>
          </p:nvSpPr>
          <p:spPr bwMode="auto">
            <a:xfrm>
              <a:off x="7956376" y="2060848"/>
              <a:ext cx="1008112" cy="121806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7956376" y="2126780"/>
              <a:ext cx="0" cy="115212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flipH="1" flipV="1">
              <a:off x="7956376" y="3278908"/>
              <a:ext cx="936105" cy="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3059832" y="3717032"/>
            <a:ext cx="1512168" cy="2376264"/>
            <a:chOff x="3059832" y="3717032"/>
            <a:chExt cx="1512168" cy="2376264"/>
          </a:xfrm>
        </p:grpSpPr>
        <p:sp>
          <p:nvSpPr>
            <p:cNvPr id="25" name="Rectangle 24"/>
            <p:cNvSpPr/>
            <p:nvPr/>
          </p:nvSpPr>
          <p:spPr bwMode="auto">
            <a:xfrm>
              <a:off x="3131840" y="5211096"/>
              <a:ext cx="1440160" cy="882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059832" y="4365104"/>
              <a:ext cx="864096" cy="882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cxnSp>
          <p:nvCxnSpPr>
            <p:cNvPr id="17" name="Elbow Connector 16"/>
            <p:cNvCxnSpPr/>
            <p:nvPr/>
          </p:nvCxnSpPr>
          <p:spPr bwMode="auto">
            <a:xfrm rot="16200000" flipV="1">
              <a:off x="3413522" y="4875510"/>
              <a:ext cx="1662534" cy="641722"/>
            </a:xfrm>
            <a:prstGeom prst="bentConnector3">
              <a:avLst/>
            </a:prstGeom>
            <a:solidFill>
              <a:schemeClr val="accent1"/>
            </a:solidFill>
            <a:ln w="28575" cap="flat" cmpd="sng" algn="ctr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Rectangle 37"/>
            <p:cNvSpPr/>
            <p:nvPr/>
          </p:nvSpPr>
          <p:spPr bwMode="auto">
            <a:xfrm>
              <a:off x="3059832" y="3728422"/>
              <a:ext cx="466218" cy="882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cxnSp>
          <p:nvCxnSpPr>
            <p:cNvPr id="23" name="Elbow Connector 22"/>
            <p:cNvCxnSpPr/>
            <p:nvPr/>
          </p:nvCxnSpPr>
          <p:spPr bwMode="auto">
            <a:xfrm rot="10800000">
              <a:off x="3131840" y="3717032"/>
              <a:ext cx="792088" cy="648072"/>
            </a:xfrm>
            <a:prstGeom prst="bentConnector3">
              <a:avLst/>
            </a:prstGeom>
            <a:solidFill>
              <a:schemeClr val="accent1"/>
            </a:solidFill>
            <a:ln w="28575" cap="flat" cmpd="sng" algn="ctr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Rounded Rectangular Callout 2"/>
          <p:cNvSpPr/>
          <p:nvPr/>
        </p:nvSpPr>
        <p:spPr bwMode="auto">
          <a:xfrm>
            <a:off x="179512" y="3429000"/>
            <a:ext cx="2304256" cy="936104"/>
          </a:xfrm>
          <a:prstGeom prst="wedgeRoundRectCallout">
            <a:avLst>
              <a:gd name="adj1" fmla="val -11107"/>
              <a:gd name="adj2" fmla="val -83124"/>
              <a:gd name="adj3" fmla="val 16667"/>
            </a:avLst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Holding one feature invariant</a:t>
            </a:r>
          </a:p>
        </p:txBody>
      </p:sp>
      <p:sp>
        <p:nvSpPr>
          <p:cNvPr id="22" name="Rounded Rectangular Callout 21"/>
          <p:cNvSpPr/>
          <p:nvPr/>
        </p:nvSpPr>
        <p:spPr bwMode="auto">
          <a:xfrm>
            <a:off x="179512" y="4941168"/>
            <a:ext cx="2448272" cy="1512168"/>
          </a:xfrm>
          <a:prstGeom prst="wedgeRoundRectCallout">
            <a:avLst>
              <a:gd name="adj1" fmla="val -12633"/>
              <a:gd name="adj2" fmla="val -109057"/>
              <a:gd name="adj3" fmla="val 16667"/>
            </a:avLst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>
                <a:solidFill>
                  <a:schemeClr val="tx2"/>
                </a:solidFill>
                <a:latin typeface="Chalkboard" pitchFamily="-111" charset="0"/>
              </a:rPr>
              <a:t>Tell yourself, then</a:t>
            </a:r>
            <a:br>
              <a:rPr lang="en-GB" sz="2000" b="0">
                <a:solidFill>
                  <a:schemeClr val="tx2"/>
                </a:solidFill>
                <a:latin typeface="Chalkboard" pitchFamily="-111" charset="0"/>
              </a:rPr>
            </a:br>
            <a:r>
              <a:rPr lang="en-GB" sz="2000" b="0">
                <a:solidFill>
                  <a:schemeClr val="tx2"/>
                </a:solidFill>
                <a:latin typeface="Chalkboard" pitchFamily="-111" charset="0"/>
              </a:rPr>
              <a:t>tell a friend what you can vary and what is invariant</a:t>
            </a:r>
            <a:endParaRPr kumimoji="0" lang="en-GB" sz="2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1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0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4" grpId="0"/>
      <p:bldP spid="3" grpId="0" animBg="1"/>
      <p:bldP spid="2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ChangeArrowheads="1"/>
          </p:cNvSpPr>
          <p:nvPr/>
        </p:nvSpPr>
        <p:spPr bwMode="auto">
          <a:xfrm>
            <a:off x="2667000" y="1752600"/>
            <a:ext cx="6477000" cy="4876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609600"/>
          </a:xfrm>
        </p:spPr>
        <p:txBody>
          <a:bodyPr/>
          <a:lstStyle/>
          <a:p>
            <a:r>
              <a:rPr lang="en-US"/>
              <a:t>Two-bit Perimeters</a:t>
            </a:r>
          </a:p>
        </p:txBody>
      </p:sp>
      <p:pic>
        <p:nvPicPr>
          <p:cNvPr id="212999" name="Picture 7" descr="4a+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09800"/>
            <a:ext cx="5843588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3000" name="Text Box 8"/>
          <p:cNvSpPr txBox="1">
            <a:spLocks noChangeArrowheads="1"/>
          </p:cNvSpPr>
          <p:nvPr/>
        </p:nvSpPr>
        <p:spPr bwMode="auto">
          <a:xfrm>
            <a:off x="685800" y="31242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</a:rPr>
              <a:t>4a+2b</a:t>
            </a:r>
          </a:p>
        </p:txBody>
      </p:sp>
      <p:sp>
        <p:nvSpPr>
          <p:cNvPr id="213005" name="Text Box 13"/>
          <p:cNvSpPr txBox="1">
            <a:spLocks noChangeArrowheads="1"/>
          </p:cNvSpPr>
          <p:nvPr/>
        </p:nvSpPr>
        <p:spPr bwMode="auto">
          <a:xfrm>
            <a:off x="3124200" y="762000"/>
            <a:ext cx="5638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>
                <a:solidFill>
                  <a:srgbClr val="000000"/>
                </a:solidFill>
              </a:rPr>
              <a:t>What perimeters are possible using only 2 bits of information?</a:t>
            </a:r>
          </a:p>
        </p:txBody>
      </p:sp>
      <p:sp>
        <p:nvSpPr>
          <p:cNvPr id="213006" name="Text Box 14"/>
          <p:cNvSpPr txBox="1">
            <a:spLocks noChangeArrowheads="1"/>
          </p:cNvSpPr>
          <p:nvPr/>
        </p:nvSpPr>
        <p:spPr bwMode="auto">
          <a:xfrm>
            <a:off x="2590800" y="4038600"/>
            <a:ext cx="374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13007" name="Text Box 15"/>
          <p:cNvSpPr txBox="1">
            <a:spLocks noChangeArrowheads="1"/>
          </p:cNvSpPr>
          <p:nvPr/>
        </p:nvSpPr>
        <p:spPr bwMode="auto">
          <a:xfrm>
            <a:off x="5638800" y="6248400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13008" name="Line 16"/>
          <p:cNvSpPr>
            <a:spLocks noChangeShapeType="1"/>
          </p:cNvSpPr>
          <p:nvPr/>
        </p:nvSpPr>
        <p:spPr bwMode="auto">
          <a:xfrm>
            <a:off x="3200400" y="6400800"/>
            <a:ext cx="5638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3010" name="Line 18"/>
          <p:cNvSpPr>
            <a:spLocks noChangeShapeType="1"/>
          </p:cNvSpPr>
          <p:nvPr/>
        </p:nvSpPr>
        <p:spPr bwMode="auto">
          <a:xfrm>
            <a:off x="3276600" y="3641725"/>
            <a:ext cx="54102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3011" name="Line 19"/>
          <p:cNvSpPr>
            <a:spLocks noChangeShapeType="1"/>
          </p:cNvSpPr>
          <p:nvPr/>
        </p:nvSpPr>
        <p:spPr bwMode="auto">
          <a:xfrm>
            <a:off x="2895600" y="2316163"/>
            <a:ext cx="0" cy="39322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3013" name="Line 21"/>
          <p:cNvSpPr>
            <a:spLocks noChangeShapeType="1"/>
          </p:cNvSpPr>
          <p:nvPr/>
        </p:nvSpPr>
        <p:spPr bwMode="auto">
          <a:xfrm>
            <a:off x="2987824" y="1988840"/>
            <a:ext cx="6005513" cy="12700"/>
          </a:xfrm>
          <a:prstGeom prst="line">
            <a:avLst/>
          </a:prstGeom>
          <a:noFill/>
          <a:ln w="28575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3014" name="Line 22"/>
          <p:cNvSpPr>
            <a:spLocks noChangeShapeType="1"/>
          </p:cNvSpPr>
          <p:nvPr/>
        </p:nvSpPr>
        <p:spPr bwMode="auto">
          <a:xfrm>
            <a:off x="3059832" y="1988840"/>
            <a:ext cx="0" cy="4320480"/>
          </a:xfrm>
          <a:prstGeom prst="line">
            <a:avLst/>
          </a:prstGeom>
          <a:noFill/>
          <a:ln w="28575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4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9798E-6 3.73583E-6 L 0.66591 0.00462 " pathEditMode="relative" rAng="0" ptsTypes="AA">
                                      <p:cBhvr>
                                        <p:cTn id="10" dur="6000" fill="hold"/>
                                        <p:tgtEl>
                                          <p:spTgt spid="213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8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442E-8 -2.98404E-7 L -0.00539 0.61809 " pathEditMode="relative" rAng="0" ptsTypes="AA">
                                      <p:cBhvr>
                                        <p:cTn id="14" dur="6000" fill="hold"/>
                                        <p:tgtEl>
                                          <p:spTgt spid="213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309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0" grpId="0" build="p" autoUpdateAnimBg="0"/>
      <p:bldP spid="213010" grpId="0" animBg="1"/>
      <p:bldP spid="213013" grpId="0" animBg="1"/>
      <p:bldP spid="2130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ChangeArrowheads="1"/>
          </p:cNvSpPr>
          <p:nvPr/>
        </p:nvSpPr>
        <p:spPr bwMode="auto">
          <a:xfrm>
            <a:off x="2667000" y="1916832"/>
            <a:ext cx="6477000" cy="4876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609600"/>
          </a:xfrm>
        </p:spPr>
        <p:txBody>
          <a:bodyPr/>
          <a:lstStyle/>
          <a:p>
            <a:r>
              <a:rPr lang="en-US"/>
              <a:t>Two-bit Perimeters</a:t>
            </a:r>
          </a:p>
        </p:txBody>
      </p:sp>
      <p:pic>
        <p:nvPicPr>
          <p:cNvPr id="217099" name="Picture 11" descr="6a+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13707"/>
            <a:ext cx="5830888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7101" name="Text Box 13"/>
          <p:cNvSpPr txBox="1">
            <a:spLocks noChangeArrowheads="1"/>
          </p:cNvSpPr>
          <p:nvPr/>
        </p:nvSpPr>
        <p:spPr bwMode="auto">
          <a:xfrm>
            <a:off x="179512" y="762000"/>
            <a:ext cx="8583488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>
                <a:solidFill>
                  <a:srgbClr val="000000"/>
                </a:solidFill>
              </a:rPr>
              <a:t>Draw yourself a shape that requires only two pieces of information, made from an initial rectangle that is </a:t>
            </a:r>
            <a:r>
              <a:rPr lang="en-US" sz="2400" b="0" i="1">
                <a:solidFill>
                  <a:srgbClr val="000000"/>
                </a:solidFill>
              </a:rPr>
              <a:t>a</a:t>
            </a:r>
            <a:r>
              <a:rPr lang="en-US" sz="2400" b="0">
                <a:solidFill>
                  <a:srgbClr val="000000"/>
                </a:solidFill>
              </a:rPr>
              <a:t> by </a:t>
            </a:r>
            <a:r>
              <a:rPr lang="en-US" sz="2400" b="0" i="1">
                <a:solidFill>
                  <a:srgbClr val="000000"/>
                </a:solidFill>
              </a:rPr>
              <a:t>b, </a:t>
            </a:r>
            <a:r>
              <a:rPr lang="en-US" sz="2400" b="0">
                <a:solidFill>
                  <a:srgbClr val="000000"/>
                </a:solidFill>
              </a:rPr>
              <a:t>and having a perimeter of 6</a:t>
            </a:r>
            <a:r>
              <a:rPr lang="en-US" sz="2400" b="0" i="1">
                <a:solidFill>
                  <a:srgbClr val="000000"/>
                </a:solidFill>
              </a:rPr>
              <a:t>a</a:t>
            </a:r>
            <a:r>
              <a:rPr lang="en-US" sz="2400" b="0">
                <a:solidFill>
                  <a:srgbClr val="000000"/>
                </a:solidFill>
              </a:rPr>
              <a:t> + 4</a:t>
            </a:r>
            <a:r>
              <a:rPr lang="en-US" sz="2400" b="0" i="1">
                <a:solidFill>
                  <a:srgbClr val="000000"/>
                </a:solidFill>
              </a:rPr>
              <a:t>b.</a:t>
            </a:r>
            <a:endParaRPr lang="en-US" sz="2400" b="0">
              <a:solidFill>
                <a:srgbClr val="000000"/>
              </a:solidFill>
            </a:endParaRPr>
          </a:p>
        </p:txBody>
      </p:sp>
      <p:sp>
        <p:nvSpPr>
          <p:cNvPr id="217102" name="Text Box 14"/>
          <p:cNvSpPr txBox="1">
            <a:spLocks noChangeArrowheads="1"/>
          </p:cNvSpPr>
          <p:nvPr/>
        </p:nvSpPr>
        <p:spPr bwMode="auto">
          <a:xfrm>
            <a:off x="2590800" y="4202832"/>
            <a:ext cx="374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17103" name="Text Box 15"/>
          <p:cNvSpPr txBox="1">
            <a:spLocks noChangeArrowheads="1"/>
          </p:cNvSpPr>
          <p:nvPr/>
        </p:nvSpPr>
        <p:spPr bwMode="auto">
          <a:xfrm>
            <a:off x="5638800" y="6412632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17104" name="Line 16"/>
          <p:cNvSpPr>
            <a:spLocks noChangeShapeType="1"/>
          </p:cNvSpPr>
          <p:nvPr/>
        </p:nvSpPr>
        <p:spPr bwMode="auto">
          <a:xfrm>
            <a:off x="2971800" y="6565032"/>
            <a:ext cx="5867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7105" name="Line 17"/>
          <p:cNvSpPr>
            <a:spLocks noChangeShapeType="1"/>
          </p:cNvSpPr>
          <p:nvPr/>
        </p:nvSpPr>
        <p:spPr bwMode="auto">
          <a:xfrm>
            <a:off x="2895600" y="2374032"/>
            <a:ext cx="0" cy="388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17106" name="Group 18"/>
          <p:cNvGrpSpPr>
            <a:grpSpLocks/>
          </p:cNvGrpSpPr>
          <p:nvPr/>
        </p:nvGrpSpPr>
        <p:grpSpPr bwMode="auto">
          <a:xfrm>
            <a:off x="3276600" y="3745632"/>
            <a:ext cx="5562600" cy="749300"/>
            <a:chOff x="2064" y="2294"/>
            <a:chExt cx="3504" cy="472"/>
          </a:xfrm>
        </p:grpSpPr>
        <p:sp>
          <p:nvSpPr>
            <p:cNvPr id="217107" name="Line 19"/>
            <p:cNvSpPr>
              <a:spLocks noChangeShapeType="1"/>
            </p:cNvSpPr>
            <p:nvPr/>
          </p:nvSpPr>
          <p:spPr bwMode="auto">
            <a:xfrm>
              <a:off x="2064" y="2294"/>
              <a:ext cx="34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108" name="Line 20"/>
            <p:cNvSpPr>
              <a:spLocks noChangeShapeType="1"/>
            </p:cNvSpPr>
            <p:nvPr/>
          </p:nvSpPr>
          <p:spPr bwMode="auto">
            <a:xfrm>
              <a:off x="2160" y="2766"/>
              <a:ext cx="34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17117" name="Group 29"/>
          <p:cNvGrpSpPr>
            <a:grpSpLocks/>
          </p:cNvGrpSpPr>
          <p:nvPr/>
        </p:nvGrpSpPr>
        <p:grpSpPr bwMode="auto">
          <a:xfrm>
            <a:off x="4267200" y="2831232"/>
            <a:ext cx="2593975" cy="3505200"/>
            <a:chOff x="2688" y="1680"/>
            <a:chExt cx="1634" cy="2208"/>
          </a:xfrm>
        </p:grpSpPr>
        <p:sp>
          <p:nvSpPr>
            <p:cNvPr id="217109" name="Line 21"/>
            <p:cNvSpPr>
              <a:spLocks noChangeShapeType="1"/>
            </p:cNvSpPr>
            <p:nvPr/>
          </p:nvSpPr>
          <p:spPr bwMode="auto">
            <a:xfrm>
              <a:off x="2688" y="1968"/>
              <a:ext cx="0" cy="17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111" name="Line 23"/>
            <p:cNvSpPr>
              <a:spLocks noChangeShapeType="1"/>
            </p:cNvSpPr>
            <p:nvPr/>
          </p:nvSpPr>
          <p:spPr bwMode="auto">
            <a:xfrm>
              <a:off x="3260" y="1680"/>
              <a:ext cx="0" cy="17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115" name="Line 27"/>
            <p:cNvSpPr>
              <a:spLocks noChangeShapeType="1"/>
            </p:cNvSpPr>
            <p:nvPr/>
          </p:nvSpPr>
          <p:spPr bwMode="auto">
            <a:xfrm>
              <a:off x="4322" y="2112"/>
              <a:ext cx="0" cy="17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7" name="Rounded Rectangular Callout 16"/>
          <p:cNvSpPr/>
          <p:nvPr/>
        </p:nvSpPr>
        <p:spPr bwMode="auto">
          <a:xfrm>
            <a:off x="179512" y="2780928"/>
            <a:ext cx="2304256" cy="936104"/>
          </a:xfrm>
          <a:prstGeom prst="wedgeRoundRectCallout">
            <a:avLst>
              <a:gd name="adj1" fmla="val -11107"/>
              <a:gd name="adj2" fmla="val -25273"/>
              <a:gd name="adj3" fmla="val 16667"/>
            </a:avLst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Holding one feature invariant</a:t>
            </a: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179512" y="4293096"/>
            <a:ext cx="2448272" cy="1512168"/>
          </a:xfrm>
          <a:prstGeom prst="wedgeRoundRectCallout">
            <a:avLst>
              <a:gd name="adj1" fmla="val -12633"/>
              <a:gd name="adj2" fmla="val -109057"/>
              <a:gd name="adj3" fmla="val 16667"/>
            </a:avLst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>
                <a:solidFill>
                  <a:schemeClr val="tx2"/>
                </a:solidFill>
                <a:latin typeface="Chalkboard" pitchFamily="-111" charset="0"/>
              </a:rPr>
              <a:t>Tell yourself, then</a:t>
            </a:r>
            <a:br>
              <a:rPr lang="en-GB" sz="2000" b="0">
                <a:solidFill>
                  <a:schemeClr val="tx2"/>
                </a:solidFill>
                <a:latin typeface="Chalkboard" pitchFamily="-111" charset="0"/>
              </a:rPr>
            </a:br>
            <a:r>
              <a:rPr lang="en-GB" sz="2000" b="0">
                <a:solidFill>
                  <a:schemeClr val="tx2"/>
                </a:solidFill>
                <a:latin typeface="Chalkboard" pitchFamily="-111" charset="0"/>
              </a:rPr>
              <a:t>tell a friend what you can vary and what is invariant</a:t>
            </a:r>
            <a:endParaRPr kumimoji="0" lang="en-GB" sz="2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87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0" grpId="0" animBg="1"/>
      <p:bldP spid="217102" grpId="0"/>
      <p:bldP spid="217103" grpId="0"/>
      <p:bldP spid="217104" grpId="0" animBg="1"/>
      <p:bldP spid="217105" grpId="0" animBg="1"/>
      <p:bldP spid="17" grpId="0" animBg="1"/>
      <p:bldP spid="1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More or Less Grid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5023"/>
            <a:ext cx="9144000" cy="553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1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704676"/>
            <a:ext cx="5448300" cy="6108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96224" y="1269926"/>
            <a:ext cx="2592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 smtClean="0">
                <a:solidFill>
                  <a:srgbClr val="000000"/>
                </a:solidFill>
              </a:rPr>
              <a:t>Draw, sketch or write an equation for </a:t>
            </a:r>
            <a:r>
              <a:rPr lang="mr-IN" sz="2000" b="0" dirty="0" smtClean="0">
                <a:solidFill>
                  <a:srgbClr val="000000"/>
                </a:solidFill>
              </a:rPr>
              <a:t>…</a:t>
            </a:r>
            <a:r>
              <a:rPr lang="en-GB" sz="2000" b="0" dirty="0" smtClean="0">
                <a:solidFill>
                  <a:srgbClr val="000000"/>
                </a:solidFill>
              </a:rPr>
              <a:t> </a:t>
            </a:r>
            <a:br>
              <a:rPr lang="en-GB" sz="2000" b="0" dirty="0" smtClean="0">
                <a:solidFill>
                  <a:srgbClr val="000000"/>
                </a:solidFill>
              </a:rPr>
            </a:br>
            <a:r>
              <a:rPr lang="en-GB" sz="2000" b="0" dirty="0" smtClean="0">
                <a:solidFill>
                  <a:srgbClr val="000000"/>
                </a:solidFill>
              </a:rPr>
              <a:t>a straight line through the origin</a:t>
            </a:r>
            <a:endParaRPr lang="en-GB" sz="2000" b="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6224" y="299811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 smtClean="0">
                <a:solidFill>
                  <a:srgbClr val="FF0000"/>
                </a:solidFill>
              </a:rPr>
              <a:t>And another</a:t>
            </a:r>
            <a:endParaRPr lang="en-GB" sz="2000" b="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1904" y="349520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 smtClean="0">
                <a:solidFill>
                  <a:schemeClr val="bg1"/>
                </a:solidFill>
              </a:rPr>
              <a:t>And another</a:t>
            </a:r>
            <a:endParaRPr lang="en-GB" sz="2000" b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2" y="1268760"/>
            <a:ext cx="2592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 smtClean="0">
                <a:solidFill>
                  <a:srgbClr val="000000"/>
                </a:solidFill>
              </a:rPr>
              <a:t>Draw, sketch or write an equation for </a:t>
            </a:r>
            <a:r>
              <a:rPr lang="mr-IN" sz="2000" b="0" dirty="0" smtClean="0">
                <a:solidFill>
                  <a:srgbClr val="000000"/>
                </a:solidFill>
              </a:rPr>
              <a:t>…</a:t>
            </a:r>
            <a:r>
              <a:rPr lang="en-GB" sz="2000" b="0" dirty="0" smtClean="0">
                <a:solidFill>
                  <a:srgbClr val="000000"/>
                </a:solidFill>
              </a:rPr>
              <a:t> </a:t>
            </a:r>
            <a:br>
              <a:rPr lang="en-GB" sz="2000" b="0" dirty="0" smtClean="0">
                <a:solidFill>
                  <a:srgbClr val="000000"/>
                </a:solidFill>
              </a:rPr>
            </a:br>
            <a:r>
              <a:rPr lang="en-GB" sz="2000" b="0" dirty="0" smtClean="0">
                <a:solidFill>
                  <a:srgbClr val="000000"/>
                </a:solidFill>
              </a:rPr>
              <a:t>a straight line through (0, 5)</a:t>
            </a:r>
            <a:endParaRPr lang="en-GB" sz="2000" b="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683131"/>
            <a:ext cx="5448300" cy="61087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Another &amp; Another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661199"/>
            <a:ext cx="5448300" cy="6108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92256" y="1279029"/>
            <a:ext cx="2592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 smtClean="0">
                <a:solidFill>
                  <a:srgbClr val="000000"/>
                </a:solidFill>
              </a:rPr>
              <a:t>Draw, sketch or write an equation for </a:t>
            </a:r>
            <a:r>
              <a:rPr lang="mr-IN" sz="2000" b="0" dirty="0" smtClean="0">
                <a:solidFill>
                  <a:srgbClr val="000000"/>
                </a:solidFill>
              </a:rPr>
              <a:t>…</a:t>
            </a:r>
            <a:r>
              <a:rPr lang="en-GB" sz="2000" b="0" dirty="0" smtClean="0">
                <a:solidFill>
                  <a:srgbClr val="000000"/>
                </a:solidFill>
              </a:rPr>
              <a:t> </a:t>
            </a:r>
            <a:br>
              <a:rPr lang="en-GB" sz="2000" b="0" dirty="0" smtClean="0">
                <a:solidFill>
                  <a:srgbClr val="000000"/>
                </a:solidFill>
              </a:rPr>
            </a:br>
            <a:r>
              <a:rPr lang="en-GB" sz="2000" b="0" dirty="0" smtClean="0">
                <a:solidFill>
                  <a:srgbClr val="000000"/>
                </a:solidFill>
              </a:rPr>
              <a:t>a straight line through both points</a:t>
            </a:r>
            <a:endParaRPr lang="en-GB" sz="2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62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4" grpId="2"/>
      <p:bldP spid="4" grpId="3"/>
      <p:bldP spid="4" grpId="4"/>
      <p:bldP spid="4" grpId="5"/>
      <p:bldP spid="5" grpId="0"/>
      <p:bldP spid="5" grpId="1"/>
      <p:bldP spid="5" grpId="2"/>
      <p:bldP spid="5" grpId="3"/>
      <p:bldP spid="5" grpId="4"/>
      <p:bldP spid="5" grpId="5"/>
      <p:bldP spid="6" grpId="0"/>
      <p:bldP spid="6" grpId="2"/>
      <p:bldP spid="10" grpId="0"/>
      <p:bldP spid="10" grpId="1"/>
      <p:bldP spid="10" grpId="2"/>
      <p:bldP spid="10" grpId="3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04664"/>
            <a:ext cx="5448300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Opposite Angles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596" y="1700808"/>
            <a:ext cx="5130800" cy="34417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1403648" y="5373216"/>
            <a:ext cx="6840760" cy="1008112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Developing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 facility in discerning opposite angles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 baseline="0" dirty="0" smtClean="0">
                <a:solidFill>
                  <a:schemeClr val="tx2"/>
                </a:solidFill>
                <a:latin typeface="Chalkboard" pitchFamily="-111" charset="0"/>
              </a:rPr>
              <a:t>Before engaging with their equality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halkboard" pitchFamily="-111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473" y="1700808"/>
            <a:ext cx="5374150" cy="34417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48080" y="1009390"/>
            <a:ext cx="8424936" cy="5760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 kern="0" smtClean="0"/>
              <a:t>How many pairs of opposite angles can you find?</a:t>
            </a:r>
            <a:endParaRPr lang="en-GB" b="0" kern="0"/>
          </a:p>
        </p:txBody>
      </p:sp>
    </p:spTree>
    <p:extLst>
      <p:ext uri="{BB962C8B-B14F-4D97-AF65-F5344CB8AC3E}">
        <p14:creationId xmlns:p14="http://schemas.microsoft.com/office/powerpoint/2010/main" val="71484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Gradients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5544616"/>
          </a:xfrm>
        </p:spPr>
        <p:txBody>
          <a:bodyPr/>
          <a:lstStyle/>
          <a:p>
            <a:r>
              <a:rPr lang="en-GB" dirty="0"/>
              <a:t>Draw or write down two straight lines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whose </a:t>
            </a:r>
            <a:r>
              <a:rPr lang="en-GB" dirty="0"/>
              <a:t>x-intercepts differ by 1</a:t>
            </a:r>
          </a:p>
          <a:p>
            <a:r>
              <a:rPr lang="en-GB" dirty="0"/>
              <a:t>And </a:t>
            </a:r>
            <a:r>
              <a:rPr lang="en-GB" dirty="0" smtClean="0"/>
              <a:t>another pair</a:t>
            </a:r>
            <a:endParaRPr lang="en-GB" dirty="0"/>
          </a:p>
          <a:p>
            <a:r>
              <a:rPr lang="en-GB" dirty="0"/>
              <a:t>And a</a:t>
            </a:r>
            <a:r>
              <a:rPr lang="en-GB" dirty="0" smtClean="0"/>
              <a:t>nother pair</a:t>
            </a:r>
            <a:endParaRPr lang="en-GB" dirty="0"/>
          </a:p>
          <a:p>
            <a:r>
              <a:rPr lang="en-GB" dirty="0" smtClean="0"/>
              <a:t>Draw or write down two straight lines whose </a:t>
            </a:r>
            <a:br>
              <a:rPr lang="en-GB" dirty="0" smtClean="0"/>
            </a:br>
            <a:r>
              <a:rPr lang="en-GB" dirty="0" smtClean="0"/>
              <a:t>x-intercepts differ by 1 and </a:t>
            </a:r>
            <a:br>
              <a:rPr lang="en-GB" dirty="0" smtClean="0"/>
            </a:br>
            <a:r>
              <a:rPr lang="en-GB" dirty="0" smtClean="0"/>
              <a:t>whose y-intercepts differ by 1</a:t>
            </a:r>
          </a:p>
          <a:p>
            <a:r>
              <a:rPr lang="en-GB" dirty="0" smtClean="0"/>
              <a:t>And another pair</a:t>
            </a:r>
          </a:p>
          <a:p>
            <a:r>
              <a:rPr lang="en-GB" dirty="0" smtClean="0"/>
              <a:t>And another pair</a:t>
            </a:r>
          </a:p>
          <a:p>
            <a:r>
              <a:rPr lang="en-GB" dirty="0" smtClean="0"/>
              <a:t>Now draw or write down two straight lines whose </a:t>
            </a:r>
            <a:br>
              <a:rPr lang="en-GB" dirty="0" smtClean="0"/>
            </a:br>
            <a:r>
              <a:rPr lang="en-GB" dirty="0" smtClean="0"/>
              <a:t>x-intercepts, whose y-intercepts and </a:t>
            </a:r>
            <a:br>
              <a:rPr lang="en-GB" dirty="0" smtClean="0"/>
            </a:br>
            <a:r>
              <a:rPr lang="en-GB" dirty="0" smtClean="0"/>
              <a:t>whose slopes differ by 1</a:t>
            </a:r>
          </a:p>
          <a:p>
            <a:r>
              <a:rPr lang="en-GB" dirty="0" smtClean="0"/>
              <a:t>And another; And another</a:t>
            </a:r>
          </a:p>
        </p:txBody>
      </p:sp>
    </p:spTree>
    <p:extLst>
      <p:ext uri="{BB962C8B-B14F-4D97-AF65-F5344CB8AC3E}">
        <p14:creationId xmlns:p14="http://schemas.microsoft.com/office/powerpoint/2010/main" val="200725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04664"/>
            <a:ext cx="5448300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8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04664"/>
            <a:ext cx="5448300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3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87680" cy="609600"/>
          </a:xfrm>
        </p:spPr>
        <p:txBody>
          <a:bodyPr/>
          <a:lstStyle/>
          <a:p>
            <a:r>
              <a:rPr lang="en-GB" dirty="0" smtClean="0"/>
              <a:t>Task 3: Design of Question </a:t>
            </a:r>
            <a:r>
              <a:rPr lang="en-GB" dirty="0"/>
              <a:t>S</a:t>
            </a:r>
            <a:r>
              <a:rPr lang="en-GB" dirty="0" smtClean="0"/>
              <a:t>equence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Construct an object</a:t>
            </a:r>
          </a:p>
          <a:p>
            <a:pPr lvl="1"/>
            <a:r>
              <a:rPr lang="en-GB" dirty="0" smtClean="0"/>
              <a:t>and another</a:t>
            </a:r>
          </a:p>
          <a:p>
            <a:pPr lvl="1"/>
            <a:r>
              <a:rPr lang="en-GB" dirty="0" smtClean="0"/>
              <a:t>and another</a:t>
            </a:r>
          </a:p>
          <a:p>
            <a:r>
              <a:rPr lang="en-GB" dirty="0" smtClean="0"/>
              <a:t>Variation on the object (and another, and another)</a:t>
            </a:r>
          </a:p>
          <a:p>
            <a:r>
              <a:rPr lang="en-GB" dirty="0" smtClean="0"/>
              <a:t>Introduce a new constraint (no others ...)</a:t>
            </a:r>
          </a:p>
          <a:p>
            <a:r>
              <a:rPr lang="en-GB" dirty="0" smtClean="0"/>
              <a:t>Ask similar questions of a new object</a:t>
            </a:r>
          </a:p>
          <a:p>
            <a:pPr lvl="1"/>
            <a:r>
              <a:rPr lang="en-GB" dirty="0" smtClean="0"/>
              <a:t>and another</a:t>
            </a:r>
          </a:p>
          <a:p>
            <a:pPr lvl="1"/>
            <a:r>
              <a:rPr lang="en-GB" dirty="0" smtClean="0"/>
              <a:t>and another</a:t>
            </a:r>
          </a:p>
          <a:p>
            <a:r>
              <a:rPr lang="en-GB" dirty="0" smtClean="0"/>
              <a:t>Variation in method</a:t>
            </a:r>
          </a:p>
          <a:p>
            <a:r>
              <a:rPr lang="en-GB" dirty="0" smtClean="0"/>
              <a:t>New kind of question/insight/concept</a:t>
            </a:r>
          </a:p>
          <a:p>
            <a:pPr lvl="1"/>
            <a:r>
              <a:rPr lang="en-GB" dirty="0" smtClean="0"/>
              <a:t>and another</a:t>
            </a:r>
          </a:p>
          <a:p>
            <a:pPr lvl="1"/>
            <a:r>
              <a:rPr lang="en-GB" dirty="0" smtClean="0"/>
              <a:t>and another (opportunity to experience)</a:t>
            </a:r>
          </a:p>
        </p:txBody>
      </p:sp>
    </p:spTree>
    <p:extLst>
      <p:ext uri="{BB962C8B-B14F-4D97-AF65-F5344CB8AC3E}">
        <p14:creationId xmlns:p14="http://schemas.microsoft.com/office/powerpoint/2010/main" val="14413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72400" cy="609600"/>
          </a:xfrm>
        </p:spPr>
        <p:txBody>
          <a:bodyPr/>
          <a:lstStyle/>
          <a:p>
            <a:r>
              <a:rPr lang="en-GB" dirty="0" smtClean="0"/>
              <a:t>Types of variation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24936" cy="5040560"/>
          </a:xfrm>
        </p:spPr>
        <p:txBody>
          <a:bodyPr/>
          <a:lstStyle/>
          <a:p>
            <a:r>
              <a:rPr lang="en-GB" dirty="0" smtClean="0"/>
              <a:t>Conceptual: </a:t>
            </a:r>
          </a:p>
          <a:p>
            <a:pPr lvl="1"/>
            <a:r>
              <a:rPr lang="en-GB" dirty="0" smtClean="0"/>
              <a:t>presentations; </a:t>
            </a:r>
          </a:p>
          <a:p>
            <a:pPr lvl="1"/>
            <a:r>
              <a:rPr lang="en-GB" dirty="0" smtClean="0"/>
              <a:t>representations; </a:t>
            </a:r>
          </a:p>
          <a:p>
            <a:pPr lvl="1"/>
            <a:r>
              <a:rPr lang="en-GB" dirty="0" smtClean="0"/>
              <a:t>examples/non examples approaches; </a:t>
            </a:r>
          </a:p>
          <a:p>
            <a:pPr lvl="1"/>
            <a:r>
              <a:rPr lang="en-GB" dirty="0" smtClean="0"/>
              <a:t>connections with what we already know; </a:t>
            </a:r>
          </a:p>
          <a:p>
            <a:pPr lvl="1"/>
            <a:r>
              <a:rPr lang="en-GB" dirty="0" smtClean="0"/>
              <a:t>what mathematical problems this new idea is going to help us with; </a:t>
            </a:r>
          </a:p>
          <a:p>
            <a:pPr lvl="1"/>
            <a:r>
              <a:rPr lang="en-GB" dirty="0" smtClean="0"/>
              <a:t>multiple experiences and perspectives; various critical aspects</a:t>
            </a:r>
          </a:p>
          <a:p>
            <a:r>
              <a:rPr lang="en-GB" dirty="0" smtClean="0"/>
              <a:t>Procedural:</a:t>
            </a:r>
          </a:p>
          <a:p>
            <a:pPr lvl="1"/>
            <a:r>
              <a:rPr lang="en-GB" dirty="0" smtClean="0"/>
              <a:t>Multiple problems - one solution method</a:t>
            </a:r>
          </a:p>
          <a:p>
            <a:pPr lvl="1"/>
            <a:r>
              <a:rPr lang="en-GB" dirty="0" smtClean="0"/>
              <a:t>One problem - multiple solution methods</a:t>
            </a:r>
          </a:p>
          <a:p>
            <a:pPr lvl="1"/>
            <a:r>
              <a:rPr lang="en-GB" dirty="0" smtClean="0"/>
              <a:t>One situation - multiple presentations</a:t>
            </a:r>
          </a:p>
        </p:txBody>
      </p:sp>
    </p:spTree>
    <p:extLst>
      <p:ext uri="{BB962C8B-B14F-4D97-AF65-F5344CB8AC3E}">
        <p14:creationId xmlns:p14="http://schemas.microsoft.com/office/powerpoint/2010/main" val="99222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Implications for quality of teaching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Anticipate what variation is necessary to develop procedural mastery (process; proceed; progress), and conceptual mastery</a:t>
            </a:r>
          </a:p>
          <a:p>
            <a:r>
              <a:rPr lang="en-GB" dirty="0" smtClean="0"/>
              <a:t>Critical aspects; focus; difficult points; hinges</a:t>
            </a:r>
          </a:p>
          <a:p>
            <a:r>
              <a:rPr lang="en-GB" dirty="0" smtClean="0"/>
              <a:t>Dimensions of variation to draw attention to the critical aspects and focus</a:t>
            </a:r>
          </a:p>
          <a:p>
            <a:r>
              <a:rPr lang="en-GB" dirty="0" smtClean="0"/>
              <a:t>Ranges of change that will focus attention</a:t>
            </a:r>
          </a:p>
          <a:p>
            <a:r>
              <a:rPr lang="en-GB" dirty="0" smtClean="0"/>
              <a:t>Examples and non-examples to delineate the concept</a:t>
            </a:r>
          </a:p>
          <a:p>
            <a:r>
              <a:rPr lang="en-GB" dirty="0" smtClean="0"/>
              <a:t>Representations (because the concept is abstract)</a:t>
            </a:r>
          </a:p>
          <a:p>
            <a:r>
              <a:rPr lang="en-GB" dirty="0" smtClean="0"/>
              <a:t>Lived object of learning; </a:t>
            </a:r>
          </a:p>
          <a:p>
            <a:pPr lvl="1"/>
            <a:r>
              <a:rPr lang="en-GB" dirty="0" smtClean="0"/>
              <a:t>what they see, hear, do; </a:t>
            </a:r>
          </a:p>
          <a:p>
            <a:pPr lvl="1"/>
            <a:r>
              <a:rPr lang="en-GB" dirty="0" smtClean="0"/>
              <a:t>what generalisations is it possible to make from their experiences?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67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Powers &amp; Themes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412776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 smtClean="0">
                <a:solidFill>
                  <a:schemeClr val="bg1"/>
                </a:solidFill>
              </a:rPr>
              <a:t>Imagining &amp; Expressing</a:t>
            </a:r>
          </a:p>
          <a:p>
            <a:r>
              <a:rPr lang="en-GB" sz="2400" b="0" dirty="0" smtClean="0">
                <a:solidFill>
                  <a:schemeClr val="bg1"/>
                </a:solidFill>
              </a:rPr>
              <a:t>Specialising &amp; Generalising</a:t>
            </a:r>
          </a:p>
          <a:p>
            <a:r>
              <a:rPr lang="en-GB" sz="2400" b="0" dirty="0" smtClean="0">
                <a:solidFill>
                  <a:schemeClr val="bg1"/>
                </a:solidFill>
              </a:rPr>
              <a:t>Conjecturing &amp; Convincing</a:t>
            </a:r>
          </a:p>
          <a:p>
            <a:r>
              <a:rPr lang="en-GB" sz="2400" b="0" dirty="0" smtClean="0">
                <a:solidFill>
                  <a:schemeClr val="bg1"/>
                </a:solidFill>
              </a:rPr>
              <a:t>(Re)-Presenting in different modes</a:t>
            </a:r>
          </a:p>
          <a:p>
            <a:r>
              <a:rPr lang="en-GB" sz="2400" b="0" dirty="0" smtClean="0">
                <a:solidFill>
                  <a:schemeClr val="bg1"/>
                </a:solidFill>
              </a:rPr>
              <a:t>Organising &amp; Characterising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5896" y="4442336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 smtClean="0">
                <a:solidFill>
                  <a:schemeClr val="bg1"/>
                </a:solidFill>
              </a:rPr>
              <a:t>Doing &amp; Undoing</a:t>
            </a:r>
          </a:p>
          <a:p>
            <a:r>
              <a:rPr lang="en-GB" sz="2400" b="0" dirty="0" smtClean="0">
                <a:solidFill>
                  <a:schemeClr val="bg1"/>
                </a:solidFill>
              </a:rPr>
              <a:t>Invariance in the midst of change</a:t>
            </a:r>
          </a:p>
          <a:p>
            <a:r>
              <a:rPr lang="en-GB" sz="2400" b="0" dirty="0" smtClean="0">
                <a:solidFill>
                  <a:schemeClr val="bg1"/>
                </a:solidFill>
              </a:rPr>
              <a:t>Freedom &amp; Constraint</a:t>
            </a:r>
          </a:p>
          <a:p>
            <a:r>
              <a:rPr lang="en-GB" sz="2400" b="0" dirty="0" smtClean="0">
                <a:solidFill>
                  <a:schemeClr val="bg1"/>
                </a:solidFill>
              </a:rPr>
              <a:t>Restricting &amp; Extending</a:t>
            </a:r>
          </a:p>
          <a:p>
            <a:r>
              <a:rPr lang="en-GB" sz="2400" b="0" dirty="0" smtClean="0">
                <a:solidFill>
                  <a:schemeClr val="bg1"/>
                </a:solidFill>
              </a:rPr>
              <a:t>Exchanging</a:t>
            </a:r>
            <a:endParaRPr lang="en-GB" sz="2400" b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980728"/>
            <a:ext cx="1388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 smtClean="0">
                <a:solidFill>
                  <a:srgbClr val="0000FF"/>
                </a:solidFill>
              </a:rPr>
              <a:t>Powers</a:t>
            </a:r>
            <a:endParaRPr lang="en-GB" b="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6" y="4010288"/>
            <a:ext cx="1415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 smtClean="0">
                <a:solidFill>
                  <a:srgbClr val="0000FF"/>
                </a:solidFill>
              </a:rPr>
              <a:t>Themes</a:t>
            </a:r>
            <a:endParaRPr lang="en-GB" b="0" dirty="0">
              <a:solidFill>
                <a:srgbClr val="0000FF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716016" y="260648"/>
            <a:ext cx="4104456" cy="1008112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</a:rPr>
              <a:t>Are students being encouraged </a:t>
            </a:r>
            <a:b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</a:rPr>
            </a:b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</a:rPr>
              <a:t>to use their own powers</a:t>
            </a:r>
            <a:r>
              <a:rPr lang="en-GB" sz="2000" b="0" dirty="0">
                <a:solidFill>
                  <a:srgbClr val="631908"/>
                </a:solidFill>
              </a:rPr>
              <a:t>?</a:t>
            </a:r>
            <a:br>
              <a:rPr lang="en-GB" sz="2000" b="0" dirty="0">
                <a:solidFill>
                  <a:srgbClr val="631908"/>
                </a:solidFill>
              </a:rPr>
            </a:br>
            <a:endParaRPr kumimoji="0" lang="en-GB" sz="2000" b="0" i="0" u="none" strike="noStrike" cap="none" normalizeH="0" baseline="0" dirty="0">
              <a:ln>
                <a:noFill/>
              </a:ln>
              <a:solidFill>
                <a:srgbClr val="631908"/>
              </a:solidFill>
              <a:effectLst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859524" y="1124744"/>
            <a:ext cx="4284476" cy="1296144"/>
          </a:xfrm>
          <a:prstGeom prst="round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 dirty="0">
                <a:solidFill>
                  <a:schemeClr val="tx2"/>
                </a:solidFill>
              </a:rPr>
              <a:t>o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r</a:t>
            </a:r>
            <a:b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</a:b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are</a:t>
            </a:r>
            <a:r>
              <a:rPr kumimoji="0" lang="en-GB" sz="2000" b="0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</a:rPr>
              <a:t> their powers being usurped by textbook, worksheets and …</a:t>
            </a:r>
            <a:r>
              <a:rPr lang="en-GB" sz="2000" b="0" dirty="0">
                <a:solidFill>
                  <a:schemeClr val="tx2"/>
                </a:solidFill>
              </a:rPr>
              <a:t> ?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3108" y="-1033139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4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80728"/>
            <a:ext cx="6552728" cy="2808312"/>
          </a:xfrm>
        </p:spPr>
        <p:txBody>
          <a:bodyPr/>
          <a:lstStyle/>
          <a:p>
            <a:r>
              <a:rPr lang="en-GB" dirty="0" smtClean="0"/>
              <a:t>Concepts</a:t>
            </a:r>
          </a:p>
          <a:p>
            <a:pPr lvl="1"/>
            <a:r>
              <a:rPr lang="en-GB" dirty="0" smtClean="0"/>
              <a:t>Vary aspects or features that can be varied without changing the concept</a:t>
            </a:r>
          </a:p>
          <a:p>
            <a:r>
              <a:rPr lang="en-GB" dirty="0" smtClean="0"/>
              <a:t>Problems</a:t>
            </a:r>
          </a:p>
          <a:p>
            <a:pPr lvl="1"/>
            <a:r>
              <a:rPr lang="en-GB" dirty="0" smtClean="0"/>
              <a:t>Vary parameters</a:t>
            </a:r>
          </a:p>
          <a:p>
            <a:pPr lvl="1"/>
            <a:r>
              <a:rPr lang="en-GB" dirty="0" smtClean="0"/>
              <a:t>Vary contexts while retaining the same calculations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378904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 smtClean="0">
                <a:solidFill>
                  <a:srgbClr val="FF0000"/>
                </a:solidFill>
              </a:rPr>
              <a:t>Above all else </a:t>
            </a:r>
            <a:r>
              <a:rPr lang="mr-IN" sz="2400" b="0" dirty="0" smtClean="0">
                <a:solidFill>
                  <a:srgbClr val="FF0000"/>
                </a:solidFill>
              </a:rPr>
              <a:t>…</a:t>
            </a:r>
            <a:endParaRPr lang="en-GB" sz="2400" b="0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9552" y="4250705"/>
            <a:ext cx="8064896" cy="13444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pPr lvl="1">
              <a:buFont typeface="Wingdings" charset="2"/>
              <a:buChar char="v"/>
            </a:pPr>
            <a:r>
              <a:rPr lang="en-GB" b="0" kern="0" dirty="0" smtClean="0">
                <a:solidFill>
                  <a:srgbClr val="3400FF"/>
                </a:solidFill>
              </a:rPr>
              <a:t>What can be varied </a:t>
            </a:r>
            <a:r>
              <a:rPr lang="en-GB" b="0" kern="0" dirty="0" smtClean="0">
                <a:solidFill>
                  <a:srgbClr val="000000"/>
                </a:solidFill>
              </a:rPr>
              <a:t>(dimensions of possible variation)</a:t>
            </a:r>
          </a:p>
          <a:p>
            <a:pPr lvl="1">
              <a:buFont typeface="Wingdings" charset="2"/>
              <a:buChar char="v"/>
            </a:pPr>
            <a:r>
              <a:rPr lang="en-GB" b="0" kern="0" dirty="0" smtClean="0">
                <a:solidFill>
                  <a:srgbClr val="3400FF"/>
                </a:solidFill>
              </a:rPr>
              <a:t>Over what range or scope (</a:t>
            </a:r>
            <a:r>
              <a:rPr lang="en-GB" b="0" kern="0" dirty="0" smtClean="0">
                <a:solidFill>
                  <a:srgbClr val="000000"/>
                </a:solidFill>
              </a:rPr>
              <a:t>range of permissible change</a:t>
            </a:r>
            <a:r>
              <a:rPr lang="en-GB" b="0" kern="0" dirty="0" smtClean="0">
                <a:solidFill>
                  <a:srgbClr val="3400FF"/>
                </a:solidFill>
              </a:rPr>
              <a:t>)</a:t>
            </a:r>
          </a:p>
          <a:p>
            <a:pPr lvl="1">
              <a:buFont typeface="Wingdings" charset="2"/>
              <a:buChar char="v"/>
            </a:pPr>
            <a:endParaRPr lang="en-GB" b="0" kern="0" dirty="0" smtClean="0"/>
          </a:p>
          <a:p>
            <a:pPr lvl="1">
              <a:buFont typeface="Wingdings" charset="2"/>
              <a:buChar char="v"/>
            </a:pPr>
            <a:endParaRPr lang="en-GB" b="0" kern="0" dirty="0"/>
          </a:p>
        </p:txBody>
      </p:sp>
    </p:spTree>
    <p:extLst>
      <p:ext uri="{BB962C8B-B14F-4D97-AF65-F5344CB8AC3E}">
        <p14:creationId xmlns:p14="http://schemas.microsoft.com/office/powerpoint/2010/main" val="185454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 as Self-Explanation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1728192"/>
          </a:xfrm>
        </p:spPr>
        <p:txBody>
          <a:bodyPr/>
          <a:lstStyle/>
          <a:p>
            <a:r>
              <a:rPr lang="en-GB" dirty="0"/>
              <a:t>What struck you during this session?</a:t>
            </a:r>
          </a:p>
          <a:p>
            <a:r>
              <a:rPr lang="en-GB" dirty="0"/>
              <a:t>What for you were the main points (cognition)?</a:t>
            </a:r>
          </a:p>
          <a:p>
            <a:r>
              <a:rPr lang="en-GB" dirty="0"/>
              <a:t>What were the dominant emotions evoked? (affect)?</a:t>
            </a:r>
          </a:p>
          <a:p>
            <a:r>
              <a:rPr lang="en-GB" dirty="0"/>
              <a:t>What actions might you want to pursue further? (Awareness)</a:t>
            </a:r>
          </a:p>
        </p:txBody>
      </p:sp>
    </p:spTree>
    <p:extLst>
      <p:ext uri="{BB962C8B-B14F-4D97-AF65-F5344CB8AC3E}">
        <p14:creationId xmlns:p14="http://schemas.microsoft.com/office/powerpoint/2010/main" val="284348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Vertical Scroll 5"/>
          <p:cNvSpPr>
            <a:spLocks noChangeArrowheads="1"/>
          </p:cNvSpPr>
          <p:nvPr/>
        </p:nvSpPr>
        <p:spPr bwMode="auto">
          <a:xfrm>
            <a:off x="152400" y="990600"/>
            <a:ext cx="4419600" cy="5181600"/>
          </a:xfrm>
          <a:prstGeom prst="verticalScroll">
            <a:avLst>
              <a:gd name="adj" fmla="val 4750"/>
            </a:avLst>
          </a:prstGeom>
          <a:solidFill>
            <a:srgbClr val="B9CA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 altLang="ko-KR"/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latin typeface="Chalkboard" charset="0"/>
                <a:ea typeface="MS PGothic" charset="0"/>
              </a:rPr>
              <a:t>Frameworks</a:t>
            </a:r>
            <a:endParaRPr lang="en-US" altLang="ko-KR" dirty="0">
              <a:latin typeface="Chalkboard" charset="0"/>
              <a:ea typeface="MS PGothic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9950" y="1801813"/>
            <a:ext cx="4429125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altLang="ko-KR" sz="2400" b="0" smtClean="0">
                <a:solidFill>
                  <a:srgbClr val="800000"/>
                </a:solidFill>
              </a:rPr>
              <a:t>Doing – Talking – Recording</a:t>
            </a:r>
          </a:p>
        </p:txBody>
      </p:sp>
      <p:pic>
        <p:nvPicPr>
          <p:cNvPr id="5120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37211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9950" y="836613"/>
            <a:ext cx="4429125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altLang="ko-KR" sz="2400" b="0" dirty="0" smtClean="0">
                <a:solidFill>
                  <a:srgbClr val="800000"/>
                </a:solidFill>
              </a:rPr>
              <a:t>Enactive – Iconic – Symbolic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9950" y="2767013"/>
            <a:ext cx="4429125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altLang="ko-KR" sz="2400" b="0" smtClean="0">
                <a:solidFill>
                  <a:srgbClr val="800000"/>
                </a:solidFill>
              </a:rPr>
              <a:t>See – Experience – Master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3645024"/>
            <a:ext cx="4429125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altLang="ko-KR" sz="2400" b="0" dirty="0" smtClean="0">
                <a:solidFill>
                  <a:srgbClr val="800000"/>
                </a:solidFill>
              </a:rPr>
              <a:t>Concrete – Pictorial– Symbolic</a:t>
            </a:r>
          </a:p>
        </p:txBody>
      </p:sp>
    </p:spTree>
    <p:extLst>
      <p:ext uri="{BB962C8B-B14F-4D97-AF65-F5344CB8AC3E}">
        <p14:creationId xmlns:p14="http://schemas.microsoft.com/office/powerpoint/2010/main" val="243269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Similar Right Angled Triangles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936104"/>
          </a:xfrm>
        </p:spPr>
        <p:txBody>
          <a:bodyPr/>
          <a:lstStyle/>
          <a:p>
            <a:r>
              <a:rPr lang="en-GB" dirty="0" smtClean="0"/>
              <a:t>How many right-angled triangles can you find with one angle equal to </a:t>
            </a:r>
            <a:r>
              <a:rPr lang="en-GB" dirty="0" err="1" smtClean="0"/>
              <a:t>θ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916832"/>
            <a:ext cx="5130800" cy="3441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1800" y="4218384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smtClean="0">
                <a:solidFill>
                  <a:srgbClr val="000000"/>
                </a:solidFill>
              </a:rPr>
              <a:t>θ</a:t>
            </a:r>
            <a:endParaRPr lang="en-GB" b="0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295636" y="5358532"/>
            <a:ext cx="6480720" cy="1340768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Developing facility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in </a:t>
            </a:r>
            <a:r>
              <a:rPr kumimoji="0" lang="en-GB" sz="2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discerning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right-angled triangles; then common angles;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only then consider consequences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67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halkboard" charset="0"/>
                <a:ea typeface="ＭＳ Ｐゴシック" charset="0"/>
                <a:cs typeface="ＭＳ Ｐゴシック" charset="0"/>
              </a:rPr>
              <a:t>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125538"/>
            <a:ext cx="7727950" cy="5040312"/>
          </a:xfrm>
        </p:spPr>
        <p:txBody>
          <a:bodyPr/>
          <a:lstStyle/>
          <a:p>
            <a:pPr>
              <a:buFont typeface="Wingdings" charset="2"/>
              <a:buChar char="v"/>
              <a:defRPr/>
            </a:pPr>
            <a:r>
              <a:rPr lang="en-GB" dirty="0">
                <a:latin typeface="Chalkboard" charset="0"/>
                <a:ea typeface="ＭＳ Ｐゴシック" charset="0"/>
                <a:cs typeface="ＭＳ Ｐゴシック" charset="0"/>
              </a:rPr>
              <a:t>It is not the task that is rich</a:t>
            </a:r>
          </a:p>
          <a:p>
            <a:pPr lvl="1">
              <a:buFont typeface="Lucida Grande"/>
              <a:buChar char="…"/>
              <a:defRPr/>
            </a:pPr>
            <a:r>
              <a:rPr lang="en-GB" dirty="0">
                <a:latin typeface="Chalkboard" charset="0"/>
                <a:ea typeface="ＭＳ Ｐゴシック" charset="0"/>
              </a:rPr>
              <a:t>but the way the task is used</a:t>
            </a:r>
          </a:p>
          <a:p>
            <a:pPr>
              <a:buFont typeface="Wingdings" charset="2"/>
              <a:buChar char="v"/>
              <a:defRPr/>
            </a:pPr>
            <a:r>
              <a:rPr lang="en-GB" dirty="0">
                <a:latin typeface="Chalkboard" charset="0"/>
                <a:ea typeface="ＭＳ Ｐゴシック" charset="0"/>
                <a:cs typeface="ＭＳ Ｐゴシック" charset="0"/>
              </a:rPr>
              <a:t>Teachers can guide and direct learner attention</a:t>
            </a:r>
          </a:p>
          <a:p>
            <a:pPr>
              <a:buFont typeface="Wingdings" charset="2"/>
              <a:buChar char="v"/>
              <a:defRPr/>
            </a:pPr>
            <a:r>
              <a:rPr lang="en-GB" dirty="0">
                <a:latin typeface="Chalkboard" charset="0"/>
                <a:ea typeface="ＭＳ Ｐゴシック" charset="0"/>
                <a:cs typeface="ＭＳ Ｐゴシック" charset="0"/>
              </a:rPr>
              <a:t>What are teachers attending to?</a:t>
            </a:r>
          </a:p>
          <a:p>
            <a:pPr lvl="1">
              <a:buFont typeface="Lucida Grande"/>
              <a:buChar char="…"/>
              <a:defRPr/>
            </a:pPr>
            <a:r>
              <a:rPr lang="en-GB" dirty="0">
                <a:latin typeface="Chalkboard" charset="0"/>
                <a:ea typeface="ＭＳ Ｐゴシック" charset="0"/>
              </a:rPr>
              <a:t>powers</a:t>
            </a:r>
          </a:p>
          <a:p>
            <a:pPr lvl="1">
              <a:buFont typeface="Lucida Grande"/>
              <a:buChar char="…"/>
              <a:defRPr/>
            </a:pPr>
            <a:r>
              <a:rPr lang="en-GB" dirty="0" smtClean="0">
                <a:latin typeface="Chalkboard" charset="0"/>
                <a:ea typeface="ＭＳ Ｐゴシック" charset="0"/>
              </a:rPr>
              <a:t>Themes</a:t>
            </a:r>
            <a:endParaRPr lang="en-GB" dirty="0">
              <a:latin typeface="Chalkboard" charset="0"/>
              <a:ea typeface="ＭＳ Ｐゴシック" charset="0"/>
            </a:endParaRPr>
          </a:p>
          <a:p>
            <a:pPr lvl="1">
              <a:buFont typeface="Lucida Grande"/>
              <a:buChar char="…"/>
              <a:defRPr/>
            </a:pPr>
            <a:r>
              <a:rPr lang="en-GB" dirty="0">
                <a:latin typeface="Chalkboard" charset="0"/>
                <a:ea typeface="ＭＳ Ｐゴシック" charset="0"/>
              </a:rPr>
              <a:t>h</a:t>
            </a:r>
            <a:r>
              <a:rPr lang="en-GB" dirty="0" smtClean="0">
                <a:latin typeface="Chalkboard" charset="0"/>
                <a:ea typeface="ＭＳ Ｐゴシック" charset="0"/>
              </a:rPr>
              <a:t>euristics</a:t>
            </a:r>
            <a:endParaRPr lang="en-GB" dirty="0">
              <a:latin typeface="Chalkboard" charset="0"/>
              <a:ea typeface="ＭＳ Ｐゴシック" charset="0"/>
            </a:endParaRPr>
          </a:p>
          <a:p>
            <a:pPr lvl="1">
              <a:buFont typeface="Lucida Grande"/>
              <a:buChar char="…"/>
              <a:defRPr/>
            </a:pPr>
            <a:r>
              <a:rPr lang="en-GB" dirty="0">
                <a:latin typeface="Chalkboard" charset="0"/>
                <a:ea typeface="ＭＳ Ｐゴシック" charset="0"/>
              </a:rPr>
              <a:t>The nature of their own attention</a:t>
            </a:r>
          </a:p>
        </p:txBody>
      </p:sp>
    </p:spTree>
    <p:extLst>
      <p:ext uri="{BB962C8B-B14F-4D97-AF65-F5344CB8AC3E}">
        <p14:creationId xmlns:p14="http://schemas.microsoft.com/office/powerpoint/2010/main" val="369850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Forms of Attention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2448272"/>
          </a:xfrm>
        </p:spPr>
        <p:txBody>
          <a:bodyPr/>
          <a:lstStyle/>
          <a:p>
            <a:r>
              <a:rPr lang="en-GB" dirty="0"/>
              <a:t>H</a:t>
            </a:r>
            <a:r>
              <a:rPr lang="en-GB" dirty="0" smtClean="0"/>
              <a:t>olding Wholes (gazing): unfocused</a:t>
            </a:r>
          </a:p>
          <a:p>
            <a:r>
              <a:rPr lang="en-GB" dirty="0" smtClean="0"/>
              <a:t>Discerning Details</a:t>
            </a:r>
          </a:p>
          <a:p>
            <a:r>
              <a:rPr lang="en-GB" dirty="0" smtClean="0"/>
              <a:t>Recognising Relationships (in the situation)</a:t>
            </a:r>
          </a:p>
          <a:p>
            <a:r>
              <a:rPr lang="en-GB" dirty="0" smtClean="0"/>
              <a:t>Perceiving Properties (as being instantiated)</a:t>
            </a:r>
          </a:p>
          <a:p>
            <a:r>
              <a:rPr lang="en-GB" dirty="0" smtClean="0"/>
              <a:t>Reasoning on the basis of agreed properties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47898" y="4418806"/>
            <a:ext cx="8776195" cy="1728192"/>
          </a:xfrm>
          <a:prstGeom prst="roundRect">
            <a:avLst/>
          </a:prstGeom>
          <a:solidFill>
            <a:srgbClr val="00A73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Conjecture: </a:t>
            </a:r>
            <a:b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</a:b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if teacher and students are attending to different things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 dirty="0" smtClean="0">
                <a:solidFill>
                  <a:schemeClr val="tx2"/>
                </a:solidFill>
                <a:latin typeface="Chalkboard" pitchFamily="-111" charset="0"/>
              </a:rPr>
              <a:t>OR attending to the same thing but differently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Effective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 communication may be difficult!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halkboard" pitchFamily="-111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2195736" y="3573016"/>
            <a:ext cx="6192688" cy="1080120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NOT levels as in van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Hiele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halkboard" pitchFamily="-111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 dirty="0" smtClean="0">
                <a:solidFill>
                  <a:schemeClr val="bg1"/>
                </a:solidFill>
                <a:latin typeface="Chalkboard" pitchFamily="-111" charset="0"/>
              </a:rPr>
              <a:t>BUT stances which may last for a very short time, </a:t>
            </a:r>
            <a:br>
              <a:rPr lang="en-GB" sz="2000" b="0" dirty="0" smtClean="0">
                <a:solidFill>
                  <a:schemeClr val="bg1"/>
                </a:solidFill>
                <a:latin typeface="Chalkboard" pitchFamily="-111" charset="0"/>
              </a:rPr>
            </a:br>
            <a:r>
              <a:rPr lang="en-GB" sz="2000" b="0" dirty="0" smtClean="0">
                <a:solidFill>
                  <a:schemeClr val="bg1"/>
                </a:solidFill>
                <a:latin typeface="Chalkboard" pitchFamily="-111" charset="0"/>
              </a:rPr>
              <a:t>or which may be habitual or persistent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62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 Follow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7727950" cy="1248544"/>
          </a:xfrm>
        </p:spPr>
        <p:txBody>
          <a:bodyPr/>
          <a:lstStyle/>
          <a:p>
            <a:r>
              <a:rPr lang="en-GB" dirty="0" err="1" smtClean="0">
                <a:solidFill>
                  <a:schemeClr val="accent3">
                    <a:lumMod val="50000"/>
                  </a:schemeClr>
                </a:solidFill>
              </a:rPr>
              <a:t>pmtheta.com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dirty="0" err="1" smtClean="0">
                <a:solidFill>
                  <a:schemeClr val="accent3">
                    <a:lumMod val="50000"/>
                  </a:schemeClr>
                </a:solidFill>
              </a:rPr>
              <a:t>john.mason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</a:rPr>
              <a:t>@open.ac.uk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7544" y="2924944"/>
            <a:ext cx="7727950" cy="19442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SzPct val="75000"/>
              <a:buFont typeface="Wingdings" charset="2"/>
              <a:buChar char="v"/>
              <a:defRPr sz="2800">
                <a:solidFill>
                  <a:srgbClr val="800000"/>
                </a:solidFill>
                <a:effectLst/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Char char="–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sz="2400" b="0"/>
              <a:t>Thinking Mathematically (new edition 2010)</a:t>
            </a:r>
          </a:p>
          <a:p>
            <a:r>
              <a:rPr lang="en-GB" sz="2400" b="0"/>
              <a:t>Developing Thinking in Algebra (Sage)</a:t>
            </a:r>
          </a:p>
          <a:p>
            <a:r>
              <a:rPr lang="en-GB" sz="2400" b="0"/>
              <a:t>Designing &amp; Using Mathematical Tasks (Tarquin)</a:t>
            </a:r>
          </a:p>
          <a:p>
            <a:r>
              <a:rPr lang="en-GB" sz="2400" b="0"/>
              <a:t>Questions and Prompts: primary (ATM)</a:t>
            </a:r>
          </a:p>
          <a:p>
            <a:endParaRPr lang="en-GB" sz="2400" b="0"/>
          </a:p>
          <a:p>
            <a:endParaRPr lang="en-GB" sz="2400" b="0"/>
          </a:p>
        </p:txBody>
      </p:sp>
    </p:spTree>
    <p:extLst>
      <p:ext uri="{BB962C8B-B14F-4D97-AF65-F5344CB8AC3E}">
        <p14:creationId xmlns:p14="http://schemas.microsoft.com/office/powerpoint/2010/main" val="49525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859" y="1895996"/>
            <a:ext cx="5092700" cy="4940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Subtended Angles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24936" cy="792088"/>
          </a:xfrm>
        </p:spPr>
        <p:txBody>
          <a:bodyPr/>
          <a:lstStyle/>
          <a:p>
            <a:r>
              <a:rPr lang="en-GB" dirty="0" smtClean="0"/>
              <a:t>Find and describe three angles which are all subtended from the same </a:t>
            </a:r>
            <a:r>
              <a:rPr lang="en-GB" smtClean="0"/>
              <a:t>chord.</a:t>
            </a:r>
            <a:endParaRPr lang="en-GB" dirty="0" smtClean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179512" y="1810540"/>
            <a:ext cx="3848347" cy="2122516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b="0" dirty="0">
                <a:solidFill>
                  <a:schemeClr val="bg1"/>
                </a:solidFill>
              </a:rPr>
              <a:t>Developing facility in recognising subtended angles </a:t>
            </a:r>
            <a:r>
              <a:rPr lang="en-GB" sz="2400" b="0">
                <a:solidFill>
                  <a:schemeClr val="bg1"/>
                </a:solidFill>
              </a:rPr>
              <a:t>before </a:t>
            </a:r>
            <a:r>
              <a:rPr lang="en-GB" sz="2400" b="0" smtClean="0">
                <a:solidFill>
                  <a:schemeClr val="bg1"/>
                </a:solidFill>
              </a:rPr>
              <a:t>encountering a </a:t>
            </a:r>
            <a:r>
              <a:rPr lang="en-GB" sz="2400" b="0" dirty="0">
                <a:solidFill>
                  <a:schemeClr val="bg1"/>
                </a:solidFill>
              </a:rPr>
              <a:t>theorem about them</a:t>
            </a:r>
            <a:endParaRPr lang="en-GB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3189" y="4958056"/>
            <a:ext cx="4356484" cy="1296144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b="0">
                <a:solidFill>
                  <a:schemeClr val="tx2"/>
                </a:solidFill>
              </a:rPr>
              <a:t>How few angles do you need to be told so as to work out all of the others?</a:t>
            </a:r>
            <a:endParaRPr lang="en-GB" sz="240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196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Marble Sharing 1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Anne gives one of her marbles to John, then she will have one more than twice as many marbles as John then has. </a:t>
            </a:r>
          </a:p>
          <a:p>
            <a:r>
              <a:rPr lang="en-GB" dirty="0" smtClean="0"/>
              <a:t>However, if instead, John gives Anne one of his marbles, he will have one more than a third as many marbles as Anne then has. How many marbles have they each currently?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3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Marble Sharing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Anne and John both have some marbles. They are going to share them: Anne will give John some of hers and John will then give Anne some of his.</a:t>
            </a:r>
          </a:p>
          <a:p>
            <a:r>
              <a:rPr lang="en-GB" dirty="0" smtClean="0"/>
              <a:t>Imagine you are observing this situation. How might you determine how many each are to give to the other?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592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ellow on Blue">
  <a:themeElements>
    <a:clrScheme name="Custom 1">
      <a:dk1>
        <a:srgbClr val="FFFF99"/>
      </a:dk1>
      <a:lt1>
        <a:srgbClr val="6699FF"/>
      </a:lt1>
      <a:dk2>
        <a:srgbClr val="993300"/>
      </a:dk2>
      <a:lt2>
        <a:srgbClr val="FFFF00"/>
      </a:lt2>
      <a:accent1>
        <a:srgbClr val="F57B49"/>
      </a:accent1>
      <a:accent2>
        <a:srgbClr val="FF00FF"/>
      </a:accent2>
      <a:accent3>
        <a:srgbClr val="AAAAFF"/>
      </a:accent3>
      <a:accent4>
        <a:srgbClr val="DADADA"/>
      </a:accent4>
      <a:accent5>
        <a:srgbClr val="F9BFB1"/>
      </a:accent5>
      <a:accent6>
        <a:srgbClr val="E700E7"/>
      </a:accent6>
      <a:hlink>
        <a:srgbClr val="FF0000"/>
      </a:hlink>
      <a:folHlink>
        <a:srgbClr val="919191"/>
      </a:folHlink>
    </a:clrScheme>
    <a:fontScheme name="Yellow on Blue">
      <a:majorFont>
        <a:latin typeface="Chalkboard"/>
        <a:ea typeface=""/>
        <a:cs typeface=""/>
      </a:majorFont>
      <a:minorFont>
        <a:latin typeface="Chalkboa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lnDef>
  </a:objectDefaults>
  <a:extraClrSchemeLst>
    <a:extraClrScheme>
      <a:clrScheme name="Yellow on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 on Bl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MaxiMac:Applications:Microsoft Office X:Templates:JHM Templates:Yellow on Blue.pot</Template>
  <TotalTime>38258</TotalTime>
  <Words>2448</Words>
  <Application>Microsoft Macintosh PowerPoint</Application>
  <PresentationFormat>On-screen Show (4:3)</PresentationFormat>
  <Paragraphs>446</Paragraphs>
  <Slides>62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Chalkboard</vt:lpstr>
      <vt:lpstr>Lucida Grande</vt:lpstr>
      <vt:lpstr>Monotype Sorts</vt:lpstr>
      <vt:lpstr>MS PGothic</vt:lpstr>
      <vt:lpstr>ＭＳ Ｐゴシック</vt:lpstr>
      <vt:lpstr>Times</vt:lpstr>
      <vt:lpstr>Wingdings</vt:lpstr>
      <vt:lpstr>Yellow on Blue</vt:lpstr>
      <vt:lpstr>Equation</vt:lpstr>
      <vt:lpstr>Variations on Variation as an Educational Principle</vt:lpstr>
      <vt:lpstr>Conjectures</vt:lpstr>
      <vt:lpstr>Inner &amp; Outer Aspects</vt:lpstr>
      <vt:lpstr>Using Variation to Prepare a Lesson</vt:lpstr>
      <vt:lpstr>Opposite Angles</vt:lpstr>
      <vt:lpstr>Similar Right Angled Triangles</vt:lpstr>
      <vt:lpstr>Subtended Angles</vt:lpstr>
      <vt:lpstr>Marble Sharing 1</vt:lpstr>
      <vt:lpstr>Marble Sharing</vt:lpstr>
      <vt:lpstr>Marble Sharing 2</vt:lpstr>
      <vt:lpstr>Raise your hand up when you can see …</vt:lpstr>
      <vt:lpstr>Adding Fractions</vt:lpstr>
      <vt:lpstr>PowerPoint Presentation</vt:lpstr>
      <vt:lpstr>What are you doing?   What are you attending to? What aspect of fractions do you have to think about?</vt:lpstr>
      <vt:lpstr>PowerPoint Presentation</vt:lpstr>
      <vt:lpstr>PowerPoint Presentation</vt:lpstr>
      <vt:lpstr>PowerPoint Presentation</vt:lpstr>
      <vt:lpstr>Number Line Fractions</vt:lpstr>
      <vt:lpstr>SWYS</vt:lpstr>
      <vt:lpstr>Describe to Someone How to See something that is …</vt:lpstr>
      <vt:lpstr>Considerations</vt:lpstr>
      <vt:lpstr>More Considerations</vt:lpstr>
      <vt:lpstr>Talk and Plan</vt:lpstr>
      <vt:lpstr>Design of a question sequence for number line fractions applet</vt:lpstr>
      <vt:lpstr>Reflection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 Variations</vt:lpstr>
      <vt:lpstr>Counter Animals</vt:lpstr>
      <vt:lpstr>Constrained Pictures</vt:lpstr>
      <vt:lpstr>Calculation</vt:lpstr>
      <vt:lpstr>19th Century ‘Word-Problem’</vt:lpstr>
      <vt:lpstr>Reacting &amp; Responding</vt:lpstr>
      <vt:lpstr>Doing &amp; Undoing</vt:lpstr>
      <vt:lpstr>Ride &amp; Tie</vt:lpstr>
      <vt:lpstr>Area &amp; Perimeter</vt:lpstr>
      <vt:lpstr>Two-bit Perimeters</vt:lpstr>
      <vt:lpstr>Two-bit Perimeters</vt:lpstr>
      <vt:lpstr>Two-bit Perimeters</vt:lpstr>
      <vt:lpstr>More or Less Grid</vt:lpstr>
      <vt:lpstr>Another &amp; Another</vt:lpstr>
      <vt:lpstr>PowerPoint Presentation</vt:lpstr>
      <vt:lpstr>Gradients</vt:lpstr>
      <vt:lpstr>PowerPoint Presentation</vt:lpstr>
      <vt:lpstr>PowerPoint Presentation</vt:lpstr>
      <vt:lpstr>Task 3: Design of Question Sequence</vt:lpstr>
      <vt:lpstr>Types of variation </vt:lpstr>
      <vt:lpstr>Implications for quality of teaching</vt:lpstr>
      <vt:lpstr>Powers &amp; Themes</vt:lpstr>
      <vt:lpstr>Summary</vt:lpstr>
      <vt:lpstr>Reflection as Self-Explanation</vt:lpstr>
      <vt:lpstr>Frameworks</vt:lpstr>
      <vt:lpstr>Reflection</vt:lpstr>
      <vt:lpstr>Forms of Attention</vt:lpstr>
      <vt:lpstr>To Follow Up</vt:lpstr>
    </vt:vector>
  </TitlesOfParts>
  <Company>CME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Mason</dc:creator>
  <cp:lastModifiedBy>John Mason</cp:lastModifiedBy>
  <cp:revision>1070</cp:revision>
  <cp:lastPrinted>2017-10-18T19:32:00Z</cp:lastPrinted>
  <dcterms:created xsi:type="dcterms:W3CDTF">2009-05-15T05:15:20Z</dcterms:created>
  <dcterms:modified xsi:type="dcterms:W3CDTF">2017-10-19T16:47:50Z</dcterms:modified>
</cp:coreProperties>
</file>