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36" r:id="rId2"/>
    <p:sldId id="770" r:id="rId3"/>
    <p:sldId id="762" r:id="rId4"/>
    <p:sldId id="763" r:id="rId5"/>
    <p:sldId id="771" r:id="rId6"/>
    <p:sldId id="747" r:id="rId7"/>
    <p:sldId id="748" r:id="rId8"/>
    <p:sldId id="749" r:id="rId9"/>
    <p:sldId id="750" r:id="rId10"/>
    <p:sldId id="773" r:id="rId11"/>
    <p:sldId id="783" r:id="rId12"/>
    <p:sldId id="774" r:id="rId13"/>
    <p:sldId id="775" r:id="rId14"/>
    <p:sldId id="758" r:id="rId15"/>
    <p:sldId id="778" r:id="rId16"/>
    <p:sldId id="776" r:id="rId17"/>
    <p:sldId id="752" r:id="rId18"/>
    <p:sldId id="738" r:id="rId19"/>
    <p:sldId id="784" r:id="rId20"/>
    <p:sldId id="760" r:id="rId21"/>
    <p:sldId id="777" r:id="rId22"/>
    <p:sldId id="785" r:id="rId23"/>
    <p:sldId id="751" r:id="rId24"/>
    <p:sldId id="753" r:id="rId25"/>
    <p:sldId id="754" r:id="rId26"/>
    <p:sldId id="755" r:id="rId27"/>
    <p:sldId id="756" r:id="rId28"/>
    <p:sldId id="781" r:id="rId29"/>
    <p:sldId id="782" r:id="rId30"/>
    <p:sldId id="780" r:id="rId31"/>
    <p:sldId id="746" r:id="rId32"/>
    <p:sldId id="766" r:id="rId33"/>
    <p:sldId id="547" r:id="rId34"/>
    <p:sldId id="787" r:id="rId35"/>
    <p:sldId id="786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Part One" id="{74451F8A-9042-8A41-8C55-BD4A25B159F1}">
          <p14:sldIdLst>
            <p14:sldId id="336"/>
            <p14:sldId id="770"/>
            <p14:sldId id="762"/>
            <p14:sldId id="763"/>
            <p14:sldId id="771"/>
            <p14:sldId id="747"/>
            <p14:sldId id="748"/>
            <p14:sldId id="749"/>
            <p14:sldId id="750"/>
            <p14:sldId id="773"/>
            <p14:sldId id="783"/>
            <p14:sldId id="774"/>
            <p14:sldId id="775"/>
            <p14:sldId id="758"/>
            <p14:sldId id="778"/>
            <p14:sldId id="776"/>
            <p14:sldId id="752"/>
            <p14:sldId id="738"/>
            <p14:sldId id="784"/>
            <p14:sldId id="760"/>
            <p14:sldId id="777"/>
            <p14:sldId id="785"/>
            <p14:sldId id="751"/>
            <p14:sldId id="753"/>
            <p14:sldId id="754"/>
            <p14:sldId id="755"/>
            <p14:sldId id="756"/>
            <p14:sldId id="781"/>
            <p14:sldId id="782"/>
            <p14:sldId id="780"/>
            <p14:sldId id="746"/>
            <p14:sldId id="766"/>
            <p14:sldId id="547"/>
            <p14:sldId id="787"/>
            <p14:sldId id="7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/>
  <p:clrMru>
    <a:srgbClr val="FFF4CB"/>
    <a:srgbClr val="F5F5CB"/>
    <a:srgbClr val="008B00"/>
    <a:srgbClr val="000000"/>
    <a:srgbClr val="00FFFF"/>
    <a:srgbClr val="00279F"/>
    <a:srgbClr val="3400FF"/>
    <a:srgbClr val="FFFFFF"/>
    <a:srgbClr val="666666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1" autoAdjust="0"/>
    <p:restoredTop sz="94660"/>
  </p:normalViewPr>
  <p:slideViewPr>
    <p:cSldViewPr>
      <p:cViewPr>
        <p:scale>
          <a:sx n="99" d="100"/>
          <a:sy n="99" d="100"/>
        </p:scale>
        <p:origin x="-328" y="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8"/>
    </p:cViewPr>
  </p:notesTextViewPr>
  <p:sorterViewPr>
    <p:cViewPr>
      <p:scale>
        <a:sx n="64" d="100"/>
        <a:sy n="64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180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C6EA9-F035-8544-AAF2-C7382EBC22C9}" type="datetimeFigureOut">
              <a:rPr lang="en-GB"/>
              <a:pPr/>
              <a:t>17/03/16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61370-A4E2-FA4B-ACC9-505EA8ADA227}" type="slidenum">
              <a:rPr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556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12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" pitchFamily="-111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BC56F3F2-643C-DD4E-A6A5-10B6C7802342}" type="slidenum">
              <a:rPr lang="en-US" sz="1200" b="0">
                <a:latin typeface="Lucida Grande" charset="0"/>
              </a:rPr>
              <a:pPr/>
              <a:t>1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A: </a:t>
            </a:r>
          </a:p>
          <a:p>
            <a:r>
              <a:rPr lang="en-GB" dirty="0" smtClean="0"/>
              <a:t>J: Didactic </a:t>
            </a:r>
            <a:r>
              <a:rPr lang="en-GB" dirty="0" smtClean="0"/>
              <a:t>transposition</a:t>
            </a:r>
          </a:p>
          <a:p>
            <a:r>
              <a:rPr lang="en-GB" dirty="0" smtClean="0"/>
              <a:t>Expert teacher: knowledge of lived experiences of learners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90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</a:t>
            </a:r>
            <a:r>
              <a:rPr lang="en-GB" dirty="0" smtClean="0"/>
              <a:t>:</a:t>
            </a:r>
          </a:p>
          <a:p>
            <a:r>
              <a:rPr lang="en-GB" dirty="0" smtClean="0"/>
              <a:t>Invariance: individual aspect or multiplicity?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53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58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94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J: If using same denominators, then why not work with complements to the</a:t>
            </a:r>
            <a:r>
              <a:rPr lang="en-GB" baseline="0" dirty="0" smtClean="0"/>
              <a:t> unit (parallels early number work) part-part-whole</a:t>
            </a:r>
          </a:p>
          <a:p>
            <a:r>
              <a:rPr lang="en-GB" baseline="0" dirty="0" smtClean="0"/>
              <a:t>Not showing the sum, because you want learners to be enacting the sum for themselves, not merely interpreting something as the sum.</a:t>
            </a:r>
          </a:p>
          <a:p>
            <a:endParaRPr lang="en-GB" baseline="0" dirty="0" smtClean="0"/>
          </a:p>
          <a:p>
            <a:r>
              <a:rPr lang="en-GB" baseline="0" dirty="0" smtClean="0"/>
              <a:t>Common (invariant) image not simply varying at </a:t>
            </a:r>
            <a:r>
              <a:rPr lang="en-GB" baseline="0" dirty="0" smtClean="0"/>
              <a:t>random</a:t>
            </a:r>
          </a:p>
          <a:p>
            <a:r>
              <a:rPr lang="en-GB" baseline="0" dirty="0" smtClean="0"/>
              <a:t>Self-explanation (own story)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27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A:</a:t>
            </a:r>
          </a:p>
          <a:p>
            <a:r>
              <a:rPr lang="en-GB" dirty="0" smtClean="0"/>
              <a:t>Giving power back to maths teachers to say what constitutes good questioning</a:t>
            </a:r>
          </a:p>
          <a:p>
            <a:r>
              <a:rPr lang="en-GB" dirty="0" smtClean="0"/>
              <a:t> in mathematics and</a:t>
            </a:r>
            <a:r>
              <a:rPr lang="en-GB" baseline="0" dirty="0" smtClean="0"/>
              <a:t> away from generic senior management team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872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J: then A: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13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532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343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A: Draw, sketch, or write an equation for a straight line through the origin. </a:t>
            </a:r>
          </a:p>
          <a:p>
            <a:r>
              <a:rPr lang="en-GB" dirty="0" smtClean="0"/>
              <a:t>Another &amp; Another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79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264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Draw, sketch or write down the equation of a straight ;line through [0, 5]</a:t>
            </a:r>
          </a:p>
          <a:p>
            <a:r>
              <a:rPr lang="en-GB" dirty="0" smtClean="0"/>
              <a:t> Another &amp; </a:t>
            </a:r>
            <a:r>
              <a:rPr lang="en-GB" dirty="0" smtClean="0"/>
              <a:t>Another</a:t>
            </a:r>
          </a:p>
          <a:p>
            <a:r>
              <a:rPr lang="en-GB" dirty="0" smtClean="0"/>
              <a:t>Can you use one </a:t>
            </a:r>
            <a:r>
              <a:rPr lang="en-GB" smtClean="0"/>
              <a:t>you already had?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337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Straight line through [0, 5] and [5, 0]</a:t>
            </a:r>
          </a:p>
          <a:p>
            <a:r>
              <a:rPr lang="en-GB" dirty="0" smtClean="0"/>
              <a:t>Another &amp; Another!!??!!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660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Quadratic; Parabola Equation or plot or sketch</a:t>
            </a:r>
          </a:p>
          <a:p>
            <a:r>
              <a:rPr lang="en-GB" dirty="0" smtClean="0"/>
              <a:t>Another &amp; Another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051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Another &amp; Another??  Why not?</a:t>
            </a:r>
          </a:p>
          <a:p>
            <a:r>
              <a:rPr lang="en-GB" dirty="0" smtClean="0"/>
              <a:t>Might need quite a bit of algebraic facility?</a:t>
            </a:r>
          </a:p>
          <a:p>
            <a:r>
              <a:rPr lang="en-GB" dirty="0" smtClean="0"/>
              <a:t>Return to earlier set up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019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Quadratics through</a:t>
            </a:r>
            <a:r>
              <a:rPr lang="en-GB" baseline="0" dirty="0" smtClean="0"/>
              <a:t> these two points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012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Earlier conjectures about mastery and variation, connections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8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A: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88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927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469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J:</a:t>
            </a:r>
          </a:p>
          <a:p>
            <a:r>
              <a:rPr lang="en-GB" dirty="0" smtClean="0"/>
              <a:t>Chi </a:t>
            </a:r>
            <a:r>
              <a:rPr lang="en-GB" dirty="0"/>
              <a:t>et 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06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using squared paper 15-20 </a:t>
            </a:r>
            <a:r>
              <a:rPr lang="en-GB" dirty="0" smtClean="0"/>
              <a:t>minutes</a:t>
            </a:r>
          </a:p>
          <a:p>
            <a:r>
              <a:rPr lang="en-GB" dirty="0" smtClean="0"/>
              <a:t>Choice: point by point</a:t>
            </a:r>
            <a:r>
              <a:rPr lang="en-GB" baseline="0" dirty="0" smtClean="0"/>
              <a:t> or plot them all first</a:t>
            </a:r>
          </a:p>
          <a:p>
            <a:r>
              <a:rPr lang="en-GB" baseline="0" dirty="0" smtClean="0"/>
              <a:t>In groups, can afford to take a risk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47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 Worth writing</a:t>
            </a:r>
            <a:r>
              <a:rPr lang="en-GB" baseline="0" dirty="0" smtClean="0"/>
              <a:t> down conjectures about relationships between mastery and variation</a:t>
            </a:r>
          </a:p>
          <a:p>
            <a:r>
              <a:rPr lang="en-GB" baseline="0" dirty="0" smtClean="0"/>
              <a:t> arising from your experience in this example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79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75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Actually do some! Notice what you do</a:t>
            </a:r>
            <a:r>
              <a:rPr lang="en-GB" baseline="0" dirty="0" smtClean="0"/>
              <a:t> and how you </a:t>
            </a:r>
            <a:r>
              <a:rPr lang="en-GB" baseline="0" dirty="0" smtClean="0"/>
              <a:t>feel</a:t>
            </a:r>
          </a:p>
          <a:p>
            <a:r>
              <a:rPr lang="en-GB" baseline="0" dirty="0" smtClean="0"/>
              <a:t>Choice: work horizontally or vertically?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42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Do Some! What is the same and what different about your experience with these</a:t>
            </a:r>
            <a:r>
              <a:rPr lang="en-GB" dirty="0" smtClean="0"/>
              <a:t>?</a:t>
            </a:r>
          </a:p>
          <a:p>
            <a:r>
              <a:rPr lang="en-GB" dirty="0" smtClean="0"/>
              <a:t>Scanning mentally to </a:t>
            </a:r>
            <a:r>
              <a:rPr lang="en-GB" dirty="0" err="1" smtClean="0"/>
              <a:t>locateaffordances</a:t>
            </a:r>
            <a:r>
              <a:rPr lang="en-GB" dirty="0" smtClean="0"/>
              <a:t> or essence of task?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15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structural</a:t>
            </a:r>
            <a:r>
              <a:rPr lang="en-GB" baseline="0" dirty="0" smtClean="0"/>
              <a:t> relationships do you detect?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40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It was reported that “it worked” (in a class)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17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79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62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52400"/>
            <a:ext cx="2103437" cy="5638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57913" cy="5638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63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84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743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82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4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9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9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22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84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052736"/>
            <a:ext cx="8424936" cy="50405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76200" y="6505599"/>
            <a:ext cx="68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81FB3A04-3DDA-6D4B-B419-E64C2CC61434}" type="slidenum">
              <a:rPr lang="en-US" sz="1400" b="0" smtClean="0">
                <a:solidFill>
                  <a:srgbClr val="000000"/>
                </a:solidFill>
                <a:latin typeface="Lucida Grande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400" b="0" dirty="0" smtClean="0">
              <a:solidFill>
                <a:srgbClr val="000000"/>
              </a:solidFill>
              <a:latin typeface="Lucida Grande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bldLvl="2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5">
              <a:lumMod val="25000"/>
            </a:schemeClr>
          </a:solidFill>
          <a:effectLst>
            <a:outerShdw blurRad="38100" dist="38100" dir="2700000" algn="tl">
              <a:schemeClr val="tx2"/>
            </a:outerShdw>
          </a:effectLst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Wingdings" charset="2"/>
        <a:buChar char="v"/>
        <a:defRPr sz="2400">
          <a:solidFill>
            <a:schemeClr val="accent3">
              <a:lumMod val="50000"/>
            </a:schemeClr>
          </a:solidFill>
          <a:effectLst/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5">
            <a:lumMod val="50000"/>
          </a:schemeClr>
        </a:buClr>
        <a:buSzPct val="100000"/>
        <a:buFontTx/>
        <a:buChar char="–"/>
        <a:defRPr sz="2000">
          <a:solidFill>
            <a:schemeClr val="bg2">
              <a:lumMod val="10000"/>
            </a:schemeClr>
          </a:solidFill>
          <a:effectLst/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100000"/>
        <a:buFont typeface="Wingdings" charset="2"/>
        <a:buChar char="Ø"/>
        <a:defRPr sz="2000">
          <a:solidFill>
            <a:schemeClr val="bg1">
              <a:lumMod val="75000"/>
            </a:schemeClr>
          </a:solidFill>
          <a:latin typeface="+mj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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5699" y="2204864"/>
            <a:ext cx="8712968" cy="1440160"/>
          </a:xfrm>
        </p:spPr>
        <p:txBody>
          <a:bodyPr anchor="t"/>
          <a:lstStyle/>
          <a:p>
            <a:pPr algn="ctr">
              <a:defRPr/>
            </a:pPr>
            <a:r>
              <a:rPr lang="en-US" sz="3200" dirty="0" smtClean="0">
                <a:latin typeface="Chalkboard" charset="0"/>
                <a:ea typeface="ＭＳ Ｐゴシック" charset="0"/>
                <a:cs typeface="ＭＳ Ｐゴシック" charset="0"/>
              </a:rPr>
              <a:t>Teaching for Mastery: </a:t>
            </a:r>
            <a:br>
              <a:rPr lang="en-US" sz="3200" dirty="0" smtClean="0">
                <a:latin typeface="Chalkboard" charset="0"/>
                <a:ea typeface="ＭＳ Ｐゴシック" charset="0"/>
                <a:cs typeface="ＭＳ Ｐゴシック" charset="0"/>
              </a:rPr>
            </a:br>
            <a:r>
              <a:rPr lang="en-US" sz="3200" dirty="0" smtClean="0">
                <a:latin typeface="Chalkboard" charset="0"/>
                <a:ea typeface="ＭＳ Ｐゴシック" charset="0"/>
                <a:cs typeface="ＭＳ Ｐゴシック" charset="0"/>
              </a:rPr>
              <a:t>Variation </a:t>
            </a:r>
            <a:r>
              <a:rPr lang="en-US" sz="3200" dirty="0">
                <a:latin typeface="Chalkboard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3200" dirty="0" smtClean="0">
                <a:latin typeface="Chalkboard" charset="0"/>
                <a:ea typeface="ＭＳ Ｐゴシック" charset="0"/>
                <a:cs typeface="ＭＳ Ｐゴシック" charset="0"/>
              </a:rPr>
              <a:t>heory</a:t>
            </a:r>
            <a:endParaRPr lang="en-US" sz="3200" dirty="0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90626" y="3861048"/>
            <a:ext cx="5498428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 smtClean="0">
                <a:solidFill>
                  <a:srgbClr val="00002A"/>
                </a:solidFill>
              </a:rPr>
              <a:t>Anne Watson and John Mason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 smtClean="0">
                <a:solidFill>
                  <a:srgbClr val="00002A"/>
                </a:solidFill>
              </a:rPr>
              <a:t>NCETM Standard Holders’ Conference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 smtClean="0">
                <a:solidFill>
                  <a:srgbClr val="00002A"/>
                </a:solidFill>
              </a:rPr>
              <a:t>March 18 2016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endParaRPr lang="en-US" sz="2400" b="0" dirty="0" smtClean="0">
              <a:solidFill>
                <a:srgbClr val="00002A"/>
              </a:solidFill>
            </a:endParaRPr>
          </a:p>
        </p:txBody>
      </p:sp>
      <p:grpSp>
        <p:nvGrpSpPr>
          <p:cNvPr id="28675" name="Group 13"/>
          <p:cNvGrpSpPr>
            <a:grpSpLocks/>
          </p:cNvGrpSpPr>
          <p:nvPr/>
        </p:nvGrpSpPr>
        <p:grpSpPr bwMode="auto">
          <a:xfrm>
            <a:off x="403225" y="4953000"/>
            <a:ext cx="8740775" cy="1708150"/>
            <a:chOff x="110" y="96"/>
            <a:chExt cx="5506" cy="1076"/>
          </a:xfrm>
        </p:grpSpPr>
        <p:grpSp>
          <p:nvGrpSpPr>
            <p:cNvPr id="28679" name="Group 11"/>
            <p:cNvGrpSpPr>
              <a:grpSpLocks/>
            </p:cNvGrpSpPr>
            <p:nvPr/>
          </p:nvGrpSpPr>
          <p:grpSpPr bwMode="auto">
            <a:xfrm>
              <a:off x="110" y="96"/>
              <a:ext cx="1457" cy="983"/>
              <a:chOff x="38" y="96"/>
              <a:chExt cx="1457" cy="983"/>
            </a:xfrm>
          </p:grpSpPr>
          <p:pic>
            <p:nvPicPr>
              <p:cNvPr id="2" name="Picture 6" descr="OUPowerPoint18mmShiel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" y="96"/>
                <a:ext cx="469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5" name="Text Box 8"/>
              <p:cNvSpPr txBox="1">
                <a:spLocks noChangeArrowheads="1"/>
              </p:cNvSpPr>
              <p:nvPr/>
            </p:nvSpPr>
            <p:spPr bwMode="auto">
              <a:xfrm>
                <a:off x="38" y="672"/>
                <a:ext cx="1457" cy="40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The Open University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Maths Dept</a:t>
                </a:r>
              </a:p>
            </p:txBody>
          </p:sp>
        </p:grpSp>
        <p:grpSp>
          <p:nvGrpSpPr>
            <p:cNvPr id="28680" name="Group 12"/>
            <p:cNvGrpSpPr>
              <a:grpSpLocks/>
            </p:cNvGrpSpPr>
            <p:nvPr/>
          </p:nvGrpSpPr>
          <p:grpSpPr bwMode="auto">
            <a:xfrm>
              <a:off x="4152" y="144"/>
              <a:ext cx="1464" cy="1028"/>
              <a:chOff x="4080" y="144"/>
              <a:chExt cx="1464" cy="1028"/>
            </a:xfrm>
          </p:grpSpPr>
          <p:pic>
            <p:nvPicPr>
              <p:cNvPr id="28681" name="Picture 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6" y="144"/>
                <a:ext cx="484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3" name="Text Box 10"/>
              <p:cNvSpPr txBox="1">
                <a:spLocks noChangeArrowheads="1"/>
              </p:cNvSpPr>
              <p:nvPr/>
            </p:nvSpPr>
            <p:spPr bwMode="auto">
              <a:xfrm>
                <a:off x="4080" y="768"/>
                <a:ext cx="1464" cy="40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University of Oxford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Dept of Education</a:t>
                </a:r>
              </a:p>
            </p:txBody>
          </p:sp>
        </p:grpSp>
      </p:grpSp>
      <p:pic>
        <p:nvPicPr>
          <p:cNvPr id="28676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17018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9"/>
          <p:cNvSpPr txBox="1">
            <a:spLocks noChangeArrowheads="1"/>
          </p:cNvSpPr>
          <p:nvPr/>
        </p:nvSpPr>
        <p:spPr bwMode="auto">
          <a:xfrm>
            <a:off x="0" y="1219200"/>
            <a:ext cx="2865438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b="0">
                <a:solidFill>
                  <a:srgbClr val="00002A"/>
                </a:solidFill>
              </a:rPr>
              <a:t>Promoting Mathematical Thinking</a:t>
            </a:r>
          </a:p>
        </p:txBody>
      </p:sp>
      <p:pic>
        <p:nvPicPr>
          <p:cNvPr id="28678" name="Picture 12" descr="NCETM_CPD_Standard_Logo FINAL Small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45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1800200"/>
          </a:xfrm>
        </p:spPr>
        <p:txBody>
          <a:bodyPr/>
          <a:lstStyle/>
          <a:p>
            <a:r>
              <a:rPr lang="en-GB" dirty="0" smtClean="0"/>
              <a:t>Intended / enacted / lived object of learning</a:t>
            </a:r>
          </a:p>
          <a:p>
            <a:pPr lvl="1"/>
            <a:r>
              <a:rPr lang="en-GB" dirty="0" smtClean="0"/>
              <a:t>Author intentions</a:t>
            </a:r>
          </a:p>
          <a:p>
            <a:pPr lvl="1"/>
            <a:r>
              <a:rPr lang="en-GB" dirty="0" smtClean="0"/>
              <a:t>Teacher intentions</a:t>
            </a:r>
          </a:p>
          <a:p>
            <a:pPr lvl="1"/>
            <a:r>
              <a:rPr lang="en-GB" dirty="0" smtClean="0"/>
              <a:t>Learner experience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3528" y="2852936"/>
            <a:ext cx="6120680" cy="29523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 dirty="0" smtClean="0"/>
              <a:t>Task</a:t>
            </a:r>
          </a:p>
          <a:p>
            <a:pPr lvl="1"/>
            <a:r>
              <a:rPr lang="en-GB" b="0" dirty="0" smtClean="0"/>
              <a:t>Author intentions</a:t>
            </a:r>
          </a:p>
          <a:p>
            <a:pPr lvl="1"/>
            <a:r>
              <a:rPr lang="en-GB" b="0" dirty="0" smtClean="0"/>
              <a:t>Teacher intentions</a:t>
            </a:r>
          </a:p>
          <a:p>
            <a:pPr lvl="1"/>
            <a:r>
              <a:rPr lang="en-GB" b="0" dirty="0" smtClean="0"/>
              <a:t>As presented</a:t>
            </a:r>
          </a:p>
          <a:p>
            <a:pPr lvl="1"/>
            <a:r>
              <a:rPr lang="en-GB" b="0" dirty="0" smtClean="0"/>
              <a:t>As interpreted by learners</a:t>
            </a:r>
          </a:p>
          <a:p>
            <a:pPr lvl="1"/>
            <a:r>
              <a:rPr lang="en-GB" b="0" dirty="0" smtClean="0"/>
              <a:t>What learners actually attempt</a:t>
            </a:r>
          </a:p>
          <a:p>
            <a:pPr lvl="1"/>
            <a:r>
              <a:rPr lang="en-GB" b="0" dirty="0" smtClean="0"/>
              <a:t>What learners actually do</a:t>
            </a:r>
          </a:p>
          <a:p>
            <a:pPr lvl="1"/>
            <a:r>
              <a:rPr lang="en-GB" b="0" dirty="0" smtClean="0"/>
              <a:t>What learners experience and internalise</a:t>
            </a:r>
          </a:p>
          <a:p>
            <a:pPr lvl="1">
              <a:buFontTx/>
              <a:buNone/>
            </a:pPr>
            <a:endParaRPr lang="en-GB" b="0" dirty="0" smtClean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5004048" y="2924944"/>
            <a:ext cx="2664296" cy="1152128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 pitchFamily="-111" charset="0"/>
              </a:rPr>
              <a:t>Didactic Transposition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halkboard" pitchFamily="-111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292080" y="3933056"/>
            <a:ext cx="3672408" cy="144016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 dirty="0" smtClean="0">
                <a:solidFill>
                  <a:schemeClr val="tx2"/>
                </a:solidFill>
                <a:latin typeface="Chalkboard" pitchFamily="-111" charset="0"/>
              </a:rPr>
              <a:t>Expert Awareness</a:t>
            </a:r>
            <a:br>
              <a:rPr lang="en-GB" sz="2400" b="0" dirty="0" smtClean="0">
                <a:solidFill>
                  <a:schemeClr val="tx2"/>
                </a:solidFill>
                <a:latin typeface="Chalkboard" pitchFamily="-111" charset="0"/>
              </a:rPr>
            </a:br>
            <a:r>
              <a:rPr lang="en-GB" sz="2400" b="0" dirty="0" smtClean="0">
                <a:solidFill>
                  <a:schemeClr val="tx2"/>
                </a:solidFill>
                <a:latin typeface="Chalkboard" pitchFamily="-111" charset="0"/>
              </a:rPr>
              <a:t>is transformed into</a:t>
            </a:r>
            <a:br>
              <a:rPr lang="en-GB" sz="2400" b="0" dirty="0" smtClean="0">
                <a:solidFill>
                  <a:schemeClr val="tx2"/>
                </a:solidFill>
                <a:latin typeface="Chalkboard" pitchFamily="-111" charset="0"/>
              </a:rPr>
            </a:br>
            <a:r>
              <a:rPr lang="en-GB" sz="2400" b="0" dirty="0" smtClean="0">
                <a:solidFill>
                  <a:schemeClr val="tx2"/>
                </a:solidFill>
                <a:latin typeface="Chalkboard" pitchFamily="-111" charset="0"/>
              </a:rPr>
              <a:t>Instruction in Behaviour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ore 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24936" cy="720080"/>
          </a:xfrm>
        </p:spPr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ritical aspects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51520" y="1700808"/>
            <a:ext cx="8424936" cy="22322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 dirty="0" smtClean="0"/>
              <a:t>focal points </a:t>
            </a:r>
          </a:p>
          <a:p>
            <a:r>
              <a:rPr lang="en-GB" b="0" dirty="0" smtClean="0"/>
              <a:t>difficult points </a:t>
            </a:r>
          </a:p>
          <a:p>
            <a:r>
              <a:rPr lang="en-GB" b="0" dirty="0" smtClean="0"/>
              <a:t>hinges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811312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7772400" cy="1440160"/>
          </a:xfrm>
        </p:spPr>
        <p:txBody>
          <a:bodyPr anchor="t"/>
          <a:lstStyle/>
          <a:p>
            <a:r>
              <a:rPr lang="en-GB" sz="2400" dirty="0" smtClean="0"/>
              <a:t>What are you doing?  </a:t>
            </a:r>
            <a:br>
              <a:rPr lang="en-GB" sz="2400" dirty="0" smtClean="0"/>
            </a:br>
            <a:r>
              <a:rPr lang="en-GB" sz="2400" dirty="0" smtClean="0"/>
              <a:t>What are you attending to?</a:t>
            </a:r>
            <a:br>
              <a:rPr lang="en-GB" sz="2400" dirty="0" smtClean="0"/>
            </a:br>
            <a:r>
              <a:rPr lang="en-GB" sz="2400" dirty="0" smtClean="0"/>
              <a:t>What aspect of fractions do you </a:t>
            </a:r>
            <a:r>
              <a:rPr lang="en-GB" sz="2400" i="1" dirty="0" smtClean="0"/>
              <a:t>have</a:t>
            </a:r>
            <a:r>
              <a:rPr lang="en-GB" sz="2400" dirty="0" smtClean="0"/>
              <a:t> to think about?</a:t>
            </a:r>
            <a:endParaRPr lang="en-GB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6542" t="2299" r="6542" b="66999"/>
          <a:stretch>
            <a:fillRect/>
          </a:stretch>
        </p:blipFill>
        <p:spPr bwMode="auto">
          <a:xfrm>
            <a:off x="323528" y="404664"/>
            <a:ext cx="824214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 bwMode="auto">
          <a:xfrm>
            <a:off x="1835696" y="4221088"/>
            <a:ext cx="4248472" cy="864096"/>
          </a:xfrm>
          <a:prstGeom prst="roundRect">
            <a:avLst/>
          </a:prstGeom>
          <a:solidFill>
            <a:schemeClr val="tx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0" dirty="0">
                <a:solidFill>
                  <a:srgbClr val="FF0000"/>
                </a:solidFill>
                <a:latin typeface="Chalkboard" pitchFamily="-111" charset="0"/>
              </a:rPr>
              <a:t>O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halkboard" pitchFamily="-111" charset="0"/>
              </a:rPr>
              <a:t>nce a pattern-action is noticed, it keeps being repeated!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halkboard" pitchFamily="-11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Talk and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could you do differently to ensure the lived object of learning is some critical aspect of fractions?</a:t>
            </a:r>
          </a:p>
          <a:p>
            <a:r>
              <a:rPr lang="en-GB" dirty="0" smtClean="0"/>
              <a:t>How might it be imperative &amp; necessary to think about fractions while doing addition tasks?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Line Fractions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836712"/>
            <a:ext cx="6477000" cy="3352800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3528" y="3933056"/>
            <a:ext cx="8424936" cy="27363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sz="2000" b="0" dirty="0" smtClean="0"/>
              <a:t>Fractions applet offers model for sums to 1 of fractions with the same denominator,</a:t>
            </a:r>
            <a:br>
              <a:rPr lang="en-GB" sz="2000" b="0" dirty="0" smtClean="0"/>
            </a:br>
            <a:r>
              <a:rPr lang="en-GB" sz="2000" b="0" dirty="0" smtClean="0"/>
              <a:t> i.e. you can position one fraction and predict where the second will take you.</a:t>
            </a:r>
          </a:p>
          <a:p>
            <a:r>
              <a:rPr lang="en-GB" sz="2000" b="0" dirty="0" smtClean="0"/>
              <a:t>Vary the denominator, also do sums to &lt; 1, and then do sums to &gt; 1 so as to model the meaning of mixed fractions.</a:t>
            </a:r>
          </a:p>
          <a:p>
            <a:r>
              <a:rPr lang="en-GB" sz="2000" b="0" dirty="0" smtClean="0"/>
              <a:t>Extend to different denominators where one is a multiple of the other.</a:t>
            </a:r>
          </a:p>
          <a:p>
            <a:pPr>
              <a:buFont typeface="Wingdings" charset="2"/>
              <a:buNone/>
            </a:pPr>
            <a:endParaRPr lang="en-GB" sz="20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772400" cy="609600"/>
          </a:xfrm>
        </p:spPr>
        <p:txBody>
          <a:bodyPr/>
          <a:lstStyle/>
          <a:p>
            <a:r>
              <a:rPr lang="en-GB" dirty="0" smtClean="0"/>
              <a:t>Design of a question sequence for </a:t>
            </a:r>
            <a:r>
              <a:rPr lang="en-GB" dirty="0" err="1" smtClean="0"/>
              <a:t>numberline</a:t>
            </a:r>
            <a:r>
              <a:rPr lang="en-GB" dirty="0" smtClean="0"/>
              <a:t> fractions applet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5040560"/>
          </a:xfrm>
        </p:spPr>
        <p:txBody>
          <a:bodyPr/>
          <a:lstStyle/>
          <a:p>
            <a:r>
              <a:rPr lang="en-GB" sz="2000" dirty="0" smtClean="0"/>
              <a:t>Content</a:t>
            </a:r>
          </a:p>
          <a:p>
            <a:pPr lvl="1"/>
            <a:r>
              <a:rPr lang="en-GB" sz="1600" dirty="0" smtClean="0"/>
              <a:t>Same denominator</a:t>
            </a:r>
          </a:p>
          <a:p>
            <a:pPr lvl="1"/>
            <a:r>
              <a:rPr lang="en-GB" sz="1600" dirty="0" smtClean="0"/>
              <a:t>Coordinating different denominators</a:t>
            </a:r>
          </a:p>
          <a:p>
            <a:pPr lvl="1"/>
            <a:r>
              <a:rPr lang="en-GB" sz="1600" dirty="0" smtClean="0"/>
              <a:t>Sums to 1</a:t>
            </a:r>
          </a:p>
          <a:p>
            <a:pPr lvl="1"/>
            <a:r>
              <a:rPr lang="en-GB" sz="1600" dirty="0" smtClean="0"/>
              <a:t>Going beyond 1</a:t>
            </a:r>
          </a:p>
          <a:p>
            <a:pPr lvl="1"/>
            <a:r>
              <a:rPr lang="en-GB" sz="1600" dirty="0" smtClean="0"/>
              <a:t>Tenths</a:t>
            </a:r>
          </a:p>
          <a:p>
            <a:pPr lvl="1"/>
            <a:r>
              <a:rPr lang="en-GB" sz="1600" dirty="0" smtClean="0"/>
              <a:t>Comparing to decimal notation etc.</a:t>
            </a:r>
          </a:p>
          <a:p>
            <a:endParaRPr lang="en-GB" sz="2000" dirty="0" smtClean="0"/>
          </a:p>
          <a:p>
            <a:r>
              <a:rPr lang="en-GB" sz="2000" dirty="0" smtClean="0"/>
              <a:t>Pedagogy</a:t>
            </a:r>
          </a:p>
          <a:p>
            <a:pPr lvl="1"/>
            <a:r>
              <a:rPr lang="en-GB" sz="1600" dirty="0" smtClean="0"/>
              <a:t>Diagram maintaining link with meaning</a:t>
            </a:r>
          </a:p>
          <a:p>
            <a:pPr lvl="1"/>
            <a:r>
              <a:rPr lang="en-GB" sz="1600" dirty="0" smtClean="0"/>
              <a:t>Teacher choice of examples</a:t>
            </a:r>
          </a:p>
          <a:p>
            <a:pPr lvl="1"/>
            <a:r>
              <a:rPr lang="en-GB" sz="1600" dirty="0" smtClean="0"/>
              <a:t>Why tenths?</a:t>
            </a:r>
          </a:p>
          <a:p>
            <a:pPr lvl="1"/>
            <a:r>
              <a:rPr lang="en-GB" sz="1600" dirty="0" smtClean="0"/>
              <a:t>Order (</a:t>
            </a:r>
            <a:r>
              <a:rPr lang="en-GB" sz="1600" dirty="0" err="1" smtClean="0"/>
              <a:t>e.g</a:t>
            </a:r>
            <a:r>
              <a:rPr lang="en-GB" sz="1600" dirty="0" smtClean="0"/>
              <a:t> when to do sums to 1 and why)</a:t>
            </a:r>
          </a:p>
          <a:p>
            <a:pPr lvl="1"/>
            <a:r>
              <a:rPr lang="en-GB" sz="1600" dirty="0" smtClean="0"/>
              <a:t>Learner generated examples</a:t>
            </a:r>
            <a:endParaRPr lang="en-GB" sz="2000" dirty="0"/>
          </a:p>
        </p:txBody>
      </p:sp>
      <p:sp>
        <p:nvSpPr>
          <p:cNvPr id="4" name="Cloud Callout 3"/>
          <p:cNvSpPr/>
          <p:nvPr/>
        </p:nvSpPr>
        <p:spPr bwMode="auto">
          <a:xfrm>
            <a:off x="5364088" y="3861048"/>
            <a:ext cx="3600400" cy="2808312"/>
          </a:xfrm>
          <a:prstGeom prst="cloudCallout">
            <a:avLst>
              <a:gd name="adj1" fmla="val -71116"/>
              <a:gd name="adj2" fmla="val -5386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Mathematical Questioning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 dirty="0" err="1" smtClean="0">
                <a:solidFill>
                  <a:schemeClr val="tx2"/>
                </a:solidFill>
                <a:latin typeface="Chalkboard" pitchFamily="-111" charset="0"/>
              </a:rPr>
              <a:t>vs</a:t>
            </a:r>
            <a:endParaRPr lang="en-GB" sz="2400" b="0" dirty="0" smtClean="0">
              <a:solidFill>
                <a:schemeClr val="tx2"/>
              </a:solidFill>
              <a:latin typeface="Chalkboard" pitchFamily="-111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Generic questioning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1008112"/>
          </a:xfrm>
        </p:spPr>
        <p:txBody>
          <a:bodyPr/>
          <a:lstStyle/>
          <a:p>
            <a:r>
              <a:rPr lang="en-GB" dirty="0" smtClean="0"/>
              <a:t>Intended        enacted        lived object of learning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2267744" y="1196752"/>
            <a:ext cx="504056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4211960" y="1196752"/>
            <a:ext cx="504056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rPr>
              <a:t> </a:t>
            </a:r>
            <a:endParaRPr kumimoji="0" lang="en-GB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23528" y="1556792"/>
            <a:ext cx="8424936" cy="21518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 dirty="0" smtClean="0"/>
              <a:t>Critical aspects; focal point; difficult point; hinge</a:t>
            </a:r>
          </a:p>
          <a:p>
            <a:r>
              <a:rPr lang="en-GB" b="0" dirty="0" smtClean="0"/>
              <a:t>Use of variation to bring lived object of learning and intended object of learning together</a:t>
            </a:r>
            <a:endParaRPr lang="en-GB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Words, Meanings and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3024336"/>
          </a:xfrm>
        </p:spPr>
        <p:txBody>
          <a:bodyPr/>
          <a:lstStyle/>
          <a:p>
            <a:r>
              <a:rPr lang="en-GB" dirty="0" smtClean="0"/>
              <a:t>Mastery is ....</a:t>
            </a:r>
          </a:p>
          <a:p>
            <a:r>
              <a:rPr lang="en-GB" dirty="0" smtClean="0"/>
              <a:t>Variation is ....</a:t>
            </a:r>
            <a:endParaRPr lang="en-GB" dirty="0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203848" y="2276872"/>
            <a:ext cx="3672408" cy="2160240"/>
          </a:xfrm>
          <a:prstGeom prst="wedgeRoundRectCallout">
            <a:avLst>
              <a:gd name="adj1" fmla="val -73601"/>
              <a:gd name="adj2" fmla="val -45377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lnSpc>
                <a:spcPct val="70000"/>
              </a:lnSpc>
              <a:defRPr/>
            </a:pPr>
            <a:endParaRPr lang="en-US" sz="2400" b="0" dirty="0">
              <a:solidFill>
                <a:srgbClr val="FFFF66"/>
              </a:solidFill>
              <a:latin typeface="Chalkboard" charset="0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2400" b="0" dirty="0">
                <a:solidFill>
                  <a:srgbClr val="800040"/>
                </a:solidFill>
                <a:latin typeface="Chalkboard" charset="0"/>
              </a:rPr>
              <a:t>Avoid the teaching of </a:t>
            </a:r>
            <a:br>
              <a:rPr lang="en-US" sz="2400" b="0" dirty="0">
                <a:solidFill>
                  <a:srgbClr val="800040"/>
                </a:solidFill>
                <a:latin typeface="Chalkboard" charset="0"/>
              </a:rPr>
            </a:br>
            <a:r>
              <a:rPr lang="en-US" sz="2400" b="0" dirty="0">
                <a:solidFill>
                  <a:srgbClr val="800040"/>
                </a:solidFill>
                <a:latin typeface="Chalkboard" charset="0"/>
              </a:rPr>
              <a:t>speculators,</a:t>
            </a:r>
            <a:br>
              <a:rPr lang="en-US" sz="2400" b="0" dirty="0">
                <a:solidFill>
                  <a:srgbClr val="800040"/>
                </a:solidFill>
                <a:latin typeface="Chalkboard" charset="0"/>
              </a:rPr>
            </a:br>
            <a:r>
              <a:rPr lang="en-US" sz="2400" b="0" dirty="0">
                <a:solidFill>
                  <a:srgbClr val="800040"/>
                </a:solidFill>
                <a:latin typeface="Chalkboard" charset="0"/>
              </a:rPr>
              <a:t>whose </a:t>
            </a:r>
            <a:r>
              <a:rPr lang="en-US" sz="2400" b="0" dirty="0" err="1">
                <a:solidFill>
                  <a:srgbClr val="800040"/>
                </a:solidFill>
                <a:latin typeface="Chalkboard" charset="0"/>
              </a:rPr>
              <a:t>judgements</a:t>
            </a:r>
            <a:r>
              <a:rPr lang="en-US" sz="2400" b="0" dirty="0">
                <a:solidFill>
                  <a:srgbClr val="800040"/>
                </a:solidFill>
                <a:latin typeface="Chalkboard" charset="0"/>
              </a:rPr>
              <a:t> are </a:t>
            </a:r>
            <a:br>
              <a:rPr lang="en-US" sz="2400" b="0" dirty="0">
                <a:solidFill>
                  <a:srgbClr val="800040"/>
                </a:solidFill>
                <a:latin typeface="Chalkboard" charset="0"/>
              </a:rPr>
            </a:br>
            <a:r>
              <a:rPr lang="en-US" sz="2400" b="0" dirty="0">
                <a:solidFill>
                  <a:srgbClr val="800040"/>
                </a:solidFill>
                <a:latin typeface="Chalkboard" charset="0"/>
              </a:rPr>
              <a:t>not confirmed </a:t>
            </a:r>
            <a:br>
              <a:rPr lang="en-US" sz="2400" b="0" dirty="0">
                <a:solidFill>
                  <a:srgbClr val="800040"/>
                </a:solidFill>
                <a:latin typeface="Chalkboard" charset="0"/>
              </a:rPr>
            </a:br>
            <a:r>
              <a:rPr lang="en-US" sz="2400" b="0" dirty="0">
                <a:solidFill>
                  <a:srgbClr val="800040"/>
                </a:solidFill>
                <a:latin typeface="Chalkboard" charset="0"/>
              </a:rPr>
              <a:t>by experience</a:t>
            </a:r>
            <a:r>
              <a:rPr lang="en-US" sz="2400" dirty="0">
                <a:solidFill>
                  <a:srgbClr val="800040"/>
                </a:solidFill>
                <a:latin typeface="Chalkboard" charset="0"/>
              </a:rPr>
              <a:t>.</a:t>
            </a:r>
            <a:br>
              <a:rPr lang="en-US" sz="2400" dirty="0">
                <a:solidFill>
                  <a:srgbClr val="800040"/>
                </a:solidFill>
                <a:latin typeface="Chalkboard" charset="0"/>
              </a:rPr>
            </a:br>
            <a:r>
              <a:rPr lang="en-US" sz="2400" dirty="0">
                <a:solidFill>
                  <a:srgbClr val="800040"/>
                </a:solidFill>
                <a:latin typeface="Chalkboard" charset="0"/>
              </a:rPr>
              <a:t> </a:t>
            </a:r>
            <a:r>
              <a:rPr lang="en-US" sz="2400" b="0" dirty="0">
                <a:solidFill>
                  <a:srgbClr val="800040"/>
                </a:solidFill>
                <a:latin typeface="Chalkboard" charset="0"/>
              </a:rPr>
              <a:t>(Leonardo Da Vinci</a:t>
            </a:r>
            <a:r>
              <a:rPr lang="en-US" sz="2400" dirty="0">
                <a:solidFill>
                  <a:srgbClr val="800040"/>
                </a:solidFill>
                <a:latin typeface="Chalkboard" charset="0"/>
              </a:rPr>
              <a:t>)</a:t>
            </a:r>
            <a:endParaRPr lang="en-US" sz="2400" dirty="0">
              <a:latin typeface="Chalkboar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Mastering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Mastery is a state of mind – an outcome of learning</a:t>
            </a:r>
          </a:p>
          <a:p>
            <a:r>
              <a:rPr lang="en-GB" dirty="0" smtClean="0"/>
              <a:t>“Mastery Learning” as a method – all can learn; what differs is the time requirement (1950s Bloom)</a:t>
            </a:r>
          </a:p>
          <a:p>
            <a:r>
              <a:rPr lang="en-GB" dirty="0" smtClean="0"/>
              <a:t>Quality of teaching is important: what is available to be learnt?</a:t>
            </a:r>
          </a:p>
          <a:p>
            <a:r>
              <a:rPr lang="en-GB" dirty="0" smtClean="0"/>
              <a:t>Lived object of learning</a:t>
            </a:r>
          </a:p>
          <a:p>
            <a:r>
              <a:rPr lang="en-GB" dirty="0" smtClean="0"/>
              <a:t>Habits of learning; habits of mind</a:t>
            </a:r>
          </a:p>
          <a:p>
            <a:r>
              <a:rPr lang="en-GB" dirty="0" smtClean="0"/>
              <a:t>Mastering </a:t>
            </a:r>
            <a:r>
              <a:rPr lang="en-GB" dirty="0"/>
              <a:t>a </a:t>
            </a:r>
            <a:r>
              <a:rPr lang="en-GB" dirty="0" smtClean="0"/>
              <a:t>technique</a:t>
            </a:r>
            <a:endParaRPr lang="en-GB" dirty="0"/>
          </a:p>
          <a:p>
            <a:r>
              <a:rPr lang="en-GB" dirty="0" smtClean="0"/>
              <a:t>Mastering </a:t>
            </a:r>
            <a:r>
              <a:rPr lang="en-GB" dirty="0"/>
              <a:t>a </a:t>
            </a:r>
            <a:r>
              <a:rPr lang="en-GB" dirty="0" smtClean="0"/>
              <a:t>concept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805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Mastery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Mastering a technique </a:t>
            </a:r>
          </a:p>
          <a:p>
            <a:pPr lvl="1"/>
            <a:r>
              <a:rPr lang="en-GB" dirty="0" smtClean="0"/>
              <a:t>reducing the amount of attention required to carry through the technique accurately (procedures)</a:t>
            </a:r>
          </a:p>
          <a:p>
            <a:r>
              <a:rPr lang="en-GB" dirty="0" smtClean="0"/>
              <a:t>Mastering a concept </a:t>
            </a:r>
          </a:p>
          <a:p>
            <a:pPr lvl="1"/>
            <a:r>
              <a:rPr lang="en-GB" dirty="0" smtClean="0"/>
              <a:t>having a strong personal narrative </a:t>
            </a:r>
          </a:p>
          <a:p>
            <a:pPr lvl="1"/>
            <a:r>
              <a:rPr lang="en-GB" dirty="0" smtClean="0"/>
              <a:t>awareness of all of the possible dimensions of possible variation</a:t>
            </a:r>
          </a:p>
          <a:p>
            <a:pPr lvl="1"/>
            <a:r>
              <a:rPr lang="en-GB" dirty="0" smtClean="0"/>
              <a:t>using the concept to express mathematical relationships in a variety of contexts </a:t>
            </a:r>
          </a:p>
          <a:p>
            <a:pPr lvl="1"/>
            <a:r>
              <a:rPr lang="en-GB" dirty="0" smtClean="0"/>
              <a:t>access to a rich space of examples and tools for example construction and use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Ways of Working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work through lived experience, ours and yours</a:t>
            </a:r>
          </a:p>
          <a:p>
            <a:r>
              <a:rPr lang="en-GB" dirty="0" smtClean="0"/>
              <a:t>We offer tasks for you, with colleagues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Variation theory is a theory of learning</a:t>
            </a:r>
          </a:p>
          <a:p>
            <a:r>
              <a:rPr lang="en-GB" dirty="0" smtClean="0"/>
              <a:t>What is available to be learnt (not what will be learnt)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5040560"/>
          </a:xfrm>
        </p:spPr>
        <p:txBody>
          <a:bodyPr/>
          <a:lstStyle/>
          <a:p>
            <a:r>
              <a:rPr lang="en-GB" dirty="0" smtClean="0"/>
              <a:t>Dimensions of possible variation (scope of the concept)</a:t>
            </a:r>
          </a:p>
          <a:p>
            <a:r>
              <a:rPr lang="en-GB" dirty="0" smtClean="0"/>
              <a:t>Dimensions of necessary variation (to bring difficult points and hinge points into focus)</a:t>
            </a:r>
          </a:p>
          <a:p>
            <a:r>
              <a:rPr lang="en-GB" dirty="0" smtClean="0"/>
              <a:t>Range of possible (permissible?) change </a:t>
            </a:r>
          </a:p>
          <a:p>
            <a:r>
              <a:rPr lang="en-GB" dirty="0" smtClean="0"/>
              <a:t>What conjectures?</a:t>
            </a:r>
          </a:p>
          <a:p>
            <a:r>
              <a:rPr lang="en-GB" dirty="0" smtClean="0"/>
              <a:t>What generalisations? (the difficult points)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Conceptual variation</a:t>
            </a:r>
          </a:p>
          <a:p>
            <a:r>
              <a:rPr lang="en-GB" dirty="0" smtClean="0"/>
              <a:t>Procedural variation (process; proceed; progress)</a:t>
            </a:r>
          </a:p>
          <a:p>
            <a:endParaRPr lang="en-GB" dirty="0" smtClean="0"/>
          </a:p>
          <a:p>
            <a:r>
              <a:rPr lang="en-GB" dirty="0" smtClean="0"/>
              <a:t>Who provides the variation?</a:t>
            </a:r>
          </a:p>
          <a:p>
            <a:r>
              <a:rPr lang="en-GB" dirty="0" smtClean="0"/>
              <a:t>Scaffolding (</a:t>
            </a:r>
            <a:r>
              <a:rPr lang="en-GB" dirty="0" err="1" smtClean="0"/>
              <a:t>Pu</a:t>
            </a:r>
            <a:r>
              <a:rPr lang="en-GB" dirty="0" smtClean="0"/>
              <a:t> Dian)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416644"/>
            <a:ext cx="5448300" cy="610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404664"/>
            <a:ext cx="5448300" cy="610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400964"/>
            <a:ext cx="5448300" cy="610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404664"/>
            <a:ext cx="5448300" cy="610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404664"/>
            <a:ext cx="5448300" cy="610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404664"/>
            <a:ext cx="5448300" cy="610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happened for you?</a:t>
            </a:r>
          </a:p>
          <a:p>
            <a:r>
              <a:rPr lang="en-GB" dirty="0" smtClean="0"/>
              <a:t>How did the variations influence what happened for you?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2040711"/>
            <a:ext cx="8136904" cy="3980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endParaRPr lang="en-GB" sz="18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62900" lvl="0" indent="-342900" eaLnBrk="0" fontAlgn="base" hangingPunct="0">
              <a:spcBef>
                <a:spcPts val="400"/>
              </a:spcBef>
              <a:spcAft>
                <a:spcPct val="0"/>
              </a:spcAft>
              <a:buAutoNum type="alphaLcParenBoth"/>
              <a:tabLst>
                <a:tab pos="3125788" algn="l"/>
              </a:tabLst>
            </a:pP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(1, -1)		</a:t>
            </a:r>
            <a:endParaRPr lang="en-GB" sz="18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(b)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(-2, -4)		</a:t>
            </a:r>
            <a:endParaRPr lang="en-GB" sz="18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(c)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(-1, -3)		</a:t>
            </a:r>
            <a:endParaRPr lang="en-GB" sz="18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(d)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(0, -2)</a:t>
            </a:r>
          </a:p>
          <a:p>
            <a:pPr marL="720000"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endParaRPr lang="en-US" sz="1800" b="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ts val="8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(e)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  </a:t>
            </a:r>
            <a:b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1800" b="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ts val="8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(f)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 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b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1800" b="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(g)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(0, 0) </a:t>
            </a:r>
          </a:p>
          <a:p>
            <a:pPr marL="720000"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(h)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(-2, 2)	</a:t>
            </a:r>
            <a:endParaRPr lang="en-US" sz="18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188640"/>
            <a:ext cx="7920880" cy="792088"/>
          </a:xfrm>
        </p:spPr>
        <p:txBody>
          <a:bodyPr anchor="t"/>
          <a:lstStyle/>
          <a:p>
            <a:r>
              <a:rPr lang="en-GB" dirty="0" smtClean="0"/>
              <a:t>Task 1: Taxi Cab </a:t>
            </a:r>
            <a:r>
              <a:rPr lang="en-GB" dirty="0"/>
              <a:t>G</a:t>
            </a:r>
            <a:r>
              <a:rPr lang="en-GB" dirty="0" smtClean="0"/>
              <a:t>eometry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95536" y="908721"/>
            <a:ext cx="8136904" cy="1856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Taxi-cab distance </a:t>
            </a:r>
            <a:r>
              <a:rPr lang="en-US" sz="1800" b="0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Dist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is the shortest distance from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to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on a two-dimensional coordinate grid, using horizontal and vertical movement only. We call it the taxicab distance.</a:t>
            </a:r>
            <a:endParaRPr lang="en-GB" sz="18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For this exercise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(-2,-1). Mark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on a coordinate grid. </a:t>
            </a:r>
          </a:p>
          <a:p>
            <a:pPr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For each point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in (a) to (h) below calculate </a:t>
            </a:r>
            <a:r>
              <a:rPr lang="en-US" sz="1800" b="0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Dist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and mark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on the grid	</a:t>
            </a:r>
            <a:endParaRPr lang="en-US" sz="18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272983"/>
              </p:ext>
            </p:extLst>
          </p:nvPr>
        </p:nvGraphicFramePr>
        <p:xfrm>
          <a:off x="1857375" y="3913189"/>
          <a:ext cx="986433" cy="679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0" name="Equation" r:id="rId4" imgW="673100" imgH="457200" progId="Equation.DSMT4">
                  <p:embed/>
                </p:oleObj>
              </mc:Choice>
              <mc:Fallback>
                <p:oleObj name="Equation" r:id="rId4" imgW="673100" imgH="45720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3913189"/>
                        <a:ext cx="986433" cy="6793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653624"/>
              </p:ext>
            </p:extLst>
          </p:nvPr>
        </p:nvGraphicFramePr>
        <p:xfrm>
          <a:off x="1770063" y="4562475"/>
          <a:ext cx="1179512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1" name="Equation" r:id="rId6" imgW="812800" imgH="457200" progId="Equation.DSMT4">
                  <p:embed/>
                </p:oleObj>
              </mc:Choice>
              <mc:Fallback>
                <p:oleObj name="Equation" r:id="rId6" imgW="812800" imgH="45720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063" y="4562475"/>
                        <a:ext cx="1179512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87680" cy="609600"/>
          </a:xfrm>
        </p:spPr>
        <p:txBody>
          <a:bodyPr/>
          <a:lstStyle/>
          <a:p>
            <a:r>
              <a:rPr lang="en-GB" dirty="0" smtClean="0"/>
              <a:t>Task 3: Design of Question </a:t>
            </a:r>
            <a:r>
              <a:rPr lang="en-GB" dirty="0"/>
              <a:t>S</a:t>
            </a:r>
            <a:r>
              <a:rPr lang="en-GB" dirty="0" smtClean="0"/>
              <a:t>equence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Construct an object</a:t>
            </a:r>
          </a:p>
          <a:p>
            <a:pPr lvl="1"/>
            <a:r>
              <a:rPr lang="en-GB" dirty="0" smtClean="0"/>
              <a:t>and another</a:t>
            </a:r>
          </a:p>
          <a:p>
            <a:pPr lvl="1"/>
            <a:r>
              <a:rPr lang="en-GB" dirty="0" smtClean="0"/>
              <a:t>and another</a:t>
            </a:r>
          </a:p>
          <a:p>
            <a:r>
              <a:rPr lang="en-GB" dirty="0" smtClean="0"/>
              <a:t>Variation on the object (and another, and another)</a:t>
            </a:r>
          </a:p>
          <a:p>
            <a:r>
              <a:rPr lang="en-GB" dirty="0" smtClean="0"/>
              <a:t>Introduce a new constraint (no others ...)</a:t>
            </a:r>
          </a:p>
          <a:p>
            <a:r>
              <a:rPr lang="en-GB" dirty="0" smtClean="0"/>
              <a:t>Ask similar questions of a new object</a:t>
            </a:r>
          </a:p>
          <a:p>
            <a:pPr lvl="1"/>
            <a:r>
              <a:rPr lang="en-GB" dirty="0" smtClean="0"/>
              <a:t>and another</a:t>
            </a:r>
          </a:p>
          <a:p>
            <a:pPr lvl="1"/>
            <a:r>
              <a:rPr lang="en-GB" dirty="0" smtClean="0"/>
              <a:t>and another</a:t>
            </a:r>
          </a:p>
          <a:p>
            <a:r>
              <a:rPr lang="en-GB" dirty="0" smtClean="0"/>
              <a:t>Variation in method</a:t>
            </a:r>
          </a:p>
          <a:p>
            <a:r>
              <a:rPr lang="en-GB" dirty="0" smtClean="0"/>
              <a:t>New kind of question/insight/concept</a:t>
            </a:r>
          </a:p>
          <a:p>
            <a:pPr lvl="1"/>
            <a:r>
              <a:rPr lang="en-GB" dirty="0" smtClean="0"/>
              <a:t>and another</a:t>
            </a:r>
          </a:p>
          <a:p>
            <a:pPr lvl="1"/>
            <a:r>
              <a:rPr lang="en-GB" dirty="0" smtClean="0"/>
              <a:t>and another (opportunity to experience)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609600"/>
          </a:xfrm>
        </p:spPr>
        <p:txBody>
          <a:bodyPr/>
          <a:lstStyle/>
          <a:p>
            <a:r>
              <a:rPr lang="en-GB" dirty="0" smtClean="0"/>
              <a:t>Types of variation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5040560"/>
          </a:xfrm>
        </p:spPr>
        <p:txBody>
          <a:bodyPr/>
          <a:lstStyle/>
          <a:p>
            <a:r>
              <a:rPr lang="en-GB" dirty="0" smtClean="0"/>
              <a:t>Conceptual: </a:t>
            </a:r>
          </a:p>
          <a:p>
            <a:pPr lvl="1"/>
            <a:r>
              <a:rPr lang="en-GB" dirty="0" smtClean="0"/>
              <a:t>presentations; </a:t>
            </a:r>
          </a:p>
          <a:p>
            <a:pPr lvl="1"/>
            <a:r>
              <a:rPr lang="en-GB" dirty="0" smtClean="0"/>
              <a:t>representations; </a:t>
            </a:r>
          </a:p>
          <a:p>
            <a:pPr lvl="1"/>
            <a:r>
              <a:rPr lang="en-GB" dirty="0" smtClean="0"/>
              <a:t>examples/non examples approaches; </a:t>
            </a:r>
          </a:p>
          <a:p>
            <a:pPr lvl="1"/>
            <a:r>
              <a:rPr lang="en-GB" dirty="0" smtClean="0"/>
              <a:t>connections with what we already know; </a:t>
            </a:r>
          </a:p>
          <a:p>
            <a:pPr lvl="1"/>
            <a:r>
              <a:rPr lang="en-GB" dirty="0" smtClean="0"/>
              <a:t>what mathematical problems this new idea is going to help us with; </a:t>
            </a:r>
          </a:p>
          <a:p>
            <a:pPr lvl="1"/>
            <a:r>
              <a:rPr lang="en-GB" dirty="0" smtClean="0"/>
              <a:t>multiple experiences and perspectives; various critical aspects</a:t>
            </a:r>
          </a:p>
          <a:p>
            <a:r>
              <a:rPr lang="en-GB" dirty="0" smtClean="0"/>
              <a:t>Procedural:</a:t>
            </a:r>
          </a:p>
          <a:p>
            <a:pPr lvl="1"/>
            <a:r>
              <a:rPr lang="en-GB" dirty="0" smtClean="0"/>
              <a:t>Multiple problems - one solution method</a:t>
            </a:r>
          </a:p>
          <a:p>
            <a:pPr lvl="1"/>
            <a:r>
              <a:rPr lang="en-GB" dirty="0" smtClean="0"/>
              <a:t>One problem - multiple solution methods</a:t>
            </a:r>
          </a:p>
          <a:p>
            <a:pPr lvl="1"/>
            <a:r>
              <a:rPr lang="en-GB" dirty="0" smtClean="0"/>
              <a:t>One situation - multiple presentations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 for quality of teaching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Anticipate what variation is necessary to develop procedural mastery (process; proceed; progress), and conceptual mastery</a:t>
            </a:r>
          </a:p>
          <a:p>
            <a:r>
              <a:rPr lang="en-GB" dirty="0" smtClean="0"/>
              <a:t>Critical aspects; focus; difficult points; hinges</a:t>
            </a:r>
          </a:p>
          <a:p>
            <a:r>
              <a:rPr lang="en-GB" dirty="0" smtClean="0"/>
              <a:t>Dimensions of variation to draw attention to the critical aspects and focus</a:t>
            </a:r>
          </a:p>
          <a:p>
            <a:r>
              <a:rPr lang="en-GB" dirty="0" smtClean="0"/>
              <a:t>Ranges of change that will focus attention</a:t>
            </a:r>
          </a:p>
          <a:p>
            <a:r>
              <a:rPr lang="en-GB" dirty="0" smtClean="0"/>
              <a:t>Examples and non-examples to delineate the concept</a:t>
            </a:r>
          </a:p>
          <a:p>
            <a:r>
              <a:rPr lang="en-GB" dirty="0" smtClean="0"/>
              <a:t>Representations (because the concept is abstract)</a:t>
            </a:r>
          </a:p>
          <a:p>
            <a:r>
              <a:rPr lang="en-GB" dirty="0" smtClean="0"/>
              <a:t>Lived object of learning; </a:t>
            </a:r>
          </a:p>
          <a:p>
            <a:pPr lvl="1"/>
            <a:r>
              <a:rPr lang="en-GB" dirty="0" smtClean="0"/>
              <a:t>what they see, hear, do; </a:t>
            </a:r>
          </a:p>
          <a:p>
            <a:pPr lvl="1"/>
            <a:r>
              <a:rPr lang="en-GB" dirty="0" smtClean="0"/>
              <a:t>what generalisations is it possible to make from their experiences?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772400" cy="609600"/>
          </a:xfrm>
        </p:spPr>
        <p:txBody>
          <a:bodyPr/>
          <a:lstStyle/>
          <a:p>
            <a:r>
              <a:rPr lang="en-GB" dirty="0" smtClean="0"/>
              <a:t>Reflection on the effects of variation on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496944" cy="3240360"/>
          </a:xfrm>
        </p:spPr>
        <p:txBody>
          <a:bodyPr/>
          <a:lstStyle/>
          <a:p>
            <a:r>
              <a:rPr lang="en-GB" dirty="0"/>
              <a:t>What struck you during this session?</a:t>
            </a:r>
          </a:p>
          <a:p>
            <a:r>
              <a:rPr lang="en-GB" dirty="0"/>
              <a:t>What for you were the main points (cognition)?</a:t>
            </a:r>
          </a:p>
          <a:p>
            <a:r>
              <a:rPr lang="en-GB" dirty="0"/>
              <a:t>What were the dominant emotions </a:t>
            </a:r>
            <a:r>
              <a:rPr lang="en-GB" dirty="0" smtClean="0"/>
              <a:t>evoked </a:t>
            </a:r>
            <a:r>
              <a:rPr lang="en-GB" dirty="0"/>
              <a:t>(affect)?</a:t>
            </a:r>
          </a:p>
          <a:p>
            <a:r>
              <a:rPr lang="en-GB" dirty="0"/>
              <a:t>What actions might you want to pursue further? </a:t>
            </a:r>
            <a:r>
              <a:rPr lang="en-GB" dirty="0" smtClean="0"/>
              <a:t>(awareness)</a:t>
            </a:r>
          </a:p>
          <a:p>
            <a:r>
              <a:rPr lang="en-GB" dirty="0" smtClean="0"/>
              <a:t>How might you alter what you wrote earlier about mastery and variation?</a:t>
            </a:r>
          </a:p>
        </p:txBody>
      </p:sp>
    </p:spTree>
    <p:extLst>
      <p:ext uri="{BB962C8B-B14F-4D97-AF65-F5344CB8AC3E}">
        <p14:creationId xmlns:p14="http://schemas.microsoft.com/office/powerpoint/2010/main" val="3175655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6299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3048000"/>
            <a:ext cx="7696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>
                <a:solidFill>
                  <a:srgbClr val="800000"/>
                </a:solidFill>
              </a:rPr>
              <a:t>Teachers’ subject knowledge.</a:t>
            </a:r>
          </a:p>
          <a:p>
            <a:r>
              <a:rPr lang="en-GB" sz="2400" b="0" dirty="0">
                <a:solidFill>
                  <a:srgbClr val="800000"/>
                </a:solidFill>
              </a:rPr>
              <a:t>Research in subject teaching.</a:t>
            </a:r>
          </a:p>
          <a:p>
            <a:r>
              <a:rPr lang="en-GB" sz="2400" b="0" dirty="0">
                <a:solidFill>
                  <a:srgbClr val="800000"/>
                </a:solidFill>
              </a:rPr>
              <a:t>Educating teachers</a:t>
            </a:r>
          </a:p>
          <a:p>
            <a:r>
              <a:rPr lang="en-GB" sz="2400" b="0" dirty="0">
                <a:solidFill>
                  <a:srgbClr val="800000"/>
                </a:solidFill>
              </a:rPr>
              <a:t>Designing teacher education programmes</a:t>
            </a:r>
          </a:p>
          <a:p>
            <a:r>
              <a:rPr lang="en-GB" sz="2400" b="0" dirty="0">
                <a:solidFill>
                  <a:srgbClr val="800000"/>
                </a:solidFill>
              </a:rPr>
              <a:t>Research methods in teacher education</a:t>
            </a:r>
          </a:p>
          <a:p>
            <a:endParaRPr lang="en-GB" b="0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257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smtClean="0">
                <a:solidFill>
                  <a:srgbClr val="800000"/>
                </a:solidFill>
              </a:rPr>
              <a:t>www.education.ox.ac.uk/courses/msc-teacher-education</a:t>
            </a:r>
            <a:r>
              <a:rPr lang="en-GB" sz="2400" b="0" dirty="0" smtClean="0">
                <a:solidFill>
                  <a:srgbClr val="800000"/>
                </a:solidFill>
              </a:rPr>
              <a:t>/</a:t>
            </a:r>
            <a:endParaRPr lang="en-GB" sz="2400" b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59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Follow-Up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2736304"/>
          </a:xfrm>
        </p:spPr>
        <p:txBody>
          <a:bodyPr/>
          <a:lstStyle/>
          <a:p>
            <a:r>
              <a:rPr lang="en-GB" dirty="0" smtClean="0"/>
              <a:t>a</a:t>
            </a:r>
            <a:r>
              <a:rPr lang="en-GB" dirty="0" smtClean="0"/>
              <a:t>nnewatson1089 </a:t>
            </a:r>
            <a:r>
              <a:rPr lang="en-GB" dirty="0" smtClean="0"/>
              <a:t>@ </a:t>
            </a:r>
            <a:r>
              <a:rPr lang="en-GB" dirty="0" err="1" smtClean="0"/>
              <a:t>gmail.com</a:t>
            </a:r>
            <a:endParaRPr lang="en-GB" dirty="0" smtClean="0"/>
          </a:p>
          <a:p>
            <a:r>
              <a:rPr lang="en-GB" dirty="0" err="1" smtClean="0"/>
              <a:t>PMTheta.com</a:t>
            </a:r>
            <a:endParaRPr lang="en-GB" dirty="0" smtClean="0"/>
          </a:p>
          <a:p>
            <a:r>
              <a:rPr lang="en-GB" dirty="0" smtClean="0"/>
              <a:t>Questions &amp; Prompts for Mathematical Thinking (ATM)</a:t>
            </a:r>
          </a:p>
          <a:p>
            <a:r>
              <a:rPr lang="en-GB" dirty="0" smtClean="0"/>
              <a:t>Thinkers (ATM)</a:t>
            </a:r>
          </a:p>
          <a:p>
            <a:r>
              <a:rPr lang="en-GB" dirty="0" smtClean="0"/>
              <a:t>Mathematics as a Constructive Activity: learner generated examples (Erlbaum)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146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was it for you?</a:t>
            </a:r>
          </a:p>
          <a:p>
            <a:r>
              <a:rPr lang="en-GB" dirty="0" smtClean="0"/>
              <a:t>How did the variation in the examples influence what happened for you?</a:t>
            </a:r>
          </a:p>
          <a:p>
            <a:r>
              <a:rPr lang="en-GB" dirty="0" smtClean="0"/>
              <a:t>Have you made progress towards ‘mastery’ of taxi-cab geometry?  What progress?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2: Adding Fractions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Ready to practise?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6542" t="2299" r="6542" b="6776"/>
          <a:stretch>
            <a:fillRect/>
          </a:stretch>
        </p:blipFill>
        <p:spPr bwMode="auto">
          <a:xfrm>
            <a:off x="521784" y="404663"/>
            <a:ext cx="7362584" cy="609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6943" t="2465" r="13207"/>
          <a:stretch>
            <a:fillRect/>
          </a:stretch>
        </p:blipFill>
        <p:spPr bwMode="auto">
          <a:xfrm>
            <a:off x="457965" y="260648"/>
            <a:ext cx="7282387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l="5188" t="1401" r="9338" b="2481"/>
          <a:stretch>
            <a:fillRect/>
          </a:stretch>
        </p:blipFill>
        <p:spPr bwMode="auto">
          <a:xfrm>
            <a:off x="611560" y="260648"/>
            <a:ext cx="7416824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 l="4308" t="2070" r="10124" b="980"/>
          <a:stretch>
            <a:fillRect/>
          </a:stretch>
        </p:blipFill>
        <p:spPr bwMode="auto">
          <a:xfrm>
            <a:off x="611560" y="260648"/>
            <a:ext cx="7416824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 bwMode="auto">
          <a:xfrm rot="20238655">
            <a:off x="2339752" y="3429000"/>
            <a:ext cx="3780420" cy="648072"/>
          </a:xfrm>
          <a:prstGeom prst="roundRect">
            <a:avLst/>
          </a:prstGeom>
          <a:solidFill>
            <a:schemeClr val="tx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279F"/>
                </a:solidFill>
                <a:effectLst/>
                <a:latin typeface="Chalkboard" pitchFamily="-111" charset="0"/>
              </a:rPr>
              <a:t>Would or could ‘it’ work?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279F"/>
              </a:solidFill>
              <a:effectLst/>
              <a:latin typeface="Chalkboard" pitchFamily="-11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Yellow on Blue">
  <a:themeElements>
    <a:clrScheme name="Custom 1">
      <a:dk1>
        <a:srgbClr val="FFFF99"/>
      </a:dk1>
      <a:lt1>
        <a:srgbClr val="6699FF"/>
      </a:lt1>
      <a:dk2>
        <a:srgbClr val="993300"/>
      </a:dk2>
      <a:lt2>
        <a:srgbClr val="FFFF00"/>
      </a:lt2>
      <a:accent1>
        <a:srgbClr val="F57B49"/>
      </a:accent1>
      <a:accent2>
        <a:srgbClr val="FF00FF"/>
      </a:accent2>
      <a:accent3>
        <a:srgbClr val="AAAAFF"/>
      </a:accent3>
      <a:accent4>
        <a:srgbClr val="DADADA"/>
      </a:accent4>
      <a:accent5>
        <a:srgbClr val="F9BFB1"/>
      </a:accent5>
      <a:accent6>
        <a:srgbClr val="E700E7"/>
      </a:accent6>
      <a:hlink>
        <a:srgbClr val="FF0000"/>
      </a:hlink>
      <a:folHlink>
        <a:srgbClr val="919191"/>
      </a:folHlink>
    </a:clrScheme>
    <a:fontScheme name="Yellow on Blue">
      <a:majorFont>
        <a:latin typeface="Chalkboard"/>
        <a:ea typeface=""/>
        <a:cs typeface=""/>
      </a:majorFont>
      <a:minorFont>
        <a:latin typeface="Chalkboa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Yellow on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 on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MaxiMac:Applications:Microsoft Office X:Templates:JHM Templates:Yellow on Blue.pot</Template>
  <TotalTime>33669</TotalTime>
  <Words>1428</Words>
  <Application>Microsoft Macintosh PowerPoint</Application>
  <PresentationFormat>On-screen Show (4:3)</PresentationFormat>
  <Paragraphs>256</Paragraphs>
  <Slides>35</Slides>
  <Notes>29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Yellow on Blue</vt:lpstr>
      <vt:lpstr>Equation</vt:lpstr>
      <vt:lpstr>Teaching for Mastery:  Variation Theory</vt:lpstr>
      <vt:lpstr>Ways of Working</vt:lpstr>
      <vt:lpstr>Task 1: Taxi Cab Geometry</vt:lpstr>
      <vt:lpstr>Reflection</vt:lpstr>
      <vt:lpstr>Task 2: Adding Fractions</vt:lpstr>
      <vt:lpstr>PowerPoint Presentation</vt:lpstr>
      <vt:lpstr>PowerPoint Presentation</vt:lpstr>
      <vt:lpstr>PowerPoint Presentation</vt:lpstr>
      <vt:lpstr>PowerPoint Presentation</vt:lpstr>
      <vt:lpstr>Considerations</vt:lpstr>
      <vt:lpstr>More Considerations</vt:lpstr>
      <vt:lpstr>What are you doing?   What are you attending to? What aspect of fractions do you have to think about?</vt:lpstr>
      <vt:lpstr>Talk and Plan</vt:lpstr>
      <vt:lpstr>Number Line Fractions</vt:lpstr>
      <vt:lpstr>Design of a question sequence for numberline fractions applet</vt:lpstr>
      <vt:lpstr>Reflection</vt:lpstr>
      <vt:lpstr>Words, Meanings and Practice</vt:lpstr>
      <vt:lpstr>Mastering</vt:lpstr>
      <vt:lpstr>Mastery</vt:lpstr>
      <vt:lpstr>Variation</vt:lpstr>
      <vt:lpstr>Variation</vt:lpstr>
      <vt:lpstr>Task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Reflections</vt:lpstr>
      <vt:lpstr>Task 3: Design of Question Sequence</vt:lpstr>
      <vt:lpstr>Types of variation </vt:lpstr>
      <vt:lpstr>Implications for quality of teaching</vt:lpstr>
      <vt:lpstr>Reflection on the effects of variation on you</vt:lpstr>
      <vt:lpstr>PowerPoint Presentation</vt:lpstr>
      <vt:lpstr>Follow-Up</vt:lpstr>
    </vt:vector>
  </TitlesOfParts>
  <Company>CME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Mason</dc:creator>
  <cp:lastModifiedBy>Mason</cp:lastModifiedBy>
  <cp:revision>1063</cp:revision>
  <cp:lastPrinted>2016-03-14T12:35:25Z</cp:lastPrinted>
  <dcterms:created xsi:type="dcterms:W3CDTF">2009-05-15T05:15:20Z</dcterms:created>
  <dcterms:modified xsi:type="dcterms:W3CDTF">2016-03-18T20:07:53Z</dcterms:modified>
</cp:coreProperties>
</file>