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794" r:id="rId2"/>
    <p:sldId id="257" r:id="rId3"/>
    <p:sldId id="795" r:id="rId4"/>
    <p:sldId id="258" r:id="rId5"/>
    <p:sldId id="264" r:id="rId6"/>
    <p:sldId id="793" r:id="rId7"/>
    <p:sldId id="790" r:id="rId8"/>
    <p:sldId id="791" r:id="rId9"/>
    <p:sldId id="259" r:id="rId10"/>
    <p:sldId id="770" r:id="rId11"/>
    <p:sldId id="797" r:id="rId12"/>
    <p:sldId id="260" r:id="rId13"/>
    <p:sldId id="261" r:id="rId14"/>
    <p:sldId id="796" r:id="rId15"/>
    <p:sldId id="263" r:id="rId16"/>
    <p:sldId id="744" r:id="rId17"/>
    <p:sldId id="7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F9E8"/>
    <a:srgbClr val="FFF5C4"/>
    <a:srgbClr val="865854"/>
    <a:srgbClr val="855F33"/>
    <a:srgbClr val="AB7942"/>
    <a:srgbClr val="FFF8E9"/>
    <a:srgbClr val="FCF3A7"/>
    <a:srgbClr val="FFF1BF"/>
    <a:srgbClr val="FFE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9"/>
    <p:restoredTop sz="94666"/>
  </p:normalViewPr>
  <p:slideViewPr>
    <p:cSldViewPr snapToGrid="0" snapToObjects="1">
      <p:cViewPr varScale="1">
        <p:scale>
          <a:sx n="128" d="100"/>
          <a:sy n="128" d="100"/>
        </p:scale>
        <p:origin x="11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02D836D-B0CF-D94A-86DB-32DAECE4C346}" type="datetimeFigureOut">
              <a:rPr lang="en-GB" smtClean="0"/>
              <a:t>20/03/2023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38976-516C-4447-B9E0-F21B8CB8D0EA}" type="slidenum">
              <a:rPr lang="en-GB" smtClean="0"/>
              <a:t>‹#›</a:t>
            </a:fld>
            <a:endParaRPr lang="en-GB"/>
          </a:p>
        </p:txBody>
      </p:sp>
    </p:spTree>
    <p:extLst>
      <p:ext uri="{BB962C8B-B14F-4D97-AF65-F5344CB8AC3E}">
        <p14:creationId xmlns:p14="http://schemas.microsoft.com/office/powerpoint/2010/main" val="392313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53020"/>
          </a:xfrm>
        </p:spPr>
        <p:txBody>
          <a:bodyPr anchor="t">
            <a:normAutofit/>
          </a:bodyPr>
          <a:lstStyle>
            <a:lvl1pPr>
              <a:defRPr sz="2400" b="1" i="0">
                <a:solidFill>
                  <a:schemeClr val="accent2">
                    <a:lumMod val="50000"/>
                  </a:schemeClr>
                </a:solidFill>
                <a:latin typeface="Chalkboard" charset="0"/>
                <a:ea typeface="Chalkboard" charset="0"/>
                <a:cs typeface="Chalkboard" charset="0"/>
              </a:defRPr>
            </a:lvl1pPr>
          </a:lstStyle>
          <a:p>
            <a:r>
              <a:rPr lang="en-US" dirty="0"/>
              <a:t>Click to edit Master title style</a:t>
            </a:r>
          </a:p>
        </p:txBody>
      </p:sp>
      <p:sp>
        <p:nvSpPr>
          <p:cNvPr id="3" name="Content Placeholder 2"/>
          <p:cNvSpPr>
            <a:spLocks noGrp="1"/>
          </p:cNvSpPr>
          <p:nvPr>
            <p:ph idx="1"/>
          </p:nvPr>
        </p:nvSpPr>
        <p:spPr>
          <a:xfrm>
            <a:off x="481263" y="1094874"/>
            <a:ext cx="8181474" cy="4138862"/>
          </a:xfrm>
        </p:spPr>
        <p:txBody>
          <a:bodyPr anchor="t"/>
          <a:lstStyle>
            <a:lvl1pPr>
              <a:defRPr sz="2000">
                <a:solidFill>
                  <a:srgbClr val="0432FF"/>
                </a:solidFill>
                <a:latin typeface="Chalkboard" charset="0"/>
                <a:ea typeface="Chalkboard" charset="0"/>
                <a:cs typeface="Chalkboard" charset="0"/>
              </a:defRPr>
            </a:lvl1pPr>
            <a:lvl2pPr>
              <a:defRPr sz="1800" b="0" i="0">
                <a:solidFill>
                  <a:schemeClr val="tx1"/>
                </a:solidFill>
                <a:latin typeface="Chalkboard" charset="0"/>
                <a:ea typeface="Chalkboard" charset="0"/>
                <a:cs typeface="Chalkboard" charset="0"/>
              </a:defRPr>
            </a:lvl2pPr>
            <a:lvl3pPr>
              <a:defRPr sz="1600">
                <a:latin typeface="Chalkboard" panose="03050602040202020205" pitchFamily="66" charset="77"/>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8C801D1-C753-974E-9255-D3541935511B}"/>
              </a:ext>
            </a:extLst>
          </p:cNvPr>
          <p:cNvSpPr txBox="1"/>
          <p:nvPr userDrawn="1"/>
        </p:nvSpPr>
        <p:spPr>
          <a:xfrm>
            <a:off x="0" y="6472989"/>
            <a:ext cx="481263" cy="307777"/>
          </a:xfrm>
          <a:prstGeom prst="rect">
            <a:avLst/>
          </a:prstGeom>
          <a:noFill/>
        </p:spPr>
        <p:txBody>
          <a:bodyPr wrap="square" rtlCol="0">
            <a:spAutoFit/>
          </a:bodyPr>
          <a:lstStyle/>
          <a:p>
            <a:pPr algn="l"/>
            <a:fld id="{40927A3A-0FD8-D74B-AA61-F37621BF3B52}" type="slidenum">
              <a:rPr lang="en-GB" sz="1400" smtClean="0">
                <a:latin typeface="Chalkboard" charset="0"/>
                <a:ea typeface="Chalkboard" charset="0"/>
                <a:cs typeface="Chalkboard" charset="0"/>
              </a:rPr>
              <a:t>‹#›</a:t>
            </a:fld>
            <a:endParaRPr lang="en-GB" sz="1400" dirty="0" err="1">
              <a:latin typeface="Chalkboard" charset="0"/>
              <a:ea typeface="Chalkboard" charset="0"/>
              <a:cs typeface="Chalkboard"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AB99F-9CA2-7248-966B-FD562C13B124}"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9AB99F-9CA2-7248-966B-FD562C13B124}"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9AB99F-9CA2-7248-966B-FD562C13B124}" type="datetimeFigureOut">
              <a:rPr lang="en-US" smtClean="0"/>
              <a:t>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9AB99F-9CA2-7248-966B-FD562C13B124}" type="datetimeFigureOut">
              <a:rPr lang="en-US" smtClean="0"/>
              <a:t>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AB99F-9CA2-7248-966B-FD562C13B124}" type="datetimeFigureOut">
              <a:rPr lang="en-US" smtClean="0"/>
              <a:t>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AB99F-9CA2-7248-966B-FD562C13B124}" type="datetimeFigureOut">
              <a:rPr lang="en-US" smtClean="0"/>
              <a:t>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E1FDC-A50F-D542-B2A4-BF6D432589B5}" type="slidenum">
              <a:rPr lang="en-US" smtClean="0"/>
              <a:t>‹#›</a:t>
            </a:fld>
            <a:endParaRPr lang="en-US"/>
          </a:p>
        </p:txBody>
      </p:sp>
    </p:spTree>
    <p:extLst>
      <p:ext uri="{BB962C8B-B14F-4D97-AF65-F5344CB8AC3E}">
        <p14:creationId xmlns:p14="http://schemas.microsoft.com/office/powerpoint/2010/main" val="37118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96937" y="1676961"/>
            <a:ext cx="7772400" cy="1650841"/>
          </a:xfrm>
        </p:spPr>
        <p:txBody>
          <a:bodyPr>
            <a:normAutofit/>
          </a:bodyPr>
          <a:lstStyle/>
          <a:p>
            <a:r>
              <a:rPr lang="en-US" sz="3600" dirty="0">
                <a:solidFill>
                  <a:srgbClr val="855F33"/>
                </a:solidFill>
                <a:latin typeface="Chalkboard" charset="0"/>
                <a:ea typeface="Chalkboard" charset="0"/>
                <a:cs typeface="Chalkboard" charset="0"/>
              </a:rPr>
              <a:t>Using Tasks Richly</a:t>
            </a:r>
          </a:p>
        </p:txBody>
      </p:sp>
      <p:sp>
        <p:nvSpPr>
          <p:cNvPr id="11" name="Subtitle 10"/>
          <p:cNvSpPr>
            <a:spLocks noGrp="1"/>
          </p:cNvSpPr>
          <p:nvPr>
            <p:ph type="subTitle" idx="1"/>
          </p:nvPr>
        </p:nvSpPr>
        <p:spPr>
          <a:xfrm>
            <a:off x="1143000" y="3612311"/>
            <a:ext cx="6858000" cy="1364288"/>
          </a:xfrm>
        </p:spPr>
        <p:txBody>
          <a:bodyPr/>
          <a:lstStyle/>
          <a:p>
            <a:r>
              <a:rPr lang="en-US" dirty="0"/>
              <a:t>John Mason</a:t>
            </a:r>
            <a:br>
              <a:rPr lang="en-US" dirty="0"/>
            </a:br>
            <a:endParaRPr lang="en-US" dirty="0"/>
          </a:p>
          <a:p>
            <a:br>
              <a:rPr lang="en-US" dirty="0"/>
            </a:br>
            <a:r>
              <a:rPr lang="en-US" dirty="0"/>
              <a:t>March 20</a:t>
            </a:r>
            <a:br>
              <a:rPr lang="en-US" dirty="0"/>
            </a:br>
            <a:r>
              <a:rPr lang="en-US" dirty="0"/>
              <a:t>2023</a:t>
            </a:r>
          </a:p>
        </p:txBody>
      </p:sp>
      <p:sp>
        <p:nvSpPr>
          <p:cNvPr id="9" name="TextBox 8"/>
          <p:cNvSpPr txBox="1"/>
          <p:nvPr/>
        </p:nvSpPr>
        <p:spPr>
          <a:xfrm>
            <a:off x="2321170" y="1606062"/>
            <a:ext cx="1383323" cy="400110"/>
          </a:xfrm>
          <a:prstGeom prst="rect">
            <a:avLst/>
          </a:prstGeom>
          <a:noFill/>
        </p:spPr>
        <p:txBody>
          <a:bodyPr wrap="square" rtlCol="0">
            <a:spAutoFit/>
          </a:bodyPr>
          <a:lstStyle/>
          <a:p>
            <a:endParaRPr lang="en-US" sz="2000">
              <a:latin typeface="Chalkboard" charset="0"/>
              <a:ea typeface="Chalkboard" charset="0"/>
              <a:cs typeface="Chalkboard" charset="0"/>
            </a:endParaRPr>
          </a:p>
        </p:txBody>
      </p:sp>
      <p:pic>
        <p:nvPicPr>
          <p:cNvPr id="2" name="Picture 1"/>
          <p:cNvPicPr>
            <a:picLocks noChangeAspect="1"/>
          </p:cNvPicPr>
          <p:nvPr/>
        </p:nvPicPr>
        <p:blipFill>
          <a:blip r:embed="rId2"/>
          <a:stretch>
            <a:fillRect/>
          </a:stretch>
        </p:blipFill>
        <p:spPr>
          <a:xfrm>
            <a:off x="3259017" y="0"/>
            <a:ext cx="2895600" cy="1600200"/>
          </a:xfrm>
          <a:prstGeom prst="rect">
            <a:avLst/>
          </a:prstGeom>
        </p:spPr>
      </p:pic>
      <p:pic>
        <p:nvPicPr>
          <p:cNvPr id="4" name="Picture 3">
            <a:extLst>
              <a:ext uri="{FF2B5EF4-FFF2-40B4-BE49-F238E27FC236}">
                <a16:creationId xmlns:a16="http://schemas.microsoft.com/office/drawing/2014/main" id="{47ABA385-2951-9849-9C05-02F78E63188E}"/>
              </a:ext>
            </a:extLst>
          </p:cNvPr>
          <p:cNvPicPr>
            <a:picLocks noChangeAspect="1"/>
          </p:cNvPicPr>
          <p:nvPr/>
        </p:nvPicPr>
        <p:blipFill>
          <a:blip r:embed="rId3"/>
          <a:stretch>
            <a:fillRect/>
          </a:stretch>
        </p:blipFill>
        <p:spPr>
          <a:xfrm>
            <a:off x="6632052" y="182890"/>
            <a:ext cx="1152054" cy="1156451"/>
          </a:xfrm>
          <a:prstGeom prst="rect">
            <a:avLst/>
          </a:prstGeom>
        </p:spPr>
      </p:pic>
      <p:pic>
        <p:nvPicPr>
          <p:cNvPr id="5" name="Picture 4">
            <a:extLst>
              <a:ext uri="{FF2B5EF4-FFF2-40B4-BE49-F238E27FC236}">
                <a16:creationId xmlns:a16="http://schemas.microsoft.com/office/drawing/2014/main" id="{7DFE39D3-D3A7-EE46-8D06-BC60453F1C62}"/>
              </a:ext>
            </a:extLst>
          </p:cNvPr>
          <p:cNvPicPr>
            <a:picLocks noChangeAspect="1"/>
          </p:cNvPicPr>
          <p:nvPr/>
        </p:nvPicPr>
        <p:blipFill>
          <a:blip r:embed="rId4"/>
          <a:stretch>
            <a:fillRect/>
          </a:stretch>
        </p:blipFill>
        <p:spPr>
          <a:xfrm>
            <a:off x="7813197" y="169189"/>
            <a:ext cx="1165703" cy="1170152"/>
          </a:xfrm>
          <a:prstGeom prst="rect">
            <a:avLst/>
          </a:prstGeom>
        </p:spPr>
      </p:pic>
      <p:pic>
        <p:nvPicPr>
          <p:cNvPr id="6" name="Picture 5">
            <a:extLst>
              <a:ext uri="{FF2B5EF4-FFF2-40B4-BE49-F238E27FC236}">
                <a16:creationId xmlns:a16="http://schemas.microsoft.com/office/drawing/2014/main" id="{EDCEE6C5-9655-5E4E-82C6-7DB4A4B8BBDC}"/>
              </a:ext>
            </a:extLst>
          </p:cNvPr>
          <p:cNvPicPr>
            <a:picLocks noChangeAspect="1"/>
          </p:cNvPicPr>
          <p:nvPr/>
        </p:nvPicPr>
        <p:blipFill>
          <a:blip r:embed="rId5"/>
          <a:stretch>
            <a:fillRect/>
          </a:stretch>
        </p:blipFill>
        <p:spPr>
          <a:xfrm>
            <a:off x="107188" y="163910"/>
            <a:ext cx="2184891" cy="1502835"/>
          </a:xfrm>
          <a:prstGeom prst="rect">
            <a:avLst/>
          </a:prstGeom>
        </p:spPr>
      </p:pic>
      <p:pic>
        <p:nvPicPr>
          <p:cNvPr id="3" name="Picture 2">
            <a:extLst>
              <a:ext uri="{FF2B5EF4-FFF2-40B4-BE49-F238E27FC236}">
                <a16:creationId xmlns:a16="http://schemas.microsoft.com/office/drawing/2014/main" id="{E160462E-E0B7-A9A2-2DB9-8ADBD6BB3056}"/>
              </a:ext>
            </a:extLst>
          </p:cNvPr>
          <p:cNvPicPr>
            <a:picLocks noChangeAspect="1"/>
          </p:cNvPicPr>
          <p:nvPr/>
        </p:nvPicPr>
        <p:blipFill>
          <a:blip r:embed="rId6"/>
          <a:stretch>
            <a:fillRect/>
          </a:stretch>
        </p:blipFill>
        <p:spPr>
          <a:xfrm>
            <a:off x="3259017" y="3955028"/>
            <a:ext cx="2457450" cy="774700"/>
          </a:xfrm>
          <a:prstGeom prst="rect">
            <a:avLst/>
          </a:prstGeom>
        </p:spPr>
      </p:pic>
    </p:spTree>
    <p:extLst>
      <p:ext uri="{BB962C8B-B14F-4D97-AF65-F5344CB8AC3E}">
        <p14:creationId xmlns:p14="http://schemas.microsoft.com/office/powerpoint/2010/main" val="287548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Ride &amp; Tie</a:t>
            </a:r>
          </a:p>
        </p:txBody>
      </p:sp>
      <p:pic>
        <p:nvPicPr>
          <p:cNvPr id="4" name="Picture 3"/>
          <p:cNvPicPr>
            <a:picLocks noChangeAspect="1"/>
          </p:cNvPicPr>
          <p:nvPr/>
        </p:nvPicPr>
        <p:blipFill>
          <a:blip r:embed="rId2"/>
          <a:stretch>
            <a:fillRect/>
          </a:stretch>
        </p:blipFill>
        <p:spPr>
          <a:xfrm>
            <a:off x="2260600" y="980728"/>
            <a:ext cx="6883400" cy="4902200"/>
          </a:xfrm>
          <a:prstGeom prst="rect">
            <a:avLst/>
          </a:prstGeom>
        </p:spPr>
      </p:pic>
      <p:sp>
        <p:nvSpPr>
          <p:cNvPr id="3" name="TextBox 2"/>
          <p:cNvSpPr txBox="1"/>
          <p:nvPr/>
        </p:nvSpPr>
        <p:spPr>
          <a:xfrm>
            <a:off x="179512" y="1052736"/>
            <a:ext cx="2304256" cy="4093428"/>
          </a:xfrm>
          <a:prstGeom prst="rect">
            <a:avLst/>
          </a:prstGeom>
          <a:noFill/>
        </p:spPr>
        <p:txBody>
          <a:bodyPr wrap="square" rtlCol="0">
            <a:spAutoFit/>
          </a:bodyPr>
          <a:lstStyle/>
          <a:p>
            <a:r>
              <a:rPr lang="en-GB" sz="2000" b="0">
                <a:solidFill>
                  <a:srgbClr val="000000"/>
                </a:solidFill>
              </a:rPr>
              <a:t>Two people have but one horse for a journey. One rides while the other walks. The first then ties the horse and walks on. The second takes over riding the horse </a:t>
            </a:r>
            <a:r>
              <a:rPr lang="is-IS" sz="2000" b="0">
                <a:solidFill>
                  <a:srgbClr val="000000"/>
                </a:solidFill>
              </a:rPr>
              <a:t>…</a:t>
            </a:r>
          </a:p>
          <a:p>
            <a:r>
              <a:rPr lang="is-IS" sz="2000" b="0">
                <a:solidFill>
                  <a:srgbClr val="000000"/>
                </a:solidFill>
              </a:rPr>
              <a:t>They want to arrive together at their destination.</a:t>
            </a:r>
            <a:endParaRPr lang="en-GB" sz="2000" b="0">
              <a:solidFill>
                <a:srgbClr val="000000"/>
              </a:solidFill>
            </a:endParaRPr>
          </a:p>
        </p:txBody>
      </p:sp>
    </p:spTree>
    <p:extLst>
      <p:ext uri="{BB962C8B-B14F-4D97-AF65-F5344CB8AC3E}">
        <p14:creationId xmlns:p14="http://schemas.microsoft.com/office/powerpoint/2010/main" val="30924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Ride &amp; Tie</a:t>
            </a:r>
          </a:p>
        </p:txBody>
      </p:sp>
      <p:pic>
        <p:nvPicPr>
          <p:cNvPr id="4" name="Picture 3"/>
          <p:cNvPicPr>
            <a:picLocks noChangeAspect="1"/>
          </p:cNvPicPr>
          <p:nvPr/>
        </p:nvPicPr>
        <p:blipFill>
          <a:blip r:embed="rId2"/>
          <a:stretch>
            <a:fillRect/>
          </a:stretch>
        </p:blipFill>
        <p:spPr>
          <a:xfrm>
            <a:off x="2260600" y="980728"/>
            <a:ext cx="6883400" cy="4902200"/>
          </a:xfrm>
          <a:prstGeom prst="rect">
            <a:avLst/>
          </a:prstGeom>
        </p:spPr>
      </p:pic>
      <p:sp>
        <p:nvSpPr>
          <p:cNvPr id="3" name="TextBox 2"/>
          <p:cNvSpPr txBox="1"/>
          <p:nvPr/>
        </p:nvSpPr>
        <p:spPr>
          <a:xfrm>
            <a:off x="179512" y="1052736"/>
            <a:ext cx="2304256" cy="4093428"/>
          </a:xfrm>
          <a:prstGeom prst="rect">
            <a:avLst/>
          </a:prstGeom>
          <a:noFill/>
        </p:spPr>
        <p:txBody>
          <a:bodyPr wrap="square" rtlCol="0">
            <a:spAutoFit/>
          </a:bodyPr>
          <a:lstStyle/>
          <a:p>
            <a:r>
              <a:rPr lang="en-GB" sz="2000" b="0">
                <a:solidFill>
                  <a:srgbClr val="000000"/>
                </a:solidFill>
              </a:rPr>
              <a:t>Two people have but one horse for a journey. One rides while the other walks. The first then ties the horse and walks on. The second takes over riding the horse </a:t>
            </a:r>
            <a:r>
              <a:rPr lang="is-IS" sz="2000" b="0">
                <a:solidFill>
                  <a:srgbClr val="000000"/>
                </a:solidFill>
              </a:rPr>
              <a:t>…</a:t>
            </a:r>
          </a:p>
          <a:p>
            <a:r>
              <a:rPr lang="is-IS" sz="2000" b="0">
                <a:solidFill>
                  <a:srgbClr val="000000"/>
                </a:solidFill>
              </a:rPr>
              <a:t>They want to arrive together at their destination.</a:t>
            </a:r>
            <a:endParaRPr lang="en-GB" sz="2000" b="0">
              <a:solidFill>
                <a:srgbClr val="000000"/>
              </a:solidFill>
            </a:endParaRPr>
          </a:p>
        </p:txBody>
      </p:sp>
      <p:sp>
        <p:nvSpPr>
          <p:cNvPr id="6" name="Rounded Rectangle 5">
            <a:extLst>
              <a:ext uri="{FF2B5EF4-FFF2-40B4-BE49-F238E27FC236}">
                <a16:creationId xmlns:a16="http://schemas.microsoft.com/office/drawing/2014/main" id="{D6A9A878-FFBE-3938-AA38-5A327D4E104F}"/>
              </a:ext>
            </a:extLst>
          </p:cNvPr>
          <p:cNvSpPr/>
          <p:nvPr/>
        </p:nvSpPr>
        <p:spPr>
          <a:xfrm>
            <a:off x="5089663" y="5074508"/>
            <a:ext cx="3587474" cy="487017"/>
          </a:xfrm>
          <a:prstGeom prst="roundRect">
            <a:avLst/>
          </a:prstGeom>
          <a:solidFill>
            <a:schemeClr val="accent5">
              <a:lumMod val="20000"/>
              <a:lumOff val="80000"/>
            </a:schemeClr>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432FF"/>
                </a:solidFill>
              </a:rPr>
              <a:t>What is wrong with this graph?</a:t>
            </a:r>
          </a:p>
        </p:txBody>
      </p:sp>
      <p:sp>
        <p:nvSpPr>
          <p:cNvPr id="7" name="Rounded Rectangle 6">
            <a:extLst>
              <a:ext uri="{FF2B5EF4-FFF2-40B4-BE49-F238E27FC236}">
                <a16:creationId xmlns:a16="http://schemas.microsoft.com/office/drawing/2014/main" id="{5E8545CF-EE90-EDDA-7FA9-2906EE53C31D}"/>
              </a:ext>
            </a:extLst>
          </p:cNvPr>
          <p:cNvSpPr/>
          <p:nvPr/>
        </p:nvSpPr>
        <p:spPr>
          <a:xfrm>
            <a:off x="5089663" y="5633763"/>
            <a:ext cx="3587474" cy="487017"/>
          </a:xfrm>
          <a:prstGeom prst="roundRect">
            <a:avLst/>
          </a:prstGeom>
          <a:solidFill>
            <a:schemeClr val="accent5">
              <a:lumMod val="20000"/>
              <a:lumOff val="80000"/>
            </a:schemeClr>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432FF"/>
                </a:solidFill>
              </a:rPr>
              <a:t>Tell me about the horse</a:t>
            </a:r>
          </a:p>
        </p:txBody>
      </p:sp>
      <p:sp>
        <p:nvSpPr>
          <p:cNvPr id="8" name="Rounded Rectangle 7">
            <a:extLst>
              <a:ext uri="{FF2B5EF4-FFF2-40B4-BE49-F238E27FC236}">
                <a16:creationId xmlns:a16="http://schemas.microsoft.com/office/drawing/2014/main" id="{4A70CDE1-D627-29C2-A97B-AC8680D28574}"/>
              </a:ext>
            </a:extLst>
          </p:cNvPr>
          <p:cNvSpPr/>
          <p:nvPr/>
        </p:nvSpPr>
        <p:spPr>
          <a:xfrm>
            <a:off x="5089663" y="6193018"/>
            <a:ext cx="3587474" cy="487017"/>
          </a:xfrm>
          <a:prstGeom prst="roundRect">
            <a:avLst/>
          </a:prstGeom>
          <a:solidFill>
            <a:schemeClr val="accent5">
              <a:lumMod val="20000"/>
              <a:lumOff val="80000"/>
            </a:schemeClr>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432FF"/>
                </a:solidFill>
              </a:rPr>
              <a:t>No additional prompt or probe</a:t>
            </a:r>
          </a:p>
        </p:txBody>
      </p:sp>
      <p:sp>
        <p:nvSpPr>
          <p:cNvPr id="9" name="Rounded Rectangle 8">
            <a:extLst>
              <a:ext uri="{FF2B5EF4-FFF2-40B4-BE49-F238E27FC236}">
                <a16:creationId xmlns:a16="http://schemas.microsoft.com/office/drawing/2014/main" id="{4CF8D6AD-564E-10EB-BFE9-C31EDA8A785D}"/>
              </a:ext>
            </a:extLst>
          </p:cNvPr>
          <p:cNvSpPr/>
          <p:nvPr/>
        </p:nvSpPr>
        <p:spPr>
          <a:xfrm>
            <a:off x="1206776" y="5232380"/>
            <a:ext cx="3587474" cy="1289781"/>
          </a:xfrm>
          <a:prstGeom prst="roundRect">
            <a:avLst/>
          </a:prstGeom>
          <a:solidFill>
            <a:schemeClr val="accent5">
              <a:lumMod val="20000"/>
              <a:lumOff val="80000"/>
            </a:schemeClr>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432FF"/>
                </a:solidFill>
              </a:rPr>
              <a:t>What is likely to be the practice in a classroom </a:t>
            </a:r>
            <a:br>
              <a:rPr lang="en-GB" sz="2000" dirty="0">
                <a:solidFill>
                  <a:srgbClr val="0432FF"/>
                </a:solidFill>
              </a:rPr>
            </a:br>
            <a:r>
              <a:rPr lang="en-GB" sz="2000" dirty="0">
                <a:solidFill>
                  <a:srgbClr val="0432FF"/>
                </a:solidFill>
              </a:rPr>
              <a:t>for which one of these would be appropriate to insert?</a:t>
            </a:r>
          </a:p>
        </p:txBody>
      </p:sp>
    </p:spTree>
    <p:extLst>
      <p:ext uri="{BB962C8B-B14F-4D97-AF65-F5344CB8AC3E}">
        <p14:creationId xmlns:p14="http://schemas.microsoft.com/office/powerpoint/2010/main" val="34532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2F85-D286-6386-E4E6-0F3CC819EDC4}"/>
              </a:ext>
            </a:extLst>
          </p:cNvPr>
          <p:cNvSpPr>
            <a:spLocks noGrp="1"/>
          </p:cNvSpPr>
          <p:nvPr>
            <p:ph type="title"/>
          </p:nvPr>
        </p:nvSpPr>
        <p:spPr/>
        <p:txBody>
          <a:bodyPr/>
          <a:lstStyle/>
          <a:p>
            <a:r>
              <a:rPr lang="en-GB" dirty="0"/>
              <a:t>Constructs</a:t>
            </a:r>
          </a:p>
        </p:txBody>
      </p:sp>
      <p:sp>
        <p:nvSpPr>
          <p:cNvPr id="3" name="Content Placeholder 2">
            <a:extLst>
              <a:ext uri="{FF2B5EF4-FFF2-40B4-BE49-F238E27FC236}">
                <a16:creationId xmlns:a16="http://schemas.microsoft.com/office/drawing/2014/main" id="{C09C1ACD-ABA6-A345-4067-EE5BAF0D0980}"/>
              </a:ext>
            </a:extLst>
          </p:cNvPr>
          <p:cNvSpPr>
            <a:spLocks noGrp="1"/>
          </p:cNvSpPr>
          <p:nvPr>
            <p:ph idx="1"/>
          </p:nvPr>
        </p:nvSpPr>
        <p:spPr>
          <a:xfrm>
            <a:off x="481263" y="1094873"/>
            <a:ext cx="8181474" cy="4769213"/>
          </a:xfrm>
        </p:spPr>
        <p:txBody>
          <a:bodyPr/>
          <a:lstStyle/>
          <a:p>
            <a:pPr>
              <a:buFont typeface="Wingdings" pitchFamily="2" charset="2"/>
              <a:buChar char="v"/>
            </a:pPr>
            <a:r>
              <a:rPr lang="en-GB" dirty="0"/>
              <a:t> Inner, Outer &amp; Meta Tasks</a:t>
            </a:r>
          </a:p>
          <a:p>
            <a:pPr lvl="1">
              <a:buFont typeface="Wingdings" pitchFamily="2" charset="2"/>
              <a:buChar char="Ø"/>
            </a:pPr>
            <a:r>
              <a:rPr lang="en-GB" dirty="0"/>
              <a:t>Outer task is what learners (construe) they are asked to do</a:t>
            </a:r>
          </a:p>
          <a:p>
            <a:pPr lvl="1">
              <a:buFont typeface="Wingdings" pitchFamily="2" charset="2"/>
              <a:buChar char="Ø"/>
            </a:pPr>
            <a:r>
              <a:rPr lang="en-GB" dirty="0"/>
              <a:t>Inner task is what learners are likely to encounter in the way of mathematical themes, the use of their powers, particular mathematical relationships and particular mathematical actions (like imagining and expressing mathematical relationships, specialising and generalising, conjecturing and convincing, being systematic and being creative)</a:t>
            </a:r>
          </a:p>
          <a:p>
            <a:pPr lvl="1">
              <a:buFont typeface="Wingdings" pitchFamily="2" charset="2"/>
              <a:buChar char="Ø"/>
            </a:pPr>
            <a:r>
              <a:rPr lang="en-GB" dirty="0"/>
              <a:t>Meta Task is socio-cultural aspects of mathematics (like benefiting from working in groups; opportunity to take initiative)</a:t>
            </a:r>
          </a:p>
          <a:p>
            <a:pPr>
              <a:buFont typeface="Wingdings" pitchFamily="2" charset="2"/>
              <a:buChar char="Ø"/>
            </a:pPr>
            <a:r>
              <a:rPr lang="en-GB" dirty="0"/>
              <a:t>Task Design, Adoption and Adaptation</a:t>
            </a:r>
          </a:p>
          <a:p>
            <a:pPr lvl="1">
              <a:buFont typeface="Wingdings" pitchFamily="2" charset="2"/>
              <a:buChar char="Ø"/>
            </a:pPr>
            <a:r>
              <a:rPr lang="en-GB" dirty="0"/>
              <a:t>Involves selecting tasks, and modifying so as to bring learners into contact with concepts, procedures, and mathematical themes, and to develop their use of their powers.</a:t>
            </a:r>
          </a:p>
          <a:p>
            <a:pPr lvl="1">
              <a:buFont typeface="Wingdings" pitchFamily="2" charset="2"/>
              <a:buChar char="Ø"/>
            </a:pPr>
            <a:r>
              <a:rPr lang="en-GB" dirty="0"/>
              <a:t>This means preparing possible pedagogical actions to initiate in order to achieve these aims, in other words, to use the task(s) richly.</a:t>
            </a:r>
          </a:p>
          <a:p>
            <a:pPr>
              <a:buFont typeface="Wingdings" pitchFamily="2" charset="2"/>
              <a:buChar char="Ø"/>
            </a:pPr>
            <a:endParaRPr lang="en-GB" dirty="0"/>
          </a:p>
          <a:p>
            <a:pPr>
              <a:buFont typeface="Wingdings" pitchFamily="2" charset="2"/>
              <a:buChar char="Ø"/>
            </a:pPr>
            <a:endParaRPr lang="en-GB" dirty="0"/>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29755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328E-6C3D-F3D4-BE47-B1D2142BE3E5}"/>
              </a:ext>
            </a:extLst>
          </p:cNvPr>
          <p:cNvSpPr>
            <a:spLocks noGrp="1"/>
          </p:cNvSpPr>
          <p:nvPr>
            <p:ph type="title"/>
          </p:nvPr>
        </p:nvSpPr>
        <p:spPr/>
        <p:txBody>
          <a:bodyPr>
            <a:normAutofit fontScale="90000"/>
          </a:bodyPr>
          <a:lstStyle/>
          <a:p>
            <a:r>
              <a:rPr lang="en-GB" dirty="0"/>
              <a:t>In order to use a task richly, it is necessary to be aware of potential inner tasks.</a:t>
            </a:r>
            <a:br>
              <a:rPr lang="en-GB" dirty="0"/>
            </a:br>
            <a:endParaRPr lang="en-GB" dirty="0"/>
          </a:p>
        </p:txBody>
      </p:sp>
      <p:sp>
        <p:nvSpPr>
          <p:cNvPr id="3" name="Content Placeholder 2">
            <a:extLst>
              <a:ext uri="{FF2B5EF4-FFF2-40B4-BE49-F238E27FC236}">
                <a16:creationId xmlns:a16="http://schemas.microsoft.com/office/drawing/2014/main" id="{037A28C0-860C-ECBF-D039-FB2385F1701F}"/>
              </a:ext>
            </a:extLst>
          </p:cNvPr>
          <p:cNvSpPr>
            <a:spLocks noGrp="1"/>
          </p:cNvSpPr>
          <p:nvPr>
            <p:ph idx="1"/>
          </p:nvPr>
        </p:nvSpPr>
        <p:spPr>
          <a:xfrm>
            <a:off x="481263" y="1094874"/>
            <a:ext cx="8181474" cy="3819126"/>
          </a:xfrm>
        </p:spPr>
        <p:txBody>
          <a:bodyPr/>
          <a:lstStyle/>
          <a:p>
            <a:pPr>
              <a:buFont typeface="Wingdings" pitchFamily="2" charset="2"/>
              <a:buChar char="v"/>
            </a:pPr>
            <a:r>
              <a:rPr lang="en-GB" dirty="0"/>
              <a:t> Of what mathematical phenomena is this task an example?</a:t>
            </a:r>
          </a:p>
          <a:p>
            <a:pPr>
              <a:buFont typeface="Wingdings" pitchFamily="2" charset="2"/>
              <a:buChar char="v"/>
            </a:pPr>
            <a:r>
              <a:rPr lang="en-GB" dirty="0"/>
              <a:t> What does the task-author expect learners to encounter?</a:t>
            </a:r>
          </a:p>
          <a:p>
            <a:pPr>
              <a:buFont typeface="Wingdings" pitchFamily="2" charset="2"/>
              <a:buChar char="v"/>
            </a:pPr>
            <a:r>
              <a:rPr lang="en-GB" dirty="0"/>
              <a:t> In what way is mental imagery called upon?</a:t>
            </a:r>
          </a:p>
          <a:p>
            <a:pPr>
              <a:buFont typeface="Wingdings" pitchFamily="2" charset="2"/>
              <a:buChar char="v"/>
            </a:pPr>
            <a:r>
              <a:rPr lang="en-GB" dirty="0"/>
              <a:t>In what way are learners encouraged to express their images, and the relationships that they become aware of?</a:t>
            </a:r>
          </a:p>
          <a:p>
            <a:pPr>
              <a:buFont typeface="Wingdings" pitchFamily="2" charset="2"/>
              <a:buChar char="v"/>
            </a:pPr>
            <a:r>
              <a:rPr lang="en-GB" dirty="0"/>
              <a:t> Variation Principle: what can be varied and still the same approach will work, or still the object will be an example of the concept?</a:t>
            </a:r>
          </a:p>
          <a:p>
            <a:pPr>
              <a:buFont typeface="Wingdings" pitchFamily="2" charset="2"/>
              <a:buChar char="v"/>
            </a:pPr>
            <a:r>
              <a:rPr lang="en-GB" dirty="0"/>
              <a:t> How can the initiative be passed to learners so that they engage with their own tasks rather than ones imposed by others, and so they appreciate the general scope of similar tasks?</a:t>
            </a:r>
          </a:p>
        </p:txBody>
      </p:sp>
      <p:pic>
        <p:nvPicPr>
          <p:cNvPr id="4" name="Picture 3">
            <a:extLst>
              <a:ext uri="{FF2B5EF4-FFF2-40B4-BE49-F238E27FC236}">
                <a16:creationId xmlns:a16="http://schemas.microsoft.com/office/drawing/2014/main" id="{E9C3CC4B-08D8-09F8-93FD-35C7675C342C}"/>
              </a:ext>
            </a:extLst>
          </p:cNvPr>
          <p:cNvPicPr>
            <a:picLocks noChangeAspect="1"/>
          </p:cNvPicPr>
          <p:nvPr/>
        </p:nvPicPr>
        <p:blipFill>
          <a:blip r:embed="rId2"/>
          <a:stretch>
            <a:fillRect/>
          </a:stretch>
        </p:blipFill>
        <p:spPr>
          <a:xfrm>
            <a:off x="1311822" y="4798562"/>
            <a:ext cx="1113002" cy="966272"/>
          </a:xfrm>
          <a:prstGeom prst="rect">
            <a:avLst/>
          </a:prstGeom>
        </p:spPr>
      </p:pic>
      <p:pic>
        <p:nvPicPr>
          <p:cNvPr id="5" name="Picture 4">
            <a:extLst>
              <a:ext uri="{FF2B5EF4-FFF2-40B4-BE49-F238E27FC236}">
                <a16:creationId xmlns:a16="http://schemas.microsoft.com/office/drawing/2014/main" id="{3D81F837-703D-A57C-32C5-7F8E51B44F08}"/>
              </a:ext>
            </a:extLst>
          </p:cNvPr>
          <p:cNvPicPr>
            <a:picLocks noChangeAspect="1"/>
          </p:cNvPicPr>
          <p:nvPr/>
        </p:nvPicPr>
        <p:blipFill>
          <a:blip r:embed="rId3"/>
          <a:stretch>
            <a:fillRect/>
          </a:stretch>
        </p:blipFill>
        <p:spPr>
          <a:xfrm>
            <a:off x="6856515" y="5102586"/>
            <a:ext cx="1946387" cy="1363066"/>
          </a:xfrm>
          <a:prstGeom prst="rect">
            <a:avLst/>
          </a:prstGeom>
        </p:spPr>
      </p:pic>
      <p:pic>
        <p:nvPicPr>
          <p:cNvPr id="6" name="Picture 5">
            <a:extLst>
              <a:ext uri="{FF2B5EF4-FFF2-40B4-BE49-F238E27FC236}">
                <a16:creationId xmlns:a16="http://schemas.microsoft.com/office/drawing/2014/main" id="{63DB462F-0B78-B37D-64E8-CB3E463BAE22}"/>
              </a:ext>
            </a:extLst>
          </p:cNvPr>
          <p:cNvPicPr>
            <a:picLocks noChangeAspect="1"/>
          </p:cNvPicPr>
          <p:nvPr/>
        </p:nvPicPr>
        <p:blipFill>
          <a:blip r:embed="rId4"/>
          <a:stretch>
            <a:fillRect/>
          </a:stretch>
        </p:blipFill>
        <p:spPr>
          <a:xfrm>
            <a:off x="481263" y="5792567"/>
            <a:ext cx="2948241" cy="1065433"/>
          </a:xfrm>
          <a:prstGeom prst="rect">
            <a:avLst/>
          </a:prstGeom>
        </p:spPr>
      </p:pic>
      <p:pic>
        <p:nvPicPr>
          <p:cNvPr id="7" name="Picture 6">
            <a:extLst>
              <a:ext uri="{FF2B5EF4-FFF2-40B4-BE49-F238E27FC236}">
                <a16:creationId xmlns:a16="http://schemas.microsoft.com/office/drawing/2014/main" id="{20A41EC9-E3FB-A0D8-706C-2517D94FD70A}"/>
              </a:ext>
            </a:extLst>
          </p:cNvPr>
          <p:cNvPicPr>
            <a:picLocks noChangeAspect="1"/>
          </p:cNvPicPr>
          <p:nvPr/>
        </p:nvPicPr>
        <p:blipFill>
          <a:blip r:embed="rId5"/>
          <a:stretch>
            <a:fillRect/>
          </a:stretch>
        </p:blipFill>
        <p:spPr>
          <a:xfrm>
            <a:off x="3963932" y="4913999"/>
            <a:ext cx="1721069" cy="849128"/>
          </a:xfrm>
          <a:prstGeom prst="rect">
            <a:avLst/>
          </a:prstGeom>
        </p:spPr>
      </p:pic>
      <p:pic>
        <p:nvPicPr>
          <p:cNvPr id="8" name="Picture 7">
            <a:extLst>
              <a:ext uri="{FF2B5EF4-FFF2-40B4-BE49-F238E27FC236}">
                <a16:creationId xmlns:a16="http://schemas.microsoft.com/office/drawing/2014/main" id="{586B7468-6065-71B7-4967-E0475F26F92F}"/>
              </a:ext>
            </a:extLst>
          </p:cNvPr>
          <p:cNvPicPr>
            <a:picLocks noChangeAspect="1"/>
          </p:cNvPicPr>
          <p:nvPr/>
        </p:nvPicPr>
        <p:blipFill>
          <a:blip r:embed="rId6"/>
          <a:stretch>
            <a:fillRect/>
          </a:stretch>
        </p:blipFill>
        <p:spPr>
          <a:xfrm>
            <a:off x="3709834" y="5880549"/>
            <a:ext cx="2385014" cy="872488"/>
          </a:xfrm>
          <a:prstGeom prst="rect">
            <a:avLst/>
          </a:prstGeom>
        </p:spPr>
      </p:pic>
    </p:spTree>
    <p:extLst>
      <p:ext uri="{BB962C8B-B14F-4D97-AF65-F5344CB8AC3E}">
        <p14:creationId xmlns:p14="http://schemas.microsoft.com/office/powerpoint/2010/main" val="24824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D489-16A1-B1A1-BC63-7055685ED441}"/>
              </a:ext>
            </a:extLst>
          </p:cNvPr>
          <p:cNvSpPr>
            <a:spLocks noGrp="1"/>
          </p:cNvSpPr>
          <p:nvPr>
            <p:ph type="title"/>
          </p:nvPr>
        </p:nvSpPr>
        <p:spPr/>
        <p:txBody>
          <a:bodyPr/>
          <a:lstStyle/>
          <a:p>
            <a:r>
              <a:rPr lang="en-GB" dirty="0"/>
              <a:t>Attention</a:t>
            </a:r>
          </a:p>
        </p:txBody>
      </p:sp>
      <p:sp>
        <p:nvSpPr>
          <p:cNvPr id="3" name="Content Placeholder 2">
            <a:extLst>
              <a:ext uri="{FF2B5EF4-FFF2-40B4-BE49-F238E27FC236}">
                <a16:creationId xmlns:a16="http://schemas.microsoft.com/office/drawing/2014/main" id="{DBC91749-20DA-DB72-EE4E-24F3D212FC2A}"/>
              </a:ext>
            </a:extLst>
          </p:cNvPr>
          <p:cNvSpPr>
            <a:spLocks noGrp="1"/>
          </p:cNvSpPr>
          <p:nvPr>
            <p:ph idx="1"/>
          </p:nvPr>
        </p:nvSpPr>
        <p:spPr>
          <a:xfrm>
            <a:off x="481263" y="1094874"/>
            <a:ext cx="8181474" cy="1101674"/>
          </a:xfrm>
        </p:spPr>
        <p:txBody>
          <a:bodyPr/>
          <a:lstStyle/>
          <a:p>
            <a:pPr marL="228600" indent="-228600" algn="l" rtl="0" eaLnBrk="1" latinLnBrk="0" hangingPunct="1">
              <a:lnSpc>
                <a:spcPct val="90000"/>
              </a:lnSpc>
              <a:spcBef>
                <a:spcPts val="1000"/>
              </a:spcBef>
              <a:spcAft>
                <a:spcPts val="0"/>
              </a:spcAft>
              <a:buClrTx/>
              <a:buSzPts val="2000"/>
              <a:buFont typeface="Wingdings" pitchFamily="2" charset="2"/>
              <a:buChar char="v"/>
            </a:pPr>
            <a:r>
              <a:rPr lang="en-GB" sz="1800" kern="1200" dirty="0">
                <a:solidFill>
                  <a:srgbClr val="0432FF"/>
                </a:solidFill>
                <a:effectLst/>
                <a:latin typeface="Chalkboard" panose="03050602040202020205" pitchFamily="66" charset="77"/>
                <a:ea typeface="Chalkboard" panose="03050602040202020205" pitchFamily="66" charset="77"/>
                <a:cs typeface="Chalkboard" panose="03050602040202020205" pitchFamily="66" charset="77"/>
              </a:rPr>
              <a:t> Every act of teaching is an intervention in learner attention.</a:t>
            </a:r>
            <a:endParaRPr lang="en-GB" sz="1800" dirty="0">
              <a:ea typeface="Chalkboard" panose="03050602040202020205" pitchFamily="66" charset="77"/>
              <a:cs typeface="Chalkboard" panose="03050602040202020205" pitchFamily="66" charset="77"/>
            </a:endParaRPr>
          </a:p>
          <a:p>
            <a:pPr marL="228600" indent="-228600" algn="l" rtl="0" eaLnBrk="1" latinLnBrk="0" hangingPunct="1">
              <a:lnSpc>
                <a:spcPct val="90000"/>
              </a:lnSpc>
              <a:spcBef>
                <a:spcPts val="1000"/>
              </a:spcBef>
              <a:spcAft>
                <a:spcPts val="0"/>
              </a:spcAft>
              <a:buClrTx/>
              <a:buSzPts val="2000"/>
              <a:buFont typeface="Wingdings" pitchFamily="2" charset="2"/>
              <a:buChar char="v"/>
            </a:pPr>
            <a:r>
              <a:rPr lang="en-GB" sz="1800" kern="1200" dirty="0">
                <a:solidFill>
                  <a:srgbClr val="0432FF"/>
                </a:solidFill>
                <a:effectLst/>
                <a:latin typeface="Chalkboard" panose="03050602040202020205" pitchFamily="66" charset="77"/>
                <a:ea typeface="Chalkboard" panose="03050602040202020205" pitchFamily="66" charset="77"/>
                <a:cs typeface="Chalkboard" panose="03050602040202020205" pitchFamily="66" charset="77"/>
              </a:rPr>
              <a:t> What needs to be the focus of attention?</a:t>
            </a:r>
            <a:br>
              <a:rPr lang="en-GB" sz="1800" kern="1200" dirty="0">
                <a:solidFill>
                  <a:srgbClr val="0432FF"/>
                </a:solidFill>
                <a:effectLst/>
                <a:latin typeface="Chalkboard" panose="03050602040202020205" pitchFamily="66" charset="77"/>
                <a:ea typeface="Chalkboard" panose="03050602040202020205" pitchFamily="66" charset="77"/>
                <a:cs typeface="Chalkboard" panose="03050602040202020205" pitchFamily="66" charset="77"/>
              </a:rPr>
            </a:br>
            <a:r>
              <a:rPr lang="en-GB" sz="1800" kern="1200" dirty="0">
                <a:solidFill>
                  <a:srgbClr val="0432FF"/>
                </a:solidFill>
                <a:effectLst/>
                <a:latin typeface="Chalkboard" panose="03050602040202020205" pitchFamily="66" charset="77"/>
                <a:ea typeface="Chalkboard" panose="03050602040202020205" pitchFamily="66" charset="77"/>
                <a:cs typeface="Chalkboard" panose="03050602040202020205" pitchFamily="66" charset="77"/>
              </a:rPr>
              <a:t> and How is it necessary to attend?</a:t>
            </a:r>
            <a:endParaRPr lang="en-GB" dirty="0">
              <a:effectLst/>
            </a:endParaRPr>
          </a:p>
          <a:p>
            <a:endParaRPr lang="en-GB" dirty="0"/>
          </a:p>
        </p:txBody>
      </p:sp>
      <p:sp>
        <p:nvSpPr>
          <p:cNvPr id="4" name="TextBox 3">
            <a:extLst>
              <a:ext uri="{FF2B5EF4-FFF2-40B4-BE49-F238E27FC236}">
                <a16:creationId xmlns:a16="http://schemas.microsoft.com/office/drawing/2014/main" id="{77B14BBA-24CF-7214-3131-13F76DA3E687}"/>
              </a:ext>
            </a:extLst>
          </p:cNvPr>
          <p:cNvSpPr txBox="1"/>
          <p:nvPr/>
        </p:nvSpPr>
        <p:spPr>
          <a:xfrm>
            <a:off x="1302026" y="2882348"/>
            <a:ext cx="5369611" cy="1631216"/>
          </a:xfrm>
          <a:prstGeom prst="rect">
            <a:avLst/>
          </a:prstGeom>
          <a:noFill/>
        </p:spPr>
        <p:txBody>
          <a:bodyPr wrap="none" rtlCol="0">
            <a:spAutoFit/>
          </a:bodyPr>
          <a:lstStyle/>
          <a:p>
            <a:pPr algn="l"/>
            <a:r>
              <a:rPr lang="en-GB" sz="2000" dirty="0">
                <a:latin typeface="Chalkboard" charset="0"/>
                <a:ea typeface="Chalkboard" charset="0"/>
                <a:cs typeface="Chalkboard" charset="0"/>
              </a:rPr>
              <a:t>Holding Wholes (gazing)</a:t>
            </a:r>
          </a:p>
          <a:p>
            <a:pPr algn="l"/>
            <a:r>
              <a:rPr lang="en-GB" sz="2000" dirty="0">
                <a:latin typeface="Chalkboard" charset="0"/>
                <a:ea typeface="Chalkboard" charset="0"/>
                <a:cs typeface="Chalkboard" charset="0"/>
              </a:rPr>
              <a:t>Discerning Details</a:t>
            </a:r>
          </a:p>
          <a:p>
            <a:pPr algn="l"/>
            <a:r>
              <a:rPr lang="en-GB" sz="2000" dirty="0">
                <a:latin typeface="Chalkboard" charset="0"/>
                <a:ea typeface="Chalkboard" charset="0"/>
                <a:cs typeface="Chalkboard" charset="0"/>
              </a:rPr>
              <a:t>Recognising Relationships</a:t>
            </a:r>
          </a:p>
          <a:p>
            <a:pPr algn="l"/>
            <a:r>
              <a:rPr lang="en-GB" sz="2000" dirty="0">
                <a:latin typeface="Chalkboard" charset="0"/>
                <a:ea typeface="Chalkboard" charset="0"/>
                <a:cs typeface="Chalkboard" charset="0"/>
              </a:rPr>
              <a:t>Perceiving Properties as being instantiated</a:t>
            </a:r>
          </a:p>
          <a:p>
            <a:pPr algn="l"/>
            <a:r>
              <a:rPr lang="en-GB" sz="2000" dirty="0">
                <a:latin typeface="Chalkboard" charset="0"/>
                <a:ea typeface="Chalkboard" charset="0"/>
                <a:cs typeface="Chalkboard" charset="0"/>
              </a:rPr>
              <a:t>Reasoning on the basis of agreed properties</a:t>
            </a:r>
          </a:p>
        </p:txBody>
      </p:sp>
    </p:spTree>
    <p:extLst>
      <p:ext uri="{BB962C8B-B14F-4D97-AF65-F5344CB8AC3E}">
        <p14:creationId xmlns:p14="http://schemas.microsoft.com/office/powerpoint/2010/main" val="7300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06B2-9511-43D8-5B9D-D7E9EA7DA484}"/>
              </a:ext>
            </a:extLst>
          </p:cNvPr>
          <p:cNvSpPr>
            <a:spLocks noGrp="1"/>
          </p:cNvSpPr>
          <p:nvPr>
            <p:ph type="title"/>
          </p:nvPr>
        </p:nvSpPr>
        <p:spPr/>
        <p:txBody>
          <a:bodyPr/>
          <a:lstStyle/>
          <a:p>
            <a:r>
              <a:rPr lang="en-GB" dirty="0"/>
              <a:t>Issue of Time</a:t>
            </a:r>
          </a:p>
        </p:txBody>
      </p:sp>
      <p:sp>
        <p:nvSpPr>
          <p:cNvPr id="3" name="Content Placeholder 2">
            <a:extLst>
              <a:ext uri="{FF2B5EF4-FFF2-40B4-BE49-F238E27FC236}">
                <a16:creationId xmlns:a16="http://schemas.microsoft.com/office/drawing/2014/main" id="{E4E9CD86-2105-4160-B122-C3A0738953F5}"/>
              </a:ext>
            </a:extLst>
          </p:cNvPr>
          <p:cNvSpPr>
            <a:spLocks noGrp="1"/>
          </p:cNvSpPr>
          <p:nvPr>
            <p:ph idx="1"/>
          </p:nvPr>
        </p:nvSpPr>
        <p:spPr/>
        <p:txBody>
          <a:bodyPr/>
          <a:lstStyle/>
          <a:p>
            <a:r>
              <a:rPr lang="en-GB" dirty="0"/>
              <a:t>If learners are learning to approach tasks more and more mathematically, then time spent inducting them into mathematical thinking will release time as the year progresses.</a:t>
            </a:r>
          </a:p>
          <a:p>
            <a:pPr lvl="1"/>
            <a:r>
              <a:rPr lang="en-GB" dirty="0"/>
              <a:t>Contrast this with a sequence of sessions in which behaviour is trained, but not internalised in connection with situations in which that action is pertinent.</a:t>
            </a:r>
          </a:p>
          <a:p>
            <a:endParaRPr lang="en-GB" dirty="0"/>
          </a:p>
        </p:txBody>
      </p:sp>
    </p:spTree>
    <p:extLst>
      <p:ext uri="{BB962C8B-B14F-4D97-AF65-F5344CB8AC3E}">
        <p14:creationId xmlns:p14="http://schemas.microsoft.com/office/powerpoint/2010/main" val="30084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Powers &amp; Themes</a:t>
            </a:r>
          </a:p>
        </p:txBody>
      </p:sp>
      <p:sp>
        <p:nvSpPr>
          <p:cNvPr id="4" name="TextBox 3"/>
          <p:cNvSpPr txBox="1"/>
          <p:nvPr/>
        </p:nvSpPr>
        <p:spPr>
          <a:xfrm>
            <a:off x="467544" y="1412776"/>
            <a:ext cx="5256584" cy="1631216"/>
          </a:xfrm>
          <a:prstGeom prst="rect">
            <a:avLst/>
          </a:prstGeom>
          <a:noFill/>
        </p:spPr>
        <p:txBody>
          <a:bodyPr wrap="square" rtlCol="0">
            <a:spAutoFit/>
          </a:bodyPr>
          <a:lstStyle/>
          <a:p>
            <a:r>
              <a:rPr lang="en-GB" sz="2000" b="0" dirty="0">
                <a:solidFill>
                  <a:srgbClr val="865854"/>
                </a:solidFill>
              </a:rPr>
              <a:t>Imagining &amp; Expressing</a:t>
            </a:r>
          </a:p>
          <a:p>
            <a:r>
              <a:rPr lang="en-GB" sz="2000" b="0" dirty="0">
                <a:solidFill>
                  <a:srgbClr val="865854"/>
                </a:solidFill>
              </a:rPr>
              <a:t>Specialising &amp; Generalising</a:t>
            </a:r>
          </a:p>
          <a:p>
            <a:r>
              <a:rPr lang="en-GB" sz="2000" b="0" dirty="0">
                <a:solidFill>
                  <a:srgbClr val="865854"/>
                </a:solidFill>
              </a:rPr>
              <a:t>Conjecturing &amp; Convincing</a:t>
            </a:r>
          </a:p>
          <a:p>
            <a:r>
              <a:rPr lang="en-GB" sz="2000" b="0" dirty="0">
                <a:solidFill>
                  <a:srgbClr val="865854"/>
                </a:solidFill>
              </a:rPr>
              <a:t>(Re)-Presenting in different modes</a:t>
            </a:r>
          </a:p>
          <a:p>
            <a:r>
              <a:rPr lang="en-GB" sz="2000" b="0" dirty="0">
                <a:solidFill>
                  <a:srgbClr val="865854"/>
                </a:solidFill>
              </a:rPr>
              <a:t>Organising &amp; Characterising</a:t>
            </a:r>
          </a:p>
        </p:txBody>
      </p:sp>
      <p:sp>
        <p:nvSpPr>
          <p:cNvPr id="5" name="TextBox 4"/>
          <p:cNvSpPr txBox="1"/>
          <p:nvPr/>
        </p:nvSpPr>
        <p:spPr>
          <a:xfrm>
            <a:off x="1171190" y="4246057"/>
            <a:ext cx="5256584" cy="1631216"/>
          </a:xfrm>
          <a:prstGeom prst="rect">
            <a:avLst/>
          </a:prstGeom>
          <a:noFill/>
        </p:spPr>
        <p:txBody>
          <a:bodyPr wrap="square" rtlCol="0">
            <a:spAutoFit/>
          </a:bodyPr>
          <a:lstStyle/>
          <a:p>
            <a:r>
              <a:rPr lang="en-GB" sz="2000" b="0" dirty="0">
                <a:solidFill>
                  <a:srgbClr val="865854"/>
                </a:solidFill>
              </a:rPr>
              <a:t>Doing &amp; Undoing</a:t>
            </a:r>
          </a:p>
          <a:p>
            <a:r>
              <a:rPr lang="en-GB" sz="2000" b="0" dirty="0">
                <a:solidFill>
                  <a:srgbClr val="865854"/>
                </a:solidFill>
              </a:rPr>
              <a:t>Invariance in the midst of change</a:t>
            </a:r>
          </a:p>
          <a:p>
            <a:r>
              <a:rPr lang="en-GB" sz="2000" b="0" dirty="0">
                <a:solidFill>
                  <a:srgbClr val="865854"/>
                </a:solidFill>
              </a:rPr>
              <a:t>Freedom &amp; Constraint</a:t>
            </a:r>
          </a:p>
          <a:p>
            <a:r>
              <a:rPr lang="en-GB" sz="2000" b="0" dirty="0">
                <a:solidFill>
                  <a:srgbClr val="865854"/>
                </a:solidFill>
              </a:rPr>
              <a:t>Restricting &amp; Extending</a:t>
            </a:r>
          </a:p>
          <a:p>
            <a:r>
              <a:rPr lang="en-GB" sz="2000" b="0" dirty="0">
                <a:solidFill>
                  <a:srgbClr val="865854"/>
                </a:solidFill>
              </a:rPr>
              <a:t>Exchanging</a:t>
            </a:r>
          </a:p>
        </p:txBody>
      </p:sp>
      <p:sp>
        <p:nvSpPr>
          <p:cNvPr id="6" name="TextBox 5"/>
          <p:cNvSpPr txBox="1"/>
          <p:nvPr/>
        </p:nvSpPr>
        <p:spPr>
          <a:xfrm>
            <a:off x="539552" y="980728"/>
            <a:ext cx="1091068" cy="461665"/>
          </a:xfrm>
          <a:prstGeom prst="rect">
            <a:avLst/>
          </a:prstGeom>
          <a:noFill/>
        </p:spPr>
        <p:txBody>
          <a:bodyPr wrap="none" rtlCol="0">
            <a:spAutoFit/>
          </a:bodyPr>
          <a:lstStyle/>
          <a:p>
            <a:r>
              <a:rPr lang="en-GB" sz="2400" b="0" dirty="0">
                <a:solidFill>
                  <a:srgbClr val="0000FF"/>
                </a:solidFill>
              </a:rPr>
              <a:t>Powers</a:t>
            </a:r>
          </a:p>
        </p:txBody>
      </p:sp>
      <p:sp>
        <p:nvSpPr>
          <p:cNvPr id="7" name="TextBox 6"/>
          <p:cNvSpPr txBox="1"/>
          <p:nvPr/>
        </p:nvSpPr>
        <p:spPr>
          <a:xfrm>
            <a:off x="1171190" y="3814009"/>
            <a:ext cx="1170513" cy="461665"/>
          </a:xfrm>
          <a:prstGeom prst="rect">
            <a:avLst/>
          </a:prstGeom>
          <a:noFill/>
        </p:spPr>
        <p:txBody>
          <a:bodyPr wrap="none" rtlCol="0">
            <a:spAutoFit/>
          </a:bodyPr>
          <a:lstStyle/>
          <a:p>
            <a:r>
              <a:rPr lang="en-GB" sz="2400" b="0" dirty="0">
                <a:solidFill>
                  <a:srgbClr val="0000FF"/>
                </a:solidFill>
              </a:rPr>
              <a:t>Themes</a:t>
            </a:r>
          </a:p>
        </p:txBody>
      </p:sp>
      <p:sp>
        <p:nvSpPr>
          <p:cNvPr id="8" name="Rounded Rectangle 7"/>
          <p:cNvSpPr/>
          <p:nvPr/>
        </p:nvSpPr>
        <p:spPr bwMode="auto">
          <a:xfrm>
            <a:off x="4716016" y="260648"/>
            <a:ext cx="4104456" cy="100811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855F33"/>
                </a:solidFill>
                <a:effectLst/>
                <a:highlight>
                  <a:srgbClr val="FFFF00"/>
                </a:highlight>
              </a:rPr>
              <a:t>Are students being encouraged </a:t>
            </a:r>
            <a:br>
              <a:rPr kumimoji="0" lang="en-GB" sz="2000" b="0" i="0" u="none" strike="noStrike" cap="none" normalizeH="0" baseline="0" dirty="0">
                <a:ln>
                  <a:noFill/>
                </a:ln>
                <a:solidFill>
                  <a:srgbClr val="855F33"/>
                </a:solidFill>
                <a:effectLst/>
                <a:highlight>
                  <a:srgbClr val="FFFF00"/>
                </a:highlight>
              </a:rPr>
            </a:br>
            <a:r>
              <a:rPr kumimoji="0" lang="en-GB" sz="2000" b="0" i="0" u="none" strike="noStrike" cap="none" normalizeH="0" baseline="0" dirty="0">
                <a:ln>
                  <a:noFill/>
                </a:ln>
                <a:solidFill>
                  <a:srgbClr val="855F33"/>
                </a:solidFill>
                <a:effectLst/>
                <a:highlight>
                  <a:srgbClr val="FFFF00"/>
                </a:highlight>
              </a:rPr>
              <a:t>to use their own powers</a:t>
            </a:r>
            <a:r>
              <a:rPr lang="en-GB" sz="2000" b="0" dirty="0">
                <a:solidFill>
                  <a:srgbClr val="855F33"/>
                </a:solidFill>
                <a:highlight>
                  <a:srgbClr val="FFFF00"/>
                </a:highlight>
              </a:rPr>
              <a:t>?</a:t>
            </a:r>
            <a:br>
              <a:rPr lang="en-GB" sz="2000" b="0" dirty="0">
                <a:solidFill>
                  <a:srgbClr val="855F33"/>
                </a:solidFill>
                <a:highlight>
                  <a:srgbClr val="FFFF00"/>
                </a:highlight>
              </a:rPr>
            </a:br>
            <a:endParaRPr kumimoji="0" lang="en-GB" sz="2000" b="0" i="0" u="none" strike="noStrike" cap="none" normalizeH="0" baseline="0" dirty="0">
              <a:ln>
                <a:noFill/>
              </a:ln>
              <a:solidFill>
                <a:srgbClr val="855F33"/>
              </a:solidFill>
              <a:effectLst/>
              <a:highlight>
                <a:srgbClr val="FFFF00"/>
              </a:highlight>
            </a:endParaRPr>
          </a:p>
        </p:txBody>
      </p:sp>
      <p:sp>
        <p:nvSpPr>
          <p:cNvPr id="9" name="Rounded Rectangle 8"/>
          <p:cNvSpPr/>
          <p:nvPr/>
        </p:nvSpPr>
        <p:spPr bwMode="auto">
          <a:xfrm>
            <a:off x="4859524" y="1124744"/>
            <a:ext cx="4284476" cy="1296144"/>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dirty="0">
                <a:solidFill>
                  <a:srgbClr val="FFFF00"/>
                </a:solidFill>
              </a:rPr>
              <a:t>o</a:t>
            </a:r>
            <a:r>
              <a:rPr kumimoji="0" lang="en-GB" sz="2000" b="0" i="0" u="none" strike="noStrike" cap="none" normalizeH="0" baseline="0" dirty="0">
                <a:ln>
                  <a:noFill/>
                </a:ln>
                <a:solidFill>
                  <a:srgbClr val="FFFF00"/>
                </a:solidFill>
                <a:effectLst/>
              </a:rPr>
              <a:t>r</a:t>
            </a:r>
            <a:br>
              <a:rPr kumimoji="0" lang="en-GB" sz="2000" b="0" i="0" u="none" strike="noStrike" cap="none" normalizeH="0" baseline="0" dirty="0">
                <a:ln>
                  <a:noFill/>
                </a:ln>
                <a:solidFill>
                  <a:srgbClr val="FFFF00"/>
                </a:solidFill>
                <a:effectLst/>
              </a:rPr>
            </a:br>
            <a:r>
              <a:rPr kumimoji="0" lang="en-GB" sz="2000" b="0" i="0" u="none" strike="noStrike" cap="none" normalizeH="0" baseline="0" dirty="0">
                <a:ln>
                  <a:noFill/>
                </a:ln>
                <a:solidFill>
                  <a:srgbClr val="FFFF00"/>
                </a:solidFill>
                <a:effectLst/>
              </a:rPr>
              <a:t>are</a:t>
            </a:r>
            <a:r>
              <a:rPr kumimoji="0" lang="en-GB" sz="2000" b="0" i="0" u="none" strike="noStrike" cap="none" normalizeH="0" dirty="0">
                <a:ln>
                  <a:noFill/>
                </a:ln>
                <a:solidFill>
                  <a:srgbClr val="FFFF00"/>
                </a:solidFill>
                <a:effectLst/>
              </a:rPr>
              <a:t> their powers being usurped by textbook, worksheets and …</a:t>
            </a:r>
            <a:r>
              <a:rPr lang="en-GB" sz="2000" b="0" dirty="0">
                <a:solidFill>
                  <a:srgbClr val="FFFF00"/>
                </a:solidFill>
              </a:rPr>
              <a:t> ?</a:t>
            </a:r>
            <a:endParaRPr kumimoji="0" lang="en-GB" sz="2000" b="0" i="0" u="none" strike="noStrike" cap="none" normalizeH="0" baseline="0" dirty="0">
              <a:ln>
                <a:noFill/>
              </a:ln>
              <a:solidFill>
                <a:srgbClr val="FFFF00"/>
              </a:solidFill>
              <a:effectLst/>
            </a:endParaRPr>
          </a:p>
        </p:txBody>
      </p:sp>
      <p:sp>
        <p:nvSpPr>
          <p:cNvPr id="3" name="TextBox 2"/>
          <p:cNvSpPr txBox="1"/>
          <p:nvPr/>
        </p:nvSpPr>
        <p:spPr>
          <a:xfrm>
            <a:off x="6243108" y="-1033139"/>
            <a:ext cx="184666" cy="523220"/>
          </a:xfrm>
          <a:prstGeom prst="rect">
            <a:avLst/>
          </a:prstGeom>
          <a:noFill/>
        </p:spPr>
        <p:txBody>
          <a:bodyPr wrap="none" rtlCol="0">
            <a:spAutoFit/>
          </a:bodyPr>
          <a:lstStyle/>
          <a:p>
            <a:endParaRPr lang="en-GB"/>
          </a:p>
        </p:txBody>
      </p:sp>
      <p:sp>
        <p:nvSpPr>
          <p:cNvPr id="10" name="Rounded Rectangle 9">
            <a:extLst>
              <a:ext uri="{FF2B5EF4-FFF2-40B4-BE49-F238E27FC236}">
                <a16:creationId xmlns:a16="http://schemas.microsoft.com/office/drawing/2014/main" id="{3EEA8BA8-BC1E-39BE-4C85-FDD3A864706D}"/>
              </a:ext>
            </a:extLst>
          </p:cNvPr>
          <p:cNvSpPr/>
          <p:nvPr/>
        </p:nvSpPr>
        <p:spPr bwMode="auto">
          <a:xfrm>
            <a:off x="4859524" y="3742001"/>
            <a:ext cx="4104456" cy="46166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rgbClr val="855F33"/>
                </a:solidFill>
                <a:effectLst/>
                <a:highlight>
                  <a:srgbClr val="FFFF00"/>
                </a:highlight>
              </a:rPr>
              <a:t>Are themes emerging explicitly</a:t>
            </a:r>
            <a:r>
              <a:rPr lang="en-GB" sz="2000" b="0" dirty="0">
                <a:solidFill>
                  <a:srgbClr val="855F33"/>
                </a:solidFill>
                <a:highlight>
                  <a:srgbClr val="FFFF00"/>
                </a:highlight>
              </a:rPr>
              <a:t>?</a:t>
            </a:r>
            <a:br>
              <a:rPr lang="en-GB" sz="2000" b="0" dirty="0">
                <a:solidFill>
                  <a:srgbClr val="855F33"/>
                </a:solidFill>
                <a:highlight>
                  <a:srgbClr val="FFFF00"/>
                </a:highlight>
              </a:rPr>
            </a:br>
            <a:endParaRPr kumimoji="0" lang="en-GB" sz="2000" b="0" i="0" u="none" strike="noStrike" cap="none" normalizeH="0" baseline="0" dirty="0">
              <a:ln>
                <a:noFill/>
              </a:ln>
              <a:solidFill>
                <a:srgbClr val="855F33"/>
              </a:solidFill>
              <a:effectLst/>
              <a:highlight>
                <a:srgbClr val="FFFF00"/>
              </a:highlight>
            </a:endParaRPr>
          </a:p>
        </p:txBody>
      </p:sp>
      <p:sp>
        <p:nvSpPr>
          <p:cNvPr id="11" name="Rounded Rectangle 10">
            <a:extLst>
              <a:ext uri="{FF2B5EF4-FFF2-40B4-BE49-F238E27FC236}">
                <a16:creationId xmlns:a16="http://schemas.microsoft.com/office/drawing/2014/main" id="{45CC5A33-E6E5-FC36-87CD-37F3796BCA78}"/>
              </a:ext>
            </a:extLst>
          </p:cNvPr>
          <p:cNvSpPr/>
          <p:nvPr/>
        </p:nvSpPr>
        <p:spPr bwMode="auto">
          <a:xfrm>
            <a:off x="5619361" y="4149080"/>
            <a:ext cx="3201111" cy="1296144"/>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dirty="0">
                <a:solidFill>
                  <a:srgbClr val="FFFF00"/>
                </a:solidFill>
              </a:rPr>
              <a:t>o</a:t>
            </a:r>
            <a:r>
              <a:rPr kumimoji="0" lang="en-GB" sz="2000" b="0" i="0" u="none" strike="noStrike" cap="none" normalizeH="0" baseline="0" dirty="0">
                <a:ln>
                  <a:noFill/>
                </a:ln>
                <a:solidFill>
                  <a:srgbClr val="FFFF00"/>
                </a:solidFill>
                <a:effectLst/>
              </a:rPr>
              <a:t>r</a:t>
            </a:r>
            <a:br>
              <a:rPr kumimoji="0" lang="en-GB" sz="2000" b="0" i="0" u="none" strike="noStrike" cap="none" normalizeH="0" baseline="0" dirty="0">
                <a:ln>
                  <a:noFill/>
                </a:ln>
                <a:solidFill>
                  <a:srgbClr val="FFFF00"/>
                </a:solidFill>
                <a:effectLst/>
              </a:rPr>
            </a:br>
            <a:r>
              <a:rPr kumimoji="0" lang="en-GB" sz="2000" b="0" i="0" u="none" strike="noStrike" cap="none" normalizeH="0" baseline="0" dirty="0">
                <a:ln>
                  <a:noFill/>
                </a:ln>
                <a:solidFill>
                  <a:srgbClr val="FFFF00"/>
                </a:solidFill>
                <a:effectLst/>
              </a:rPr>
              <a:t>do they remain in the background</a:t>
            </a:r>
            <a:r>
              <a:rPr lang="en-GB" sz="2000" b="0" dirty="0">
                <a:solidFill>
                  <a:srgbClr val="FFFF00"/>
                </a:solidFill>
              </a:rPr>
              <a:t>?</a:t>
            </a:r>
            <a:endParaRPr kumimoji="0" lang="en-GB" sz="2000" b="0" i="0" u="none" strike="noStrike" cap="none" normalizeH="0" baseline="0" dirty="0">
              <a:ln>
                <a:noFill/>
              </a:ln>
              <a:solidFill>
                <a:srgbClr val="FFFF00"/>
              </a:solidFill>
              <a:effectLst/>
            </a:endParaRPr>
          </a:p>
        </p:txBody>
      </p:sp>
    </p:spTree>
    <p:extLst>
      <p:ext uri="{BB962C8B-B14F-4D97-AF65-F5344CB8AC3E}">
        <p14:creationId xmlns:p14="http://schemas.microsoft.com/office/powerpoint/2010/main" val="32326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612-671A-EEC7-8F73-C4F4D863F248}"/>
              </a:ext>
            </a:extLst>
          </p:cNvPr>
          <p:cNvSpPr>
            <a:spLocks noGrp="1"/>
          </p:cNvSpPr>
          <p:nvPr>
            <p:ph type="title"/>
          </p:nvPr>
        </p:nvSpPr>
        <p:spPr/>
        <p:txBody>
          <a:bodyPr>
            <a:normAutofit fontScale="90000"/>
          </a:bodyPr>
          <a:lstStyle/>
          <a:p>
            <a:r>
              <a:rPr lang="en-GB" dirty="0"/>
              <a:t>Follow-Up</a:t>
            </a:r>
            <a:br>
              <a:rPr lang="en-GB" dirty="0"/>
            </a:br>
            <a:endParaRPr lang="en-GB" dirty="0"/>
          </a:p>
        </p:txBody>
      </p:sp>
      <p:sp>
        <p:nvSpPr>
          <p:cNvPr id="3" name="Content Placeholder 2">
            <a:extLst>
              <a:ext uri="{FF2B5EF4-FFF2-40B4-BE49-F238E27FC236}">
                <a16:creationId xmlns:a16="http://schemas.microsoft.com/office/drawing/2014/main" id="{ACD9CF8C-8E51-DF78-1057-B483C3B79883}"/>
              </a:ext>
            </a:extLst>
          </p:cNvPr>
          <p:cNvSpPr>
            <a:spLocks noGrp="1"/>
          </p:cNvSpPr>
          <p:nvPr>
            <p:ph idx="1"/>
          </p:nvPr>
        </p:nvSpPr>
        <p:spPr/>
        <p:txBody>
          <a:bodyPr/>
          <a:lstStyle/>
          <a:p>
            <a:r>
              <a:rPr lang="en-GB" dirty="0" err="1"/>
              <a:t>PMTheta.com</a:t>
            </a:r>
            <a:endParaRPr lang="en-GB" dirty="0"/>
          </a:p>
          <a:p>
            <a:r>
              <a:rPr lang="en-GB" dirty="0" err="1"/>
              <a:t>john.mason@open.ac.uk</a:t>
            </a:r>
            <a:endParaRPr lang="en-GB" dirty="0"/>
          </a:p>
          <a:p>
            <a:r>
              <a:rPr lang="en-GB" dirty="0"/>
              <a:t>Designing and Using Mathematical Tasks</a:t>
            </a:r>
          </a:p>
          <a:p>
            <a:r>
              <a:rPr lang="en-GB" dirty="0"/>
              <a:t>Fundamental Constructs in Mathematics Education</a:t>
            </a:r>
          </a:p>
        </p:txBody>
      </p:sp>
    </p:spTree>
    <p:extLst>
      <p:ext uri="{BB962C8B-B14F-4D97-AF65-F5344CB8AC3E}">
        <p14:creationId xmlns:p14="http://schemas.microsoft.com/office/powerpoint/2010/main" val="31056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5A5C-DD5F-6241-9A0E-93D8A91E1F6E}"/>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41DAC12A-0A4A-ED47-B848-C8CB8339EA56}"/>
              </a:ext>
            </a:extLst>
          </p:cNvPr>
          <p:cNvSpPr>
            <a:spLocks noGrp="1"/>
          </p:cNvSpPr>
          <p:nvPr>
            <p:ph idx="1"/>
          </p:nvPr>
        </p:nvSpPr>
        <p:spPr>
          <a:xfrm>
            <a:off x="481263" y="1094873"/>
            <a:ext cx="8181474" cy="1993427"/>
          </a:xfrm>
        </p:spPr>
        <p:txBody>
          <a:bodyPr/>
          <a:lstStyle/>
          <a:p>
            <a:r>
              <a:rPr lang="en-GB" dirty="0"/>
              <a:t>Underpinning Assumptions</a:t>
            </a:r>
          </a:p>
          <a:p>
            <a:r>
              <a:rPr lang="en-GB" dirty="0"/>
              <a:t>Some Tasks</a:t>
            </a:r>
          </a:p>
          <a:p>
            <a:pPr lvl="1"/>
            <a:r>
              <a:rPr lang="en-GB" dirty="0"/>
              <a:t>How might they be used richly?</a:t>
            </a:r>
          </a:p>
          <a:p>
            <a:r>
              <a:rPr lang="en-GB" dirty="0"/>
              <a:t>Some Useful Constructs</a:t>
            </a:r>
          </a:p>
          <a:p>
            <a:pPr lvl="1"/>
            <a:r>
              <a:rPr lang="en-GB" dirty="0"/>
              <a:t>Generated by thinking about potential foci of lesson-study sessions</a:t>
            </a:r>
          </a:p>
        </p:txBody>
      </p:sp>
      <p:sp>
        <p:nvSpPr>
          <p:cNvPr id="6" name="Rounded Rectangle 5">
            <a:extLst>
              <a:ext uri="{FF2B5EF4-FFF2-40B4-BE49-F238E27FC236}">
                <a16:creationId xmlns:a16="http://schemas.microsoft.com/office/drawing/2014/main" id="{E82577EC-6767-2551-5882-A4D0AE7AB385}"/>
              </a:ext>
            </a:extLst>
          </p:cNvPr>
          <p:cNvSpPr/>
          <p:nvPr/>
        </p:nvSpPr>
        <p:spPr>
          <a:xfrm>
            <a:off x="2083074" y="3769699"/>
            <a:ext cx="5378727" cy="1519300"/>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spcBef>
                <a:spcPts val="0"/>
              </a:spcBef>
              <a:spcAft>
                <a:spcPts val="0"/>
              </a:spcAft>
            </a:pPr>
            <a:r>
              <a:rPr lang="en-GB" sz="2000" kern="1200" dirty="0">
                <a:solidFill>
                  <a:srgbClr val="FFFF00"/>
                </a:solidFill>
                <a:effectLst/>
                <a:latin typeface="Calibri" panose="020F0502020204030204" pitchFamily="34" charset="0"/>
                <a:ea typeface="+mn-ea"/>
                <a:cs typeface="+mn-cs"/>
              </a:rPr>
              <a:t>Everything said here is a conjecture to be tested</a:t>
            </a:r>
            <a:br>
              <a:rPr lang="en-GB" sz="2000" kern="1200" dirty="0">
                <a:solidFill>
                  <a:srgbClr val="FFFF00"/>
                </a:solidFill>
                <a:effectLst/>
                <a:latin typeface="Calibri" panose="020F0502020204030204" pitchFamily="34" charset="0"/>
                <a:ea typeface="+mn-ea"/>
                <a:cs typeface="+mn-cs"/>
              </a:rPr>
            </a:br>
            <a:r>
              <a:rPr lang="en-GB" sz="2000" kern="1200" dirty="0">
                <a:solidFill>
                  <a:srgbClr val="FFFF00"/>
                </a:solidFill>
                <a:effectLst/>
                <a:latin typeface="Calibri" panose="020F0502020204030204" pitchFamily="34" charset="0"/>
                <a:ea typeface="+mn-ea"/>
                <a:cs typeface="+mn-cs"/>
              </a:rPr>
              <a:t>	against your </a:t>
            </a:r>
            <a:r>
              <a:rPr lang="en-GB" sz="2000" kern="1200">
                <a:solidFill>
                  <a:srgbClr val="FFFF00"/>
                </a:solidFill>
                <a:effectLst/>
                <a:latin typeface="Calibri" panose="020F0502020204030204" pitchFamily="34" charset="0"/>
                <a:ea typeface="+mn-ea"/>
                <a:cs typeface="+mn-cs"/>
              </a:rPr>
              <a:t>past experience</a:t>
            </a:r>
            <a:br>
              <a:rPr lang="en-GB" sz="2000" kern="1200" dirty="0">
                <a:solidFill>
                  <a:srgbClr val="FFFF00"/>
                </a:solidFill>
                <a:effectLst/>
                <a:latin typeface="Calibri" panose="020F0502020204030204" pitchFamily="34" charset="0"/>
                <a:ea typeface="+mn-ea"/>
                <a:cs typeface="+mn-cs"/>
              </a:rPr>
            </a:br>
            <a:r>
              <a:rPr lang="en-GB" sz="2000" kern="1200">
                <a:solidFill>
                  <a:srgbClr val="FFFF00"/>
                </a:solidFill>
                <a:effectLst/>
                <a:latin typeface="Calibri" panose="020F0502020204030204" pitchFamily="34" charset="0"/>
                <a:ea typeface="+mn-ea"/>
                <a:cs typeface="+mn-cs"/>
              </a:rPr>
              <a:t>	and in </a:t>
            </a:r>
            <a:r>
              <a:rPr lang="en-GB" sz="2000" kern="1200" dirty="0">
                <a:solidFill>
                  <a:srgbClr val="FFFF00"/>
                </a:solidFill>
                <a:effectLst/>
                <a:latin typeface="Calibri" panose="020F0502020204030204" pitchFamily="34" charset="0"/>
                <a:ea typeface="+mn-ea"/>
                <a:cs typeface="+mn-cs"/>
              </a:rPr>
              <a:t>your future experience</a:t>
            </a:r>
            <a:endParaRPr lang="en-GB" sz="2000" dirty="0">
              <a:solidFill>
                <a:srgbClr val="FFFF00"/>
              </a:solidFill>
              <a:effectLst/>
            </a:endParaRPr>
          </a:p>
        </p:txBody>
      </p:sp>
      <p:sp>
        <p:nvSpPr>
          <p:cNvPr id="7" name="Rounded Rectangle 6">
            <a:extLst>
              <a:ext uri="{FF2B5EF4-FFF2-40B4-BE49-F238E27FC236}">
                <a16:creationId xmlns:a16="http://schemas.microsoft.com/office/drawing/2014/main" id="{EB935AC6-EC0F-2730-ADA6-9EC02A5677B0}"/>
              </a:ext>
            </a:extLst>
          </p:cNvPr>
          <p:cNvSpPr/>
          <p:nvPr/>
        </p:nvSpPr>
        <p:spPr>
          <a:xfrm>
            <a:off x="2510599" y="5100157"/>
            <a:ext cx="6004751" cy="132593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spcBef>
                <a:spcPts val="0"/>
              </a:spcBef>
              <a:spcAft>
                <a:spcPts val="0"/>
              </a:spcAft>
            </a:pPr>
            <a:r>
              <a:rPr lang="en-GB" sz="2000" kern="1200" dirty="0">
                <a:solidFill>
                  <a:srgbClr val="FFFF00"/>
                </a:solidFill>
                <a:effectLst/>
                <a:latin typeface="Calibri" panose="020F0502020204030204" pitchFamily="34" charset="0"/>
                <a:ea typeface="+mn-ea"/>
                <a:cs typeface="+mn-cs"/>
              </a:rPr>
              <a:t>What you ‘get’ from the session will be anchored in</a:t>
            </a:r>
            <a:br>
              <a:rPr lang="en-GB" sz="2000" kern="1200" dirty="0">
                <a:solidFill>
                  <a:srgbClr val="FFFF00"/>
                </a:solidFill>
                <a:effectLst/>
                <a:latin typeface="Calibri" panose="020F0502020204030204" pitchFamily="34" charset="0"/>
                <a:ea typeface="+mn-ea"/>
                <a:cs typeface="+mn-cs"/>
              </a:rPr>
            </a:br>
            <a:r>
              <a:rPr lang="en-GB" sz="2000" kern="1200" dirty="0">
                <a:solidFill>
                  <a:srgbClr val="FFFF00"/>
                </a:solidFill>
                <a:effectLst/>
                <a:latin typeface="Calibri" panose="020F0502020204030204" pitchFamily="34" charset="0"/>
                <a:ea typeface="+mn-ea"/>
                <a:cs typeface="+mn-cs"/>
              </a:rPr>
              <a:t>	what you notice happening for you</a:t>
            </a:r>
            <a:br>
              <a:rPr lang="en-GB" sz="2000" kern="1200" dirty="0">
                <a:solidFill>
                  <a:srgbClr val="FFFF00"/>
                </a:solidFill>
                <a:effectLst/>
                <a:latin typeface="Calibri" panose="020F0502020204030204" pitchFamily="34" charset="0"/>
                <a:ea typeface="+mn-ea"/>
                <a:cs typeface="+mn-cs"/>
              </a:rPr>
            </a:br>
            <a:r>
              <a:rPr lang="en-GB" sz="2000" kern="1200" dirty="0">
                <a:solidFill>
                  <a:srgbClr val="FFFF00"/>
                </a:solidFill>
                <a:effectLst/>
                <a:latin typeface="Calibri" panose="020F0502020204030204" pitchFamily="34" charset="0"/>
                <a:ea typeface="+mn-ea"/>
                <a:cs typeface="+mn-cs"/>
              </a:rPr>
              <a:t>	and what you resolve to do in the future</a:t>
            </a:r>
            <a:endParaRPr lang="en-GB" sz="2000" dirty="0">
              <a:solidFill>
                <a:srgbClr val="FFFF00"/>
              </a:solidFill>
              <a:effectLst/>
            </a:endParaRPr>
          </a:p>
        </p:txBody>
      </p:sp>
    </p:spTree>
    <p:extLst>
      <p:ext uri="{BB962C8B-B14F-4D97-AF65-F5344CB8AC3E}">
        <p14:creationId xmlns:p14="http://schemas.microsoft.com/office/powerpoint/2010/main" val="42440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F015-04CE-9DBC-7C35-B1239B8AC026}"/>
              </a:ext>
            </a:extLst>
          </p:cNvPr>
          <p:cNvSpPr>
            <a:spLocks noGrp="1"/>
          </p:cNvSpPr>
          <p:nvPr>
            <p:ph type="title"/>
          </p:nvPr>
        </p:nvSpPr>
        <p:spPr/>
        <p:txBody>
          <a:bodyPr/>
          <a:lstStyle/>
          <a:p>
            <a:r>
              <a:rPr lang="en-GB" dirty="0"/>
              <a:t>Learner Attention</a:t>
            </a:r>
          </a:p>
        </p:txBody>
      </p:sp>
      <p:sp>
        <p:nvSpPr>
          <p:cNvPr id="3" name="Content Placeholder 2">
            <a:extLst>
              <a:ext uri="{FF2B5EF4-FFF2-40B4-BE49-F238E27FC236}">
                <a16:creationId xmlns:a16="http://schemas.microsoft.com/office/drawing/2014/main" id="{371B14B5-C2F0-E344-53BC-2EC0E381F35F}"/>
              </a:ext>
            </a:extLst>
          </p:cNvPr>
          <p:cNvSpPr>
            <a:spLocks noGrp="1"/>
          </p:cNvSpPr>
          <p:nvPr>
            <p:ph idx="1"/>
          </p:nvPr>
        </p:nvSpPr>
        <p:spPr>
          <a:xfrm>
            <a:off x="481263" y="1094874"/>
            <a:ext cx="8181474" cy="883013"/>
          </a:xfrm>
        </p:spPr>
        <p:txBody>
          <a:bodyPr/>
          <a:lstStyle/>
          <a:p>
            <a:r>
              <a:rPr lang="en-GB" dirty="0"/>
              <a:t>Each example of a task is taken from a context of a sequence of tasks, so assume that there has been suitable build-up to this task which you are planning to use.</a:t>
            </a:r>
          </a:p>
        </p:txBody>
      </p:sp>
      <p:pic>
        <p:nvPicPr>
          <p:cNvPr id="4" name="Picture 3">
            <a:extLst>
              <a:ext uri="{FF2B5EF4-FFF2-40B4-BE49-F238E27FC236}">
                <a16:creationId xmlns:a16="http://schemas.microsoft.com/office/drawing/2014/main" id="{16F0D84E-3A98-6261-106B-DF21F420DF8B}"/>
              </a:ext>
            </a:extLst>
          </p:cNvPr>
          <p:cNvPicPr>
            <a:picLocks noChangeAspect="1"/>
          </p:cNvPicPr>
          <p:nvPr/>
        </p:nvPicPr>
        <p:blipFill>
          <a:blip r:embed="rId2"/>
          <a:stretch>
            <a:fillRect/>
          </a:stretch>
        </p:blipFill>
        <p:spPr>
          <a:xfrm>
            <a:off x="481263" y="2135951"/>
            <a:ext cx="5727700" cy="3987800"/>
          </a:xfrm>
          <a:prstGeom prst="rect">
            <a:avLst/>
          </a:prstGeom>
        </p:spPr>
      </p:pic>
      <p:sp>
        <p:nvSpPr>
          <p:cNvPr id="5" name="TextBox 4">
            <a:extLst>
              <a:ext uri="{FF2B5EF4-FFF2-40B4-BE49-F238E27FC236}">
                <a16:creationId xmlns:a16="http://schemas.microsoft.com/office/drawing/2014/main" id="{099C797C-776D-0A2A-8D8D-6B7A0204B9B7}"/>
              </a:ext>
            </a:extLst>
          </p:cNvPr>
          <p:cNvSpPr txBox="1"/>
          <p:nvPr/>
        </p:nvSpPr>
        <p:spPr>
          <a:xfrm>
            <a:off x="6281530" y="2054558"/>
            <a:ext cx="2653748" cy="584775"/>
          </a:xfrm>
          <a:prstGeom prst="rect">
            <a:avLst/>
          </a:prstGeom>
          <a:noFill/>
        </p:spPr>
        <p:txBody>
          <a:bodyPr wrap="square" rtlCol="0">
            <a:spAutoFit/>
          </a:bodyPr>
          <a:lstStyle/>
          <a:p>
            <a:pPr algn="ctr"/>
            <a:r>
              <a:rPr lang="en-GB" sz="1600" dirty="0">
                <a:latin typeface="Chalkboard" charset="0"/>
                <a:ea typeface="Chalkboard" charset="0"/>
                <a:cs typeface="Chalkboard" charset="0"/>
              </a:rPr>
              <a:t>What are learners supposed to attend to?</a:t>
            </a:r>
          </a:p>
        </p:txBody>
      </p:sp>
      <p:sp>
        <p:nvSpPr>
          <p:cNvPr id="6" name="TextBox 5">
            <a:extLst>
              <a:ext uri="{FF2B5EF4-FFF2-40B4-BE49-F238E27FC236}">
                <a16:creationId xmlns:a16="http://schemas.microsoft.com/office/drawing/2014/main" id="{5B25B0A3-2148-30E6-6D68-ED9BDF688C59}"/>
              </a:ext>
            </a:extLst>
          </p:cNvPr>
          <p:cNvSpPr txBox="1"/>
          <p:nvPr/>
        </p:nvSpPr>
        <p:spPr>
          <a:xfrm>
            <a:off x="6354417" y="3654507"/>
            <a:ext cx="2653748" cy="584775"/>
          </a:xfrm>
          <a:prstGeom prst="rect">
            <a:avLst/>
          </a:prstGeom>
          <a:noFill/>
        </p:spPr>
        <p:txBody>
          <a:bodyPr wrap="square" rtlCol="0">
            <a:spAutoFit/>
          </a:bodyPr>
          <a:lstStyle/>
          <a:p>
            <a:pPr algn="ctr"/>
            <a:r>
              <a:rPr lang="en-GB" sz="1600" dirty="0">
                <a:latin typeface="Chalkboard" charset="0"/>
                <a:ea typeface="Chalkboard" charset="0"/>
                <a:cs typeface="Chalkboard" charset="0"/>
              </a:rPr>
              <a:t>What is the role of </a:t>
            </a:r>
            <a:br>
              <a:rPr lang="en-GB" sz="1600" dirty="0">
                <a:latin typeface="Chalkboard" charset="0"/>
                <a:ea typeface="Chalkboard" charset="0"/>
                <a:cs typeface="Chalkboard" charset="0"/>
              </a:rPr>
            </a:br>
            <a:r>
              <a:rPr lang="en-GB" sz="1600" dirty="0">
                <a:latin typeface="Chalkboard" charset="0"/>
                <a:ea typeface="Chalkboard" charset="0"/>
                <a:cs typeface="Chalkboard" charset="0"/>
              </a:rPr>
              <a:t>‘same &amp; different’?</a:t>
            </a:r>
          </a:p>
        </p:txBody>
      </p:sp>
      <p:sp>
        <p:nvSpPr>
          <p:cNvPr id="7" name="TextBox 6">
            <a:extLst>
              <a:ext uri="{FF2B5EF4-FFF2-40B4-BE49-F238E27FC236}">
                <a16:creationId xmlns:a16="http://schemas.microsoft.com/office/drawing/2014/main" id="{7DCF2D5C-3D41-E2BB-4C53-5ABFF259C190}"/>
              </a:ext>
            </a:extLst>
          </p:cNvPr>
          <p:cNvSpPr txBox="1"/>
          <p:nvPr/>
        </p:nvSpPr>
        <p:spPr>
          <a:xfrm>
            <a:off x="6354417" y="4893837"/>
            <a:ext cx="2872409" cy="1077218"/>
          </a:xfrm>
          <a:prstGeom prst="rect">
            <a:avLst/>
          </a:prstGeom>
          <a:noFill/>
        </p:spPr>
        <p:txBody>
          <a:bodyPr wrap="square" rtlCol="0">
            <a:spAutoFit/>
          </a:bodyPr>
          <a:lstStyle/>
          <a:p>
            <a:pPr algn="ctr"/>
            <a:r>
              <a:rPr lang="en-GB" sz="1600" dirty="0">
                <a:latin typeface="Chalkboard" charset="0"/>
                <a:ea typeface="Chalkboard" charset="0"/>
                <a:cs typeface="Chalkboard" charset="0"/>
              </a:rPr>
              <a:t>Make up your own task like this one.</a:t>
            </a:r>
          </a:p>
          <a:p>
            <a:pPr algn="ctr"/>
            <a:r>
              <a:rPr lang="en-GB" sz="1600" dirty="0">
                <a:latin typeface="Chalkboard" charset="0"/>
                <a:ea typeface="Chalkboard" charset="0"/>
                <a:cs typeface="Chalkboard" charset="0"/>
              </a:rPr>
              <a:t>Can you make a tricky one?</a:t>
            </a:r>
          </a:p>
          <a:p>
            <a:pPr algn="ctr"/>
            <a:r>
              <a:rPr lang="en-GB" sz="1600" dirty="0">
                <a:latin typeface="Chalkboard" charset="0"/>
                <a:ea typeface="Chalkboard" charset="0"/>
                <a:cs typeface="Chalkboard" charset="0"/>
              </a:rPr>
              <a:t>What makes it tricky?</a:t>
            </a:r>
          </a:p>
        </p:txBody>
      </p:sp>
      <p:sp>
        <p:nvSpPr>
          <p:cNvPr id="9" name="TextBox 8">
            <a:extLst>
              <a:ext uri="{FF2B5EF4-FFF2-40B4-BE49-F238E27FC236}">
                <a16:creationId xmlns:a16="http://schemas.microsoft.com/office/drawing/2014/main" id="{40F32C6E-F19A-57CA-3202-3F70CF592329}"/>
              </a:ext>
            </a:extLst>
          </p:cNvPr>
          <p:cNvSpPr txBox="1"/>
          <p:nvPr/>
        </p:nvSpPr>
        <p:spPr>
          <a:xfrm>
            <a:off x="6281530" y="2747424"/>
            <a:ext cx="2653748" cy="830997"/>
          </a:xfrm>
          <a:prstGeom prst="rect">
            <a:avLst/>
          </a:prstGeom>
          <a:noFill/>
        </p:spPr>
        <p:txBody>
          <a:bodyPr wrap="square" rtlCol="0">
            <a:spAutoFit/>
          </a:bodyPr>
          <a:lstStyle/>
          <a:p>
            <a:pPr algn="ctr"/>
            <a:r>
              <a:rPr lang="en-GB" sz="1600" dirty="0">
                <a:latin typeface="Chalkboard" charset="0"/>
                <a:ea typeface="Chalkboard" charset="0"/>
                <a:cs typeface="Chalkboard" charset="0"/>
              </a:rPr>
              <a:t>What mental images might be useful? </a:t>
            </a:r>
            <a:br>
              <a:rPr lang="en-GB" sz="1600" dirty="0">
                <a:latin typeface="Chalkboard" charset="0"/>
                <a:ea typeface="Chalkboard" charset="0"/>
                <a:cs typeface="Chalkboard" charset="0"/>
              </a:rPr>
            </a:br>
            <a:r>
              <a:rPr lang="en-GB" sz="1600" dirty="0">
                <a:latin typeface="Chalkboard" charset="0"/>
                <a:ea typeface="Chalkboard" charset="0"/>
                <a:cs typeface="Chalkboard" charset="0"/>
              </a:rPr>
              <a:t>Do they need reminding?</a:t>
            </a:r>
          </a:p>
        </p:txBody>
      </p:sp>
    </p:spTree>
    <p:extLst>
      <p:ext uri="{BB962C8B-B14F-4D97-AF65-F5344CB8AC3E}">
        <p14:creationId xmlns:p14="http://schemas.microsoft.com/office/powerpoint/2010/main" val="35284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A123-27FF-DF77-18EB-2C07281A0FC2}"/>
              </a:ext>
            </a:extLst>
          </p:cNvPr>
          <p:cNvSpPr>
            <a:spLocks noGrp="1"/>
          </p:cNvSpPr>
          <p:nvPr>
            <p:ph type="title"/>
          </p:nvPr>
        </p:nvSpPr>
        <p:spPr/>
        <p:txBody>
          <a:bodyPr/>
          <a:lstStyle/>
          <a:p>
            <a:r>
              <a:rPr lang="en-GB" dirty="0"/>
              <a:t>Underpinning Assumptions</a:t>
            </a:r>
          </a:p>
        </p:txBody>
      </p:sp>
      <p:sp>
        <p:nvSpPr>
          <p:cNvPr id="4" name="Content Placeholder 3">
            <a:extLst>
              <a:ext uri="{FF2B5EF4-FFF2-40B4-BE49-F238E27FC236}">
                <a16:creationId xmlns:a16="http://schemas.microsoft.com/office/drawing/2014/main" id="{8FB982A3-9BB5-7BFB-8087-D4D57F073B72}"/>
              </a:ext>
            </a:extLst>
          </p:cNvPr>
          <p:cNvSpPr>
            <a:spLocks noGrp="1"/>
          </p:cNvSpPr>
          <p:nvPr>
            <p:ph idx="1"/>
          </p:nvPr>
        </p:nvSpPr>
        <p:spPr>
          <a:xfrm>
            <a:off x="481263" y="874712"/>
            <a:ext cx="8181474" cy="5618161"/>
          </a:xfrm>
        </p:spPr>
        <p:txBody>
          <a:bodyPr/>
          <a:lstStyle/>
          <a:p>
            <a:r>
              <a:rPr lang="en-GB" i="1" dirty="0"/>
              <a:t>Learning</a:t>
            </a:r>
            <a:r>
              <a:rPr lang="en-GB" dirty="0"/>
              <a:t> consists of developing increasingly sophisticated ways of attending to situations, and having appropriate mathematical actions become available to be enacted.</a:t>
            </a:r>
          </a:p>
          <a:p>
            <a:r>
              <a:rPr lang="en-GB" i="1" dirty="0"/>
              <a:t>Accurate performance </a:t>
            </a:r>
            <a:r>
              <a:rPr lang="en-GB" dirty="0"/>
              <a:t>indicates the effectiveness of trained behaviour: carrying out procedures with a minimum of attention</a:t>
            </a:r>
          </a:p>
          <a:p>
            <a:r>
              <a:rPr lang="en-GB" i="1" dirty="0"/>
              <a:t>Quality performance </a:t>
            </a:r>
            <a:r>
              <a:rPr lang="en-GB" dirty="0"/>
              <a:t>indicates educated awareness (availability of suitable actions in response to challenge)</a:t>
            </a:r>
          </a:p>
          <a:p>
            <a:r>
              <a:rPr lang="en-GB" dirty="0"/>
              <a:t>Doing ≠ Construing</a:t>
            </a:r>
          </a:p>
          <a:p>
            <a:r>
              <a:rPr lang="en-GB" dirty="0"/>
              <a:t>There are several constructs on which I shall draw</a:t>
            </a:r>
          </a:p>
          <a:p>
            <a:pPr lvl="1"/>
            <a:r>
              <a:rPr lang="en-GB" dirty="0"/>
              <a:t>However, I intend these to emerge in your experience of engaging with tasks</a:t>
            </a:r>
          </a:p>
          <a:p>
            <a:pPr lvl="1"/>
            <a:r>
              <a:rPr lang="en-GB" dirty="0"/>
              <a:t>I will summarise them later</a:t>
            </a:r>
          </a:p>
          <a:p>
            <a:r>
              <a:rPr lang="en-GB" dirty="0"/>
              <a:t>Attention: at any and every moment, ask yourself</a:t>
            </a:r>
          </a:p>
          <a:p>
            <a:pPr lvl="1"/>
            <a:r>
              <a:rPr lang="en-GB" dirty="0"/>
              <a:t>What is being illustrated or exemplified in the way this task is being or could be used?</a:t>
            </a:r>
          </a:p>
          <a:p>
            <a:pPr lvl="1"/>
            <a:r>
              <a:rPr lang="en-GB" dirty="0"/>
              <a:t>What do learners need to attend to in order to </a:t>
            </a:r>
          </a:p>
          <a:p>
            <a:pPr lvl="2"/>
            <a:r>
              <a:rPr lang="en-GB" dirty="0"/>
              <a:t>carry out this task successfully?</a:t>
            </a:r>
          </a:p>
          <a:p>
            <a:pPr lvl="2"/>
            <a:r>
              <a:rPr lang="en-GB" dirty="0"/>
              <a:t>Encounter what was intended?</a:t>
            </a:r>
          </a:p>
          <a:p>
            <a:pPr marL="457200" lvl="1" indent="0">
              <a:buNone/>
            </a:pPr>
            <a:endParaRPr lang="en-GB" dirty="0"/>
          </a:p>
          <a:p>
            <a:endParaRPr lang="en-GB" dirty="0"/>
          </a:p>
        </p:txBody>
      </p:sp>
    </p:spTree>
    <p:extLst>
      <p:ext uri="{BB962C8B-B14F-4D97-AF65-F5344CB8AC3E}">
        <p14:creationId xmlns:p14="http://schemas.microsoft.com/office/powerpoint/2010/main" val="22374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9D5D-E50C-A14E-7E9A-6CA7CA0198CF}"/>
              </a:ext>
            </a:extLst>
          </p:cNvPr>
          <p:cNvSpPr>
            <a:spLocks noGrp="1"/>
          </p:cNvSpPr>
          <p:nvPr>
            <p:ph type="title"/>
          </p:nvPr>
        </p:nvSpPr>
        <p:spPr/>
        <p:txBody>
          <a:bodyPr>
            <a:normAutofit fontScale="90000"/>
          </a:bodyPr>
          <a:lstStyle/>
          <a:p>
            <a:r>
              <a:rPr lang="en-GB" dirty="0"/>
              <a:t>What Might the Author Want Learners to Attend to?</a:t>
            </a:r>
          </a:p>
        </p:txBody>
      </p:sp>
      <p:pic>
        <p:nvPicPr>
          <p:cNvPr id="4" name="Picture 3">
            <a:extLst>
              <a:ext uri="{FF2B5EF4-FFF2-40B4-BE49-F238E27FC236}">
                <a16:creationId xmlns:a16="http://schemas.microsoft.com/office/drawing/2014/main" id="{802FDEB6-EEEB-A4B0-6723-26CC9712D16E}"/>
              </a:ext>
            </a:extLst>
          </p:cNvPr>
          <p:cNvPicPr>
            <a:picLocks noChangeAspect="1"/>
          </p:cNvPicPr>
          <p:nvPr/>
        </p:nvPicPr>
        <p:blipFill>
          <a:blip r:embed="rId2"/>
          <a:stretch>
            <a:fillRect/>
          </a:stretch>
        </p:blipFill>
        <p:spPr>
          <a:xfrm>
            <a:off x="685800" y="1019811"/>
            <a:ext cx="7772400" cy="5394848"/>
          </a:xfrm>
          <a:prstGeom prst="rect">
            <a:avLst/>
          </a:prstGeom>
        </p:spPr>
      </p:pic>
    </p:spTree>
    <p:extLst>
      <p:ext uri="{BB962C8B-B14F-4D97-AF65-F5344CB8AC3E}">
        <p14:creationId xmlns:p14="http://schemas.microsoft.com/office/powerpoint/2010/main" val="246802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6F04-956C-FED4-F605-349442B09146}"/>
              </a:ext>
            </a:extLst>
          </p:cNvPr>
          <p:cNvSpPr>
            <a:spLocks noGrp="1"/>
          </p:cNvSpPr>
          <p:nvPr>
            <p:ph type="title"/>
          </p:nvPr>
        </p:nvSpPr>
        <p:spPr/>
        <p:txBody>
          <a:bodyPr/>
          <a:lstStyle/>
          <a:p>
            <a:r>
              <a:rPr lang="en-GB" dirty="0"/>
              <a:t>Exploiting a Task </a:t>
            </a:r>
          </a:p>
        </p:txBody>
      </p:sp>
      <p:sp>
        <p:nvSpPr>
          <p:cNvPr id="3" name="Content Placeholder 2">
            <a:extLst>
              <a:ext uri="{FF2B5EF4-FFF2-40B4-BE49-F238E27FC236}">
                <a16:creationId xmlns:a16="http://schemas.microsoft.com/office/drawing/2014/main" id="{18FC815F-58EF-F5BF-68E9-23552E38A212}"/>
              </a:ext>
            </a:extLst>
          </p:cNvPr>
          <p:cNvSpPr>
            <a:spLocks noGrp="1"/>
          </p:cNvSpPr>
          <p:nvPr>
            <p:ph idx="1"/>
          </p:nvPr>
        </p:nvSpPr>
        <p:spPr>
          <a:xfrm>
            <a:off x="481263" y="1094873"/>
            <a:ext cx="8181474" cy="4904483"/>
          </a:xfrm>
        </p:spPr>
        <p:txBody>
          <a:bodyPr/>
          <a:lstStyle/>
          <a:p>
            <a:r>
              <a:rPr lang="en-GB" dirty="0"/>
              <a:t>How few lengths need to be measured in these two diagrams, in order to measure the perimeters?</a:t>
            </a:r>
          </a:p>
          <a:p>
            <a:r>
              <a:rPr lang="en-GB" dirty="0"/>
              <a:t>How few lengths need to be measured in order to find the area?</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a:p>
            <a:r>
              <a:rPr lang="en-GB" sz="1800" dirty="0">
                <a:effectLst/>
                <a:latin typeface="Comic Sans MS" panose="030F0902030302020204" pitchFamily="66" charset="0"/>
                <a:ea typeface="Times New Roman" panose="02020603050405020304" pitchFamily="18" charset="0"/>
                <a:cs typeface="Times New Roman" panose="02020603050405020304" pitchFamily="18" charset="0"/>
              </a:rPr>
              <a:t>Worthwhile listing the various sets of lengths from which the area can be deduced. Which is the most complicated? What relationships can be detected?</a:t>
            </a:r>
            <a:endParaRPr lang="en-GB" dirty="0"/>
          </a:p>
          <a:p>
            <a:endParaRPr lang="en-GB" dirty="0"/>
          </a:p>
          <a:p>
            <a:endParaRPr lang="en-GB" dirty="0"/>
          </a:p>
        </p:txBody>
      </p:sp>
      <p:pic>
        <p:nvPicPr>
          <p:cNvPr id="4" name="Picture 3">
            <a:extLst>
              <a:ext uri="{FF2B5EF4-FFF2-40B4-BE49-F238E27FC236}">
                <a16:creationId xmlns:a16="http://schemas.microsoft.com/office/drawing/2014/main" id="{FDC36853-3A09-F23E-4DEB-D8CD4A212603}"/>
              </a:ext>
            </a:extLst>
          </p:cNvPr>
          <p:cNvPicPr>
            <a:picLocks noChangeAspect="1"/>
          </p:cNvPicPr>
          <p:nvPr/>
        </p:nvPicPr>
        <p:blipFill>
          <a:blip r:embed="rId2"/>
          <a:stretch>
            <a:fillRect/>
          </a:stretch>
        </p:blipFill>
        <p:spPr>
          <a:xfrm>
            <a:off x="1249714" y="2578264"/>
            <a:ext cx="2383486" cy="1867317"/>
          </a:xfrm>
          <a:prstGeom prst="rect">
            <a:avLst/>
          </a:prstGeom>
        </p:spPr>
      </p:pic>
      <p:sp>
        <p:nvSpPr>
          <p:cNvPr id="6" name="TextBox 5">
            <a:extLst>
              <a:ext uri="{FF2B5EF4-FFF2-40B4-BE49-F238E27FC236}">
                <a16:creationId xmlns:a16="http://schemas.microsoft.com/office/drawing/2014/main" id="{CBEC95AD-FBE7-8DE8-F97C-2D511CE0AD6D}"/>
              </a:ext>
            </a:extLst>
          </p:cNvPr>
          <p:cNvSpPr txBox="1"/>
          <p:nvPr/>
        </p:nvSpPr>
        <p:spPr>
          <a:xfrm>
            <a:off x="628650" y="6037304"/>
            <a:ext cx="6991815" cy="646331"/>
          </a:xfrm>
          <a:prstGeom prst="rect">
            <a:avLst/>
          </a:prstGeom>
          <a:noFill/>
        </p:spPr>
        <p:txBody>
          <a:bodyPr wrap="square" rtlCol="0">
            <a:spAutoFit/>
          </a:bodyPr>
          <a:lstStyle/>
          <a:p>
            <a:r>
              <a:rPr lang="en-GB" sz="1800" dirty="0">
                <a:effectLst/>
                <a:latin typeface="Comic Sans MS" panose="030F0902030302020204" pitchFamily="66" charset="0"/>
                <a:ea typeface="Times New Roman" panose="02020603050405020304" pitchFamily="18" charset="0"/>
                <a:cs typeface="Times New Roman" panose="02020603050405020304" pitchFamily="18" charset="0"/>
              </a:rPr>
              <a:t>Can you find a shape that requires </a:t>
            </a:r>
            <a:br>
              <a:rPr lang="en-GB" sz="1800" dirty="0">
                <a:effectLst/>
                <a:latin typeface="Comic Sans MS" panose="030F0902030302020204" pitchFamily="66" charset="0"/>
                <a:ea typeface="Times New Roman" panose="02020603050405020304" pitchFamily="18" charset="0"/>
                <a:cs typeface="Times New Roman" panose="02020603050405020304" pitchFamily="18" charset="0"/>
              </a:rPr>
            </a:br>
            <a:r>
              <a:rPr lang="en-GB" sz="1800" dirty="0">
                <a:effectLst/>
                <a:latin typeface="Comic Sans MS" panose="030F0902030302020204" pitchFamily="66" charset="0"/>
                <a:ea typeface="Times New Roman" panose="02020603050405020304" pitchFamily="18" charset="0"/>
                <a:cs typeface="Times New Roman" panose="02020603050405020304" pitchFamily="18" charset="0"/>
              </a:rPr>
              <a:t>4 measures for perimeter and 8</a:t>
            </a:r>
            <a:r>
              <a:rPr lang="en-GB" sz="1800" i="1" dirty="0">
                <a:effectLst/>
                <a:latin typeface="Comic Sans MS" panose="030F0902030302020204" pitchFamily="66" charset="0"/>
                <a:ea typeface="Times New Roman" panose="02020603050405020304" pitchFamily="18" charset="0"/>
                <a:cs typeface="Times New Roman" panose="02020603050405020304" pitchFamily="18" charset="0"/>
              </a:rPr>
              <a:t> </a:t>
            </a:r>
            <a:r>
              <a:rPr lang="en-GB" sz="1800" dirty="0">
                <a:effectLst/>
                <a:latin typeface="Comic Sans MS" panose="030F0902030302020204" pitchFamily="66" charset="0"/>
                <a:ea typeface="Times New Roman" panose="02020603050405020304" pitchFamily="18" charset="0"/>
                <a:cs typeface="Times New Roman" panose="02020603050405020304" pitchFamily="18" charset="0"/>
              </a:rPr>
              <a:t>measures for area?</a:t>
            </a:r>
          </a:p>
        </p:txBody>
      </p:sp>
      <p:cxnSp>
        <p:nvCxnSpPr>
          <p:cNvPr id="14" name="Straight Connector 13">
            <a:extLst>
              <a:ext uri="{FF2B5EF4-FFF2-40B4-BE49-F238E27FC236}">
                <a16:creationId xmlns:a16="http://schemas.microsoft.com/office/drawing/2014/main" id="{CE36A958-D7AE-2B59-ECB4-4F97E22EC400}"/>
              </a:ext>
            </a:extLst>
          </p:cNvPr>
          <p:cNvCxnSpPr>
            <a:cxnSpLocks/>
          </p:cNvCxnSpPr>
          <p:nvPr/>
        </p:nvCxnSpPr>
        <p:spPr>
          <a:xfrm flipH="1">
            <a:off x="1088452" y="2657973"/>
            <a:ext cx="4371" cy="1071694"/>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E9F221-5E90-4E4F-F2E1-66E5B505AAF7}"/>
              </a:ext>
            </a:extLst>
          </p:cNvPr>
          <p:cNvCxnSpPr>
            <a:cxnSpLocks/>
          </p:cNvCxnSpPr>
          <p:nvPr/>
        </p:nvCxnSpPr>
        <p:spPr>
          <a:xfrm>
            <a:off x="1089107" y="3776695"/>
            <a:ext cx="0" cy="668886"/>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354334-1E86-86D9-0883-4F1987598D5A}"/>
              </a:ext>
            </a:extLst>
          </p:cNvPr>
          <p:cNvCxnSpPr>
            <a:cxnSpLocks/>
          </p:cNvCxnSpPr>
          <p:nvPr/>
        </p:nvCxnSpPr>
        <p:spPr>
          <a:xfrm>
            <a:off x="8266371" y="3266656"/>
            <a:ext cx="0" cy="1257509"/>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792DA4-3F7E-1001-86D4-11E94174CEFE}"/>
              </a:ext>
            </a:extLst>
          </p:cNvPr>
          <p:cNvCxnSpPr>
            <a:cxnSpLocks/>
          </p:cNvCxnSpPr>
          <p:nvPr/>
        </p:nvCxnSpPr>
        <p:spPr>
          <a:xfrm flipH="1">
            <a:off x="1353793" y="4560931"/>
            <a:ext cx="1026683" cy="14891"/>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9C1F97-3D2C-103C-2448-CA1AB5FDD973}"/>
              </a:ext>
            </a:extLst>
          </p:cNvPr>
          <p:cNvCxnSpPr>
            <a:cxnSpLocks/>
          </p:cNvCxnSpPr>
          <p:nvPr/>
        </p:nvCxnSpPr>
        <p:spPr>
          <a:xfrm flipH="1">
            <a:off x="2405493" y="4575822"/>
            <a:ext cx="1118295"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A3E2F9-1981-282C-3CFF-1E106F1EDED1}"/>
              </a:ext>
            </a:extLst>
          </p:cNvPr>
          <p:cNvCxnSpPr>
            <a:cxnSpLocks/>
          </p:cNvCxnSpPr>
          <p:nvPr/>
        </p:nvCxnSpPr>
        <p:spPr>
          <a:xfrm flipH="1" flipV="1">
            <a:off x="1353793" y="2443194"/>
            <a:ext cx="2169995" cy="14724"/>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060CED-CAED-F6A5-4340-C85A7824EB26}"/>
              </a:ext>
            </a:extLst>
          </p:cNvPr>
          <p:cNvSpPr txBox="1"/>
          <p:nvPr/>
        </p:nvSpPr>
        <p:spPr>
          <a:xfrm>
            <a:off x="927190" y="2854729"/>
            <a:ext cx="322524"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a</a:t>
            </a:r>
          </a:p>
        </p:txBody>
      </p:sp>
      <p:sp>
        <p:nvSpPr>
          <p:cNvPr id="8" name="TextBox 7">
            <a:extLst>
              <a:ext uri="{FF2B5EF4-FFF2-40B4-BE49-F238E27FC236}">
                <a16:creationId xmlns:a16="http://schemas.microsoft.com/office/drawing/2014/main" id="{AE414008-9A22-13AB-9AE3-39AEB9179BDD}"/>
              </a:ext>
            </a:extLst>
          </p:cNvPr>
          <p:cNvSpPr txBox="1"/>
          <p:nvPr/>
        </p:nvSpPr>
        <p:spPr>
          <a:xfrm>
            <a:off x="959524" y="3918024"/>
            <a:ext cx="322519" cy="400110"/>
          </a:xfrm>
          <a:prstGeom prst="rect">
            <a:avLst/>
          </a:prstGeom>
          <a:solidFill>
            <a:srgbClr val="FFF9E8"/>
          </a:solidFill>
        </p:spPr>
        <p:txBody>
          <a:bodyPr wrap="square" rtlCol="0">
            <a:spAutoFit/>
          </a:bodyPr>
          <a:lstStyle/>
          <a:p>
            <a:pPr algn="l"/>
            <a:r>
              <a:rPr lang="en-GB" sz="2000" dirty="0">
                <a:latin typeface="Chalkboard" charset="0"/>
                <a:ea typeface="Chalkboard" charset="0"/>
                <a:cs typeface="Chalkboard" charset="0"/>
              </a:rPr>
              <a:t>b</a:t>
            </a:r>
          </a:p>
        </p:txBody>
      </p:sp>
      <p:sp>
        <p:nvSpPr>
          <p:cNvPr id="9" name="TextBox 8">
            <a:extLst>
              <a:ext uri="{FF2B5EF4-FFF2-40B4-BE49-F238E27FC236}">
                <a16:creationId xmlns:a16="http://schemas.microsoft.com/office/drawing/2014/main" id="{D02B6070-1A6E-8E70-0AEF-AFAF53F9354B}"/>
              </a:ext>
            </a:extLst>
          </p:cNvPr>
          <p:cNvSpPr txBox="1"/>
          <p:nvPr/>
        </p:nvSpPr>
        <p:spPr>
          <a:xfrm>
            <a:off x="1751516" y="4352238"/>
            <a:ext cx="311304"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c</a:t>
            </a:r>
          </a:p>
        </p:txBody>
      </p:sp>
      <p:sp>
        <p:nvSpPr>
          <p:cNvPr id="10" name="TextBox 9">
            <a:extLst>
              <a:ext uri="{FF2B5EF4-FFF2-40B4-BE49-F238E27FC236}">
                <a16:creationId xmlns:a16="http://schemas.microsoft.com/office/drawing/2014/main" id="{C712D50E-02E6-2060-0754-3A1763C97D9F}"/>
              </a:ext>
            </a:extLst>
          </p:cNvPr>
          <p:cNvSpPr txBox="1"/>
          <p:nvPr/>
        </p:nvSpPr>
        <p:spPr>
          <a:xfrm>
            <a:off x="8169158" y="3647053"/>
            <a:ext cx="295274"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f</a:t>
            </a:r>
          </a:p>
        </p:txBody>
      </p:sp>
      <p:sp>
        <p:nvSpPr>
          <p:cNvPr id="11" name="TextBox 10">
            <a:extLst>
              <a:ext uri="{FF2B5EF4-FFF2-40B4-BE49-F238E27FC236}">
                <a16:creationId xmlns:a16="http://schemas.microsoft.com/office/drawing/2014/main" id="{231ADBA0-4770-5723-6DBB-FC65EAA17AE0}"/>
              </a:ext>
            </a:extLst>
          </p:cNvPr>
          <p:cNvSpPr txBox="1"/>
          <p:nvPr/>
        </p:nvSpPr>
        <p:spPr>
          <a:xfrm>
            <a:off x="2758842" y="4349060"/>
            <a:ext cx="316112"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d</a:t>
            </a:r>
          </a:p>
        </p:txBody>
      </p:sp>
      <p:sp>
        <p:nvSpPr>
          <p:cNvPr id="12" name="TextBox 11">
            <a:extLst>
              <a:ext uri="{FF2B5EF4-FFF2-40B4-BE49-F238E27FC236}">
                <a16:creationId xmlns:a16="http://schemas.microsoft.com/office/drawing/2014/main" id="{4EB22935-F097-7DA0-8633-F63DB27E2F82}"/>
              </a:ext>
            </a:extLst>
          </p:cNvPr>
          <p:cNvSpPr txBox="1"/>
          <p:nvPr/>
        </p:nvSpPr>
        <p:spPr>
          <a:xfrm>
            <a:off x="2297078" y="2214008"/>
            <a:ext cx="295274"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f</a:t>
            </a:r>
          </a:p>
        </p:txBody>
      </p:sp>
      <p:cxnSp>
        <p:nvCxnSpPr>
          <p:cNvPr id="27" name="Straight Connector 26">
            <a:extLst>
              <a:ext uri="{FF2B5EF4-FFF2-40B4-BE49-F238E27FC236}">
                <a16:creationId xmlns:a16="http://schemas.microsoft.com/office/drawing/2014/main" id="{0BA97B61-7F36-1F2E-9F5C-66ACECE68F76}"/>
              </a:ext>
            </a:extLst>
          </p:cNvPr>
          <p:cNvCxnSpPr>
            <a:cxnSpLocks/>
          </p:cNvCxnSpPr>
          <p:nvPr/>
        </p:nvCxnSpPr>
        <p:spPr>
          <a:xfrm>
            <a:off x="4766252" y="2708755"/>
            <a:ext cx="0" cy="113835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ED4938-0D59-7378-4236-C44CA954C305}"/>
              </a:ext>
            </a:extLst>
          </p:cNvPr>
          <p:cNvCxnSpPr>
            <a:cxnSpLocks/>
          </p:cNvCxnSpPr>
          <p:nvPr/>
        </p:nvCxnSpPr>
        <p:spPr>
          <a:xfrm>
            <a:off x="4767095" y="3888518"/>
            <a:ext cx="0" cy="75485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9E18EEF-2C3C-D9F4-7B1C-CF38E544C558}"/>
              </a:ext>
            </a:extLst>
          </p:cNvPr>
          <p:cNvSpPr txBox="1"/>
          <p:nvPr/>
        </p:nvSpPr>
        <p:spPr>
          <a:xfrm>
            <a:off x="4604990" y="3100720"/>
            <a:ext cx="322524"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a</a:t>
            </a:r>
          </a:p>
        </p:txBody>
      </p:sp>
      <p:sp>
        <p:nvSpPr>
          <p:cNvPr id="30" name="TextBox 29">
            <a:extLst>
              <a:ext uri="{FF2B5EF4-FFF2-40B4-BE49-F238E27FC236}">
                <a16:creationId xmlns:a16="http://schemas.microsoft.com/office/drawing/2014/main" id="{AEDB5655-17A4-4F81-99B5-8CD01F582049}"/>
              </a:ext>
            </a:extLst>
          </p:cNvPr>
          <p:cNvSpPr txBox="1"/>
          <p:nvPr/>
        </p:nvSpPr>
        <p:spPr>
          <a:xfrm>
            <a:off x="4628138" y="4065840"/>
            <a:ext cx="322519" cy="400110"/>
          </a:xfrm>
          <a:prstGeom prst="rect">
            <a:avLst/>
          </a:prstGeom>
          <a:solidFill>
            <a:srgbClr val="FFF9E8"/>
          </a:solidFill>
        </p:spPr>
        <p:txBody>
          <a:bodyPr wrap="square" rtlCol="0">
            <a:spAutoFit/>
          </a:bodyPr>
          <a:lstStyle/>
          <a:p>
            <a:pPr algn="l"/>
            <a:r>
              <a:rPr lang="en-GB" sz="2000" dirty="0">
                <a:latin typeface="Chalkboard" charset="0"/>
                <a:ea typeface="Chalkboard" charset="0"/>
                <a:cs typeface="Chalkboard" charset="0"/>
              </a:rPr>
              <a:t>b</a:t>
            </a:r>
          </a:p>
        </p:txBody>
      </p:sp>
      <p:cxnSp>
        <p:nvCxnSpPr>
          <p:cNvPr id="31" name="Straight Connector 30">
            <a:extLst>
              <a:ext uri="{FF2B5EF4-FFF2-40B4-BE49-F238E27FC236}">
                <a16:creationId xmlns:a16="http://schemas.microsoft.com/office/drawing/2014/main" id="{7A52673A-D644-583F-E0F8-D827C0B31F9F}"/>
              </a:ext>
            </a:extLst>
          </p:cNvPr>
          <p:cNvCxnSpPr>
            <a:cxnSpLocks/>
          </p:cNvCxnSpPr>
          <p:nvPr/>
        </p:nvCxnSpPr>
        <p:spPr>
          <a:xfrm flipH="1" flipV="1">
            <a:off x="5054144" y="4830119"/>
            <a:ext cx="1174365" cy="14891"/>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5B6944-949E-E2DD-C81F-24FB2F6ACF3D}"/>
              </a:ext>
            </a:extLst>
          </p:cNvPr>
          <p:cNvCxnSpPr>
            <a:cxnSpLocks/>
          </p:cNvCxnSpPr>
          <p:nvPr/>
        </p:nvCxnSpPr>
        <p:spPr>
          <a:xfrm flipH="1" flipV="1">
            <a:off x="6228509" y="4845010"/>
            <a:ext cx="1185518" cy="349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EC9AF47-9A16-5646-BE35-FCC9CE514384}"/>
              </a:ext>
            </a:extLst>
          </p:cNvPr>
          <p:cNvSpPr txBox="1"/>
          <p:nvPr/>
        </p:nvSpPr>
        <p:spPr>
          <a:xfrm>
            <a:off x="5451867" y="4621426"/>
            <a:ext cx="311304"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c</a:t>
            </a:r>
          </a:p>
        </p:txBody>
      </p:sp>
      <p:sp>
        <p:nvSpPr>
          <p:cNvPr id="34" name="TextBox 33">
            <a:extLst>
              <a:ext uri="{FF2B5EF4-FFF2-40B4-BE49-F238E27FC236}">
                <a16:creationId xmlns:a16="http://schemas.microsoft.com/office/drawing/2014/main" id="{1405D832-1458-22F4-6A4E-64F3FDC13DDE}"/>
              </a:ext>
            </a:extLst>
          </p:cNvPr>
          <p:cNvSpPr txBox="1"/>
          <p:nvPr/>
        </p:nvSpPr>
        <p:spPr>
          <a:xfrm>
            <a:off x="6648765" y="4618248"/>
            <a:ext cx="316112" cy="400110"/>
          </a:xfrm>
          <a:prstGeom prst="rect">
            <a:avLst/>
          </a:prstGeom>
          <a:solidFill>
            <a:srgbClr val="FFF9E8"/>
          </a:solidFill>
        </p:spPr>
        <p:txBody>
          <a:bodyPr wrap="square" rtlCol="0">
            <a:spAutoFit/>
          </a:bodyPr>
          <a:lstStyle/>
          <a:p>
            <a:pPr algn="l"/>
            <a:r>
              <a:rPr lang="en-GB" sz="2000" dirty="0">
                <a:latin typeface="Chalkboard" charset="0"/>
                <a:ea typeface="Chalkboard" charset="0"/>
                <a:cs typeface="Chalkboard" charset="0"/>
              </a:rPr>
              <a:t>d</a:t>
            </a:r>
          </a:p>
        </p:txBody>
      </p:sp>
      <p:cxnSp>
        <p:nvCxnSpPr>
          <p:cNvPr id="35" name="Straight Connector 34">
            <a:extLst>
              <a:ext uri="{FF2B5EF4-FFF2-40B4-BE49-F238E27FC236}">
                <a16:creationId xmlns:a16="http://schemas.microsoft.com/office/drawing/2014/main" id="{70EB4CEC-1324-7C17-938F-CDCC6FC21072}"/>
              </a:ext>
            </a:extLst>
          </p:cNvPr>
          <p:cNvCxnSpPr>
            <a:cxnSpLocks/>
          </p:cNvCxnSpPr>
          <p:nvPr/>
        </p:nvCxnSpPr>
        <p:spPr>
          <a:xfrm flipH="1">
            <a:off x="7414027" y="4818303"/>
            <a:ext cx="755131" cy="1784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93E4136-EEF2-F22B-A360-553428B106E9}"/>
              </a:ext>
            </a:extLst>
          </p:cNvPr>
          <p:cNvSpPr txBox="1"/>
          <p:nvPr/>
        </p:nvSpPr>
        <p:spPr>
          <a:xfrm>
            <a:off x="7667020" y="4620532"/>
            <a:ext cx="316112" cy="400110"/>
          </a:xfrm>
          <a:prstGeom prst="rect">
            <a:avLst/>
          </a:prstGeom>
          <a:solidFill>
            <a:srgbClr val="FFF9E8"/>
          </a:solidFill>
        </p:spPr>
        <p:txBody>
          <a:bodyPr wrap="square" rtlCol="0">
            <a:spAutoFit/>
          </a:bodyPr>
          <a:lstStyle/>
          <a:p>
            <a:pPr algn="l"/>
            <a:r>
              <a:rPr lang="en-GB" sz="2000" dirty="0">
                <a:latin typeface="Chalkboard" charset="0"/>
                <a:ea typeface="Chalkboard" charset="0"/>
                <a:cs typeface="Chalkboard" charset="0"/>
              </a:rPr>
              <a:t>e</a:t>
            </a:r>
          </a:p>
        </p:txBody>
      </p:sp>
      <p:cxnSp>
        <p:nvCxnSpPr>
          <p:cNvPr id="41" name="Straight Connector 40">
            <a:extLst>
              <a:ext uri="{FF2B5EF4-FFF2-40B4-BE49-F238E27FC236}">
                <a16:creationId xmlns:a16="http://schemas.microsoft.com/office/drawing/2014/main" id="{4D8EB3B2-8354-DF07-E43E-D2C66E203668}"/>
              </a:ext>
            </a:extLst>
          </p:cNvPr>
          <p:cNvCxnSpPr>
            <a:cxnSpLocks/>
          </p:cNvCxnSpPr>
          <p:nvPr/>
        </p:nvCxnSpPr>
        <p:spPr>
          <a:xfrm flipH="1">
            <a:off x="3713317" y="2664462"/>
            <a:ext cx="814" cy="1738673"/>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BF91F50-68A7-0C7A-840B-7D6B3AC9D3C6}"/>
              </a:ext>
            </a:extLst>
          </p:cNvPr>
          <p:cNvSpPr txBox="1"/>
          <p:nvPr/>
        </p:nvSpPr>
        <p:spPr>
          <a:xfrm>
            <a:off x="3587369" y="3329557"/>
            <a:ext cx="319318"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e</a:t>
            </a:r>
          </a:p>
        </p:txBody>
      </p:sp>
      <p:grpSp>
        <p:nvGrpSpPr>
          <p:cNvPr id="48" name="Group 47">
            <a:extLst>
              <a:ext uri="{FF2B5EF4-FFF2-40B4-BE49-F238E27FC236}">
                <a16:creationId xmlns:a16="http://schemas.microsoft.com/office/drawing/2014/main" id="{23F06809-8335-AE6F-C23D-EF5F32917E45}"/>
              </a:ext>
            </a:extLst>
          </p:cNvPr>
          <p:cNvGrpSpPr/>
          <p:nvPr/>
        </p:nvGrpSpPr>
        <p:grpSpPr>
          <a:xfrm>
            <a:off x="4937046" y="2580595"/>
            <a:ext cx="3175667" cy="2091067"/>
            <a:chOff x="4937047" y="2201453"/>
            <a:chExt cx="2438400" cy="1605602"/>
          </a:xfrm>
        </p:grpSpPr>
        <p:pic>
          <p:nvPicPr>
            <p:cNvPr id="5" name="Picture 4">
              <a:extLst>
                <a:ext uri="{FF2B5EF4-FFF2-40B4-BE49-F238E27FC236}">
                  <a16:creationId xmlns:a16="http://schemas.microsoft.com/office/drawing/2014/main" id="{E92AE54C-769D-D633-D178-911D6F3E88BE}"/>
                </a:ext>
              </a:extLst>
            </p:cNvPr>
            <p:cNvPicPr>
              <a:picLocks noChangeAspect="1"/>
            </p:cNvPicPr>
            <p:nvPr/>
          </p:nvPicPr>
          <p:blipFill>
            <a:blip r:embed="rId3"/>
            <a:stretch>
              <a:fillRect/>
            </a:stretch>
          </p:blipFill>
          <p:spPr>
            <a:xfrm>
              <a:off x="4937047" y="2201453"/>
              <a:ext cx="2438400" cy="1562100"/>
            </a:xfrm>
            <a:prstGeom prst="rect">
              <a:avLst/>
            </a:prstGeom>
          </p:spPr>
        </p:pic>
        <p:sp>
          <p:nvSpPr>
            <p:cNvPr id="47" name="Rectangle 46">
              <a:extLst>
                <a:ext uri="{FF2B5EF4-FFF2-40B4-BE49-F238E27FC236}">
                  <a16:creationId xmlns:a16="http://schemas.microsoft.com/office/drawing/2014/main" id="{4CA32C07-4AC4-98AA-6C63-3D8C0C1490C6}"/>
                </a:ext>
              </a:extLst>
            </p:cNvPr>
            <p:cNvSpPr/>
            <p:nvPr/>
          </p:nvSpPr>
          <p:spPr>
            <a:xfrm>
              <a:off x="7144852" y="3362341"/>
              <a:ext cx="230595" cy="44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grpSp>
      <p:cxnSp>
        <p:nvCxnSpPr>
          <p:cNvPr id="55" name="Straight Connector 54">
            <a:extLst>
              <a:ext uri="{FF2B5EF4-FFF2-40B4-BE49-F238E27FC236}">
                <a16:creationId xmlns:a16="http://schemas.microsoft.com/office/drawing/2014/main" id="{F29DB4E3-47E1-A744-D938-77CDB9E1B4C5}"/>
              </a:ext>
            </a:extLst>
          </p:cNvPr>
          <p:cNvCxnSpPr>
            <a:cxnSpLocks/>
          </p:cNvCxnSpPr>
          <p:nvPr/>
        </p:nvCxnSpPr>
        <p:spPr>
          <a:xfrm>
            <a:off x="8284959" y="2660776"/>
            <a:ext cx="0" cy="60588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8A72DC2-60F3-6F66-AB7E-21F7CBE61949}"/>
              </a:ext>
            </a:extLst>
          </p:cNvPr>
          <p:cNvSpPr txBox="1"/>
          <p:nvPr/>
        </p:nvSpPr>
        <p:spPr>
          <a:xfrm>
            <a:off x="8243501" y="2762394"/>
            <a:ext cx="319318" cy="400110"/>
          </a:xfrm>
          <a:prstGeom prst="rect">
            <a:avLst/>
          </a:prstGeom>
          <a:noFill/>
        </p:spPr>
        <p:txBody>
          <a:bodyPr wrap="none" rtlCol="0">
            <a:spAutoFit/>
          </a:bodyPr>
          <a:lstStyle/>
          <a:p>
            <a:pPr algn="l"/>
            <a:r>
              <a:rPr lang="en-GB" sz="2000" dirty="0">
                <a:latin typeface="Chalkboard" charset="0"/>
                <a:ea typeface="Chalkboard" charset="0"/>
                <a:cs typeface="Chalkboard" charset="0"/>
              </a:rPr>
              <a:t>g</a:t>
            </a:r>
          </a:p>
        </p:txBody>
      </p:sp>
      <p:cxnSp>
        <p:nvCxnSpPr>
          <p:cNvPr id="60" name="Straight Connector 59">
            <a:extLst>
              <a:ext uri="{FF2B5EF4-FFF2-40B4-BE49-F238E27FC236}">
                <a16:creationId xmlns:a16="http://schemas.microsoft.com/office/drawing/2014/main" id="{FA4CBAC6-72F6-F980-D535-A22ADFC5F6BC}"/>
              </a:ext>
            </a:extLst>
          </p:cNvPr>
          <p:cNvCxnSpPr>
            <a:cxnSpLocks/>
          </p:cNvCxnSpPr>
          <p:nvPr/>
        </p:nvCxnSpPr>
        <p:spPr>
          <a:xfrm flipH="1">
            <a:off x="4950657" y="2535384"/>
            <a:ext cx="3162056"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0930AC4-665F-BFDF-8B18-8731B273BA95}"/>
              </a:ext>
            </a:extLst>
          </p:cNvPr>
          <p:cNvSpPr txBox="1"/>
          <p:nvPr/>
        </p:nvSpPr>
        <p:spPr>
          <a:xfrm>
            <a:off x="6261930" y="2306198"/>
            <a:ext cx="324128" cy="400110"/>
          </a:xfrm>
          <a:prstGeom prst="rect">
            <a:avLst/>
          </a:prstGeom>
          <a:solidFill>
            <a:srgbClr val="FFF9E8"/>
          </a:solidFill>
        </p:spPr>
        <p:txBody>
          <a:bodyPr wrap="none" rtlCol="0">
            <a:spAutoFit/>
          </a:bodyPr>
          <a:lstStyle/>
          <a:p>
            <a:pPr algn="l"/>
            <a:r>
              <a:rPr lang="en-GB" sz="2000" dirty="0">
                <a:latin typeface="Chalkboard" charset="0"/>
                <a:ea typeface="Chalkboard" charset="0"/>
                <a:cs typeface="Chalkboard" charset="0"/>
              </a:rPr>
              <a:t>h</a:t>
            </a:r>
          </a:p>
        </p:txBody>
      </p:sp>
    </p:spTree>
    <p:extLst>
      <p:ext uri="{BB962C8B-B14F-4D97-AF65-F5344CB8AC3E}">
        <p14:creationId xmlns:p14="http://schemas.microsoft.com/office/powerpoint/2010/main" val="34506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Say What You See</a:t>
            </a:r>
          </a:p>
        </p:txBody>
      </p:sp>
      <p:grpSp>
        <p:nvGrpSpPr>
          <p:cNvPr id="422" name="Group 421"/>
          <p:cNvGrpSpPr/>
          <p:nvPr/>
        </p:nvGrpSpPr>
        <p:grpSpPr>
          <a:xfrm>
            <a:off x="1039189" y="1272012"/>
            <a:ext cx="1872208" cy="1377254"/>
            <a:chOff x="467544" y="1241926"/>
            <a:chExt cx="3389423" cy="2493365"/>
          </a:xfrm>
        </p:grpSpPr>
        <p:grpSp>
          <p:nvGrpSpPr>
            <p:cNvPr id="88" name="Group 87"/>
            <p:cNvGrpSpPr/>
            <p:nvPr/>
          </p:nvGrpSpPr>
          <p:grpSpPr>
            <a:xfrm>
              <a:off x="471964" y="3372050"/>
              <a:ext cx="2520280" cy="360040"/>
              <a:chOff x="4792444" y="3758924"/>
              <a:chExt cx="2520280" cy="360040"/>
            </a:xfrm>
            <a:solidFill>
              <a:srgbClr val="008000"/>
            </a:solidFill>
          </p:grpSpPr>
          <p:sp>
            <p:nvSpPr>
              <p:cNvPr id="5" name="Rectangle 4"/>
              <p:cNvSpPr/>
              <p:nvPr/>
            </p:nvSpPr>
            <p:spPr bwMode="auto">
              <a:xfrm>
                <a:off x="479244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 name="Rectangle 5"/>
              <p:cNvSpPr/>
              <p:nvPr/>
            </p:nvSpPr>
            <p:spPr bwMode="auto">
              <a:xfrm>
                <a:off x="515248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 name="Rectangle 6"/>
              <p:cNvSpPr/>
              <p:nvPr/>
            </p:nvSpPr>
            <p:spPr bwMode="auto">
              <a:xfrm>
                <a:off x="551252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8" name="Rectangle 7"/>
              <p:cNvSpPr/>
              <p:nvPr/>
            </p:nvSpPr>
            <p:spPr bwMode="auto">
              <a:xfrm>
                <a:off x="587256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9" name="Rectangle 8"/>
              <p:cNvSpPr/>
              <p:nvPr/>
            </p:nvSpPr>
            <p:spPr bwMode="auto">
              <a:xfrm>
                <a:off x="623260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0" name="Rectangle 9"/>
              <p:cNvSpPr/>
              <p:nvPr/>
            </p:nvSpPr>
            <p:spPr bwMode="auto">
              <a:xfrm>
                <a:off x="659264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1" name="Rectangle 10"/>
              <p:cNvSpPr/>
              <p:nvPr/>
            </p:nvSpPr>
            <p:spPr bwMode="auto">
              <a:xfrm>
                <a:off x="695268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87" name="Group 86"/>
            <p:cNvGrpSpPr/>
            <p:nvPr/>
          </p:nvGrpSpPr>
          <p:grpSpPr>
            <a:xfrm>
              <a:off x="471964" y="3012010"/>
              <a:ext cx="2520280" cy="360040"/>
              <a:chOff x="4792444" y="3398884"/>
              <a:chExt cx="2520280" cy="360040"/>
            </a:xfrm>
            <a:solidFill>
              <a:srgbClr val="008000"/>
            </a:solidFill>
          </p:grpSpPr>
          <p:sp>
            <p:nvSpPr>
              <p:cNvPr id="12" name="Rectangle 11"/>
              <p:cNvSpPr/>
              <p:nvPr/>
            </p:nvSpPr>
            <p:spPr bwMode="auto">
              <a:xfrm>
                <a:off x="479244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3" name="Rectangle 12"/>
              <p:cNvSpPr/>
              <p:nvPr/>
            </p:nvSpPr>
            <p:spPr bwMode="auto">
              <a:xfrm>
                <a:off x="515248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4" name="Rectangle 13"/>
              <p:cNvSpPr/>
              <p:nvPr/>
            </p:nvSpPr>
            <p:spPr bwMode="auto">
              <a:xfrm>
                <a:off x="551252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5" name="Rectangle 14"/>
              <p:cNvSpPr/>
              <p:nvPr/>
            </p:nvSpPr>
            <p:spPr bwMode="auto">
              <a:xfrm>
                <a:off x="587256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6" name="Rectangle 15"/>
              <p:cNvSpPr/>
              <p:nvPr/>
            </p:nvSpPr>
            <p:spPr bwMode="auto">
              <a:xfrm>
                <a:off x="623260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 name="Rectangle 16"/>
              <p:cNvSpPr/>
              <p:nvPr/>
            </p:nvSpPr>
            <p:spPr bwMode="auto">
              <a:xfrm>
                <a:off x="659264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 name="Rectangle 17"/>
              <p:cNvSpPr/>
              <p:nvPr/>
            </p:nvSpPr>
            <p:spPr bwMode="auto">
              <a:xfrm>
                <a:off x="695268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86" name="Group 85"/>
            <p:cNvGrpSpPr/>
            <p:nvPr/>
          </p:nvGrpSpPr>
          <p:grpSpPr>
            <a:xfrm>
              <a:off x="471964" y="2651970"/>
              <a:ext cx="2520280" cy="360040"/>
              <a:chOff x="4792444" y="3038844"/>
              <a:chExt cx="2520280" cy="360040"/>
            </a:xfrm>
            <a:solidFill>
              <a:srgbClr val="008000"/>
            </a:solidFill>
          </p:grpSpPr>
          <p:sp>
            <p:nvSpPr>
              <p:cNvPr id="19" name="Rectangle 18"/>
              <p:cNvSpPr/>
              <p:nvPr/>
            </p:nvSpPr>
            <p:spPr bwMode="auto">
              <a:xfrm>
                <a:off x="479244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 name="Rectangle 19"/>
              <p:cNvSpPr/>
              <p:nvPr/>
            </p:nvSpPr>
            <p:spPr bwMode="auto">
              <a:xfrm>
                <a:off x="515248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 name="Rectangle 20"/>
              <p:cNvSpPr/>
              <p:nvPr/>
            </p:nvSpPr>
            <p:spPr bwMode="auto">
              <a:xfrm>
                <a:off x="551252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 name="Rectangle 21"/>
              <p:cNvSpPr/>
              <p:nvPr/>
            </p:nvSpPr>
            <p:spPr bwMode="auto">
              <a:xfrm>
                <a:off x="587256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 name="Rectangle 22"/>
              <p:cNvSpPr/>
              <p:nvPr/>
            </p:nvSpPr>
            <p:spPr bwMode="auto">
              <a:xfrm>
                <a:off x="623260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4" name="Rectangle 23"/>
              <p:cNvSpPr/>
              <p:nvPr/>
            </p:nvSpPr>
            <p:spPr bwMode="auto">
              <a:xfrm>
                <a:off x="659264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 name="Rectangle 24"/>
              <p:cNvSpPr/>
              <p:nvPr/>
            </p:nvSpPr>
            <p:spPr bwMode="auto">
              <a:xfrm>
                <a:off x="695268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85" name="Group 84"/>
            <p:cNvGrpSpPr/>
            <p:nvPr/>
          </p:nvGrpSpPr>
          <p:grpSpPr>
            <a:xfrm>
              <a:off x="471964" y="2291930"/>
              <a:ext cx="2520280" cy="360040"/>
              <a:chOff x="4792444" y="2678804"/>
              <a:chExt cx="2520280" cy="360040"/>
            </a:xfrm>
            <a:solidFill>
              <a:srgbClr val="008000"/>
            </a:solidFill>
          </p:grpSpPr>
          <p:sp>
            <p:nvSpPr>
              <p:cNvPr id="26" name="Rectangle 25"/>
              <p:cNvSpPr/>
              <p:nvPr/>
            </p:nvSpPr>
            <p:spPr bwMode="auto">
              <a:xfrm>
                <a:off x="479244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 name="Rectangle 26"/>
              <p:cNvSpPr/>
              <p:nvPr/>
            </p:nvSpPr>
            <p:spPr bwMode="auto">
              <a:xfrm>
                <a:off x="515248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 name="Rectangle 27"/>
              <p:cNvSpPr/>
              <p:nvPr/>
            </p:nvSpPr>
            <p:spPr bwMode="auto">
              <a:xfrm>
                <a:off x="551252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 name="Rectangle 28"/>
              <p:cNvSpPr/>
              <p:nvPr/>
            </p:nvSpPr>
            <p:spPr bwMode="auto">
              <a:xfrm>
                <a:off x="587256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 name="Rectangle 29"/>
              <p:cNvSpPr/>
              <p:nvPr/>
            </p:nvSpPr>
            <p:spPr bwMode="auto">
              <a:xfrm>
                <a:off x="623260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 name="Rectangle 30"/>
              <p:cNvSpPr/>
              <p:nvPr/>
            </p:nvSpPr>
            <p:spPr bwMode="auto">
              <a:xfrm>
                <a:off x="659264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2" name="Rectangle 31"/>
              <p:cNvSpPr/>
              <p:nvPr/>
            </p:nvSpPr>
            <p:spPr bwMode="auto">
              <a:xfrm>
                <a:off x="695268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84" name="Group 83"/>
            <p:cNvGrpSpPr/>
            <p:nvPr/>
          </p:nvGrpSpPr>
          <p:grpSpPr>
            <a:xfrm>
              <a:off x="471964" y="1931890"/>
              <a:ext cx="2520280" cy="360040"/>
              <a:chOff x="4792444" y="2318764"/>
              <a:chExt cx="2520280" cy="360040"/>
            </a:xfrm>
            <a:solidFill>
              <a:srgbClr val="008000"/>
            </a:solidFill>
          </p:grpSpPr>
          <p:sp>
            <p:nvSpPr>
              <p:cNvPr id="33" name="Rectangle 32"/>
              <p:cNvSpPr/>
              <p:nvPr/>
            </p:nvSpPr>
            <p:spPr bwMode="auto">
              <a:xfrm>
                <a:off x="479244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4" name="Rectangle 33"/>
              <p:cNvSpPr/>
              <p:nvPr/>
            </p:nvSpPr>
            <p:spPr bwMode="auto">
              <a:xfrm>
                <a:off x="515248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5" name="Rectangle 34"/>
              <p:cNvSpPr/>
              <p:nvPr/>
            </p:nvSpPr>
            <p:spPr bwMode="auto">
              <a:xfrm>
                <a:off x="551252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6" name="Rectangle 35"/>
              <p:cNvSpPr/>
              <p:nvPr/>
            </p:nvSpPr>
            <p:spPr bwMode="auto">
              <a:xfrm>
                <a:off x="587256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7" name="Rectangle 36"/>
              <p:cNvSpPr/>
              <p:nvPr/>
            </p:nvSpPr>
            <p:spPr bwMode="auto">
              <a:xfrm>
                <a:off x="623260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8" name="Rectangle 37"/>
              <p:cNvSpPr/>
              <p:nvPr/>
            </p:nvSpPr>
            <p:spPr bwMode="auto">
              <a:xfrm>
                <a:off x="659264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9" name="Rectangle 38"/>
              <p:cNvSpPr/>
              <p:nvPr/>
            </p:nvSpPr>
            <p:spPr bwMode="auto">
              <a:xfrm>
                <a:off x="695268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0" name="Group 39"/>
            <p:cNvGrpSpPr/>
            <p:nvPr/>
          </p:nvGrpSpPr>
          <p:grpSpPr>
            <a:xfrm>
              <a:off x="467544" y="1700808"/>
              <a:ext cx="2815909" cy="235254"/>
              <a:chOff x="5071636" y="2765870"/>
              <a:chExt cx="2815909" cy="235254"/>
            </a:xfrm>
            <a:solidFill>
              <a:srgbClr val="008000"/>
            </a:solidFill>
          </p:grpSpPr>
          <p:sp>
            <p:nvSpPr>
              <p:cNvPr id="41" name="Parallelogram 40"/>
              <p:cNvSpPr/>
              <p:nvPr/>
            </p:nvSpPr>
            <p:spPr bwMode="auto">
              <a:xfrm>
                <a:off x="7232624" y="2765870"/>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2" name="Parallelogram 41"/>
              <p:cNvSpPr/>
              <p:nvPr/>
            </p:nvSpPr>
            <p:spPr bwMode="auto">
              <a:xfrm>
                <a:off x="6864866" y="276915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 name="Parallelogram 42"/>
              <p:cNvSpPr/>
              <p:nvPr/>
            </p:nvSpPr>
            <p:spPr bwMode="auto">
              <a:xfrm>
                <a:off x="6502803" y="2766753"/>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 name="Parallelogram 43"/>
              <p:cNvSpPr/>
              <p:nvPr/>
            </p:nvSpPr>
            <p:spPr bwMode="auto">
              <a:xfrm>
                <a:off x="6135045" y="2770042"/>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 name="Parallelogram 44"/>
              <p:cNvSpPr/>
              <p:nvPr/>
            </p:nvSpPr>
            <p:spPr bwMode="auto">
              <a:xfrm>
                <a:off x="5784372" y="2773331"/>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 name="Parallelogram 45"/>
              <p:cNvSpPr/>
              <p:nvPr/>
            </p:nvSpPr>
            <p:spPr bwMode="auto">
              <a:xfrm>
                <a:off x="5428004" y="2770925"/>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 name="Parallelogram 46"/>
              <p:cNvSpPr/>
              <p:nvPr/>
            </p:nvSpPr>
            <p:spPr bwMode="auto">
              <a:xfrm>
                <a:off x="5071636" y="276851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8" name="Group 47"/>
            <p:cNvGrpSpPr/>
            <p:nvPr/>
          </p:nvGrpSpPr>
          <p:grpSpPr>
            <a:xfrm>
              <a:off x="754301" y="1471367"/>
              <a:ext cx="2815909" cy="235254"/>
              <a:chOff x="5071636" y="2765870"/>
              <a:chExt cx="2815909" cy="235254"/>
            </a:xfrm>
          </p:grpSpPr>
          <p:sp>
            <p:nvSpPr>
              <p:cNvPr id="49" name="Parallelogram 48"/>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0" name="Parallelogram 49"/>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1" name="Parallelogram 50"/>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2" name="Parallelogram 51"/>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3" name="Parallelogram 52"/>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4" name="Parallelogram 53"/>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5" name="Parallelogram 54"/>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56" name="Group 55"/>
            <p:cNvGrpSpPr/>
            <p:nvPr/>
          </p:nvGrpSpPr>
          <p:grpSpPr>
            <a:xfrm>
              <a:off x="1041058" y="1241926"/>
              <a:ext cx="2815909" cy="235254"/>
              <a:chOff x="5071636" y="2765870"/>
              <a:chExt cx="2815909" cy="235254"/>
            </a:xfrm>
          </p:grpSpPr>
          <p:sp>
            <p:nvSpPr>
              <p:cNvPr id="57" name="Parallelogram 56"/>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8" name="Parallelogram 57"/>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 name="Parallelogram 58"/>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 name="Parallelogram 59"/>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 name="Parallelogram 60"/>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 name="Parallelogram 61"/>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 name="Parallelogram 62"/>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4" name="Group 63"/>
            <p:cNvGrpSpPr/>
            <p:nvPr/>
          </p:nvGrpSpPr>
          <p:grpSpPr>
            <a:xfrm>
              <a:off x="2992241" y="1244372"/>
              <a:ext cx="863708" cy="1048331"/>
              <a:chOff x="7596333" y="2309434"/>
              <a:chExt cx="863708" cy="1048331"/>
            </a:xfrm>
          </p:grpSpPr>
          <p:sp>
            <p:nvSpPr>
              <p:cNvPr id="65" name="Parallelogram 64"/>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6" name="Parallelogram 65"/>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 name="Parallelogram 66"/>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8" name="Group 67"/>
            <p:cNvGrpSpPr/>
            <p:nvPr/>
          </p:nvGrpSpPr>
          <p:grpSpPr>
            <a:xfrm>
              <a:off x="2992244" y="1604060"/>
              <a:ext cx="863708" cy="1048331"/>
              <a:chOff x="7596333" y="2309434"/>
              <a:chExt cx="863708" cy="1048331"/>
            </a:xfrm>
          </p:grpSpPr>
          <p:sp>
            <p:nvSpPr>
              <p:cNvPr id="69" name="Parallelogram 68"/>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 name="Parallelogram 69"/>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 name="Parallelogram 70"/>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2" name="Group 71"/>
            <p:cNvGrpSpPr/>
            <p:nvPr/>
          </p:nvGrpSpPr>
          <p:grpSpPr>
            <a:xfrm>
              <a:off x="2992247" y="1963748"/>
              <a:ext cx="863708" cy="1048331"/>
              <a:chOff x="7596333" y="2309434"/>
              <a:chExt cx="863708" cy="1048331"/>
            </a:xfrm>
          </p:grpSpPr>
          <p:sp>
            <p:nvSpPr>
              <p:cNvPr id="73" name="Parallelogram 72"/>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4" name="Parallelogram 73"/>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5" name="Parallelogram 74"/>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6" name="Group 75"/>
            <p:cNvGrpSpPr/>
            <p:nvPr/>
          </p:nvGrpSpPr>
          <p:grpSpPr>
            <a:xfrm>
              <a:off x="2992244" y="2325354"/>
              <a:ext cx="863708" cy="1048331"/>
              <a:chOff x="7596333" y="2309434"/>
              <a:chExt cx="863708" cy="1048331"/>
            </a:xfrm>
          </p:grpSpPr>
          <p:sp>
            <p:nvSpPr>
              <p:cNvPr id="77" name="Parallelogram 76"/>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8" name="Parallelogram 77"/>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9" name="Parallelogram 78"/>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80" name="Group 79"/>
            <p:cNvGrpSpPr/>
            <p:nvPr/>
          </p:nvGrpSpPr>
          <p:grpSpPr>
            <a:xfrm>
              <a:off x="2992241" y="2686960"/>
              <a:ext cx="863708" cy="1048331"/>
              <a:chOff x="7596333" y="2309434"/>
              <a:chExt cx="863708" cy="1048331"/>
            </a:xfrm>
          </p:grpSpPr>
          <p:sp>
            <p:nvSpPr>
              <p:cNvPr id="81" name="Parallelogram 80"/>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82" name="Parallelogram 81"/>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83" name="Parallelogram 82"/>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grpSp>
        <p:nvGrpSpPr>
          <p:cNvPr id="423" name="Group 422"/>
          <p:cNvGrpSpPr/>
          <p:nvPr/>
        </p:nvGrpSpPr>
        <p:grpSpPr>
          <a:xfrm>
            <a:off x="3415451" y="1317819"/>
            <a:ext cx="1948637" cy="1331446"/>
            <a:chOff x="5143644" y="1226868"/>
            <a:chExt cx="3389423" cy="2493365"/>
          </a:xfrm>
        </p:grpSpPr>
        <p:grpSp>
          <p:nvGrpSpPr>
            <p:cNvPr id="169" name="Group 168"/>
            <p:cNvGrpSpPr/>
            <p:nvPr/>
          </p:nvGrpSpPr>
          <p:grpSpPr>
            <a:xfrm>
              <a:off x="5148064" y="3356992"/>
              <a:ext cx="2520280" cy="360040"/>
              <a:chOff x="4792444" y="3758924"/>
              <a:chExt cx="2520280" cy="360040"/>
            </a:xfrm>
            <a:solidFill>
              <a:srgbClr val="CCFFCC"/>
            </a:solidFill>
          </p:grpSpPr>
          <p:sp>
            <p:nvSpPr>
              <p:cNvPr id="170" name="Rectangle 169"/>
              <p:cNvSpPr/>
              <p:nvPr/>
            </p:nvSpPr>
            <p:spPr bwMode="auto">
              <a:xfrm>
                <a:off x="479244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1" name="Rectangle 170"/>
              <p:cNvSpPr/>
              <p:nvPr/>
            </p:nvSpPr>
            <p:spPr bwMode="auto">
              <a:xfrm>
                <a:off x="515248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2" name="Rectangle 171"/>
              <p:cNvSpPr/>
              <p:nvPr/>
            </p:nvSpPr>
            <p:spPr bwMode="auto">
              <a:xfrm>
                <a:off x="551252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3" name="Rectangle 172"/>
              <p:cNvSpPr/>
              <p:nvPr/>
            </p:nvSpPr>
            <p:spPr bwMode="auto">
              <a:xfrm>
                <a:off x="587256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4" name="Rectangle 173"/>
              <p:cNvSpPr/>
              <p:nvPr/>
            </p:nvSpPr>
            <p:spPr bwMode="auto">
              <a:xfrm>
                <a:off x="623260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5" name="Rectangle 174"/>
              <p:cNvSpPr/>
              <p:nvPr/>
            </p:nvSpPr>
            <p:spPr bwMode="auto">
              <a:xfrm>
                <a:off x="659264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6" name="Rectangle 175"/>
              <p:cNvSpPr/>
              <p:nvPr/>
            </p:nvSpPr>
            <p:spPr bwMode="auto">
              <a:xfrm>
                <a:off x="695268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177" name="Group 176"/>
            <p:cNvGrpSpPr/>
            <p:nvPr/>
          </p:nvGrpSpPr>
          <p:grpSpPr>
            <a:xfrm>
              <a:off x="5148064" y="2996952"/>
              <a:ext cx="2520280" cy="360040"/>
              <a:chOff x="4792444" y="3398884"/>
              <a:chExt cx="2520280" cy="360040"/>
            </a:xfrm>
            <a:solidFill>
              <a:srgbClr val="CCFFCC"/>
            </a:solidFill>
          </p:grpSpPr>
          <p:sp>
            <p:nvSpPr>
              <p:cNvPr id="178" name="Rectangle 177"/>
              <p:cNvSpPr/>
              <p:nvPr/>
            </p:nvSpPr>
            <p:spPr bwMode="auto">
              <a:xfrm>
                <a:off x="479244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9" name="Rectangle 178"/>
              <p:cNvSpPr/>
              <p:nvPr/>
            </p:nvSpPr>
            <p:spPr bwMode="auto">
              <a:xfrm>
                <a:off x="515248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0" name="Rectangle 179"/>
              <p:cNvSpPr/>
              <p:nvPr/>
            </p:nvSpPr>
            <p:spPr bwMode="auto">
              <a:xfrm>
                <a:off x="551252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1" name="Rectangle 180"/>
              <p:cNvSpPr/>
              <p:nvPr/>
            </p:nvSpPr>
            <p:spPr bwMode="auto">
              <a:xfrm>
                <a:off x="587256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2" name="Rectangle 181"/>
              <p:cNvSpPr/>
              <p:nvPr/>
            </p:nvSpPr>
            <p:spPr bwMode="auto">
              <a:xfrm>
                <a:off x="623260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3" name="Rectangle 182"/>
              <p:cNvSpPr/>
              <p:nvPr/>
            </p:nvSpPr>
            <p:spPr bwMode="auto">
              <a:xfrm>
                <a:off x="659264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4" name="Rectangle 183"/>
              <p:cNvSpPr/>
              <p:nvPr/>
            </p:nvSpPr>
            <p:spPr bwMode="auto">
              <a:xfrm>
                <a:off x="695268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185" name="Group 184"/>
            <p:cNvGrpSpPr/>
            <p:nvPr/>
          </p:nvGrpSpPr>
          <p:grpSpPr>
            <a:xfrm>
              <a:off x="5148064" y="2636912"/>
              <a:ext cx="2520280" cy="360040"/>
              <a:chOff x="4792444" y="3038844"/>
              <a:chExt cx="2520280" cy="360040"/>
            </a:xfrm>
            <a:solidFill>
              <a:srgbClr val="CCFFCC"/>
            </a:solidFill>
          </p:grpSpPr>
          <p:sp>
            <p:nvSpPr>
              <p:cNvPr id="186" name="Rectangle 185"/>
              <p:cNvSpPr/>
              <p:nvPr/>
            </p:nvSpPr>
            <p:spPr bwMode="auto">
              <a:xfrm>
                <a:off x="479244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7" name="Rectangle 186"/>
              <p:cNvSpPr/>
              <p:nvPr/>
            </p:nvSpPr>
            <p:spPr bwMode="auto">
              <a:xfrm>
                <a:off x="515248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8" name="Rectangle 187"/>
              <p:cNvSpPr/>
              <p:nvPr/>
            </p:nvSpPr>
            <p:spPr bwMode="auto">
              <a:xfrm>
                <a:off x="551252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9" name="Rectangle 188"/>
              <p:cNvSpPr/>
              <p:nvPr/>
            </p:nvSpPr>
            <p:spPr bwMode="auto">
              <a:xfrm>
                <a:off x="587256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0" name="Rectangle 189"/>
              <p:cNvSpPr/>
              <p:nvPr/>
            </p:nvSpPr>
            <p:spPr bwMode="auto">
              <a:xfrm>
                <a:off x="623260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1" name="Rectangle 190"/>
              <p:cNvSpPr/>
              <p:nvPr/>
            </p:nvSpPr>
            <p:spPr bwMode="auto">
              <a:xfrm>
                <a:off x="659264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2" name="Rectangle 191"/>
              <p:cNvSpPr/>
              <p:nvPr/>
            </p:nvSpPr>
            <p:spPr bwMode="auto">
              <a:xfrm>
                <a:off x="695268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193" name="Group 192"/>
            <p:cNvGrpSpPr/>
            <p:nvPr/>
          </p:nvGrpSpPr>
          <p:grpSpPr>
            <a:xfrm>
              <a:off x="5148064" y="2276872"/>
              <a:ext cx="2520280" cy="360040"/>
              <a:chOff x="4792444" y="2678804"/>
              <a:chExt cx="2520280" cy="360040"/>
            </a:xfrm>
            <a:solidFill>
              <a:srgbClr val="CCFFCC"/>
            </a:solidFill>
          </p:grpSpPr>
          <p:sp>
            <p:nvSpPr>
              <p:cNvPr id="194" name="Rectangle 193"/>
              <p:cNvSpPr/>
              <p:nvPr/>
            </p:nvSpPr>
            <p:spPr bwMode="auto">
              <a:xfrm>
                <a:off x="479244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5" name="Rectangle 194"/>
              <p:cNvSpPr/>
              <p:nvPr/>
            </p:nvSpPr>
            <p:spPr bwMode="auto">
              <a:xfrm>
                <a:off x="515248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6" name="Rectangle 195"/>
              <p:cNvSpPr/>
              <p:nvPr/>
            </p:nvSpPr>
            <p:spPr bwMode="auto">
              <a:xfrm>
                <a:off x="551252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7" name="Rectangle 196"/>
              <p:cNvSpPr/>
              <p:nvPr/>
            </p:nvSpPr>
            <p:spPr bwMode="auto">
              <a:xfrm>
                <a:off x="587256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8" name="Rectangle 197"/>
              <p:cNvSpPr/>
              <p:nvPr/>
            </p:nvSpPr>
            <p:spPr bwMode="auto">
              <a:xfrm>
                <a:off x="623260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9" name="Rectangle 198"/>
              <p:cNvSpPr/>
              <p:nvPr/>
            </p:nvSpPr>
            <p:spPr bwMode="auto">
              <a:xfrm>
                <a:off x="659264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0" name="Rectangle 199"/>
              <p:cNvSpPr/>
              <p:nvPr/>
            </p:nvSpPr>
            <p:spPr bwMode="auto">
              <a:xfrm>
                <a:off x="695268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01" name="Group 200"/>
            <p:cNvGrpSpPr/>
            <p:nvPr/>
          </p:nvGrpSpPr>
          <p:grpSpPr>
            <a:xfrm>
              <a:off x="5148064" y="1916832"/>
              <a:ext cx="2520280" cy="360040"/>
              <a:chOff x="4792444" y="2318764"/>
              <a:chExt cx="2520280" cy="360040"/>
            </a:xfrm>
            <a:solidFill>
              <a:srgbClr val="008000"/>
            </a:solidFill>
          </p:grpSpPr>
          <p:sp>
            <p:nvSpPr>
              <p:cNvPr id="202" name="Rectangle 201"/>
              <p:cNvSpPr/>
              <p:nvPr/>
            </p:nvSpPr>
            <p:spPr bwMode="auto">
              <a:xfrm>
                <a:off x="479244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3" name="Rectangle 202"/>
              <p:cNvSpPr/>
              <p:nvPr/>
            </p:nvSpPr>
            <p:spPr bwMode="auto">
              <a:xfrm>
                <a:off x="515248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4" name="Rectangle 203"/>
              <p:cNvSpPr/>
              <p:nvPr/>
            </p:nvSpPr>
            <p:spPr bwMode="auto">
              <a:xfrm>
                <a:off x="551252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5" name="Rectangle 204"/>
              <p:cNvSpPr/>
              <p:nvPr/>
            </p:nvSpPr>
            <p:spPr bwMode="auto">
              <a:xfrm>
                <a:off x="587256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6" name="Rectangle 205"/>
              <p:cNvSpPr/>
              <p:nvPr/>
            </p:nvSpPr>
            <p:spPr bwMode="auto">
              <a:xfrm>
                <a:off x="623260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7" name="Rectangle 206"/>
              <p:cNvSpPr/>
              <p:nvPr/>
            </p:nvSpPr>
            <p:spPr bwMode="auto">
              <a:xfrm>
                <a:off x="659264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8" name="Rectangle 207"/>
              <p:cNvSpPr/>
              <p:nvPr/>
            </p:nvSpPr>
            <p:spPr bwMode="auto">
              <a:xfrm>
                <a:off x="695268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09" name="Group 208"/>
            <p:cNvGrpSpPr/>
            <p:nvPr/>
          </p:nvGrpSpPr>
          <p:grpSpPr>
            <a:xfrm>
              <a:off x="5143644" y="1685750"/>
              <a:ext cx="2815909" cy="235254"/>
              <a:chOff x="5071636" y="2765870"/>
              <a:chExt cx="2815909" cy="235254"/>
            </a:xfrm>
            <a:solidFill>
              <a:srgbClr val="008000"/>
            </a:solidFill>
          </p:grpSpPr>
          <p:sp>
            <p:nvSpPr>
              <p:cNvPr id="210" name="Parallelogram 209"/>
              <p:cNvSpPr/>
              <p:nvPr/>
            </p:nvSpPr>
            <p:spPr bwMode="auto">
              <a:xfrm>
                <a:off x="7232624" y="2765870"/>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1" name="Parallelogram 210"/>
              <p:cNvSpPr/>
              <p:nvPr/>
            </p:nvSpPr>
            <p:spPr bwMode="auto">
              <a:xfrm>
                <a:off x="6864866" y="276915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2" name="Parallelogram 211"/>
              <p:cNvSpPr/>
              <p:nvPr/>
            </p:nvSpPr>
            <p:spPr bwMode="auto">
              <a:xfrm>
                <a:off x="6502803" y="2766753"/>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3" name="Parallelogram 212"/>
              <p:cNvSpPr/>
              <p:nvPr/>
            </p:nvSpPr>
            <p:spPr bwMode="auto">
              <a:xfrm>
                <a:off x="6135045" y="2770042"/>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4" name="Parallelogram 213"/>
              <p:cNvSpPr/>
              <p:nvPr/>
            </p:nvSpPr>
            <p:spPr bwMode="auto">
              <a:xfrm>
                <a:off x="5784372" y="2773331"/>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5" name="Parallelogram 214"/>
              <p:cNvSpPr/>
              <p:nvPr/>
            </p:nvSpPr>
            <p:spPr bwMode="auto">
              <a:xfrm>
                <a:off x="5428004" y="2770925"/>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6" name="Parallelogram 215"/>
              <p:cNvSpPr/>
              <p:nvPr/>
            </p:nvSpPr>
            <p:spPr bwMode="auto">
              <a:xfrm>
                <a:off x="5071636" y="276851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17" name="Group 216"/>
            <p:cNvGrpSpPr/>
            <p:nvPr/>
          </p:nvGrpSpPr>
          <p:grpSpPr>
            <a:xfrm>
              <a:off x="5430401" y="1456309"/>
              <a:ext cx="2815909" cy="235254"/>
              <a:chOff x="5071636" y="2765870"/>
              <a:chExt cx="2815909" cy="235254"/>
            </a:xfrm>
            <a:solidFill>
              <a:srgbClr val="008000"/>
            </a:solidFill>
          </p:grpSpPr>
          <p:sp>
            <p:nvSpPr>
              <p:cNvPr id="218" name="Parallelogram 217"/>
              <p:cNvSpPr/>
              <p:nvPr/>
            </p:nvSpPr>
            <p:spPr bwMode="auto">
              <a:xfrm>
                <a:off x="7232624" y="2765870"/>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9" name="Parallelogram 218"/>
              <p:cNvSpPr/>
              <p:nvPr/>
            </p:nvSpPr>
            <p:spPr bwMode="auto">
              <a:xfrm>
                <a:off x="6864866" y="276915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0" name="Parallelogram 219"/>
              <p:cNvSpPr/>
              <p:nvPr/>
            </p:nvSpPr>
            <p:spPr bwMode="auto">
              <a:xfrm>
                <a:off x="6502803" y="2766753"/>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1" name="Parallelogram 220"/>
              <p:cNvSpPr/>
              <p:nvPr/>
            </p:nvSpPr>
            <p:spPr bwMode="auto">
              <a:xfrm>
                <a:off x="6135045" y="2770042"/>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2" name="Parallelogram 221"/>
              <p:cNvSpPr/>
              <p:nvPr/>
            </p:nvSpPr>
            <p:spPr bwMode="auto">
              <a:xfrm>
                <a:off x="5784372" y="2773331"/>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3" name="Parallelogram 222"/>
              <p:cNvSpPr/>
              <p:nvPr/>
            </p:nvSpPr>
            <p:spPr bwMode="auto">
              <a:xfrm>
                <a:off x="5428004" y="2770925"/>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4" name="Parallelogram 223"/>
              <p:cNvSpPr/>
              <p:nvPr/>
            </p:nvSpPr>
            <p:spPr bwMode="auto">
              <a:xfrm>
                <a:off x="5071636" y="276851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25" name="Group 224"/>
            <p:cNvGrpSpPr/>
            <p:nvPr/>
          </p:nvGrpSpPr>
          <p:grpSpPr>
            <a:xfrm>
              <a:off x="5717158" y="1226868"/>
              <a:ext cx="2815909" cy="235254"/>
              <a:chOff x="5071636" y="2765870"/>
              <a:chExt cx="2815909" cy="235254"/>
            </a:xfrm>
            <a:solidFill>
              <a:srgbClr val="008000"/>
            </a:solidFill>
          </p:grpSpPr>
          <p:sp>
            <p:nvSpPr>
              <p:cNvPr id="226" name="Parallelogram 225"/>
              <p:cNvSpPr/>
              <p:nvPr/>
            </p:nvSpPr>
            <p:spPr bwMode="auto">
              <a:xfrm>
                <a:off x="7232624" y="2765870"/>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7" name="Parallelogram 226"/>
              <p:cNvSpPr/>
              <p:nvPr/>
            </p:nvSpPr>
            <p:spPr bwMode="auto">
              <a:xfrm>
                <a:off x="6864866" y="276915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8" name="Parallelogram 227"/>
              <p:cNvSpPr/>
              <p:nvPr/>
            </p:nvSpPr>
            <p:spPr bwMode="auto">
              <a:xfrm>
                <a:off x="6502803" y="2766753"/>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9" name="Parallelogram 228"/>
              <p:cNvSpPr/>
              <p:nvPr/>
            </p:nvSpPr>
            <p:spPr bwMode="auto">
              <a:xfrm>
                <a:off x="6135045" y="2770042"/>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0" name="Parallelogram 229"/>
              <p:cNvSpPr/>
              <p:nvPr/>
            </p:nvSpPr>
            <p:spPr bwMode="auto">
              <a:xfrm>
                <a:off x="5784372" y="2773331"/>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1" name="Parallelogram 230"/>
              <p:cNvSpPr/>
              <p:nvPr/>
            </p:nvSpPr>
            <p:spPr bwMode="auto">
              <a:xfrm>
                <a:off x="5428004" y="2770925"/>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2" name="Parallelogram 231"/>
              <p:cNvSpPr/>
              <p:nvPr/>
            </p:nvSpPr>
            <p:spPr bwMode="auto">
              <a:xfrm>
                <a:off x="5071636" y="276851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33" name="Group 232"/>
            <p:cNvGrpSpPr/>
            <p:nvPr/>
          </p:nvGrpSpPr>
          <p:grpSpPr>
            <a:xfrm>
              <a:off x="7668341" y="1229314"/>
              <a:ext cx="863708" cy="1048331"/>
              <a:chOff x="7596333" y="2309434"/>
              <a:chExt cx="863708" cy="1048331"/>
            </a:xfrm>
          </p:grpSpPr>
          <p:sp>
            <p:nvSpPr>
              <p:cNvPr id="234" name="Parallelogram 233"/>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5" name="Parallelogram 234"/>
              <p:cNvSpPr/>
              <p:nvPr/>
            </p:nvSpPr>
            <p:spPr bwMode="auto">
              <a:xfrm rot="16200000" flipV="1">
                <a:off x="7733918" y="2690026"/>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6" name="Parallelogram 235"/>
              <p:cNvSpPr/>
              <p:nvPr/>
            </p:nvSpPr>
            <p:spPr bwMode="auto">
              <a:xfrm rot="16200000" flipV="1">
                <a:off x="8021952" y="2459882"/>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37" name="Group 236"/>
            <p:cNvGrpSpPr/>
            <p:nvPr/>
          </p:nvGrpSpPr>
          <p:grpSpPr>
            <a:xfrm>
              <a:off x="7668344" y="1589002"/>
              <a:ext cx="863708" cy="1048331"/>
              <a:chOff x="7596333" y="2309434"/>
              <a:chExt cx="863708" cy="1048331"/>
            </a:xfrm>
          </p:grpSpPr>
          <p:sp>
            <p:nvSpPr>
              <p:cNvPr id="238" name="Parallelogram 237"/>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9" name="Parallelogram 238"/>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40" name="Parallelogram 239"/>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41" name="Group 240"/>
            <p:cNvGrpSpPr/>
            <p:nvPr/>
          </p:nvGrpSpPr>
          <p:grpSpPr>
            <a:xfrm>
              <a:off x="7668347" y="1948690"/>
              <a:ext cx="863708" cy="1048331"/>
              <a:chOff x="7596333" y="2309434"/>
              <a:chExt cx="863708" cy="1048331"/>
            </a:xfrm>
          </p:grpSpPr>
          <p:sp>
            <p:nvSpPr>
              <p:cNvPr id="242" name="Parallelogram 241"/>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43" name="Parallelogram 242"/>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44" name="Parallelogram 243"/>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45" name="Group 244"/>
            <p:cNvGrpSpPr/>
            <p:nvPr/>
          </p:nvGrpSpPr>
          <p:grpSpPr>
            <a:xfrm>
              <a:off x="7668344" y="2310296"/>
              <a:ext cx="863708" cy="1048331"/>
              <a:chOff x="7596333" y="2309434"/>
              <a:chExt cx="863708" cy="1048331"/>
            </a:xfrm>
          </p:grpSpPr>
          <p:sp>
            <p:nvSpPr>
              <p:cNvPr id="246" name="Parallelogram 245"/>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47" name="Parallelogram 246"/>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48" name="Parallelogram 247"/>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49" name="Group 248"/>
            <p:cNvGrpSpPr/>
            <p:nvPr/>
          </p:nvGrpSpPr>
          <p:grpSpPr>
            <a:xfrm>
              <a:off x="7668341" y="2671902"/>
              <a:ext cx="863708" cy="1048331"/>
              <a:chOff x="7596333" y="2309434"/>
              <a:chExt cx="863708" cy="1048331"/>
            </a:xfrm>
          </p:grpSpPr>
          <p:sp>
            <p:nvSpPr>
              <p:cNvPr id="250" name="Parallelogram 249"/>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1" name="Parallelogram 250"/>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2" name="Parallelogram 251"/>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grpSp>
        <p:nvGrpSpPr>
          <p:cNvPr id="424" name="Group 423"/>
          <p:cNvGrpSpPr/>
          <p:nvPr/>
        </p:nvGrpSpPr>
        <p:grpSpPr>
          <a:xfrm>
            <a:off x="5863724" y="1268760"/>
            <a:ext cx="1876628" cy="1380506"/>
            <a:chOff x="463124" y="3963172"/>
            <a:chExt cx="3389423" cy="2493365"/>
          </a:xfrm>
        </p:grpSpPr>
        <p:grpSp>
          <p:nvGrpSpPr>
            <p:cNvPr id="253" name="Group 252"/>
            <p:cNvGrpSpPr/>
            <p:nvPr/>
          </p:nvGrpSpPr>
          <p:grpSpPr>
            <a:xfrm>
              <a:off x="467544" y="6093296"/>
              <a:ext cx="2520280" cy="360040"/>
              <a:chOff x="4792444" y="3758924"/>
              <a:chExt cx="2520280" cy="360040"/>
            </a:xfrm>
            <a:solidFill>
              <a:srgbClr val="CCFFCC"/>
            </a:solidFill>
          </p:grpSpPr>
          <p:sp>
            <p:nvSpPr>
              <p:cNvPr id="254" name="Rectangle 253"/>
              <p:cNvSpPr/>
              <p:nvPr/>
            </p:nvSpPr>
            <p:spPr bwMode="auto">
              <a:xfrm>
                <a:off x="479244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5" name="Rectangle 254"/>
              <p:cNvSpPr/>
              <p:nvPr/>
            </p:nvSpPr>
            <p:spPr bwMode="auto">
              <a:xfrm>
                <a:off x="515248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6" name="Rectangle 255"/>
              <p:cNvSpPr/>
              <p:nvPr/>
            </p:nvSpPr>
            <p:spPr bwMode="auto">
              <a:xfrm>
                <a:off x="551252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7" name="Rectangle 256"/>
              <p:cNvSpPr/>
              <p:nvPr/>
            </p:nvSpPr>
            <p:spPr bwMode="auto">
              <a:xfrm>
                <a:off x="587256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8" name="Rectangle 257"/>
              <p:cNvSpPr/>
              <p:nvPr/>
            </p:nvSpPr>
            <p:spPr bwMode="auto">
              <a:xfrm>
                <a:off x="623260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9" name="Rectangle 258"/>
              <p:cNvSpPr/>
              <p:nvPr/>
            </p:nvSpPr>
            <p:spPr bwMode="auto">
              <a:xfrm>
                <a:off x="6592644" y="375892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0" name="Rectangle 259"/>
              <p:cNvSpPr/>
              <p:nvPr/>
            </p:nvSpPr>
            <p:spPr bwMode="auto">
              <a:xfrm>
                <a:off x="6952684" y="3758924"/>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61" name="Group 260"/>
            <p:cNvGrpSpPr/>
            <p:nvPr/>
          </p:nvGrpSpPr>
          <p:grpSpPr>
            <a:xfrm>
              <a:off x="467544" y="5733256"/>
              <a:ext cx="2520280" cy="360040"/>
              <a:chOff x="4792444" y="3398884"/>
              <a:chExt cx="2520280" cy="360040"/>
            </a:xfrm>
            <a:solidFill>
              <a:srgbClr val="CCFFCC"/>
            </a:solidFill>
          </p:grpSpPr>
          <p:sp>
            <p:nvSpPr>
              <p:cNvPr id="262" name="Rectangle 261"/>
              <p:cNvSpPr/>
              <p:nvPr/>
            </p:nvSpPr>
            <p:spPr bwMode="auto">
              <a:xfrm>
                <a:off x="479244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3" name="Rectangle 262"/>
              <p:cNvSpPr/>
              <p:nvPr/>
            </p:nvSpPr>
            <p:spPr bwMode="auto">
              <a:xfrm>
                <a:off x="515248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4" name="Rectangle 263"/>
              <p:cNvSpPr/>
              <p:nvPr/>
            </p:nvSpPr>
            <p:spPr bwMode="auto">
              <a:xfrm>
                <a:off x="551252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5" name="Rectangle 264"/>
              <p:cNvSpPr/>
              <p:nvPr/>
            </p:nvSpPr>
            <p:spPr bwMode="auto">
              <a:xfrm>
                <a:off x="587256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6" name="Rectangle 265"/>
              <p:cNvSpPr/>
              <p:nvPr/>
            </p:nvSpPr>
            <p:spPr bwMode="auto">
              <a:xfrm>
                <a:off x="623260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7" name="Rectangle 266"/>
              <p:cNvSpPr/>
              <p:nvPr/>
            </p:nvSpPr>
            <p:spPr bwMode="auto">
              <a:xfrm>
                <a:off x="6592644" y="339888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8" name="Rectangle 267"/>
              <p:cNvSpPr/>
              <p:nvPr/>
            </p:nvSpPr>
            <p:spPr bwMode="auto">
              <a:xfrm>
                <a:off x="6952684" y="3398884"/>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69" name="Group 268"/>
            <p:cNvGrpSpPr/>
            <p:nvPr/>
          </p:nvGrpSpPr>
          <p:grpSpPr>
            <a:xfrm>
              <a:off x="467544" y="5373216"/>
              <a:ext cx="2520280" cy="360040"/>
              <a:chOff x="4792444" y="3038844"/>
              <a:chExt cx="2520280" cy="360040"/>
            </a:xfrm>
            <a:solidFill>
              <a:srgbClr val="CCFFCC"/>
            </a:solidFill>
          </p:grpSpPr>
          <p:sp>
            <p:nvSpPr>
              <p:cNvPr id="270" name="Rectangle 269"/>
              <p:cNvSpPr/>
              <p:nvPr/>
            </p:nvSpPr>
            <p:spPr bwMode="auto">
              <a:xfrm>
                <a:off x="479244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1" name="Rectangle 270"/>
              <p:cNvSpPr/>
              <p:nvPr/>
            </p:nvSpPr>
            <p:spPr bwMode="auto">
              <a:xfrm>
                <a:off x="515248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2" name="Rectangle 271"/>
              <p:cNvSpPr/>
              <p:nvPr/>
            </p:nvSpPr>
            <p:spPr bwMode="auto">
              <a:xfrm>
                <a:off x="551252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3" name="Rectangle 272"/>
              <p:cNvSpPr/>
              <p:nvPr/>
            </p:nvSpPr>
            <p:spPr bwMode="auto">
              <a:xfrm>
                <a:off x="587256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4" name="Rectangle 273"/>
              <p:cNvSpPr/>
              <p:nvPr/>
            </p:nvSpPr>
            <p:spPr bwMode="auto">
              <a:xfrm>
                <a:off x="623260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5" name="Rectangle 274"/>
              <p:cNvSpPr/>
              <p:nvPr/>
            </p:nvSpPr>
            <p:spPr bwMode="auto">
              <a:xfrm>
                <a:off x="6592644" y="303884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6" name="Rectangle 275"/>
              <p:cNvSpPr/>
              <p:nvPr/>
            </p:nvSpPr>
            <p:spPr bwMode="auto">
              <a:xfrm>
                <a:off x="6952684" y="3038844"/>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77" name="Group 276"/>
            <p:cNvGrpSpPr/>
            <p:nvPr/>
          </p:nvGrpSpPr>
          <p:grpSpPr>
            <a:xfrm>
              <a:off x="467544" y="5013176"/>
              <a:ext cx="2520280" cy="360040"/>
              <a:chOff x="4792444" y="2678804"/>
              <a:chExt cx="2520280" cy="360040"/>
            </a:xfrm>
            <a:solidFill>
              <a:srgbClr val="CCFFCC"/>
            </a:solidFill>
          </p:grpSpPr>
          <p:sp>
            <p:nvSpPr>
              <p:cNvPr id="278" name="Rectangle 277"/>
              <p:cNvSpPr/>
              <p:nvPr/>
            </p:nvSpPr>
            <p:spPr bwMode="auto">
              <a:xfrm>
                <a:off x="479244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9" name="Rectangle 278"/>
              <p:cNvSpPr/>
              <p:nvPr/>
            </p:nvSpPr>
            <p:spPr bwMode="auto">
              <a:xfrm>
                <a:off x="515248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0" name="Rectangle 279"/>
              <p:cNvSpPr/>
              <p:nvPr/>
            </p:nvSpPr>
            <p:spPr bwMode="auto">
              <a:xfrm>
                <a:off x="551252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1" name="Rectangle 280"/>
              <p:cNvSpPr/>
              <p:nvPr/>
            </p:nvSpPr>
            <p:spPr bwMode="auto">
              <a:xfrm>
                <a:off x="587256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2" name="Rectangle 281"/>
              <p:cNvSpPr/>
              <p:nvPr/>
            </p:nvSpPr>
            <p:spPr bwMode="auto">
              <a:xfrm>
                <a:off x="623260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3" name="Rectangle 282"/>
              <p:cNvSpPr/>
              <p:nvPr/>
            </p:nvSpPr>
            <p:spPr bwMode="auto">
              <a:xfrm>
                <a:off x="6592644" y="267880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4" name="Rectangle 283"/>
              <p:cNvSpPr/>
              <p:nvPr/>
            </p:nvSpPr>
            <p:spPr bwMode="auto">
              <a:xfrm>
                <a:off x="6952684" y="2678804"/>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85" name="Group 284"/>
            <p:cNvGrpSpPr/>
            <p:nvPr/>
          </p:nvGrpSpPr>
          <p:grpSpPr>
            <a:xfrm>
              <a:off x="467544" y="4653136"/>
              <a:ext cx="2520280" cy="360040"/>
              <a:chOff x="4792444" y="2318764"/>
              <a:chExt cx="2520280" cy="360040"/>
            </a:xfrm>
            <a:solidFill>
              <a:srgbClr val="CCFFCC"/>
            </a:solidFill>
          </p:grpSpPr>
          <p:sp>
            <p:nvSpPr>
              <p:cNvPr id="286" name="Rectangle 285"/>
              <p:cNvSpPr/>
              <p:nvPr/>
            </p:nvSpPr>
            <p:spPr bwMode="auto">
              <a:xfrm>
                <a:off x="479244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7" name="Rectangle 286"/>
              <p:cNvSpPr/>
              <p:nvPr/>
            </p:nvSpPr>
            <p:spPr bwMode="auto">
              <a:xfrm>
                <a:off x="515248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8" name="Rectangle 287"/>
              <p:cNvSpPr/>
              <p:nvPr/>
            </p:nvSpPr>
            <p:spPr bwMode="auto">
              <a:xfrm>
                <a:off x="551252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9" name="Rectangle 288"/>
              <p:cNvSpPr/>
              <p:nvPr/>
            </p:nvSpPr>
            <p:spPr bwMode="auto">
              <a:xfrm>
                <a:off x="587256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0" name="Rectangle 289"/>
              <p:cNvSpPr/>
              <p:nvPr/>
            </p:nvSpPr>
            <p:spPr bwMode="auto">
              <a:xfrm>
                <a:off x="623260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1" name="Rectangle 290"/>
              <p:cNvSpPr/>
              <p:nvPr/>
            </p:nvSpPr>
            <p:spPr bwMode="auto">
              <a:xfrm>
                <a:off x="6592644" y="2318764"/>
                <a:ext cx="360040" cy="360040"/>
              </a:xfrm>
              <a:prstGeom prst="rect">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2" name="Rectangle 291"/>
              <p:cNvSpPr/>
              <p:nvPr/>
            </p:nvSpPr>
            <p:spPr bwMode="auto">
              <a:xfrm>
                <a:off x="6952684" y="2318764"/>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293" name="Group 292"/>
            <p:cNvGrpSpPr/>
            <p:nvPr/>
          </p:nvGrpSpPr>
          <p:grpSpPr>
            <a:xfrm>
              <a:off x="463124" y="4422054"/>
              <a:ext cx="2815909" cy="235254"/>
              <a:chOff x="5071636" y="2765870"/>
              <a:chExt cx="2815909" cy="235254"/>
            </a:xfrm>
            <a:solidFill>
              <a:srgbClr val="CCFFCC"/>
            </a:solidFill>
          </p:grpSpPr>
          <p:sp>
            <p:nvSpPr>
              <p:cNvPr id="294" name="Parallelogram 293"/>
              <p:cNvSpPr/>
              <p:nvPr/>
            </p:nvSpPr>
            <p:spPr bwMode="auto">
              <a:xfrm>
                <a:off x="7232624" y="2765870"/>
                <a:ext cx="654921" cy="227793"/>
              </a:xfrm>
              <a:prstGeom prst="parallelogram">
                <a:avLst>
                  <a:gd name="adj" fmla="val 125340"/>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5" name="Parallelogram 294"/>
              <p:cNvSpPr/>
              <p:nvPr/>
            </p:nvSpPr>
            <p:spPr bwMode="auto">
              <a:xfrm>
                <a:off x="6864866" y="276915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6" name="Parallelogram 295"/>
              <p:cNvSpPr/>
              <p:nvPr/>
            </p:nvSpPr>
            <p:spPr bwMode="auto">
              <a:xfrm>
                <a:off x="6502803" y="2766753"/>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7" name="Parallelogram 296"/>
              <p:cNvSpPr/>
              <p:nvPr/>
            </p:nvSpPr>
            <p:spPr bwMode="auto">
              <a:xfrm>
                <a:off x="6135045" y="2770042"/>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8" name="Parallelogram 297"/>
              <p:cNvSpPr/>
              <p:nvPr/>
            </p:nvSpPr>
            <p:spPr bwMode="auto">
              <a:xfrm>
                <a:off x="5784372" y="2773331"/>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9" name="Parallelogram 298"/>
              <p:cNvSpPr/>
              <p:nvPr/>
            </p:nvSpPr>
            <p:spPr bwMode="auto">
              <a:xfrm>
                <a:off x="5428004" y="2770925"/>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0" name="Parallelogram 299"/>
              <p:cNvSpPr/>
              <p:nvPr/>
            </p:nvSpPr>
            <p:spPr bwMode="auto">
              <a:xfrm>
                <a:off x="5071636" y="276851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301" name="Group 300"/>
            <p:cNvGrpSpPr/>
            <p:nvPr/>
          </p:nvGrpSpPr>
          <p:grpSpPr>
            <a:xfrm>
              <a:off x="749881" y="4192613"/>
              <a:ext cx="2815909" cy="235254"/>
              <a:chOff x="5071636" y="2765870"/>
              <a:chExt cx="2815909" cy="235254"/>
            </a:xfrm>
            <a:solidFill>
              <a:srgbClr val="CCFFCC"/>
            </a:solidFill>
          </p:grpSpPr>
          <p:sp>
            <p:nvSpPr>
              <p:cNvPr id="302" name="Parallelogram 301"/>
              <p:cNvSpPr/>
              <p:nvPr/>
            </p:nvSpPr>
            <p:spPr bwMode="auto">
              <a:xfrm>
                <a:off x="7232624" y="2765870"/>
                <a:ext cx="654921" cy="227793"/>
              </a:xfrm>
              <a:prstGeom prst="parallelogram">
                <a:avLst>
                  <a:gd name="adj" fmla="val 125340"/>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3" name="Parallelogram 302"/>
              <p:cNvSpPr/>
              <p:nvPr/>
            </p:nvSpPr>
            <p:spPr bwMode="auto">
              <a:xfrm>
                <a:off x="6864866" y="276915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4" name="Parallelogram 303"/>
              <p:cNvSpPr/>
              <p:nvPr/>
            </p:nvSpPr>
            <p:spPr bwMode="auto">
              <a:xfrm>
                <a:off x="6502803" y="2766753"/>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5" name="Parallelogram 304"/>
              <p:cNvSpPr/>
              <p:nvPr/>
            </p:nvSpPr>
            <p:spPr bwMode="auto">
              <a:xfrm>
                <a:off x="6135045" y="2770042"/>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6" name="Parallelogram 305"/>
              <p:cNvSpPr/>
              <p:nvPr/>
            </p:nvSpPr>
            <p:spPr bwMode="auto">
              <a:xfrm>
                <a:off x="5784372" y="2773331"/>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7" name="Parallelogram 306"/>
              <p:cNvSpPr/>
              <p:nvPr/>
            </p:nvSpPr>
            <p:spPr bwMode="auto">
              <a:xfrm>
                <a:off x="5428004" y="2770925"/>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8" name="Parallelogram 307"/>
              <p:cNvSpPr/>
              <p:nvPr/>
            </p:nvSpPr>
            <p:spPr bwMode="auto">
              <a:xfrm>
                <a:off x="5071636" y="276851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309" name="Group 308"/>
            <p:cNvGrpSpPr/>
            <p:nvPr/>
          </p:nvGrpSpPr>
          <p:grpSpPr>
            <a:xfrm>
              <a:off x="1036638" y="3963172"/>
              <a:ext cx="2815909" cy="235254"/>
              <a:chOff x="5071636" y="2765870"/>
              <a:chExt cx="2815909" cy="235254"/>
            </a:xfrm>
          </p:grpSpPr>
          <p:sp>
            <p:nvSpPr>
              <p:cNvPr id="310" name="Parallelogram 309"/>
              <p:cNvSpPr/>
              <p:nvPr/>
            </p:nvSpPr>
            <p:spPr bwMode="auto">
              <a:xfrm>
                <a:off x="7232624" y="2765870"/>
                <a:ext cx="654921" cy="227793"/>
              </a:xfrm>
              <a:prstGeom prst="parallelogram">
                <a:avLst>
                  <a:gd name="adj" fmla="val 125340"/>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1" name="Parallelogram 310"/>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2" name="Parallelogram 311"/>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3" name="Parallelogram 312"/>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4" name="Parallelogram 313"/>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5" name="Parallelogram 314"/>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6" name="Parallelogram 315"/>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317" name="Group 316"/>
            <p:cNvGrpSpPr/>
            <p:nvPr/>
          </p:nvGrpSpPr>
          <p:grpSpPr>
            <a:xfrm>
              <a:off x="2987821" y="3965618"/>
              <a:ext cx="863708" cy="1048331"/>
              <a:chOff x="7596333" y="2309434"/>
              <a:chExt cx="863708" cy="1048331"/>
            </a:xfrm>
            <a:solidFill>
              <a:srgbClr val="008000"/>
            </a:solidFill>
          </p:grpSpPr>
          <p:sp>
            <p:nvSpPr>
              <p:cNvPr id="318" name="Parallelogram 317"/>
              <p:cNvSpPr/>
              <p:nvPr/>
            </p:nvSpPr>
            <p:spPr bwMode="auto">
              <a:xfrm rot="16200000" flipV="1">
                <a:off x="7445885" y="2919675"/>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9" name="Parallelogram 318"/>
              <p:cNvSpPr/>
              <p:nvPr/>
            </p:nvSpPr>
            <p:spPr bwMode="auto">
              <a:xfrm rot="16200000" flipV="1">
                <a:off x="7733918" y="2690026"/>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20" name="Parallelogram 319"/>
              <p:cNvSpPr/>
              <p:nvPr/>
            </p:nvSpPr>
            <p:spPr bwMode="auto">
              <a:xfrm rot="16200000" flipV="1">
                <a:off x="8021952" y="2459882"/>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321" name="Group 320"/>
            <p:cNvGrpSpPr/>
            <p:nvPr/>
          </p:nvGrpSpPr>
          <p:grpSpPr>
            <a:xfrm>
              <a:off x="2987824" y="4325306"/>
              <a:ext cx="863708" cy="1048331"/>
              <a:chOff x="7596333" y="2309434"/>
              <a:chExt cx="863708" cy="1048331"/>
            </a:xfrm>
            <a:solidFill>
              <a:srgbClr val="008000"/>
            </a:solidFill>
          </p:grpSpPr>
          <p:sp>
            <p:nvSpPr>
              <p:cNvPr id="322" name="Parallelogram 321"/>
              <p:cNvSpPr/>
              <p:nvPr/>
            </p:nvSpPr>
            <p:spPr bwMode="auto">
              <a:xfrm rot="16200000" flipV="1">
                <a:off x="7445885" y="2919675"/>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23" name="Parallelogram 322"/>
              <p:cNvSpPr/>
              <p:nvPr/>
            </p:nvSpPr>
            <p:spPr bwMode="auto">
              <a:xfrm rot="16200000" flipV="1">
                <a:off x="7733918" y="2690026"/>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24" name="Parallelogram 323"/>
              <p:cNvSpPr/>
              <p:nvPr/>
            </p:nvSpPr>
            <p:spPr bwMode="auto">
              <a:xfrm rot="16200000" flipV="1">
                <a:off x="8021952" y="2459882"/>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325" name="Group 324"/>
            <p:cNvGrpSpPr/>
            <p:nvPr/>
          </p:nvGrpSpPr>
          <p:grpSpPr>
            <a:xfrm>
              <a:off x="2987827" y="4684994"/>
              <a:ext cx="863708" cy="1048331"/>
              <a:chOff x="7596333" y="2309434"/>
              <a:chExt cx="863708" cy="1048331"/>
            </a:xfrm>
            <a:solidFill>
              <a:srgbClr val="008000"/>
            </a:solidFill>
          </p:grpSpPr>
          <p:sp>
            <p:nvSpPr>
              <p:cNvPr id="326" name="Parallelogram 325"/>
              <p:cNvSpPr/>
              <p:nvPr/>
            </p:nvSpPr>
            <p:spPr bwMode="auto">
              <a:xfrm rot="16200000" flipV="1">
                <a:off x="7445885" y="2919675"/>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27" name="Parallelogram 326"/>
              <p:cNvSpPr/>
              <p:nvPr/>
            </p:nvSpPr>
            <p:spPr bwMode="auto">
              <a:xfrm rot="16200000" flipV="1">
                <a:off x="7733918" y="2690026"/>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28" name="Parallelogram 327"/>
              <p:cNvSpPr/>
              <p:nvPr/>
            </p:nvSpPr>
            <p:spPr bwMode="auto">
              <a:xfrm rot="16200000" flipV="1">
                <a:off x="8021952" y="2459882"/>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329" name="Group 328"/>
            <p:cNvGrpSpPr/>
            <p:nvPr/>
          </p:nvGrpSpPr>
          <p:grpSpPr>
            <a:xfrm>
              <a:off x="2987824" y="5046600"/>
              <a:ext cx="863708" cy="1048331"/>
              <a:chOff x="7596333" y="2309434"/>
              <a:chExt cx="863708" cy="1048331"/>
            </a:xfrm>
            <a:solidFill>
              <a:srgbClr val="008000"/>
            </a:solidFill>
          </p:grpSpPr>
          <p:sp>
            <p:nvSpPr>
              <p:cNvPr id="330" name="Parallelogram 329"/>
              <p:cNvSpPr/>
              <p:nvPr/>
            </p:nvSpPr>
            <p:spPr bwMode="auto">
              <a:xfrm rot="16200000" flipV="1">
                <a:off x="7445885" y="2919675"/>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31" name="Parallelogram 330"/>
              <p:cNvSpPr/>
              <p:nvPr/>
            </p:nvSpPr>
            <p:spPr bwMode="auto">
              <a:xfrm rot="16200000" flipV="1">
                <a:off x="7733918" y="2690026"/>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32" name="Parallelogram 331"/>
              <p:cNvSpPr/>
              <p:nvPr/>
            </p:nvSpPr>
            <p:spPr bwMode="auto">
              <a:xfrm rot="16200000" flipV="1">
                <a:off x="8021952" y="2459882"/>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333" name="Group 332"/>
            <p:cNvGrpSpPr/>
            <p:nvPr/>
          </p:nvGrpSpPr>
          <p:grpSpPr>
            <a:xfrm>
              <a:off x="2987821" y="5408206"/>
              <a:ext cx="863708" cy="1048331"/>
              <a:chOff x="7596333" y="2309434"/>
              <a:chExt cx="863708" cy="1048331"/>
            </a:xfrm>
            <a:solidFill>
              <a:srgbClr val="008000"/>
            </a:solidFill>
          </p:grpSpPr>
          <p:sp>
            <p:nvSpPr>
              <p:cNvPr id="334" name="Parallelogram 333"/>
              <p:cNvSpPr/>
              <p:nvPr/>
            </p:nvSpPr>
            <p:spPr bwMode="auto">
              <a:xfrm rot="16200000" flipV="1">
                <a:off x="7445885" y="2919675"/>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35" name="Parallelogram 334"/>
              <p:cNvSpPr/>
              <p:nvPr/>
            </p:nvSpPr>
            <p:spPr bwMode="auto">
              <a:xfrm rot="16200000" flipV="1">
                <a:off x="7733918" y="2690026"/>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36" name="Parallelogram 335"/>
              <p:cNvSpPr/>
              <p:nvPr/>
            </p:nvSpPr>
            <p:spPr bwMode="auto">
              <a:xfrm rot="16200000" flipV="1">
                <a:off x="8021952" y="2459882"/>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grpSp>
        <p:nvGrpSpPr>
          <p:cNvPr id="665" name="Group 664"/>
          <p:cNvGrpSpPr/>
          <p:nvPr/>
        </p:nvGrpSpPr>
        <p:grpSpPr>
          <a:xfrm>
            <a:off x="895173" y="3171085"/>
            <a:ext cx="1944216" cy="1430226"/>
            <a:chOff x="323528" y="3171084"/>
            <a:chExt cx="3389423" cy="2493365"/>
          </a:xfrm>
        </p:grpSpPr>
        <p:grpSp>
          <p:nvGrpSpPr>
            <p:cNvPr id="425" name="Group 424"/>
            <p:cNvGrpSpPr/>
            <p:nvPr/>
          </p:nvGrpSpPr>
          <p:grpSpPr>
            <a:xfrm>
              <a:off x="327948" y="3861048"/>
              <a:ext cx="2520280" cy="1800200"/>
              <a:chOff x="5076056" y="2996952"/>
              <a:chExt cx="2520280" cy="1800200"/>
            </a:xfrm>
          </p:grpSpPr>
          <p:sp>
            <p:nvSpPr>
              <p:cNvPr id="426" name="Rectangle 425"/>
              <p:cNvSpPr/>
              <p:nvPr/>
            </p:nvSpPr>
            <p:spPr bwMode="auto">
              <a:xfrm>
                <a:off x="507605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27" name="Rectangle 426"/>
              <p:cNvSpPr/>
              <p:nvPr/>
            </p:nvSpPr>
            <p:spPr bwMode="auto">
              <a:xfrm>
                <a:off x="543609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28" name="Rectangle 427"/>
              <p:cNvSpPr/>
              <p:nvPr/>
            </p:nvSpPr>
            <p:spPr bwMode="auto">
              <a:xfrm>
                <a:off x="579613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29" name="Rectangle 428"/>
              <p:cNvSpPr/>
              <p:nvPr/>
            </p:nvSpPr>
            <p:spPr bwMode="auto">
              <a:xfrm>
                <a:off x="615617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0" name="Rectangle 429"/>
              <p:cNvSpPr/>
              <p:nvPr/>
            </p:nvSpPr>
            <p:spPr bwMode="auto">
              <a:xfrm>
                <a:off x="651621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1" name="Rectangle 430"/>
              <p:cNvSpPr/>
              <p:nvPr/>
            </p:nvSpPr>
            <p:spPr bwMode="auto">
              <a:xfrm>
                <a:off x="687625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2" name="Rectangle 431"/>
              <p:cNvSpPr/>
              <p:nvPr/>
            </p:nvSpPr>
            <p:spPr bwMode="auto">
              <a:xfrm>
                <a:off x="7236296" y="4437112"/>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3" name="Rectangle 432"/>
              <p:cNvSpPr/>
              <p:nvPr/>
            </p:nvSpPr>
            <p:spPr bwMode="auto">
              <a:xfrm>
                <a:off x="507605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4" name="Rectangle 433"/>
              <p:cNvSpPr/>
              <p:nvPr/>
            </p:nvSpPr>
            <p:spPr bwMode="auto">
              <a:xfrm>
                <a:off x="543609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5" name="Rectangle 434"/>
              <p:cNvSpPr/>
              <p:nvPr/>
            </p:nvSpPr>
            <p:spPr bwMode="auto">
              <a:xfrm>
                <a:off x="579613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6" name="Rectangle 435"/>
              <p:cNvSpPr/>
              <p:nvPr/>
            </p:nvSpPr>
            <p:spPr bwMode="auto">
              <a:xfrm>
                <a:off x="615617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7" name="Rectangle 436"/>
              <p:cNvSpPr/>
              <p:nvPr/>
            </p:nvSpPr>
            <p:spPr bwMode="auto">
              <a:xfrm>
                <a:off x="651621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8" name="Rectangle 437"/>
              <p:cNvSpPr/>
              <p:nvPr/>
            </p:nvSpPr>
            <p:spPr bwMode="auto">
              <a:xfrm>
                <a:off x="687625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9" name="Rectangle 438"/>
              <p:cNvSpPr/>
              <p:nvPr/>
            </p:nvSpPr>
            <p:spPr bwMode="auto">
              <a:xfrm>
                <a:off x="7236296" y="4077072"/>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0" name="Rectangle 439"/>
              <p:cNvSpPr/>
              <p:nvPr/>
            </p:nvSpPr>
            <p:spPr bwMode="auto">
              <a:xfrm>
                <a:off x="507605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1" name="Rectangle 440"/>
              <p:cNvSpPr/>
              <p:nvPr/>
            </p:nvSpPr>
            <p:spPr bwMode="auto">
              <a:xfrm>
                <a:off x="543609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2" name="Rectangle 441"/>
              <p:cNvSpPr/>
              <p:nvPr/>
            </p:nvSpPr>
            <p:spPr bwMode="auto">
              <a:xfrm>
                <a:off x="579613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3" name="Rectangle 442"/>
              <p:cNvSpPr/>
              <p:nvPr/>
            </p:nvSpPr>
            <p:spPr bwMode="auto">
              <a:xfrm>
                <a:off x="615617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4" name="Rectangle 443"/>
              <p:cNvSpPr/>
              <p:nvPr/>
            </p:nvSpPr>
            <p:spPr bwMode="auto">
              <a:xfrm>
                <a:off x="651621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5" name="Rectangle 444"/>
              <p:cNvSpPr/>
              <p:nvPr/>
            </p:nvSpPr>
            <p:spPr bwMode="auto">
              <a:xfrm>
                <a:off x="687625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6" name="Rectangle 445"/>
              <p:cNvSpPr/>
              <p:nvPr/>
            </p:nvSpPr>
            <p:spPr bwMode="auto">
              <a:xfrm>
                <a:off x="7236296" y="3717032"/>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7" name="Rectangle 446"/>
              <p:cNvSpPr/>
              <p:nvPr/>
            </p:nvSpPr>
            <p:spPr bwMode="auto">
              <a:xfrm>
                <a:off x="507605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8" name="Rectangle 447"/>
              <p:cNvSpPr/>
              <p:nvPr/>
            </p:nvSpPr>
            <p:spPr bwMode="auto">
              <a:xfrm>
                <a:off x="543609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9" name="Rectangle 448"/>
              <p:cNvSpPr/>
              <p:nvPr/>
            </p:nvSpPr>
            <p:spPr bwMode="auto">
              <a:xfrm>
                <a:off x="579613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0" name="Rectangle 449"/>
              <p:cNvSpPr/>
              <p:nvPr/>
            </p:nvSpPr>
            <p:spPr bwMode="auto">
              <a:xfrm>
                <a:off x="615617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1" name="Rectangle 450"/>
              <p:cNvSpPr/>
              <p:nvPr/>
            </p:nvSpPr>
            <p:spPr bwMode="auto">
              <a:xfrm>
                <a:off x="651621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2" name="Rectangle 451"/>
              <p:cNvSpPr/>
              <p:nvPr/>
            </p:nvSpPr>
            <p:spPr bwMode="auto">
              <a:xfrm>
                <a:off x="687625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3" name="Rectangle 452"/>
              <p:cNvSpPr/>
              <p:nvPr/>
            </p:nvSpPr>
            <p:spPr bwMode="auto">
              <a:xfrm>
                <a:off x="7236296" y="3356992"/>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4" name="Rectangle 453"/>
              <p:cNvSpPr/>
              <p:nvPr/>
            </p:nvSpPr>
            <p:spPr bwMode="auto">
              <a:xfrm>
                <a:off x="507605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5" name="Rectangle 454"/>
              <p:cNvSpPr/>
              <p:nvPr/>
            </p:nvSpPr>
            <p:spPr bwMode="auto">
              <a:xfrm>
                <a:off x="543609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6" name="Rectangle 455"/>
              <p:cNvSpPr/>
              <p:nvPr/>
            </p:nvSpPr>
            <p:spPr bwMode="auto">
              <a:xfrm>
                <a:off x="579613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7" name="Rectangle 456"/>
              <p:cNvSpPr/>
              <p:nvPr/>
            </p:nvSpPr>
            <p:spPr bwMode="auto">
              <a:xfrm>
                <a:off x="615617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8" name="Rectangle 457"/>
              <p:cNvSpPr/>
              <p:nvPr/>
            </p:nvSpPr>
            <p:spPr bwMode="auto">
              <a:xfrm>
                <a:off x="651621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9" name="Rectangle 458"/>
              <p:cNvSpPr/>
              <p:nvPr/>
            </p:nvSpPr>
            <p:spPr bwMode="auto">
              <a:xfrm>
                <a:off x="687625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0" name="Rectangle 459"/>
              <p:cNvSpPr/>
              <p:nvPr/>
            </p:nvSpPr>
            <p:spPr bwMode="auto">
              <a:xfrm>
                <a:off x="7236296" y="2996952"/>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61" name="Group 460"/>
            <p:cNvGrpSpPr/>
            <p:nvPr/>
          </p:nvGrpSpPr>
          <p:grpSpPr>
            <a:xfrm>
              <a:off x="323528" y="3629966"/>
              <a:ext cx="2815909" cy="235254"/>
              <a:chOff x="5071636" y="2765870"/>
              <a:chExt cx="2815909" cy="235254"/>
            </a:xfrm>
          </p:grpSpPr>
          <p:sp>
            <p:nvSpPr>
              <p:cNvPr id="462" name="Parallelogram 461"/>
              <p:cNvSpPr/>
              <p:nvPr/>
            </p:nvSpPr>
            <p:spPr bwMode="auto">
              <a:xfrm>
                <a:off x="7232624" y="2765870"/>
                <a:ext cx="654921" cy="227793"/>
              </a:xfrm>
              <a:prstGeom prst="parallelogram">
                <a:avLst>
                  <a:gd name="adj" fmla="val 125340"/>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3" name="Parallelogram 462"/>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4" name="Parallelogram 463"/>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5" name="Parallelogram 464"/>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6" name="Parallelogram 465"/>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7" name="Parallelogram 466"/>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8" name="Parallelogram 467"/>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69" name="Group 468"/>
            <p:cNvGrpSpPr/>
            <p:nvPr/>
          </p:nvGrpSpPr>
          <p:grpSpPr>
            <a:xfrm>
              <a:off x="610285" y="3400525"/>
              <a:ext cx="2815909" cy="235254"/>
              <a:chOff x="5071636" y="2765870"/>
              <a:chExt cx="2815909" cy="235254"/>
            </a:xfrm>
          </p:grpSpPr>
          <p:sp>
            <p:nvSpPr>
              <p:cNvPr id="470" name="Parallelogram 469"/>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1" name="Parallelogram 470"/>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2" name="Parallelogram 471"/>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3" name="Parallelogram 472"/>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4" name="Parallelogram 473"/>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5" name="Parallelogram 474"/>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6" name="Parallelogram 475"/>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77" name="Group 476"/>
            <p:cNvGrpSpPr/>
            <p:nvPr/>
          </p:nvGrpSpPr>
          <p:grpSpPr>
            <a:xfrm>
              <a:off x="897042" y="3171084"/>
              <a:ext cx="2815909" cy="235254"/>
              <a:chOff x="5071636" y="2765870"/>
              <a:chExt cx="2815909" cy="235254"/>
            </a:xfrm>
          </p:grpSpPr>
          <p:sp>
            <p:nvSpPr>
              <p:cNvPr id="478" name="Parallelogram 477"/>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9" name="Parallelogram 478"/>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80" name="Parallelogram 479"/>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81" name="Parallelogram 480"/>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82" name="Parallelogram 481"/>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83" name="Parallelogram 482"/>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84" name="Parallelogram 483"/>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85" name="Group 484"/>
            <p:cNvGrpSpPr/>
            <p:nvPr/>
          </p:nvGrpSpPr>
          <p:grpSpPr>
            <a:xfrm>
              <a:off x="2848225" y="3173530"/>
              <a:ext cx="863708" cy="1048331"/>
              <a:chOff x="7596333" y="2309434"/>
              <a:chExt cx="863708" cy="1048331"/>
            </a:xfrm>
          </p:grpSpPr>
          <p:sp>
            <p:nvSpPr>
              <p:cNvPr id="486" name="Parallelogram 485"/>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87" name="Parallelogram 486"/>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88" name="Parallelogram 487"/>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89" name="Group 488"/>
            <p:cNvGrpSpPr/>
            <p:nvPr/>
          </p:nvGrpSpPr>
          <p:grpSpPr>
            <a:xfrm>
              <a:off x="2848228" y="3533218"/>
              <a:ext cx="863708" cy="1048331"/>
              <a:chOff x="7596333" y="2309434"/>
              <a:chExt cx="863708" cy="1048331"/>
            </a:xfrm>
          </p:grpSpPr>
          <p:sp>
            <p:nvSpPr>
              <p:cNvPr id="490" name="Parallelogram 489"/>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91" name="Parallelogram 490"/>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92" name="Parallelogram 491"/>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93" name="Group 492"/>
            <p:cNvGrpSpPr/>
            <p:nvPr/>
          </p:nvGrpSpPr>
          <p:grpSpPr>
            <a:xfrm>
              <a:off x="2848231" y="3892906"/>
              <a:ext cx="863708" cy="1048331"/>
              <a:chOff x="7596333" y="2309434"/>
              <a:chExt cx="863708" cy="1048331"/>
            </a:xfrm>
          </p:grpSpPr>
          <p:sp>
            <p:nvSpPr>
              <p:cNvPr id="494" name="Parallelogram 493"/>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95" name="Parallelogram 494"/>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96" name="Parallelogram 495"/>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97" name="Group 496"/>
            <p:cNvGrpSpPr/>
            <p:nvPr/>
          </p:nvGrpSpPr>
          <p:grpSpPr>
            <a:xfrm>
              <a:off x="2848228" y="4254512"/>
              <a:ext cx="863708" cy="1048331"/>
              <a:chOff x="7596333" y="2309434"/>
              <a:chExt cx="863708" cy="1048331"/>
            </a:xfrm>
          </p:grpSpPr>
          <p:sp>
            <p:nvSpPr>
              <p:cNvPr id="498" name="Parallelogram 497"/>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99" name="Parallelogram 498"/>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00" name="Parallelogram 499"/>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501" name="Group 500"/>
            <p:cNvGrpSpPr/>
            <p:nvPr/>
          </p:nvGrpSpPr>
          <p:grpSpPr>
            <a:xfrm>
              <a:off x="2848225" y="4616118"/>
              <a:ext cx="863708" cy="1048331"/>
              <a:chOff x="7596333" y="2309434"/>
              <a:chExt cx="863708" cy="1048331"/>
            </a:xfrm>
          </p:grpSpPr>
          <p:sp>
            <p:nvSpPr>
              <p:cNvPr id="502" name="Parallelogram 501"/>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03" name="Parallelogram 502"/>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04" name="Parallelogram 503"/>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grpSp>
        <p:nvGrpSpPr>
          <p:cNvPr id="666" name="Group 665"/>
          <p:cNvGrpSpPr/>
          <p:nvPr/>
        </p:nvGrpSpPr>
        <p:grpSpPr>
          <a:xfrm>
            <a:off x="3345002" y="3212975"/>
            <a:ext cx="1887270" cy="1388335"/>
            <a:chOff x="4423564" y="3099076"/>
            <a:chExt cx="3389423" cy="2493365"/>
          </a:xfrm>
        </p:grpSpPr>
        <p:sp>
          <p:nvSpPr>
            <p:cNvPr id="586" name="Rectangle 585"/>
            <p:cNvSpPr/>
            <p:nvPr/>
          </p:nvSpPr>
          <p:spPr bwMode="auto">
            <a:xfrm>
              <a:off x="4427984" y="522920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87" name="Rectangle 586"/>
            <p:cNvSpPr/>
            <p:nvPr/>
          </p:nvSpPr>
          <p:spPr bwMode="auto">
            <a:xfrm>
              <a:off x="4788024" y="522920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88" name="Rectangle 587"/>
            <p:cNvSpPr/>
            <p:nvPr/>
          </p:nvSpPr>
          <p:spPr bwMode="auto">
            <a:xfrm>
              <a:off x="5148064" y="522920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89" name="Rectangle 588"/>
            <p:cNvSpPr/>
            <p:nvPr/>
          </p:nvSpPr>
          <p:spPr bwMode="auto">
            <a:xfrm>
              <a:off x="5508104" y="522920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0" name="Rectangle 589"/>
            <p:cNvSpPr/>
            <p:nvPr/>
          </p:nvSpPr>
          <p:spPr bwMode="auto">
            <a:xfrm>
              <a:off x="5868144" y="522920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1" name="Rectangle 590"/>
            <p:cNvSpPr/>
            <p:nvPr/>
          </p:nvSpPr>
          <p:spPr bwMode="auto">
            <a:xfrm>
              <a:off x="6228184" y="522920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2" name="Rectangle 591"/>
            <p:cNvSpPr/>
            <p:nvPr/>
          </p:nvSpPr>
          <p:spPr bwMode="auto">
            <a:xfrm>
              <a:off x="6588224" y="522920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3" name="Rectangle 592"/>
            <p:cNvSpPr/>
            <p:nvPr/>
          </p:nvSpPr>
          <p:spPr bwMode="auto">
            <a:xfrm>
              <a:off x="4427984" y="486916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4" name="Rectangle 593"/>
            <p:cNvSpPr/>
            <p:nvPr/>
          </p:nvSpPr>
          <p:spPr bwMode="auto">
            <a:xfrm>
              <a:off x="4788024" y="486916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5" name="Rectangle 594"/>
            <p:cNvSpPr/>
            <p:nvPr/>
          </p:nvSpPr>
          <p:spPr bwMode="auto">
            <a:xfrm>
              <a:off x="5148064" y="486916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6" name="Rectangle 595"/>
            <p:cNvSpPr/>
            <p:nvPr/>
          </p:nvSpPr>
          <p:spPr bwMode="auto">
            <a:xfrm>
              <a:off x="5508104" y="486916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7" name="Rectangle 596"/>
            <p:cNvSpPr/>
            <p:nvPr/>
          </p:nvSpPr>
          <p:spPr bwMode="auto">
            <a:xfrm>
              <a:off x="5868144" y="486916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8" name="Rectangle 597"/>
            <p:cNvSpPr/>
            <p:nvPr/>
          </p:nvSpPr>
          <p:spPr bwMode="auto">
            <a:xfrm>
              <a:off x="6228184" y="486916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9" name="Rectangle 598"/>
            <p:cNvSpPr/>
            <p:nvPr/>
          </p:nvSpPr>
          <p:spPr bwMode="auto">
            <a:xfrm>
              <a:off x="6588224" y="486916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0" name="Rectangle 599"/>
            <p:cNvSpPr/>
            <p:nvPr/>
          </p:nvSpPr>
          <p:spPr bwMode="auto">
            <a:xfrm>
              <a:off x="4427984" y="450912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1" name="Rectangle 600"/>
            <p:cNvSpPr/>
            <p:nvPr/>
          </p:nvSpPr>
          <p:spPr bwMode="auto">
            <a:xfrm>
              <a:off x="4788024" y="450912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2" name="Rectangle 601"/>
            <p:cNvSpPr/>
            <p:nvPr/>
          </p:nvSpPr>
          <p:spPr bwMode="auto">
            <a:xfrm>
              <a:off x="5148064" y="450912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3" name="Rectangle 602"/>
            <p:cNvSpPr/>
            <p:nvPr/>
          </p:nvSpPr>
          <p:spPr bwMode="auto">
            <a:xfrm>
              <a:off x="5508104" y="450912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4" name="Rectangle 603"/>
            <p:cNvSpPr/>
            <p:nvPr/>
          </p:nvSpPr>
          <p:spPr bwMode="auto">
            <a:xfrm>
              <a:off x="5868144" y="450912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5" name="Rectangle 604"/>
            <p:cNvSpPr/>
            <p:nvPr/>
          </p:nvSpPr>
          <p:spPr bwMode="auto">
            <a:xfrm>
              <a:off x="6228184" y="450912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6" name="Rectangle 605"/>
            <p:cNvSpPr/>
            <p:nvPr/>
          </p:nvSpPr>
          <p:spPr bwMode="auto">
            <a:xfrm>
              <a:off x="6588224" y="450912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7" name="Rectangle 606"/>
            <p:cNvSpPr/>
            <p:nvPr/>
          </p:nvSpPr>
          <p:spPr bwMode="auto">
            <a:xfrm>
              <a:off x="4427984" y="414908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8" name="Rectangle 607"/>
            <p:cNvSpPr/>
            <p:nvPr/>
          </p:nvSpPr>
          <p:spPr bwMode="auto">
            <a:xfrm>
              <a:off x="4788024" y="414908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9" name="Rectangle 608"/>
            <p:cNvSpPr/>
            <p:nvPr/>
          </p:nvSpPr>
          <p:spPr bwMode="auto">
            <a:xfrm>
              <a:off x="5148064" y="414908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0" name="Rectangle 609"/>
            <p:cNvSpPr/>
            <p:nvPr/>
          </p:nvSpPr>
          <p:spPr bwMode="auto">
            <a:xfrm>
              <a:off x="5508104" y="414908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1" name="Rectangle 610"/>
            <p:cNvSpPr/>
            <p:nvPr/>
          </p:nvSpPr>
          <p:spPr bwMode="auto">
            <a:xfrm>
              <a:off x="5868144" y="414908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2" name="Rectangle 611"/>
            <p:cNvSpPr/>
            <p:nvPr/>
          </p:nvSpPr>
          <p:spPr bwMode="auto">
            <a:xfrm>
              <a:off x="6228184" y="414908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3" name="Rectangle 612"/>
            <p:cNvSpPr/>
            <p:nvPr/>
          </p:nvSpPr>
          <p:spPr bwMode="auto">
            <a:xfrm>
              <a:off x="6588224" y="4149080"/>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4" name="Rectangle 613"/>
            <p:cNvSpPr/>
            <p:nvPr/>
          </p:nvSpPr>
          <p:spPr bwMode="auto">
            <a:xfrm>
              <a:off x="4427984" y="3789040"/>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5" name="Rectangle 614"/>
            <p:cNvSpPr/>
            <p:nvPr/>
          </p:nvSpPr>
          <p:spPr bwMode="auto">
            <a:xfrm>
              <a:off x="4788024" y="3789040"/>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6" name="Rectangle 615"/>
            <p:cNvSpPr/>
            <p:nvPr/>
          </p:nvSpPr>
          <p:spPr bwMode="auto">
            <a:xfrm>
              <a:off x="5148064" y="3789040"/>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7" name="Rectangle 616"/>
            <p:cNvSpPr/>
            <p:nvPr/>
          </p:nvSpPr>
          <p:spPr bwMode="auto">
            <a:xfrm>
              <a:off x="5508104" y="3789040"/>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8" name="Rectangle 617"/>
            <p:cNvSpPr/>
            <p:nvPr/>
          </p:nvSpPr>
          <p:spPr bwMode="auto">
            <a:xfrm>
              <a:off x="5868144" y="3789040"/>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9" name="Rectangle 618"/>
            <p:cNvSpPr/>
            <p:nvPr/>
          </p:nvSpPr>
          <p:spPr bwMode="auto">
            <a:xfrm>
              <a:off x="6228184" y="3789040"/>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0" name="Rectangle 619"/>
            <p:cNvSpPr/>
            <p:nvPr/>
          </p:nvSpPr>
          <p:spPr bwMode="auto">
            <a:xfrm>
              <a:off x="6588224" y="3789040"/>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nvGrpSpPr>
            <p:cNvPr id="621" name="Group 620"/>
            <p:cNvGrpSpPr/>
            <p:nvPr/>
          </p:nvGrpSpPr>
          <p:grpSpPr>
            <a:xfrm>
              <a:off x="4423564" y="3557958"/>
              <a:ext cx="2815909" cy="235254"/>
              <a:chOff x="5071636" y="2765870"/>
              <a:chExt cx="2815909" cy="235254"/>
            </a:xfrm>
            <a:solidFill>
              <a:srgbClr val="008000"/>
            </a:solidFill>
          </p:grpSpPr>
          <p:sp>
            <p:nvSpPr>
              <p:cNvPr id="622" name="Parallelogram 621"/>
              <p:cNvSpPr/>
              <p:nvPr/>
            </p:nvSpPr>
            <p:spPr bwMode="auto">
              <a:xfrm>
                <a:off x="7232624" y="2765870"/>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3" name="Parallelogram 622"/>
              <p:cNvSpPr/>
              <p:nvPr/>
            </p:nvSpPr>
            <p:spPr bwMode="auto">
              <a:xfrm>
                <a:off x="6864866" y="276915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4" name="Parallelogram 623"/>
              <p:cNvSpPr/>
              <p:nvPr/>
            </p:nvSpPr>
            <p:spPr bwMode="auto">
              <a:xfrm>
                <a:off x="6502803" y="2766753"/>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5" name="Parallelogram 624"/>
              <p:cNvSpPr/>
              <p:nvPr/>
            </p:nvSpPr>
            <p:spPr bwMode="auto">
              <a:xfrm>
                <a:off x="6135045" y="2770042"/>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6" name="Parallelogram 625"/>
              <p:cNvSpPr/>
              <p:nvPr/>
            </p:nvSpPr>
            <p:spPr bwMode="auto">
              <a:xfrm>
                <a:off x="5784372" y="2773331"/>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7" name="Parallelogram 626"/>
              <p:cNvSpPr/>
              <p:nvPr/>
            </p:nvSpPr>
            <p:spPr bwMode="auto">
              <a:xfrm>
                <a:off x="5428004" y="2770925"/>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8" name="Parallelogram 627"/>
              <p:cNvSpPr/>
              <p:nvPr/>
            </p:nvSpPr>
            <p:spPr bwMode="auto">
              <a:xfrm>
                <a:off x="5071636" y="2768519"/>
                <a:ext cx="654921" cy="227793"/>
              </a:xfrm>
              <a:prstGeom prst="parallelogram">
                <a:avLst>
                  <a:gd name="adj" fmla="val 125340"/>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29" name="Group 628"/>
            <p:cNvGrpSpPr/>
            <p:nvPr/>
          </p:nvGrpSpPr>
          <p:grpSpPr>
            <a:xfrm>
              <a:off x="4710321" y="3328517"/>
              <a:ext cx="2815909" cy="235254"/>
              <a:chOff x="5071636" y="2765870"/>
              <a:chExt cx="2815909" cy="235254"/>
            </a:xfrm>
          </p:grpSpPr>
          <p:sp>
            <p:nvSpPr>
              <p:cNvPr id="630" name="Parallelogram 629"/>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1" name="Parallelogram 630"/>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2" name="Parallelogram 631"/>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3" name="Parallelogram 632"/>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4" name="Parallelogram 633"/>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5" name="Parallelogram 634"/>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6" name="Parallelogram 635"/>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37" name="Group 636"/>
            <p:cNvGrpSpPr/>
            <p:nvPr/>
          </p:nvGrpSpPr>
          <p:grpSpPr>
            <a:xfrm>
              <a:off x="4997078" y="3099076"/>
              <a:ext cx="2815909" cy="235254"/>
              <a:chOff x="5071636" y="2765870"/>
              <a:chExt cx="2815909" cy="235254"/>
            </a:xfrm>
          </p:grpSpPr>
          <p:sp>
            <p:nvSpPr>
              <p:cNvPr id="638" name="Parallelogram 637"/>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9" name="Parallelogram 638"/>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40" name="Parallelogram 639"/>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41" name="Parallelogram 640"/>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42" name="Parallelogram 641"/>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43" name="Parallelogram 642"/>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44" name="Parallelogram 643"/>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45" name="Group 644"/>
            <p:cNvGrpSpPr/>
            <p:nvPr/>
          </p:nvGrpSpPr>
          <p:grpSpPr>
            <a:xfrm>
              <a:off x="6948261" y="3101522"/>
              <a:ext cx="863708" cy="1048331"/>
              <a:chOff x="7596333" y="2309434"/>
              <a:chExt cx="863708" cy="1048331"/>
            </a:xfrm>
          </p:grpSpPr>
          <p:sp>
            <p:nvSpPr>
              <p:cNvPr id="646" name="Parallelogram 645"/>
              <p:cNvSpPr/>
              <p:nvPr/>
            </p:nvSpPr>
            <p:spPr bwMode="auto">
              <a:xfrm rot="16200000" flipV="1">
                <a:off x="7445885" y="2919675"/>
                <a:ext cx="588538" cy="287641"/>
              </a:xfrm>
              <a:prstGeom prst="parallelogram">
                <a:avLst>
                  <a:gd name="adj" fmla="val 80241"/>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47" name="Parallelogram 646"/>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48" name="Parallelogram 647"/>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49" name="Group 648"/>
            <p:cNvGrpSpPr/>
            <p:nvPr/>
          </p:nvGrpSpPr>
          <p:grpSpPr>
            <a:xfrm>
              <a:off x="6948264" y="3461210"/>
              <a:ext cx="863708" cy="1048331"/>
              <a:chOff x="7596333" y="2309434"/>
              <a:chExt cx="863708" cy="1048331"/>
            </a:xfrm>
          </p:grpSpPr>
          <p:sp>
            <p:nvSpPr>
              <p:cNvPr id="650" name="Parallelogram 649"/>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51" name="Parallelogram 650"/>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52" name="Parallelogram 651"/>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53" name="Group 652"/>
            <p:cNvGrpSpPr/>
            <p:nvPr/>
          </p:nvGrpSpPr>
          <p:grpSpPr>
            <a:xfrm>
              <a:off x="6948267" y="3820898"/>
              <a:ext cx="863708" cy="1048331"/>
              <a:chOff x="7596333" y="2309434"/>
              <a:chExt cx="863708" cy="1048331"/>
            </a:xfrm>
          </p:grpSpPr>
          <p:sp>
            <p:nvSpPr>
              <p:cNvPr id="654" name="Parallelogram 653"/>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55" name="Parallelogram 654"/>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56" name="Parallelogram 655"/>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57" name="Group 656"/>
            <p:cNvGrpSpPr/>
            <p:nvPr/>
          </p:nvGrpSpPr>
          <p:grpSpPr>
            <a:xfrm>
              <a:off x="6948264" y="4182504"/>
              <a:ext cx="863708" cy="1048331"/>
              <a:chOff x="7596333" y="2309434"/>
              <a:chExt cx="863708" cy="1048331"/>
            </a:xfrm>
          </p:grpSpPr>
          <p:sp>
            <p:nvSpPr>
              <p:cNvPr id="658" name="Parallelogram 657"/>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59" name="Parallelogram 658"/>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60" name="Parallelogram 659"/>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61" name="Group 660"/>
            <p:cNvGrpSpPr/>
            <p:nvPr/>
          </p:nvGrpSpPr>
          <p:grpSpPr>
            <a:xfrm>
              <a:off x="6948261" y="4544110"/>
              <a:ext cx="863708" cy="1048331"/>
              <a:chOff x="7596333" y="2309434"/>
              <a:chExt cx="863708" cy="1048331"/>
            </a:xfrm>
          </p:grpSpPr>
          <p:sp>
            <p:nvSpPr>
              <p:cNvPr id="662" name="Parallelogram 661"/>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63" name="Parallelogram 662"/>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64" name="Parallelogram 663"/>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grpSp>
        <p:nvGrpSpPr>
          <p:cNvPr id="747" name="Group 746"/>
          <p:cNvGrpSpPr/>
          <p:nvPr/>
        </p:nvGrpSpPr>
        <p:grpSpPr>
          <a:xfrm>
            <a:off x="5935732" y="3220805"/>
            <a:ext cx="1876628" cy="1380506"/>
            <a:chOff x="4855612" y="3819156"/>
            <a:chExt cx="3389423" cy="2493365"/>
          </a:xfrm>
        </p:grpSpPr>
        <p:grpSp>
          <p:nvGrpSpPr>
            <p:cNvPr id="667" name="Group 666"/>
            <p:cNvGrpSpPr/>
            <p:nvPr/>
          </p:nvGrpSpPr>
          <p:grpSpPr>
            <a:xfrm>
              <a:off x="4860032" y="4509120"/>
              <a:ext cx="2520280" cy="1800200"/>
              <a:chOff x="5076056" y="2996952"/>
              <a:chExt cx="2520280" cy="1800200"/>
            </a:xfrm>
          </p:grpSpPr>
          <p:sp>
            <p:nvSpPr>
              <p:cNvPr id="668" name="Rectangle 667"/>
              <p:cNvSpPr/>
              <p:nvPr/>
            </p:nvSpPr>
            <p:spPr bwMode="auto">
              <a:xfrm>
                <a:off x="507605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69" name="Rectangle 668"/>
              <p:cNvSpPr/>
              <p:nvPr/>
            </p:nvSpPr>
            <p:spPr bwMode="auto">
              <a:xfrm>
                <a:off x="543609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0" name="Rectangle 669"/>
              <p:cNvSpPr/>
              <p:nvPr/>
            </p:nvSpPr>
            <p:spPr bwMode="auto">
              <a:xfrm>
                <a:off x="579613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1" name="Rectangle 670"/>
              <p:cNvSpPr/>
              <p:nvPr/>
            </p:nvSpPr>
            <p:spPr bwMode="auto">
              <a:xfrm>
                <a:off x="615617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2" name="Rectangle 671"/>
              <p:cNvSpPr/>
              <p:nvPr/>
            </p:nvSpPr>
            <p:spPr bwMode="auto">
              <a:xfrm>
                <a:off x="651621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3" name="Rectangle 672"/>
              <p:cNvSpPr/>
              <p:nvPr/>
            </p:nvSpPr>
            <p:spPr bwMode="auto">
              <a:xfrm>
                <a:off x="687625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4" name="Rectangle 673"/>
              <p:cNvSpPr/>
              <p:nvPr/>
            </p:nvSpPr>
            <p:spPr bwMode="auto">
              <a:xfrm>
                <a:off x="723629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5" name="Rectangle 674"/>
              <p:cNvSpPr/>
              <p:nvPr/>
            </p:nvSpPr>
            <p:spPr bwMode="auto">
              <a:xfrm>
                <a:off x="507605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6" name="Rectangle 675"/>
              <p:cNvSpPr/>
              <p:nvPr/>
            </p:nvSpPr>
            <p:spPr bwMode="auto">
              <a:xfrm>
                <a:off x="543609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7" name="Rectangle 676"/>
              <p:cNvSpPr/>
              <p:nvPr/>
            </p:nvSpPr>
            <p:spPr bwMode="auto">
              <a:xfrm>
                <a:off x="579613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8" name="Rectangle 677"/>
              <p:cNvSpPr/>
              <p:nvPr/>
            </p:nvSpPr>
            <p:spPr bwMode="auto">
              <a:xfrm>
                <a:off x="615617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9" name="Rectangle 678"/>
              <p:cNvSpPr/>
              <p:nvPr/>
            </p:nvSpPr>
            <p:spPr bwMode="auto">
              <a:xfrm>
                <a:off x="651621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0" name="Rectangle 679"/>
              <p:cNvSpPr/>
              <p:nvPr/>
            </p:nvSpPr>
            <p:spPr bwMode="auto">
              <a:xfrm>
                <a:off x="687625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1" name="Rectangle 680"/>
              <p:cNvSpPr/>
              <p:nvPr/>
            </p:nvSpPr>
            <p:spPr bwMode="auto">
              <a:xfrm>
                <a:off x="723629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2" name="Rectangle 681"/>
              <p:cNvSpPr/>
              <p:nvPr/>
            </p:nvSpPr>
            <p:spPr bwMode="auto">
              <a:xfrm>
                <a:off x="507605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3" name="Rectangle 682"/>
              <p:cNvSpPr/>
              <p:nvPr/>
            </p:nvSpPr>
            <p:spPr bwMode="auto">
              <a:xfrm>
                <a:off x="543609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4" name="Rectangle 683"/>
              <p:cNvSpPr/>
              <p:nvPr/>
            </p:nvSpPr>
            <p:spPr bwMode="auto">
              <a:xfrm>
                <a:off x="579613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5" name="Rectangle 684"/>
              <p:cNvSpPr/>
              <p:nvPr/>
            </p:nvSpPr>
            <p:spPr bwMode="auto">
              <a:xfrm>
                <a:off x="615617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6" name="Rectangle 685"/>
              <p:cNvSpPr/>
              <p:nvPr/>
            </p:nvSpPr>
            <p:spPr bwMode="auto">
              <a:xfrm>
                <a:off x="651621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7" name="Rectangle 686"/>
              <p:cNvSpPr/>
              <p:nvPr/>
            </p:nvSpPr>
            <p:spPr bwMode="auto">
              <a:xfrm>
                <a:off x="687625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8" name="Rectangle 687"/>
              <p:cNvSpPr/>
              <p:nvPr/>
            </p:nvSpPr>
            <p:spPr bwMode="auto">
              <a:xfrm>
                <a:off x="723629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89" name="Rectangle 688"/>
              <p:cNvSpPr/>
              <p:nvPr/>
            </p:nvSpPr>
            <p:spPr bwMode="auto">
              <a:xfrm>
                <a:off x="507605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0" name="Rectangle 689"/>
              <p:cNvSpPr/>
              <p:nvPr/>
            </p:nvSpPr>
            <p:spPr bwMode="auto">
              <a:xfrm>
                <a:off x="543609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1" name="Rectangle 690"/>
              <p:cNvSpPr/>
              <p:nvPr/>
            </p:nvSpPr>
            <p:spPr bwMode="auto">
              <a:xfrm>
                <a:off x="579613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2" name="Rectangle 691"/>
              <p:cNvSpPr/>
              <p:nvPr/>
            </p:nvSpPr>
            <p:spPr bwMode="auto">
              <a:xfrm>
                <a:off x="615617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3" name="Rectangle 692"/>
              <p:cNvSpPr/>
              <p:nvPr/>
            </p:nvSpPr>
            <p:spPr bwMode="auto">
              <a:xfrm>
                <a:off x="651621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4" name="Rectangle 693"/>
              <p:cNvSpPr/>
              <p:nvPr/>
            </p:nvSpPr>
            <p:spPr bwMode="auto">
              <a:xfrm>
                <a:off x="687625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5" name="Rectangle 694"/>
              <p:cNvSpPr/>
              <p:nvPr/>
            </p:nvSpPr>
            <p:spPr bwMode="auto">
              <a:xfrm>
                <a:off x="723629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6" name="Rectangle 695"/>
              <p:cNvSpPr/>
              <p:nvPr/>
            </p:nvSpPr>
            <p:spPr bwMode="auto">
              <a:xfrm>
                <a:off x="507605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7" name="Rectangle 696"/>
              <p:cNvSpPr/>
              <p:nvPr/>
            </p:nvSpPr>
            <p:spPr bwMode="auto">
              <a:xfrm>
                <a:off x="543609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8" name="Rectangle 697"/>
              <p:cNvSpPr/>
              <p:nvPr/>
            </p:nvSpPr>
            <p:spPr bwMode="auto">
              <a:xfrm>
                <a:off x="579613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99" name="Rectangle 698"/>
              <p:cNvSpPr/>
              <p:nvPr/>
            </p:nvSpPr>
            <p:spPr bwMode="auto">
              <a:xfrm>
                <a:off x="615617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0" name="Rectangle 699"/>
              <p:cNvSpPr/>
              <p:nvPr/>
            </p:nvSpPr>
            <p:spPr bwMode="auto">
              <a:xfrm>
                <a:off x="651621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1" name="Rectangle 700"/>
              <p:cNvSpPr/>
              <p:nvPr/>
            </p:nvSpPr>
            <p:spPr bwMode="auto">
              <a:xfrm>
                <a:off x="687625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2" name="Rectangle 701"/>
              <p:cNvSpPr/>
              <p:nvPr/>
            </p:nvSpPr>
            <p:spPr bwMode="auto">
              <a:xfrm>
                <a:off x="7236296" y="2996952"/>
                <a:ext cx="360040" cy="360040"/>
              </a:xfrm>
              <a:prstGeom prst="rect">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03" name="Group 702"/>
            <p:cNvGrpSpPr/>
            <p:nvPr/>
          </p:nvGrpSpPr>
          <p:grpSpPr>
            <a:xfrm>
              <a:off x="4855612" y="4278038"/>
              <a:ext cx="2815909" cy="235254"/>
              <a:chOff x="5071636" y="2765870"/>
              <a:chExt cx="2815909" cy="235254"/>
            </a:xfrm>
          </p:grpSpPr>
          <p:sp>
            <p:nvSpPr>
              <p:cNvPr id="704" name="Parallelogram 703"/>
              <p:cNvSpPr/>
              <p:nvPr/>
            </p:nvSpPr>
            <p:spPr bwMode="auto">
              <a:xfrm>
                <a:off x="7232624" y="2765870"/>
                <a:ext cx="654921" cy="227793"/>
              </a:xfrm>
              <a:prstGeom prst="parallelogram">
                <a:avLst>
                  <a:gd name="adj" fmla="val 125340"/>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5" name="Parallelogram 704"/>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6" name="Parallelogram 705"/>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7" name="Parallelogram 706"/>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8" name="Parallelogram 707"/>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9" name="Parallelogram 708"/>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0" name="Parallelogram 709"/>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11" name="Group 710"/>
            <p:cNvGrpSpPr/>
            <p:nvPr/>
          </p:nvGrpSpPr>
          <p:grpSpPr>
            <a:xfrm>
              <a:off x="5142369" y="4048597"/>
              <a:ext cx="2815909" cy="235254"/>
              <a:chOff x="5071636" y="2765870"/>
              <a:chExt cx="2815909" cy="235254"/>
            </a:xfrm>
          </p:grpSpPr>
          <p:sp>
            <p:nvSpPr>
              <p:cNvPr id="712" name="Parallelogram 711"/>
              <p:cNvSpPr/>
              <p:nvPr/>
            </p:nvSpPr>
            <p:spPr bwMode="auto">
              <a:xfrm>
                <a:off x="7232624" y="2765870"/>
                <a:ext cx="654921" cy="227793"/>
              </a:xfrm>
              <a:prstGeom prst="parallelogram">
                <a:avLst>
                  <a:gd name="adj" fmla="val 125340"/>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3" name="Parallelogram 712"/>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4" name="Parallelogram 713"/>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5" name="Parallelogram 714"/>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6" name="Parallelogram 715"/>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7" name="Parallelogram 716"/>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8" name="Parallelogram 717"/>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19" name="Group 718"/>
            <p:cNvGrpSpPr/>
            <p:nvPr/>
          </p:nvGrpSpPr>
          <p:grpSpPr>
            <a:xfrm>
              <a:off x="5429126" y="3819156"/>
              <a:ext cx="2815909" cy="235254"/>
              <a:chOff x="5071636" y="2765870"/>
              <a:chExt cx="2815909" cy="235254"/>
            </a:xfrm>
          </p:grpSpPr>
          <p:sp>
            <p:nvSpPr>
              <p:cNvPr id="720" name="Parallelogram 719"/>
              <p:cNvSpPr/>
              <p:nvPr/>
            </p:nvSpPr>
            <p:spPr bwMode="auto">
              <a:xfrm>
                <a:off x="7232624" y="2765870"/>
                <a:ext cx="654921" cy="227793"/>
              </a:xfrm>
              <a:prstGeom prst="parallelogram">
                <a:avLst>
                  <a:gd name="adj" fmla="val 125340"/>
                </a:avLst>
              </a:prstGeom>
              <a:solidFill>
                <a:srgbClr val="008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21" name="Parallelogram 720"/>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22" name="Parallelogram 721"/>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23" name="Parallelogram 722"/>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24" name="Parallelogram 723"/>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25" name="Parallelogram 724"/>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26" name="Parallelogram 725"/>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27" name="Group 726"/>
            <p:cNvGrpSpPr/>
            <p:nvPr/>
          </p:nvGrpSpPr>
          <p:grpSpPr>
            <a:xfrm>
              <a:off x="7380309" y="3821602"/>
              <a:ext cx="863708" cy="1048331"/>
              <a:chOff x="7596333" y="2309434"/>
              <a:chExt cx="863708" cy="1048331"/>
            </a:xfrm>
            <a:solidFill>
              <a:srgbClr val="008000"/>
            </a:solidFill>
          </p:grpSpPr>
          <p:sp>
            <p:nvSpPr>
              <p:cNvPr id="728" name="Parallelogram 727"/>
              <p:cNvSpPr/>
              <p:nvPr/>
            </p:nvSpPr>
            <p:spPr bwMode="auto">
              <a:xfrm rot="16200000" flipV="1">
                <a:off x="7445885" y="2919675"/>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29" name="Parallelogram 728"/>
              <p:cNvSpPr/>
              <p:nvPr/>
            </p:nvSpPr>
            <p:spPr bwMode="auto">
              <a:xfrm rot="16200000" flipV="1">
                <a:off x="7733918" y="2690026"/>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30" name="Parallelogram 729"/>
              <p:cNvSpPr/>
              <p:nvPr/>
            </p:nvSpPr>
            <p:spPr bwMode="auto">
              <a:xfrm rot="16200000" flipV="1">
                <a:off x="8021952" y="2459882"/>
                <a:ext cx="588538" cy="287641"/>
              </a:xfrm>
              <a:prstGeom prst="parallelogram">
                <a:avLst>
                  <a:gd name="adj" fmla="val 80241"/>
                </a:avLst>
              </a:prstGeom>
              <a:grp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31" name="Group 730"/>
            <p:cNvGrpSpPr/>
            <p:nvPr/>
          </p:nvGrpSpPr>
          <p:grpSpPr>
            <a:xfrm>
              <a:off x="7380312" y="4181290"/>
              <a:ext cx="863708" cy="1048331"/>
              <a:chOff x="7596333" y="2309434"/>
              <a:chExt cx="863708" cy="1048331"/>
            </a:xfrm>
          </p:grpSpPr>
          <p:sp>
            <p:nvSpPr>
              <p:cNvPr id="732" name="Parallelogram 731"/>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33" name="Parallelogram 732"/>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34" name="Parallelogram 733"/>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35" name="Group 734"/>
            <p:cNvGrpSpPr/>
            <p:nvPr/>
          </p:nvGrpSpPr>
          <p:grpSpPr>
            <a:xfrm>
              <a:off x="7380315" y="4540978"/>
              <a:ext cx="863708" cy="1048331"/>
              <a:chOff x="7596333" y="2309434"/>
              <a:chExt cx="863708" cy="1048331"/>
            </a:xfrm>
          </p:grpSpPr>
          <p:sp>
            <p:nvSpPr>
              <p:cNvPr id="736" name="Parallelogram 735"/>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37" name="Parallelogram 736"/>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38" name="Parallelogram 737"/>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39" name="Group 738"/>
            <p:cNvGrpSpPr/>
            <p:nvPr/>
          </p:nvGrpSpPr>
          <p:grpSpPr>
            <a:xfrm>
              <a:off x="7380312" y="4902584"/>
              <a:ext cx="863708" cy="1048331"/>
              <a:chOff x="7596333" y="2309434"/>
              <a:chExt cx="863708" cy="1048331"/>
            </a:xfrm>
          </p:grpSpPr>
          <p:sp>
            <p:nvSpPr>
              <p:cNvPr id="740" name="Parallelogram 739"/>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41" name="Parallelogram 740"/>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42" name="Parallelogram 741"/>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43" name="Group 742"/>
            <p:cNvGrpSpPr/>
            <p:nvPr/>
          </p:nvGrpSpPr>
          <p:grpSpPr>
            <a:xfrm>
              <a:off x="7380309" y="5264190"/>
              <a:ext cx="863708" cy="1048331"/>
              <a:chOff x="7596333" y="2309434"/>
              <a:chExt cx="863708" cy="1048331"/>
            </a:xfrm>
          </p:grpSpPr>
          <p:sp>
            <p:nvSpPr>
              <p:cNvPr id="744" name="Parallelogram 743"/>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45" name="Parallelogram 744"/>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46" name="Parallelogram 745"/>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graphicFrame>
        <p:nvGraphicFramePr>
          <p:cNvPr id="748" name="Object 747"/>
          <p:cNvGraphicFramePr>
            <a:graphicFrameLocks noChangeAspect="1"/>
          </p:cNvGraphicFramePr>
          <p:nvPr/>
        </p:nvGraphicFramePr>
        <p:xfrm>
          <a:off x="3275856" y="5229223"/>
          <a:ext cx="432048" cy="1217590"/>
        </p:xfrm>
        <a:graphic>
          <a:graphicData uri="http://schemas.openxmlformats.org/presentationml/2006/ole">
            <mc:AlternateContent xmlns:mc="http://schemas.openxmlformats.org/markup-compatibility/2006">
              <mc:Choice xmlns:v="urn:schemas-microsoft-com:vml" Requires="v">
                <p:oleObj name="Equation" r:id="rId2" imgW="139700" imgH="393700" progId="Equation.DSMT4">
                  <p:embed/>
                </p:oleObj>
              </mc:Choice>
              <mc:Fallback>
                <p:oleObj name="Equation" r:id="rId2" imgW="139700" imgH="393700" progId="Equation.DSMT4">
                  <p:embed/>
                  <p:pic>
                    <p:nvPicPr>
                      <p:cNvPr id="748" name="Object 747"/>
                      <p:cNvPicPr/>
                      <p:nvPr/>
                    </p:nvPicPr>
                    <p:blipFill>
                      <a:blip r:embed="rId3"/>
                      <a:stretch>
                        <a:fillRect/>
                      </a:stretch>
                    </p:blipFill>
                    <p:spPr>
                      <a:xfrm>
                        <a:off x="3275856" y="5229223"/>
                        <a:ext cx="432048" cy="1217590"/>
                      </a:xfrm>
                      <a:prstGeom prst="rect">
                        <a:avLst/>
                      </a:prstGeom>
                    </p:spPr>
                  </p:pic>
                </p:oleObj>
              </mc:Fallback>
            </mc:AlternateContent>
          </a:graphicData>
        </a:graphic>
      </p:graphicFrame>
      <p:graphicFrame>
        <p:nvGraphicFramePr>
          <p:cNvPr id="749" name="Object 748"/>
          <p:cNvGraphicFramePr>
            <a:graphicFrameLocks noChangeAspect="1"/>
          </p:cNvGraphicFramePr>
          <p:nvPr/>
        </p:nvGraphicFramePr>
        <p:xfrm>
          <a:off x="2411760" y="5229201"/>
          <a:ext cx="471487" cy="1217612"/>
        </p:xfrm>
        <a:graphic>
          <a:graphicData uri="http://schemas.openxmlformats.org/presentationml/2006/ole">
            <mc:AlternateContent xmlns:mc="http://schemas.openxmlformats.org/markup-compatibility/2006">
              <mc:Choice xmlns:v="urn:schemas-microsoft-com:vml" Requires="v">
                <p:oleObj name="Equation" r:id="rId4" imgW="152400" imgH="393700" progId="Equation.DSMT4">
                  <p:embed/>
                </p:oleObj>
              </mc:Choice>
              <mc:Fallback>
                <p:oleObj name="Equation" r:id="rId4" imgW="152400" imgH="393700" progId="Equation.DSMT4">
                  <p:embed/>
                  <p:pic>
                    <p:nvPicPr>
                      <p:cNvPr id="749" name="Object 748"/>
                      <p:cNvPicPr/>
                      <p:nvPr/>
                    </p:nvPicPr>
                    <p:blipFill>
                      <a:blip r:embed="rId5"/>
                      <a:stretch>
                        <a:fillRect/>
                      </a:stretch>
                    </p:blipFill>
                    <p:spPr>
                      <a:xfrm>
                        <a:off x="2411760" y="5229201"/>
                        <a:ext cx="471487" cy="1217612"/>
                      </a:xfrm>
                      <a:prstGeom prst="rect">
                        <a:avLst/>
                      </a:prstGeom>
                    </p:spPr>
                  </p:pic>
                </p:oleObj>
              </mc:Fallback>
            </mc:AlternateContent>
          </a:graphicData>
        </a:graphic>
      </p:graphicFrame>
      <p:graphicFrame>
        <p:nvGraphicFramePr>
          <p:cNvPr id="750" name="Object 749"/>
          <p:cNvGraphicFramePr>
            <a:graphicFrameLocks noChangeAspect="1"/>
          </p:cNvGraphicFramePr>
          <p:nvPr/>
        </p:nvGraphicFramePr>
        <p:xfrm>
          <a:off x="1547664" y="5229201"/>
          <a:ext cx="471487" cy="1217612"/>
        </p:xfrm>
        <a:graphic>
          <a:graphicData uri="http://schemas.openxmlformats.org/presentationml/2006/ole">
            <mc:AlternateContent xmlns:mc="http://schemas.openxmlformats.org/markup-compatibility/2006">
              <mc:Choice xmlns:v="urn:schemas-microsoft-com:vml" Requires="v">
                <p:oleObj name="Equation" r:id="rId6" imgW="152400" imgH="393700" progId="Equation.DSMT4">
                  <p:embed/>
                </p:oleObj>
              </mc:Choice>
              <mc:Fallback>
                <p:oleObj name="Equation" r:id="rId6" imgW="152400" imgH="393700" progId="Equation.DSMT4">
                  <p:embed/>
                  <p:pic>
                    <p:nvPicPr>
                      <p:cNvPr id="750" name="Object 749"/>
                      <p:cNvPicPr/>
                      <p:nvPr/>
                    </p:nvPicPr>
                    <p:blipFill>
                      <a:blip r:embed="rId7"/>
                      <a:stretch>
                        <a:fillRect/>
                      </a:stretch>
                    </p:blipFill>
                    <p:spPr>
                      <a:xfrm>
                        <a:off x="1547664" y="5229201"/>
                        <a:ext cx="471487" cy="1217612"/>
                      </a:xfrm>
                      <a:prstGeom prst="rect">
                        <a:avLst/>
                      </a:prstGeom>
                    </p:spPr>
                  </p:pic>
                </p:oleObj>
              </mc:Fallback>
            </mc:AlternateContent>
          </a:graphicData>
        </a:graphic>
      </p:graphicFrame>
      <p:graphicFrame>
        <p:nvGraphicFramePr>
          <p:cNvPr id="751" name="Object 750"/>
          <p:cNvGraphicFramePr>
            <a:graphicFrameLocks noChangeAspect="1"/>
          </p:cNvGraphicFramePr>
          <p:nvPr/>
        </p:nvGraphicFramePr>
        <p:xfrm>
          <a:off x="6279926" y="5229200"/>
          <a:ext cx="668338" cy="1217613"/>
        </p:xfrm>
        <a:graphic>
          <a:graphicData uri="http://schemas.openxmlformats.org/presentationml/2006/ole">
            <mc:AlternateContent xmlns:mc="http://schemas.openxmlformats.org/markup-compatibility/2006">
              <mc:Choice xmlns:v="urn:schemas-microsoft-com:vml" Requires="v">
                <p:oleObj name="Equation" r:id="rId8" imgW="215900" imgH="393700" progId="Equation.DSMT4">
                  <p:embed/>
                </p:oleObj>
              </mc:Choice>
              <mc:Fallback>
                <p:oleObj name="Equation" r:id="rId8" imgW="215900" imgH="393700" progId="Equation.DSMT4">
                  <p:embed/>
                  <p:pic>
                    <p:nvPicPr>
                      <p:cNvPr id="751" name="Object 750"/>
                      <p:cNvPicPr/>
                      <p:nvPr/>
                    </p:nvPicPr>
                    <p:blipFill>
                      <a:blip r:embed="rId9"/>
                      <a:stretch>
                        <a:fillRect/>
                      </a:stretch>
                    </p:blipFill>
                    <p:spPr>
                      <a:xfrm>
                        <a:off x="6279926" y="5229200"/>
                        <a:ext cx="668338" cy="1217613"/>
                      </a:xfrm>
                      <a:prstGeom prst="rect">
                        <a:avLst/>
                      </a:prstGeom>
                    </p:spPr>
                  </p:pic>
                </p:oleObj>
              </mc:Fallback>
            </mc:AlternateContent>
          </a:graphicData>
        </a:graphic>
      </p:graphicFrame>
      <p:graphicFrame>
        <p:nvGraphicFramePr>
          <p:cNvPr id="752" name="Object 751"/>
          <p:cNvGraphicFramePr>
            <a:graphicFrameLocks noChangeAspect="1"/>
          </p:cNvGraphicFramePr>
          <p:nvPr/>
        </p:nvGraphicFramePr>
        <p:xfrm>
          <a:off x="4104058" y="5229200"/>
          <a:ext cx="668338" cy="1217613"/>
        </p:xfrm>
        <a:graphic>
          <a:graphicData uri="http://schemas.openxmlformats.org/presentationml/2006/ole">
            <mc:AlternateContent xmlns:mc="http://schemas.openxmlformats.org/markup-compatibility/2006">
              <mc:Choice xmlns:v="urn:schemas-microsoft-com:vml" Requires="v">
                <p:oleObj name="Equation" r:id="rId10" imgW="215900" imgH="393700" progId="Equation.DSMT4">
                  <p:embed/>
                </p:oleObj>
              </mc:Choice>
              <mc:Fallback>
                <p:oleObj name="Equation" r:id="rId10" imgW="215900" imgH="393700" progId="Equation.DSMT4">
                  <p:embed/>
                  <p:pic>
                    <p:nvPicPr>
                      <p:cNvPr id="752" name="Object 751"/>
                      <p:cNvPicPr/>
                      <p:nvPr/>
                    </p:nvPicPr>
                    <p:blipFill>
                      <a:blip r:embed="rId11"/>
                      <a:stretch>
                        <a:fillRect/>
                      </a:stretch>
                    </p:blipFill>
                    <p:spPr>
                      <a:xfrm>
                        <a:off x="4104058" y="5229200"/>
                        <a:ext cx="668338" cy="1217613"/>
                      </a:xfrm>
                      <a:prstGeom prst="rect">
                        <a:avLst/>
                      </a:prstGeom>
                    </p:spPr>
                  </p:pic>
                </p:oleObj>
              </mc:Fallback>
            </mc:AlternateContent>
          </a:graphicData>
        </a:graphic>
      </p:graphicFrame>
      <p:graphicFrame>
        <p:nvGraphicFramePr>
          <p:cNvPr id="753" name="Object 752"/>
          <p:cNvGraphicFramePr>
            <a:graphicFrameLocks noChangeAspect="1"/>
          </p:cNvGraphicFramePr>
          <p:nvPr/>
        </p:nvGraphicFramePr>
        <p:xfrm>
          <a:off x="5161707" y="5229201"/>
          <a:ext cx="706437" cy="1217612"/>
        </p:xfrm>
        <a:graphic>
          <a:graphicData uri="http://schemas.openxmlformats.org/presentationml/2006/ole">
            <mc:AlternateContent xmlns:mc="http://schemas.openxmlformats.org/markup-compatibility/2006">
              <mc:Choice xmlns:v="urn:schemas-microsoft-com:vml" Requires="v">
                <p:oleObj name="Equation" r:id="rId12" imgW="228600" imgH="393700" progId="Equation.DSMT4">
                  <p:embed/>
                </p:oleObj>
              </mc:Choice>
              <mc:Fallback>
                <p:oleObj name="Equation" r:id="rId12" imgW="228600" imgH="393700" progId="Equation.DSMT4">
                  <p:embed/>
                  <p:pic>
                    <p:nvPicPr>
                      <p:cNvPr id="753" name="Object 752"/>
                      <p:cNvPicPr/>
                      <p:nvPr/>
                    </p:nvPicPr>
                    <p:blipFill>
                      <a:blip r:embed="rId13"/>
                      <a:stretch>
                        <a:fillRect/>
                      </a:stretch>
                    </p:blipFill>
                    <p:spPr>
                      <a:xfrm>
                        <a:off x="5161707" y="5229201"/>
                        <a:ext cx="706437" cy="1217612"/>
                      </a:xfrm>
                      <a:prstGeom prst="rect">
                        <a:avLst/>
                      </a:prstGeom>
                    </p:spPr>
                  </p:pic>
                </p:oleObj>
              </mc:Fallback>
            </mc:AlternateContent>
          </a:graphicData>
        </a:graphic>
      </p:graphicFrame>
    </p:spTree>
    <p:extLst>
      <p:ext uri="{BB962C8B-B14F-4D97-AF65-F5344CB8AC3E}">
        <p14:creationId xmlns:p14="http://schemas.microsoft.com/office/powerpoint/2010/main" val="114025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044352"/>
          </a:xfrm>
        </p:spPr>
        <p:txBody>
          <a:bodyPr/>
          <a:lstStyle/>
          <a:p>
            <a:r>
              <a:rPr lang="en-GB" dirty="0"/>
              <a:t>Describe to Someone How to See</a:t>
            </a:r>
            <a:br>
              <a:rPr lang="en-GB" dirty="0"/>
            </a:br>
            <a:r>
              <a:rPr lang="en-GB" dirty="0"/>
              <a:t>Something that is …</a:t>
            </a:r>
          </a:p>
        </p:txBody>
      </p:sp>
      <p:sp>
        <p:nvSpPr>
          <p:cNvPr id="3" name="Content Placeholder 2"/>
          <p:cNvSpPr>
            <a:spLocks noGrp="1"/>
          </p:cNvSpPr>
          <p:nvPr>
            <p:ph idx="1"/>
          </p:nvPr>
        </p:nvSpPr>
        <p:spPr>
          <a:xfrm>
            <a:off x="323528" y="1330424"/>
            <a:ext cx="4320480" cy="4114800"/>
          </a:xfrm>
        </p:spPr>
        <p:txBody>
          <a:bodyPr/>
          <a:lstStyle/>
          <a:p>
            <a:r>
              <a:rPr lang="en-GB" dirty="0"/>
              <a:t>1/3 of something else</a:t>
            </a:r>
          </a:p>
          <a:p>
            <a:r>
              <a:rPr lang="en-GB" dirty="0"/>
              <a:t>1/5 of something else</a:t>
            </a:r>
          </a:p>
          <a:p>
            <a:r>
              <a:rPr lang="en-GB" dirty="0"/>
              <a:t>1/7 of something else</a:t>
            </a:r>
          </a:p>
          <a:p>
            <a:r>
              <a:rPr lang="en-GB" dirty="0"/>
              <a:t>1/15 of something else</a:t>
            </a:r>
          </a:p>
          <a:p>
            <a:r>
              <a:rPr lang="en-GB" dirty="0"/>
              <a:t>1/21 of something else</a:t>
            </a:r>
          </a:p>
          <a:p>
            <a:r>
              <a:rPr lang="en-GB" dirty="0"/>
              <a:t>1/35 of something else</a:t>
            </a:r>
          </a:p>
          <a:p>
            <a:r>
              <a:rPr lang="en-GB" dirty="0"/>
              <a:t>1/105 of something else</a:t>
            </a:r>
          </a:p>
        </p:txBody>
      </p:sp>
      <p:grpSp>
        <p:nvGrpSpPr>
          <p:cNvPr id="4" name="Group 3"/>
          <p:cNvGrpSpPr/>
          <p:nvPr/>
        </p:nvGrpSpPr>
        <p:grpSpPr>
          <a:xfrm>
            <a:off x="4792444" y="2318764"/>
            <a:ext cx="2520280" cy="1800200"/>
            <a:chOff x="5076056" y="2996952"/>
            <a:chExt cx="2520280" cy="1800200"/>
          </a:xfrm>
        </p:grpSpPr>
        <p:sp>
          <p:nvSpPr>
            <p:cNvPr id="5" name="Rectangle 4"/>
            <p:cNvSpPr/>
            <p:nvPr/>
          </p:nvSpPr>
          <p:spPr bwMode="auto">
            <a:xfrm>
              <a:off x="507605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 name="Rectangle 5"/>
            <p:cNvSpPr/>
            <p:nvPr/>
          </p:nvSpPr>
          <p:spPr bwMode="auto">
            <a:xfrm>
              <a:off x="543609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 name="Rectangle 6"/>
            <p:cNvSpPr/>
            <p:nvPr/>
          </p:nvSpPr>
          <p:spPr bwMode="auto">
            <a:xfrm>
              <a:off x="579613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8" name="Rectangle 7"/>
            <p:cNvSpPr/>
            <p:nvPr/>
          </p:nvSpPr>
          <p:spPr bwMode="auto">
            <a:xfrm>
              <a:off x="615617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9" name="Rectangle 8"/>
            <p:cNvSpPr/>
            <p:nvPr/>
          </p:nvSpPr>
          <p:spPr bwMode="auto">
            <a:xfrm>
              <a:off x="651621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0" name="Rectangle 9"/>
            <p:cNvSpPr/>
            <p:nvPr/>
          </p:nvSpPr>
          <p:spPr bwMode="auto">
            <a:xfrm>
              <a:off x="687625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1" name="Rectangle 10"/>
            <p:cNvSpPr/>
            <p:nvPr/>
          </p:nvSpPr>
          <p:spPr bwMode="auto">
            <a:xfrm>
              <a:off x="7236296" y="443711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2" name="Rectangle 11"/>
            <p:cNvSpPr/>
            <p:nvPr/>
          </p:nvSpPr>
          <p:spPr bwMode="auto">
            <a:xfrm>
              <a:off x="507605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3" name="Rectangle 12"/>
            <p:cNvSpPr/>
            <p:nvPr/>
          </p:nvSpPr>
          <p:spPr bwMode="auto">
            <a:xfrm>
              <a:off x="543609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4" name="Rectangle 13"/>
            <p:cNvSpPr/>
            <p:nvPr/>
          </p:nvSpPr>
          <p:spPr bwMode="auto">
            <a:xfrm>
              <a:off x="579613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5" name="Rectangle 14"/>
            <p:cNvSpPr/>
            <p:nvPr/>
          </p:nvSpPr>
          <p:spPr bwMode="auto">
            <a:xfrm>
              <a:off x="615617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6" name="Rectangle 15"/>
            <p:cNvSpPr/>
            <p:nvPr/>
          </p:nvSpPr>
          <p:spPr bwMode="auto">
            <a:xfrm>
              <a:off x="651621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7" name="Rectangle 16"/>
            <p:cNvSpPr/>
            <p:nvPr/>
          </p:nvSpPr>
          <p:spPr bwMode="auto">
            <a:xfrm>
              <a:off x="687625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8" name="Rectangle 17"/>
            <p:cNvSpPr/>
            <p:nvPr/>
          </p:nvSpPr>
          <p:spPr bwMode="auto">
            <a:xfrm>
              <a:off x="7236296" y="407707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19" name="Rectangle 18"/>
            <p:cNvSpPr/>
            <p:nvPr/>
          </p:nvSpPr>
          <p:spPr bwMode="auto">
            <a:xfrm>
              <a:off x="507605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0" name="Rectangle 19"/>
            <p:cNvSpPr/>
            <p:nvPr/>
          </p:nvSpPr>
          <p:spPr bwMode="auto">
            <a:xfrm>
              <a:off x="543609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1" name="Rectangle 20"/>
            <p:cNvSpPr/>
            <p:nvPr/>
          </p:nvSpPr>
          <p:spPr bwMode="auto">
            <a:xfrm>
              <a:off x="579613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2" name="Rectangle 21"/>
            <p:cNvSpPr/>
            <p:nvPr/>
          </p:nvSpPr>
          <p:spPr bwMode="auto">
            <a:xfrm>
              <a:off x="615617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3" name="Rectangle 22"/>
            <p:cNvSpPr/>
            <p:nvPr/>
          </p:nvSpPr>
          <p:spPr bwMode="auto">
            <a:xfrm>
              <a:off x="651621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4" name="Rectangle 23"/>
            <p:cNvSpPr/>
            <p:nvPr/>
          </p:nvSpPr>
          <p:spPr bwMode="auto">
            <a:xfrm>
              <a:off x="687625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5" name="Rectangle 24"/>
            <p:cNvSpPr/>
            <p:nvPr/>
          </p:nvSpPr>
          <p:spPr bwMode="auto">
            <a:xfrm>
              <a:off x="7236296" y="371703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6" name="Rectangle 25"/>
            <p:cNvSpPr/>
            <p:nvPr/>
          </p:nvSpPr>
          <p:spPr bwMode="auto">
            <a:xfrm>
              <a:off x="507605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7" name="Rectangle 26"/>
            <p:cNvSpPr/>
            <p:nvPr/>
          </p:nvSpPr>
          <p:spPr bwMode="auto">
            <a:xfrm>
              <a:off x="543609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8" name="Rectangle 27"/>
            <p:cNvSpPr/>
            <p:nvPr/>
          </p:nvSpPr>
          <p:spPr bwMode="auto">
            <a:xfrm>
              <a:off x="579613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29" name="Rectangle 28"/>
            <p:cNvSpPr/>
            <p:nvPr/>
          </p:nvSpPr>
          <p:spPr bwMode="auto">
            <a:xfrm>
              <a:off x="615617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0" name="Rectangle 29"/>
            <p:cNvSpPr/>
            <p:nvPr/>
          </p:nvSpPr>
          <p:spPr bwMode="auto">
            <a:xfrm>
              <a:off x="651621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1" name="Rectangle 30"/>
            <p:cNvSpPr/>
            <p:nvPr/>
          </p:nvSpPr>
          <p:spPr bwMode="auto">
            <a:xfrm>
              <a:off x="687625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2" name="Rectangle 31"/>
            <p:cNvSpPr/>
            <p:nvPr/>
          </p:nvSpPr>
          <p:spPr bwMode="auto">
            <a:xfrm>
              <a:off x="7236296" y="335699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3" name="Rectangle 32"/>
            <p:cNvSpPr/>
            <p:nvPr/>
          </p:nvSpPr>
          <p:spPr bwMode="auto">
            <a:xfrm>
              <a:off x="507605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4" name="Rectangle 33"/>
            <p:cNvSpPr/>
            <p:nvPr/>
          </p:nvSpPr>
          <p:spPr bwMode="auto">
            <a:xfrm>
              <a:off x="543609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5" name="Rectangle 34"/>
            <p:cNvSpPr/>
            <p:nvPr/>
          </p:nvSpPr>
          <p:spPr bwMode="auto">
            <a:xfrm>
              <a:off x="579613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6" name="Rectangle 35"/>
            <p:cNvSpPr/>
            <p:nvPr/>
          </p:nvSpPr>
          <p:spPr bwMode="auto">
            <a:xfrm>
              <a:off x="615617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7" name="Rectangle 36"/>
            <p:cNvSpPr/>
            <p:nvPr/>
          </p:nvSpPr>
          <p:spPr bwMode="auto">
            <a:xfrm>
              <a:off x="651621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8" name="Rectangle 37"/>
            <p:cNvSpPr/>
            <p:nvPr/>
          </p:nvSpPr>
          <p:spPr bwMode="auto">
            <a:xfrm>
              <a:off x="687625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39" name="Rectangle 38"/>
            <p:cNvSpPr/>
            <p:nvPr/>
          </p:nvSpPr>
          <p:spPr bwMode="auto">
            <a:xfrm>
              <a:off x="7236296" y="2996952"/>
              <a:ext cx="360040" cy="360040"/>
            </a:xfrm>
            <a:prstGeom prst="rect">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0" name="Group 39"/>
          <p:cNvGrpSpPr/>
          <p:nvPr/>
        </p:nvGrpSpPr>
        <p:grpSpPr>
          <a:xfrm>
            <a:off x="4788024" y="2087682"/>
            <a:ext cx="2815909" cy="235254"/>
            <a:chOff x="5071636" y="2765870"/>
            <a:chExt cx="2815909" cy="235254"/>
          </a:xfrm>
        </p:grpSpPr>
        <p:sp>
          <p:nvSpPr>
            <p:cNvPr id="41" name="Parallelogram 40"/>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2" name="Parallelogram 41"/>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3" name="Parallelogram 42"/>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4" name="Parallelogram 43"/>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5" name="Parallelogram 44"/>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6" name="Parallelogram 45"/>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47" name="Parallelogram 46"/>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48" name="Group 47"/>
          <p:cNvGrpSpPr/>
          <p:nvPr/>
        </p:nvGrpSpPr>
        <p:grpSpPr>
          <a:xfrm>
            <a:off x="5074781" y="1858241"/>
            <a:ext cx="2815909" cy="235254"/>
            <a:chOff x="5071636" y="2765870"/>
            <a:chExt cx="2815909" cy="235254"/>
          </a:xfrm>
        </p:grpSpPr>
        <p:sp>
          <p:nvSpPr>
            <p:cNvPr id="49" name="Parallelogram 48"/>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0" name="Parallelogram 49"/>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1" name="Parallelogram 50"/>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2" name="Parallelogram 51"/>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3" name="Parallelogram 52"/>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4" name="Parallelogram 53"/>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5" name="Parallelogram 54"/>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56" name="Group 55"/>
          <p:cNvGrpSpPr/>
          <p:nvPr/>
        </p:nvGrpSpPr>
        <p:grpSpPr>
          <a:xfrm>
            <a:off x="5361538" y="1628800"/>
            <a:ext cx="2815909" cy="235254"/>
            <a:chOff x="5071636" y="2765870"/>
            <a:chExt cx="2815909" cy="235254"/>
          </a:xfrm>
        </p:grpSpPr>
        <p:sp>
          <p:nvSpPr>
            <p:cNvPr id="57" name="Parallelogram 56"/>
            <p:cNvSpPr/>
            <p:nvPr/>
          </p:nvSpPr>
          <p:spPr bwMode="auto">
            <a:xfrm>
              <a:off x="7232624" y="2765870"/>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8" name="Parallelogram 57"/>
            <p:cNvSpPr/>
            <p:nvPr/>
          </p:nvSpPr>
          <p:spPr bwMode="auto">
            <a:xfrm>
              <a:off x="6864866" y="276915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59" name="Parallelogram 58"/>
            <p:cNvSpPr/>
            <p:nvPr/>
          </p:nvSpPr>
          <p:spPr bwMode="auto">
            <a:xfrm>
              <a:off x="6502803" y="2766753"/>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0" name="Parallelogram 59"/>
            <p:cNvSpPr/>
            <p:nvPr/>
          </p:nvSpPr>
          <p:spPr bwMode="auto">
            <a:xfrm>
              <a:off x="6135045" y="2770042"/>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1" name="Parallelogram 60"/>
            <p:cNvSpPr/>
            <p:nvPr/>
          </p:nvSpPr>
          <p:spPr bwMode="auto">
            <a:xfrm>
              <a:off x="5784372" y="2773331"/>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2" name="Parallelogram 61"/>
            <p:cNvSpPr/>
            <p:nvPr/>
          </p:nvSpPr>
          <p:spPr bwMode="auto">
            <a:xfrm>
              <a:off x="5428004" y="2770925"/>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3" name="Parallelogram 62"/>
            <p:cNvSpPr/>
            <p:nvPr/>
          </p:nvSpPr>
          <p:spPr bwMode="auto">
            <a:xfrm>
              <a:off x="5071636" y="2768519"/>
              <a:ext cx="654921" cy="227793"/>
            </a:xfrm>
            <a:prstGeom prst="parallelogram">
              <a:avLst>
                <a:gd name="adj" fmla="val 125340"/>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4" name="Group 63"/>
          <p:cNvGrpSpPr/>
          <p:nvPr/>
        </p:nvGrpSpPr>
        <p:grpSpPr>
          <a:xfrm>
            <a:off x="7312721" y="1631246"/>
            <a:ext cx="863708" cy="1048331"/>
            <a:chOff x="7596333" y="2309434"/>
            <a:chExt cx="863708" cy="1048331"/>
          </a:xfrm>
        </p:grpSpPr>
        <p:sp>
          <p:nvSpPr>
            <p:cNvPr id="65" name="Parallelogram 64"/>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6" name="Parallelogram 65"/>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67" name="Parallelogram 66"/>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68" name="Group 67"/>
          <p:cNvGrpSpPr/>
          <p:nvPr/>
        </p:nvGrpSpPr>
        <p:grpSpPr>
          <a:xfrm>
            <a:off x="7312724" y="1990934"/>
            <a:ext cx="863708" cy="1048331"/>
            <a:chOff x="7596333" y="2309434"/>
            <a:chExt cx="863708" cy="1048331"/>
          </a:xfrm>
        </p:grpSpPr>
        <p:sp>
          <p:nvSpPr>
            <p:cNvPr id="69" name="Parallelogram 68"/>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0" name="Parallelogram 69"/>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1" name="Parallelogram 70"/>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2" name="Group 71"/>
          <p:cNvGrpSpPr/>
          <p:nvPr/>
        </p:nvGrpSpPr>
        <p:grpSpPr>
          <a:xfrm>
            <a:off x="7312727" y="2350622"/>
            <a:ext cx="863708" cy="1048331"/>
            <a:chOff x="7596333" y="2309434"/>
            <a:chExt cx="863708" cy="1048331"/>
          </a:xfrm>
        </p:grpSpPr>
        <p:sp>
          <p:nvSpPr>
            <p:cNvPr id="73" name="Parallelogram 72"/>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4" name="Parallelogram 73"/>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5" name="Parallelogram 74"/>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76" name="Group 75"/>
          <p:cNvGrpSpPr/>
          <p:nvPr/>
        </p:nvGrpSpPr>
        <p:grpSpPr>
          <a:xfrm>
            <a:off x="7312724" y="2712228"/>
            <a:ext cx="863708" cy="1048331"/>
            <a:chOff x="7596333" y="2309434"/>
            <a:chExt cx="863708" cy="1048331"/>
          </a:xfrm>
        </p:grpSpPr>
        <p:sp>
          <p:nvSpPr>
            <p:cNvPr id="77" name="Parallelogram 76"/>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8" name="Parallelogram 77"/>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79" name="Parallelogram 78"/>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grpSp>
        <p:nvGrpSpPr>
          <p:cNvPr id="80" name="Group 79"/>
          <p:cNvGrpSpPr/>
          <p:nvPr/>
        </p:nvGrpSpPr>
        <p:grpSpPr>
          <a:xfrm>
            <a:off x="7312721" y="3073834"/>
            <a:ext cx="863708" cy="1048331"/>
            <a:chOff x="7596333" y="2309434"/>
            <a:chExt cx="863708" cy="1048331"/>
          </a:xfrm>
        </p:grpSpPr>
        <p:sp>
          <p:nvSpPr>
            <p:cNvPr id="81" name="Parallelogram 80"/>
            <p:cNvSpPr/>
            <p:nvPr/>
          </p:nvSpPr>
          <p:spPr bwMode="auto">
            <a:xfrm rot="16200000" flipV="1">
              <a:off x="7445885" y="2919675"/>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82" name="Parallelogram 81"/>
            <p:cNvSpPr/>
            <p:nvPr/>
          </p:nvSpPr>
          <p:spPr bwMode="auto">
            <a:xfrm rot="16200000" flipV="1">
              <a:off x="7733918" y="2690026"/>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
          <p:nvSpPr>
            <p:cNvPr id="83" name="Parallelogram 82"/>
            <p:cNvSpPr/>
            <p:nvPr/>
          </p:nvSpPr>
          <p:spPr bwMode="auto">
            <a:xfrm rot="16200000" flipV="1">
              <a:off x="8021952" y="2459882"/>
              <a:ext cx="588538" cy="287641"/>
            </a:xfrm>
            <a:prstGeom prst="parallelogram">
              <a:avLst>
                <a:gd name="adj" fmla="val 80241"/>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grpSp>
    </p:spTree>
    <p:extLst>
      <p:ext uri="{BB962C8B-B14F-4D97-AF65-F5344CB8AC3E}">
        <p14:creationId xmlns:p14="http://schemas.microsoft.com/office/powerpoint/2010/main" val="361881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2F85-D286-6386-E4E6-0F3CC819EDC4}"/>
              </a:ext>
            </a:extLst>
          </p:cNvPr>
          <p:cNvSpPr>
            <a:spLocks noGrp="1"/>
          </p:cNvSpPr>
          <p:nvPr>
            <p:ph type="title"/>
          </p:nvPr>
        </p:nvSpPr>
        <p:spPr/>
        <p:txBody>
          <a:bodyPr/>
          <a:lstStyle/>
          <a:p>
            <a:r>
              <a:rPr lang="en-GB" dirty="0"/>
              <a:t>Constructs</a:t>
            </a:r>
          </a:p>
        </p:txBody>
      </p:sp>
      <p:sp>
        <p:nvSpPr>
          <p:cNvPr id="3" name="Content Placeholder 2">
            <a:extLst>
              <a:ext uri="{FF2B5EF4-FFF2-40B4-BE49-F238E27FC236}">
                <a16:creationId xmlns:a16="http://schemas.microsoft.com/office/drawing/2014/main" id="{C09C1ACD-ABA6-A345-4067-EE5BAF0D0980}"/>
              </a:ext>
            </a:extLst>
          </p:cNvPr>
          <p:cNvSpPr>
            <a:spLocks noGrp="1"/>
          </p:cNvSpPr>
          <p:nvPr>
            <p:ph idx="1"/>
          </p:nvPr>
        </p:nvSpPr>
        <p:spPr>
          <a:xfrm>
            <a:off x="481263" y="1094873"/>
            <a:ext cx="8417410" cy="5149809"/>
          </a:xfrm>
        </p:spPr>
        <p:txBody>
          <a:bodyPr/>
          <a:lstStyle/>
          <a:p>
            <a:pPr>
              <a:buFont typeface="Wingdings" pitchFamily="2" charset="2"/>
              <a:buChar char="v"/>
            </a:pPr>
            <a:r>
              <a:rPr lang="en-GB" dirty="0"/>
              <a:t> It is not the task that is rich, but whether the task is used richly</a:t>
            </a:r>
          </a:p>
          <a:p>
            <a:pPr>
              <a:buFont typeface="Wingdings" pitchFamily="2" charset="2"/>
              <a:buChar char="v"/>
            </a:pPr>
            <a:r>
              <a:rPr lang="en-GB" dirty="0"/>
              <a:t> No task is an island, complete unto itself</a:t>
            </a:r>
          </a:p>
          <a:p>
            <a:pPr>
              <a:buFont typeface="Wingdings" pitchFamily="2" charset="2"/>
              <a:buChar char="v"/>
            </a:pPr>
            <a:r>
              <a:rPr lang="en-GB" dirty="0"/>
              <a:t> Doing is not sufficient for Construing</a:t>
            </a:r>
          </a:p>
          <a:p>
            <a:pPr lvl="1">
              <a:buFont typeface="Wingdings" pitchFamily="2" charset="2"/>
              <a:buChar char="v"/>
            </a:pPr>
            <a:r>
              <a:rPr lang="en-GB" dirty="0"/>
              <a:t>Attending appropriately to appropriate details</a:t>
            </a:r>
          </a:p>
          <a:p>
            <a:pPr lvl="1">
              <a:buFont typeface="Wingdings" pitchFamily="2" charset="2"/>
              <a:buChar char="v"/>
            </a:pPr>
            <a:r>
              <a:rPr lang="en-GB" dirty="0"/>
              <a:t>Role of personal narrative</a:t>
            </a:r>
          </a:p>
          <a:p>
            <a:pPr>
              <a:buFont typeface="Wingdings" pitchFamily="2" charset="2"/>
              <a:buChar char="v"/>
            </a:pPr>
            <a:r>
              <a:rPr lang="en-GB" dirty="0"/>
              <a:t> Didactic Contract</a:t>
            </a:r>
          </a:p>
          <a:p>
            <a:pPr lvl="1">
              <a:buFont typeface="Wingdings" pitchFamily="2" charset="2"/>
              <a:buChar char="Ø"/>
            </a:pPr>
            <a:r>
              <a:rPr lang="en-GB" dirty="0"/>
              <a:t>Version 1: Learners attempt tasks, and learning occurs. So teacher responsible for setting tasks that will bring about learning.</a:t>
            </a:r>
          </a:p>
          <a:p>
            <a:pPr lvl="1">
              <a:buFont typeface="Wingdings" pitchFamily="2" charset="2"/>
              <a:buChar char="Ø"/>
            </a:pPr>
            <a:r>
              <a:rPr lang="en-GB" dirty="0"/>
              <a:t>Version 2: Learners attempt tasks in an ethos of increasingly sophisticated use of mathematical powers, encountering of mathematical themes, and recognition of mathematical actions. Teacher directs attention and displays ways of attending.</a:t>
            </a:r>
          </a:p>
          <a:p>
            <a:pPr>
              <a:buFont typeface="Wingdings" pitchFamily="2" charset="2"/>
              <a:buChar char="v"/>
            </a:pPr>
            <a:r>
              <a:rPr lang="en-GB" dirty="0"/>
              <a:t> Didactic Tension</a:t>
            </a:r>
          </a:p>
          <a:p>
            <a:pPr lvl="1">
              <a:buFont typeface="Wingdings" pitchFamily="2" charset="2"/>
              <a:buChar char="Ø"/>
            </a:pPr>
            <a:r>
              <a:rPr lang="en-GB" dirty="0"/>
              <a:t>The more explicitly and specifically the teacher indicates the behaviour being sought, the easier it is for learners to behave appropriately but without generating that behaviour from themselves.</a:t>
            </a:r>
          </a:p>
        </p:txBody>
      </p:sp>
    </p:spTree>
    <p:extLst>
      <p:ext uri="{BB962C8B-B14F-4D97-AF65-F5344CB8AC3E}">
        <p14:creationId xmlns:p14="http://schemas.microsoft.com/office/powerpoint/2010/main" val="34614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B7942"/>
        </a:solidFill>
        <a:ln>
          <a:solidFill>
            <a:schemeClr val="tx1"/>
          </a:solidFill>
        </a:ln>
      </a:spPr>
      <a:bodyPr rtlCol="0" anchor="ctr"/>
      <a:lstStyle>
        <a:defPPr algn="ctr">
          <a:defRPr sz="2000">
            <a:solidFill>
              <a:srgbClr val="FFFF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err="1" smtClean="0">
            <a:latin typeface="Chalkboard" charset="0"/>
            <a:ea typeface="Chalkboard" charset="0"/>
            <a:cs typeface="Chalkboard" charset="0"/>
          </a:defRPr>
        </a:defPPr>
      </a:lstStyle>
    </a:txDef>
  </a:objectDefaults>
  <a:extraClrSchemeLst/>
  <a:extLst>
    <a:ext uri="{05A4C25C-085E-4340-85A3-A5531E510DB2}">
      <thm15:themeFamily xmlns:thm15="http://schemas.microsoft.com/office/thememl/2012/main" name="Blank" id="{266CBBC0-D244-7347-801A-1958D987A020}" vid="{EDE611A9-898C-6240-80DA-EB3238CCA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3023</TotalTime>
  <Words>1254</Words>
  <Application>Microsoft Macintosh PowerPoint</Application>
  <PresentationFormat>On-screen Show (4:3)</PresentationFormat>
  <Paragraphs>134</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Calibri Light</vt:lpstr>
      <vt:lpstr>Chalkboard</vt:lpstr>
      <vt:lpstr>Comic Sans MS</vt:lpstr>
      <vt:lpstr>Wingdings</vt:lpstr>
      <vt:lpstr>Office Theme</vt:lpstr>
      <vt:lpstr>Equation</vt:lpstr>
      <vt:lpstr>Using Tasks Richly</vt:lpstr>
      <vt:lpstr>Outline</vt:lpstr>
      <vt:lpstr>Learner Attention</vt:lpstr>
      <vt:lpstr>Underpinning Assumptions</vt:lpstr>
      <vt:lpstr>What Might the Author Want Learners to Attend to?</vt:lpstr>
      <vt:lpstr>Exploiting a Task </vt:lpstr>
      <vt:lpstr>Say What You See</vt:lpstr>
      <vt:lpstr>Describe to Someone How to See Something that is …</vt:lpstr>
      <vt:lpstr>Constructs</vt:lpstr>
      <vt:lpstr>Ride &amp; Tie</vt:lpstr>
      <vt:lpstr>Ride &amp; Tie</vt:lpstr>
      <vt:lpstr>Constructs</vt:lpstr>
      <vt:lpstr>In order to use a task richly, it is necessary to be aware of potential inner tasks. </vt:lpstr>
      <vt:lpstr>Attention</vt:lpstr>
      <vt:lpstr>Issue of Time</vt:lpstr>
      <vt:lpstr>Powers &amp; Themes</vt:lpstr>
      <vt:lpstr>Follow-Up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85</cp:revision>
  <cp:lastPrinted>2023-03-19T13:19:47Z</cp:lastPrinted>
  <dcterms:created xsi:type="dcterms:W3CDTF">2017-06-17T10:17:52Z</dcterms:created>
  <dcterms:modified xsi:type="dcterms:W3CDTF">2023-03-20T08:30:08Z</dcterms:modified>
</cp:coreProperties>
</file>