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271" r:id="rId3"/>
    <p:sldId id="264" r:id="rId4"/>
    <p:sldId id="258" r:id="rId5"/>
    <p:sldId id="268" r:id="rId6"/>
    <p:sldId id="261" r:id="rId7"/>
    <p:sldId id="269" r:id="rId8"/>
    <p:sldId id="272" r:id="rId9"/>
    <p:sldId id="260" r:id="rId10"/>
    <p:sldId id="367" r:id="rId11"/>
    <p:sldId id="262" r:id="rId12"/>
    <p:sldId id="351" r:id="rId13"/>
    <p:sldId id="263" r:id="rId14"/>
    <p:sldId id="352" r:id="rId15"/>
    <p:sldId id="273" r:id="rId16"/>
    <p:sldId id="274" r:id="rId17"/>
    <p:sldId id="265" r:id="rId18"/>
    <p:sldId id="377" r:id="rId19"/>
    <p:sldId id="525" r:id="rId20"/>
    <p:sldId id="527" r:id="rId21"/>
    <p:sldId id="259" r:id="rId22"/>
    <p:sldId id="376" r:id="rId23"/>
    <p:sldId id="300" r:id="rId24"/>
    <p:sldId id="348" r:id="rId25"/>
    <p:sldId id="302" r:id="rId26"/>
    <p:sldId id="350" r:id="rId27"/>
    <p:sldId id="330" r:id="rId28"/>
    <p:sldId id="299" r:id="rId29"/>
    <p:sldId id="341" r:id="rId30"/>
    <p:sldId id="375" r:id="rId31"/>
    <p:sldId id="26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855F33"/>
    <a:srgbClr val="AB7942"/>
    <a:srgbClr val="FFF8E9"/>
    <a:srgbClr val="FFF9E8"/>
    <a:srgbClr val="FFF5C4"/>
    <a:srgbClr val="FCF3A7"/>
    <a:srgbClr val="FFF1BF"/>
    <a:srgbClr val="FFE29F"/>
    <a:srgbClr val="FFFE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63"/>
    <p:restoredTop sz="94666"/>
  </p:normalViewPr>
  <p:slideViewPr>
    <p:cSldViewPr snapToGrid="0" snapToObjects="1">
      <p:cViewPr varScale="1">
        <p:scale>
          <a:sx n="117" d="100"/>
          <a:sy n="117" d="100"/>
        </p:scale>
        <p:origin x="3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836D-B0CF-D94A-86DB-32DAECE4C346}" type="datetimeFigureOut">
              <a:rPr lang="en-GB" smtClean="0"/>
              <a:t>29/08/2021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8976-516C-4447-B9E0-F21B8CB8D0EA}" type="slidenum">
              <a:rPr lang="en-GB" smtClean="0"/>
              <a:t>‹#›</a:t>
            </a:fld>
            <a:endParaRPr lang="en-GB"/>
          </a:p>
        </p:txBody>
      </p:sp>
    </p:spTree>
    <p:extLst>
      <p:ext uri="{BB962C8B-B14F-4D97-AF65-F5344CB8AC3E}">
        <p14:creationId xmlns:p14="http://schemas.microsoft.com/office/powerpoint/2010/main" val="3923136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fld id="{2B97FF60-FDF4-C842-A926-0C3843F171D0}" type="slidenum">
              <a:rPr lang="en-US" altLang="ko-KR" sz="1200" b="0">
                <a:latin typeface="Lucida Grande" charset="0"/>
              </a:rPr>
              <a:pPr/>
              <a:t>29</a:t>
            </a:fld>
            <a:endParaRPr lang="en-US" altLang="ko-KR" sz="1200" b="0">
              <a:latin typeface="Lucida Grande" charset="0"/>
            </a:endParaRPr>
          </a:p>
        </p:txBody>
      </p:sp>
      <p:sp>
        <p:nvSpPr>
          <p:cNvPr id="52226" name="Rectangle 2"/>
          <p:cNvSpPr>
            <a:spLocks noGrp="1" noRot="1" noChangeAspect="1" noChangeArrowheads="1" noTextEdit="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GB" altLang="ko-KR">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9AB99F-9CA2-7248-966B-FD562C13B124}" type="datetimeFigureOut">
              <a:rPr lang="en-US" smtClean="0"/>
              <a:t>8/29/21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AB99F-9CA2-7248-966B-FD562C13B124}" type="datetimeFigureOut">
              <a:rPr lang="en-US" smtClean="0"/>
              <a:t>8/29/21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AB99F-9CA2-7248-966B-FD562C13B124}" type="datetimeFigureOut">
              <a:rPr lang="en-US" smtClean="0"/>
              <a:t>8/29/21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49482"/>
          </a:xfrm>
        </p:spPr>
        <p:txBody>
          <a:bodyPr anchor="t">
            <a:normAutofit/>
          </a:bodyPr>
          <a:lstStyle>
            <a:lvl1pPr>
              <a:defRPr sz="2400" b="1" i="0">
                <a:solidFill>
                  <a:schemeClr val="accent2">
                    <a:lumMod val="50000"/>
                  </a:schemeClr>
                </a:solidFill>
                <a:latin typeface="Chalkboard" charset="0"/>
                <a:ea typeface="Chalkboard" charset="0"/>
                <a:cs typeface="Chalkboard" charset="0"/>
              </a:defRPr>
            </a:lvl1pPr>
          </a:lstStyle>
          <a:p>
            <a:r>
              <a:rPr lang="en-US" dirty="0"/>
              <a:t>Click to edit Master title style</a:t>
            </a:r>
          </a:p>
        </p:txBody>
      </p:sp>
      <p:sp>
        <p:nvSpPr>
          <p:cNvPr id="3" name="Content Placeholder 2"/>
          <p:cNvSpPr>
            <a:spLocks noGrp="1"/>
          </p:cNvSpPr>
          <p:nvPr>
            <p:ph idx="1"/>
          </p:nvPr>
        </p:nvSpPr>
        <p:spPr>
          <a:xfrm>
            <a:off x="466793" y="1149220"/>
            <a:ext cx="8301425" cy="4351338"/>
          </a:xfrm>
        </p:spPr>
        <p:txBody>
          <a:bodyPr anchor="t"/>
          <a:lstStyle>
            <a:lvl1pPr>
              <a:defRPr sz="2000">
                <a:solidFill>
                  <a:srgbClr val="0432FF"/>
                </a:solidFill>
                <a:latin typeface="Chalkboard" charset="0"/>
                <a:ea typeface="Chalkboard" charset="0"/>
                <a:cs typeface="Chalkboard" charset="0"/>
              </a:defRPr>
            </a:lvl1pPr>
            <a:lvl2pPr>
              <a:defRPr sz="1800" b="0" i="0">
                <a:solidFill>
                  <a:schemeClr val="tx1"/>
                </a:solidFill>
                <a:latin typeface="Chalkboard" charset="0"/>
                <a:ea typeface="Chalkboard" charset="0"/>
                <a:cs typeface="Chalkboard" charset="0"/>
              </a:defRPr>
            </a:lvl2pPr>
            <a:lvl3pPr>
              <a:defRPr sz="1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8DA65E96-3F98-384C-B9E2-6F54BE717895}"/>
              </a:ext>
            </a:extLst>
          </p:cNvPr>
          <p:cNvSpPr txBox="1"/>
          <p:nvPr userDrawn="1"/>
        </p:nvSpPr>
        <p:spPr>
          <a:xfrm>
            <a:off x="0" y="6551112"/>
            <a:ext cx="466794" cy="307777"/>
          </a:xfrm>
          <a:prstGeom prst="rect">
            <a:avLst/>
          </a:prstGeom>
          <a:noFill/>
        </p:spPr>
        <p:txBody>
          <a:bodyPr wrap="none" rtlCol="0">
            <a:spAutoFit/>
          </a:bodyPr>
          <a:lstStyle/>
          <a:p>
            <a:pPr algn="l"/>
            <a:fld id="{B14C347D-2C75-4646-9F25-7FD37A31C623}" type="slidenum">
              <a:rPr lang="en-GB" sz="1400" smtClean="0">
                <a:latin typeface="Chalkboard" charset="0"/>
                <a:ea typeface="Chalkboard" charset="0"/>
                <a:cs typeface="Chalkboard" charset="0"/>
              </a:rPr>
              <a:t>‹#›</a:t>
            </a:fld>
            <a:endParaRPr lang="en-GB" sz="1400" dirty="0" err="1">
              <a:latin typeface="Chalkboard" charset="0"/>
              <a:ea typeface="Chalkboard" charset="0"/>
              <a:cs typeface="Chalkboard"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AB99F-9CA2-7248-966B-FD562C13B124}" type="datetimeFigureOut">
              <a:rPr lang="en-US" smtClean="0"/>
              <a:t>8/29/21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9AB99F-9CA2-7248-966B-FD562C13B124}" type="datetimeFigureOut">
              <a:rPr lang="en-US" smtClean="0"/>
              <a:t>8/29/21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9AB99F-9CA2-7248-966B-FD562C13B124}" type="datetimeFigureOut">
              <a:rPr lang="en-US" smtClean="0"/>
              <a:t>8/29/21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9AB99F-9CA2-7248-966B-FD562C13B124}" type="datetimeFigureOut">
              <a:rPr lang="en-US" smtClean="0"/>
              <a:t>8/29/21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AB99F-9CA2-7248-966B-FD562C13B124}" type="datetimeFigureOut">
              <a:rPr lang="en-US" smtClean="0"/>
              <a:t>8/29/21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9AB99F-9CA2-7248-966B-FD562C13B124}" type="datetimeFigureOut">
              <a:rPr lang="en-US" smtClean="0"/>
              <a:t>8/29/21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9AB99F-9CA2-7248-966B-FD562C13B124}" type="datetimeFigureOut">
              <a:rPr lang="en-US" smtClean="0"/>
              <a:t>8/29/21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8E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AB99F-9CA2-7248-966B-FD562C13B124}" type="datetimeFigureOut">
              <a:rPr lang="en-US" smtClean="0"/>
              <a:t>8/29/21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E1FDC-A50F-D542-B2A4-BF6D432589B5}" type="slidenum">
              <a:rPr lang="en-US" smtClean="0"/>
              <a:t>‹#›</a:t>
            </a:fld>
            <a:endParaRPr lang="en-US"/>
          </a:p>
        </p:txBody>
      </p:sp>
    </p:spTree>
    <p:extLst>
      <p:ext uri="{BB962C8B-B14F-4D97-AF65-F5344CB8AC3E}">
        <p14:creationId xmlns:p14="http://schemas.microsoft.com/office/powerpoint/2010/main" val="371182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96937" y="2633398"/>
            <a:ext cx="7772400" cy="1650841"/>
          </a:xfrm>
        </p:spPr>
        <p:txBody>
          <a:bodyPr>
            <a:normAutofit fontScale="90000"/>
          </a:bodyPr>
          <a:lstStyle/>
          <a:p>
            <a:r>
              <a:rPr lang="en-US" sz="3600" dirty="0">
                <a:solidFill>
                  <a:srgbClr val="855F33"/>
                </a:solidFill>
                <a:latin typeface="Chalkboard" charset="0"/>
                <a:ea typeface="Chalkboard" charset="0"/>
                <a:cs typeface="Chalkboard" charset="0"/>
              </a:rPr>
              <a:t>Working on Teaching:</a:t>
            </a:r>
            <a:br>
              <a:rPr lang="en-US" sz="3600" dirty="0">
                <a:solidFill>
                  <a:srgbClr val="855F33"/>
                </a:solidFill>
                <a:latin typeface="Chalkboard" charset="0"/>
                <a:ea typeface="Chalkboard" charset="0"/>
                <a:cs typeface="Chalkboard" charset="0"/>
              </a:rPr>
            </a:br>
            <a:r>
              <a:rPr lang="en-US" sz="3600" dirty="0">
                <a:solidFill>
                  <a:srgbClr val="855F33"/>
                </a:solidFill>
                <a:latin typeface="Chalkboard" charset="0"/>
                <a:ea typeface="Chalkboard" charset="0"/>
                <a:cs typeface="Chalkboard" charset="0"/>
              </a:rPr>
              <a:t>developing mathematical awareness</a:t>
            </a:r>
            <a:br>
              <a:rPr lang="en-US" sz="3600" dirty="0">
                <a:solidFill>
                  <a:srgbClr val="855F33"/>
                </a:solidFill>
                <a:latin typeface="Chalkboard" charset="0"/>
                <a:ea typeface="Chalkboard" charset="0"/>
                <a:cs typeface="Chalkboard" charset="0"/>
              </a:rPr>
            </a:br>
            <a:r>
              <a:rPr lang="en-US" sz="3600" dirty="0">
                <a:solidFill>
                  <a:srgbClr val="855F33"/>
                </a:solidFill>
                <a:latin typeface="Chalkboard" charset="0"/>
                <a:ea typeface="Chalkboard" charset="0"/>
                <a:cs typeface="Chalkboard" charset="0"/>
              </a:rPr>
              <a:t>in-action, in-discipline and in-counsel</a:t>
            </a:r>
          </a:p>
        </p:txBody>
      </p:sp>
      <p:sp>
        <p:nvSpPr>
          <p:cNvPr id="11" name="Subtitle 10"/>
          <p:cNvSpPr>
            <a:spLocks noGrp="1"/>
          </p:cNvSpPr>
          <p:nvPr>
            <p:ph type="subTitle" idx="1"/>
          </p:nvPr>
        </p:nvSpPr>
        <p:spPr>
          <a:xfrm>
            <a:off x="1154137" y="5089064"/>
            <a:ext cx="6858000" cy="1274665"/>
          </a:xfrm>
        </p:spPr>
        <p:txBody>
          <a:bodyPr/>
          <a:lstStyle/>
          <a:p>
            <a:r>
              <a:rPr lang="en-US" dirty="0"/>
              <a:t>Trondheim</a:t>
            </a:r>
          </a:p>
          <a:p>
            <a:r>
              <a:rPr lang="en-US" dirty="0"/>
              <a:t>Aug 2021</a:t>
            </a:r>
            <a:br>
              <a:rPr lang="en-US" dirty="0"/>
            </a:br>
            <a:r>
              <a:rPr lang="en-US" dirty="0"/>
              <a:t>in the time of Corona-delta</a:t>
            </a:r>
          </a:p>
        </p:txBody>
      </p:sp>
      <p:sp>
        <p:nvSpPr>
          <p:cNvPr id="9" name="TextBox 8"/>
          <p:cNvSpPr txBox="1"/>
          <p:nvPr/>
        </p:nvSpPr>
        <p:spPr>
          <a:xfrm>
            <a:off x="2321170" y="1606062"/>
            <a:ext cx="1383323" cy="400110"/>
          </a:xfrm>
          <a:prstGeom prst="rect">
            <a:avLst/>
          </a:prstGeom>
          <a:noFill/>
        </p:spPr>
        <p:txBody>
          <a:bodyPr wrap="square" rtlCol="0">
            <a:spAutoFit/>
          </a:bodyPr>
          <a:lstStyle/>
          <a:p>
            <a:endParaRPr lang="en-US" sz="2000">
              <a:latin typeface="Chalkboard" charset="0"/>
              <a:ea typeface="Chalkboard" charset="0"/>
              <a:cs typeface="Chalkboard" charset="0"/>
            </a:endParaRPr>
          </a:p>
        </p:txBody>
      </p:sp>
      <p:pic>
        <p:nvPicPr>
          <p:cNvPr id="2" name="Picture 1"/>
          <p:cNvPicPr>
            <a:picLocks noChangeAspect="1"/>
          </p:cNvPicPr>
          <p:nvPr/>
        </p:nvPicPr>
        <p:blipFill>
          <a:blip r:embed="rId2"/>
          <a:stretch>
            <a:fillRect/>
          </a:stretch>
        </p:blipFill>
        <p:spPr>
          <a:xfrm>
            <a:off x="3259017" y="0"/>
            <a:ext cx="2895600" cy="1600200"/>
          </a:xfrm>
          <a:prstGeom prst="rect">
            <a:avLst/>
          </a:prstGeom>
        </p:spPr>
      </p:pic>
      <p:pic>
        <p:nvPicPr>
          <p:cNvPr id="4" name="Picture 3">
            <a:extLst>
              <a:ext uri="{FF2B5EF4-FFF2-40B4-BE49-F238E27FC236}">
                <a16:creationId xmlns:a16="http://schemas.microsoft.com/office/drawing/2014/main" id="{47ABA385-2951-9849-9C05-02F78E63188E}"/>
              </a:ext>
            </a:extLst>
          </p:cNvPr>
          <p:cNvPicPr>
            <a:picLocks noChangeAspect="1"/>
          </p:cNvPicPr>
          <p:nvPr/>
        </p:nvPicPr>
        <p:blipFill>
          <a:blip r:embed="rId3"/>
          <a:stretch>
            <a:fillRect/>
          </a:stretch>
        </p:blipFill>
        <p:spPr>
          <a:xfrm>
            <a:off x="6632052" y="182890"/>
            <a:ext cx="1152054" cy="1156451"/>
          </a:xfrm>
          <a:prstGeom prst="rect">
            <a:avLst/>
          </a:prstGeom>
        </p:spPr>
      </p:pic>
      <p:pic>
        <p:nvPicPr>
          <p:cNvPr id="5" name="Picture 4">
            <a:extLst>
              <a:ext uri="{FF2B5EF4-FFF2-40B4-BE49-F238E27FC236}">
                <a16:creationId xmlns:a16="http://schemas.microsoft.com/office/drawing/2014/main" id="{7DFE39D3-D3A7-EE46-8D06-BC60453F1C62}"/>
              </a:ext>
            </a:extLst>
          </p:cNvPr>
          <p:cNvPicPr>
            <a:picLocks noChangeAspect="1"/>
          </p:cNvPicPr>
          <p:nvPr/>
        </p:nvPicPr>
        <p:blipFill>
          <a:blip r:embed="rId4"/>
          <a:stretch>
            <a:fillRect/>
          </a:stretch>
        </p:blipFill>
        <p:spPr>
          <a:xfrm>
            <a:off x="7813197" y="169189"/>
            <a:ext cx="1165703" cy="1170152"/>
          </a:xfrm>
          <a:prstGeom prst="rect">
            <a:avLst/>
          </a:prstGeom>
        </p:spPr>
      </p:pic>
      <p:pic>
        <p:nvPicPr>
          <p:cNvPr id="6" name="Picture 5">
            <a:extLst>
              <a:ext uri="{FF2B5EF4-FFF2-40B4-BE49-F238E27FC236}">
                <a16:creationId xmlns:a16="http://schemas.microsoft.com/office/drawing/2014/main" id="{EDCEE6C5-9655-5E4E-82C6-7DB4A4B8BBDC}"/>
              </a:ext>
            </a:extLst>
          </p:cNvPr>
          <p:cNvPicPr>
            <a:picLocks noChangeAspect="1"/>
          </p:cNvPicPr>
          <p:nvPr/>
        </p:nvPicPr>
        <p:blipFill>
          <a:blip r:embed="rId5"/>
          <a:stretch>
            <a:fillRect/>
          </a:stretch>
        </p:blipFill>
        <p:spPr>
          <a:xfrm>
            <a:off x="107188" y="163910"/>
            <a:ext cx="2184891" cy="1502835"/>
          </a:xfrm>
          <a:prstGeom prst="rect">
            <a:avLst/>
          </a:prstGeom>
        </p:spPr>
      </p:pic>
    </p:spTree>
    <p:extLst>
      <p:ext uri="{BB962C8B-B14F-4D97-AF65-F5344CB8AC3E}">
        <p14:creationId xmlns:p14="http://schemas.microsoft.com/office/powerpoint/2010/main" val="2968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4C3B-3ABE-DC45-8B5A-D12D53B74B62}"/>
              </a:ext>
            </a:extLst>
          </p:cNvPr>
          <p:cNvSpPr>
            <a:spLocks noGrp="1"/>
          </p:cNvSpPr>
          <p:nvPr>
            <p:ph type="title"/>
          </p:nvPr>
        </p:nvSpPr>
        <p:spPr/>
        <p:txBody>
          <a:bodyPr/>
          <a:lstStyle/>
          <a:p>
            <a:r>
              <a:rPr lang="en-GB" dirty="0"/>
              <a:t>Working on Teaching …</a:t>
            </a:r>
          </a:p>
        </p:txBody>
      </p:sp>
      <p:sp>
        <p:nvSpPr>
          <p:cNvPr id="3" name="Content Placeholder 2">
            <a:extLst>
              <a:ext uri="{FF2B5EF4-FFF2-40B4-BE49-F238E27FC236}">
                <a16:creationId xmlns:a16="http://schemas.microsoft.com/office/drawing/2014/main" id="{4E42F0EB-6A7C-F749-9657-2E997C707956}"/>
              </a:ext>
            </a:extLst>
          </p:cNvPr>
          <p:cNvSpPr>
            <a:spLocks noGrp="1"/>
          </p:cNvSpPr>
          <p:nvPr>
            <p:ph idx="1"/>
          </p:nvPr>
        </p:nvSpPr>
        <p:spPr>
          <a:xfrm>
            <a:off x="466793" y="1149220"/>
            <a:ext cx="8301425" cy="2035522"/>
          </a:xfrm>
        </p:spPr>
        <p:txBody>
          <a:bodyPr/>
          <a:lstStyle/>
          <a:p>
            <a:r>
              <a:rPr lang="en-GB" dirty="0"/>
              <a:t>… also means becoming aware of core awarenesses that constitute appreciating and comprehending (understanding) a topic, and associated actions</a:t>
            </a:r>
          </a:p>
          <a:p>
            <a:r>
              <a:rPr lang="en-GB" dirty="0"/>
              <a:t>For example in the first task</a:t>
            </a:r>
          </a:p>
          <a:p>
            <a:pPr lvl="1"/>
            <a:r>
              <a:rPr lang="en-GB" dirty="0"/>
              <a:t>What actions underpin addition, subtraction, multiplication, &amp; division?</a:t>
            </a:r>
          </a:p>
          <a:p>
            <a:pPr lvl="1"/>
            <a:r>
              <a:rPr lang="en-GB" dirty="0"/>
              <a:t>What is involved in altering a difference, a sum, a quotient?</a:t>
            </a:r>
          </a:p>
        </p:txBody>
      </p:sp>
      <p:sp>
        <p:nvSpPr>
          <p:cNvPr id="4" name="Rounded Rectangle 3">
            <a:extLst>
              <a:ext uri="{FF2B5EF4-FFF2-40B4-BE49-F238E27FC236}">
                <a16:creationId xmlns:a16="http://schemas.microsoft.com/office/drawing/2014/main" id="{DA5E198D-32F4-AE44-A7B3-1DA1B32B0BA9}"/>
              </a:ext>
            </a:extLst>
          </p:cNvPr>
          <p:cNvSpPr/>
          <p:nvPr/>
        </p:nvSpPr>
        <p:spPr>
          <a:xfrm>
            <a:off x="404842" y="4135107"/>
            <a:ext cx="5228740" cy="1796420"/>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FF00"/>
                </a:solidFill>
              </a:rPr>
              <a:t>Awarenesses include</a:t>
            </a:r>
          </a:p>
          <a:p>
            <a:pPr algn="ctr"/>
            <a:r>
              <a:rPr lang="en-GB" sz="2400" dirty="0">
                <a:solidFill>
                  <a:srgbClr val="FFFF00"/>
                </a:solidFill>
              </a:rPr>
              <a:t> images, connections; </a:t>
            </a:r>
          </a:p>
          <a:p>
            <a:pPr algn="ctr"/>
            <a:r>
              <a:rPr lang="en-GB" sz="2400" dirty="0">
                <a:solidFill>
                  <a:srgbClr val="FFFF00"/>
                </a:solidFill>
              </a:rPr>
              <a:t>language &amp; techniques or methods;</a:t>
            </a:r>
          </a:p>
          <a:p>
            <a:pPr algn="ctr"/>
            <a:r>
              <a:rPr lang="en-GB" sz="2400" dirty="0">
                <a:solidFill>
                  <a:srgbClr val="FFFF00"/>
                </a:solidFill>
              </a:rPr>
              <a:t> origins and uses of the topic</a:t>
            </a:r>
          </a:p>
        </p:txBody>
      </p:sp>
      <p:grpSp>
        <p:nvGrpSpPr>
          <p:cNvPr id="20" name="Group 19">
            <a:extLst>
              <a:ext uri="{FF2B5EF4-FFF2-40B4-BE49-F238E27FC236}">
                <a16:creationId xmlns:a16="http://schemas.microsoft.com/office/drawing/2014/main" id="{26C042A7-B40F-C241-8BB0-021BFB12791B}"/>
              </a:ext>
            </a:extLst>
          </p:cNvPr>
          <p:cNvGrpSpPr/>
          <p:nvPr/>
        </p:nvGrpSpPr>
        <p:grpSpPr>
          <a:xfrm>
            <a:off x="1279810" y="3455716"/>
            <a:ext cx="2749396" cy="1118910"/>
            <a:chOff x="5023004" y="3990977"/>
            <a:chExt cx="2749396" cy="1118910"/>
          </a:xfrm>
        </p:grpSpPr>
        <p:sp>
          <p:nvSpPr>
            <p:cNvPr id="5" name="Rounded Rectangle 4">
              <a:extLst>
                <a:ext uri="{FF2B5EF4-FFF2-40B4-BE49-F238E27FC236}">
                  <a16:creationId xmlns:a16="http://schemas.microsoft.com/office/drawing/2014/main" id="{B7697D27-1856-5643-8707-A4ED6370C833}"/>
                </a:ext>
              </a:extLst>
            </p:cNvPr>
            <p:cNvSpPr/>
            <p:nvPr/>
          </p:nvSpPr>
          <p:spPr>
            <a:xfrm>
              <a:off x="5023004" y="3990977"/>
              <a:ext cx="2749396" cy="719118"/>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Awareness-in-action:</a:t>
              </a:r>
            </a:p>
            <a:p>
              <a:pPr algn="ctr"/>
              <a:r>
                <a:rPr lang="en-GB" sz="2000" dirty="0">
                  <a:solidFill>
                    <a:schemeClr val="accent6">
                      <a:lumMod val="50000"/>
                    </a:schemeClr>
                  </a:solidFill>
                </a:rPr>
                <a:t>using these</a:t>
              </a:r>
            </a:p>
          </p:txBody>
        </p:sp>
        <p:cxnSp>
          <p:nvCxnSpPr>
            <p:cNvPr id="8" name="Straight Connector 7">
              <a:extLst>
                <a:ext uri="{FF2B5EF4-FFF2-40B4-BE49-F238E27FC236}">
                  <a16:creationId xmlns:a16="http://schemas.microsoft.com/office/drawing/2014/main" id="{30AF6C64-15DB-2A41-8A4F-613F857C88D2}"/>
                </a:ext>
              </a:extLst>
            </p:cNvPr>
            <p:cNvCxnSpPr>
              <a:cxnSpLocks/>
            </p:cNvCxnSpPr>
            <p:nvPr/>
          </p:nvCxnSpPr>
          <p:spPr>
            <a:xfrm>
              <a:off x="6170841" y="4688300"/>
              <a:ext cx="468329" cy="42158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A99CDA31-EA9F-874E-9FF7-DB1F84162452}"/>
              </a:ext>
            </a:extLst>
          </p:cNvPr>
          <p:cNvGrpSpPr/>
          <p:nvPr/>
        </p:nvGrpSpPr>
        <p:grpSpPr>
          <a:xfrm>
            <a:off x="3625445" y="3455715"/>
            <a:ext cx="4465308" cy="1022324"/>
            <a:chOff x="4236078" y="4844125"/>
            <a:chExt cx="4465308" cy="1022324"/>
          </a:xfrm>
        </p:grpSpPr>
        <p:sp>
          <p:nvSpPr>
            <p:cNvPr id="6" name="Rounded Rectangle 5">
              <a:extLst>
                <a:ext uri="{FF2B5EF4-FFF2-40B4-BE49-F238E27FC236}">
                  <a16:creationId xmlns:a16="http://schemas.microsoft.com/office/drawing/2014/main" id="{EA5F9AD2-D798-9E4B-A9C8-BFE43BA96032}"/>
                </a:ext>
              </a:extLst>
            </p:cNvPr>
            <p:cNvSpPr/>
            <p:nvPr/>
          </p:nvSpPr>
          <p:spPr>
            <a:xfrm>
              <a:off x="5037084" y="4844125"/>
              <a:ext cx="3664302" cy="908118"/>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Awareness-in-Discipline:</a:t>
              </a:r>
            </a:p>
            <a:p>
              <a:pPr algn="ctr"/>
              <a:r>
                <a:rPr lang="en-GB" sz="2000" dirty="0">
                  <a:solidFill>
                    <a:schemeClr val="accent6">
                      <a:lumMod val="50000"/>
                    </a:schemeClr>
                  </a:solidFill>
                </a:rPr>
                <a:t>awareness of those awarenesses</a:t>
              </a:r>
            </a:p>
          </p:txBody>
        </p:sp>
        <p:cxnSp>
          <p:nvCxnSpPr>
            <p:cNvPr id="9" name="Straight Connector 8">
              <a:extLst>
                <a:ext uri="{FF2B5EF4-FFF2-40B4-BE49-F238E27FC236}">
                  <a16:creationId xmlns:a16="http://schemas.microsoft.com/office/drawing/2014/main" id="{83FA8266-AC80-2540-B1BC-1A9D11FFE777}"/>
                </a:ext>
              </a:extLst>
            </p:cNvPr>
            <p:cNvCxnSpPr>
              <a:cxnSpLocks/>
            </p:cNvCxnSpPr>
            <p:nvPr/>
          </p:nvCxnSpPr>
          <p:spPr>
            <a:xfrm flipH="1">
              <a:off x="4236078" y="5603869"/>
              <a:ext cx="880833" cy="26258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916769-0FB6-2F4A-8C84-554D3306C20B}"/>
              </a:ext>
            </a:extLst>
          </p:cNvPr>
          <p:cNvGrpSpPr/>
          <p:nvPr/>
        </p:nvGrpSpPr>
        <p:grpSpPr>
          <a:xfrm>
            <a:off x="4426451" y="4464450"/>
            <a:ext cx="3791447" cy="1179763"/>
            <a:chOff x="4330373" y="4858881"/>
            <a:chExt cx="3791447" cy="1179763"/>
          </a:xfrm>
        </p:grpSpPr>
        <p:sp>
          <p:nvSpPr>
            <p:cNvPr id="28" name="Rounded Rectangle 27">
              <a:extLst>
                <a:ext uri="{FF2B5EF4-FFF2-40B4-BE49-F238E27FC236}">
                  <a16:creationId xmlns:a16="http://schemas.microsoft.com/office/drawing/2014/main" id="{C4CF74C3-036E-3144-9CEE-CAFA03D85158}"/>
                </a:ext>
              </a:extLst>
            </p:cNvPr>
            <p:cNvSpPr/>
            <p:nvPr/>
          </p:nvSpPr>
          <p:spPr>
            <a:xfrm>
              <a:off x="5291032" y="4858881"/>
              <a:ext cx="2830788" cy="1179763"/>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Awareness-in-Counsel:</a:t>
              </a:r>
            </a:p>
            <a:p>
              <a:pPr algn="ctr"/>
              <a:r>
                <a:rPr lang="en-GB" sz="2000" dirty="0">
                  <a:solidFill>
                    <a:schemeClr val="accent6">
                      <a:lumMod val="50000"/>
                    </a:schemeClr>
                  </a:solidFill>
                </a:rPr>
                <a:t>enabling bringing Awareness-in-Discipline to the surface</a:t>
              </a:r>
            </a:p>
          </p:txBody>
        </p:sp>
        <p:cxnSp>
          <p:nvCxnSpPr>
            <p:cNvPr id="29" name="Straight Connector 28">
              <a:extLst>
                <a:ext uri="{FF2B5EF4-FFF2-40B4-BE49-F238E27FC236}">
                  <a16:creationId xmlns:a16="http://schemas.microsoft.com/office/drawing/2014/main" id="{34F22FB7-15BA-0349-AE6B-BCAC0BEFA8BA}"/>
                </a:ext>
              </a:extLst>
            </p:cNvPr>
            <p:cNvCxnSpPr>
              <a:cxnSpLocks/>
            </p:cNvCxnSpPr>
            <p:nvPr/>
          </p:nvCxnSpPr>
          <p:spPr>
            <a:xfrm flipH="1" flipV="1">
              <a:off x="4330373" y="5061470"/>
              <a:ext cx="1000454" cy="36143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700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74A6-0BAF-6D44-924B-F3A871F56EFA}"/>
              </a:ext>
            </a:extLst>
          </p:cNvPr>
          <p:cNvSpPr>
            <a:spLocks noGrp="1"/>
          </p:cNvSpPr>
          <p:nvPr>
            <p:ph type="title"/>
          </p:nvPr>
        </p:nvSpPr>
        <p:spPr/>
        <p:txBody>
          <a:bodyPr/>
          <a:lstStyle/>
          <a:p>
            <a:r>
              <a:rPr lang="en-GB" dirty="0"/>
              <a:t>Reflection</a:t>
            </a:r>
          </a:p>
        </p:txBody>
      </p:sp>
      <p:sp>
        <p:nvSpPr>
          <p:cNvPr id="3" name="Content Placeholder 2">
            <a:extLst>
              <a:ext uri="{FF2B5EF4-FFF2-40B4-BE49-F238E27FC236}">
                <a16:creationId xmlns:a16="http://schemas.microsoft.com/office/drawing/2014/main" id="{B9B872DC-5F62-A94E-9455-CF81CE1E4F91}"/>
              </a:ext>
            </a:extLst>
          </p:cNvPr>
          <p:cNvSpPr>
            <a:spLocks noGrp="1"/>
          </p:cNvSpPr>
          <p:nvPr>
            <p:ph idx="1"/>
          </p:nvPr>
        </p:nvSpPr>
        <p:spPr>
          <a:xfrm>
            <a:off x="375782" y="832851"/>
            <a:ext cx="8301425" cy="3817208"/>
          </a:xfrm>
        </p:spPr>
        <p:txBody>
          <a:bodyPr/>
          <a:lstStyle/>
          <a:p>
            <a:r>
              <a:rPr lang="en-GB" dirty="0"/>
              <a:t>Adding 3 to both numbers was not intended to be deeply challenging!</a:t>
            </a:r>
          </a:p>
          <a:p>
            <a:r>
              <a:rPr lang="en-GB" dirty="0"/>
              <a:t>It was intended to direct your attention to actions which leave the difference unchanged … closely related to various children’s methods of subtracting.</a:t>
            </a:r>
          </a:p>
          <a:p>
            <a:r>
              <a:rPr lang="en-GB" dirty="0"/>
              <a:t>I wanted an element of surprise-challenge early on so I went to a further variant. </a:t>
            </a:r>
          </a:p>
          <a:p>
            <a:r>
              <a:rPr lang="en-GB" dirty="0"/>
              <a:t>Subtracting from the larger and adding to the smaller was intended as a surprise … I hope that it gave you a moment’s pause.</a:t>
            </a:r>
          </a:p>
          <a:p>
            <a:r>
              <a:rPr lang="en-GB" dirty="0"/>
              <a:t>These tasks provide an example of task analysis for modifying or adjusting a task to meet pedagogical, mathematical, or social aims.</a:t>
            </a:r>
          </a:p>
        </p:txBody>
      </p:sp>
    </p:spTree>
    <p:extLst>
      <p:ext uri="{BB962C8B-B14F-4D97-AF65-F5344CB8AC3E}">
        <p14:creationId xmlns:p14="http://schemas.microsoft.com/office/powerpoint/2010/main" val="21444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455D-5401-AC4F-9989-AB0D63B7EDDE}"/>
              </a:ext>
            </a:extLst>
          </p:cNvPr>
          <p:cNvSpPr>
            <a:spLocks noGrp="1"/>
          </p:cNvSpPr>
          <p:nvPr>
            <p:ph type="title"/>
          </p:nvPr>
        </p:nvSpPr>
        <p:spPr/>
        <p:txBody>
          <a:bodyPr/>
          <a:lstStyle/>
          <a:p>
            <a:r>
              <a:rPr lang="en-GB" dirty="0"/>
              <a:t>Analytic Frame</a:t>
            </a:r>
          </a:p>
        </p:txBody>
      </p:sp>
      <p:sp>
        <p:nvSpPr>
          <p:cNvPr id="3" name="Content Placeholder 2">
            <a:extLst>
              <a:ext uri="{FF2B5EF4-FFF2-40B4-BE49-F238E27FC236}">
                <a16:creationId xmlns:a16="http://schemas.microsoft.com/office/drawing/2014/main" id="{52DCDE78-75EA-2449-8BE1-F56694DA605B}"/>
              </a:ext>
            </a:extLst>
          </p:cNvPr>
          <p:cNvSpPr>
            <a:spLocks noGrp="1"/>
          </p:cNvSpPr>
          <p:nvPr>
            <p:ph idx="1"/>
          </p:nvPr>
        </p:nvSpPr>
        <p:spPr/>
        <p:txBody>
          <a:bodyPr/>
          <a:lstStyle/>
          <a:p>
            <a:r>
              <a:rPr lang="en-GB" dirty="0"/>
              <a:t>What might be encountered during the task?</a:t>
            </a:r>
          </a:p>
          <a:p>
            <a:pPr lvl="1"/>
            <a:r>
              <a:rPr lang="en-GB" dirty="0"/>
              <a:t>Mathematical concepts; connections; propensity; themes; use of powers</a:t>
            </a:r>
          </a:p>
          <a:p>
            <a:r>
              <a:rPr lang="en-GB" dirty="0"/>
              <a:t>What must be varied so as to enable something to be learned?</a:t>
            </a:r>
          </a:p>
          <a:p>
            <a:pPr lvl="1"/>
            <a:r>
              <a:rPr lang="en-GB" dirty="0"/>
              <a:t>What else could be varied so as to bring something to the surface?</a:t>
            </a:r>
          </a:p>
          <a:p>
            <a:r>
              <a:rPr lang="en-GB" dirty="0"/>
              <a:t>What pedagogical actions might be needed?</a:t>
            </a:r>
          </a:p>
          <a:p>
            <a:r>
              <a:rPr lang="en-GB" dirty="0"/>
              <a:t>What will participants manipulate, get-a-sense-of, and try to articulate? (MGA)</a:t>
            </a:r>
          </a:p>
          <a:p>
            <a:r>
              <a:rPr lang="en-GB" dirty="0"/>
              <a:t>What will participants do, talk-about, and record? (DTR)</a:t>
            </a:r>
          </a:p>
          <a:p>
            <a:endParaRPr lang="en-GB" dirty="0"/>
          </a:p>
        </p:txBody>
      </p:sp>
      <p:sp>
        <p:nvSpPr>
          <p:cNvPr id="4" name="Rounded Rectangle 3">
            <a:extLst>
              <a:ext uri="{FF2B5EF4-FFF2-40B4-BE49-F238E27FC236}">
                <a16:creationId xmlns:a16="http://schemas.microsoft.com/office/drawing/2014/main" id="{725DE26B-091B-024D-BFBA-81BEF46C9CBA}"/>
              </a:ext>
            </a:extLst>
          </p:cNvPr>
          <p:cNvSpPr/>
          <p:nvPr/>
        </p:nvSpPr>
        <p:spPr>
          <a:xfrm>
            <a:off x="6520543" y="881743"/>
            <a:ext cx="1883228" cy="522514"/>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Awarenesses</a:t>
            </a:r>
          </a:p>
        </p:txBody>
      </p:sp>
    </p:spTree>
    <p:extLst>
      <p:ext uri="{BB962C8B-B14F-4D97-AF65-F5344CB8AC3E}">
        <p14:creationId xmlns:p14="http://schemas.microsoft.com/office/powerpoint/2010/main" val="305771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E1E4-B943-9246-906E-36F3C1FC651F}"/>
              </a:ext>
            </a:extLst>
          </p:cNvPr>
          <p:cNvSpPr>
            <a:spLocks noGrp="1"/>
          </p:cNvSpPr>
          <p:nvPr>
            <p:ph type="title"/>
          </p:nvPr>
        </p:nvSpPr>
        <p:spPr/>
        <p:txBody>
          <a:bodyPr/>
          <a:lstStyle/>
          <a:p>
            <a:r>
              <a:rPr lang="en-GB" dirty="0"/>
              <a:t>More Experience</a:t>
            </a:r>
          </a:p>
        </p:txBody>
      </p:sp>
      <p:sp>
        <p:nvSpPr>
          <p:cNvPr id="3" name="Content Placeholder 2">
            <a:extLst>
              <a:ext uri="{FF2B5EF4-FFF2-40B4-BE49-F238E27FC236}">
                <a16:creationId xmlns:a16="http://schemas.microsoft.com/office/drawing/2014/main" id="{8F9765A4-4A6F-224E-8728-E8F907D79F6D}"/>
              </a:ext>
            </a:extLst>
          </p:cNvPr>
          <p:cNvSpPr>
            <a:spLocks noGrp="1"/>
          </p:cNvSpPr>
          <p:nvPr>
            <p:ph idx="1"/>
          </p:nvPr>
        </p:nvSpPr>
        <p:spPr>
          <a:xfrm>
            <a:off x="466793" y="1149220"/>
            <a:ext cx="8301425" cy="1339980"/>
          </a:xfrm>
        </p:spPr>
        <p:txBody>
          <a:bodyPr/>
          <a:lstStyle/>
          <a:p>
            <a:r>
              <a:rPr lang="en-GB" dirty="0"/>
              <a:t>What mathematical action undoes the action of ‘add 3’?</a:t>
            </a:r>
          </a:p>
          <a:p>
            <a:r>
              <a:rPr lang="en-GB" dirty="0"/>
              <a:t>What mathematical action undoes the action of ‘subtract 4’?</a:t>
            </a:r>
          </a:p>
          <a:p>
            <a:r>
              <a:rPr lang="en-GB" dirty="0"/>
              <a:t>What mathematical action undoes the action of ‘subtract from 7’?</a:t>
            </a:r>
          </a:p>
        </p:txBody>
      </p:sp>
      <p:sp>
        <p:nvSpPr>
          <p:cNvPr id="4" name="Rounded Rectangle 3">
            <a:extLst>
              <a:ext uri="{FF2B5EF4-FFF2-40B4-BE49-F238E27FC236}">
                <a16:creationId xmlns:a16="http://schemas.microsoft.com/office/drawing/2014/main" id="{E5902231-0DF6-4446-9CC6-1F4241A82EFC}"/>
              </a:ext>
            </a:extLst>
          </p:cNvPr>
          <p:cNvSpPr/>
          <p:nvPr/>
        </p:nvSpPr>
        <p:spPr>
          <a:xfrm>
            <a:off x="736600" y="2463800"/>
            <a:ext cx="2400300" cy="5715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Pedagogical Actions</a:t>
            </a:r>
          </a:p>
        </p:txBody>
      </p:sp>
      <p:sp>
        <p:nvSpPr>
          <p:cNvPr id="5" name="Snip Single Corner of Rectangle 4">
            <a:extLst>
              <a:ext uri="{FF2B5EF4-FFF2-40B4-BE49-F238E27FC236}">
                <a16:creationId xmlns:a16="http://schemas.microsoft.com/office/drawing/2014/main" id="{A25AE5E6-54A2-3B40-85A7-49F752D3F270}"/>
              </a:ext>
            </a:extLst>
          </p:cNvPr>
          <p:cNvSpPr/>
          <p:nvPr/>
        </p:nvSpPr>
        <p:spPr>
          <a:xfrm>
            <a:off x="203200" y="3035300"/>
            <a:ext cx="3822700" cy="1854199"/>
          </a:xfrm>
          <a:prstGeom prst="snip1Rect">
            <a:avLst>
              <a:gd name="adj" fmla="val 11188"/>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To vary ‘3’;</a:t>
            </a:r>
          </a:p>
          <a:p>
            <a:pPr algn="ctr"/>
            <a:r>
              <a:rPr lang="en-GB" sz="2000" dirty="0">
                <a:solidFill>
                  <a:srgbClr val="0432FF"/>
                </a:solidFill>
              </a:rPr>
              <a:t>To prompt ‘varying 3’;</a:t>
            </a:r>
          </a:p>
          <a:p>
            <a:pPr algn="ctr"/>
            <a:r>
              <a:rPr lang="en-GB" sz="2000" dirty="0">
                <a:solidFill>
                  <a:srgbClr val="0432FF"/>
                </a:solidFill>
              </a:rPr>
              <a:t>To prompt excursion into fractions, decimals, negatives;</a:t>
            </a:r>
          </a:p>
          <a:p>
            <a:pPr algn="ctr"/>
            <a:r>
              <a:rPr lang="en-GB" sz="2000" dirty="0">
                <a:solidFill>
                  <a:srgbClr val="0432FF"/>
                </a:solidFill>
              </a:rPr>
              <a:t>To ask for three examples;</a:t>
            </a:r>
          </a:p>
        </p:txBody>
      </p:sp>
      <p:sp>
        <p:nvSpPr>
          <p:cNvPr id="6" name="Snip Single Corner of Rectangle 5">
            <a:extLst>
              <a:ext uri="{FF2B5EF4-FFF2-40B4-BE49-F238E27FC236}">
                <a16:creationId xmlns:a16="http://schemas.microsoft.com/office/drawing/2014/main" id="{4C8858A8-CE23-194B-9DEE-A55EC9BD6A7A}"/>
              </a:ext>
            </a:extLst>
          </p:cNvPr>
          <p:cNvSpPr/>
          <p:nvPr/>
        </p:nvSpPr>
        <p:spPr>
          <a:xfrm>
            <a:off x="628650" y="4819520"/>
            <a:ext cx="4718050" cy="730379"/>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To prompt recognition of connection between adding and subtracting;</a:t>
            </a:r>
          </a:p>
        </p:txBody>
      </p:sp>
      <p:sp>
        <p:nvSpPr>
          <p:cNvPr id="7" name="Snip Single Corner of Rectangle 6">
            <a:extLst>
              <a:ext uri="{FF2B5EF4-FFF2-40B4-BE49-F238E27FC236}">
                <a16:creationId xmlns:a16="http://schemas.microsoft.com/office/drawing/2014/main" id="{85F278A8-6EC6-6F4B-ABF4-C4478237912F}"/>
              </a:ext>
            </a:extLst>
          </p:cNvPr>
          <p:cNvSpPr/>
          <p:nvPr/>
        </p:nvSpPr>
        <p:spPr>
          <a:xfrm>
            <a:off x="933452" y="5543419"/>
            <a:ext cx="3822700" cy="425582"/>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When to introduce third action?</a:t>
            </a:r>
          </a:p>
        </p:txBody>
      </p:sp>
      <p:sp>
        <p:nvSpPr>
          <p:cNvPr id="8" name="Snip Single Corner of Rectangle 7">
            <a:extLst>
              <a:ext uri="{FF2B5EF4-FFF2-40B4-BE49-F238E27FC236}">
                <a16:creationId xmlns:a16="http://schemas.microsoft.com/office/drawing/2014/main" id="{CB515A8E-4CC7-854F-820E-20D85CD10AB3}"/>
              </a:ext>
            </a:extLst>
          </p:cNvPr>
          <p:cNvSpPr/>
          <p:nvPr/>
        </p:nvSpPr>
        <p:spPr>
          <a:xfrm>
            <a:off x="1225550" y="5956299"/>
            <a:ext cx="5467350" cy="752280"/>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When to mention the mathematical theme of</a:t>
            </a:r>
            <a:br>
              <a:rPr lang="en-GB" sz="2000" dirty="0">
                <a:solidFill>
                  <a:srgbClr val="0432FF"/>
                </a:solidFill>
              </a:rPr>
            </a:br>
            <a:r>
              <a:rPr lang="en-GB" sz="2000" dirty="0">
                <a:solidFill>
                  <a:srgbClr val="0432FF"/>
                </a:solidFill>
              </a:rPr>
              <a:t>Doing &amp; Undoing</a:t>
            </a:r>
          </a:p>
        </p:txBody>
      </p:sp>
      <p:sp>
        <p:nvSpPr>
          <p:cNvPr id="9" name="Rounded Rectangle 8">
            <a:extLst>
              <a:ext uri="{FF2B5EF4-FFF2-40B4-BE49-F238E27FC236}">
                <a16:creationId xmlns:a16="http://schemas.microsoft.com/office/drawing/2014/main" id="{0E5389AE-F74C-F642-9986-949B55C02669}"/>
              </a:ext>
            </a:extLst>
          </p:cNvPr>
          <p:cNvSpPr/>
          <p:nvPr/>
        </p:nvSpPr>
        <p:spPr>
          <a:xfrm>
            <a:off x="5518150" y="2476500"/>
            <a:ext cx="2889250" cy="5715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Mathematical Actions</a:t>
            </a:r>
          </a:p>
        </p:txBody>
      </p:sp>
      <p:sp>
        <p:nvSpPr>
          <p:cNvPr id="10" name="Snip Single Corner of Rectangle 9">
            <a:extLst>
              <a:ext uri="{FF2B5EF4-FFF2-40B4-BE49-F238E27FC236}">
                <a16:creationId xmlns:a16="http://schemas.microsoft.com/office/drawing/2014/main" id="{B2861B30-F8EA-3549-ACD2-D2F5A64536FC}"/>
              </a:ext>
            </a:extLst>
          </p:cNvPr>
          <p:cNvSpPr/>
          <p:nvPr/>
        </p:nvSpPr>
        <p:spPr>
          <a:xfrm>
            <a:off x="5861616" y="3127440"/>
            <a:ext cx="2202318" cy="526920"/>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Doing &amp; Undoing</a:t>
            </a:r>
          </a:p>
        </p:txBody>
      </p:sp>
      <p:sp>
        <p:nvSpPr>
          <p:cNvPr id="11" name="Snip Single Corner of Rectangle 10">
            <a:extLst>
              <a:ext uri="{FF2B5EF4-FFF2-40B4-BE49-F238E27FC236}">
                <a16:creationId xmlns:a16="http://schemas.microsoft.com/office/drawing/2014/main" id="{EA2438C8-FDC9-E147-B435-EC62F3697BCC}"/>
              </a:ext>
            </a:extLst>
          </p:cNvPr>
          <p:cNvSpPr/>
          <p:nvPr/>
        </p:nvSpPr>
        <p:spPr>
          <a:xfrm>
            <a:off x="6095902" y="3582881"/>
            <a:ext cx="2419448" cy="526920"/>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add-subtract relation</a:t>
            </a:r>
          </a:p>
        </p:txBody>
      </p:sp>
    </p:spTree>
    <p:extLst>
      <p:ext uri="{BB962C8B-B14F-4D97-AF65-F5344CB8AC3E}">
        <p14:creationId xmlns:p14="http://schemas.microsoft.com/office/powerpoint/2010/main" val="380503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4E5AE-2C61-F144-8B7A-6476AAA19B69}"/>
              </a:ext>
            </a:extLst>
          </p:cNvPr>
          <p:cNvSpPr>
            <a:spLocks noGrp="1"/>
          </p:cNvSpPr>
          <p:nvPr>
            <p:ph type="title"/>
          </p:nvPr>
        </p:nvSpPr>
        <p:spPr/>
        <p:txBody>
          <a:bodyPr/>
          <a:lstStyle/>
          <a:p>
            <a:r>
              <a:rPr lang="en-GB" dirty="0"/>
              <a:t>Reflection</a:t>
            </a:r>
          </a:p>
        </p:txBody>
      </p:sp>
      <p:sp>
        <p:nvSpPr>
          <p:cNvPr id="3" name="Content Placeholder 2">
            <a:extLst>
              <a:ext uri="{FF2B5EF4-FFF2-40B4-BE49-F238E27FC236}">
                <a16:creationId xmlns:a16="http://schemas.microsoft.com/office/drawing/2014/main" id="{591B2163-9CE5-BD45-B63B-318829BCEAAA}"/>
              </a:ext>
            </a:extLst>
          </p:cNvPr>
          <p:cNvSpPr>
            <a:spLocks noGrp="1"/>
          </p:cNvSpPr>
          <p:nvPr>
            <p:ph idx="1"/>
          </p:nvPr>
        </p:nvSpPr>
        <p:spPr/>
        <p:txBody>
          <a:bodyPr/>
          <a:lstStyle/>
          <a:p>
            <a:r>
              <a:rPr lang="en-GB" dirty="0"/>
              <a:t>What did you do:</a:t>
            </a:r>
          </a:p>
          <a:p>
            <a:pPr lvl="1"/>
            <a:r>
              <a:rPr lang="en-GB" dirty="0"/>
              <a:t>Manipulating?</a:t>
            </a:r>
          </a:p>
          <a:p>
            <a:pPr lvl="1"/>
            <a:r>
              <a:rPr lang="en-GB" dirty="0"/>
              <a:t>Getting-a-sense-of?</a:t>
            </a:r>
          </a:p>
          <a:p>
            <a:pPr lvl="1"/>
            <a:r>
              <a:rPr lang="en-GB" dirty="0"/>
              <a:t>Articulating?</a:t>
            </a:r>
          </a:p>
          <a:p>
            <a:r>
              <a:rPr lang="en-GB" dirty="0"/>
              <a:t>What did you encounter:</a:t>
            </a:r>
          </a:p>
          <a:p>
            <a:pPr lvl="1"/>
            <a:r>
              <a:rPr lang="en-GB" dirty="0"/>
              <a:t>Mathematically?</a:t>
            </a:r>
          </a:p>
          <a:p>
            <a:pPr lvl="1"/>
            <a:r>
              <a:rPr lang="en-GB" dirty="0"/>
              <a:t>Pedagogically?</a:t>
            </a:r>
          </a:p>
          <a:p>
            <a:r>
              <a:rPr lang="en-GB" dirty="0"/>
              <a:t>Notice that arithmetic was encountered as simple actions</a:t>
            </a:r>
          </a:p>
          <a:p>
            <a:pPr lvl="1"/>
            <a:r>
              <a:rPr lang="en-GB" dirty="0"/>
              <a:t>Consequently, addition and subtraction commute!</a:t>
            </a:r>
          </a:p>
          <a:p>
            <a:pPr lvl="1"/>
            <a:r>
              <a:rPr lang="en-GB" dirty="0"/>
              <a:t>What about multiplication and division?</a:t>
            </a:r>
          </a:p>
        </p:txBody>
      </p:sp>
      <p:sp>
        <p:nvSpPr>
          <p:cNvPr id="4" name="Rounded Rectangle 3">
            <a:extLst>
              <a:ext uri="{FF2B5EF4-FFF2-40B4-BE49-F238E27FC236}">
                <a16:creationId xmlns:a16="http://schemas.microsoft.com/office/drawing/2014/main" id="{771F5A5E-4701-924E-B450-19A37BDCA149}"/>
              </a:ext>
            </a:extLst>
          </p:cNvPr>
          <p:cNvSpPr/>
          <p:nvPr/>
        </p:nvSpPr>
        <p:spPr>
          <a:xfrm>
            <a:off x="4654193" y="1014609"/>
            <a:ext cx="1931542" cy="708917"/>
          </a:xfrm>
          <a:prstGeom prst="roundRect">
            <a:avLst/>
          </a:prstGeom>
          <a:solidFill>
            <a:srgbClr val="855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Outer Task</a:t>
            </a:r>
          </a:p>
        </p:txBody>
      </p:sp>
      <p:sp>
        <p:nvSpPr>
          <p:cNvPr id="5" name="Rounded Rectangle 4">
            <a:extLst>
              <a:ext uri="{FF2B5EF4-FFF2-40B4-BE49-F238E27FC236}">
                <a16:creationId xmlns:a16="http://schemas.microsoft.com/office/drawing/2014/main" id="{F59C9825-87A5-3140-A20E-FBE1569C3BA6}"/>
              </a:ext>
            </a:extLst>
          </p:cNvPr>
          <p:cNvSpPr/>
          <p:nvPr/>
        </p:nvSpPr>
        <p:spPr>
          <a:xfrm>
            <a:off x="4909335" y="1622270"/>
            <a:ext cx="1931542" cy="708917"/>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Inner Task</a:t>
            </a:r>
          </a:p>
        </p:txBody>
      </p:sp>
      <p:sp>
        <p:nvSpPr>
          <p:cNvPr id="6" name="Rounded Rectangle 5">
            <a:extLst>
              <a:ext uri="{FF2B5EF4-FFF2-40B4-BE49-F238E27FC236}">
                <a16:creationId xmlns:a16="http://schemas.microsoft.com/office/drawing/2014/main" id="{BC8747B8-8081-044E-9292-152E268C5253}"/>
              </a:ext>
            </a:extLst>
          </p:cNvPr>
          <p:cNvSpPr/>
          <p:nvPr/>
        </p:nvSpPr>
        <p:spPr>
          <a:xfrm>
            <a:off x="6383677" y="440303"/>
            <a:ext cx="1931542" cy="70891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Meta Task</a:t>
            </a:r>
          </a:p>
        </p:txBody>
      </p:sp>
      <p:sp>
        <p:nvSpPr>
          <p:cNvPr id="7" name="Rounded Rectangle 6">
            <a:extLst>
              <a:ext uri="{FF2B5EF4-FFF2-40B4-BE49-F238E27FC236}">
                <a16:creationId xmlns:a16="http://schemas.microsoft.com/office/drawing/2014/main" id="{082F7AD7-AAB6-AA45-BF54-FAA2DB0E79E1}"/>
              </a:ext>
            </a:extLst>
          </p:cNvPr>
          <p:cNvSpPr/>
          <p:nvPr/>
        </p:nvSpPr>
        <p:spPr>
          <a:xfrm>
            <a:off x="5164477" y="2244836"/>
            <a:ext cx="2255654" cy="708917"/>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Personal narrative</a:t>
            </a:r>
          </a:p>
        </p:txBody>
      </p:sp>
    </p:spTree>
    <p:extLst>
      <p:ext uri="{BB962C8B-B14F-4D97-AF65-F5344CB8AC3E}">
        <p14:creationId xmlns:p14="http://schemas.microsoft.com/office/powerpoint/2010/main" val="150317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E1E4-B943-9246-906E-36F3C1FC651F}"/>
              </a:ext>
            </a:extLst>
          </p:cNvPr>
          <p:cNvSpPr>
            <a:spLocks noGrp="1"/>
          </p:cNvSpPr>
          <p:nvPr>
            <p:ph type="title"/>
          </p:nvPr>
        </p:nvSpPr>
        <p:spPr/>
        <p:txBody>
          <a:bodyPr/>
          <a:lstStyle/>
          <a:p>
            <a:r>
              <a:rPr lang="en-GB" dirty="0"/>
              <a:t>More Experience</a:t>
            </a:r>
          </a:p>
        </p:txBody>
      </p:sp>
      <p:sp>
        <p:nvSpPr>
          <p:cNvPr id="3" name="Content Placeholder 2">
            <a:extLst>
              <a:ext uri="{FF2B5EF4-FFF2-40B4-BE49-F238E27FC236}">
                <a16:creationId xmlns:a16="http://schemas.microsoft.com/office/drawing/2014/main" id="{8F9765A4-4A6F-224E-8728-E8F907D79F6D}"/>
              </a:ext>
            </a:extLst>
          </p:cNvPr>
          <p:cNvSpPr>
            <a:spLocks noGrp="1"/>
          </p:cNvSpPr>
          <p:nvPr>
            <p:ph idx="1"/>
          </p:nvPr>
        </p:nvSpPr>
        <p:spPr>
          <a:xfrm>
            <a:off x="386977" y="884770"/>
            <a:ext cx="8301425" cy="2729074"/>
          </a:xfrm>
        </p:spPr>
        <p:txBody>
          <a:bodyPr/>
          <a:lstStyle/>
          <a:p>
            <a:r>
              <a:rPr lang="en-GB" dirty="0"/>
              <a:t>What mathematical action undoes the action of ‘multiply by 4’?</a:t>
            </a:r>
          </a:p>
          <a:p>
            <a:r>
              <a:rPr lang="en-GB" dirty="0"/>
              <a:t>What mathematical action undoes the action of ‘divide by 3’?</a:t>
            </a:r>
          </a:p>
          <a:p>
            <a:r>
              <a:rPr lang="en-GB" dirty="0"/>
              <a:t>What mathematical action undoes the action of ‘divide 12 by’?</a:t>
            </a:r>
          </a:p>
          <a:p>
            <a:r>
              <a:rPr lang="en-GB" dirty="0"/>
              <a:t>What mathematical action undoes the actions of ‘divide by 3’ then ‘multiply by 4’?</a:t>
            </a:r>
          </a:p>
          <a:p>
            <a:r>
              <a:rPr lang="en-GB" dirty="0"/>
              <a:t>What mathematical action undoes the action of ‘divide by ¾’?</a:t>
            </a:r>
          </a:p>
          <a:p>
            <a:r>
              <a:rPr lang="en-GB" dirty="0"/>
              <a:t>How are the last two related?</a:t>
            </a:r>
          </a:p>
        </p:txBody>
      </p:sp>
      <p:sp>
        <p:nvSpPr>
          <p:cNvPr id="4" name="Rounded Rectangle 3">
            <a:extLst>
              <a:ext uri="{FF2B5EF4-FFF2-40B4-BE49-F238E27FC236}">
                <a16:creationId xmlns:a16="http://schemas.microsoft.com/office/drawing/2014/main" id="{E5902231-0DF6-4446-9CC6-1F4241A82EFC}"/>
              </a:ext>
            </a:extLst>
          </p:cNvPr>
          <p:cNvSpPr/>
          <p:nvPr/>
        </p:nvSpPr>
        <p:spPr>
          <a:xfrm>
            <a:off x="831370" y="3745254"/>
            <a:ext cx="2400300" cy="5715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Pedagogical Actions</a:t>
            </a:r>
          </a:p>
        </p:txBody>
      </p:sp>
      <p:sp>
        <p:nvSpPr>
          <p:cNvPr id="5" name="Snip Single Corner of Rectangle 4">
            <a:extLst>
              <a:ext uri="{FF2B5EF4-FFF2-40B4-BE49-F238E27FC236}">
                <a16:creationId xmlns:a16="http://schemas.microsoft.com/office/drawing/2014/main" id="{A25AE5E6-54A2-3B40-85A7-49F752D3F270}"/>
              </a:ext>
            </a:extLst>
          </p:cNvPr>
          <p:cNvSpPr/>
          <p:nvPr/>
        </p:nvSpPr>
        <p:spPr>
          <a:xfrm>
            <a:off x="169377" y="4275606"/>
            <a:ext cx="3122341" cy="1045902"/>
          </a:xfrm>
          <a:prstGeom prst="snip1Rect">
            <a:avLst>
              <a:gd name="adj" fmla="val 11188"/>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To vary numbers;</a:t>
            </a:r>
          </a:p>
          <a:p>
            <a:pPr algn="ctr"/>
            <a:r>
              <a:rPr lang="en-GB" sz="2000" dirty="0">
                <a:solidFill>
                  <a:srgbClr val="0432FF"/>
                </a:solidFill>
              </a:rPr>
              <a:t>To connect to fractions;</a:t>
            </a:r>
          </a:p>
          <a:p>
            <a:pPr algn="ctr"/>
            <a:r>
              <a:rPr lang="en-GB" sz="2000" dirty="0">
                <a:solidFill>
                  <a:srgbClr val="0432FF"/>
                </a:solidFill>
              </a:rPr>
              <a:t>To ask for three examples;</a:t>
            </a:r>
          </a:p>
        </p:txBody>
      </p:sp>
      <p:sp>
        <p:nvSpPr>
          <p:cNvPr id="6" name="Snip Single Corner of Rectangle 5">
            <a:extLst>
              <a:ext uri="{FF2B5EF4-FFF2-40B4-BE49-F238E27FC236}">
                <a16:creationId xmlns:a16="http://schemas.microsoft.com/office/drawing/2014/main" id="{4C8858A8-CE23-194B-9DEE-A55EC9BD6A7A}"/>
              </a:ext>
            </a:extLst>
          </p:cNvPr>
          <p:cNvSpPr/>
          <p:nvPr/>
        </p:nvSpPr>
        <p:spPr>
          <a:xfrm>
            <a:off x="428407" y="5303575"/>
            <a:ext cx="4273108" cy="730379"/>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To prompt recognition of connection between multiplying &amp; dividing;</a:t>
            </a:r>
          </a:p>
        </p:txBody>
      </p:sp>
      <p:sp>
        <p:nvSpPr>
          <p:cNvPr id="7" name="Snip Single Corner of Rectangle 6">
            <a:extLst>
              <a:ext uri="{FF2B5EF4-FFF2-40B4-BE49-F238E27FC236}">
                <a16:creationId xmlns:a16="http://schemas.microsoft.com/office/drawing/2014/main" id="{85F278A8-6EC6-6F4B-ABF4-C4478237912F}"/>
              </a:ext>
            </a:extLst>
          </p:cNvPr>
          <p:cNvSpPr/>
          <p:nvPr/>
        </p:nvSpPr>
        <p:spPr>
          <a:xfrm>
            <a:off x="653611" y="5979918"/>
            <a:ext cx="3822700" cy="425582"/>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When to introduce third action?</a:t>
            </a:r>
          </a:p>
        </p:txBody>
      </p:sp>
      <p:sp>
        <p:nvSpPr>
          <p:cNvPr id="8" name="Snip Single Corner of Rectangle 7">
            <a:extLst>
              <a:ext uri="{FF2B5EF4-FFF2-40B4-BE49-F238E27FC236}">
                <a16:creationId xmlns:a16="http://schemas.microsoft.com/office/drawing/2014/main" id="{CB515A8E-4CC7-854F-820E-20D85CD10AB3}"/>
              </a:ext>
            </a:extLst>
          </p:cNvPr>
          <p:cNvSpPr/>
          <p:nvPr/>
        </p:nvSpPr>
        <p:spPr>
          <a:xfrm>
            <a:off x="4309541" y="6056409"/>
            <a:ext cx="4154011" cy="752280"/>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When to mention the mathematical theme of Doing &amp; Undoing?</a:t>
            </a:r>
          </a:p>
        </p:txBody>
      </p:sp>
      <p:sp>
        <p:nvSpPr>
          <p:cNvPr id="9" name="Rounded Rectangle 8">
            <a:extLst>
              <a:ext uri="{FF2B5EF4-FFF2-40B4-BE49-F238E27FC236}">
                <a16:creationId xmlns:a16="http://schemas.microsoft.com/office/drawing/2014/main" id="{0E5389AE-F74C-F642-9986-949B55C02669}"/>
              </a:ext>
            </a:extLst>
          </p:cNvPr>
          <p:cNvSpPr/>
          <p:nvPr/>
        </p:nvSpPr>
        <p:spPr>
          <a:xfrm>
            <a:off x="5518150" y="3719223"/>
            <a:ext cx="2889250" cy="5715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Mathematical Actions</a:t>
            </a:r>
          </a:p>
        </p:txBody>
      </p:sp>
      <p:sp>
        <p:nvSpPr>
          <p:cNvPr id="10" name="Snip Single Corner of Rectangle 9">
            <a:extLst>
              <a:ext uri="{FF2B5EF4-FFF2-40B4-BE49-F238E27FC236}">
                <a16:creationId xmlns:a16="http://schemas.microsoft.com/office/drawing/2014/main" id="{B2861B30-F8EA-3549-ACD2-D2F5A64536FC}"/>
              </a:ext>
            </a:extLst>
          </p:cNvPr>
          <p:cNvSpPr/>
          <p:nvPr/>
        </p:nvSpPr>
        <p:spPr>
          <a:xfrm>
            <a:off x="5861616" y="4224210"/>
            <a:ext cx="2202318" cy="526920"/>
          </a:xfrm>
          <a:prstGeom prst="snip1Rect">
            <a:avLst/>
          </a:prstGeom>
          <a:solidFill>
            <a:schemeClr val="accent5">
              <a:lumMod val="40000"/>
              <a:lumOff val="60000"/>
            </a:schemeClr>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Doing &amp; Undoing</a:t>
            </a:r>
          </a:p>
        </p:txBody>
      </p:sp>
    </p:spTree>
    <p:extLst>
      <p:ext uri="{BB962C8B-B14F-4D97-AF65-F5344CB8AC3E}">
        <p14:creationId xmlns:p14="http://schemas.microsoft.com/office/powerpoint/2010/main" val="31331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15AE6-2E7E-7045-B132-E89AB2D3D763}"/>
              </a:ext>
            </a:extLst>
          </p:cNvPr>
          <p:cNvSpPr>
            <a:spLocks noGrp="1"/>
          </p:cNvSpPr>
          <p:nvPr>
            <p:ph type="title"/>
          </p:nvPr>
        </p:nvSpPr>
        <p:spPr/>
        <p:txBody>
          <a:bodyPr/>
          <a:lstStyle/>
          <a:p>
            <a:r>
              <a:rPr lang="en-GB" dirty="0"/>
              <a:t>Other Variations</a:t>
            </a:r>
          </a:p>
        </p:txBody>
      </p:sp>
      <p:sp>
        <p:nvSpPr>
          <p:cNvPr id="3" name="Content Placeholder 2">
            <a:extLst>
              <a:ext uri="{FF2B5EF4-FFF2-40B4-BE49-F238E27FC236}">
                <a16:creationId xmlns:a16="http://schemas.microsoft.com/office/drawing/2014/main" id="{15E7FF88-AADD-FD41-9261-4B9A6BDC4D05}"/>
              </a:ext>
            </a:extLst>
          </p:cNvPr>
          <p:cNvSpPr>
            <a:spLocks noGrp="1"/>
          </p:cNvSpPr>
          <p:nvPr>
            <p:ph idx="1"/>
          </p:nvPr>
        </p:nvSpPr>
        <p:spPr>
          <a:xfrm>
            <a:off x="466793" y="1149220"/>
            <a:ext cx="8301425" cy="1159082"/>
          </a:xfrm>
        </p:spPr>
        <p:txBody>
          <a:bodyPr/>
          <a:lstStyle/>
          <a:p>
            <a:r>
              <a:rPr lang="en-GB" dirty="0"/>
              <a:t>What action undoes the actions of adding 3 then multiplying by 4?</a:t>
            </a:r>
          </a:p>
          <a:p>
            <a:r>
              <a:rPr lang="en-GB" dirty="0"/>
              <a:t>What action gives the same result but uses multiplication first and then addition?</a:t>
            </a:r>
          </a:p>
        </p:txBody>
      </p:sp>
      <p:sp>
        <p:nvSpPr>
          <p:cNvPr id="4" name="Rounded Rectangle 3">
            <a:extLst>
              <a:ext uri="{FF2B5EF4-FFF2-40B4-BE49-F238E27FC236}">
                <a16:creationId xmlns:a16="http://schemas.microsoft.com/office/drawing/2014/main" id="{C774B8C6-6570-7942-B4DA-0214BBE52638}"/>
              </a:ext>
            </a:extLst>
          </p:cNvPr>
          <p:cNvSpPr/>
          <p:nvPr/>
        </p:nvSpPr>
        <p:spPr>
          <a:xfrm>
            <a:off x="4995746" y="2542478"/>
            <a:ext cx="2832410" cy="63562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Mathematical Actions</a:t>
            </a:r>
          </a:p>
        </p:txBody>
      </p:sp>
      <p:sp>
        <p:nvSpPr>
          <p:cNvPr id="5" name="Rounded Rectangle 4">
            <a:extLst>
              <a:ext uri="{FF2B5EF4-FFF2-40B4-BE49-F238E27FC236}">
                <a16:creationId xmlns:a16="http://schemas.microsoft.com/office/drawing/2014/main" id="{F65C2C48-C19B-B847-8E35-D0A736B1F1AB}"/>
              </a:ext>
            </a:extLst>
          </p:cNvPr>
          <p:cNvSpPr/>
          <p:nvPr/>
        </p:nvSpPr>
        <p:spPr>
          <a:xfrm>
            <a:off x="822725" y="3389658"/>
            <a:ext cx="2832410" cy="1193117"/>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Building complexity</a:t>
            </a:r>
          </a:p>
          <a:p>
            <a:pPr algn="ctr"/>
            <a:r>
              <a:rPr lang="en-GB" sz="2000" dirty="0">
                <a:solidFill>
                  <a:srgbClr val="0432FF"/>
                </a:solidFill>
              </a:rPr>
              <a:t>Moving to generality</a:t>
            </a:r>
            <a:br>
              <a:rPr lang="en-GB" sz="2000" dirty="0">
                <a:solidFill>
                  <a:srgbClr val="0432FF"/>
                </a:solidFill>
              </a:rPr>
            </a:br>
            <a:r>
              <a:rPr lang="en-GB" sz="2000" dirty="0">
                <a:solidFill>
                  <a:srgbClr val="0432FF"/>
                </a:solidFill>
              </a:rPr>
              <a:t>Learners making choices</a:t>
            </a:r>
          </a:p>
        </p:txBody>
      </p:sp>
      <p:sp>
        <p:nvSpPr>
          <p:cNvPr id="6" name="Rounded Rectangle 5">
            <a:extLst>
              <a:ext uri="{FF2B5EF4-FFF2-40B4-BE49-F238E27FC236}">
                <a16:creationId xmlns:a16="http://schemas.microsoft.com/office/drawing/2014/main" id="{7C91B4B2-900A-9941-A725-19D1D742EB8F}"/>
              </a:ext>
            </a:extLst>
          </p:cNvPr>
          <p:cNvSpPr/>
          <p:nvPr/>
        </p:nvSpPr>
        <p:spPr>
          <a:xfrm>
            <a:off x="822725" y="2542478"/>
            <a:ext cx="2832410" cy="63562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Pedagogical Actions</a:t>
            </a:r>
          </a:p>
        </p:txBody>
      </p:sp>
      <p:sp>
        <p:nvSpPr>
          <p:cNvPr id="7" name="Rounded Rectangle 6">
            <a:extLst>
              <a:ext uri="{FF2B5EF4-FFF2-40B4-BE49-F238E27FC236}">
                <a16:creationId xmlns:a16="http://schemas.microsoft.com/office/drawing/2014/main" id="{5509C99A-E898-5F4E-9774-2818BDCFFF2A}"/>
              </a:ext>
            </a:extLst>
          </p:cNvPr>
          <p:cNvSpPr/>
          <p:nvPr/>
        </p:nvSpPr>
        <p:spPr>
          <a:xfrm>
            <a:off x="4728116" y="3389658"/>
            <a:ext cx="3367669" cy="635620"/>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Undoing compound actions</a:t>
            </a:r>
          </a:p>
        </p:txBody>
      </p:sp>
      <p:sp>
        <p:nvSpPr>
          <p:cNvPr id="8" name="Rounded Rectangle 7">
            <a:extLst>
              <a:ext uri="{FF2B5EF4-FFF2-40B4-BE49-F238E27FC236}">
                <a16:creationId xmlns:a16="http://schemas.microsoft.com/office/drawing/2014/main" id="{F899B6AE-B38C-6841-9687-DA729EE4D029}"/>
              </a:ext>
            </a:extLst>
          </p:cNvPr>
          <p:cNvSpPr/>
          <p:nvPr/>
        </p:nvSpPr>
        <p:spPr>
          <a:xfrm>
            <a:off x="4995746" y="3932654"/>
            <a:ext cx="3772472" cy="526330"/>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Solving equations in one variable</a:t>
            </a:r>
          </a:p>
        </p:txBody>
      </p:sp>
    </p:spTree>
    <p:extLst>
      <p:ext uri="{BB962C8B-B14F-4D97-AF65-F5344CB8AC3E}">
        <p14:creationId xmlns:p14="http://schemas.microsoft.com/office/powerpoint/2010/main" val="407097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93223-9640-9446-A12E-8E2958F22600}"/>
              </a:ext>
            </a:extLst>
          </p:cNvPr>
          <p:cNvSpPr>
            <a:spLocks noGrp="1"/>
          </p:cNvSpPr>
          <p:nvPr>
            <p:ph type="title"/>
          </p:nvPr>
        </p:nvSpPr>
        <p:spPr/>
        <p:txBody>
          <a:bodyPr/>
          <a:lstStyle/>
          <a:p>
            <a:r>
              <a:rPr lang="en-GB" dirty="0"/>
              <a:t>Further Reflection</a:t>
            </a:r>
          </a:p>
        </p:txBody>
      </p:sp>
      <p:sp>
        <p:nvSpPr>
          <p:cNvPr id="5" name="Rounded Rectangle 4">
            <a:extLst>
              <a:ext uri="{FF2B5EF4-FFF2-40B4-BE49-F238E27FC236}">
                <a16:creationId xmlns:a16="http://schemas.microsoft.com/office/drawing/2014/main" id="{992F5A65-97F3-1142-B994-0445860D02A7}"/>
              </a:ext>
            </a:extLst>
          </p:cNvPr>
          <p:cNvSpPr/>
          <p:nvPr/>
        </p:nvSpPr>
        <p:spPr>
          <a:xfrm>
            <a:off x="628650" y="1143000"/>
            <a:ext cx="3651250" cy="990600"/>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00"/>
                </a:solidFill>
                <a:latin typeface="Chalkboard" panose="03050602040202020205" pitchFamily="66" charset="77"/>
              </a:rPr>
              <a:t>Every act of a teacher</a:t>
            </a:r>
            <a:br>
              <a:rPr lang="en-GB" dirty="0">
                <a:solidFill>
                  <a:srgbClr val="FFFF00"/>
                </a:solidFill>
                <a:latin typeface="Chalkboard" panose="03050602040202020205" pitchFamily="66" charset="77"/>
              </a:rPr>
            </a:br>
            <a:r>
              <a:rPr lang="en-GB" dirty="0">
                <a:solidFill>
                  <a:srgbClr val="FFFF00"/>
                </a:solidFill>
                <a:latin typeface="Chalkboard" panose="03050602040202020205" pitchFamily="66" charset="77"/>
              </a:rPr>
              <a:t>is an intervention</a:t>
            </a:r>
            <a:br>
              <a:rPr lang="en-GB" dirty="0">
                <a:solidFill>
                  <a:srgbClr val="FFFF00"/>
                </a:solidFill>
                <a:latin typeface="Chalkboard" panose="03050602040202020205" pitchFamily="66" charset="77"/>
              </a:rPr>
            </a:br>
            <a:r>
              <a:rPr lang="en-GB" dirty="0">
                <a:solidFill>
                  <a:srgbClr val="FFFF00"/>
                </a:solidFill>
                <a:latin typeface="Chalkboard" panose="03050602040202020205" pitchFamily="66" charset="77"/>
              </a:rPr>
              <a:t>in the attention of learners</a:t>
            </a:r>
          </a:p>
        </p:txBody>
      </p:sp>
      <p:sp>
        <p:nvSpPr>
          <p:cNvPr id="4" name="Rounded Rectangle 3">
            <a:extLst>
              <a:ext uri="{FF2B5EF4-FFF2-40B4-BE49-F238E27FC236}">
                <a16:creationId xmlns:a16="http://schemas.microsoft.com/office/drawing/2014/main" id="{292C0339-6E5A-1C49-97A9-B41A71136D3B}"/>
              </a:ext>
            </a:extLst>
          </p:cNvPr>
          <p:cNvSpPr/>
          <p:nvPr/>
        </p:nvSpPr>
        <p:spPr>
          <a:xfrm>
            <a:off x="867374" y="2089825"/>
            <a:ext cx="3651250" cy="79886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00"/>
                </a:solidFill>
                <a:latin typeface="Chalkboard" panose="03050602040202020205" pitchFamily="66" charset="77"/>
              </a:rPr>
              <a:t>Teaching takes place IN time</a:t>
            </a:r>
          </a:p>
          <a:p>
            <a:pPr algn="ctr"/>
            <a:r>
              <a:rPr lang="en-GB" dirty="0">
                <a:solidFill>
                  <a:srgbClr val="FFFF00"/>
                </a:solidFill>
                <a:latin typeface="Chalkboard" panose="03050602040202020205" pitchFamily="66" charset="77"/>
              </a:rPr>
              <a:t>Learning takes place OVER time</a:t>
            </a:r>
          </a:p>
        </p:txBody>
      </p:sp>
      <p:sp>
        <p:nvSpPr>
          <p:cNvPr id="10" name="Rounded Rectangle 9">
            <a:extLst>
              <a:ext uri="{FF2B5EF4-FFF2-40B4-BE49-F238E27FC236}">
                <a16:creationId xmlns:a16="http://schemas.microsoft.com/office/drawing/2014/main" id="{B8191248-A148-CC44-B758-CC2E81144E75}"/>
              </a:ext>
            </a:extLst>
          </p:cNvPr>
          <p:cNvSpPr/>
          <p:nvPr/>
        </p:nvSpPr>
        <p:spPr>
          <a:xfrm>
            <a:off x="1069440" y="2782115"/>
            <a:ext cx="4558393" cy="79886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00"/>
                </a:solidFill>
                <a:latin typeface="Chalkboard" panose="03050602040202020205" pitchFamily="66" charset="77"/>
              </a:rPr>
              <a:t>Every mathematical theorem is based on some surprise, something unexpected</a:t>
            </a:r>
          </a:p>
        </p:txBody>
      </p:sp>
      <p:sp>
        <p:nvSpPr>
          <p:cNvPr id="3" name="Rounded Rectangle 2">
            <a:extLst>
              <a:ext uri="{FF2B5EF4-FFF2-40B4-BE49-F238E27FC236}">
                <a16:creationId xmlns:a16="http://schemas.microsoft.com/office/drawing/2014/main" id="{24C0E923-54C8-8E42-BE9B-09F4BD52BC56}"/>
              </a:ext>
            </a:extLst>
          </p:cNvPr>
          <p:cNvSpPr/>
          <p:nvPr/>
        </p:nvSpPr>
        <p:spPr>
          <a:xfrm>
            <a:off x="1270907" y="3433020"/>
            <a:ext cx="5441415" cy="1091720"/>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r>
              <a:rPr lang="en-GB" dirty="0">
                <a:solidFill>
                  <a:srgbClr val="FFFF00"/>
                </a:solidFill>
                <a:effectLst>
                  <a:outerShdw blurRad="50800" dist="38100" dir="2700000" algn="tl" rotWithShape="0">
                    <a:srgbClr val="000000">
                      <a:alpha val="43000"/>
                    </a:srgbClr>
                  </a:outerShdw>
                </a:effectLst>
                <a:latin typeface="Chalkboard" panose="03050602040202020205" pitchFamily="66" charset="77"/>
              </a:rPr>
              <a:t>A lesson without the opportunity for learners to generalise (mathematically) …</a:t>
            </a:r>
          </a:p>
          <a:p>
            <a:pPr algn="ctr" eaLnBrk="0" fontAlgn="base" hangingPunct="0"/>
            <a:r>
              <a:rPr lang="en-GB" sz="2000" dirty="0">
                <a:solidFill>
                  <a:srgbClr val="FFFF00"/>
                </a:solidFill>
                <a:effectLst>
                  <a:outerShdw blurRad="50800" dist="38100" dir="2700000" algn="tl" rotWithShape="0">
                    <a:srgbClr val="000000">
                      <a:alpha val="43000"/>
                    </a:srgbClr>
                  </a:outerShdw>
                </a:effectLst>
                <a:latin typeface="Chalkboard" panose="03050602040202020205" pitchFamily="66" charset="77"/>
              </a:rPr>
              <a:t>Is NOT a mathematics lesson!</a:t>
            </a:r>
            <a:endParaRPr lang="en-GB" sz="2000" dirty="0">
              <a:solidFill>
                <a:srgbClr val="FFFF00"/>
              </a:solidFill>
              <a:effectLst/>
              <a:latin typeface="Chalkboard" panose="03050602040202020205" pitchFamily="66" charset="77"/>
            </a:endParaRPr>
          </a:p>
        </p:txBody>
      </p:sp>
      <p:sp>
        <p:nvSpPr>
          <p:cNvPr id="6" name="Rounded Rectangle 5">
            <a:extLst>
              <a:ext uri="{FF2B5EF4-FFF2-40B4-BE49-F238E27FC236}">
                <a16:creationId xmlns:a16="http://schemas.microsoft.com/office/drawing/2014/main" id="{73386C76-9F02-4B42-BC39-57B3F99675B0}"/>
              </a:ext>
            </a:extLst>
          </p:cNvPr>
          <p:cNvSpPr/>
          <p:nvPr/>
        </p:nvSpPr>
        <p:spPr>
          <a:xfrm>
            <a:off x="1504585" y="4383978"/>
            <a:ext cx="5670550" cy="990600"/>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00"/>
                </a:solidFill>
                <a:latin typeface="Chalkboard" panose="03050602040202020205" pitchFamily="66" charset="77"/>
              </a:rPr>
              <a:t>One thing I don’t seem to learn from experience</a:t>
            </a:r>
            <a:br>
              <a:rPr lang="en-GB" dirty="0">
                <a:solidFill>
                  <a:srgbClr val="FFFF00"/>
                </a:solidFill>
                <a:latin typeface="Chalkboard" panose="03050602040202020205" pitchFamily="66" charset="77"/>
              </a:rPr>
            </a:br>
            <a:r>
              <a:rPr lang="en-GB" dirty="0">
                <a:solidFill>
                  <a:srgbClr val="FFFF00"/>
                </a:solidFill>
                <a:latin typeface="Chalkboard" panose="03050602040202020205" pitchFamily="66" charset="77"/>
              </a:rPr>
              <a:t>is that I don’t often learn from experience alone:</a:t>
            </a:r>
          </a:p>
        </p:txBody>
      </p:sp>
      <p:sp>
        <p:nvSpPr>
          <p:cNvPr id="7" name="Rounded Rectangle 6">
            <a:extLst>
              <a:ext uri="{FF2B5EF4-FFF2-40B4-BE49-F238E27FC236}">
                <a16:creationId xmlns:a16="http://schemas.microsoft.com/office/drawing/2014/main" id="{04875EDE-709E-904A-810E-F74ACD4A4D1A}"/>
              </a:ext>
            </a:extLst>
          </p:cNvPr>
          <p:cNvSpPr/>
          <p:nvPr/>
        </p:nvSpPr>
        <p:spPr>
          <a:xfrm>
            <a:off x="1918339" y="5228048"/>
            <a:ext cx="4146550" cy="4953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00"/>
                </a:solidFill>
                <a:latin typeface="Chalkboard" panose="03050602040202020205" pitchFamily="66" charset="77"/>
              </a:rPr>
              <a:t>something more is required:</a:t>
            </a:r>
          </a:p>
        </p:txBody>
      </p:sp>
      <p:sp>
        <p:nvSpPr>
          <p:cNvPr id="8" name="Rounded Rectangle 7">
            <a:extLst>
              <a:ext uri="{FF2B5EF4-FFF2-40B4-BE49-F238E27FC236}">
                <a16:creationId xmlns:a16="http://schemas.microsoft.com/office/drawing/2014/main" id="{3BCBBB72-3B1E-6946-BB34-07B6FE8CC2C0}"/>
              </a:ext>
            </a:extLst>
          </p:cNvPr>
          <p:cNvSpPr/>
          <p:nvPr/>
        </p:nvSpPr>
        <p:spPr>
          <a:xfrm>
            <a:off x="2516826" y="5697252"/>
            <a:ext cx="5028290" cy="622389"/>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432FF"/>
                </a:solidFill>
                <a:latin typeface="Chalkboard" panose="03050602040202020205" pitchFamily="66" charset="77"/>
              </a:rPr>
              <a:t>Personal Narratives &amp; Own explanations</a:t>
            </a:r>
          </a:p>
        </p:txBody>
      </p:sp>
    </p:spTree>
    <p:extLst>
      <p:ext uri="{BB962C8B-B14F-4D97-AF65-F5344CB8AC3E}">
        <p14:creationId xmlns:p14="http://schemas.microsoft.com/office/powerpoint/2010/main" val="375424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10" grpId="0" animBg="1"/>
      <p:bldP spid="3"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AC0E-49CC-C94E-B8C3-7E0A23550D8D}"/>
              </a:ext>
            </a:extLst>
          </p:cNvPr>
          <p:cNvSpPr>
            <a:spLocks noGrp="1"/>
          </p:cNvSpPr>
          <p:nvPr>
            <p:ph type="title"/>
          </p:nvPr>
        </p:nvSpPr>
        <p:spPr/>
        <p:txBody>
          <a:bodyPr/>
          <a:lstStyle/>
          <a:p>
            <a:r>
              <a:rPr lang="en-GB" dirty="0"/>
              <a:t>Different Differences</a:t>
            </a:r>
          </a:p>
        </p:txBody>
      </p:sp>
      <p:sp>
        <p:nvSpPr>
          <p:cNvPr id="3" name="Content Placeholder 2">
            <a:extLst>
              <a:ext uri="{FF2B5EF4-FFF2-40B4-BE49-F238E27FC236}">
                <a16:creationId xmlns:a16="http://schemas.microsoft.com/office/drawing/2014/main" id="{A2821ADF-195B-7644-9A8A-AFD25D895324}"/>
              </a:ext>
            </a:extLst>
          </p:cNvPr>
          <p:cNvSpPr>
            <a:spLocks noGrp="1"/>
          </p:cNvSpPr>
          <p:nvPr>
            <p:ph idx="1"/>
          </p:nvPr>
        </p:nvSpPr>
        <p:spPr>
          <a:xfrm>
            <a:off x="421287" y="1749140"/>
            <a:ext cx="8301425" cy="1102945"/>
          </a:xfrm>
        </p:spPr>
        <p:txBody>
          <a:bodyPr/>
          <a:lstStyle/>
          <a:p>
            <a:r>
              <a:rPr lang="en-GB" dirty="0"/>
              <a:t>Read sub-vocally the first row of this table.</a:t>
            </a:r>
          </a:p>
          <a:p>
            <a:r>
              <a:rPr lang="en-GB" dirty="0"/>
              <a:t>Make your own copy and complete the entries in the first row </a:t>
            </a:r>
          </a:p>
          <a:p>
            <a:r>
              <a:rPr lang="en-GB" dirty="0"/>
              <a:t>Make up your own row like the first.</a:t>
            </a:r>
          </a:p>
        </p:txBody>
      </p:sp>
      <p:grpSp>
        <p:nvGrpSpPr>
          <p:cNvPr id="40" name="Group 39">
            <a:extLst>
              <a:ext uri="{FF2B5EF4-FFF2-40B4-BE49-F238E27FC236}">
                <a16:creationId xmlns:a16="http://schemas.microsoft.com/office/drawing/2014/main" id="{6D3172E8-BD89-364E-9D79-DC15CCE91BF2}"/>
              </a:ext>
            </a:extLst>
          </p:cNvPr>
          <p:cNvGrpSpPr/>
          <p:nvPr/>
        </p:nvGrpSpPr>
        <p:grpSpPr>
          <a:xfrm>
            <a:off x="205536" y="968215"/>
            <a:ext cx="8817426" cy="337455"/>
            <a:chOff x="205536" y="1828198"/>
            <a:chExt cx="8817426" cy="337455"/>
          </a:xfrm>
        </p:grpSpPr>
        <p:sp>
          <p:nvSpPr>
            <p:cNvPr id="5" name="TextBox 4">
              <a:extLst>
                <a:ext uri="{FF2B5EF4-FFF2-40B4-BE49-F238E27FC236}">
                  <a16:creationId xmlns:a16="http://schemas.microsoft.com/office/drawing/2014/main" id="{0EF5DC78-39F6-E44F-8C59-10023974C564}"/>
                </a:ext>
              </a:extLst>
            </p:cNvPr>
            <p:cNvSpPr txBox="1"/>
            <p:nvPr/>
          </p:nvSpPr>
          <p:spPr>
            <a:xfrm>
              <a:off x="205536" y="1857876"/>
              <a:ext cx="1445524" cy="307777"/>
            </a:xfrm>
            <a:prstGeom prst="rect">
              <a:avLst/>
            </a:prstGeom>
            <a:noFill/>
          </p:spPr>
          <p:txBody>
            <a:bodyPr wrap="none" rtlCol="0">
              <a:spAutoFit/>
            </a:bodyPr>
            <a:lstStyle/>
            <a:p>
              <a:pPr algn="l"/>
              <a:r>
                <a:rPr lang="en-GB" sz="1400" dirty="0">
                  <a:latin typeface="Chalkboard" charset="0"/>
                  <a:ea typeface="Chalkboard" charset="0"/>
                  <a:cs typeface="Chalkboard" charset="0"/>
                </a:rPr>
                <a:t>38 - 3.8 = 34.2</a:t>
              </a:r>
            </a:p>
          </p:txBody>
        </p:sp>
        <p:sp>
          <p:nvSpPr>
            <p:cNvPr id="6" name="TextBox 5">
              <a:extLst>
                <a:ext uri="{FF2B5EF4-FFF2-40B4-BE49-F238E27FC236}">
                  <a16:creationId xmlns:a16="http://schemas.microsoft.com/office/drawing/2014/main" id="{A8F3B5FC-5E7F-0E4D-9D4D-3CF82F9C8F45}"/>
                </a:ext>
              </a:extLst>
            </p:cNvPr>
            <p:cNvSpPr txBox="1"/>
            <p:nvPr/>
          </p:nvSpPr>
          <p:spPr>
            <a:xfrm>
              <a:off x="1710094" y="1857876"/>
              <a:ext cx="1443793" cy="307777"/>
            </a:xfrm>
            <a:prstGeom prst="rect">
              <a:avLst/>
            </a:prstGeom>
            <a:noFill/>
          </p:spPr>
          <p:txBody>
            <a:bodyPr wrap="none" rtlCol="0">
              <a:spAutoFit/>
            </a:bodyPr>
            <a:lstStyle/>
            <a:p>
              <a:pPr algn="l"/>
              <a:r>
                <a:rPr lang="en-GB" sz="1400" dirty="0">
                  <a:latin typeface="Chalkboard" charset="0"/>
                  <a:ea typeface="Chalkboard" charset="0"/>
                  <a:cs typeface="Chalkboard" charset="0"/>
                </a:rPr>
                <a:t>27 - 2.7 = 24.3</a:t>
              </a:r>
            </a:p>
          </p:txBody>
        </p:sp>
        <p:sp>
          <p:nvSpPr>
            <p:cNvPr id="7" name="TextBox 6">
              <a:extLst>
                <a:ext uri="{FF2B5EF4-FFF2-40B4-BE49-F238E27FC236}">
                  <a16:creationId xmlns:a16="http://schemas.microsoft.com/office/drawing/2014/main" id="{A6A9A133-BFB1-D842-90C5-01883FDE46D2}"/>
                </a:ext>
              </a:extLst>
            </p:cNvPr>
            <p:cNvSpPr txBox="1"/>
            <p:nvPr/>
          </p:nvSpPr>
          <p:spPr>
            <a:xfrm>
              <a:off x="3144680" y="1857876"/>
              <a:ext cx="1469569" cy="307777"/>
            </a:xfrm>
            <a:prstGeom prst="rect">
              <a:avLst/>
            </a:prstGeom>
            <a:noFill/>
          </p:spPr>
          <p:txBody>
            <a:bodyPr wrap="none" rtlCol="0">
              <a:spAutoFit/>
            </a:bodyPr>
            <a:lstStyle/>
            <a:p>
              <a:pPr algn="l"/>
              <a:r>
                <a:rPr lang="en-GB" sz="1400" dirty="0">
                  <a:latin typeface="Chalkboard" charset="0"/>
                  <a:ea typeface="Chalkboard" charset="0"/>
                  <a:cs typeface="Chalkboard" charset="0"/>
                </a:rPr>
                <a:t>48 – 4.8 = 43.2</a:t>
              </a:r>
            </a:p>
          </p:txBody>
        </p:sp>
        <p:sp>
          <p:nvSpPr>
            <p:cNvPr id="8" name="TextBox 7">
              <a:extLst>
                <a:ext uri="{FF2B5EF4-FFF2-40B4-BE49-F238E27FC236}">
                  <a16:creationId xmlns:a16="http://schemas.microsoft.com/office/drawing/2014/main" id="{225E4512-F295-E243-9B1B-535453BA007E}"/>
                </a:ext>
              </a:extLst>
            </p:cNvPr>
            <p:cNvSpPr txBox="1"/>
            <p:nvPr/>
          </p:nvSpPr>
          <p:spPr>
            <a:xfrm>
              <a:off x="5432201" y="1857876"/>
              <a:ext cx="689356" cy="307777"/>
            </a:xfrm>
            <a:prstGeom prst="rect">
              <a:avLst/>
            </a:prstGeom>
            <a:noFill/>
          </p:spPr>
          <p:txBody>
            <a:bodyPr wrap="none" rtlCol="0">
              <a:spAutoFit/>
            </a:bodyPr>
            <a:lstStyle/>
            <a:p>
              <a:pPr algn="l"/>
              <a:r>
                <a:rPr lang="en-GB" sz="1400" dirty="0">
                  <a:latin typeface="Chalkboard" charset="0"/>
                  <a:ea typeface="Chalkboard" charset="0"/>
                  <a:cs typeface="Chalkboard" charset="0"/>
                </a:rPr>
                <a:t>= 23.4</a:t>
              </a:r>
            </a:p>
          </p:txBody>
        </p:sp>
        <p:sp>
          <p:nvSpPr>
            <p:cNvPr id="9" name="TextBox 8">
              <a:extLst>
                <a:ext uri="{FF2B5EF4-FFF2-40B4-BE49-F238E27FC236}">
                  <a16:creationId xmlns:a16="http://schemas.microsoft.com/office/drawing/2014/main" id="{9F4D3DEB-D6A2-F34A-B171-419AE2B74BEA}"/>
                </a:ext>
              </a:extLst>
            </p:cNvPr>
            <p:cNvSpPr txBox="1"/>
            <p:nvPr/>
          </p:nvSpPr>
          <p:spPr>
            <a:xfrm>
              <a:off x="6901772" y="1857876"/>
              <a:ext cx="689356" cy="307777"/>
            </a:xfrm>
            <a:prstGeom prst="rect">
              <a:avLst/>
            </a:prstGeom>
            <a:noFill/>
          </p:spPr>
          <p:txBody>
            <a:bodyPr wrap="none" rtlCol="0">
              <a:spAutoFit/>
            </a:bodyPr>
            <a:lstStyle/>
            <a:p>
              <a:pPr algn="l"/>
              <a:r>
                <a:rPr lang="en-GB" sz="1400" dirty="0">
                  <a:latin typeface="Chalkboard" charset="0"/>
                  <a:ea typeface="Chalkboard" charset="0"/>
                  <a:cs typeface="Chalkboard" charset="0"/>
                </a:rPr>
                <a:t>= 32.4</a:t>
              </a:r>
            </a:p>
          </p:txBody>
        </p:sp>
        <p:sp>
          <p:nvSpPr>
            <p:cNvPr id="10" name="TextBox 9">
              <a:extLst>
                <a:ext uri="{FF2B5EF4-FFF2-40B4-BE49-F238E27FC236}">
                  <a16:creationId xmlns:a16="http://schemas.microsoft.com/office/drawing/2014/main" id="{7FD1EBA3-56C6-2547-B512-EB9C372CBE81}"/>
                </a:ext>
              </a:extLst>
            </p:cNvPr>
            <p:cNvSpPr txBox="1"/>
            <p:nvPr/>
          </p:nvSpPr>
          <p:spPr>
            <a:xfrm>
              <a:off x="8325913" y="1857876"/>
              <a:ext cx="272832" cy="307777"/>
            </a:xfrm>
            <a:prstGeom prst="rect">
              <a:avLst/>
            </a:prstGeom>
            <a:noFill/>
          </p:spPr>
          <p:txBody>
            <a:bodyPr wrap="none" rtlCol="0">
              <a:spAutoFit/>
            </a:bodyPr>
            <a:lstStyle/>
            <a:p>
              <a:pPr algn="l"/>
              <a:r>
                <a:rPr lang="en-GB" sz="1400" dirty="0">
                  <a:latin typeface="Chalkboard" charset="0"/>
                  <a:ea typeface="Chalkboard" charset="0"/>
                  <a:cs typeface="Chalkboard" charset="0"/>
                </a:rPr>
                <a:t>=</a:t>
              </a:r>
            </a:p>
          </p:txBody>
        </p:sp>
        <p:cxnSp>
          <p:nvCxnSpPr>
            <p:cNvPr id="12" name="Straight Connector 11">
              <a:extLst>
                <a:ext uri="{FF2B5EF4-FFF2-40B4-BE49-F238E27FC236}">
                  <a16:creationId xmlns:a16="http://schemas.microsoft.com/office/drawing/2014/main" id="{8CB06DA7-3881-1C49-ABCA-69B18E78BFD4}"/>
                </a:ext>
              </a:extLst>
            </p:cNvPr>
            <p:cNvCxnSpPr>
              <a:cxnSpLocks/>
            </p:cNvCxnSpPr>
            <p:nvPr/>
          </p:nvCxnSpPr>
          <p:spPr>
            <a:xfrm>
              <a:off x="205536" y="1828199"/>
              <a:ext cx="8817426" cy="138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0745ED-B4C2-EE42-B36A-7B08ACEA0B45}"/>
                </a:ext>
              </a:extLst>
            </p:cNvPr>
            <p:cNvCxnSpPr>
              <a:cxnSpLocks/>
            </p:cNvCxnSpPr>
            <p:nvPr/>
          </p:nvCxnSpPr>
          <p:spPr>
            <a:xfrm>
              <a:off x="205536" y="2165653"/>
              <a:ext cx="88174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CA7232-216A-504B-9BC0-2FD06DF0E72C}"/>
                </a:ext>
              </a:extLst>
            </p:cNvPr>
            <p:cNvCxnSpPr>
              <a:cxnSpLocks/>
            </p:cNvCxnSpPr>
            <p:nvPr/>
          </p:nvCxnSpPr>
          <p:spPr>
            <a:xfrm>
              <a:off x="205536"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A9B28F-0D4F-B04F-B3F2-9D156BCCCD46}"/>
                </a:ext>
              </a:extLst>
            </p:cNvPr>
            <p:cNvCxnSpPr>
              <a:cxnSpLocks/>
            </p:cNvCxnSpPr>
            <p:nvPr/>
          </p:nvCxnSpPr>
          <p:spPr>
            <a:xfrm>
              <a:off x="1675107"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526ECF0-CF3F-804C-AEC5-EDDBD5E071C5}"/>
                </a:ext>
              </a:extLst>
            </p:cNvPr>
            <p:cNvCxnSpPr>
              <a:cxnSpLocks/>
            </p:cNvCxnSpPr>
            <p:nvPr/>
          </p:nvCxnSpPr>
          <p:spPr>
            <a:xfrm>
              <a:off x="3144678"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133B0C1-86EE-A34D-B117-4EF49BF258AA}"/>
                </a:ext>
              </a:extLst>
            </p:cNvPr>
            <p:cNvCxnSpPr>
              <a:cxnSpLocks/>
            </p:cNvCxnSpPr>
            <p:nvPr/>
          </p:nvCxnSpPr>
          <p:spPr>
            <a:xfrm>
              <a:off x="4614249"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A75C613-588F-4145-959A-3A5A5F96C851}"/>
                </a:ext>
              </a:extLst>
            </p:cNvPr>
            <p:cNvCxnSpPr>
              <a:cxnSpLocks/>
            </p:cNvCxnSpPr>
            <p:nvPr/>
          </p:nvCxnSpPr>
          <p:spPr>
            <a:xfrm>
              <a:off x="6083820"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6E0C29C-2D6C-024D-8409-1D766A1CA4FE}"/>
                </a:ext>
              </a:extLst>
            </p:cNvPr>
            <p:cNvCxnSpPr>
              <a:cxnSpLocks/>
            </p:cNvCxnSpPr>
            <p:nvPr/>
          </p:nvCxnSpPr>
          <p:spPr>
            <a:xfrm>
              <a:off x="7553391"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FA3153B-2F81-3C4A-8777-1FD2FF4342B6}"/>
                </a:ext>
              </a:extLst>
            </p:cNvPr>
            <p:cNvCxnSpPr>
              <a:cxnSpLocks/>
            </p:cNvCxnSpPr>
            <p:nvPr/>
          </p:nvCxnSpPr>
          <p:spPr>
            <a:xfrm>
              <a:off x="9022962"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9C8C30F2-B5D5-844D-9FAA-804D57544D7E}"/>
              </a:ext>
            </a:extLst>
          </p:cNvPr>
          <p:cNvGrpSpPr/>
          <p:nvPr/>
        </p:nvGrpSpPr>
        <p:grpSpPr>
          <a:xfrm>
            <a:off x="205536" y="1299624"/>
            <a:ext cx="8817426" cy="337455"/>
            <a:chOff x="205536" y="1828198"/>
            <a:chExt cx="8817426" cy="337455"/>
          </a:xfrm>
        </p:grpSpPr>
        <p:cxnSp>
          <p:nvCxnSpPr>
            <p:cNvPr id="48" name="Straight Connector 47">
              <a:extLst>
                <a:ext uri="{FF2B5EF4-FFF2-40B4-BE49-F238E27FC236}">
                  <a16:creationId xmlns:a16="http://schemas.microsoft.com/office/drawing/2014/main" id="{B94FEB49-F54A-A14B-9926-E8EBE826BA53}"/>
                </a:ext>
              </a:extLst>
            </p:cNvPr>
            <p:cNvCxnSpPr>
              <a:cxnSpLocks/>
            </p:cNvCxnSpPr>
            <p:nvPr/>
          </p:nvCxnSpPr>
          <p:spPr>
            <a:xfrm>
              <a:off x="205536" y="1828199"/>
              <a:ext cx="8817426" cy="138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FE4F673-F34D-6C4A-812F-3EC77F6A53DD}"/>
                </a:ext>
              </a:extLst>
            </p:cNvPr>
            <p:cNvCxnSpPr>
              <a:cxnSpLocks/>
            </p:cNvCxnSpPr>
            <p:nvPr/>
          </p:nvCxnSpPr>
          <p:spPr>
            <a:xfrm>
              <a:off x="205536" y="2165653"/>
              <a:ext cx="88174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4E00AEB-0F75-9644-A2C4-C121264BA893}"/>
                </a:ext>
              </a:extLst>
            </p:cNvPr>
            <p:cNvCxnSpPr>
              <a:cxnSpLocks/>
            </p:cNvCxnSpPr>
            <p:nvPr/>
          </p:nvCxnSpPr>
          <p:spPr>
            <a:xfrm>
              <a:off x="205536"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9CEED46-52F4-AA4F-BED1-8CC7653D61D3}"/>
                </a:ext>
              </a:extLst>
            </p:cNvPr>
            <p:cNvCxnSpPr>
              <a:cxnSpLocks/>
            </p:cNvCxnSpPr>
            <p:nvPr/>
          </p:nvCxnSpPr>
          <p:spPr>
            <a:xfrm>
              <a:off x="1675107"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FCD01C4-9D24-4B44-B9C7-DC1950493EAD}"/>
                </a:ext>
              </a:extLst>
            </p:cNvPr>
            <p:cNvCxnSpPr>
              <a:cxnSpLocks/>
            </p:cNvCxnSpPr>
            <p:nvPr/>
          </p:nvCxnSpPr>
          <p:spPr>
            <a:xfrm>
              <a:off x="3144678"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3A9CB36-8516-C140-A7FB-403361FD2E0B}"/>
                </a:ext>
              </a:extLst>
            </p:cNvPr>
            <p:cNvCxnSpPr>
              <a:cxnSpLocks/>
            </p:cNvCxnSpPr>
            <p:nvPr/>
          </p:nvCxnSpPr>
          <p:spPr>
            <a:xfrm>
              <a:off x="4614249"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5EA7454-D88A-9043-8A36-92A3CAD0224C}"/>
                </a:ext>
              </a:extLst>
            </p:cNvPr>
            <p:cNvCxnSpPr>
              <a:cxnSpLocks/>
            </p:cNvCxnSpPr>
            <p:nvPr/>
          </p:nvCxnSpPr>
          <p:spPr>
            <a:xfrm>
              <a:off x="6083820"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66FE11D-C049-5D44-AD00-F9D0B803BE94}"/>
                </a:ext>
              </a:extLst>
            </p:cNvPr>
            <p:cNvCxnSpPr>
              <a:cxnSpLocks/>
            </p:cNvCxnSpPr>
            <p:nvPr/>
          </p:nvCxnSpPr>
          <p:spPr>
            <a:xfrm>
              <a:off x="7553391"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EAEDBB8-D73B-9A46-B67C-EACDE0C6DA21}"/>
                </a:ext>
              </a:extLst>
            </p:cNvPr>
            <p:cNvCxnSpPr>
              <a:cxnSpLocks/>
            </p:cNvCxnSpPr>
            <p:nvPr/>
          </p:nvCxnSpPr>
          <p:spPr>
            <a:xfrm>
              <a:off x="9022962" y="1828198"/>
              <a:ext cx="0" cy="3374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Rounded Rectangle 56">
            <a:extLst>
              <a:ext uri="{FF2B5EF4-FFF2-40B4-BE49-F238E27FC236}">
                <a16:creationId xmlns:a16="http://schemas.microsoft.com/office/drawing/2014/main" id="{9C0E661B-C484-C846-BE33-59CD5AD68C3F}"/>
              </a:ext>
            </a:extLst>
          </p:cNvPr>
          <p:cNvSpPr/>
          <p:nvPr/>
        </p:nvSpPr>
        <p:spPr>
          <a:xfrm>
            <a:off x="1055945" y="4258888"/>
            <a:ext cx="3080657" cy="816429"/>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Seeking what is varying and what is invariant</a:t>
            </a:r>
          </a:p>
        </p:txBody>
      </p:sp>
      <p:sp>
        <p:nvSpPr>
          <p:cNvPr id="58" name="Rounded Rectangle 57">
            <a:extLst>
              <a:ext uri="{FF2B5EF4-FFF2-40B4-BE49-F238E27FC236}">
                <a16:creationId xmlns:a16="http://schemas.microsoft.com/office/drawing/2014/main" id="{DE3FD7AB-87A5-D24A-83A8-36A09B74070A}"/>
              </a:ext>
            </a:extLst>
          </p:cNvPr>
          <p:cNvSpPr/>
          <p:nvPr/>
        </p:nvSpPr>
        <p:spPr>
          <a:xfrm>
            <a:off x="1602704" y="4967666"/>
            <a:ext cx="3080657" cy="816429"/>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Recognising relationships</a:t>
            </a:r>
          </a:p>
        </p:txBody>
      </p:sp>
      <p:sp>
        <p:nvSpPr>
          <p:cNvPr id="59" name="Rounded Rectangle 58">
            <a:extLst>
              <a:ext uri="{FF2B5EF4-FFF2-40B4-BE49-F238E27FC236}">
                <a16:creationId xmlns:a16="http://schemas.microsoft.com/office/drawing/2014/main" id="{39B060CF-6BC1-A443-B0B6-35151709563D}"/>
              </a:ext>
            </a:extLst>
          </p:cNvPr>
          <p:cNvSpPr/>
          <p:nvPr/>
        </p:nvSpPr>
        <p:spPr>
          <a:xfrm>
            <a:off x="2149463" y="5676444"/>
            <a:ext cx="3080657" cy="816429"/>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Perceiving these as instances of properties</a:t>
            </a:r>
          </a:p>
        </p:txBody>
      </p:sp>
      <p:sp>
        <p:nvSpPr>
          <p:cNvPr id="60" name="Rounded Rectangle 59">
            <a:extLst>
              <a:ext uri="{FF2B5EF4-FFF2-40B4-BE49-F238E27FC236}">
                <a16:creationId xmlns:a16="http://schemas.microsoft.com/office/drawing/2014/main" id="{49A2223D-9B8E-2242-BD4B-CA832E7FF580}"/>
              </a:ext>
            </a:extLst>
          </p:cNvPr>
          <p:cNvSpPr/>
          <p:nvPr/>
        </p:nvSpPr>
        <p:spPr>
          <a:xfrm>
            <a:off x="4985690" y="4243763"/>
            <a:ext cx="3080657" cy="816429"/>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Opportunities to make choices for yourself</a:t>
            </a:r>
          </a:p>
        </p:txBody>
      </p:sp>
      <p:sp>
        <p:nvSpPr>
          <p:cNvPr id="61" name="Rounded Rectangle 60">
            <a:extLst>
              <a:ext uri="{FF2B5EF4-FFF2-40B4-BE49-F238E27FC236}">
                <a16:creationId xmlns:a16="http://schemas.microsoft.com/office/drawing/2014/main" id="{D6413BDC-948D-DF4C-AFAF-F48A75474604}"/>
              </a:ext>
            </a:extLst>
          </p:cNvPr>
          <p:cNvSpPr/>
          <p:nvPr/>
        </p:nvSpPr>
        <p:spPr>
          <a:xfrm>
            <a:off x="5450761" y="4967666"/>
            <a:ext cx="3080657" cy="816429"/>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Reading Out Loud</a:t>
            </a:r>
          </a:p>
        </p:txBody>
      </p:sp>
      <p:sp>
        <p:nvSpPr>
          <p:cNvPr id="62" name="Rounded Rectangle 61">
            <a:extLst>
              <a:ext uri="{FF2B5EF4-FFF2-40B4-BE49-F238E27FC236}">
                <a16:creationId xmlns:a16="http://schemas.microsoft.com/office/drawing/2014/main" id="{06119355-F63E-684A-8EEC-EE1F4315E61F}"/>
              </a:ext>
            </a:extLst>
          </p:cNvPr>
          <p:cNvSpPr/>
          <p:nvPr/>
        </p:nvSpPr>
        <p:spPr>
          <a:xfrm>
            <a:off x="5776879" y="5676444"/>
            <a:ext cx="3080657" cy="816429"/>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Watch What You Do</a:t>
            </a:r>
          </a:p>
        </p:txBody>
      </p:sp>
      <p:sp>
        <p:nvSpPr>
          <p:cNvPr id="63" name="TextBox 62">
            <a:extLst>
              <a:ext uri="{FF2B5EF4-FFF2-40B4-BE49-F238E27FC236}">
                <a16:creationId xmlns:a16="http://schemas.microsoft.com/office/drawing/2014/main" id="{01CC7CCB-5D90-9947-A4BF-5DC19688E480}"/>
              </a:ext>
            </a:extLst>
          </p:cNvPr>
          <p:cNvSpPr txBox="1"/>
          <p:nvPr/>
        </p:nvSpPr>
        <p:spPr>
          <a:xfrm>
            <a:off x="2123669" y="3028890"/>
            <a:ext cx="4778103" cy="400110"/>
          </a:xfrm>
          <a:prstGeom prst="rect">
            <a:avLst/>
          </a:prstGeom>
          <a:noFill/>
        </p:spPr>
        <p:txBody>
          <a:bodyPr wrap="none" rtlCol="0">
            <a:spAutoFit/>
          </a:bodyPr>
          <a:lstStyle/>
          <a:p>
            <a:pPr algn="l"/>
            <a:r>
              <a:rPr lang="en-GB" sz="2000" dirty="0">
                <a:latin typeface="Chalkboard" charset="0"/>
                <a:ea typeface="Chalkboard" charset="0"/>
                <a:cs typeface="Chalkboard" charset="0"/>
              </a:rPr>
              <a:t>What role is played by divisibility by 9?</a:t>
            </a:r>
          </a:p>
        </p:txBody>
      </p:sp>
      <p:sp>
        <p:nvSpPr>
          <p:cNvPr id="64" name="TextBox 63">
            <a:extLst>
              <a:ext uri="{FF2B5EF4-FFF2-40B4-BE49-F238E27FC236}">
                <a16:creationId xmlns:a16="http://schemas.microsoft.com/office/drawing/2014/main" id="{691FC854-BA7B-8647-84AE-5B5105194E7F}"/>
              </a:ext>
            </a:extLst>
          </p:cNvPr>
          <p:cNvSpPr txBox="1"/>
          <p:nvPr/>
        </p:nvSpPr>
        <p:spPr>
          <a:xfrm>
            <a:off x="5618593" y="3561321"/>
            <a:ext cx="2233881" cy="307777"/>
          </a:xfrm>
          <a:prstGeom prst="rect">
            <a:avLst/>
          </a:prstGeom>
          <a:noFill/>
        </p:spPr>
        <p:txBody>
          <a:bodyPr wrap="none" rtlCol="0">
            <a:spAutoFit/>
          </a:bodyPr>
          <a:lstStyle/>
          <a:p>
            <a:pPr algn="l"/>
            <a:r>
              <a:rPr lang="en-GB" sz="1400" dirty="0">
                <a:latin typeface="Chalkboard" charset="0"/>
                <a:ea typeface="Chalkboard" charset="0"/>
                <a:cs typeface="Chalkboard" charset="0"/>
              </a:rPr>
              <a:t>Idea due to Don Steward</a:t>
            </a:r>
          </a:p>
        </p:txBody>
      </p:sp>
    </p:spTree>
    <p:extLst>
      <p:ext uri="{BB962C8B-B14F-4D97-AF65-F5344CB8AC3E}">
        <p14:creationId xmlns:p14="http://schemas.microsoft.com/office/powerpoint/2010/main" val="408756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7" grpId="0" animBg="1"/>
      <p:bldP spid="58" grpId="0" animBg="1"/>
      <p:bldP spid="59" grpId="0" animBg="1"/>
      <p:bldP spid="60" grpId="0" animBg="1"/>
      <p:bldP spid="61" grpId="0" animBg="1"/>
      <p:bldP spid="62" grpId="0" animBg="1"/>
      <p:bldP spid="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455D-5401-AC4F-9989-AB0D63B7EDDE}"/>
              </a:ext>
            </a:extLst>
          </p:cNvPr>
          <p:cNvSpPr>
            <a:spLocks noGrp="1"/>
          </p:cNvSpPr>
          <p:nvPr>
            <p:ph type="title"/>
          </p:nvPr>
        </p:nvSpPr>
        <p:spPr/>
        <p:txBody>
          <a:bodyPr/>
          <a:lstStyle/>
          <a:p>
            <a:r>
              <a:rPr lang="en-GB" dirty="0"/>
              <a:t>Analytic Frame</a:t>
            </a:r>
          </a:p>
        </p:txBody>
      </p:sp>
      <p:sp>
        <p:nvSpPr>
          <p:cNvPr id="3" name="Content Placeholder 2">
            <a:extLst>
              <a:ext uri="{FF2B5EF4-FFF2-40B4-BE49-F238E27FC236}">
                <a16:creationId xmlns:a16="http://schemas.microsoft.com/office/drawing/2014/main" id="{52DCDE78-75EA-2449-8BE1-F56694DA605B}"/>
              </a:ext>
            </a:extLst>
          </p:cNvPr>
          <p:cNvSpPr>
            <a:spLocks noGrp="1"/>
          </p:cNvSpPr>
          <p:nvPr>
            <p:ph idx="1"/>
          </p:nvPr>
        </p:nvSpPr>
        <p:spPr/>
        <p:txBody>
          <a:bodyPr/>
          <a:lstStyle/>
          <a:p>
            <a:r>
              <a:rPr lang="en-GB" dirty="0"/>
              <a:t>What might be encountered during the task?</a:t>
            </a:r>
          </a:p>
          <a:p>
            <a:pPr lvl="1"/>
            <a:r>
              <a:rPr lang="en-GB" dirty="0"/>
              <a:t>Mathematical concepts; connections; propensity; themes; use of powers</a:t>
            </a:r>
          </a:p>
          <a:p>
            <a:r>
              <a:rPr lang="en-GB" dirty="0"/>
              <a:t>What must be varied so as to enable something to be learned?</a:t>
            </a:r>
          </a:p>
          <a:p>
            <a:pPr lvl="1"/>
            <a:r>
              <a:rPr lang="en-GB" dirty="0"/>
              <a:t>What else could be varied so as to bring something to the surface?</a:t>
            </a:r>
          </a:p>
          <a:p>
            <a:r>
              <a:rPr lang="en-GB" dirty="0"/>
              <a:t>What pedagogical actions might be needed?</a:t>
            </a:r>
          </a:p>
          <a:p>
            <a:r>
              <a:rPr lang="en-GB" dirty="0"/>
              <a:t>What will participants manipulate, get-a-sense-of, and try to articulate? (MGA)</a:t>
            </a:r>
          </a:p>
          <a:p>
            <a:r>
              <a:rPr lang="en-GB" dirty="0"/>
              <a:t>What will participants do, talk-about, and record? (DTR)</a:t>
            </a:r>
          </a:p>
          <a:p>
            <a:endParaRPr lang="en-GB" dirty="0"/>
          </a:p>
        </p:txBody>
      </p:sp>
      <p:sp>
        <p:nvSpPr>
          <p:cNvPr id="4" name="Rounded Rectangle 3">
            <a:extLst>
              <a:ext uri="{FF2B5EF4-FFF2-40B4-BE49-F238E27FC236}">
                <a16:creationId xmlns:a16="http://schemas.microsoft.com/office/drawing/2014/main" id="{725DE26B-091B-024D-BFBA-81BEF46C9CBA}"/>
              </a:ext>
            </a:extLst>
          </p:cNvPr>
          <p:cNvSpPr/>
          <p:nvPr/>
        </p:nvSpPr>
        <p:spPr>
          <a:xfrm>
            <a:off x="6520543" y="881743"/>
            <a:ext cx="1883228" cy="522514"/>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Awarenesses</a:t>
            </a:r>
          </a:p>
        </p:txBody>
      </p:sp>
    </p:spTree>
    <p:extLst>
      <p:ext uri="{BB962C8B-B14F-4D97-AF65-F5344CB8AC3E}">
        <p14:creationId xmlns:p14="http://schemas.microsoft.com/office/powerpoint/2010/main" val="124932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7A58-1F3B-C240-8848-E8C434A366E0}"/>
              </a:ext>
            </a:extLst>
          </p:cNvPr>
          <p:cNvSpPr>
            <a:spLocks noGrp="1"/>
          </p:cNvSpPr>
          <p:nvPr>
            <p:ph type="title"/>
          </p:nvPr>
        </p:nvSpPr>
        <p:spPr/>
        <p:txBody>
          <a:bodyPr/>
          <a:lstStyle/>
          <a:p>
            <a:r>
              <a:rPr lang="en-GB" dirty="0"/>
              <a:t>Reminder of Preparatory Task</a:t>
            </a:r>
          </a:p>
        </p:txBody>
      </p:sp>
      <p:sp>
        <p:nvSpPr>
          <p:cNvPr id="3" name="Content Placeholder 2">
            <a:extLst>
              <a:ext uri="{FF2B5EF4-FFF2-40B4-BE49-F238E27FC236}">
                <a16:creationId xmlns:a16="http://schemas.microsoft.com/office/drawing/2014/main" id="{7917EC98-EF0F-D749-8435-1AA9BB7C3313}"/>
              </a:ext>
            </a:extLst>
          </p:cNvPr>
          <p:cNvSpPr>
            <a:spLocks noGrp="1"/>
          </p:cNvSpPr>
          <p:nvPr>
            <p:ph idx="1"/>
          </p:nvPr>
        </p:nvSpPr>
        <p:spPr>
          <a:xfrm>
            <a:off x="466793" y="1149221"/>
            <a:ext cx="8301425" cy="1470690"/>
          </a:xfrm>
        </p:spPr>
        <p:txBody>
          <a:bodyPr/>
          <a:lstStyle/>
          <a:p>
            <a:r>
              <a:rPr lang="en-GB" dirty="0"/>
              <a:t>Make a topic web for “Mathematical Actions” which your learners will encounter in your teaching. </a:t>
            </a:r>
          </a:p>
          <a:p>
            <a:r>
              <a:rPr lang="en-GB" dirty="0"/>
              <a:t>Make a separate topic web for “compounding or composing actions”: in what situations will actions follow actions?</a:t>
            </a:r>
          </a:p>
          <a:p>
            <a:endParaRPr lang="en-GB" dirty="0"/>
          </a:p>
          <a:p>
            <a:endParaRPr lang="en-GB" dirty="0"/>
          </a:p>
        </p:txBody>
      </p:sp>
      <p:sp>
        <p:nvSpPr>
          <p:cNvPr id="4" name="Rounded Rectangle 3">
            <a:extLst>
              <a:ext uri="{FF2B5EF4-FFF2-40B4-BE49-F238E27FC236}">
                <a16:creationId xmlns:a16="http://schemas.microsoft.com/office/drawing/2014/main" id="{B05B57B5-64C5-B54D-87B0-5E166AFE8851}"/>
              </a:ext>
            </a:extLst>
          </p:cNvPr>
          <p:cNvSpPr/>
          <p:nvPr/>
        </p:nvSpPr>
        <p:spPr>
          <a:xfrm>
            <a:off x="1354129" y="2754523"/>
            <a:ext cx="3115129" cy="101200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If you have not done this,</a:t>
            </a:r>
            <a:br>
              <a:rPr lang="en-GB" sz="2000" dirty="0">
                <a:solidFill>
                  <a:srgbClr val="FFFF00"/>
                </a:solidFill>
              </a:rPr>
            </a:br>
            <a:r>
              <a:rPr lang="en-GB" sz="2000" dirty="0">
                <a:solidFill>
                  <a:srgbClr val="FFFF00"/>
                </a:solidFill>
              </a:rPr>
              <a:t>please do it NOW!</a:t>
            </a:r>
          </a:p>
        </p:txBody>
      </p:sp>
      <p:sp>
        <p:nvSpPr>
          <p:cNvPr id="5" name="Rounded Rectangle 4">
            <a:extLst>
              <a:ext uri="{FF2B5EF4-FFF2-40B4-BE49-F238E27FC236}">
                <a16:creationId xmlns:a16="http://schemas.microsoft.com/office/drawing/2014/main" id="{B31A950B-4FDC-984D-A5E2-A695CB5DE45C}"/>
              </a:ext>
            </a:extLst>
          </p:cNvPr>
          <p:cNvSpPr/>
          <p:nvPr/>
        </p:nvSpPr>
        <p:spPr>
          <a:xfrm>
            <a:off x="4469258" y="4109000"/>
            <a:ext cx="3115129" cy="1192465"/>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Preparatory Task</a:t>
            </a:r>
            <a:br>
              <a:rPr lang="en-GB" sz="2000" dirty="0">
                <a:solidFill>
                  <a:srgbClr val="0432FF"/>
                </a:solidFill>
              </a:rPr>
            </a:br>
            <a:r>
              <a:rPr lang="en-GB" sz="2000" dirty="0">
                <a:solidFill>
                  <a:srgbClr val="0432FF"/>
                </a:solidFill>
              </a:rPr>
              <a:t>used to bring ideas to the surface in preparation</a:t>
            </a:r>
          </a:p>
        </p:txBody>
      </p:sp>
      <p:sp>
        <p:nvSpPr>
          <p:cNvPr id="7" name="Rounded Rectangle 6">
            <a:extLst>
              <a:ext uri="{FF2B5EF4-FFF2-40B4-BE49-F238E27FC236}">
                <a16:creationId xmlns:a16="http://schemas.microsoft.com/office/drawing/2014/main" id="{46743B93-7259-F643-9FEC-4D266FB7F8DB}"/>
              </a:ext>
            </a:extLst>
          </p:cNvPr>
          <p:cNvSpPr/>
          <p:nvPr/>
        </p:nvSpPr>
        <p:spPr>
          <a:xfrm>
            <a:off x="5147698" y="5197502"/>
            <a:ext cx="2917515" cy="1008089"/>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Used again later</a:t>
            </a:r>
            <a:br>
              <a:rPr lang="en-GB" sz="2000" dirty="0">
                <a:solidFill>
                  <a:srgbClr val="0432FF"/>
                </a:solidFill>
              </a:rPr>
            </a:br>
            <a:r>
              <a:rPr lang="en-GB" sz="2000" dirty="0">
                <a:solidFill>
                  <a:srgbClr val="0432FF"/>
                </a:solidFill>
              </a:rPr>
              <a:t>to monitor development</a:t>
            </a:r>
          </a:p>
        </p:txBody>
      </p:sp>
    </p:spTree>
    <p:extLst>
      <p:ext uri="{BB962C8B-B14F-4D97-AF65-F5344CB8AC3E}">
        <p14:creationId xmlns:p14="http://schemas.microsoft.com/office/powerpoint/2010/main" val="3314029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455D-5401-AC4F-9989-AB0D63B7EDDE}"/>
              </a:ext>
            </a:extLst>
          </p:cNvPr>
          <p:cNvSpPr>
            <a:spLocks noGrp="1"/>
          </p:cNvSpPr>
          <p:nvPr>
            <p:ph type="title"/>
          </p:nvPr>
        </p:nvSpPr>
        <p:spPr/>
        <p:txBody>
          <a:bodyPr/>
          <a:lstStyle/>
          <a:p>
            <a:r>
              <a:rPr lang="en-GB" dirty="0"/>
              <a:t>Analytic Frame</a:t>
            </a:r>
          </a:p>
        </p:txBody>
      </p:sp>
      <p:sp>
        <p:nvSpPr>
          <p:cNvPr id="3" name="Content Placeholder 2">
            <a:extLst>
              <a:ext uri="{FF2B5EF4-FFF2-40B4-BE49-F238E27FC236}">
                <a16:creationId xmlns:a16="http://schemas.microsoft.com/office/drawing/2014/main" id="{52DCDE78-75EA-2449-8BE1-F56694DA605B}"/>
              </a:ext>
            </a:extLst>
          </p:cNvPr>
          <p:cNvSpPr>
            <a:spLocks noGrp="1"/>
          </p:cNvSpPr>
          <p:nvPr>
            <p:ph idx="1"/>
          </p:nvPr>
        </p:nvSpPr>
        <p:spPr/>
        <p:txBody>
          <a:bodyPr/>
          <a:lstStyle/>
          <a:p>
            <a:r>
              <a:rPr lang="en-GB" dirty="0"/>
              <a:t>What might be encountered during the task?</a:t>
            </a:r>
          </a:p>
          <a:p>
            <a:pPr lvl="1"/>
            <a:r>
              <a:rPr lang="en-GB" dirty="0"/>
              <a:t>Mathematical concepts; connections; propensity; themes; use of powers</a:t>
            </a:r>
          </a:p>
          <a:p>
            <a:r>
              <a:rPr lang="en-GB" dirty="0"/>
              <a:t>What must be varied so as to enable something to be learned?</a:t>
            </a:r>
          </a:p>
          <a:p>
            <a:pPr lvl="1"/>
            <a:r>
              <a:rPr lang="en-GB" dirty="0"/>
              <a:t>What else could be varied so as to bring something to the surface?</a:t>
            </a:r>
          </a:p>
          <a:p>
            <a:r>
              <a:rPr lang="en-GB" dirty="0"/>
              <a:t>What pedagogical actions might be needed?</a:t>
            </a:r>
          </a:p>
          <a:p>
            <a:r>
              <a:rPr lang="en-GB" dirty="0"/>
              <a:t>What will participants manipulate, get-a-sense-of, and try to articulate? (MGA)</a:t>
            </a:r>
          </a:p>
          <a:p>
            <a:r>
              <a:rPr lang="en-GB" dirty="0"/>
              <a:t>What will participants do, talk-about, and record? (DTR)</a:t>
            </a:r>
          </a:p>
          <a:p>
            <a:endParaRPr lang="en-GB" dirty="0"/>
          </a:p>
        </p:txBody>
      </p:sp>
      <p:sp>
        <p:nvSpPr>
          <p:cNvPr id="4" name="Rounded Rectangle 3">
            <a:extLst>
              <a:ext uri="{FF2B5EF4-FFF2-40B4-BE49-F238E27FC236}">
                <a16:creationId xmlns:a16="http://schemas.microsoft.com/office/drawing/2014/main" id="{725DE26B-091B-024D-BFBA-81BEF46C9CBA}"/>
              </a:ext>
            </a:extLst>
          </p:cNvPr>
          <p:cNvSpPr/>
          <p:nvPr/>
        </p:nvSpPr>
        <p:spPr>
          <a:xfrm>
            <a:off x="6520543" y="881743"/>
            <a:ext cx="1883228" cy="522514"/>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Awarenesses</a:t>
            </a:r>
          </a:p>
        </p:txBody>
      </p:sp>
    </p:spTree>
    <p:extLst>
      <p:ext uri="{BB962C8B-B14F-4D97-AF65-F5344CB8AC3E}">
        <p14:creationId xmlns:p14="http://schemas.microsoft.com/office/powerpoint/2010/main" val="317647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6291-D6A4-CA4D-920C-A9B006EE5EDA}"/>
              </a:ext>
            </a:extLst>
          </p:cNvPr>
          <p:cNvSpPr>
            <a:spLocks noGrp="1"/>
          </p:cNvSpPr>
          <p:nvPr>
            <p:ph type="title"/>
          </p:nvPr>
        </p:nvSpPr>
        <p:spPr/>
        <p:txBody>
          <a:bodyPr/>
          <a:lstStyle/>
          <a:p>
            <a:r>
              <a:rPr lang="en-GB" dirty="0"/>
              <a:t>Awareness</a:t>
            </a:r>
          </a:p>
        </p:txBody>
      </p:sp>
      <p:sp>
        <p:nvSpPr>
          <p:cNvPr id="3" name="Content Placeholder 2">
            <a:extLst>
              <a:ext uri="{FF2B5EF4-FFF2-40B4-BE49-F238E27FC236}">
                <a16:creationId xmlns:a16="http://schemas.microsoft.com/office/drawing/2014/main" id="{B84F1AD9-E394-C345-801A-4CE30E58D1E2}"/>
              </a:ext>
            </a:extLst>
          </p:cNvPr>
          <p:cNvSpPr>
            <a:spLocks noGrp="1"/>
          </p:cNvSpPr>
          <p:nvPr>
            <p:ph idx="1"/>
          </p:nvPr>
        </p:nvSpPr>
        <p:spPr>
          <a:xfrm>
            <a:off x="213925" y="808989"/>
            <a:ext cx="8301425" cy="5527740"/>
          </a:xfrm>
        </p:spPr>
        <p:txBody>
          <a:bodyPr/>
          <a:lstStyle/>
          <a:p>
            <a:r>
              <a:rPr lang="en-GB" dirty="0"/>
              <a:t>Awareness is what enables action (</a:t>
            </a:r>
            <a:r>
              <a:rPr lang="en-GB" dirty="0" err="1"/>
              <a:t>Gattegno</a:t>
            </a:r>
            <a:r>
              <a:rPr lang="en-GB" dirty="0"/>
              <a:t>)</a:t>
            </a:r>
          </a:p>
          <a:p>
            <a:pPr lvl="1"/>
            <a:r>
              <a:rPr lang="en-GB" dirty="0"/>
              <a:t>It may be conscious or subconscious, or even unconscious</a:t>
            </a:r>
          </a:p>
          <a:p>
            <a:r>
              <a:rPr lang="en-GB" dirty="0"/>
              <a:t>Awareness-in-action</a:t>
            </a:r>
          </a:p>
          <a:p>
            <a:pPr lvl="1"/>
            <a:r>
              <a:rPr lang="en-GB" dirty="0"/>
              <a:t>Spontaneous mathematical acts such as </a:t>
            </a:r>
            <a:br>
              <a:rPr lang="en-GB" dirty="0"/>
            </a:br>
            <a:r>
              <a:rPr lang="en-GB" dirty="0"/>
              <a:t>	to factor some expression; </a:t>
            </a:r>
            <a:br>
              <a:rPr lang="en-GB" dirty="0"/>
            </a:br>
            <a:r>
              <a:rPr lang="en-GB" dirty="0"/>
              <a:t>	to compare two quantities by subtracting or dividing;</a:t>
            </a:r>
            <a:br>
              <a:rPr lang="en-GB" dirty="0"/>
            </a:br>
            <a:r>
              <a:rPr lang="en-GB" dirty="0"/>
              <a:t>	to insert extra objects in a geometrical diagram;</a:t>
            </a:r>
            <a:br>
              <a:rPr lang="en-GB" dirty="0"/>
            </a:br>
            <a:r>
              <a:rPr lang="en-GB" dirty="0"/>
              <a:t>	to specialise or generalise;</a:t>
            </a:r>
            <a:br>
              <a:rPr lang="en-GB" dirty="0"/>
            </a:br>
            <a:r>
              <a:rPr lang="en-GB" dirty="0"/>
              <a:t>	to conjecture and convince;</a:t>
            </a:r>
            <a:br>
              <a:rPr lang="en-GB" dirty="0"/>
            </a:br>
            <a:r>
              <a:rPr lang="en-GB" dirty="0"/>
              <a:t>	…</a:t>
            </a:r>
            <a:br>
              <a:rPr lang="en-GB" dirty="0"/>
            </a:br>
            <a:r>
              <a:rPr lang="en-GB" dirty="0"/>
              <a:t>constitute mathematical thinking</a:t>
            </a:r>
          </a:p>
          <a:p>
            <a:r>
              <a:rPr lang="en-GB" dirty="0"/>
              <a:t>Awareness-in-Discipline</a:t>
            </a:r>
          </a:p>
          <a:p>
            <a:pPr lvl="1"/>
            <a:r>
              <a:rPr lang="en-GB" dirty="0"/>
              <a:t>Awareness of awarenesses-in-action makes it possible to help others to think mathematically by enacting and pedagogical actions which support or promote this, by arranging that they experience what you wish them to become aware of </a:t>
            </a:r>
          </a:p>
          <a:p>
            <a:r>
              <a:rPr lang="en-GB" dirty="0"/>
              <a:t>Awareness-in-Counsel</a:t>
            </a:r>
          </a:p>
          <a:p>
            <a:pPr lvl="1"/>
            <a:r>
              <a:rPr lang="en-GB" dirty="0"/>
              <a:t>Awareness of awareness-in-Discipline makes it possible to help others develop awareness-in-discipline so that they can foster and sustain mathematical thinking in their learners</a:t>
            </a:r>
          </a:p>
        </p:txBody>
      </p:sp>
      <p:sp>
        <p:nvSpPr>
          <p:cNvPr id="4" name="TextBox 3">
            <a:extLst>
              <a:ext uri="{FF2B5EF4-FFF2-40B4-BE49-F238E27FC236}">
                <a16:creationId xmlns:a16="http://schemas.microsoft.com/office/drawing/2014/main" id="{73A0FCDB-0D83-8146-A07C-E1154A56621A}"/>
              </a:ext>
            </a:extLst>
          </p:cNvPr>
          <p:cNvSpPr txBox="1"/>
          <p:nvPr/>
        </p:nvSpPr>
        <p:spPr>
          <a:xfrm>
            <a:off x="4572000" y="6492873"/>
            <a:ext cx="4407169" cy="338554"/>
          </a:xfrm>
          <a:prstGeom prst="rect">
            <a:avLst/>
          </a:prstGeom>
          <a:noFill/>
        </p:spPr>
        <p:txBody>
          <a:bodyPr wrap="none" rtlCol="0">
            <a:spAutoFit/>
          </a:bodyPr>
          <a:lstStyle/>
          <a:p>
            <a:pPr algn="l"/>
            <a:r>
              <a:rPr lang="en-GB" sz="1600" dirty="0">
                <a:latin typeface="Chalkboard" charset="0"/>
                <a:ea typeface="Chalkboard" charset="0"/>
                <a:cs typeface="Chalkboard" charset="0"/>
              </a:rPr>
              <a:t>You can find more about this in Mason (1998)</a:t>
            </a:r>
          </a:p>
        </p:txBody>
      </p:sp>
    </p:spTree>
    <p:extLst>
      <p:ext uri="{BB962C8B-B14F-4D97-AF65-F5344CB8AC3E}">
        <p14:creationId xmlns:p14="http://schemas.microsoft.com/office/powerpoint/2010/main" val="382882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60FF-B3F0-1D43-9C94-7072CC55F2E4}"/>
              </a:ext>
            </a:extLst>
          </p:cNvPr>
          <p:cNvSpPr>
            <a:spLocks noGrp="1"/>
          </p:cNvSpPr>
          <p:nvPr>
            <p:ph type="title"/>
          </p:nvPr>
        </p:nvSpPr>
        <p:spPr/>
        <p:txBody>
          <a:bodyPr/>
          <a:lstStyle/>
          <a:p>
            <a:r>
              <a:rPr lang="en-GB" dirty="0"/>
              <a:t>Personal Narrative</a:t>
            </a:r>
          </a:p>
        </p:txBody>
      </p:sp>
      <p:sp>
        <p:nvSpPr>
          <p:cNvPr id="3" name="Content Placeholder 2">
            <a:extLst>
              <a:ext uri="{FF2B5EF4-FFF2-40B4-BE49-F238E27FC236}">
                <a16:creationId xmlns:a16="http://schemas.microsoft.com/office/drawing/2014/main" id="{7FE8042B-140A-4E47-9675-C91BADFA222A}"/>
              </a:ext>
            </a:extLst>
          </p:cNvPr>
          <p:cNvSpPr>
            <a:spLocks noGrp="1"/>
          </p:cNvSpPr>
          <p:nvPr>
            <p:ph idx="1"/>
          </p:nvPr>
        </p:nvSpPr>
        <p:spPr>
          <a:xfrm>
            <a:off x="466793" y="1149220"/>
            <a:ext cx="8301425" cy="842866"/>
          </a:xfrm>
        </p:spPr>
        <p:txBody>
          <a:bodyPr/>
          <a:lstStyle/>
          <a:p>
            <a:r>
              <a:rPr lang="en-GB" dirty="0"/>
              <a:t>What particular ideas struck you during this session?</a:t>
            </a:r>
          </a:p>
          <a:p>
            <a:r>
              <a:rPr lang="en-GB" dirty="0"/>
              <a:t>What would you say to a colleague this session was about</a:t>
            </a:r>
          </a:p>
        </p:txBody>
      </p:sp>
      <p:sp>
        <p:nvSpPr>
          <p:cNvPr id="5" name="Rounded Rectangle 4">
            <a:extLst>
              <a:ext uri="{FF2B5EF4-FFF2-40B4-BE49-F238E27FC236}">
                <a16:creationId xmlns:a16="http://schemas.microsoft.com/office/drawing/2014/main" id="{F761FDF1-3755-234D-B740-50F28B41B00B}"/>
              </a:ext>
            </a:extLst>
          </p:cNvPr>
          <p:cNvSpPr/>
          <p:nvPr/>
        </p:nvSpPr>
        <p:spPr>
          <a:xfrm>
            <a:off x="1054620" y="2057399"/>
            <a:ext cx="1895407" cy="59871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Mathematical</a:t>
            </a:r>
          </a:p>
        </p:txBody>
      </p:sp>
      <p:sp>
        <p:nvSpPr>
          <p:cNvPr id="6" name="Rounded Rectangle 5">
            <a:extLst>
              <a:ext uri="{FF2B5EF4-FFF2-40B4-BE49-F238E27FC236}">
                <a16:creationId xmlns:a16="http://schemas.microsoft.com/office/drawing/2014/main" id="{BF4D8825-0B92-8840-BB31-6ABC0CF3557A}"/>
              </a:ext>
            </a:extLst>
          </p:cNvPr>
          <p:cNvSpPr/>
          <p:nvPr/>
        </p:nvSpPr>
        <p:spPr>
          <a:xfrm>
            <a:off x="5083628" y="2012536"/>
            <a:ext cx="1895407" cy="59871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Pedagogic</a:t>
            </a:r>
          </a:p>
        </p:txBody>
      </p:sp>
      <p:sp>
        <p:nvSpPr>
          <p:cNvPr id="7" name="TextBox 6">
            <a:extLst>
              <a:ext uri="{FF2B5EF4-FFF2-40B4-BE49-F238E27FC236}">
                <a16:creationId xmlns:a16="http://schemas.microsoft.com/office/drawing/2014/main" id="{4447AD3D-CC0C-944D-B3C2-503804A66BC1}"/>
              </a:ext>
            </a:extLst>
          </p:cNvPr>
          <p:cNvSpPr txBox="1"/>
          <p:nvPr/>
        </p:nvSpPr>
        <p:spPr>
          <a:xfrm>
            <a:off x="466794" y="3037114"/>
            <a:ext cx="3680664" cy="400110"/>
          </a:xfrm>
          <a:prstGeom prst="rect">
            <a:avLst/>
          </a:prstGeom>
          <a:noFill/>
        </p:spPr>
        <p:txBody>
          <a:bodyPr wrap="square" rtlCol="0">
            <a:spAutoFit/>
          </a:bodyPr>
          <a:lstStyle/>
          <a:p>
            <a:pPr algn="l"/>
            <a:r>
              <a:rPr lang="en-GB" sz="2000" dirty="0">
                <a:latin typeface="Chalkboard" charset="0"/>
                <a:ea typeface="Chalkboard" charset="0"/>
                <a:cs typeface="Chalkboard" charset="0"/>
              </a:rPr>
              <a:t>?</a:t>
            </a:r>
          </a:p>
        </p:txBody>
      </p:sp>
      <p:sp>
        <p:nvSpPr>
          <p:cNvPr id="8" name="TextBox 7">
            <a:extLst>
              <a:ext uri="{FF2B5EF4-FFF2-40B4-BE49-F238E27FC236}">
                <a16:creationId xmlns:a16="http://schemas.microsoft.com/office/drawing/2014/main" id="{6269EE3A-87F5-D94A-ACD9-521415035FF8}"/>
              </a:ext>
            </a:extLst>
          </p:cNvPr>
          <p:cNvSpPr txBox="1"/>
          <p:nvPr/>
        </p:nvSpPr>
        <p:spPr>
          <a:xfrm>
            <a:off x="4408716" y="2992251"/>
            <a:ext cx="3680664" cy="400110"/>
          </a:xfrm>
          <a:prstGeom prst="rect">
            <a:avLst/>
          </a:prstGeom>
          <a:noFill/>
        </p:spPr>
        <p:txBody>
          <a:bodyPr wrap="square" rtlCol="0">
            <a:spAutoFit/>
          </a:bodyPr>
          <a:lstStyle/>
          <a:p>
            <a:pPr algn="l"/>
            <a:r>
              <a:rPr lang="en-GB" sz="2000" dirty="0">
                <a:latin typeface="Chalkboard" charset="0"/>
                <a:ea typeface="Chalkboard" charset="0"/>
                <a:cs typeface="Chalkboard" charset="0"/>
              </a:rPr>
              <a:t>?</a:t>
            </a:r>
          </a:p>
        </p:txBody>
      </p:sp>
      <p:sp>
        <p:nvSpPr>
          <p:cNvPr id="9" name="Rounded Rectangle 8">
            <a:extLst>
              <a:ext uri="{FF2B5EF4-FFF2-40B4-BE49-F238E27FC236}">
                <a16:creationId xmlns:a16="http://schemas.microsoft.com/office/drawing/2014/main" id="{C8398BA0-AC36-764B-AD06-C3400C826415}"/>
              </a:ext>
            </a:extLst>
          </p:cNvPr>
          <p:cNvSpPr/>
          <p:nvPr/>
        </p:nvSpPr>
        <p:spPr>
          <a:xfrm>
            <a:off x="1861458" y="6106886"/>
            <a:ext cx="5094515" cy="712237"/>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Make a note of ideas-constructs you want to pursue, think about, ask about</a:t>
            </a:r>
          </a:p>
        </p:txBody>
      </p:sp>
    </p:spTree>
    <p:extLst>
      <p:ext uri="{BB962C8B-B14F-4D97-AF65-F5344CB8AC3E}">
        <p14:creationId xmlns:p14="http://schemas.microsoft.com/office/powerpoint/2010/main" val="418554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Themes &amp; Powers</a:t>
            </a:r>
          </a:p>
        </p:txBody>
      </p:sp>
      <p:sp>
        <p:nvSpPr>
          <p:cNvPr id="3" name="Content Placeholder 2"/>
          <p:cNvSpPr>
            <a:spLocks noGrp="1"/>
          </p:cNvSpPr>
          <p:nvPr>
            <p:ph idx="1"/>
          </p:nvPr>
        </p:nvSpPr>
        <p:spPr>
          <a:xfrm>
            <a:off x="323528" y="1124744"/>
            <a:ext cx="5400600" cy="1872208"/>
          </a:xfrm>
        </p:spPr>
        <p:txBody>
          <a:bodyPr/>
          <a:lstStyle/>
          <a:p>
            <a:pPr marL="0" indent="0">
              <a:buNone/>
            </a:pPr>
            <a:r>
              <a:rPr lang="en-GB" dirty="0"/>
              <a:t>Doing &amp; Undoing</a:t>
            </a:r>
          </a:p>
          <a:p>
            <a:pPr marL="0" indent="0">
              <a:buNone/>
            </a:pPr>
            <a:r>
              <a:rPr lang="en-GB" dirty="0"/>
              <a:t>Invariance in the midst of change</a:t>
            </a:r>
          </a:p>
          <a:p>
            <a:pPr marL="0" indent="0">
              <a:buNone/>
            </a:pPr>
            <a:r>
              <a:rPr lang="en-GB" dirty="0"/>
              <a:t>Freedom &amp; Constraint</a:t>
            </a:r>
          </a:p>
          <a:p>
            <a:pPr marL="0" indent="0">
              <a:buNone/>
            </a:pPr>
            <a:r>
              <a:rPr lang="en-GB" dirty="0"/>
              <a:t>Restricting &amp; Extending</a:t>
            </a:r>
          </a:p>
        </p:txBody>
      </p:sp>
      <p:sp>
        <p:nvSpPr>
          <p:cNvPr id="4" name="Action Button: Custom 3">
            <a:hlinkClick r:id="" action="ppaction://noaction" highlightClick="1"/>
          </p:cNvPr>
          <p:cNvSpPr/>
          <p:nvPr/>
        </p:nvSpPr>
        <p:spPr bwMode="auto">
          <a:xfrm>
            <a:off x="8495928" y="0"/>
            <a:ext cx="648072" cy="648072"/>
          </a:xfrm>
          <a:prstGeom prst="actionButtonBlan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5" name="Content Placeholder 2"/>
          <p:cNvSpPr txBox="1">
            <a:spLocks/>
          </p:cNvSpPr>
          <p:nvPr/>
        </p:nvSpPr>
        <p:spPr bwMode="auto">
          <a:xfrm>
            <a:off x="1887995" y="3060157"/>
            <a:ext cx="6931969" cy="2477954"/>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dirty="0">
                <a:solidFill>
                  <a:schemeClr val="accent6">
                    <a:lumMod val="50000"/>
                  </a:schemeClr>
                </a:solidFill>
              </a:rPr>
              <a:t>Imagining &amp; Expressing</a:t>
            </a:r>
          </a:p>
          <a:p>
            <a:r>
              <a:rPr lang="en-GB" b="0" dirty="0">
                <a:solidFill>
                  <a:schemeClr val="accent6">
                    <a:lumMod val="50000"/>
                  </a:schemeClr>
                </a:solidFill>
              </a:rPr>
              <a:t>Specialising &amp; Generalising (Stressing &amp; Ignoring)</a:t>
            </a:r>
          </a:p>
          <a:p>
            <a:r>
              <a:rPr lang="en-GB" b="0" dirty="0">
                <a:solidFill>
                  <a:schemeClr val="accent6">
                    <a:lumMod val="50000"/>
                  </a:schemeClr>
                </a:solidFill>
              </a:rPr>
              <a:t>Conjecturing &amp; Convincing</a:t>
            </a:r>
          </a:p>
          <a:p>
            <a:r>
              <a:rPr lang="en-GB" b="0" dirty="0">
                <a:solidFill>
                  <a:schemeClr val="accent6">
                    <a:lumMod val="50000"/>
                  </a:schemeClr>
                </a:solidFill>
              </a:rPr>
              <a:t>(Re)-Presenting in different modes</a:t>
            </a:r>
          </a:p>
          <a:p>
            <a:r>
              <a:rPr lang="en-GB" b="0" dirty="0">
                <a:solidFill>
                  <a:schemeClr val="accent6">
                    <a:lumMod val="50000"/>
                  </a:schemeClr>
                </a:solidFill>
              </a:rPr>
              <a:t>Organising &amp; Characterising</a:t>
            </a:r>
          </a:p>
        </p:txBody>
      </p:sp>
    </p:spTree>
    <p:extLst>
      <p:ext uri="{BB962C8B-B14F-4D97-AF65-F5344CB8AC3E}">
        <p14:creationId xmlns:p14="http://schemas.microsoft.com/office/powerpoint/2010/main" val="177121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Making Use of the Whole Psyche</a:t>
            </a:r>
          </a:p>
        </p:txBody>
      </p:sp>
      <p:sp>
        <p:nvSpPr>
          <p:cNvPr id="3" name="Content Placeholder 2"/>
          <p:cNvSpPr>
            <a:spLocks noGrp="1"/>
          </p:cNvSpPr>
          <p:nvPr>
            <p:ph idx="1"/>
          </p:nvPr>
        </p:nvSpPr>
        <p:spPr>
          <a:xfrm>
            <a:off x="467544" y="980728"/>
            <a:ext cx="7727950" cy="672480"/>
          </a:xfrm>
        </p:spPr>
        <p:txBody>
          <a:bodyPr/>
          <a:lstStyle/>
          <a:p>
            <a:r>
              <a:rPr lang="en-GB"/>
              <a:t>Assenting &amp; Asserting</a:t>
            </a:r>
          </a:p>
          <a:p>
            <a:endParaRPr lang="en-GB"/>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8997" y="2860872"/>
            <a:ext cx="3702050" cy="191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grpSp>
        <p:nvGrpSpPr>
          <p:cNvPr id="5" name="Group 17"/>
          <p:cNvGrpSpPr>
            <a:grpSpLocks/>
          </p:cNvGrpSpPr>
          <p:nvPr/>
        </p:nvGrpSpPr>
        <p:grpSpPr bwMode="auto">
          <a:xfrm>
            <a:off x="4639096" y="2154435"/>
            <a:ext cx="3178175" cy="1327151"/>
            <a:chOff x="2912" y="540"/>
            <a:chExt cx="2002" cy="836"/>
          </a:xfrm>
        </p:grpSpPr>
        <p:sp>
          <p:nvSpPr>
            <p:cNvPr id="6" name="Rectangle 7"/>
            <p:cNvSpPr>
              <a:spLocks/>
            </p:cNvSpPr>
            <p:nvPr/>
          </p:nvSpPr>
          <p:spPr bwMode="auto">
            <a:xfrm>
              <a:off x="4050" y="540"/>
              <a:ext cx="864"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Imagery</a:t>
              </a:r>
            </a:p>
          </p:txBody>
        </p:sp>
        <p:sp>
          <p:nvSpPr>
            <p:cNvPr id="7" name="Line 8"/>
            <p:cNvSpPr>
              <a:spLocks noChangeShapeType="1"/>
            </p:cNvSpPr>
            <p:nvPr/>
          </p:nvSpPr>
          <p:spPr bwMode="auto">
            <a:xfrm rot="10800000" flipH="1">
              <a:off x="2912" y="682"/>
              <a:ext cx="1066" cy="694"/>
            </a:xfrm>
            <a:prstGeom prst="line">
              <a:avLst/>
            </a:prstGeom>
            <a:noFill/>
            <a:ln w="38100">
              <a:solidFill>
                <a:srgbClr val="996633"/>
              </a:solidFill>
              <a:round/>
              <a:headEnd type="stealth" w="med" len="med"/>
              <a:tailEnd/>
            </a:ln>
            <a:extLst>
              <a:ext uri="{909E8E84-426E-40dd-AFC4-6F175D3DCCD1}">
                <a14:hiddenFill xmlns:a14="http://schemas.microsoft.com/office/drawing/2010/main" xmlns="">
                  <a:noFill/>
                </a14:hiddenFill>
              </a:ext>
            </a:extLst>
          </p:spPr>
          <p:txBody>
            <a:bodyPr/>
            <a:lstStyle/>
            <a:p>
              <a:endParaRPr lang="en-GB" b="0">
                <a:solidFill>
                  <a:srgbClr val="0000FF"/>
                </a:solidFill>
                <a:effectLst>
                  <a:outerShdw blurRad="50800" dist="38100" dir="2700000" algn="tl" rotWithShape="0">
                    <a:schemeClr val="bg2">
                      <a:lumMod val="75000"/>
                      <a:alpha val="43000"/>
                    </a:schemeClr>
                  </a:outerShdw>
                </a:effectLst>
              </a:endParaRPr>
            </a:p>
          </p:txBody>
        </p:sp>
      </p:grpSp>
      <p:grpSp>
        <p:nvGrpSpPr>
          <p:cNvPr id="8" name="Group 16"/>
          <p:cNvGrpSpPr>
            <a:grpSpLocks/>
          </p:cNvGrpSpPr>
          <p:nvPr/>
        </p:nvGrpSpPr>
        <p:grpSpPr bwMode="auto">
          <a:xfrm>
            <a:off x="2470572" y="2178247"/>
            <a:ext cx="3463925" cy="1022349"/>
            <a:chOff x="1546" y="555"/>
            <a:chExt cx="2182" cy="644"/>
          </a:xfrm>
        </p:grpSpPr>
        <p:sp>
          <p:nvSpPr>
            <p:cNvPr id="9" name="Rectangle 5"/>
            <p:cNvSpPr>
              <a:spLocks/>
            </p:cNvSpPr>
            <p:nvPr/>
          </p:nvSpPr>
          <p:spPr bwMode="auto">
            <a:xfrm>
              <a:off x="1546" y="555"/>
              <a:ext cx="2182"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Awareness (cognition)</a:t>
              </a:r>
            </a:p>
          </p:txBody>
        </p:sp>
        <p:sp>
          <p:nvSpPr>
            <p:cNvPr id="10" name="Line 9"/>
            <p:cNvSpPr>
              <a:spLocks noChangeShapeType="1"/>
            </p:cNvSpPr>
            <p:nvPr/>
          </p:nvSpPr>
          <p:spPr bwMode="auto">
            <a:xfrm rot="10800000">
              <a:off x="2240" y="847"/>
              <a:ext cx="245" cy="352"/>
            </a:xfrm>
            <a:prstGeom prst="line">
              <a:avLst/>
            </a:prstGeom>
            <a:noFill/>
            <a:ln w="38100">
              <a:solidFill>
                <a:srgbClr val="996633"/>
              </a:solidFill>
              <a:round/>
              <a:headEnd type="stealth" w="med" len="med"/>
              <a:tailEnd/>
            </a:ln>
            <a:extLst>
              <a:ext uri="{909E8E84-426E-40dd-AFC4-6F175D3DCCD1}">
                <a14:hiddenFill xmlns:a14="http://schemas.microsoft.com/office/drawing/2010/main" xmlns="">
                  <a:noFill/>
                </a14:hiddenFill>
              </a:ext>
            </a:extLst>
          </p:spPr>
          <p:txBody>
            <a:bodyPr/>
            <a:lstStyle/>
            <a:p>
              <a:endParaRPr lang="en-GB" b="0">
                <a:solidFill>
                  <a:srgbClr val="0000FF"/>
                </a:solidFill>
                <a:effectLst>
                  <a:outerShdw blurRad="50800" dist="38100" dir="2700000" algn="tl" rotWithShape="0">
                    <a:schemeClr val="bg2">
                      <a:lumMod val="75000"/>
                      <a:alpha val="43000"/>
                    </a:schemeClr>
                  </a:outerShdw>
                </a:effectLst>
              </a:endParaRPr>
            </a:p>
          </p:txBody>
        </p:sp>
      </p:grpSp>
      <p:grpSp>
        <p:nvGrpSpPr>
          <p:cNvPr id="11" name="Group 21"/>
          <p:cNvGrpSpPr>
            <a:grpSpLocks/>
          </p:cNvGrpSpPr>
          <p:nvPr/>
        </p:nvGrpSpPr>
        <p:grpSpPr bwMode="auto">
          <a:xfrm>
            <a:off x="1619672" y="2852936"/>
            <a:ext cx="1455738" cy="463551"/>
            <a:chOff x="1010" y="987"/>
            <a:chExt cx="917" cy="292"/>
          </a:xfrm>
        </p:grpSpPr>
        <p:sp>
          <p:nvSpPr>
            <p:cNvPr id="12" name="Rectangle 6"/>
            <p:cNvSpPr>
              <a:spLocks/>
            </p:cNvSpPr>
            <p:nvPr/>
          </p:nvSpPr>
          <p:spPr bwMode="auto">
            <a:xfrm>
              <a:off x="1010" y="987"/>
              <a:ext cx="413"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Will</a:t>
              </a:r>
            </a:p>
          </p:txBody>
        </p:sp>
        <p:sp>
          <p:nvSpPr>
            <p:cNvPr id="13" name="Line 10"/>
            <p:cNvSpPr>
              <a:spLocks noChangeShapeType="1"/>
            </p:cNvSpPr>
            <p:nvPr/>
          </p:nvSpPr>
          <p:spPr bwMode="auto">
            <a:xfrm rot="10800000">
              <a:off x="1458" y="1162"/>
              <a:ext cx="469" cy="117"/>
            </a:xfrm>
            <a:prstGeom prst="line">
              <a:avLst/>
            </a:prstGeom>
            <a:noFill/>
            <a:ln w="38100">
              <a:solidFill>
                <a:srgbClr val="996633"/>
              </a:solidFill>
              <a:round/>
              <a:headEnd type="stealth" w="med" len="med"/>
              <a:tailEnd/>
            </a:ln>
            <a:extLst>
              <a:ext uri="{909E8E84-426E-40dd-AFC4-6F175D3DCCD1}">
                <a14:hiddenFill xmlns:a14="http://schemas.microsoft.com/office/drawing/2010/main" xmlns="">
                  <a:noFill/>
                </a14:hiddenFill>
              </a:ext>
            </a:extLst>
          </p:spPr>
          <p:txBody>
            <a:bodyPr/>
            <a:lstStyle/>
            <a:p>
              <a:endParaRPr lang="en-GB" b="0">
                <a:solidFill>
                  <a:srgbClr val="0000FF"/>
                </a:solidFill>
                <a:effectLst>
                  <a:outerShdw blurRad="50800" dist="38100" dir="2700000" algn="tl" rotWithShape="0">
                    <a:schemeClr val="bg2">
                      <a:lumMod val="75000"/>
                      <a:alpha val="43000"/>
                    </a:schemeClr>
                  </a:outerShdw>
                </a:effectLst>
              </a:endParaRPr>
            </a:p>
          </p:txBody>
        </p:sp>
      </p:grpSp>
      <p:grpSp>
        <p:nvGrpSpPr>
          <p:cNvPr id="14" name="Group 20"/>
          <p:cNvGrpSpPr>
            <a:grpSpLocks/>
          </p:cNvGrpSpPr>
          <p:nvPr/>
        </p:nvGrpSpPr>
        <p:grpSpPr bwMode="auto">
          <a:xfrm>
            <a:off x="721147" y="4421385"/>
            <a:ext cx="2528888" cy="1292225"/>
            <a:chOff x="444" y="1968"/>
            <a:chExt cx="1593" cy="814"/>
          </a:xfrm>
        </p:grpSpPr>
        <p:sp>
          <p:nvSpPr>
            <p:cNvPr id="15" name="Rectangle 4"/>
            <p:cNvSpPr>
              <a:spLocks/>
            </p:cNvSpPr>
            <p:nvPr/>
          </p:nvSpPr>
          <p:spPr bwMode="auto">
            <a:xfrm>
              <a:off x="444" y="2511"/>
              <a:ext cx="1544"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Body (enaction)</a:t>
              </a:r>
            </a:p>
          </p:txBody>
        </p:sp>
        <p:sp>
          <p:nvSpPr>
            <p:cNvPr id="16" name="Line 11"/>
            <p:cNvSpPr>
              <a:spLocks noChangeShapeType="1"/>
            </p:cNvSpPr>
            <p:nvPr/>
          </p:nvSpPr>
          <p:spPr bwMode="auto">
            <a:xfrm flipH="1">
              <a:off x="802" y="1968"/>
              <a:ext cx="1235" cy="477"/>
            </a:xfrm>
            <a:prstGeom prst="line">
              <a:avLst/>
            </a:prstGeom>
            <a:noFill/>
            <a:ln w="38100">
              <a:solidFill>
                <a:srgbClr val="996633"/>
              </a:solidFill>
              <a:round/>
              <a:headEnd type="stealth" w="med" len="med"/>
              <a:tailEnd/>
            </a:ln>
            <a:extLst>
              <a:ext uri="{909E8E84-426E-40dd-AFC4-6F175D3DCCD1}">
                <a14:hiddenFill xmlns:a14="http://schemas.microsoft.com/office/drawing/2010/main" xmlns="">
                  <a:noFill/>
                </a14:hiddenFill>
              </a:ext>
            </a:extLst>
          </p:spPr>
          <p:txBody>
            <a:bodyPr/>
            <a:lstStyle/>
            <a:p>
              <a:endParaRPr lang="en-GB" b="0">
                <a:solidFill>
                  <a:srgbClr val="0000FF"/>
                </a:solidFill>
                <a:effectLst>
                  <a:outerShdw blurRad="50800" dist="38100" dir="2700000" algn="tl" rotWithShape="0">
                    <a:schemeClr val="bg2">
                      <a:lumMod val="75000"/>
                      <a:alpha val="43000"/>
                    </a:schemeClr>
                  </a:outerShdw>
                </a:effectLst>
              </a:endParaRPr>
            </a:p>
          </p:txBody>
        </p:sp>
      </p:grpSp>
      <p:grpSp>
        <p:nvGrpSpPr>
          <p:cNvPr id="17" name="Group 18"/>
          <p:cNvGrpSpPr>
            <a:grpSpLocks/>
          </p:cNvGrpSpPr>
          <p:nvPr/>
        </p:nvGrpSpPr>
        <p:grpSpPr bwMode="auto">
          <a:xfrm>
            <a:off x="5858297" y="3540324"/>
            <a:ext cx="2743200" cy="862013"/>
            <a:chOff x="3680" y="1413"/>
            <a:chExt cx="1728" cy="543"/>
          </a:xfrm>
        </p:grpSpPr>
        <p:sp>
          <p:nvSpPr>
            <p:cNvPr id="18" name="Rectangle 3"/>
            <p:cNvSpPr>
              <a:spLocks/>
            </p:cNvSpPr>
            <p:nvPr/>
          </p:nvSpPr>
          <p:spPr bwMode="auto">
            <a:xfrm>
              <a:off x="4526" y="1413"/>
              <a:ext cx="882" cy="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Emotions </a:t>
              </a:r>
              <a:b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br>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(affect)</a:t>
              </a:r>
            </a:p>
          </p:txBody>
        </p:sp>
        <p:sp>
          <p:nvSpPr>
            <p:cNvPr id="19" name="Line 12"/>
            <p:cNvSpPr>
              <a:spLocks noChangeShapeType="1"/>
            </p:cNvSpPr>
            <p:nvPr/>
          </p:nvSpPr>
          <p:spPr bwMode="auto">
            <a:xfrm>
              <a:off x="3680" y="1600"/>
              <a:ext cx="757" cy="63"/>
            </a:xfrm>
            <a:prstGeom prst="line">
              <a:avLst/>
            </a:prstGeom>
            <a:noFill/>
            <a:ln w="38100">
              <a:solidFill>
                <a:srgbClr val="996633"/>
              </a:solidFill>
              <a:round/>
              <a:headEnd type="stealth" w="med" len="med"/>
              <a:tailEnd/>
            </a:ln>
            <a:extLst>
              <a:ext uri="{909E8E84-426E-40dd-AFC4-6F175D3DCCD1}">
                <a14:hiddenFill xmlns:a14="http://schemas.microsoft.com/office/drawing/2010/main" xmlns="">
                  <a:noFill/>
                </a14:hiddenFill>
              </a:ext>
            </a:extLst>
          </p:spPr>
          <p:txBody>
            <a:bodyPr/>
            <a:lstStyle/>
            <a:p>
              <a:endParaRPr lang="en-GB" b="0">
                <a:solidFill>
                  <a:srgbClr val="0000FF"/>
                </a:solidFill>
                <a:effectLst>
                  <a:outerShdw blurRad="50800" dist="38100" dir="2700000" algn="tl" rotWithShape="0">
                    <a:schemeClr val="bg2">
                      <a:lumMod val="75000"/>
                      <a:alpha val="43000"/>
                    </a:schemeClr>
                  </a:outerShdw>
                </a:effectLst>
              </a:endParaRPr>
            </a:p>
          </p:txBody>
        </p:sp>
      </p:grpSp>
      <p:grpSp>
        <p:nvGrpSpPr>
          <p:cNvPr id="20" name="Group 19"/>
          <p:cNvGrpSpPr>
            <a:grpSpLocks/>
          </p:cNvGrpSpPr>
          <p:nvPr/>
        </p:nvGrpSpPr>
        <p:grpSpPr bwMode="auto">
          <a:xfrm>
            <a:off x="3315122" y="4497585"/>
            <a:ext cx="1449388" cy="2165350"/>
            <a:chOff x="2078" y="2016"/>
            <a:chExt cx="913" cy="1364"/>
          </a:xfrm>
        </p:grpSpPr>
        <p:sp>
          <p:nvSpPr>
            <p:cNvPr id="21" name="Line 13"/>
            <p:cNvSpPr>
              <a:spLocks noChangeShapeType="1"/>
            </p:cNvSpPr>
            <p:nvPr/>
          </p:nvSpPr>
          <p:spPr bwMode="auto">
            <a:xfrm flipH="1">
              <a:off x="2544" y="2016"/>
              <a:ext cx="139" cy="771"/>
            </a:xfrm>
            <a:prstGeom prst="line">
              <a:avLst/>
            </a:prstGeom>
            <a:noFill/>
            <a:ln w="38100">
              <a:solidFill>
                <a:srgbClr val="996633"/>
              </a:solidFill>
              <a:round/>
              <a:headEnd type="stealth" w="med" len="med"/>
              <a:tailEnd/>
            </a:ln>
            <a:extLst>
              <a:ext uri="{909E8E84-426E-40dd-AFC4-6F175D3DCCD1}">
                <a14:hiddenFill xmlns:a14="http://schemas.microsoft.com/office/drawing/2010/main" xmlns="">
                  <a:noFill/>
                </a14:hiddenFill>
              </a:ext>
            </a:extLst>
          </p:spPr>
          <p:txBody>
            <a:bodyPr/>
            <a:lstStyle/>
            <a:p>
              <a:endParaRPr lang="en-GB" b="0">
                <a:solidFill>
                  <a:srgbClr val="0000FF"/>
                </a:solidFill>
                <a:effectLst>
                  <a:outerShdw blurRad="50800" dist="38100" dir="2700000" algn="tl" rotWithShape="0">
                    <a:schemeClr val="bg2">
                      <a:lumMod val="75000"/>
                      <a:alpha val="43000"/>
                    </a:schemeClr>
                  </a:outerShdw>
                </a:effectLst>
              </a:endParaRPr>
            </a:p>
          </p:txBody>
        </p:sp>
        <p:sp>
          <p:nvSpPr>
            <p:cNvPr id="22" name="Rectangle 14"/>
            <p:cNvSpPr>
              <a:spLocks/>
            </p:cNvSpPr>
            <p:nvPr/>
          </p:nvSpPr>
          <p:spPr bwMode="auto">
            <a:xfrm>
              <a:off x="2078" y="2837"/>
              <a:ext cx="913" cy="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Habits</a:t>
              </a:r>
              <a:b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br>
              <a:r>
                <a:rPr lang="en-US" b="0">
                  <a:solidFill>
                    <a:srgbClr val="0000FF"/>
                  </a:solidFill>
                  <a:effectLst>
                    <a:outerShdw blurRad="50800" dist="38100" dir="2700000" algn="tl" rotWithShape="0">
                      <a:schemeClr val="bg2">
                        <a:lumMod val="75000"/>
                        <a:alpha val="43000"/>
                      </a:schemeClr>
                    </a:outerShdw>
                  </a:effectLst>
                  <a:latin typeface="Chalkboard" charset="0"/>
                  <a:ea typeface="ＭＳ Ｐゴシック" charset="0"/>
                  <a:cs typeface="Chalkboard" charset="0"/>
                  <a:sym typeface="Chalkboard" charset="0"/>
                </a:rPr>
                <a:t>Practices</a:t>
              </a:r>
            </a:p>
          </p:txBody>
        </p:sp>
      </p:grpSp>
    </p:spTree>
    <p:extLst>
      <p:ext uri="{BB962C8B-B14F-4D97-AF65-F5344CB8AC3E}">
        <p14:creationId xmlns:p14="http://schemas.microsoft.com/office/powerpoint/2010/main" val="243634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Three Only’s</a:t>
            </a:r>
          </a:p>
        </p:txBody>
      </p:sp>
      <p:sp>
        <p:nvSpPr>
          <p:cNvPr id="4" name="Line 1"/>
          <p:cNvSpPr>
            <a:spLocks noChangeShapeType="1"/>
          </p:cNvSpPr>
          <p:nvPr/>
        </p:nvSpPr>
        <p:spPr bwMode="auto">
          <a:xfrm>
            <a:off x="3233738" y="1679575"/>
            <a:ext cx="2133600" cy="2727325"/>
          </a:xfrm>
          <a:prstGeom prst="line">
            <a:avLst/>
          </a:prstGeom>
          <a:noFill/>
          <a:ln w="76200">
            <a:solidFill>
              <a:schemeClr val="accent3">
                <a:lumMod val="25000"/>
              </a:schemeClr>
            </a:solidFill>
            <a:round/>
            <a:headEnd/>
            <a:tailEnd/>
          </a:ln>
          <a:extLst>
            <a:ext uri="{909E8E84-426E-40dd-AFC4-6F175D3DCCD1}">
              <a14:hiddenFill xmlns:a14="http://schemas.microsoft.com/office/drawing/2010/main" xmlns="">
                <a:noFill/>
              </a14:hiddenFill>
            </a:ext>
          </a:extLst>
        </p:spPr>
        <p:txBody>
          <a:bodyPr/>
          <a:lstStyle/>
          <a:p>
            <a:endParaRPr lang="en-GB" b="0">
              <a:solidFill>
                <a:srgbClr val="0000FF"/>
              </a:solidFill>
            </a:endParaRPr>
          </a:p>
        </p:txBody>
      </p:sp>
      <p:sp>
        <p:nvSpPr>
          <p:cNvPr id="5" name="Line 2"/>
          <p:cNvSpPr>
            <a:spLocks noChangeShapeType="1"/>
          </p:cNvSpPr>
          <p:nvPr/>
        </p:nvSpPr>
        <p:spPr bwMode="auto">
          <a:xfrm flipH="1">
            <a:off x="3284538" y="1646238"/>
            <a:ext cx="2252662" cy="2809875"/>
          </a:xfrm>
          <a:prstGeom prst="line">
            <a:avLst/>
          </a:prstGeom>
          <a:noFill/>
          <a:ln w="76200">
            <a:solidFill>
              <a:schemeClr val="accent3">
                <a:lumMod val="25000"/>
              </a:schemeClr>
            </a:solidFill>
            <a:round/>
            <a:headEnd/>
            <a:tailEnd/>
          </a:ln>
          <a:extLst>
            <a:ext uri="{909E8E84-426E-40dd-AFC4-6F175D3DCCD1}">
              <a14:hiddenFill xmlns:a14="http://schemas.microsoft.com/office/drawing/2010/main" xmlns="">
                <a:noFill/>
              </a14:hiddenFill>
            </a:ext>
          </a:extLst>
        </p:spPr>
        <p:txBody>
          <a:bodyPr/>
          <a:lstStyle/>
          <a:p>
            <a:endParaRPr lang="en-GB" b="0">
              <a:solidFill>
                <a:srgbClr val="0000FF"/>
              </a:solidFill>
            </a:endParaRPr>
          </a:p>
        </p:txBody>
      </p:sp>
      <p:sp>
        <p:nvSpPr>
          <p:cNvPr id="6" name="Line 3"/>
          <p:cNvSpPr>
            <a:spLocks noChangeShapeType="1"/>
          </p:cNvSpPr>
          <p:nvPr/>
        </p:nvSpPr>
        <p:spPr bwMode="auto">
          <a:xfrm rot="10800000">
            <a:off x="2640013" y="3136900"/>
            <a:ext cx="3387725" cy="33338"/>
          </a:xfrm>
          <a:prstGeom prst="line">
            <a:avLst/>
          </a:prstGeom>
          <a:noFill/>
          <a:ln w="76200">
            <a:solidFill>
              <a:schemeClr val="accent3">
                <a:lumMod val="25000"/>
              </a:schemeClr>
            </a:solidFill>
            <a:round/>
            <a:headEnd/>
            <a:tailEnd/>
          </a:ln>
          <a:extLst>
            <a:ext uri="{909E8E84-426E-40dd-AFC4-6F175D3DCCD1}">
              <a14:hiddenFill xmlns:a14="http://schemas.microsoft.com/office/drawing/2010/main" xmlns="">
                <a:noFill/>
              </a14:hiddenFill>
            </a:ext>
          </a:extLst>
        </p:spPr>
        <p:txBody>
          <a:bodyPr/>
          <a:lstStyle/>
          <a:p>
            <a:endParaRPr lang="en-GB" b="0">
              <a:solidFill>
                <a:srgbClr val="0000FF"/>
              </a:solidFill>
            </a:endParaRPr>
          </a:p>
        </p:txBody>
      </p:sp>
      <p:sp>
        <p:nvSpPr>
          <p:cNvPr id="7" name="AutoShape 5"/>
          <p:cNvSpPr>
            <a:spLocks/>
          </p:cNvSpPr>
          <p:nvPr/>
        </p:nvSpPr>
        <p:spPr bwMode="auto">
          <a:xfrm>
            <a:off x="927100" y="990600"/>
            <a:ext cx="2514600" cy="749300"/>
          </a:xfrm>
          <a:prstGeom prst="roundRect">
            <a:avLst>
              <a:gd name="adj" fmla="val 25421"/>
            </a:avLst>
          </a:prstGeom>
          <a:solidFill>
            <a:schemeClr val="accent5">
              <a:lumMod val="40000"/>
              <a:lumOff val="60000"/>
              <a:alpha val="49803"/>
            </a:schemeClr>
          </a:solidFill>
          <a:ln w="38100">
            <a:solidFill>
              <a:schemeClr val="tx1"/>
            </a:solidFill>
            <a:round/>
            <a:headEnd/>
            <a:tailEnd/>
          </a:ln>
        </p:spPr>
        <p:txBody>
          <a:bodyPr lIns="0" tIns="0" rIns="0" bIns="0" anchor="ctr"/>
          <a:lstStyle/>
          <a:p>
            <a:pPr algn="ctr"/>
            <a:r>
              <a:rPr lang="en-US" sz="1800" b="0">
                <a:solidFill>
                  <a:srgbClr val="0000FF"/>
                </a:solidFill>
                <a:effectLst/>
                <a:latin typeface="Chalkboard" charset="0"/>
                <a:ea typeface="ＭＳ Ｐゴシック" charset="0"/>
                <a:cs typeface="Chalkboard" charset="0"/>
                <a:sym typeface="Chalkboard" charset="0"/>
              </a:rPr>
              <a:t>Language Patterns</a:t>
            </a:r>
            <a:br>
              <a:rPr lang="en-US" sz="1800" b="0">
                <a:solidFill>
                  <a:srgbClr val="0000FF"/>
                </a:solidFill>
                <a:effectLst/>
                <a:latin typeface="Chalkboard" charset="0"/>
                <a:ea typeface="ＭＳ Ｐゴシック" charset="0"/>
                <a:cs typeface="Chalkboard" charset="0"/>
                <a:sym typeface="Chalkboard" charset="0"/>
              </a:rPr>
            </a:br>
            <a:r>
              <a:rPr lang="en-US" sz="1800" b="0">
                <a:solidFill>
                  <a:srgbClr val="0000FF"/>
                </a:solidFill>
                <a:effectLst/>
                <a:latin typeface="Chalkboard" charset="0"/>
                <a:ea typeface="ＭＳ Ｐゴシック" charset="0"/>
                <a:cs typeface="Chalkboard" charset="0"/>
                <a:sym typeface="Chalkboard" charset="0"/>
              </a:rPr>
              <a:t>&amp; prior Skills</a:t>
            </a:r>
          </a:p>
        </p:txBody>
      </p:sp>
      <p:sp>
        <p:nvSpPr>
          <p:cNvPr id="8" name="AutoShape 6"/>
          <p:cNvSpPr>
            <a:spLocks/>
          </p:cNvSpPr>
          <p:nvPr/>
        </p:nvSpPr>
        <p:spPr bwMode="auto">
          <a:xfrm>
            <a:off x="5461000" y="990600"/>
            <a:ext cx="3022600" cy="749300"/>
          </a:xfrm>
          <a:prstGeom prst="roundRect">
            <a:avLst>
              <a:gd name="adj" fmla="val 25421"/>
            </a:avLst>
          </a:prstGeom>
          <a:solidFill>
            <a:schemeClr val="accent5">
              <a:lumMod val="40000"/>
              <a:lumOff val="60000"/>
              <a:alpha val="49803"/>
            </a:schemeClr>
          </a:solidFill>
          <a:ln w="38100">
            <a:solidFill>
              <a:schemeClr val="tx1"/>
            </a:solidFill>
            <a:round/>
            <a:headEnd/>
            <a:tailEnd/>
          </a:ln>
        </p:spPr>
        <p:txBody>
          <a:bodyPr lIns="0" tIns="0" rIns="0" bIns="0" anchor="ctr"/>
          <a:lstStyle/>
          <a:p>
            <a:pPr algn="ctr"/>
            <a:r>
              <a:rPr lang="en-US" sz="1800" b="0">
                <a:solidFill>
                  <a:srgbClr val="0000FF"/>
                </a:solidFill>
                <a:effectLst/>
                <a:latin typeface="Chalkboard" charset="0"/>
                <a:ea typeface="ＭＳ Ｐゴシック" charset="0"/>
                <a:cs typeface="Chalkboard" charset="0"/>
                <a:sym typeface="Chalkboard" charset="0"/>
              </a:rPr>
              <a:t>Imagery/Sense-of/Awareness; Connections</a:t>
            </a:r>
          </a:p>
        </p:txBody>
      </p:sp>
      <p:sp>
        <p:nvSpPr>
          <p:cNvPr id="9" name="AutoShape 7"/>
          <p:cNvSpPr>
            <a:spLocks/>
          </p:cNvSpPr>
          <p:nvPr/>
        </p:nvSpPr>
        <p:spPr bwMode="auto">
          <a:xfrm>
            <a:off x="6045200" y="2705100"/>
            <a:ext cx="3022600" cy="952500"/>
          </a:xfrm>
          <a:prstGeom prst="roundRect">
            <a:avLst>
              <a:gd name="adj" fmla="val 25421"/>
            </a:avLst>
          </a:prstGeom>
          <a:solidFill>
            <a:schemeClr val="accent5">
              <a:lumMod val="40000"/>
              <a:lumOff val="60000"/>
              <a:alpha val="49803"/>
            </a:schemeClr>
          </a:solidFill>
          <a:ln w="38100">
            <a:solidFill>
              <a:schemeClr val="tx1"/>
            </a:solidFill>
            <a:round/>
            <a:headEnd/>
            <a:tailEnd/>
          </a:ln>
        </p:spPr>
        <p:txBody>
          <a:bodyPr lIns="0" tIns="0" rIns="0" bIns="0" anchor="ctr"/>
          <a:lstStyle/>
          <a:p>
            <a:pPr algn="ctr"/>
            <a:r>
              <a:rPr lang="en-US" sz="1800" b="0">
                <a:solidFill>
                  <a:srgbClr val="0000FF"/>
                </a:solidFill>
                <a:effectLst/>
                <a:latin typeface="Chalkboard" charset="0"/>
                <a:ea typeface="ＭＳ Ｐゴシック" charset="0"/>
                <a:cs typeface="Chalkboard" charset="0"/>
                <a:sym typeface="Chalkboard" charset="0"/>
              </a:rPr>
              <a:t>Different Contexts in which likely to arise;</a:t>
            </a:r>
            <a:br>
              <a:rPr lang="en-US" sz="1800" b="0">
                <a:solidFill>
                  <a:srgbClr val="0000FF"/>
                </a:solidFill>
                <a:effectLst/>
                <a:latin typeface="Chalkboard" charset="0"/>
                <a:ea typeface="ＭＳ Ｐゴシック" charset="0"/>
                <a:cs typeface="Chalkboard" charset="0"/>
                <a:sym typeface="Chalkboard" charset="0"/>
              </a:rPr>
            </a:br>
            <a:r>
              <a:rPr lang="en-US" sz="1800" b="0">
                <a:solidFill>
                  <a:srgbClr val="0000FF"/>
                </a:solidFill>
                <a:effectLst/>
                <a:latin typeface="Chalkboard" charset="0"/>
                <a:ea typeface="ＭＳ Ｐゴシック" charset="0"/>
                <a:cs typeface="Chalkboard" charset="0"/>
                <a:sym typeface="Chalkboard" charset="0"/>
              </a:rPr>
              <a:t>dispositions</a:t>
            </a:r>
          </a:p>
        </p:txBody>
      </p:sp>
      <p:sp>
        <p:nvSpPr>
          <p:cNvPr id="10" name="AutoShape 8"/>
          <p:cNvSpPr>
            <a:spLocks/>
          </p:cNvSpPr>
          <p:nvPr/>
        </p:nvSpPr>
        <p:spPr bwMode="auto">
          <a:xfrm>
            <a:off x="5168900" y="4241800"/>
            <a:ext cx="3022600" cy="749300"/>
          </a:xfrm>
          <a:prstGeom prst="roundRect">
            <a:avLst>
              <a:gd name="adj" fmla="val 25421"/>
            </a:avLst>
          </a:prstGeom>
          <a:solidFill>
            <a:schemeClr val="accent5">
              <a:lumMod val="40000"/>
              <a:lumOff val="60000"/>
              <a:alpha val="49803"/>
            </a:schemeClr>
          </a:solidFill>
          <a:ln w="38100">
            <a:solidFill>
              <a:schemeClr val="tx1"/>
            </a:solidFill>
            <a:round/>
            <a:headEnd/>
            <a:tailEnd/>
          </a:ln>
        </p:spPr>
        <p:txBody>
          <a:bodyPr lIns="0" tIns="0" rIns="0" bIns="0" anchor="ctr"/>
          <a:lstStyle/>
          <a:p>
            <a:pPr algn="ctr"/>
            <a:r>
              <a:rPr lang="en-US" sz="1800" b="0">
                <a:solidFill>
                  <a:srgbClr val="0000FF"/>
                </a:solidFill>
                <a:effectLst/>
                <a:latin typeface="Chalkboard" charset="0"/>
                <a:ea typeface="ＭＳ Ｐゴシック" charset="0"/>
                <a:cs typeface="Chalkboard" charset="0"/>
                <a:sym typeface="Chalkboard" charset="0"/>
              </a:rPr>
              <a:t>Techniques &amp; Incantations</a:t>
            </a:r>
          </a:p>
        </p:txBody>
      </p:sp>
      <p:sp>
        <p:nvSpPr>
          <p:cNvPr id="11" name="AutoShape 9"/>
          <p:cNvSpPr>
            <a:spLocks/>
          </p:cNvSpPr>
          <p:nvPr/>
        </p:nvSpPr>
        <p:spPr bwMode="auto">
          <a:xfrm>
            <a:off x="304800" y="2667000"/>
            <a:ext cx="2514600" cy="749300"/>
          </a:xfrm>
          <a:prstGeom prst="roundRect">
            <a:avLst>
              <a:gd name="adj" fmla="val 25421"/>
            </a:avLst>
          </a:prstGeom>
          <a:solidFill>
            <a:schemeClr val="accent5">
              <a:lumMod val="40000"/>
              <a:lumOff val="60000"/>
              <a:alpha val="49803"/>
            </a:schemeClr>
          </a:solidFill>
          <a:ln w="38100">
            <a:solidFill>
              <a:schemeClr val="tx1"/>
            </a:solidFill>
            <a:round/>
            <a:headEnd/>
            <a:tailEnd/>
          </a:ln>
        </p:spPr>
        <p:txBody>
          <a:bodyPr lIns="0" tIns="0" rIns="0" bIns="0" anchor="ctr"/>
          <a:lstStyle/>
          <a:p>
            <a:pPr algn="ctr"/>
            <a:endParaRPr lang="en-US" sz="1800" b="0">
              <a:solidFill>
                <a:srgbClr val="0000FF"/>
              </a:solidFill>
              <a:effectLst/>
              <a:latin typeface="Chalkboard" charset="0"/>
              <a:ea typeface="ＭＳ Ｐゴシック" charset="0"/>
              <a:cs typeface="Chalkboard" charset="0"/>
              <a:sym typeface="Chalkboard" charset="0"/>
            </a:endParaRPr>
          </a:p>
          <a:p>
            <a:pPr algn="ctr"/>
            <a:r>
              <a:rPr lang="en-US" sz="1800" b="0">
                <a:solidFill>
                  <a:srgbClr val="0000FF"/>
                </a:solidFill>
                <a:effectLst/>
                <a:latin typeface="Chalkboard" charset="0"/>
                <a:ea typeface="ＭＳ Ｐゴシック" charset="0"/>
                <a:cs typeface="Chalkboard" charset="0"/>
                <a:sym typeface="Chalkboard" charset="0"/>
              </a:rPr>
              <a:t>Root Questions</a:t>
            </a:r>
          </a:p>
          <a:p>
            <a:pPr algn="ctr"/>
            <a:r>
              <a:rPr lang="en-US" sz="1800" b="0">
                <a:solidFill>
                  <a:srgbClr val="0000FF"/>
                </a:solidFill>
                <a:effectLst/>
                <a:latin typeface="Chalkboard" charset="0"/>
                <a:ea typeface="ＭＳ Ｐゴシック" charset="0"/>
                <a:cs typeface="Chalkboard" charset="0"/>
                <a:sym typeface="Chalkboard" charset="0"/>
              </a:rPr>
              <a:t>predispositions</a:t>
            </a:r>
            <a:br>
              <a:rPr lang="en-US" sz="1800" b="0">
                <a:solidFill>
                  <a:srgbClr val="0000FF"/>
                </a:solidFill>
                <a:effectLst/>
                <a:latin typeface="Chalkboard" charset="0"/>
                <a:ea typeface="ＭＳ Ｐゴシック" charset="0"/>
                <a:cs typeface="Chalkboard" charset="0"/>
                <a:sym typeface="Chalkboard" charset="0"/>
              </a:rPr>
            </a:br>
            <a:endParaRPr lang="en-US" sz="1800" b="0">
              <a:solidFill>
                <a:srgbClr val="0000FF"/>
              </a:solidFill>
              <a:effectLst/>
              <a:latin typeface="Chalkboard" charset="0"/>
              <a:ea typeface="ＭＳ Ｐゴシック" charset="0"/>
              <a:cs typeface="Chalkboard" charset="0"/>
              <a:sym typeface="Chalkboard" charset="0"/>
            </a:endParaRPr>
          </a:p>
        </p:txBody>
      </p:sp>
      <p:sp>
        <p:nvSpPr>
          <p:cNvPr id="12" name="AutoShape 10"/>
          <p:cNvSpPr>
            <a:spLocks/>
          </p:cNvSpPr>
          <p:nvPr/>
        </p:nvSpPr>
        <p:spPr bwMode="auto">
          <a:xfrm>
            <a:off x="927100" y="4267200"/>
            <a:ext cx="2514600" cy="749300"/>
          </a:xfrm>
          <a:prstGeom prst="roundRect">
            <a:avLst>
              <a:gd name="adj" fmla="val 25421"/>
            </a:avLst>
          </a:prstGeom>
          <a:solidFill>
            <a:schemeClr val="accent5">
              <a:lumMod val="40000"/>
              <a:lumOff val="60000"/>
              <a:alpha val="49803"/>
            </a:schemeClr>
          </a:solidFill>
          <a:ln w="38100">
            <a:solidFill>
              <a:schemeClr val="tx1"/>
            </a:solidFill>
            <a:round/>
            <a:headEnd/>
            <a:tailEnd/>
          </a:ln>
        </p:spPr>
        <p:txBody>
          <a:bodyPr lIns="0" tIns="0" rIns="0" bIns="0" anchor="ctr"/>
          <a:lstStyle/>
          <a:p>
            <a:pPr algn="ctr"/>
            <a:br>
              <a:rPr lang="en-US" sz="1800" b="0">
                <a:solidFill>
                  <a:srgbClr val="0000FF"/>
                </a:solidFill>
                <a:effectLst/>
                <a:latin typeface="Chalkboard" charset="0"/>
                <a:ea typeface="ＭＳ Ｐゴシック" charset="0"/>
                <a:cs typeface="Chalkboard" charset="0"/>
                <a:sym typeface="Chalkboard" charset="0"/>
              </a:rPr>
            </a:br>
            <a:r>
              <a:rPr lang="en-US" sz="1800" b="0">
                <a:solidFill>
                  <a:srgbClr val="0000FF"/>
                </a:solidFill>
                <a:effectLst/>
                <a:latin typeface="Chalkboard" charset="0"/>
                <a:ea typeface="ＭＳ Ｐゴシック" charset="0"/>
                <a:cs typeface="Chalkboard" charset="0"/>
                <a:sym typeface="Chalkboard" charset="0"/>
              </a:rPr>
              <a:t>Standard Confusions </a:t>
            </a:r>
            <a:br>
              <a:rPr lang="en-US" sz="1800" b="0">
                <a:solidFill>
                  <a:srgbClr val="0000FF"/>
                </a:solidFill>
                <a:effectLst/>
                <a:latin typeface="Chalkboard" charset="0"/>
                <a:ea typeface="ＭＳ Ｐゴシック" charset="0"/>
                <a:cs typeface="Chalkboard" charset="0"/>
                <a:sym typeface="Chalkboard" charset="0"/>
              </a:rPr>
            </a:br>
            <a:r>
              <a:rPr lang="en-US" sz="1800" b="0">
                <a:solidFill>
                  <a:srgbClr val="0000FF"/>
                </a:solidFill>
                <a:effectLst/>
                <a:latin typeface="Chalkboard" charset="0"/>
                <a:ea typeface="ＭＳ Ｐゴシック" charset="0"/>
                <a:cs typeface="Chalkboard" charset="0"/>
                <a:sym typeface="Chalkboard" charset="0"/>
              </a:rPr>
              <a:t>&amp; Obstacles</a:t>
            </a:r>
            <a:br>
              <a:rPr lang="en-US" sz="1800" b="0">
                <a:solidFill>
                  <a:srgbClr val="0000FF"/>
                </a:solidFill>
                <a:effectLst/>
                <a:latin typeface="Chalkboard" charset="0"/>
                <a:ea typeface="ＭＳ Ｐゴシック" charset="0"/>
                <a:cs typeface="Chalkboard" charset="0"/>
                <a:sym typeface="Chalkboard" charset="0"/>
              </a:rPr>
            </a:br>
            <a:endParaRPr lang="en-US" sz="1800" b="0">
              <a:solidFill>
                <a:srgbClr val="0000FF"/>
              </a:solidFill>
              <a:effectLst/>
              <a:latin typeface="Chalkboard" charset="0"/>
              <a:ea typeface="ＭＳ Ｐゴシック" charset="0"/>
              <a:cs typeface="Chalkboard" charset="0"/>
              <a:sym typeface="Chalkboard" charset="0"/>
            </a:endParaRPr>
          </a:p>
        </p:txBody>
      </p:sp>
      <p:pic>
        <p:nvPicPr>
          <p:cNvPr id="1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700" y="2438400"/>
            <a:ext cx="20320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4" name="Rectangle 12"/>
          <p:cNvSpPr>
            <a:spLocks/>
          </p:cNvSpPr>
          <p:nvPr/>
        </p:nvSpPr>
        <p:spPr bwMode="auto">
          <a:xfrm>
            <a:off x="5434794" y="6418292"/>
            <a:ext cx="312588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sz="2000" b="0" dirty="0">
                <a:solidFill>
                  <a:srgbClr val="008000"/>
                </a:solidFill>
                <a:latin typeface="Chalkboard" charset="0"/>
                <a:ea typeface="ＭＳ Ｐゴシック" charset="0"/>
                <a:cs typeface="Chalkboard" charset="0"/>
                <a:sym typeface="Chalkboard" charset="0"/>
              </a:rPr>
              <a:t>Only </a:t>
            </a:r>
            <a:r>
              <a:rPr lang="en-US" sz="2000" b="0" dirty="0" err="1">
                <a:solidFill>
                  <a:srgbClr val="008000"/>
                </a:solidFill>
                <a:latin typeface="Chalkboard" charset="0"/>
                <a:ea typeface="ＭＳ Ｐゴシック" charset="0"/>
                <a:cs typeface="Chalkboard" charset="0"/>
                <a:sym typeface="Chalkboard" charset="0"/>
              </a:rPr>
              <a:t>Behaviour</a:t>
            </a:r>
            <a:r>
              <a:rPr lang="en-US" sz="2000" b="0" dirty="0">
                <a:solidFill>
                  <a:srgbClr val="008000"/>
                </a:solidFill>
                <a:latin typeface="Chalkboard" charset="0"/>
                <a:ea typeface="ＭＳ Ｐゴシック" charset="0"/>
                <a:cs typeface="Chalkboard" charset="0"/>
                <a:sym typeface="Chalkboard" charset="0"/>
              </a:rPr>
              <a:t> is Trainable</a:t>
            </a:r>
          </a:p>
        </p:txBody>
      </p:sp>
      <p:sp>
        <p:nvSpPr>
          <p:cNvPr id="15" name="Rectangle 13"/>
          <p:cNvSpPr>
            <a:spLocks/>
          </p:cNvSpPr>
          <p:nvPr/>
        </p:nvSpPr>
        <p:spPr bwMode="auto">
          <a:xfrm>
            <a:off x="2672560" y="6001543"/>
            <a:ext cx="32675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sz="2000" b="0">
                <a:solidFill>
                  <a:srgbClr val="008000"/>
                </a:solidFill>
                <a:latin typeface="Chalkboard" charset="0"/>
                <a:ea typeface="ＭＳ Ｐゴシック" charset="0"/>
                <a:cs typeface="Chalkboard" charset="0"/>
                <a:sym typeface="Chalkboard" charset="0"/>
              </a:rPr>
              <a:t>Only Emotion is Harnessable</a:t>
            </a:r>
          </a:p>
        </p:txBody>
      </p:sp>
      <p:sp>
        <p:nvSpPr>
          <p:cNvPr id="16" name="Rectangle 14"/>
          <p:cNvSpPr>
            <a:spLocks/>
          </p:cNvSpPr>
          <p:nvPr/>
        </p:nvSpPr>
        <p:spPr bwMode="auto">
          <a:xfrm>
            <a:off x="699566" y="6337231"/>
            <a:ext cx="3600972" cy="46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nchor="ctr"/>
          <a:lstStyle/>
          <a:p>
            <a:r>
              <a:rPr lang="en-US" sz="2000" b="0" dirty="0">
                <a:solidFill>
                  <a:srgbClr val="008000"/>
                </a:solidFill>
                <a:latin typeface="Chalkboard" charset="0"/>
                <a:ea typeface="ＭＳ Ｐゴシック" charset="0"/>
                <a:cs typeface="Chalkboard" charset="0"/>
                <a:sym typeface="Chalkboard" charset="0"/>
              </a:rPr>
              <a:t>Only Awareness is Educable</a:t>
            </a:r>
          </a:p>
        </p:txBody>
      </p:sp>
      <p:sp>
        <p:nvSpPr>
          <p:cNvPr id="17" name="Rectangle 15"/>
          <p:cNvSpPr>
            <a:spLocks/>
          </p:cNvSpPr>
          <p:nvPr/>
        </p:nvSpPr>
        <p:spPr bwMode="auto">
          <a:xfrm rot="2954185">
            <a:off x="5717946" y="5497497"/>
            <a:ext cx="1590179" cy="430887"/>
          </a:xfrm>
          <a:prstGeom prst="rect">
            <a:avLst/>
          </a:prstGeom>
          <a:noFill/>
          <a:ln>
            <a:noFill/>
          </a:ln>
          <a:effectLst>
            <a:outerShdw blurRad="25400" dist="25399" dir="2700000" algn="ctr" rotWithShape="0">
              <a:srgbClr val="FFFF00">
                <a:alpha val="74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dirty="0" err="1">
                <a:solidFill>
                  <a:srgbClr val="0000FF"/>
                </a:solidFill>
                <a:latin typeface="Chalkboard" charset="0"/>
                <a:ea typeface="ＭＳ Ｐゴシック" charset="0"/>
                <a:cs typeface="Chalkboard" charset="0"/>
                <a:sym typeface="Chalkboard" charset="0"/>
              </a:rPr>
              <a:t>Behaviour</a:t>
            </a:r>
            <a:endParaRPr lang="en-US" b="0" dirty="0">
              <a:solidFill>
                <a:srgbClr val="0000FF"/>
              </a:solidFill>
              <a:latin typeface="Chalkboard" charset="0"/>
              <a:ea typeface="ＭＳ Ｐゴシック" charset="0"/>
              <a:cs typeface="Chalkboard" charset="0"/>
              <a:sym typeface="Chalkboard" charset="0"/>
            </a:endParaRPr>
          </a:p>
        </p:txBody>
      </p:sp>
      <p:sp>
        <p:nvSpPr>
          <p:cNvPr id="18" name="Rectangle 16"/>
          <p:cNvSpPr>
            <a:spLocks/>
          </p:cNvSpPr>
          <p:nvPr/>
        </p:nvSpPr>
        <p:spPr bwMode="auto">
          <a:xfrm>
            <a:off x="3817938" y="5175707"/>
            <a:ext cx="1246223" cy="430887"/>
          </a:xfrm>
          <a:prstGeom prst="rect">
            <a:avLst/>
          </a:prstGeom>
          <a:noFill/>
          <a:ln>
            <a:noFill/>
          </a:ln>
          <a:effectLst>
            <a:outerShdw blurRad="25400" dist="25399" dir="2700000" algn="ctr" rotWithShape="0">
              <a:srgbClr val="FFFF00">
                <a:alpha val="74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a:solidFill>
                  <a:srgbClr val="0000FF"/>
                </a:solidFill>
                <a:latin typeface="Chalkboard" charset="0"/>
                <a:ea typeface="ＭＳ Ｐゴシック" charset="0"/>
                <a:cs typeface="Chalkboard" charset="0"/>
                <a:sym typeface="Chalkboard" charset="0"/>
              </a:rPr>
              <a:t>Emotion</a:t>
            </a:r>
          </a:p>
        </p:txBody>
      </p:sp>
      <p:sp>
        <p:nvSpPr>
          <p:cNvPr id="19" name="Rectangle 17"/>
          <p:cNvSpPr>
            <a:spLocks/>
          </p:cNvSpPr>
          <p:nvPr/>
        </p:nvSpPr>
        <p:spPr bwMode="auto">
          <a:xfrm rot="18654864">
            <a:off x="1583298" y="5152162"/>
            <a:ext cx="1711618" cy="430887"/>
          </a:xfrm>
          <a:prstGeom prst="rect">
            <a:avLst/>
          </a:prstGeom>
          <a:noFill/>
          <a:ln>
            <a:noFill/>
          </a:ln>
          <a:effectLst>
            <a:outerShdw blurRad="25400" dist="25399" dir="2700000" algn="ctr" rotWithShape="0">
              <a:srgbClr val="FFFF00">
                <a:alpha val="74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0" bIns="0" anchor="ctr">
            <a:spAutoFit/>
          </a:bodyPr>
          <a:lstStyle/>
          <a:p>
            <a:r>
              <a:rPr lang="en-US" b="0" dirty="0">
                <a:solidFill>
                  <a:srgbClr val="0000FF"/>
                </a:solidFill>
                <a:latin typeface="Chalkboard" charset="0"/>
                <a:ea typeface="ＭＳ Ｐゴシック" charset="0"/>
                <a:cs typeface="Chalkboard" charset="0"/>
                <a:sym typeface="Chalkboard" charset="0"/>
              </a:rPr>
              <a:t>Awareness</a:t>
            </a:r>
          </a:p>
        </p:txBody>
      </p:sp>
      <p:pic>
        <p:nvPicPr>
          <p:cNvPr id="2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8800" y="2400300"/>
            <a:ext cx="2628900" cy="1360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21" name="Action Button: Custom 20">
            <a:hlinkClick r:id="rId4" action="ppaction://hlinksldjump" highlightClick="1"/>
          </p:cNvPr>
          <p:cNvSpPr/>
          <p:nvPr/>
        </p:nvSpPr>
        <p:spPr bwMode="auto">
          <a:xfrm>
            <a:off x="8466927" y="22996"/>
            <a:ext cx="648072" cy="648072"/>
          </a:xfrm>
          <a:prstGeom prst="actionButtonBlan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Tree>
    <p:extLst>
      <p:ext uri="{BB962C8B-B14F-4D97-AF65-F5344CB8AC3E}">
        <p14:creationId xmlns:p14="http://schemas.microsoft.com/office/powerpoint/2010/main" val="245912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15" grpId="0" autoUpdateAnimBg="0"/>
      <p:bldP spid="16" grpId="0" autoUpdateAnimBg="0"/>
      <p:bldP spid="17" grpId="0" autoUpdateAnimBg="0"/>
      <p:bldP spid="18" grpId="0" autoUpdateAnimBg="0"/>
      <p:bldP spid="19" grpId="0" autoUpdateAnimBg="0"/>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Reflection Strategies</a:t>
            </a:r>
          </a:p>
        </p:txBody>
      </p:sp>
      <p:sp>
        <p:nvSpPr>
          <p:cNvPr id="3" name="Content Placeholder 2"/>
          <p:cNvSpPr>
            <a:spLocks noGrp="1"/>
          </p:cNvSpPr>
          <p:nvPr>
            <p:ph idx="1"/>
          </p:nvPr>
        </p:nvSpPr>
        <p:spPr/>
        <p:txBody>
          <a:bodyPr/>
          <a:lstStyle/>
          <a:p>
            <a:r>
              <a:rPr lang="en-GB" dirty="0"/>
              <a:t>What technical terms involved?</a:t>
            </a:r>
          </a:p>
          <a:p>
            <a:r>
              <a:rPr lang="en-GB" dirty="0"/>
              <a:t>What concepts called upon?</a:t>
            </a:r>
          </a:p>
          <a:p>
            <a:r>
              <a:rPr lang="en-GB" dirty="0"/>
              <a:t>What mathematical themes encountered?</a:t>
            </a:r>
          </a:p>
          <a:p>
            <a:r>
              <a:rPr lang="en-GB" dirty="0"/>
              <a:t>What mathematical powers used (and developed)?</a:t>
            </a:r>
          </a:p>
          <a:p>
            <a:r>
              <a:rPr lang="en-GB" dirty="0"/>
              <a:t>What links or associations with other mathematical topics or techniques?</a:t>
            </a:r>
          </a:p>
          <a:p>
            <a:r>
              <a:rPr lang="en-GB" dirty="0"/>
              <a:t>What pedagogical actions might be needed?</a:t>
            </a:r>
          </a:p>
        </p:txBody>
      </p:sp>
    </p:spTree>
    <p:extLst>
      <p:ext uri="{BB962C8B-B14F-4D97-AF65-F5344CB8AC3E}">
        <p14:creationId xmlns:p14="http://schemas.microsoft.com/office/powerpoint/2010/main" val="3686705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a:t>Teacher Focus</a:t>
            </a:r>
          </a:p>
        </p:txBody>
      </p:sp>
      <p:sp>
        <p:nvSpPr>
          <p:cNvPr id="6" name="Isosceles Triangle 5"/>
          <p:cNvSpPr/>
          <p:nvPr/>
        </p:nvSpPr>
        <p:spPr bwMode="auto">
          <a:xfrm>
            <a:off x="3574697" y="1187943"/>
            <a:ext cx="1656184" cy="1427745"/>
          </a:xfrm>
          <a:prstGeom prst="triangle">
            <a:avLst/>
          </a:prstGeom>
          <a:noFill/>
          <a:ln w="38100" cap="flat" cmpd="sng" algn="ctr">
            <a:solidFill>
              <a:srgbClr val="0000D5"/>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7" name="TextBox 6"/>
          <p:cNvSpPr txBox="1"/>
          <p:nvPr/>
        </p:nvSpPr>
        <p:spPr>
          <a:xfrm>
            <a:off x="1702489" y="1211413"/>
            <a:ext cx="2160240" cy="707886"/>
          </a:xfrm>
          <a:prstGeom prst="rect">
            <a:avLst/>
          </a:prstGeom>
          <a:noFill/>
        </p:spPr>
        <p:txBody>
          <a:bodyPr wrap="square" rtlCol="0">
            <a:spAutoFit/>
          </a:bodyPr>
          <a:lstStyle/>
          <a:p>
            <a:pPr algn="ctr"/>
            <a:r>
              <a:rPr lang="en-GB" sz="2000" b="0" dirty="0">
                <a:solidFill>
                  <a:schemeClr val="accent3">
                    <a:lumMod val="10000"/>
                  </a:schemeClr>
                </a:solidFill>
              </a:rPr>
              <a:t>Teacher-Student interaction</a:t>
            </a:r>
          </a:p>
        </p:txBody>
      </p:sp>
      <p:sp>
        <p:nvSpPr>
          <p:cNvPr id="8" name="TextBox 7"/>
          <p:cNvSpPr txBox="1"/>
          <p:nvPr/>
        </p:nvSpPr>
        <p:spPr>
          <a:xfrm>
            <a:off x="4913819" y="1372612"/>
            <a:ext cx="2952328" cy="707886"/>
          </a:xfrm>
          <a:prstGeom prst="rect">
            <a:avLst/>
          </a:prstGeom>
          <a:noFill/>
        </p:spPr>
        <p:txBody>
          <a:bodyPr wrap="square" rtlCol="0">
            <a:spAutoFit/>
          </a:bodyPr>
          <a:lstStyle/>
          <a:p>
            <a:pPr algn="ctr"/>
            <a:r>
              <a:rPr lang="en-GB" sz="2000" b="0" dirty="0">
                <a:solidFill>
                  <a:schemeClr val="accent3">
                    <a:lumMod val="10000"/>
                  </a:schemeClr>
                </a:solidFill>
              </a:rPr>
              <a:t>Student-Mathematics interaction</a:t>
            </a:r>
          </a:p>
        </p:txBody>
      </p:sp>
      <p:sp>
        <p:nvSpPr>
          <p:cNvPr id="9" name="TextBox 8"/>
          <p:cNvSpPr txBox="1"/>
          <p:nvPr/>
        </p:nvSpPr>
        <p:spPr>
          <a:xfrm>
            <a:off x="3070641" y="3042311"/>
            <a:ext cx="2952328" cy="707886"/>
          </a:xfrm>
          <a:prstGeom prst="rect">
            <a:avLst/>
          </a:prstGeom>
          <a:noFill/>
        </p:spPr>
        <p:txBody>
          <a:bodyPr wrap="square" rtlCol="0">
            <a:spAutoFit/>
          </a:bodyPr>
          <a:lstStyle/>
          <a:p>
            <a:pPr algn="ctr"/>
            <a:r>
              <a:rPr lang="en-GB" sz="2000" b="0" dirty="0">
                <a:solidFill>
                  <a:schemeClr val="accent3">
                    <a:lumMod val="10000"/>
                  </a:schemeClr>
                </a:solidFill>
              </a:rPr>
              <a:t>Teacher-Mathematics interaction</a:t>
            </a:r>
          </a:p>
        </p:txBody>
      </p:sp>
      <p:sp>
        <p:nvSpPr>
          <p:cNvPr id="10" name="TextBox 9"/>
          <p:cNvSpPr txBox="1"/>
          <p:nvPr/>
        </p:nvSpPr>
        <p:spPr>
          <a:xfrm>
            <a:off x="1619672" y="5661248"/>
            <a:ext cx="2304256" cy="646331"/>
          </a:xfrm>
          <a:prstGeom prst="rect">
            <a:avLst/>
          </a:prstGeom>
          <a:noFill/>
        </p:spPr>
        <p:txBody>
          <a:bodyPr wrap="square" rtlCol="0">
            <a:spAutoFit/>
          </a:bodyPr>
          <a:lstStyle/>
          <a:p>
            <a:pPr algn="ctr"/>
            <a:r>
              <a:rPr lang="en-GB" sz="1800" b="0">
                <a:solidFill>
                  <a:srgbClr val="00002A"/>
                </a:solidFill>
              </a:rPr>
              <a:t>Cognitive Obstacles: </a:t>
            </a:r>
          </a:p>
          <a:p>
            <a:pPr algn="ctr"/>
            <a:r>
              <a:rPr lang="en-GB" sz="1800" b="0">
                <a:solidFill>
                  <a:srgbClr val="00002A"/>
                </a:solidFill>
              </a:rPr>
              <a:t>common errors, …</a:t>
            </a:r>
          </a:p>
        </p:txBody>
      </p:sp>
      <p:sp>
        <p:nvSpPr>
          <p:cNvPr id="12" name="Rectangle 11"/>
          <p:cNvSpPr/>
          <p:nvPr/>
        </p:nvSpPr>
        <p:spPr>
          <a:xfrm>
            <a:off x="6012160" y="4899892"/>
            <a:ext cx="2223686" cy="369332"/>
          </a:xfrm>
          <a:prstGeom prst="rect">
            <a:avLst/>
          </a:prstGeom>
        </p:spPr>
        <p:txBody>
          <a:bodyPr wrap="none">
            <a:spAutoFit/>
          </a:bodyPr>
          <a:lstStyle/>
          <a:p>
            <a:r>
              <a:rPr lang="en-GB" sz="1800" b="0" dirty="0">
                <a:solidFill>
                  <a:srgbClr val="00002A"/>
                </a:solidFill>
              </a:rPr>
              <a:t>Applications &amp; Uses</a:t>
            </a:r>
          </a:p>
        </p:txBody>
      </p:sp>
      <p:sp>
        <p:nvSpPr>
          <p:cNvPr id="13" name="Rectangle 12"/>
          <p:cNvSpPr/>
          <p:nvPr/>
        </p:nvSpPr>
        <p:spPr>
          <a:xfrm>
            <a:off x="5436096" y="5733256"/>
            <a:ext cx="2557110" cy="369332"/>
          </a:xfrm>
          <a:prstGeom prst="rect">
            <a:avLst/>
          </a:prstGeom>
        </p:spPr>
        <p:txBody>
          <a:bodyPr wrap="none">
            <a:spAutoFit/>
          </a:bodyPr>
          <a:lstStyle/>
          <a:p>
            <a:r>
              <a:rPr lang="en-GB" sz="1800" b="0">
                <a:solidFill>
                  <a:srgbClr val="00002A"/>
                </a:solidFill>
              </a:rPr>
              <a:t>Methods &amp; Procedures</a:t>
            </a:r>
          </a:p>
        </p:txBody>
      </p:sp>
      <p:sp>
        <p:nvSpPr>
          <p:cNvPr id="14" name="Rectangle 13"/>
          <p:cNvSpPr/>
          <p:nvPr/>
        </p:nvSpPr>
        <p:spPr>
          <a:xfrm>
            <a:off x="1043608" y="4005064"/>
            <a:ext cx="2877711" cy="369332"/>
          </a:xfrm>
          <a:prstGeom prst="rect">
            <a:avLst/>
          </a:prstGeom>
        </p:spPr>
        <p:txBody>
          <a:bodyPr wrap="none">
            <a:spAutoFit/>
          </a:bodyPr>
          <a:lstStyle/>
          <a:p>
            <a:r>
              <a:rPr lang="en-GB" sz="1800" b="0">
                <a:solidFill>
                  <a:srgbClr val="00002A"/>
                </a:solidFill>
              </a:rPr>
              <a:t>Language/technical terms</a:t>
            </a:r>
          </a:p>
        </p:txBody>
      </p:sp>
      <p:sp>
        <p:nvSpPr>
          <p:cNvPr id="15" name="Rectangle 14"/>
          <p:cNvSpPr/>
          <p:nvPr/>
        </p:nvSpPr>
        <p:spPr>
          <a:xfrm>
            <a:off x="1462589" y="4797152"/>
            <a:ext cx="928459" cy="369332"/>
          </a:xfrm>
          <a:prstGeom prst="rect">
            <a:avLst/>
          </a:prstGeom>
        </p:spPr>
        <p:txBody>
          <a:bodyPr wrap="none">
            <a:spAutoFit/>
          </a:bodyPr>
          <a:lstStyle/>
          <a:p>
            <a:r>
              <a:rPr lang="en-GB" sz="1800" b="0">
                <a:solidFill>
                  <a:srgbClr val="00002A"/>
                </a:solidFill>
              </a:rPr>
              <a:t>Origins</a:t>
            </a:r>
          </a:p>
        </p:txBody>
      </p:sp>
      <p:sp>
        <p:nvSpPr>
          <p:cNvPr id="16" name="Rectangle 15"/>
          <p:cNvSpPr/>
          <p:nvPr/>
        </p:nvSpPr>
        <p:spPr>
          <a:xfrm>
            <a:off x="5220072" y="4005064"/>
            <a:ext cx="2274982" cy="646331"/>
          </a:xfrm>
          <a:prstGeom prst="rect">
            <a:avLst/>
          </a:prstGeom>
        </p:spPr>
        <p:txBody>
          <a:bodyPr wrap="none">
            <a:spAutoFit/>
          </a:bodyPr>
          <a:lstStyle/>
          <a:p>
            <a:pPr algn="ctr"/>
            <a:r>
              <a:rPr lang="en-GB" sz="1800" b="0">
                <a:solidFill>
                  <a:srgbClr val="00002A"/>
                </a:solidFill>
              </a:rPr>
              <a:t>Examples, Images &amp; </a:t>
            </a:r>
          </a:p>
          <a:p>
            <a:pPr algn="ctr"/>
            <a:r>
              <a:rPr lang="en-GB" sz="1800" b="0">
                <a:solidFill>
                  <a:srgbClr val="00002A"/>
                </a:solidFill>
              </a:rPr>
              <a:t>Representations</a:t>
            </a:r>
          </a:p>
        </p:txBody>
      </p:sp>
      <p:sp>
        <p:nvSpPr>
          <p:cNvPr id="17" name="TextBox 16"/>
          <p:cNvSpPr txBox="1"/>
          <p:nvPr/>
        </p:nvSpPr>
        <p:spPr>
          <a:xfrm>
            <a:off x="1187624" y="4283804"/>
            <a:ext cx="2304256" cy="369332"/>
          </a:xfrm>
          <a:prstGeom prst="rect">
            <a:avLst/>
          </a:prstGeom>
          <a:noFill/>
        </p:spPr>
        <p:txBody>
          <a:bodyPr wrap="square" rtlCol="0">
            <a:spAutoFit/>
          </a:bodyPr>
          <a:lstStyle/>
          <a:p>
            <a:pPr algn="ctr"/>
            <a:r>
              <a:rPr lang="en-GB" sz="1800" b="0">
                <a:solidFill>
                  <a:srgbClr val="00002A"/>
                </a:solidFill>
              </a:rPr>
              <a:t>Enactive Obstacles</a:t>
            </a:r>
          </a:p>
        </p:txBody>
      </p:sp>
      <p:sp>
        <p:nvSpPr>
          <p:cNvPr id="18" name="TextBox 17"/>
          <p:cNvSpPr txBox="1"/>
          <p:nvPr/>
        </p:nvSpPr>
        <p:spPr>
          <a:xfrm>
            <a:off x="899592" y="5075892"/>
            <a:ext cx="2304256" cy="369332"/>
          </a:xfrm>
          <a:prstGeom prst="rect">
            <a:avLst/>
          </a:prstGeom>
          <a:noFill/>
        </p:spPr>
        <p:txBody>
          <a:bodyPr wrap="square" rtlCol="0">
            <a:spAutoFit/>
          </a:bodyPr>
          <a:lstStyle/>
          <a:p>
            <a:pPr algn="ctr"/>
            <a:r>
              <a:rPr lang="en-GB" sz="1800" b="0">
                <a:solidFill>
                  <a:srgbClr val="00002A"/>
                </a:solidFill>
              </a:rPr>
              <a:t>Affective Obstacles</a:t>
            </a:r>
          </a:p>
        </p:txBody>
      </p:sp>
      <p:cxnSp>
        <p:nvCxnSpPr>
          <p:cNvPr id="20" name="Straight Connector 19"/>
          <p:cNvCxnSpPr/>
          <p:nvPr/>
        </p:nvCxnSpPr>
        <p:spPr bwMode="auto">
          <a:xfrm>
            <a:off x="3563888" y="4498936"/>
            <a:ext cx="2088232" cy="115212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V="1">
            <a:off x="3851920" y="4509120"/>
            <a:ext cx="1656184"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3491880" y="5105642"/>
            <a:ext cx="2376264"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0" name="Action Button: Custom 29">
            <a:hlinkClick r:id="rId2" action="ppaction://hlinksldjump" highlightClick="1"/>
          </p:cNvPr>
          <p:cNvSpPr/>
          <p:nvPr/>
        </p:nvSpPr>
        <p:spPr bwMode="auto">
          <a:xfrm>
            <a:off x="8502850" y="0"/>
            <a:ext cx="648072" cy="648072"/>
          </a:xfrm>
          <a:prstGeom prst="actionButtonBlan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2" name="TextBox 1">
            <a:extLst>
              <a:ext uri="{FF2B5EF4-FFF2-40B4-BE49-F238E27FC236}">
                <a16:creationId xmlns:a16="http://schemas.microsoft.com/office/drawing/2014/main" id="{14C290F0-C7FE-164D-A931-8385D00154AD}"/>
              </a:ext>
            </a:extLst>
          </p:cNvPr>
          <p:cNvSpPr txBox="1"/>
          <p:nvPr/>
        </p:nvSpPr>
        <p:spPr>
          <a:xfrm>
            <a:off x="5230881" y="2464075"/>
            <a:ext cx="1630959" cy="400110"/>
          </a:xfrm>
          <a:prstGeom prst="rect">
            <a:avLst/>
          </a:prstGeom>
          <a:noFill/>
        </p:spPr>
        <p:txBody>
          <a:bodyPr wrap="none" rtlCol="0">
            <a:spAutoFit/>
          </a:bodyPr>
          <a:lstStyle/>
          <a:p>
            <a:pPr algn="l"/>
            <a:r>
              <a:rPr lang="en-GB" sz="2000" dirty="0">
                <a:latin typeface="Chalkboard" charset="0"/>
                <a:ea typeface="Chalkboard" charset="0"/>
                <a:cs typeface="Chalkboard" charset="0"/>
              </a:rPr>
              <a:t>Mathematics</a:t>
            </a:r>
          </a:p>
        </p:txBody>
      </p:sp>
      <p:sp>
        <p:nvSpPr>
          <p:cNvPr id="3" name="TextBox 2">
            <a:extLst>
              <a:ext uri="{FF2B5EF4-FFF2-40B4-BE49-F238E27FC236}">
                <a16:creationId xmlns:a16="http://schemas.microsoft.com/office/drawing/2014/main" id="{BF8D9034-740C-AF49-80B8-3D927BEF088A}"/>
              </a:ext>
            </a:extLst>
          </p:cNvPr>
          <p:cNvSpPr txBox="1"/>
          <p:nvPr/>
        </p:nvSpPr>
        <p:spPr>
          <a:xfrm>
            <a:off x="2503495" y="2456729"/>
            <a:ext cx="1080232" cy="400110"/>
          </a:xfrm>
          <a:prstGeom prst="rect">
            <a:avLst/>
          </a:prstGeom>
          <a:noFill/>
        </p:spPr>
        <p:txBody>
          <a:bodyPr wrap="none" rtlCol="0">
            <a:spAutoFit/>
          </a:bodyPr>
          <a:lstStyle/>
          <a:p>
            <a:pPr algn="l"/>
            <a:r>
              <a:rPr lang="en-GB" sz="2000" dirty="0">
                <a:latin typeface="Chalkboard" charset="0"/>
                <a:ea typeface="Chalkboard" charset="0"/>
                <a:cs typeface="Chalkboard" charset="0"/>
              </a:rPr>
              <a:t>Teacher</a:t>
            </a:r>
          </a:p>
        </p:txBody>
      </p:sp>
      <p:sp>
        <p:nvSpPr>
          <p:cNvPr id="5" name="TextBox 4">
            <a:extLst>
              <a:ext uri="{FF2B5EF4-FFF2-40B4-BE49-F238E27FC236}">
                <a16:creationId xmlns:a16="http://schemas.microsoft.com/office/drawing/2014/main" id="{FAEB6001-95D5-B843-8B22-ED1B92A54297}"/>
              </a:ext>
            </a:extLst>
          </p:cNvPr>
          <p:cNvSpPr txBox="1"/>
          <p:nvPr/>
        </p:nvSpPr>
        <p:spPr>
          <a:xfrm>
            <a:off x="3806656" y="739391"/>
            <a:ext cx="1107163" cy="400110"/>
          </a:xfrm>
          <a:prstGeom prst="rect">
            <a:avLst/>
          </a:prstGeom>
          <a:noFill/>
        </p:spPr>
        <p:txBody>
          <a:bodyPr wrap="none" rtlCol="0">
            <a:spAutoFit/>
          </a:bodyPr>
          <a:lstStyle/>
          <a:p>
            <a:pPr algn="l"/>
            <a:r>
              <a:rPr lang="en-GB" sz="2000" dirty="0">
                <a:latin typeface="Chalkboard" charset="0"/>
                <a:ea typeface="Chalkboard" charset="0"/>
                <a:cs typeface="Chalkboard" charset="0"/>
              </a:rPr>
              <a:t>Student</a:t>
            </a:r>
          </a:p>
        </p:txBody>
      </p:sp>
      <p:sp>
        <p:nvSpPr>
          <p:cNvPr id="23" name="Isosceles Triangle 5">
            <a:extLst>
              <a:ext uri="{FF2B5EF4-FFF2-40B4-BE49-F238E27FC236}">
                <a16:creationId xmlns:a16="http://schemas.microsoft.com/office/drawing/2014/main" id="{A6779969-D8C3-4D4A-9475-DE37C3B948C4}"/>
              </a:ext>
            </a:extLst>
          </p:cNvPr>
          <p:cNvSpPr/>
          <p:nvPr/>
        </p:nvSpPr>
        <p:spPr bwMode="auto">
          <a:xfrm rot="3593944">
            <a:off x="3768193" y="1340343"/>
            <a:ext cx="1656184" cy="1427745"/>
          </a:xfrm>
          <a:prstGeom prst="triangle">
            <a:avLst/>
          </a:prstGeom>
          <a:noFill/>
          <a:ln w="38100" cap="flat" cmpd="sng" algn="ctr">
            <a:solidFill>
              <a:srgbClr val="0000D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11" name="TextBox 10">
            <a:extLst>
              <a:ext uri="{FF2B5EF4-FFF2-40B4-BE49-F238E27FC236}">
                <a16:creationId xmlns:a16="http://schemas.microsoft.com/office/drawing/2014/main" id="{8E93562F-B979-1141-A729-86B247F4AD3B}"/>
              </a:ext>
            </a:extLst>
          </p:cNvPr>
          <p:cNvSpPr txBox="1"/>
          <p:nvPr/>
        </p:nvSpPr>
        <p:spPr>
          <a:xfrm>
            <a:off x="6861840" y="3238559"/>
            <a:ext cx="1462773" cy="307777"/>
          </a:xfrm>
          <a:prstGeom prst="rect">
            <a:avLst/>
          </a:prstGeom>
          <a:noFill/>
        </p:spPr>
        <p:txBody>
          <a:bodyPr wrap="none" rtlCol="0">
            <a:spAutoFit/>
          </a:bodyPr>
          <a:lstStyle/>
          <a:p>
            <a:pPr algn="l"/>
            <a:r>
              <a:rPr lang="en-GB" sz="1400" dirty="0">
                <a:latin typeface="Chalkboard" charset="0"/>
                <a:ea typeface="Chalkboard" charset="0"/>
                <a:cs typeface="Chalkboard" charset="0"/>
              </a:rPr>
              <a:t>Andrews (2004)</a:t>
            </a:r>
          </a:p>
        </p:txBody>
      </p:sp>
    </p:spTree>
    <p:extLst>
      <p:ext uri="{BB962C8B-B14F-4D97-AF65-F5344CB8AC3E}">
        <p14:creationId xmlns:p14="http://schemas.microsoft.com/office/powerpoint/2010/main" val="45553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2" grpId="0"/>
      <p:bldP spid="3" grpId="0"/>
      <p:bldP spid="5" grpId="0"/>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Inner &amp; Outer Aspects</a:t>
            </a:r>
          </a:p>
        </p:txBody>
      </p:sp>
      <p:sp>
        <p:nvSpPr>
          <p:cNvPr id="3" name="Content Placeholder 2"/>
          <p:cNvSpPr>
            <a:spLocks noGrp="1"/>
          </p:cNvSpPr>
          <p:nvPr>
            <p:ph idx="1"/>
          </p:nvPr>
        </p:nvSpPr>
        <p:spPr/>
        <p:txBody>
          <a:bodyPr/>
          <a:lstStyle/>
          <a:p>
            <a:r>
              <a:rPr lang="en-GB" dirty="0"/>
              <a:t>Outer</a:t>
            </a:r>
          </a:p>
          <a:p>
            <a:pPr lvl="1"/>
            <a:r>
              <a:rPr lang="en-GB" dirty="0"/>
              <a:t>What task actually initiates explicitly</a:t>
            </a:r>
          </a:p>
          <a:p>
            <a:r>
              <a:rPr lang="en-GB" dirty="0"/>
              <a:t>Inner</a:t>
            </a:r>
          </a:p>
          <a:p>
            <a:pPr lvl="1"/>
            <a:r>
              <a:rPr lang="en-GB" dirty="0"/>
              <a:t>What mathematical concepts might be underpinned</a:t>
            </a:r>
          </a:p>
          <a:p>
            <a:pPr lvl="1"/>
            <a:r>
              <a:rPr lang="en-GB" dirty="0"/>
              <a:t>What mathematical themes might be encountered</a:t>
            </a:r>
          </a:p>
          <a:p>
            <a:pPr lvl="1"/>
            <a:r>
              <a:rPr lang="en-GB" dirty="0"/>
              <a:t>What mathematical powers might be invoked</a:t>
            </a:r>
          </a:p>
          <a:p>
            <a:r>
              <a:rPr lang="en-GB" dirty="0"/>
              <a:t>Personal Narratives</a:t>
            </a:r>
          </a:p>
          <a:p>
            <a:pPr lvl="1"/>
            <a:r>
              <a:rPr lang="en-GB" dirty="0"/>
              <a:t>What might be anticipated?</a:t>
            </a:r>
          </a:p>
          <a:p>
            <a:pPr lvl="1"/>
            <a:r>
              <a:rPr lang="en-GB" dirty="0"/>
              <a:t>What might be missing?</a:t>
            </a:r>
          </a:p>
          <a:p>
            <a:r>
              <a:rPr lang="en-GB" dirty="0"/>
              <a:t>Meta</a:t>
            </a:r>
          </a:p>
          <a:p>
            <a:pPr lvl="1"/>
            <a:r>
              <a:rPr lang="en-GB" dirty="0"/>
              <a:t>What personal propensities might brought to awareness</a:t>
            </a:r>
          </a:p>
        </p:txBody>
      </p:sp>
      <p:sp>
        <p:nvSpPr>
          <p:cNvPr id="4" name="Action Button: Custom 3">
            <a:hlinkClick r:id="" action="ppaction://noaction" highlightClick="1"/>
          </p:cNvPr>
          <p:cNvSpPr/>
          <p:nvPr/>
        </p:nvSpPr>
        <p:spPr bwMode="auto">
          <a:xfrm>
            <a:off x="8495928" y="0"/>
            <a:ext cx="648072" cy="648072"/>
          </a:xfrm>
          <a:prstGeom prst="actionButtonBlan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Tree>
    <p:extLst>
      <p:ext uri="{BB962C8B-B14F-4D97-AF65-F5344CB8AC3E}">
        <p14:creationId xmlns:p14="http://schemas.microsoft.com/office/powerpoint/2010/main" val="94188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Vertical Scroll 5"/>
          <p:cNvSpPr>
            <a:spLocks noChangeArrowheads="1"/>
          </p:cNvSpPr>
          <p:nvPr/>
        </p:nvSpPr>
        <p:spPr bwMode="auto">
          <a:xfrm>
            <a:off x="152400" y="990600"/>
            <a:ext cx="4419600" cy="5181600"/>
          </a:xfrm>
          <a:prstGeom prst="verticalScroll">
            <a:avLst>
              <a:gd name="adj" fmla="val 4750"/>
            </a:avLst>
          </a:prstGeom>
          <a:solidFill>
            <a:srgbClr val="B9CAFF"/>
          </a:solidFill>
          <a:ln w="9525">
            <a:solidFill>
              <a:schemeClr val="tx1"/>
            </a:solidFill>
            <a:round/>
            <a:headEnd/>
            <a:tailEnd/>
          </a:ln>
        </p:spPr>
        <p:txBody>
          <a:bodyPr/>
          <a:lstStyle/>
          <a:p>
            <a:endParaRPr lang="en-GB" altLang="ko-KR"/>
          </a:p>
        </p:txBody>
      </p:sp>
      <p:sp>
        <p:nvSpPr>
          <p:cNvPr id="86018" name="Rectangle 3"/>
          <p:cNvSpPr>
            <a:spLocks noGrp="1" noChangeArrowheads="1"/>
          </p:cNvSpPr>
          <p:nvPr>
            <p:ph type="title"/>
          </p:nvPr>
        </p:nvSpPr>
        <p:spPr/>
        <p:txBody>
          <a:bodyPr/>
          <a:lstStyle/>
          <a:p>
            <a:pPr>
              <a:defRPr/>
            </a:pPr>
            <a:r>
              <a:rPr lang="en-US" altLang="ko-KR" dirty="0">
                <a:latin typeface="Chalkboard" charset="0"/>
                <a:ea typeface="MS PGothic" charset="0"/>
              </a:rPr>
              <a:t>Frameworks</a:t>
            </a:r>
          </a:p>
        </p:txBody>
      </p:sp>
      <p:sp>
        <p:nvSpPr>
          <p:cNvPr id="5" name="TextBox 4"/>
          <p:cNvSpPr txBox="1"/>
          <p:nvPr/>
        </p:nvSpPr>
        <p:spPr>
          <a:xfrm>
            <a:off x="4679950" y="1801813"/>
            <a:ext cx="4429125" cy="461665"/>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eaLnBrk="1" hangingPunct="1">
              <a:defRPr/>
            </a:pPr>
            <a:r>
              <a:rPr lang="en-GB" altLang="ko-KR" sz="2400" b="0">
                <a:solidFill>
                  <a:srgbClr val="800000"/>
                </a:solidFill>
              </a:rPr>
              <a:t>Doing – Talking – Recording</a:t>
            </a:r>
          </a:p>
        </p:txBody>
      </p:sp>
      <p:pic>
        <p:nvPicPr>
          <p:cNvPr id="51204" name="Picture 5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95400"/>
            <a:ext cx="3721100" cy="452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4679950" y="836613"/>
            <a:ext cx="4429125" cy="461665"/>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eaLnBrk="1" hangingPunct="1">
              <a:defRPr/>
            </a:pPr>
            <a:r>
              <a:rPr lang="en-GB" altLang="ko-KR" sz="2400" b="0">
                <a:solidFill>
                  <a:srgbClr val="800000"/>
                </a:solidFill>
              </a:rPr>
              <a:t>Enactive– Iconic– Symbolic</a:t>
            </a:r>
          </a:p>
        </p:txBody>
      </p:sp>
      <p:sp>
        <p:nvSpPr>
          <p:cNvPr id="7" name="TextBox 6"/>
          <p:cNvSpPr txBox="1"/>
          <p:nvPr/>
        </p:nvSpPr>
        <p:spPr>
          <a:xfrm>
            <a:off x="4679950" y="2767013"/>
            <a:ext cx="4429125" cy="461665"/>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eaLnBrk="1" hangingPunct="1">
              <a:defRPr/>
            </a:pPr>
            <a:r>
              <a:rPr lang="en-GB" altLang="ko-KR" sz="2400" b="0" dirty="0">
                <a:solidFill>
                  <a:srgbClr val="800000"/>
                </a:solidFill>
              </a:rPr>
              <a:t>See – Experience – Master</a:t>
            </a:r>
          </a:p>
        </p:txBody>
      </p:sp>
    </p:spTree>
    <p:extLst>
      <p:ext uri="{BB962C8B-B14F-4D97-AF65-F5344CB8AC3E}">
        <p14:creationId xmlns:p14="http://schemas.microsoft.com/office/powerpoint/2010/main" val="284955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3C700-2A27-884B-9A80-CD4E1A93EAE1}"/>
              </a:ext>
            </a:extLst>
          </p:cNvPr>
          <p:cNvSpPr>
            <a:spLocks noGrp="1"/>
          </p:cNvSpPr>
          <p:nvPr>
            <p:ph type="title"/>
          </p:nvPr>
        </p:nvSpPr>
        <p:spPr/>
        <p:txBody>
          <a:bodyPr/>
          <a:lstStyle/>
          <a:p>
            <a:r>
              <a:rPr lang="en-GB" dirty="0"/>
              <a:t>Outline</a:t>
            </a:r>
          </a:p>
        </p:txBody>
      </p:sp>
      <p:sp>
        <p:nvSpPr>
          <p:cNvPr id="3" name="Content Placeholder 2">
            <a:extLst>
              <a:ext uri="{FF2B5EF4-FFF2-40B4-BE49-F238E27FC236}">
                <a16:creationId xmlns:a16="http://schemas.microsoft.com/office/drawing/2014/main" id="{41124AA8-6683-D34F-9B5D-29765C5FA704}"/>
              </a:ext>
            </a:extLst>
          </p:cNvPr>
          <p:cNvSpPr>
            <a:spLocks noGrp="1"/>
          </p:cNvSpPr>
          <p:nvPr>
            <p:ph idx="1"/>
          </p:nvPr>
        </p:nvSpPr>
        <p:spPr/>
        <p:txBody>
          <a:bodyPr/>
          <a:lstStyle/>
          <a:p>
            <a:r>
              <a:rPr lang="en-GB" dirty="0"/>
              <a:t>Conjecturing</a:t>
            </a:r>
          </a:p>
          <a:p>
            <a:r>
              <a:rPr lang="en-GB" dirty="0"/>
              <a:t>Task 1: varying arithmetic operations</a:t>
            </a:r>
          </a:p>
          <a:p>
            <a:r>
              <a:rPr lang="en-GB" dirty="0"/>
              <a:t>Reflection</a:t>
            </a:r>
          </a:p>
          <a:p>
            <a:r>
              <a:rPr lang="en-GB" dirty="0"/>
              <a:t>Awarenesses</a:t>
            </a:r>
          </a:p>
          <a:p>
            <a:r>
              <a:rPr lang="en-GB" dirty="0"/>
              <a:t>Task 2: Undoing actions</a:t>
            </a:r>
          </a:p>
          <a:p>
            <a:r>
              <a:rPr lang="en-GB" dirty="0"/>
              <a:t>Reflection</a:t>
            </a:r>
          </a:p>
          <a:p>
            <a:r>
              <a:rPr lang="en-GB" dirty="0"/>
              <a:t>Number-line Transformations</a:t>
            </a:r>
          </a:p>
          <a:p>
            <a:r>
              <a:rPr lang="en-GB" dirty="0"/>
              <a:t>Scaling in the plane</a:t>
            </a:r>
          </a:p>
          <a:p>
            <a:r>
              <a:rPr lang="en-GB" dirty="0"/>
              <a:t>LCM(LCM(</a:t>
            </a:r>
            <a:r>
              <a:rPr lang="en-GB" dirty="0" err="1"/>
              <a:t>a,b</a:t>
            </a:r>
            <a:r>
              <a:rPr lang="en-GB" dirty="0"/>
              <a:t>),c)</a:t>
            </a:r>
          </a:p>
          <a:p>
            <a:r>
              <a:rPr lang="en-GB" dirty="0" err="1"/>
              <a:t>gcd</a:t>
            </a:r>
            <a:r>
              <a:rPr lang="en-GB" dirty="0"/>
              <a:t>(</a:t>
            </a:r>
            <a:r>
              <a:rPr lang="en-GB" dirty="0" err="1"/>
              <a:t>gcd</a:t>
            </a:r>
            <a:r>
              <a:rPr lang="en-GB" dirty="0"/>
              <a:t>(</a:t>
            </a:r>
            <a:r>
              <a:rPr lang="en-GB" dirty="0" err="1"/>
              <a:t>a,b</a:t>
            </a:r>
            <a:r>
              <a:rPr lang="en-GB" dirty="0"/>
              <a:t>),c)</a:t>
            </a:r>
          </a:p>
          <a:p>
            <a:r>
              <a:rPr lang="en-GB" dirty="0"/>
              <a:t>Applied to fractions</a:t>
            </a:r>
          </a:p>
          <a:p>
            <a:endParaRPr lang="en-GB" dirty="0"/>
          </a:p>
          <a:p>
            <a:endParaRPr lang="en-GB" dirty="0"/>
          </a:p>
        </p:txBody>
      </p:sp>
    </p:spTree>
    <p:extLst>
      <p:ext uri="{BB962C8B-B14F-4D97-AF65-F5344CB8AC3E}">
        <p14:creationId xmlns:p14="http://schemas.microsoft.com/office/powerpoint/2010/main" val="2012319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B154-18C0-0144-BF1B-909BB2474446}"/>
              </a:ext>
            </a:extLst>
          </p:cNvPr>
          <p:cNvSpPr>
            <a:spLocks noGrp="1"/>
          </p:cNvSpPr>
          <p:nvPr>
            <p:ph type="title"/>
          </p:nvPr>
        </p:nvSpPr>
        <p:spPr/>
        <p:txBody>
          <a:bodyPr/>
          <a:lstStyle/>
          <a:p>
            <a:r>
              <a:rPr lang="en-GB" dirty="0"/>
              <a:t>Other Constructs</a:t>
            </a:r>
          </a:p>
        </p:txBody>
      </p:sp>
      <p:sp>
        <p:nvSpPr>
          <p:cNvPr id="3" name="Content Placeholder 2">
            <a:extLst>
              <a:ext uri="{FF2B5EF4-FFF2-40B4-BE49-F238E27FC236}">
                <a16:creationId xmlns:a16="http://schemas.microsoft.com/office/drawing/2014/main" id="{394C820D-D682-EB47-A6B1-5890F65E4006}"/>
              </a:ext>
            </a:extLst>
          </p:cNvPr>
          <p:cNvSpPr>
            <a:spLocks noGrp="1"/>
          </p:cNvSpPr>
          <p:nvPr>
            <p:ph idx="1"/>
          </p:nvPr>
        </p:nvSpPr>
        <p:spPr/>
        <p:txBody>
          <a:bodyPr/>
          <a:lstStyle/>
          <a:p>
            <a:r>
              <a:rPr lang="en-GB" dirty="0"/>
              <a:t>Scaffolding &amp; Fading</a:t>
            </a:r>
          </a:p>
          <a:p>
            <a:pPr lvl="1"/>
            <a:r>
              <a:rPr lang="en-GB" dirty="0"/>
              <a:t>Directed–Prompted–Spontaneous</a:t>
            </a:r>
          </a:p>
          <a:p>
            <a:r>
              <a:rPr lang="en-GB" dirty="0"/>
              <a:t>Didactic Transposition</a:t>
            </a:r>
          </a:p>
          <a:p>
            <a:pPr lvl="2"/>
            <a:r>
              <a:rPr lang="en-GB" dirty="0"/>
              <a:t>Expert awareness is converted into instruction </a:t>
            </a:r>
            <a:r>
              <a:rPr lang="en-GB"/>
              <a:t>in behaviour</a:t>
            </a:r>
            <a:endParaRPr lang="en-GB" dirty="0"/>
          </a:p>
          <a:p>
            <a:pPr lvl="1"/>
            <a:r>
              <a:rPr lang="en-GB" dirty="0"/>
              <a:t>Didactic contract</a:t>
            </a:r>
          </a:p>
          <a:p>
            <a:pPr lvl="2"/>
            <a:r>
              <a:rPr lang="en-GB" dirty="0"/>
              <a:t>Teachers set tasks; students try to complete those tasks; required learning happens</a:t>
            </a:r>
          </a:p>
          <a:p>
            <a:pPr lvl="1"/>
            <a:r>
              <a:rPr lang="en-GB" dirty="0"/>
              <a:t>Didactic tension</a:t>
            </a:r>
          </a:p>
          <a:p>
            <a:pPr lvl="2"/>
            <a:r>
              <a:rPr lang="en-GB" dirty="0"/>
              <a:t>The more explicit the expected behaviour is made,</a:t>
            </a:r>
            <a:br>
              <a:rPr lang="en-GB" dirty="0"/>
            </a:br>
            <a:r>
              <a:rPr lang="en-GB" dirty="0"/>
              <a:t>the easier it is for learners to display the behaviour without actually generating it from themselves</a:t>
            </a:r>
          </a:p>
          <a:p>
            <a:pPr lvl="1"/>
            <a:endParaRPr lang="en-GB" dirty="0"/>
          </a:p>
        </p:txBody>
      </p:sp>
    </p:spTree>
    <p:extLst>
      <p:ext uri="{BB962C8B-B14F-4D97-AF65-F5344CB8AC3E}">
        <p14:creationId xmlns:p14="http://schemas.microsoft.com/office/powerpoint/2010/main" val="217672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34FDCE-52E6-4C4B-AE7E-D3C5C91C209B}"/>
              </a:ext>
            </a:extLst>
          </p:cNvPr>
          <p:cNvSpPr>
            <a:spLocks noGrp="1"/>
          </p:cNvSpPr>
          <p:nvPr>
            <p:ph idx="1"/>
          </p:nvPr>
        </p:nvSpPr>
        <p:spPr>
          <a:xfrm>
            <a:off x="466793" y="1149220"/>
            <a:ext cx="8301425" cy="5556380"/>
          </a:xfrm>
        </p:spPr>
        <p:txBody>
          <a:bodyPr>
            <a:normAutofit/>
          </a:bodyPr>
          <a:lstStyle/>
          <a:p>
            <a:r>
              <a:rPr lang="en-GB" sz="1400" dirty="0">
                <a:solidFill>
                  <a:schemeClr val="tx1"/>
                </a:solidFill>
              </a:rPr>
              <a:t>Andrews, N. (2020). Characterising the shape of mathematics teaching decisions made over time: an application of tri-polar analysis. </a:t>
            </a:r>
            <a:r>
              <a:rPr lang="en-GB" sz="1400" i="1" dirty="0">
                <a:solidFill>
                  <a:schemeClr val="tx1"/>
                </a:solidFill>
              </a:rPr>
              <a:t>RME</a:t>
            </a:r>
            <a:r>
              <a:rPr lang="en-GB" sz="1400" dirty="0">
                <a:solidFill>
                  <a:schemeClr val="tx1"/>
                </a:solidFill>
              </a:rPr>
              <a:t> 22(3) p329-346. </a:t>
            </a:r>
            <a:r>
              <a:rPr lang="en-GB" sz="1400" dirty="0" err="1">
                <a:solidFill>
                  <a:schemeClr val="tx1"/>
                </a:solidFill>
              </a:rPr>
              <a:t>doi.org</a:t>
            </a:r>
            <a:r>
              <a:rPr lang="en-GB" sz="1400" dirty="0">
                <a:solidFill>
                  <a:schemeClr val="tx1"/>
                </a:solidFill>
              </a:rPr>
              <a:t>/10.1080/14794802.2019.1695143</a:t>
            </a:r>
          </a:p>
          <a:p>
            <a:r>
              <a:rPr lang="en-GB" sz="1400" dirty="0">
                <a:solidFill>
                  <a:schemeClr val="tx1"/>
                </a:solidFill>
              </a:rPr>
              <a:t>Davis, B. (2012). Mathematics Teachers’ Subtle and Complex Disciplinary Knowledge. </a:t>
            </a:r>
            <a:r>
              <a:rPr lang="en-GB" sz="1400" i="1" dirty="0">
                <a:solidFill>
                  <a:schemeClr val="tx1"/>
                </a:solidFill>
              </a:rPr>
              <a:t>In M. </a:t>
            </a:r>
            <a:r>
              <a:rPr lang="en-GB" sz="1400" i="1" dirty="0" err="1">
                <a:solidFill>
                  <a:schemeClr val="tx1"/>
                </a:solidFill>
              </a:rPr>
              <a:t>Pitici</a:t>
            </a:r>
            <a:r>
              <a:rPr lang="en-GB" sz="1400" i="1" dirty="0">
                <a:solidFill>
                  <a:schemeClr val="tx1"/>
                </a:solidFill>
              </a:rPr>
              <a:t> &amp; Mumford, D. The Best Writing on Mathematics 2012. </a:t>
            </a:r>
            <a:r>
              <a:rPr lang="en-GB" sz="1400" dirty="0">
                <a:solidFill>
                  <a:schemeClr val="tx1"/>
                </a:solidFill>
              </a:rPr>
              <a:t>Princeton University press. Cambridge. p135-140.</a:t>
            </a:r>
          </a:p>
          <a:p>
            <a:r>
              <a:rPr lang="en-GB" sz="1400" dirty="0" err="1">
                <a:solidFill>
                  <a:schemeClr val="tx1"/>
                </a:solidFill>
              </a:rPr>
              <a:t>Marton</a:t>
            </a:r>
            <a:r>
              <a:rPr lang="en-GB" sz="1400" dirty="0">
                <a:solidFill>
                  <a:schemeClr val="tx1"/>
                </a:solidFill>
              </a:rPr>
              <a:t>, F. (2015). </a:t>
            </a:r>
            <a:r>
              <a:rPr lang="en-GB" sz="1400" i="1" dirty="0">
                <a:solidFill>
                  <a:schemeClr val="tx1"/>
                </a:solidFill>
              </a:rPr>
              <a:t>Necessary Conditions for Learning</a:t>
            </a:r>
            <a:r>
              <a:rPr lang="en-GB" sz="1400" dirty="0">
                <a:solidFill>
                  <a:schemeClr val="tx1"/>
                </a:solidFill>
              </a:rPr>
              <a:t>. Abingdon: Routledge.</a:t>
            </a:r>
          </a:p>
          <a:p>
            <a:r>
              <a:rPr lang="en-GB" sz="1400" dirty="0">
                <a:solidFill>
                  <a:schemeClr val="tx1"/>
                </a:solidFill>
              </a:rPr>
              <a:t>Simon, M., &amp; </a:t>
            </a:r>
            <a:r>
              <a:rPr lang="en-GB" sz="1400" dirty="0" err="1">
                <a:solidFill>
                  <a:schemeClr val="tx1"/>
                </a:solidFill>
              </a:rPr>
              <a:t>Tzur</a:t>
            </a:r>
            <a:r>
              <a:rPr lang="en-GB" sz="1400" dirty="0">
                <a:solidFill>
                  <a:schemeClr val="tx1"/>
                </a:solidFill>
              </a:rPr>
              <a:t>, R. (2004). Explicating The Role Of Mathematical Tasks In Conceptual Learning: An elaboration of the hypothetical learning trajectory. </a:t>
            </a:r>
            <a:r>
              <a:rPr lang="en-GB" sz="1400" i="1" dirty="0">
                <a:solidFill>
                  <a:schemeClr val="tx1"/>
                </a:solidFill>
              </a:rPr>
              <a:t>Mathematical Thinking and Learning</a:t>
            </a:r>
            <a:r>
              <a:rPr lang="en-GB" sz="1400" dirty="0">
                <a:solidFill>
                  <a:schemeClr val="tx1"/>
                </a:solidFill>
              </a:rPr>
              <a:t>, 6, p91–104.</a:t>
            </a:r>
          </a:p>
          <a:p>
            <a:r>
              <a:rPr lang="en-GB" sz="1400" dirty="0">
                <a:solidFill>
                  <a:schemeClr val="tx1"/>
                </a:solidFill>
              </a:rPr>
              <a:t>Simon, M., </a:t>
            </a:r>
            <a:r>
              <a:rPr lang="en-GB" sz="1400" dirty="0" err="1">
                <a:solidFill>
                  <a:schemeClr val="tx1"/>
                </a:solidFill>
              </a:rPr>
              <a:t>Tzur</a:t>
            </a:r>
            <a:r>
              <a:rPr lang="en-GB" sz="1400" dirty="0">
                <a:solidFill>
                  <a:schemeClr val="tx1"/>
                </a:solidFill>
              </a:rPr>
              <a:t>, R., Heinz, K., &amp; </a:t>
            </a:r>
            <a:r>
              <a:rPr lang="en-GB" sz="1400" dirty="0" err="1">
                <a:solidFill>
                  <a:schemeClr val="tx1"/>
                </a:solidFill>
              </a:rPr>
              <a:t>Kinzel</a:t>
            </a:r>
            <a:r>
              <a:rPr lang="en-GB" sz="1400" dirty="0">
                <a:solidFill>
                  <a:schemeClr val="tx1"/>
                </a:solidFill>
              </a:rPr>
              <a:t>, M (2004). Explicating a Mechanism for Conceptual Learning: elaborating the construct of reflective abstraction. </a:t>
            </a:r>
            <a:r>
              <a:rPr lang="en-GB" sz="1400" i="1" dirty="0">
                <a:solidFill>
                  <a:schemeClr val="tx1"/>
                </a:solidFill>
              </a:rPr>
              <a:t>Journal for Research in Mathematics Education,</a:t>
            </a:r>
            <a:r>
              <a:rPr lang="en-GB" sz="1400" dirty="0">
                <a:solidFill>
                  <a:schemeClr val="tx1"/>
                </a:solidFill>
              </a:rPr>
              <a:t> 35, p305-329.</a:t>
            </a:r>
          </a:p>
          <a:p>
            <a:r>
              <a:rPr lang="en-GB" sz="1400" dirty="0">
                <a:solidFill>
                  <a:schemeClr val="tx1"/>
                </a:solidFill>
              </a:rPr>
              <a:t>Steward, Don (Median) https://</a:t>
            </a:r>
            <a:r>
              <a:rPr lang="en-GB" sz="1400">
                <a:solidFill>
                  <a:schemeClr val="tx1"/>
                </a:solidFill>
              </a:rPr>
              <a:t>donsteward.blogspot.com</a:t>
            </a:r>
            <a:endParaRPr lang="en-GB" sz="1400" dirty="0">
              <a:solidFill>
                <a:schemeClr val="tx1"/>
              </a:solidFill>
            </a:endParaRPr>
          </a:p>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p:txBody>
      </p:sp>
      <p:sp>
        <p:nvSpPr>
          <p:cNvPr id="2" name="Title 1">
            <a:extLst>
              <a:ext uri="{FF2B5EF4-FFF2-40B4-BE49-F238E27FC236}">
                <a16:creationId xmlns:a16="http://schemas.microsoft.com/office/drawing/2014/main" id="{7C3952F2-4E73-1A4F-9A19-77BDC1E6332E}"/>
              </a:ext>
            </a:extLst>
          </p:cNvPr>
          <p:cNvSpPr>
            <a:spLocks noGrp="1"/>
          </p:cNvSpPr>
          <p:nvPr>
            <p:ph type="title"/>
          </p:nvPr>
        </p:nvSpPr>
        <p:spPr/>
        <p:txBody>
          <a:bodyPr/>
          <a:lstStyle/>
          <a:p>
            <a:r>
              <a:rPr lang="en-GB" dirty="0"/>
              <a:t>References</a:t>
            </a:r>
          </a:p>
        </p:txBody>
      </p:sp>
    </p:spTree>
    <p:extLst>
      <p:ext uri="{BB962C8B-B14F-4D97-AF65-F5344CB8AC3E}">
        <p14:creationId xmlns:p14="http://schemas.microsoft.com/office/powerpoint/2010/main" val="164849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8907-C2A8-2A40-A023-1A4044F34869}"/>
              </a:ext>
            </a:extLst>
          </p:cNvPr>
          <p:cNvSpPr>
            <a:spLocks noGrp="1"/>
          </p:cNvSpPr>
          <p:nvPr>
            <p:ph type="title"/>
          </p:nvPr>
        </p:nvSpPr>
        <p:spPr/>
        <p:txBody>
          <a:bodyPr/>
          <a:lstStyle/>
          <a:p>
            <a:r>
              <a:rPr lang="en-GB" dirty="0"/>
              <a:t>Scene Setting</a:t>
            </a:r>
          </a:p>
        </p:txBody>
      </p:sp>
      <p:sp>
        <p:nvSpPr>
          <p:cNvPr id="3" name="Content Placeholder 2">
            <a:extLst>
              <a:ext uri="{FF2B5EF4-FFF2-40B4-BE49-F238E27FC236}">
                <a16:creationId xmlns:a16="http://schemas.microsoft.com/office/drawing/2014/main" id="{E3C9AF25-BB4B-BD47-8D2E-52DC59491DD7}"/>
              </a:ext>
            </a:extLst>
          </p:cNvPr>
          <p:cNvSpPr>
            <a:spLocks noGrp="1"/>
          </p:cNvSpPr>
          <p:nvPr>
            <p:ph idx="1"/>
          </p:nvPr>
        </p:nvSpPr>
        <p:spPr>
          <a:xfrm>
            <a:off x="466793" y="901155"/>
            <a:ext cx="8486707" cy="3263445"/>
          </a:xfrm>
        </p:spPr>
        <p:txBody>
          <a:bodyPr/>
          <a:lstStyle/>
          <a:p>
            <a:r>
              <a:rPr lang="en-GB" dirty="0"/>
              <a:t>Lived Experience</a:t>
            </a:r>
          </a:p>
          <a:p>
            <a:pPr lvl="1"/>
            <a:r>
              <a:rPr lang="en-GB" dirty="0"/>
              <a:t>I am not here to quote extensively from research literature, which necessarily talks-about teaching and learning</a:t>
            </a:r>
          </a:p>
          <a:p>
            <a:pPr lvl="1"/>
            <a:r>
              <a:rPr lang="en-GB" dirty="0"/>
              <a:t>I take a fundamentally phenomenological stance:</a:t>
            </a:r>
            <a:br>
              <a:rPr lang="en-GB" dirty="0"/>
            </a:br>
            <a:r>
              <a:rPr lang="en-GB" dirty="0"/>
              <a:t>I am interested in the lived experience of thinking mathematically, </a:t>
            </a:r>
            <a:br>
              <a:rPr lang="en-GB" dirty="0"/>
            </a:br>
            <a:r>
              <a:rPr lang="en-GB" dirty="0"/>
              <a:t>and supporting others who want to develop their mathematical thinking or who themselves want to help others develop their mathematical thinking </a:t>
            </a:r>
          </a:p>
          <a:p>
            <a:r>
              <a:rPr lang="en-GB" dirty="0"/>
              <a:t>Core Question</a:t>
            </a:r>
          </a:p>
          <a:p>
            <a:pPr lvl="1"/>
            <a:r>
              <a:rPr lang="en-GB" dirty="0"/>
              <a:t>Why do teachers in school give learners tasks to do?</a:t>
            </a:r>
          </a:p>
          <a:p>
            <a:pPr lvl="1"/>
            <a:r>
              <a:rPr lang="en-GB" dirty="0"/>
              <a:t>Why do I give participants tasks to do?</a:t>
            </a:r>
          </a:p>
        </p:txBody>
      </p:sp>
      <p:sp>
        <p:nvSpPr>
          <p:cNvPr id="4" name="Rounded Rectangle 3">
            <a:extLst>
              <a:ext uri="{FF2B5EF4-FFF2-40B4-BE49-F238E27FC236}">
                <a16:creationId xmlns:a16="http://schemas.microsoft.com/office/drawing/2014/main" id="{B8F291A7-EFF4-BB45-8414-C457DCE25298}"/>
              </a:ext>
            </a:extLst>
          </p:cNvPr>
          <p:cNvSpPr/>
          <p:nvPr/>
        </p:nvSpPr>
        <p:spPr>
          <a:xfrm>
            <a:off x="466793" y="4319737"/>
            <a:ext cx="3801438" cy="47261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It is NOT the answers that matter</a:t>
            </a:r>
          </a:p>
        </p:txBody>
      </p:sp>
      <p:sp>
        <p:nvSpPr>
          <p:cNvPr id="5" name="Rounded Rectangle 4">
            <a:extLst>
              <a:ext uri="{FF2B5EF4-FFF2-40B4-BE49-F238E27FC236}">
                <a16:creationId xmlns:a16="http://schemas.microsoft.com/office/drawing/2014/main" id="{F8605DC6-A2EB-EF45-966E-B1D83022BFDE}"/>
              </a:ext>
            </a:extLst>
          </p:cNvPr>
          <p:cNvSpPr/>
          <p:nvPr/>
        </p:nvSpPr>
        <p:spPr>
          <a:xfrm>
            <a:off x="751564" y="4711201"/>
            <a:ext cx="4288777" cy="472611"/>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 What matters is what is encountered!</a:t>
            </a:r>
          </a:p>
        </p:txBody>
      </p:sp>
      <p:sp>
        <p:nvSpPr>
          <p:cNvPr id="6" name="Rounded Rectangle 5">
            <a:extLst>
              <a:ext uri="{FF2B5EF4-FFF2-40B4-BE49-F238E27FC236}">
                <a16:creationId xmlns:a16="http://schemas.microsoft.com/office/drawing/2014/main" id="{3FE0A56B-6568-5B4C-AB08-E78D9AC3BDEB}"/>
              </a:ext>
            </a:extLst>
          </p:cNvPr>
          <p:cNvSpPr/>
          <p:nvPr/>
        </p:nvSpPr>
        <p:spPr>
          <a:xfrm>
            <a:off x="5970648" y="4320429"/>
            <a:ext cx="1713040" cy="47261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Outer Task</a:t>
            </a:r>
          </a:p>
        </p:txBody>
      </p:sp>
      <p:sp>
        <p:nvSpPr>
          <p:cNvPr id="7" name="Rounded Rectangle 6">
            <a:extLst>
              <a:ext uri="{FF2B5EF4-FFF2-40B4-BE49-F238E27FC236}">
                <a16:creationId xmlns:a16="http://schemas.microsoft.com/office/drawing/2014/main" id="{C10221DE-4377-E747-9421-AC7DC8D88701}"/>
              </a:ext>
            </a:extLst>
          </p:cNvPr>
          <p:cNvSpPr/>
          <p:nvPr/>
        </p:nvSpPr>
        <p:spPr>
          <a:xfrm>
            <a:off x="6264359" y="4735581"/>
            <a:ext cx="1557563" cy="472611"/>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Inner Task</a:t>
            </a:r>
          </a:p>
        </p:txBody>
      </p:sp>
      <p:sp>
        <p:nvSpPr>
          <p:cNvPr id="8" name="Rounded Rectangle 7">
            <a:extLst>
              <a:ext uri="{FF2B5EF4-FFF2-40B4-BE49-F238E27FC236}">
                <a16:creationId xmlns:a16="http://schemas.microsoft.com/office/drawing/2014/main" id="{F9BAF0F5-B2C7-564E-B0C3-8CE87379DC0A}"/>
              </a:ext>
            </a:extLst>
          </p:cNvPr>
          <p:cNvSpPr/>
          <p:nvPr/>
        </p:nvSpPr>
        <p:spPr>
          <a:xfrm>
            <a:off x="7164595" y="3987396"/>
            <a:ext cx="1557563" cy="472611"/>
          </a:xfrm>
          <a:prstGeom prst="roundRect">
            <a:avLst/>
          </a:prstGeom>
          <a:solidFill>
            <a:srgbClr val="FFFF00"/>
          </a:solidFill>
          <a:ln>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Meta Task</a:t>
            </a:r>
          </a:p>
        </p:txBody>
      </p:sp>
      <p:sp>
        <p:nvSpPr>
          <p:cNvPr id="9" name="Rounded Rectangle 8">
            <a:extLst>
              <a:ext uri="{FF2B5EF4-FFF2-40B4-BE49-F238E27FC236}">
                <a16:creationId xmlns:a16="http://schemas.microsoft.com/office/drawing/2014/main" id="{AF548038-2763-9E49-A751-C970F50204A1}"/>
              </a:ext>
            </a:extLst>
          </p:cNvPr>
          <p:cNvSpPr/>
          <p:nvPr/>
        </p:nvSpPr>
        <p:spPr>
          <a:xfrm>
            <a:off x="1064069" y="5116423"/>
            <a:ext cx="3663766" cy="472611"/>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 and the sense that is made of it</a:t>
            </a:r>
          </a:p>
        </p:txBody>
      </p:sp>
      <p:sp>
        <p:nvSpPr>
          <p:cNvPr id="10" name="TextBox 9">
            <a:extLst>
              <a:ext uri="{FF2B5EF4-FFF2-40B4-BE49-F238E27FC236}">
                <a16:creationId xmlns:a16="http://schemas.microsoft.com/office/drawing/2014/main" id="{917AF64C-D994-A045-949D-CA95CB2F1DB0}"/>
              </a:ext>
            </a:extLst>
          </p:cNvPr>
          <p:cNvSpPr txBox="1"/>
          <p:nvPr/>
        </p:nvSpPr>
        <p:spPr>
          <a:xfrm>
            <a:off x="1599982" y="5829633"/>
            <a:ext cx="6696824" cy="707886"/>
          </a:xfrm>
          <a:prstGeom prst="rect">
            <a:avLst/>
          </a:prstGeom>
          <a:noFill/>
        </p:spPr>
        <p:txBody>
          <a:bodyPr wrap="square" rtlCol="0">
            <a:spAutoFit/>
          </a:bodyPr>
          <a:lstStyle/>
          <a:p>
            <a:pPr algn="l"/>
            <a:r>
              <a:rPr lang="en-GB" sz="2000" dirty="0">
                <a:latin typeface="Chalkboard" charset="0"/>
                <a:ea typeface="Chalkboard" charset="0"/>
                <a:cs typeface="Chalkboard" charset="0"/>
              </a:rPr>
              <a:t>One thing that I don’t seem to learn from experience, is that I don’t often learn from experience alone!</a:t>
            </a:r>
          </a:p>
        </p:txBody>
      </p:sp>
      <p:sp>
        <p:nvSpPr>
          <p:cNvPr id="11" name="Rounded Rectangle 10">
            <a:extLst>
              <a:ext uri="{FF2B5EF4-FFF2-40B4-BE49-F238E27FC236}">
                <a16:creationId xmlns:a16="http://schemas.microsoft.com/office/drawing/2014/main" id="{8469B402-7BBD-FC4C-AF18-17AE71AB3CC3}"/>
              </a:ext>
            </a:extLst>
          </p:cNvPr>
          <p:cNvSpPr/>
          <p:nvPr/>
        </p:nvSpPr>
        <p:spPr>
          <a:xfrm>
            <a:off x="6516925" y="5133305"/>
            <a:ext cx="2231387" cy="472611"/>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Personal narrative</a:t>
            </a:r>
          </a:p>
        </p:txBody>
      </p:sp>
    </p:spTree>
    <p:extLst>
      <p:ext uri="{BB962C8B-B14F-4D97-AF65-F5344CB8AC3E}">
        <p14:creationId xmlns:p14="http://schemas.microsoft.com/office/powerpoint/2010/main" val="344869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P spid="5" grpId="0" animBg="1"/>
      <p:bldP spid="6" grpId="0" animBg="1"/>
      <p:bldP spid="7" grpId="0" animBg="1"/>
      <p:bldP spid="8" grpId="0" animBg="1"/>
      <p:bldP spid="9" grpId="0" animBg="1"/>
      <p:bldP spid="10"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8907-C2A8-2A40-A023-1A4044F34869}"/>
              </a:ext>
            </a:extLst>
          </p:cNvPr>
          <p:cNvSpPr>
            <a:spLocks noGrp="1"/>
          </p:cNvSpPr>
          <p:nvPr>
            <p:ph type="title"/>
          </p:nvPr>
        </p:nvSpPr>
        <p:spPr/>
        <p:txBody>
          <a:bodyPr/>
          <a:lstStyle/>
          <a:p>
            <a:r>
              <a:rPr lang="en-GB" dirty="0"/>
              <a:t>Scene Setting</a:t>
            </a:r>
          </a:p>
        </p:txBody>
      </p:sp>
      <p:sp>
        <p:nvSpPr>
          <p:cNvPr id="3" name="Content Placeholder 2">
            <a:extLst>
              <a:ext uri="{FF2B5EF4-FFF2-40B4-BE49-F238E27FC236}">
                <a16:creationId xmlns:a16="http://schemas.microsoft.com/office/drawing/2014/main" id="{E3C9AF25-BB4B-BD47-8D2E-52DC59491DD7}"/>
              </a:ext>
            </a:extLst>
          </p:cNvPr>
          <p:cNvSpPr>
            <a:spLocks noGrp="1"/>
          </p:cNvSpPr>
          <p:nvPr>
            <p:ph idx="1"/>
          </p:nvPr>
        </p:nvSpPr>
        <p:spPr>
          <a:xfrm>
            <a:off x="466793" y="1149220"/>
            <a:ext cx="8486707" cy="4895980"/>
          </a:xfrm>
        </p:spPr>
        <p:txBody>
          <a:bodyPr/>
          <a:lstStyle/>
          <a:p>
            <a:r>
              <a:rPr lang="en-GB" dirty="0"/>
              <a:t>Conjecturing Atmosphere</a:t>
            </a:r>
          </a:p>
          <a:p>
            <a:pPr lvl="1"/>
            <a:r>
              <a:rPr lang="en-GB" dirty="0"/>
              <a:t>Treat everything that </a:t>
            </a:r>
            <a:r>
              <a:rPr lang="en-GB" u="sng" dirty="0"/>
              <a:t>you</a:t>
            </a:r>
            <a:r>
              <a:rPr lang="en-GB" dirty="0"/>
              <a:t> say, or that </a:t>
            </a:r>
            <a:r>
              <a:rPr lang="en-GB" u="sng" dirty="0"/>
              <a:t>someone</a:t>
            </a:r>
            <a:r>
              <a:rPr lang="en-GB" dirty="0"/>
              <a:t> </a:t>
            </a:r>
            <a:r>
              <a:rPr lang="en-GB" u="sng" dirty="0"/>
              <a:t>else</a:t>
            </a:r>
            <a:r>
              <a:rPr lang="en-GB" dirty="0"/>
              <a:t> says, as a conjecture, said in order to ‘get it out’ so it can be considered, tested, and modified as required.</a:t>
            </a:r>
          </a:p>
          <a:p>
            <a:pPr lvl="1"/>
            <a:r>
              <a:rPr lang="en-GB" dirty="0"/>
              <a:t>You must NOT believe anything I say, but rather, </a:t>
            </a:r>
            <a:br>
              <a:rPr lang="en-GB" dirty="0"/>
            </a:br>
            <a:r>
              <a:rPr lang="en-GB" dirty="0"/>
              <a:t>test it against your past and in your future experience.</a:t>
            </a:r>
          </a:p>
          <a:p>
            <a:pPr lvl="1"/>
            <a:r>
              <a:rPr lang="en-GB" dirty="0"/>
              <a:t>If you are </a:t>
            </a:r>
            <a:r>
              <a:rPr lang="en-GB" u="sng" dirty="0"/>
              <a:t>certain</a:t>
            </a:r>
            <a:r>
              <a:rPr lang="en-GB" dirty="0"/>
              <a:t> about something,</a:t>
            </a:r>
            <a:br>
              <a:rPr lang="en-GB" dirty="0"/>
            </a:br>
            <a:r>
              <a:rPr lang="en-GB" dirty="0"/>
              <a:t>take the opportunity to listen to others,</a:t>
            </a:r>
            <a:br>
              <a:rPr lang="en-GB" dirty="0"/>
            </a:br>
            <a:r>
              <a:rPr lang="en-GB" dirty="0"/>
              <a:t>perhaps asking probing questions or offering useful examples</a:t>
            </a:r>
          </a:p>
          <a:p>
            <a:pPr lvl="1"/>
            <a:r>
              <a:rPr lang="en-GB" dirty="0"/>
              <a:t>If you are </a:t>
            </a:r>
            <a:r>
              <a:rPr lang="en-GB" u="sng" dirty="0"/>
              <a:t>uncertain</a:t>
            </a:r>
            <a:r>
              <a:rPr lang="en-GB" dirty="0"/>
              <a:t> about something, take the opportunity to try to express what you are uncertain about, perhaps by asking questions. Others will be grateful!</a:t>
            </a:r>
          </a:p>
          <a:p>
            <a:r>
              <a:rPr lang="en-GB" dirty="0"/>
              <a:t>If my English is unclear, STOP me and ask …</a:t>
            </a:r>
            <a:br>
              <a:rPr lang="en-GB" dirty="0"/>
            </a:br>
            <a:r>
              <a:rPr lang="en-GB" dirty="0"/>
              <a:t>everyone else will be grateful to you!!</a:t>
            </a:r>
          </a:p>
        </p:txBody>
      </p:sp>
    </p:spTree>
    <p:extLst>
      <p:ext uri="{BB962C8B-B14F-4D97-AF65-F5344CB8AC3E}">
        <p14:creationId xmlns:p14="http://schemas.microsoft.com/office/powerpoint/2010/main" val="288608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382E-72BC-3349-A579-0825FA80C05E}"/>
              </a:ext>
            </a:extLst>
          </p:cNvPr>
          <p:cNvSpPr>
            <a:spLocks noGrp="1"/>
          </p:cNvSpPr>
          <p:nvPr>
            <p:ph type="title"/>
          </p:nvPr>
        </p:nvSpPr>
        <p:spPr/>
        <p:txBody>
          <a:bodyPr/>
          <a:lstStyle/>
          <a:p>
            <a:r>
              <a:rPr lang="en-GB" dirty="0"/>
              <a:t>Immediate Experience</a:t>
            </a:r>
          </a:p>
        </p:txBody>
      </p:sp>
      <p:sp>
        <p:nvSpPr>
          <p:cNvPr id="3" name="Content Placeholder 2">
            <a:extLst>
              <a:ext uri="{FF2B5EF4-FFF2-40B4-BE49-F238E27FC236}">
                <a16:creationId xmlns:a16="http://schemas.microsoft.com/office/drawing/2014/main" id="{58197173-D755-264C-9C86-AA05079E64BC}"/>
              </a:ext>
            </a:extLst>
          </p:cNvPr>
          <p:cNvSpPr>
            <a:spLocks noGrp="1"/>
          </p:cNvSpPr>
          <p:nvPr>
            <p:ph idx="1"/>
          </p:nvPr>
        </p:nvSpPr>
        <p:spPr>
          <a:xfrm>
            <a:off x="466793" y="1149220"/>
            <a:ext cx="8301425" cy="3596951"/>
          </a:xfrm>
        </p:spPr>
        <p:txBody>
          <a:bodyPr/>
          <a:lstStyle/>
          <a:p>
            <a:r>
              <a:rPr lang="en-GB" dirty="0"/>
              <a:t>Before launching into technical terms such as those in the title, and other mathematics education constructs, it is vital to begin as we mean to continue, namely to engage with mathematical thinking.</a:t>
            </a:r>
          </a:p>
          <a:p>
            <a:r>
              <a:rPr lang="en-GB" dirty="0"/>
              <a:t>Someone has chosen two numbers</a:t>
            </a:r>
          </a:p>
          <a:p>
            <a:pPr lvl="1"/>
            <a:r>
              <a:rPr lang="en-GB" dirty="0"/>
              <a:t>They are going to subtract the smaller from the larger,</a:t>
            </a:r>
            <a:br>
              <a:rPr lang="en-GB" dirty="0"/>
            </a:br>
            <a:r>
              <a:rPr lang="en-GB" dirty="0"/>
              <a:t>but before they do, they are going to add 3 to both numbers.</a:t>
            </a:r>
            <a:br>
              <a:rPr lang="en-GB" dirty="0"/>
            </a:br>
            <a:r>
              <a:rPr lang="en-GB" dirty="0"/>
              <a:t>What difference will that make to the difference?</a:t>
            </a:r>
          </a:p>
          <a:p>
            <a:pPr lvl="1"/>
            <a:r>
              <a:rPr lang="en-GB" dirty="0"/>
              <a:t>Think about it, then justify your conjecture to a neighbour</a:t>
            </a:r>
          </a:p>
          <a:p>
            <a:r>
              <a:rPr lang="en-GB" dirty="0"/>
              <a:t>What can be varied in the task and still the result is the same?</a:t>
            </a:r>
          </a:p>
          <a:p>
            <a:pPr lvl="1"/>
            <a:r>
              <a:rPr lang="en-GB" dirty="0"/>
              <a:t>Again, think about it, then justify your conjecture to a neighbour</a:t>
            </a:r>
          </a:p>
          <a:p>
            <a:pPr lvl="1"/>
            <a:r>
              <a:rPr lang="en-GB" dirty="0"/>
              <a:t>Get agreement amongst the whole group</a:t>
            </a:r>
          </a:p>
        </p:txBody>
      </p:sp>
    </p:spTree>
    <p:extLst>
      <p:ext uri="{BB962C8B-B14F-4D97-AF65-F5344CB8AC3E}">
        <p14:creationId xmlns:p14="http://schemas.microsoft.com/office/powerpoint/2010/main" val="133458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2F14A-52B4-7149-AA8A-03A9570750B0}"/>
              </a:ext>
            </a:extLst>
          </p:cNvPr>
          <p:cNvSpPr>
            <a:spLocks noGrp="1"/>
          </p:cNvSpPr>
          <p:nvPr>
            <p:ph type="title"/>
          </p:nvPr>
        </p:nvSpPr>
        <p:spPr/>
        <p:txBody>
          <a:bodyPr/>
          <a:lstStyle/>
          <a:p>
            <a:r>
              <a:rPr lang="en-GB" dirty="0"/>
              <a:t>Extension</a:t>
            </a:r>
          </a:p>
        </p:txBody>
      </p:sp>
      <p:sp>
        <p:nvSpPr>
          <p:cNvPr id="3" name="Content Placeholder 2">
            <a:extLst>
              <a:ext uri="{FF2B5EF4-FFF2-40B4-BE49-F238E27FC236}">
                <a16:creationId xmlns:a16="http://schemas.microsoft.com/office/drawing/2014/main" id="{D024076A-57BF-5942-B1BF-48EC7102F805}"/>
              </a:ext>
            </a:extLst>
          </p:cNvPr>
          <p:cNvSpPr>
            <a:spLocks noGrp="1"/>
          </p:cNvSpPr>
          <p:nvPr>
            <p:ph idx="1"/>
          </p:nvPr>
        </p:nvSpPr>
        <p:spPr>
          <a:xfrm>
            <a:off x="466793" y="1149219"/>
            <a:ext cx="8301425" cy="2718335"/>
          </a:xfrm>
        </p:spPr>
        <p:txBody>
          <a:bodyPr/>
          <a:lstStyle/>
          <a:p>
            <a:r>
              <a:rPr lang="en-GB" dirty="0"/>
              <a:t>Someone has chosen two numbers</a:t>
            </a:r>
          </a:p>
          <a:p>
            <a:r>
              <a:rPr lang="en-GB" dirty="0"/>
              <a:t>Before subtracting the smaller from the larger, they are going to add 3 to the larger and subtract 1 from the smaller. </a:t>
            </a:r>
            <a:br>
              <a:rPr lang="en-GB" dirty="0"/>
            </a:br>
            <a:r>
              <a:rPr lang="en-GB" dirty="0"/>
              <a:t>What difference will that make to the difference?</a:t>
            </a:r>
          </a:p>
          <a:p>
            <a:pPr lvl="1"/>
            <a:r>
              <a:rPr lang="en-GB" dirty="0"/>
              <a:t>Think about it; what was different about your thinking this time?</a:t>
            </a:r>
          </a:p>
          <a:p>
            <a:r>
              <a:rPr lang="en-GB" dirty="0"/>
              <a:t>What about subtracting 1 from the larger and adding 3 to the smaller?</a:t>
            </a:r>
          </a:p>
          <a:p>
            <a:pPr lvl="1"/>
            <a:r>
              <a:rPr lang="en-GB" dirty="0"/>
              <a:t>Any difference in your thinking?</a:t>
            </a:r>
          </a:p>
          <a:p>
            <a:r>
              <a:rPr lang="en-GB" dirty="0"/>
              <a:t>What difference would it make to intend to subtract the larger from the smaller?</a:t>
            </a:r>
          </a:p>
          <a:p>
            <a:endParaRPr lang="en-GB" dirty="0"/>
          </a:p>
        </p:txBody>
      </p:sp>
      <p:sp>
        <p:nvSpPr>
          <p:cNvPr id="4" name="Rounded Rectangle 3">
            <a:extLst>
              <a:ext uri="{FF2B5EF4-FFF2-40B4-BE49-F238E27FC236}">
                <a16:creationId xmlns:a16="http://schemas.microsoft.com/office/drawing/2014/main" id="{36EDC387-9633-F34A-A0B7-9830E741E042}"/>
              </a:ext>
            </a:extLst>
          </p:cNvPr>
          <p:cNvSpPr/>
          <p:nvPr/>
        </p:nvSpPr>
        <p:spPr>
          <a:xfrm>
            <a:off x="1103469" y="4524001"/>
            <a:ext cx="2270589" cy="71814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Any </a:t>
            </a:r>
            <a:r>
              <a:rPr lang="en-GB" sz="2000" dirty="0" err="1">
                <a:solidFill>
                  <a:srgbClr val="FFFF00"/>
                </a:solidFill>
              </a:rPr>
              <a:t>surpise</a:t>
            </a:r>
            <a:r>
              <a:rPr lang="en-GB" sz="2000" dirty="0">
                <a:solidFill>
                  <a:srgbClr val="FFFF00"/>
                </a:solidFill>
              </a:rPr>
              <a:t>?</a:t>
            </a:r>
          </a:p>
        </p:txBody>
      </p:sp>
      <p:sp>
        <p:nvSpPr>
          <p:cNvPr id="5" name="Rounded Rectangle 4">
            <a:extLst>
              <a:ext uri="{FF2B5EF4-FFF2-40B4-BE49-F238E27FC236}">
                <a16:creationId xmlns:a16="http://schemas.microsoft.com/office/drawing/2014/main" id="{F85577AF-A6CA-FB43-A457-C765E8AC32ED}"/>
              </a:ext>
            </a:extLst>
          </p:cNvPr>
          <p:cNvSpPr/>
          <p:nvPr/>
        </p:nvSpPr>
        <p:spPr>
          <a:xfrm>
            <a:off x="1432282" y="5097452"/>
            <a:ext cx="3484653" cy="751726"/>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Did it take a moment to be confident of your conjecture?</a:t>
            </a:r>
          </a:p>
        </p:txBody>
      </p:sp>
      <p:sp>
        <p:nvSpPr>
          <p:cNvPr id="6" name="Rounded Rectangle 5">
            <a:extLst>
              <a:ext uri="{FF2B5EF4-FFF2-40B4-BE49-F238E27FC236}">
                <a16:creationId xmlns:a16="http://schemas.microsoft.com/office/drawing/2014/main" id="{1813B1E5-3CC0-3447-8419-43638789400C}"/>
              </a:ext>
            </a:extLst>
          </p:cNvPr>
          <p:cNvSpPr/>
          <p:nvPr/>
        </p:nvSpPr>
        <p:spPr>
          <a:xfrm>
            <a:off x="5367097" y="5520178"/>
            <a:ext cx="3591846" cy="1160980"/>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0432FF"/>
                </a:solidFill>
              </a:rPr>
              <a:t>Note the role of a surprise to trigger  a change of affect-state</a:t>
            </a:r>
            <a:br>
              <a:rPr lang="en-GB" sz="2000" dirty="0">
                <a:solidFill>
                  <a:srgbClr val="0432FF"/>
                </a:solidFill>
              </a:rPr>
            </a:br>
            <a:r>
              <a:rPr lang="en-GB" sz="2000" dirty="0">
                <a:solidFill>
                  <a:srgbClr val="0432FF"/>
                </a:solidFill>
              </a:rPr>
              <a:t>(intrigue? Commitment?)</a:t>
            </a:r>
          </a:p>
        </p:txBody>
      </p:sp>
    </p:spTree>
    <p:extLst>
      <p:ext uri="{BB962C8B-B14F-4D97-AF65-F5344CB8AC3E}">
        <p14:creationId xmlns:p14="http://schemas.microsoft.com/office/powerpoint/2010/main" val="337602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74A6-0BAF-6D44-924B-F3A871F56EFA}"/>
              </a:ext>
            </a:extLst>
          </p:cNvPr>
          <p:cNvSpPr>
            <a:spLocks noGrp="1"/>
          </p:cNvSpPr>
          <p:nvPr>
            <p:ph type="title"/>
          </p:nvPr>
        </p:nvSpPr>
        <p:spPr/>
        <p:txBody>
          <a:bodyPr/>
          <a:lstStyle/>
          <a:p>
            <a:r>
              <a:rPr lang="en-GB" dirty="0"/>
              <a:t>Task Analysis</a:t>
            </a:r>
          </a:p>
        </p:txBody>
      </p:sp>
      <p:sp>
        <p:nvSpPr>
          <p:cNvPr id="3" name="Content Placeholder 2">
            <a:extLst>
              <a:ext uri="{FF2B5EF4-FFF2-40B4-BE49-F238E27FC236}">
                <a16:creationId xmlns:a16="http://schemas.microsoft.com/office/drawing/2014/main" id="{B9B872DC-5F62-A94E-9455-CF81CE1E4F91}"/>
              </a:ext>
            </a:extLst>
          </p:cNvPr>
          <p:cNvSpPr>
            <a:spLocks noGrp="1"/>
          </p:cNvSpPr>
          <p:nvPr>
            <p:ph idx="1"/>
          </p:nvPr>
        </p:nvSpPr>
        <p:spPr>
          <a:xfrm>
            <a:off x="375782" y="832850"/>
            <a:ext cx="8301425" cy="3828216"/>
          </a:xfrm>
        </p:spPr>
        <p:txBody>
          <a:bodyPr/>
          <a:lstStyle/>
          <a:p>
            <a:r>
              <a:rPr lang="en-GB" dirty="0"/>
              <a:t>Return to the original task:</a:t>
            </a:r>
          </a:p>
          <a:p>
            <a:pPr lvl="1"/>
            <a:r>
              <a:rPr lang="en-GB" dirty="0"/>
              <a:t>Adding 3 to both numbers makes no difference to the difference.</a:t>
            </a:r>
          </a:p>
          <a:p>
            <a:r>
              <a:rPr lang="en-GB" dirty="0"/>
              <a:t>What could be varied?</a:t>
            </a:r>
          </a:p>
          <a:p>
            <a:pPr lvl="1"/>
            <a:r>
              <a:rPr lang="en-GB" dirty="0"/>
              <a:t>The original two numbers were unspecified. </a:t>
            </a:r>
            <a:r>
              <a:rPr lang="en-GB" dirty="0">
                <a:solidFill>
                  <a:schemeClr val="accent2">
                    <a:lumMod val="50000"/>
                  </a:schemeClr>
                </a:solidFill>
              </a:rPr>
              <a:t>They could have been specified, or learners could be invited to check their conjectures on specific numbers.</a:t>
            </a:r>
          </a:p>
          <a:p>
            <a:pPr lvl="1"/>
            <a:r>
              <a:rPr lang="en-GB" dirty="0"/>
              <a:t>The original numbers could involve negatives, rationals, reals, decimals, … </a:t>
            </a:r>
            <a:r>
              <a:rPr lang="en-GB" dirty="0">
                <a:solidFill>
                  <a:schemeClr val="accent2">
                    <a:lumMod val="50000"/>
                  </a:schemeClr>
                </a:solidFill>
              </a:rPr>
              <a:t>Awareness of possibilities in the use of ‘numbers’</a:t>
            </a:r>
          </a:p>
          <a:p>
            <a:pPr lvl="1"/>
            <a:r>
              <a:rPr lang="en-GB" dirty="0"/>
              <a:t>The quantity added to both could be varied. </a:t>
            </a:r>
            <a:r>
              <a:rPr lang="en-GB" dirty="0">
                <a:solidFill>
                  <a:schemeClr val="accent2">
                    <a:lumMod val="50000"/>
                  </a:schemeClr>
                </a:solidFill>
              </a:rPr>
              <a:t>Awareness of generality</a:t>
            </a:r>
          </a:p>
          <a:p>
            <a:pPr lvl="1"/>
            <a:r>
              <a:rPr lang="en-GB" dirty="0"/>
              <a:t>‘subtraction’ could be changed to addition, division, multiplication, squaring, … : what actions then preserve invariance? </a:t>
            </a:r>
          </a:p>
          <a:p>
            <a:pPr lvl="1"/>
            <a:r>
              <a:rPr lang="en-GB" dirty="0"/>
              <a:t>Instead of preserving invariance, I could ask for what the overall effect would be (the second task)</a:t>
            </a:r>
          </a:p>
        </p:txBody>
      </p:sp>
      <p:sp>
        <p:nvSpPr>
          <p:cNvPr id="4" name="Rounded Rectangle 3">
            <a:extLst>
              <a:ext uri="{FF2B5EF4-FFF2-40B4-BE49-F238E27FC236}">
                <a16:creationId xmlns:a16="http://schemas.microsoft.com/office/drawing/2014/main" id="{9472F299-968A-B24F-81E9-F18225304CA3}"/>
              </a:ext>
            </a:extLst>
          </p:cNvPr>
          <p:cNvSpPr/>
          <p:nvPr/>
        </p:nvSpPr>
        <p:spPr>
          <a:xfrm>
            <a:off x="628650" y="4757684"/>
            <a:ext cx="2298700" cy="438280"/>
          </a:xfrm>
          <a:prstGeom prst="roundRect">
            <a:avLst>
              <a:gd name="adj" fmla="val 11578"/>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Variation Principle</a:t>
            </a:r>
          </a:p>
        </p:txBody>
      </p:sp>
      <p:sp>
        <p:nvSpPr>
          <p:cNvPr id="5" name="Rounded Rectangle 4">
            <a:extLst>
              <a:ext uri="{FF2B5EF4-FFF2-40B4-BE49-F238E27FC236}">
                <a16:creationId xmlns:a16="http://schemas.microsoft.com/office/drawing/2014/main" id="{3B0D44B7-E4E7-E540-B309-9CECC6D46188}"/>
              </a:ext>
            </a:extLst>
          </p:cNvPr>
          <p:cNvSpPr/>
          <p:nvPr/>
        </p:nvSpPr>
        <p:spPr>
          <a:xfrm>
            <a:off x="1435366" y="5122678"/>
            <a:ext cx="4954284" cy="1119688"/>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n>
                  <a:solidFill>
                    <a:srgbClr val="FFFF00"/>
                  </a:solidFill>
                </a:ln>
                <a:solidFill>
                  <a:srgbClr val="FFFF00"/>
                </a:solidFill>
              </a:rPr>
              <a:t>Something is available to be learned when</a:t>
            </a:r>
          </a:p>
          <a:p>
            <a:pPr algn="ctr"/>
            <a:r>
              <a:rPr lang="en-GB" sz="2000" dirty="0">
                <a:ln>
                  <a:solidFill>
                    <a:srgbClr val="FFFF00"/>
                  </a:solidFill>
                </a:ln>
                <a:solidFill>
                  <a:srgbClr val="FFFF00"/>
                </a:solidFill>
              </a:rPr>
              <a:t>something is varied in local space &amp; time:</a:t>
            </a:r>
          </a:p>
          <a:p>
            <a:pPr algn="ctr"/>
            <a:r>
              <a:rPr lang="en-GB" sz="2000" dirty="0">
                <a:ln>
                  <a:solidFill>
                    <a:srgbClr val="FFFF00"/>
                  </a:solidFill>
                </a:ln>
                <a:solidFill>
                  <a:srgbClr val="FFFF00"/>
                </a:solidFill>
              </a:rPr>
              <a:t>possible variation; possible invariance</a:t>
            </a:r>
          </a:p>
        </p:txBody>
      </p:sp>
      <p:sp>
        <p:nvSpPr>
          <p:cNvPr id="8" name="TextBox 7">
            <a:extLst>
              <a:ext uri="{FF2B5EF4-FFF2-40B4-BE49-F238E27FC236}">
                <a16:creationId xmlns:a16="http://schemas.microsoft.com/office/drawing/2014/main" id="{FCDB1B06-CAC7-FB48-A90D-F13352E62948}"/>
              </a:ext>
            </a:extLst>
          </p:cNvPr>
          <p:cNvSpPr txBox="1"/>
          <p:nvPr/>
        </p:nvSpPr>
        <p:spPr>
          <a:xfrm>
            <a:off x="4526494" y="6338984"/>
            <a:ext cx="2008627" cy="307777"/>
          </a:xfrm>
          <a:prstGeom prst="rect">
            <a:avLst/>
          </a:prstGeom>
          <a:noFill/>
        </p:spPr>
        <p:txBody>
          <a:bodyPr wrap="none" rtlCol="0">
            <a:spAutoFit/>
          </a:bodyPr>
          <a:lstStyle/>
          <a:p>
            <a:pPr algn="l"/>
            <a:r>
              <a:rPr lang="en-GB" sz="1400" dirty="0" err="1">
                <a:latin typeface="Chalkboard" charset="0"/>
                <a:ea typeface="Chalkboard" charset="0"/>
                <a:cs typeface="Chalkboard" charset="0"/>
              </a:rPr>
              <a:t>Ference</a:t>
            </a:r>
            <a:r>
              <a:rPr lang="en-GB" sz="1400" dirty="0">
                <a:latin typeface="Chalkboard" charset="0"/>
                <a:ea typeface="Chalkboard" charset="0"/>
                <a:cs typeface="Chalkboard" charset="0"/>
              </a:rPr>
              <a:t> </a:t>
            </a:r>
            <a:r>
              <a:rPr lang="en-GB" sz="1400" dirty="0" err="1">
                <a:latin typeface="Chalkboard" charset="0"/>
                <a:ea typeface="Chalkboard" charset="0"/>
                <a:cs typeface="Chalkboard" charset="0"/>
              </a:rPr>
              <a:t>Marton</a:t>
            </a:r>
            <a:r>
              <a:rPr lang="en-GB" sz="1400" dirty="0">
                <a:latin typeface="Chalkboard" charset="0"/>
                <a:ea typeface="Chalkboard" charset="0"/>
                <a:cs typeface="Chalkboard" charset="0"/>
              </a:rPr>
              <a:t> (2015)</a:t>
            </a:r>
          </a:p>
        </p:txBody>
      </p:sp>
      <p:sp>
        <p:nvSpPr>
          <p:cNvPr id="10" name="Rounded Rectangle 9">
            <a:extLst>
              <a:ext uri="{FF2B5EF4-FFF2-40B4-BE49-F238E27FC236}">
                <a16:creationId xmlns:a16="http://schemas.microsoft.com/office/drawing/2014/main" id="{6CFD77CD-720B-2B41-90BC-AD94F9E5C440}"/>
              </a:ext>
            </a:extLst>
          </p:cNvPr>
          <p:cNvSpPr/>
          <p:nvPr/>
        </p:nvSpPr>
        <p:spPr>
          <a:xfrm>
            <a:off x="6477329" y="4637209"/>
            <a:ext cx="2462609" cy="970937"/>
          </a:xfrm>
          <a:prstGeom prst="roundRect">
            <a:avLst>
              <a:gd name="adj" fmla="val 11578"/>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Notice the richness of composing actions</a:t>
            </a:r>
          </a:p>
        </p:txBody>
      </p:sp>
    </p:spTree>
    <p:extLst>
      <p:ext uri="{BB962C8B-B14F-4D97-AF65-F5344CB8AC3E}">
        <p14:creationId xmlns:p14="http://schemas.microsoft.com/office/powerpoint/2010/main" val="310914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5" grpId="0" animBg="1"/>
      <p:bldP spid="8"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4C3B-3ABE-DC45-8B5A-D12D53B74B62}"/>
              </a:ext>
            </a:extLst>
          </p:cNvPr>
          <p:cNvSpPr>
            <a:spLocks noGrp="1"/>
          </p:cNvSpPr>
          <p:nvPr>
            <p:ph type="title"/>
          </p:nvPr>
        </p:nvSpPr>
        <p:spPr/>
        <p:txBody>
          <a:bodyPr/>
          <a:lstStyle/>
          <a:p>
            <a:r>
              <a:rPr lang="en-GB" dirty="0"/>
              <a:t>Working on Teaching …</a:t>
            </a:r>
          </a:p>
        </p:txBody>
      </p:sp>
      <p:sp>
        <p:nvSpPr>
          <p:cNvPr id="3" name="Content Placeholder 2">
            <a:extLst>
              <a:ext uri="{FF2B5EF4-FFF2-40B4-BE49-F238E27FC236}">
                <a16:creationId xmlns:a16="http://schemas.microsoft.com/office/drawing/2014/main" id="{4E42F0EB-6A7C-F749-9657-2E997C707956}"/>
              </a:ext>
            </a:extLst>
          </p:cNvPr>
          <p:cNvSpPr>
            <a:spLocks noGrp="1"/>
          </p:cNvSpPr>
          <p:nvPr>
            <p:ph idx="1"/>
          </p:nvPr>
        </p:nvSpPr>
        <p:spPr>
          <a:xfrm>
            <a:off x="466793" y="1149220"/>
            <a:ext cx="8497325" cy="2838580"/>
          </a:xfrm>
        </p:spPr>
        <p:txBody>
          <a:bodyPr/>
          <a:lstStyle/>
          <a:p>
            <a:r>
              <a:rPr lang="en-GB" dirty="0"/>
              <a:t>… means educating awareness so that possible pedagogical actions become available to be enacted</a:t>
            </a:r>
          </a:p>
          <a:p>
            <a:r>
              <a:rPr lang="en-GB" dirty="0"/>
              <a:t>For example in the first task</a:t>
            </a:r>
          </a:p>
          <a:p>
            <a:pPr lvl="1"/>
            <a:r>
              <a:rPr lang="en-GB" dirty="0"/>
              <a:t>How many variations to offer at each stage?</a:t>
            </a:r>
          </a:p>
          <a:p>
            <a:pPr lvl="1"/>
            <a:r>
              <a:rPr lang="en-GB" dirty="0"/>
              <a:t>When to get learners to take responsibility for making variations?</a:t>
            </a:r>
          </a:p>
          <a:p>
            <a:pPr lvl="1"/>
            <a:r>
              <a:rPr lang="en-GB" dirty="0"/>
              <a:t>Choosing between leaving the result invariant and considering what changes would be made by other actions</a:t>
            </a:r>
          </a:p>
          <a:p>
            <a:pPr lvl="1"/>
            <a:r>
              <a:rPr lang="en-GB" dirty="0"/>
              <a:t>Choosing whether to provide a specific example, or to prompt learners to try a specific example for themselves, or to stick with the generality</a:t>
            </a:r>
          </a:p>
        </p:txBody>
      </p:sp>
      <p:sp>
        <p:nvSpPr>
          <p:cNvPr id="4" name="Rounded Rectangle 3">
            <a:extLst>
              <a:ext uri="{FF2B5EF4-FFF2-40B4-BE49-F238E27FC236}">
                <a16:creationId xmlns:a16="http://schemas.microsoft.com/office/drawing/2014/main" id="{DA5E198D-32F4-AE44-A7B3-1DA1B32B0BA9}"/>
              </a:ext>
            </a:extLst>
          </p:cNvPr>
          <p:cNvSpPr/>
          <p:nvPr/>
        </p:nvSpPr>
        <p:spPr>
          <a:xfrm>
            <a:off x="320676" y="4223140"/>
            <a:ext cx="5010150" cy="2152260"/>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Notice the difference between</a:t>
            </a:r>
            <a:br>
              <a:rPr lang="en-GB" sz="2000" dirty="0">
                <a:solidFill>
                  <a:srgbClr val="FFFF00"/>
                </a:solidFill>
              </a:rPr>
            </a:br>
            <a:r>
              <a:rPr lang="en-GB" sz="2000" dirty="0">
                <a:solidFill>
                  <a:srgbClr val="FFFF00"/>
                </a:solidFill>
              </a:rPr>
              <a:t>a spontaneous action</a:t>
            </a:r>
            <a:br>
              <a:rPr lang="en-GB" sz="2000" dirty="0">
                <a:solidFill>
                  <a:srgbClr val="FFFF00"/>
                </a:solidFill>
              </a:rPr>
            </a:br>
            <a:r>
              <a:rPr lang="en-GB" sz="2000" dirty="0">
                <a:solidFill>
                  <a:srgbClr val="FFFF00"/>
                </a:solidFill>
              </a:rPr>
              <a:t>and</a:t>
            </a:r>
            <a:br>
              <a:rPr lang="en-GB" sz="2000" dirty="0">
                <a:solidFill>
                  <a:srgbClr val="FFFF00"/>
                </a:solidFill>
              </a:rPr>
            </a:br>
            <a:r>
              <a:rPr lang="en-GB" sz="2000" dirty="0">
                <a:solidFill>
                  <a:srgbClr val="FFFF00"/>
                </a:solidFill>
              </a:rPr>
              <a:t>drawing attention to the effects of an action</a:t>
            </a:r>
            <a:br>
              <a:rPr lang="en-GB" sz="2000" dirty="0">
                <a:solidFill>
                  <a:srgbClr val="FFFF00"/>
                </a:solidFill>
              </a:rPr>
            </a:br>
            <a:r>
              <a:rPr lang="en-GB" sz="2000" dirty="0">
                <a:solidFill>
                  <a:srgbClr val="FFFF00"/>
                </a:solidFill>
              </a:rPr>
              <a:t>and</a:t>
            </a:r>
            <a:br>
              <a:rPr lang="en-GB" sz="2000" dirty="0">
                <a:solidFill>
                  <a:srgbClr val="FFFF00"/>
                </a:solidFill>
              </a:rPr>
            </a:br>
            <a:r>
              <a:rPr lang="en-GB" sz="2000" dirty="0">
                <a:solidFill>
                  <a:srgbClr val="FFFF00"/>
                </a:solidFill>
              </a:rPr>
              <a:t>the role played by this task for you</a:t>
            </a:r>
          </a:p>
        </p:txBody>
      </p:sp>
      <p:grpSp>
        <p:nvGrpSpPr>
          <p:cNvPr id="20" name="Group 19">
            <a:extLst>
              <a:ext uri="{FF2B5EF4-FFF2-40B4-BE49-F238E27FC236}">
                <a16:creationId xmlns:a16="http://schemas.microsoft.com/office/drawing/2014/main" id="{26C042A7-B40F-C241-8BB0-021BFB12791B}"/>
              </a:ext>
            </a:extLst>
          </p:cNvPr>
          <p:cNvGrpSpPr/>
          <p:nvPr/>
        </p:nvGrpSpPr>
        <p:grpSpPr>
          <a:xfrm>
            <a:off x="4102102" y="4139810"/>
            <a:ext cx="3670298" cy="740230"/>
            <a:chOff x="4102102" y="4139810"/>
            <a:chExt cx="3670298" cy="740230"/>
          </a:xfrm>
        </p:grpSpPr>
        <p:sp>
          <p:nvSpPr>
            <p:cNvPr id="5" name="Rounded Rectangle 4">
              <a:extLst>
                <a:ext uri="{FF2B5EF4-FFF2-40B4-BE49-F238E27FC236}">
                  <a16:creationId xmlns:a16="http://schemas.microsoft.com/office/drawing/2014/main" id="{B7697D27-1856-5643-8707-A4ED6370C833}"/>
                </a:ext>
              </a:extLst>
            </p:cNvPr>
            <p:cNvSpPr/>
            <p:nvPr/>
          </p:nvSpPr>
          <p:spPr>
            <a:xfrm>
              <a:off x="5041900" y="4139810"/>
              <a:ext cx="2730500" cy="508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Awareness-in-Action</a:t>
              </a:r>
            </a:p>
          </p:txBody>
        </p:sp>
        <p:cxnSp>
          <p:nvCxnSpPr>
            <p:cNvPr id="8" name="Straight Connector 7">
              <a:extLst>
                <a:ext uri="{FF2B5EF4-FFF2-40B4-BE49-F238E27FC236}">
                  <a16:creationId xmlns:a16="http://schemas.microsoft.com/office/drawing/2014/main" id="{30AF6C64-15DB-2A41-8A4F-613F857C88D2}"/>
                </a:ext>
              </a:extLst>
            </p:cNvPr>
            <p:cNvCxnSpPr>
              <a:cxnSpLocks/>
            </p:cNvCxnSpPr>
            <p:nvPr/>
          </p:nvCxnSpPr>
          <p:spPr>
            <a:xfrm flipH="1">
              <a:off x="4102102" y="4539927"/>
              <a:ext cx="1054098" cy="34011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A99CDA31-EA9F-874E-9FF7-DB1F84162452}"/>
              </a:ext>
            </a:extLst>
          </p:cNvPr>
          <p:cNvGrpSpPr/>
          <p:nvPr/>
        </p:nvGrpSpPr>
        <p:grpSpPr>
          <a:xfrm>
            <a:off x="5117306" y="4583340"/>
            <a:ext cx="2866232" cy="740230"/>
            <a:chOff x="5153818" y="5016890"/>
            <a:chExt cx="2866232" cy="740230"/>
          </a:xfrm>
        </p:grpSpPr>
        <p:sp>
          <p:nvSpPr>
            <p:cNvPr id="6" name="Rounded Rectangle 5">
              <a:extLst>
                <a:ext uri="{FF2B5EF4-FFF2-40B4-BE49-F238E27FC236}">
                  <a16:creationId xmlns:a16="http://schemas.microsoft.com/office/drawing/2014/main" id="{EA5F9AD2-D798-9E4B-A9C8-BFE43BA96032}"/>
                </a:ext>
              </a:extLst>
            </p:cNvPr>
            <p:cNvSpPr/>
            <p:nvPr/>
          </p:nvSpPr>
          <p:spPr>
            <a:xfrm>
              <a:off x="5289550" y="5016890"/>
              <a:ext cx="2730500" cy="508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Awareness-in-Discipline</a:t>
              </a:r>
            </a:p>
          </p:txBody>
        </p:sp>
        <p:cxnSp>
          <p:nvCxnSpPr>
            <p:cNvPr id="9" name="Straight Connector 8">
              <a:extLst>
                <a:ext uri="{FF2B5EF4-FFF2-40B4-BE49-F238E27FC236}">
                  <a16:creationId xmlns:a16="http://schemas.microsoft.com/office/drawing/2014/main" id="{83FA8266-AC80-2540-B1BC-1A9D11FFE777}"/>
                </a:ext>
              </a:extLst>
            </p:cNvPr>
            <p:cNvCxnSpPr>
              <a:cxnSpLocks/>
            </p:cNvCxnSpPr>
            <p:nvPr/>
          </p:nvCxnSpPr>
          <p:spPr>
            <a:xfrm flipH="1">
              <a:off x="5153818" y="5422900"/>
              <a:ext cx="177008" cy="33422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916769-0FB6-2F4A-8C84-554D3306C20B}"/>
              </a:ext>
            </a:extLst>
          </p:cNvPr>
          <p:cNvGrpSpPr/>
          <p:nvPr/>
        </p:nvGrpSpPr>
        <p:grpSpPr>
          <a:xfrm>
            <a:off x="4737100" y="5515240"/>
            <a:ext cx="3103166" cy="591330"/>
            <a:chOff x="4916884" y="5016890"/>
            <a:chExt cx="3103166" cy="591330"/>
          </a:xfrm>
        </p:grpSpPr>
        <p:sp>
          <p:nvSpPr>
            <p:cNvPr id="28" name="Rounded Rectangle 27">
              <a:extLst>
                <a:ext uri="{FF2B5EF4-FFF2-40B4-BE49-F238E27FC236}">
                  <a16:creationId xmlns:a16="http://schemas.microsoft.com/office/drawing/2014/main" id="{C4CF74C3-036E-3144-9CEE-CAFA03D85158}"/>
                </a:ext>
              </a:extLst>
            </p:cNvPr>
            <p:cNvSpPr/>
            <p:nvPr/>
          </p:nvSpPr>
          <p:spPr>
            <a:xfrm>
              <a:off x="5289550" y="5016890"/>
              <a:ext cx="2730500" cy="508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Awareness-in-Counsel</a:t>
              </a:r>
            </a:p>
          </p:txBody>
        </p:sp>
        <p:cxnSp>
          <p:nvCxnSpPr>
            <p:cNvPr id="29" name="Straight Connector 28">
              <a:extLst>
                <a:ext uri="{FF2B5EF4-FFF2-40B4-BE49-F238E27FC236}">
                  <a16:creationId xmlns:a16="http://schemas.microsoft.com/office/drawing/2014/main" id="{34F22FB7-15BA-0349-AE6B-BCAC0BEFA8BA}"/>
                </a:ext>
              </a:extLst>
            </p:cNvPr>
            <p:cNvCxnSpPr>
              <a:cxnSpLocks/>
            </p:cNvCxnSpPr>
            <p:nvPr/>
          </p:nvCxnSpPr>
          <p:spPr>
            <a:xfrm flipH="1">
              <a:off x="4916884" y="5422900"/>
              <a:ext cx="413942" cy="18532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7" name="Rounded Rectangle 6">
            <a:extLst>
              <a:ext uri="{FF2B5EF4-FFF2-40B4-BE49-F238E27FC236}">
                <a16:creationId xmlns:a16="http://schemas.microsoft.com/office/drawing/2014/main" id="{C1FC1FE6-15AA-EA4C-9C24-CDAF50DC850A}"/>
              </a:ext>
            </a:extLst>
          </p:cNvPr>
          <p:cNvSpPr/>
          <p:nvPr/>
        </p:nvSpPr>
        <p:spPr>
          <a:xfrm>
            <a:off x="4737100" y="1592010"/>
            <a:ext cx="4227018" cy="1452557"/>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Working on mathematics means educating mathematical awareness so that mathematical actions become available to be enacted</a:t>
            </a:r>
          </a:p>
        </p:txBody>
      </p:sp>
      <p:sp>
        <p:nvSpPr>
          <p:cNvPr id="10" name="TextBox 9">
            <a:extLst>
              <a:ext uri="{FF2B5EF4-FFF2-40B4-BE49-F238E27FC236}">
                <a16:creationId xmlns:a16="http://schemas.microsoft.com/office/drawing/2014/main" id="{0D6B90B7-5E71-DD4C-9E37-7F00E8A0E70E}"/>
              </a:ext>
            </a:extLst>
          </p:cNvPr>
          <p:cNvSpPr txBox="1"/>
          <p:nvPr/>
        </p:nvSpPr>
        <p:spPr>
          <a:xfrm>
            <a:off x="5921829" y="5046571"/>
            <a:ext cx="2819683" cy="276999"/>
          </a:xfrm>
          <a:prstGeom prst="rect">
            <a:avLst/>
          </a:prstGeom>
          <a:noFill/>
        </p:spPr>
        <p:txBody>
          <a:bodyPr wrap="none" rtlCol="0">
            <a:spAutoFit/>
          </a:bodyPr>
          <a:lstStyle/>
          <a:p>
            <a:pPr algn="l"/>
            <a:r>
              <a:rPr lang="en-GB" sz="1200" dirty="0">
                <a:latin typeface="Chalkboard" charset="0"/>
                <a:ea typeface="Chalkboard" charset="0"/>
                <a:cs typeface="Chalkboard" charset="0"/>
              </a:rPr>
              <a:t>Simon &amp; </a:t>
            </a:r>
            <a:r>
              <a:rPr lang="en-GB" sz="1200" dirty="0" err="1">
                <a:latin typeface="Chalkboard" charset="0"/>
                <a:ea typeface="Chalkboard" charset="0"/>
                <a:cs typeface="Chalkboard" charset="0"/>
              </a:rPr>
              <a:t>Tsur</a:t>
            </a:r>
            <a:r>
              <a:rPr lang="en-GB" sz="1200" dirty="0">
                <a:latin typeface="Chalkboard" charset="0"/>
                <a:ea typeface="Chalkboard" charset="0"/>
                <a:cs typeface="Chalkboard" charset="0"/>
              </a:rPr>
              <a:t> 2004; Simon et al 2004</a:t>
            </a:r>
          </a:p>
        </p:txBody>
      </p:sp>
    </p:spTree>
    <p:extLst>
      <p:ext uri="{BB962C8B-B14F-4D97-AF65-F5344CB8AC3E}">
        <p14:creationId xmlns:p14="http://schemas.microsoft.com/office/powerpoint/2010/main" val="125881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P spid="7" grpId="0" animBg="1"/>
      <p:bldP spid="7" grpId="1" animBg="1"/>
      <p:bldP spid="1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AB7942"/>
        </a:solidFill>
        <a:ln>
          <a:solidFill>
            <a:schemeClr val="tx1"/>
          </a:solidFill>
        </a:ln>
      </a:spPr>
      <a:bodyPr rtlCol="0" anchor="ctr"/>
      <a:lstStyle>
        <a:defPPr algn="ctr">
          <a:defRPr sz="2000">
            <a:solidFill>
              <a:srgbClr val="FFFF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000" dirty="0" err="1" smtClean="0">
            <a:latin typeface="Chalkboard" charset="0"/>
            <a:ea typeface="Chalkboard" charset="0"/>
            <a:cs typeface="Chalkboard" charset="0"/>
          </a:defRPr>
        </a:defPPr>
      </a:lstStyle>
    </a:txDef>
  </a:objectDefaults>
  <a:extraClrSchemeLst/>
  <a:extLst>
    <a:ext uri="{05A4C25C-085E-4340-85A3-A5531E510DB2}">
      <thm15:themeFamily xmlns:thm15="http://schemas.microsoft.com/office/thememl/2012/main" name="Blank" id="{266CBBC0-D244-7347-801A-1958D987A020}" vid="{EDE611A9-898C-6240-80DA-EB3238CCAF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12578</TotalTime>
  <Words>2644</Words>
  <Application>Microsoft Macintosh PowerPoint</Application>
  <PresentationFormat>On-screen Show (4:3)</PresentationFormat>
  <Paragraphs>330</Paragraphs>
  <Slides>31</Slides>
  <Notes>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Chalkboard</vt:lpstr>
      <vt:lpstr>Lucida Grande</vt:lpstr>
      <vt:lpstr>Wingdings</vt:lpstr>
      <vt:lpstr>Office Theme</vt:lpstr>
      <vt:lpstr>Working on Teaching: developing mathematical awareness in-action, in-discipline and in-counsel</vt:lpstr>
      <vt:lpstr>Reminder of Preparatory Task</vt:lpstr>
      <vt:lpstr>Outline</vt:lpstr>
      <vt:lpstr>Scene Setting</vt:lpstr>
      <vt:lpstr>Scene Setting</vt:lpstr>
      <vt:lpstr>Immediate Experience</vt:lpstr>
      <vt:lpstr>Extension</vt:lpstr>
      <vt:lpstr>Task Analysis</vt:lpstr>
      <vt:lpstr>Working on Teaching …</vt:lpstr>
      <vt:lpstr>Working on Teaching …</vt:lpstr>
      <vt:lpstr>Reflection</vt:lpstr>
      <vt:lpstr>Analytic Frame</vt:lpstr>
      <vt:lpstr>More Experience</vt:lpstr>
      <vt:lpstr>Reflection</vt:lpstr>
      <vt:lpstr>More Experience</vt:lpstr>
      <vt:lpstr>Other Variations</vt:lpstr>
      <vt:lpstr>Further Reflection</vt:lpstr>
      <vt:lpstr>Different Differences</vt:lpstr>
      <vt:lpstr>Analytic Frame</vt:lpstr>
      <vt:lpstr>Analytic Frame</vt:lpstr>
      <vt:lpstr>Awareness</vt:lpstr>
      <vt:lpstr>Personal Narrative</vt:lpstr>
      <vt:lpstr>Themes &amp; Powers</vt:lpstr>
      <vt:lpstr>Making Use of the Whole Psyche</vt:lpstr>
      <vt:lpstr>Three Only’s</vt:lpstr>
      <vt:lpstr>Reflection Strategies</vt:lpstr>
      <vt:lpstr>Teacher Focus</vt:lpstr>
      <vt:lpstr>Inner &amp; Outer Aspects</vt:lpstr>
      <vt:lpstr>Frameworks</vt:lpstr>
      <vt:lpstr>Other Constructs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Mason</dc:creator>
  <cp:lastModifiedBy>John Mason</cp:lastModifiedBy>
  <cp:revision>135</cp:revision>
  <cp:lastPrinted>2021-08-30T08:22:09Z</cp:lastPrinted>
  <dcterms:created xsi:type="dcterms:W3CDTF">2017-06-17T10:17:52Z</dcterms:created>
  <dcterms:modified xsi:type="dcterms:W3CDTF">2021-08-30T14:08:14Z</dcterms:modified>
</cp:coreProperties>
</file>