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2" r:id="rId4"/>
    <p:sldId id="258" r:id="rId5"/>
    <p:sldId id="260" r:id="rId6"/>
    <p:sldId id="261" r:id="rId7"/>
    <p:sldId id="263" r:id="rId8"/>
    <p:sldId id="266" r:id="rId9"/>
    <p:sldId id="267" r:id="rId10"/>
    <p:sldId id="268" r:id="rId11"/>
    <p:sldId id="264" r:id="rId12"/>
    <p:sldId id="272" r:id="rId13"/>
    <p:sldId id="269" r:id="rId14"/>
    <p:sldId id="273" r:id="rId15"/>
    <p:sldId id="274" r:id="rId16"/>
    <p:sldId id="259" r:id="rId17"/>
    <p:sldId id="276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6699"/>
    <a:srgbClr val="FFCCFF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1" autoAdjust="0"/>
    <p:restoredTop sz="94660"/>
  </p:normalViewPr>
  <p:slideViewPr>
    <p:cSldViewPr>
      <p:cViewPr varScale="1">
        <p:scale>
          <a:sx n="84" d="100"/>
          <a:sy n="84" d="100"/>
        </p:scale>
        <p:origin x="-1469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322A4-0FCF-44AB-875D-E3ED33347C8A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9F71E-9E6E-4696-944D-D2E3BCF0BF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322A4-0FCF-44AB-875D-E3ED33347C8A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9F71E-9E6E-4696-944D-D2E3BCF0BF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322A4-0FCF-44AB-875D-E3ED33347C8A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9F71E-9E6E-4696-944D-D2E3BCF0BF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322A4-0FCF-44AB-875D-E3ED33347C8A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9F71E-9E6E-4696-944D-D2E3BCF0BF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322A4-0FCF-44AB-875D-E3ED33347C8A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9F71E-9E6E-4696-944D-D2E3BCF0BF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322A4-0FCF-44AB-875D-E3ED33347C8A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9F71E-9E6E-4696-944D-D2E3BCF0BF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322A4-0FCF-44AB-875D-E3ED33347C8A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9F71E-9E6E-4696-944D-D2E3BCF0BF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322A4-0FCF-44AB-875D-E3ED33347C8A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9F71E-9E6E-4696-944D-D2E3BCF0BF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322A4-0FCF-44AB-875D-E3ED33347C8A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9F71E-9E6E-4696-944D-D2E3BCF0BF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322A4-0FCF-44AB-875D-E3ED33347C8A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9F71E-9E6E-4696-944D-D2E3BCF0BF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322A4-0FCF-44AB-875D-E3ED33347C8A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9F71E-9E6E-4696-944D-D2E3BCF0BF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322A4-0FCF-44AB-875D-E3ED33347C8A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9F71E-9E6E-4696-944D-D2E3BCF0BFE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role of examples in mathematical reasoning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Anne Watson</a:t>
            </a:r>
          </a:p>
          <a:p>
            <a:r>
              <a:rPr lang="en-GB" dirty="0" smtClean="0"/>
              <a:t>University of Southampton</a:t>
            </a:r>
          </a:p>
          <a:p>
            <a:r>
              <a:rPr lang="en-GB" dirty="0" smtClean="0"/>
              <a:t>January 2013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</a:t>
            </a:r>
            <a:r>
              <a:rPr lang="en-GB" dirty="0" smtClean="0"/>
              <a:t>bstracting from examples </a:t>
            </a:r>
            <a:r>
              <a:rPr lang="en-GB" sz="2700" dirty="0" smtClean="0"/>
              <a:t>(Watson &amp; Chick)</a:t>
            </a:r>
            <a:endParaRPr lang="en-GB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GB" dirty="0" smtClean="0"/>
              <a:t>	</a:t>
            </a:r>
            <a:r>
              <a:rPr lang="en-US" sz="5100" i="1" dirty="0" smtClean="0"/>
              <a:t>a</a:t>
            </a:r>
            <a:r>
              <a:rPr lang="en-US" sz="5100" i="1" baseline="-25000" dirty="0" smtClean="0"/>
              <a:t>n</a:t>
            </a:r>
            <a:r>
              <a:rPr lang="en-US" sz="5100" baseline="-25000" dirty="0" smtClean="0"/>
              <a:t>+1</a:t>
            </a:r>
            <a:r>
              <a:rPr lang="en-US" sz="5100" dirty="0" smtClean="0"/>
              <a:t>= (</a:t>
            </a:r>
            <a:r>
              <a:rPr lang="en-US" sz="5100" i="1" dirty="0" smtClean="0"/>
              <a:t>a</a:t>
            </a:r>
            <a:r>
              <a:rPr lang="en-US" sz="5100" i="1" baseline="-25000" dirty="0" smtClean="0"/>
              <a:t>n</a:t>
            </a:r>
            <a:r>
              <a:rPr lang="en-US" sz="5100" baseline="30000" dirty="0" smtClean="0"/>
              <a:t>2</a:t>
            </a:r>
            <a:r>
              <a:rPr lang="en-US" sz="5100" dirty="0" smtClean="0"/>
              <a:t> + 1)/</a:t>
            </a:r>
            <a:r>
              <a:rPr lang="en-US" sz="8000" baseline="-25000" dirty="0" smtClean="0"/>
              <a:t>2</a:t>
            </a:r>
            <a:r>
              <a:rPr lang="en-US" sz="5100" dirty="0" smtClean="0"/>
              <a:t>  converges when 0 &lt; </a:t>
            </a:r>
            <a:r>
              <a:rPr lang="en-US" sz="5100" i="1" dirty="0" smtClean="0"/>
              <a:t>a</a:t>
            </a:r>
            <a:r>
              <a:rPr lang="en-US" sz="5100" i="1" baseline="-25000" dirty="0" smtClean="0"/>
              <a:t>0</a:t>
            </a:r>
            <a:r>
              <a:rPr lang="en-US" sz="5100" dirty="0" smtClean="0"/>
              <a:t> ≤ 1 and diverges when </a:t>
            </a:r>
            <a:r>
              <a:rPr lang="en-US" sz="5100" i="1" dirty="0" smtClean="0"/>
              <a:t>a</a:t>
            </a:r>
            <a:r>
              <a:rPr lang="en-US" sz="5100" i="1" baseline="-25000" dirty="0" smtClean="0"/>
              <a:t>0</a:t>
            </a:r>
            <a:r>
              <a:rPr lang="en-US" sz="5100" dirty="0" smtClean="0"/>
              <a:t> &gt; 1 </a:t>
            </a:r>
          </a:p>
          <a:p>
            <a:pPr>
              <a:buNone/>
            </a:pPr>
            <a:endParaRPr lang="en-US" sz="5100" dirty="0"/>
          </a:p>
          <a:p>
            <a:pPr>
              <a:buNone/>
            </a:pPr>
            <a:r>
              <a:rPr lang="en-US" sz="5100" dirty="0"/>
              <a:t>  </a:t>
            </a:r>
            <a:r>
              <a:rPr lang="en-US" sz="5100" dirty="0" smtClean="0"/>
              <a:t>  </a:t>
            </a:r>
          </a:p>
          <a:p>
            <a:pPr>
              <a:buNone/>
            </a:pPr>
            <a:endParaRPr lang="en-US" sz="5100" dirty="0"/>
          </a:p>
          <a:p>
            <a:pPr>
              <a:buNone/>
            </a:pPr>
            <a:r>
              <a:rPr lang="en-US" sz="5100" i="1" dirty="0" smtClean="0"/>
              <a:t>    a</a:t>
            </a:r>
            <a:r>
              <a:rPr lang="en-US" sz="5100" i="1" baseline="-25000" dirty="0" smtClean="0"/>
              <a:t>n</a:t>
            </a:r>
            <a:r>
              <a:rPr lang="en-US" sz="5100" baseline="-25000" dirty="0" smtClean="0"/>
              <a:t>+1</a:t>
            </a:r>
            <a:r>
              <a:rPr lang="en-US" sz="5100" dirty="0" smtClean="0"/>
              <a:t>= (</a:t>
            </a:r>
            <a:r>
              <a:rPr lang="en-US" sz="5100" i="1" dirty="0" smtClean="0"/>
              <a:t>a</a:t>
            </a:r>
            <a:r>
              <a:rPr lang="en-US" sz="5100" i="1" baseline="-25000" dirty="0" smtClean="0"/>
              <a:t>n</a:t>
            </a:r>
            <a:r>
              <a:rPr lang="en-US" sz="5100" baseline="30000" dirty="0" smtClean="0"/>
              <a:t>2</a:t>
            </a:r>
            <a:r>
              <a:rPr lang="en-US" sz="5100" dirty="0" smtClean="0"/>
              <a:t> + 1)/</a:t>
            </a:r>
            <a:r>
              <a:rPr lang="en-US" sz="8000" baseline="-25000" dirty="0" smtClean="0"/>
              <a:t>2</a:t>
            </a:r>
            <a:r>
              <a:rPr lang="en-US" sz="5100" dirty="0" smtClean="0"/>
              <a:t> </a:t>
            </a:r>
          </a:p>
          <a:p>
            <a:pPr>
              <a:buNone/>
            </a:pPr>
            <a:r>
              <a:rPr lang="en-US" sz="5100" i="1" dirty="0" smtClean="0"/>
              <a:t>    a</a:t>
            </a:r>
            <a:r>
              <a:rPr lang="en-US" sz="5100" i="1" baseline="-25000" dirty="0" smtClean="0"/>
              <a:t>n</a:t>
            </a:r>
            <a:r>
              <a:rPr lang="en-US" sz="5100" baseline="-25000" dirty="0" smtClean="0"/>
              <a:t>+2</a:t>
            </a:r>
            <a:r>
              <a:rPr lang="en-US" sz="5100" dirty="0" smtClean="0"/>
              <a:t>= (</a:t>
            </a:r>
            <a:r>
              <a:rPr lang="en-US" sz="5100" i="1" dirty="0" smtClean="0"/>
              <a:t>a</a:t>
            </a:r>
            <a:r>
              <a:rPr lang="en-US" sz="5100" i="1" baseline="-25000" dirty="0" smtClean="0"/>
              <a:t>n+1</a:t>
            </a:r>
            <a:r>
              <a:rPr lang="en-US" sz="5100" baseline="30000" dirty="0" smtClean="0"/>
              <a:t>2</a:t>
            </a:r>
            <a:r>
              <a:rPr lang="en-US" sz="5100" dirty="0" smtClean="0"/>
              <a:t> + 1)/</a:t>
            </a:r>
            <a:r>
              <a:rPr lang="en-US" sz="8000" baseline="-25000" dirty="0" smtClean="0"/>
              <a:t>2</a:t>
            </a:r>
            <a:endParaRPr lang="en-US" sz="8000" dirty="0" smtClean="0"/>
          </a:p>
          <a:p>
            <a:pPr>
              <a:buNone/>
            </a:pPr>
            <a:r>
              <a:rPr lang="en-GB" sz="5100" dirty="0" smtClean="0"/>
              <a:t> 2(</a:t>
            </a:r>
            <a:r>
              <a:rPr lang="en-US" sz="5100" i="1" dirty="0" smtClean="0"/>
              <a:t>a</a:t>
            </a:r>
            <a:r>
              <a:rPr lang="en-US" sz="5100" i="1" baseline="-25000" dirty="0" smtClean="0"/>
              <a:t>n</a:t>
            </a:r>
            <a:r>
              <a:rPr lang="en-US" sz="5100" baseline="-25000" dirty="0" smtClean="0"/>
              <a:t>+2 </a:t>
            </a:r>
            <a:r>
              <a:rPr lang="en-US" sz="5100" dirty="0" smtClean="0"/>
              <a:t>- </a:t>
            </a:r>
            <a:r>
              <a:rPr lang="en-US" sz="5100" i="1" dirty="0" smtClean="0"/>
              <a:t>a</a:t>
            </a:r>
            <a:r>
              <a:rPr lang="en-US" sz="5100" i="1" baseline="-25000" dirty="0" smtClean="0"/>
              <a:t>n</a:t>
            </a:r>
            <a:r>
              <a:rPr lang="en-US" sz="5100" baseline="-25000" dirty="0" smtClean="0"/>
              <a:t>+1</a:t>
            </a:r>
            <a:r>
              <a:rPr lang="en-US" sz="5100" dirty="0" smtClean="0"/>
              <a:t>)</a:t>
            </a:r>
            <a:r>
              <a:rPr lang="en-US" sz="5100" baseline="-25000" dirty="0" smtClean="0"/>
              <a:t> = </a:t>
            </a:r>
            <a:r>
              <a:rPr lang="en-US" sz="5100" dirty="0" smtClean="0"/>
              <a:t>(</a:t>
            </a:r>
            <a:r>
              <a:rPr lang="en-US" sz="5100" i="1" dirty="0" smtClean="0"/>
              <a:t>a</a:t>
            </a:r>
            <a:r>
              <a:rPr lang="en-US" sz="5100" i="1" baseline="-25000" dirty="0" smtClean="0"/>
              <a:t>n+1 – </a:t>
            </a:r>
            <a:r>
              <a:rPr lang="en-US" sz="5100" i="1" dirty="0" smtClean="0"/>
              <a:t>a</a:t>
            </a:r>
            <a:r>
              <a:rPr lang="en-US" sz="5100" i="1" baseline="-25000" dirty="0" smtClean="0"/>
              <a:t>n</a:t>
            </a:r>
            <a:r>
              <a:rPr lang="en-US" sz="5100" i="1" dirty="0" smtClean="0"/>
              <a:t>)(</a:t>
            </a:r>
            <a:r>
              <a:rPr lang="en-US" sz="5100" i="1" baseline="-25000" dirty="0" smtClean="0"/>
              <a:t> </a:t>
            </a:r>
            <a:r>
              <a:rPr lang="en-US" sz="5100" i="1" dirty="0" smtClean="0"/>
              <a:t>a</a:t>
            </a:r>
            <a:r>
              <a:rPr lang="en-US" sz="5100" i="1" baseline="-25000" dirty="0" smtClean="0"/>
              <a:t>n+1 + </a:t>
            </a:r>
            <a:r>
              <a:rPr lang="en-US" sz="5100" i="1" dirty="0" smtClean="0"/>
              <a:t>a</a:t>
            </a:r>
            <a:r>
              <a:rPr lang="en-US" sz="5100" i="1" baseline="-25000" dirty="0" smtClean="0"/>
              <a:t>n</a:t>
            </a:r>
            <a:r>
              <a:rPr lang="en-US" sz="5100" i="1" dirty="0" smtClean="0"/>
              <a:t>)  </a:t>
            </a:r>
            <a:r>
              <a:rPr lang="en-US" sz="5100" dirty="0" smtClean="0"/>
              <a:t>etc.</a:t>
            </a:r>
          </a:p>
          <a:p>
            <a:pPr>
              <a:buNone/>
            </a:pPr>
            <a:endParaRPr lang="en-US" sz="5100" dirty="0" smtClean="0"/>
          </a:p>
          <a:p>
            <a:pPr>
              <a:buNone/>
            </a:pPr>
            <a:r>
              <a:rPr lang="en-US" sz="5100" i="1" dirty="0" smtClean="0"/>
              <a:t>   </a:t>
            </a:r>
            <a:r>
              <a:rPr lang="en-US" sz="5100" dirty="0" smtClean="0"/>
              <a:t>treating it as a new entity makes it an </a:t>
            </a:r>
            <a:r>
              <a:rPr lang="en-US" sz="5100" i="1" dirty="0" smtClean="0"/>
              <a:t>example – for, </a:t>
            </a:r>
            <a:r>
              <a:rPr lang="en-US" sz="5100" dirty="0" smtClean="0"/>
              <a:t>e.g. for developing techniques</a:t>
            </a:r>
            <a:endParaRPr lang="en-GB" sz="5100" dirty="0"/>
          </a:p>
          <a:p>
            <a:pPr>
              <a:buNone/>
            </a:pPr>
            <a:r>
              <a:rPr lang="en-GB" dirty="0" smtClean="0"/>
              <a:t>	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/>
              <a:t>	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hangingPunct="0"/>
            <a:r>
              <a:rPr lang="en-GB" i="1" dirty="0" smtClean="0"/>
              <a:t>Analysis</a:t>
            </a:r>
            <a:r>
              <a:rPr lang="en-GB" dirty="0" smtClean="0"/>
              <a:t>: analysis </a:t>
            </a:r>
            <a:r>
              <a:rPr lang="en-GB" dirty="0"/>
              <a:t>involves seeking plausible relations between elements of an example, from which conjectures might be </a:t>
            </a:r>
            <a:r>
              <a:rPr lang="en-GB" dirty="0" smtClean="0"/>
              <a:t>generated</a:t>
            </a:r>
            <a:endParaRPr lang="en-GB" dirty="0"/>
          </a:p>
          <a:p>
            <a:pPr hangingPunct="0">
              <a:buNone/>
            </a:pPr>
            <a:endParaRPr lang="en-GB" dirty="0"/>
          </a:p>
          <a:p>
            <a:pPr hangingPunct="0"/>
            <a:r>
              <a:rPr lang="en-GB" i="1" dirty="0" smtClean="0"/>
              <a:t>Generalisation</a:t>
            </a:r>
            <a:r>
              <a:rPr lang="en-GB" dirty="0" smtClean="0"/>
              <a:t>: generalisation </a:t>
            </a:r>
            <a:r>
              <a:rPr lang="en-GB" dirty="0"/>
              <a:t>involves describing similarities among </a:t>
            </a:r>
            <a:r>
              <a:rPr lang="en-GB" dirty="0" smtClean="0"/>
              <a:t>examples</a:t>
            </a:r>
            <a:endParaRPr lang="en-GB" dirty="0"/>
          </a:p>
          <a:p>
            <a:pPr hangingPunct="0">
              <a:buNone/>
            </a:pPr>
            <a:endParaRPr lang="en-GB" dirty="0"/>
          </a:p>
          <a:p>
            <a:pPr hangingPunct="0"/>
            <a:r>
              <a:rPr lang="en-GB" i="1" dirty="0" smtClean="0"/>
              <a:t>Abstraction</a:t>
            </a:r>
            <a:r>
              <a:rPr lang="en-GB" dirty="0" smtClean="0"/>
              <a:t>: abstraction goes further and classifies similar examples, naming the similarity as a concept or class with its properties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gure1Revised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9145016" cy="619268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372200" y="548680"/>
            <a:ext cx="2771800" cy="5760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Inductive generalisation</a:t>
            </a:r>
            <a:r>
              <a:rPr lang="en-GB" sz="2700" dirty="0" smtClean="0"/>
              <a:t> (Bills &amp; Rowland)</a:t>
            </a:r>
            <a:endParaRPr lang="en-GB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GB" dirty="0" smtClean="0"/>
              <a:t>empirical—generalisation </a:t>
            </a:r>
            <a:r>
              <a:rPr lang="en-GB" dirty="0"/>
              <a:t>from patterns in sequential </a:t>
            </a:r>
            <a:r>
              <a:rPr lang="en-GB" dirty="0" smtClean="0"/>
              <a:t>examples</a:t>
            </a:r>
          </a:p>
          <a:p>
            <a:pPr hangingPunct="0"/>
            <a:r>
              <a:rPr lang="en-GB" dirty="0" smtClean="0"/>
              <a:t>structural—the </a:t>
            </a:r>
            <a:r>
              <a:rPr lang="en-GB" dirty="0"/>
              <a:t>expression of underlying structures or procedures, which could have arisen through analysis.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Zara’s use of examples  </a:t>
            </a:r>
            <a:r>
              <a:rPr lang="en-GB" sz="2700" dirty="0" smtClean="0"/>
              <a:t>(Watson &amp; Chick)</a:t>
            </a:r>
            <a:endParaRPr lang="en-GB" sz="27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9552" y="548680"/>
            <a:ext cx="8352928" cy="6309320"/>
          </a:xfrm>
        </p:spPr>
        <p:txBody>
          <a:bodyPr>
            <a:normAutofit fontScale="85000" lnSpcReduction="10000"/>
          </a:bodyPr>
          <a:lstStyle/>
          <a:p>
            <a:pPr hangingPunct="0">
              <a:buNone/>
            </a:pPr>
            <a:endParaRPr lang="en-GB" dirty="0"/>
          </a:p>
          <a:p>
            <a:pPr lvl="0" hangingPunct="0"/>
            <a:r>
              <a:rPr lang="en-GB" dirty="0" smtClean="0"/>
              <a:t>Extend </a:t>
            </a:r>
            <a:r>
              <a:rPr lang="en-GB" dirty="0"/>
              <a:t>a class beyond obvious </a:t>
            </a:r>
            <a:r>
              <a:rPr lang="en-GB" dirty="0" smtClean="0"/>
              <a:t>examples: construct new cases</a:t>
            </a:r>
            <a:endParaRPr lang="en-GB" dirty="0"/>
          </a:p>
          <a:p>
            <a:pPr lvl="0" hangingPunct="0"/>
            <a:r>
              <a:rPr lang="en-GB" dirty="0" smtClean="0"/>
              <a:t>Indicate a class – but subclass  does not represent class</a:t>
            </a:r>
            <a:endParaRPr lang="en-GB" dirty="0"/>
          </a:p>
          <a:p>
            <a:pPr lvl="0" hangingPunct="0"/>
            <a:r>
              <a:rPr lang="en-GB" dirty="0"/>
              <a:t>E</a:t>
            </a:r>
            <a:r>
              <a:rPr lang="en-GB" dirty="0" smtClean="0"/>
              <a:t>xamples </a:t>
            </a:r>
            <a:r>
              <a:rPr lang="en-GB" dirty="0"/>
              <a:t>and sets of examples </a:t>
            </a:r>
            <a:r>
              <a:rPr lang="en-GB" dirty="0" smtClean="0"/>
              <a:t>to show </a:t>
            </a:r>
            <a:r>
              <a:rPr lang="en-GB" dirty="0"/>
              <a:t>relation between </a:t>
            </a:r>
            <a:r>
              <a:rPr lang="en-GB" dirty="0" smtClean="0"/>
              <a:t>classes - layout invites </a:t>
            </a:r>
            <a:r>
              <a:rPr lang="en-GB" dirty="0"/>
              <a:t>structural </a:t>
            </a:r>
            <a:r>
              <a:rPr lang="en-GB" dirty="0" smtClean="0"/>
              <a:t>induction</a:t>
            </a:r>
            <a:endParaRPr lang="en-GB" dirty="0"/>
          </a:p>
          <a:p>
            <a:pPr lvl="0" hangingPunct="0"/>
            <a:r>
              <a:rPr lang="en-GB" dirty="0" smtClean="0"/>
              <a:t>Elementary </a:t>
            </a:r>
            <a:r>
              <a:rPr lang="en-GB" dirty="0"/>
              <a:t>cases </a:t>
            </a:r>
            <a:r>
              <a:rPr lang="en-GB" dirty="0" smtClean="0"/>
              <a:t>used to generate others</a:t>
            </a:r>
            <a:endParaRPr lang="en-GB" dirty="0"/>
          </a:p>
          <a:p>
            <a:pPr lvl="0" hangingPunct="0"/>
            <a:r>
              <a:rPr lang="en-GB" dirty="0"/>
              <a:t>Examples which express </a:t>
            </a:r>
            <a:r>
              <a:rPr lang="en-GB" dirty="0" smtClean="0"/>
              <a:t>equivalence (representations)</a:t>
            </a:r>
            <a:endParaRPr lang="en-GB" dirty="0"/>
          </a:p>
          <a:p>
            <a:pPr lvl="0" hangingPunct="0"/>
            <a:r>
              <a:rPr lang="en-GB" dirty="0"/>
              <a:t>T</a:t>
            </a:r>
            <a:r>
              <a:rPr lang="en-GB" dirty="0" smtClean="0"/>
              <a:t>emplates to deal </a:t>
            </a:r>
            <a:r>
              <a:rPr lang="en-GB" dirty="0"/>
              <a:t>with other class </a:t>
            </a:r>
            <a:r>
              <a:rPr lang="en-GB" dirty="0" smtClean="0"/>
              <a:t>members</a:t>
            </a:r>
            <a:endParaRPr lang="en-GB" dirty="0"/>
          </a:p>
          <a:p>
            <a:pPr lvl="0" hangingPunct="0"/>
            <a:r>
              <a:rPr lang="en-GB" dirty="0"/>
              <a:t>Sets of examples </a:t>
            </a:r>
            <a:r>
              <a:rPr lang="en-GB" dirty="0" smtClean="0"/>
              <a:t>to </a:t>
            </a:r>
            <a:r>
              <a:rPr lang="en-GB" dirty="0"/>
              <a:t>span </a:t>
            </a:r>
            <a:r>
              <a:rPr lang="en-GB" dirty="0" smtClean="0"/>
              <a:t>possibilities, subtypes</a:t>
            </a:r>
          </a:p>
          <a:p>
            <a:pPr lvl="0" hangingPunct="0"/>
            <a:r>
              <a:rPr lang="en-GB" dirty="0" smtClean="0"/>
              <a:t>Sets of examples</a:t>
            </a:r>
            <a:r>
              <a:rPr lang="en-GB" dirty="0"/>
              <a:t> </a:t>
            </a:r>
            <a:r>
              <a:rPr lang="en-GB" dirty="0" smtClean="0"/>
              <a:t>to identify </a:t>
            </a:r>
            <a:r>
              <a:rPr lang="en-GB" dirty="0"/>
              <a:t>relations within </a:t>
            </a:r>
            <a:r>
              <a:rPr lang="en-GB" dirty="0" smtClean="0"/>
              <a:t>class</a:t>
            </a:r>
            <a:endParaRPr lang="en-GB" dirty="0"/>
          </a:p>
          <a:p>
            <a:pPr lvl="0" hangingPunct="0"/>
            <a:r>
              <a:rPr lang="en-GB" dirty="0"/>
              <a:t>Examples </a:t>
            </a:r>
            <a:r>
              <a:rPr lang="en-GB" dirty="0" smtClean="0"/>
              <a:t>to infer </a:t>
            </a:r>
            <a:r>
              <a:rPr lang="en-GB" dirty="0"/>
              <a:t>superficial (possibly incorrect) </a:t>
            </a:r>
            <a:r>
              <a:rPr lang="en-GB" dirty="0" smtClean="0"/>
              <a:t>relations</a:t>
            </a:r>
            <a:endParaRPr lang="en-GB" dirty="0"/>
          </a:p>
          <a:p>
            <a:pPr lvl="0" hangingPunct="0"/>
            <a:r>
              <a:rPr lang="en-GB" dirty="0" smtClean="0"/>
              <a:t>Examples </a:t>
            </a:r>
            <a:r>
              <a:rPr lang="en-GB" dirty="0"/>
              <a:t>as situations in which to develop </a:t>
            </a:r>
            <a:r>
              <a:rPr lang="en-GB" dirty="0" smtClean="0"/>
              <a:t>language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example purposes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examples used to build other examples</a:t>
            </a:r>
            <a:r>
              <a:rPr lang="en-GB" sz="2400" dirty="0" smtClean="0"/>
              <a:t> (RBC: Schwarz, </a:t>
            </a:r>
            <a:r>
              <a:rPr lang="en-GB" sz="2400" dirty="0" err="1" smtClean="0"/>
              <a:t>Hershkowitz</a:t>
            </a:r>
            <a:r>
              <a:rPr lang="en-GB" sz="2400" dirty="0" smtClean="0"/>
              <a:t> and Dreyfus)</a:t>
            </a:r>
          </a:p>
          <a:p>
            <a:r>
              <a:rPr lang="en-GB" dirty="0" smtClean="0"/>
              <a:t>examples that afford a shift of focus (new ways of thinking) </a:t>
            </a:r>
            <a:r>
              <a:rPr lang="en-GB" sz="2400" dirty="0" smtClean="0"/>
              <a:t>(</a:t>
            </a:r>
            <a:r>
              <a:rPr lang="en-GB" sz="2400" dirty="0" err="1" smtClean="0"/>
              <a:t>Vygotsky</a:t>
            </a:r>
            <a:r>
              <a:rPr lang="en-GB" sz="2400" dirty="0" smtClean="0"/>
              <a:t>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03648" y="1988840"/>
            <a:ext cx="648072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-  of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331640" y="4365104"/>
            <a:ext cx="576064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- for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092280" y="620688"/>
            <a:ext cx="1296144" cy="923330"/>
          </a:xfrm>
          <a:prstGeom prst="rect">
            <a:avLst/>
          </a:prstGeom>
          <a:solidFill>
            <a:srgbClr val="FF505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i</a:t>
            </a:r>
            <a:r>
              <a:rPr lang="en-GB" dirty="0" smtClean="0"/>
              <a:t>nductive generalise</a:t>
            </a:r>
          </a:p>
          <a:p>
            <a:r>
              <a:rPr lang="en-GB" dirty="0" smtClean="0"/>
              <a:t>conjecture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983760" y="2276872"/>
            <a:ext cx="1980728" cy="923330"/>
          </a:xfrm>
          <a:prstGeom prst="rect">
            <a:avLst/>
          </a:prstGeom>
          <a:solidFill>
            <a:srgbClr val="FF505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d</a:t>
            </a:r>
            <a:r>
              <a:rPr lang="en-GB" dirty="0" smtClean="0"/>
              <a:t>eductive (existence and counter-example)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436096" y="1340768"/>
            <a:ext cx="1080120" cy="369332"/>
          </a:xfrm>
          <a:prstGeom prst="rect">
            <a:avLst/>
          </a:prstGeom>
          <a:solidFill>
            <a:srgbClr val="FF6699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empirical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364088" y="2420888"/>
            <a:ext cx="1224136" cy="369332"/>
          </a:xfrm>
          <a:prstGeom prst="rect">
            <a:avLst/>
          </a:prstGeom>
          <a:solidFill>
            <a:srgbClr val="FF6699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structural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923928" y="4221088"/>
            <a:ext cx="1008112" cy="369332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analyse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779912" y="2492896"/>
            <a:ext cx="1368152" cy="369332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generalise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7236296" y="3645024"/>
            <a:ext cx="1368152" cy="923330"/>
          </a:xfrm>
          <a:prstGeom prst="rect">
            <a:avLst/>
          </a:prstGeom>
          <a:solidFill>
            <a:srgbClr val="FF505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  <a:r>
              <a:rPr lang="en-GB" dirty="0" smtClean="0"/>
              <a:t>bstract – a formative act (</a:t>
            </a:r>
            <a:r>
              <a:rPr lang="en-GB" dirty="0" err="1" smtClean="0"/>
              <a:t>Harel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3779912" y="1124744"/>
            <a:ext cx="1224136" cy="369332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  <a:r>
              <a:rPr lang="en-GB" dirty="0" smtClean="0"/>
              <a:t>uild with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2411760" y="2564904"/>
            <a:ext cx="1152128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recognise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3779912" y="404664"/>
            <a:ext cx="1152128" cy="369332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construct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179512" y="2492896"/>
            <a:ext cx="122413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2411760" y="3501008"/>
            <a:ext cx="1152128" cy="64633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new for whom?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6588224" y="5589240"/>
            <a:ext cx="2376264" cy="923330"/>
          </a:xfrm>
          <a:prstGeom prst="rect">
            <a:avLst/>
          </a:prstGeom>
          <a:solidFill>
            <a:srgbClr val="FF505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deductive: </a:t>
            </a:r>
          </a:p>
          <a:p>
            <a:r>
              <a:rPr lang="en-GB" dirty="0" smtClean="0"/>
              <a:t>symbolic manipulation</a:t>
            </a:r>
          </a:p>
          <a:p>
            <a:r>
              <a:rPr lang="en-GB" dirty="0" smtClean="0"/>
              <a:t>equivalence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5148064" y="4869160"/>
            <a:ext cx="1800200" cy="646331"/>
          </a:xfrm>
          <a:prstGeom prst="rect">
            <a:avLst/>
          </a:prstGeom>
          <a:solidFill>
            <a:srgbClr val="FF6699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reasoning about </a:t>
            </a:r>
          </a:p>
          <a:p>
            <a:r>
              <a:rPr lang="en-GB" dirty="0" smtClean="0"/>
              <a:t>properties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611560" y="3501008"/>
            <a:ext cx="1008112" cy="64633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generic example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220072" y="3789040"/>
            <a:ext cx="1728192" cy="646331"/>
          </a:xfrm>
          <a:prstGeom prst="rect">
            <a:avLst/>
          </a:prstGeom>
          <a:solidFill>
            <a:srgbClr val="FF6699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reasoning about structure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179512" y="2996952"/>
            <a:ext cx="172819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sets of examples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4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6" grpId="1" animBg="1"/>
      <p:bldP spid="17" grpId="0" animBg="1"/>
      <p:bldP spid="18" grpId="0" animBg="1"/>
      <p:bldP spid="18" grpId="1" animBg="1"/>
      <p:bldP spid="19" grpId="0" animBg="1"/>
      <p:bldP spid="20" grpId="0" animBg="1"/>
      <p:bldP spid="21" grpId="0" animBg="1"/>
      <p:bldP spid="23" grpId="0" animBg="1"/>
      <p:bldP spid="22" grpId="0" animBg="1"/>
      <p:bldP spid="24" grpId="0" animBg="1"/>
      <p:bldP spid="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err="1" smtClean="0"/>
              <a:t>Harel</a:t>
            </a:r>
            <a:r>
              <a:rPr lang="en-GB" dirty="0" smtClean="0"/>
              <a:t>, G. &amp; Tall, D. </a:t>
            </a:r>
            <a:r>
              <a:rPr lang="en-GB" smtClean="0"/>
              <a:t>(2004)The </a:t>
            </a:r>
            <a:r>
              <a:rPr lang="en-GB" dirty="0" smtClean="0"/>
              <a:t>general, the abstract, and the generic in advanced mathematics,</a:t>
            </a:r>
            <a:r>
              <a:rPr lang="en-GB" i="1" dirty="0" smtClean="0"/>
              <a:t> For the Learning of Mathematics</a:t>
            </a:r>
            <a:r>
              <a:rPr lang="en-GB" dirty="0" smtClean="0"/>
              <a:t>, 11 (1), 38-42 </a:t>
            </a:r>
          </a:p>
          <a:p>
            <a:pPr hangingPunct="0"/>
            <a:r>
              <a:rPr lang="en-GB" dirty="0" smtClean="0"/>
              <a:t>Mason, J., &amp; </a:t>
            </a:r>
            <a:r>
              <a:rPr lang="en-GB" dirty="0" err="1" smtClean="0"/>
              <a:t>Pimm</a:t>
            </a:r>
            <a:r>
              <a:rPr lang="en-GB" dirty="0" smtClean="0"/>
              <a:t>, D. (1984). Generic examples: Seeing the general in the particular. </a:t>
            </a:r>
            <a:r>
              <a:rPr lang="en-GB" i="1" dirty="0" smtClean="0"/>
              <a:t>Educational studies in mathematics</a:t>
            </a:r>
            <a:r>
              <a:rPr lang="en-GB" dirty="0" smtClean="0"/>
              <a:t>, </a:t>
            </a:r>
            <a:r>
              <a:rPr lang="en-GB" i="1" dirty="0" smtClean="0"/>
              <a:t>15</a:t>
            </a:r>
            <a:r>
              <a:rPr lang="en-GB" dirty="0" smtClean="0"/>
              <a:t>, 277–289.</a:t>
            </a:r>
          </a:p>
          <a:p>
            <a:pPr hangingPunct="0"/>
            <a:r>
              <a:rPr lang="en-GB" dirty="0" smtClean="0"/>
              <a:t>Watson, A. &amp; Chick, H. (2011). Qualities of examples in learning and teaching. </a:t>
            </a:r>
            <a:r>
              <a:rPr lang="en-GB" i="1" dirty="0" smtClean="0"/>
              <a:t>ZDM</a:t>
            </a:r>
            <a:r>
              <a:rPr lang="en-GB" dirty="0" smtClean="0"/>
              <a:t> 43 (2) p283-294.</a:t>
            </a:r>
          </a:p>
          <a:p>
            <a:pPr hangingPunct="0"/>
            <a:r>
              <a:rPr lang="en-GB" dirty="0" smtClean="0"/>
              <a:t>Watson, A. &amp; Mason, J. (2005). </a:t>
            </a:r>
            <a:r>
              <a:rPr lang="en-GB" i="1" dirty="0" smtClean="0"/>
              <a:t>Mathematics as a constructive activity: Learners generating examples. </a:t>
            </a:r>
            <a:r>
              <a:rPr lang="en-GB" dirty="0" smtClean="0"/>
              <a:t>Mahwah: Erlbaum.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Another situation 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 what pairs of numbers can 48 be the LCM?</a:t>
            </a:r>
          </a:p>
          <a:p>
            <a:endParaRPr lang="en-GB" dirty="0"/>
          </a:p>
          <a:p>
            <a:r>
              <a:rPr lang="en-GB" dirty="0" smtClean="0"/>
              <a:t>For what triples?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Working mathematically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	For what values of </a:t>
            </a:r>
            <a:r>
              <a:rPr lang="en-US" i="1" dirty="0" smtClean="0"/>
              <a:t>a</a:t>
            </a:r>
            <a:r>
              <a:rPr lang="en-US" i="1" baseline="-25000" dirty="0"/>
              <a:t>0</a:t>
            </a:r>
            <a:r>
              <a:rPr lang="en-GB" baseline="-25000" dirty="0" smtClean="0"/>
              <a:t> </a:t>
            </a:r>
            <a:r>
              <a:rPr lang="en-GB" dirty="0" smtClean="0"/>
              <a:t> does this sequence have a limit?</a:t>
            </a:r>
          </a:p>
          <a:p>
            <a:pPr>
              <a:buNone/>
            </a:pPr>
            <a:r>
              <a:rPr lang="en-US" i="1" dirty="0" smtClean="0"/>
              <a:t>			a</a:t>
            </a:r>
            <a:r>
              <a:rPr lang="en-US" i="1" baseline="-25000" dirty="0" smtClean="0"/>
              <a:t>n</a:t>
            </a:r>
            <a:r>
              <a:rPr lang="en-US" baseline="-25000" dirty="0" smtClean="0"/>
              <a:t>+1</a:t>
            </a:r>
            <a:r>
              <a:rPr lang="en-US" dirty="0"/>
              <a:t>= (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baseline="30000" dirty="0"/>
              <a:t>2</a:t>
            </a:r>
            <a:r>
              <a:rPr lang="en-US" dirty="0"/>
              <a:t> + 1</a:t>
            </a:r>
            <a:r>
              <a:rPr lang="en-US" dirty="0" smtClean="0"/>
              <a:t>)/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 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(i.e. is increasing and bounded above)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 example is a particular case of any larger class about which students generalise and reason: concepts, representations, questions, methods etc. </a:t>
            </a:r>
            <a:r>
              <a:rPr lang="en-GB" dirty="0" smtClean="0"/>
              <a:t> (Watson &amp; Mason)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 we use examples?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Different kinds of relationship between examples and what they exemplify</a:t>
            </a:r>
          </a:p>
          <a:p>
            <a:r>
              <a:rPr lang="en-GB" dirty="0" smtClean="0"/>
              <a:t>Examples – </a:t>
            </a:r>
            <a:r>
              <a:rPr lang="en-GB" i="1" dirty="0" smtClean="0"/>
              <a:t>of</a:t>
            </a:r>
          </a:p>
          <a:p>
            <a:pPr lvl="1"/>
            <a:r>
              <a:rPr lang="en-GB" dirty="0" smtClean="0"/>
              <a:t>specific instantiations of a previously defined class</a:t>
            </a:r>
          </a:p>
          <a:p>
            <a:r>
              <a:rPr lang="en-GB" dirty="0" smtClean="0"/>
              <a:t>Examples – </a:t>
            </a:r>
            <a:r>
              <a:rPr lang="en-GB" i="1" dirty="0" smtClean="0"/>
              <a:t>for</a:t>
            </a:r>
          </a:p>
          <a:p>
            <a:pPr lvl="1"/>
            <a:r>
              <a:rPr lang="en-GB" dirty="0" smtClean="0"/>
              <a:t>genesis for identifying an uncharacterised class </a:t>
            </a:r>
          </a:p>
          <a:p>
            <a:r>
              <a:rPr lang="en-GB" dirty="0" smtClean="0"/>
              <a:t>Human agency: intention, disposition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Didactic object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How does the </a:t>
            </a:r>
            <a:r>
              <a:rPr lang="en-GB" dirty="0" err="1" smtClean="0"/>
              <a:t>didact</a:t>
            </a:r>
            <a:r>
              <a:rPr lang="en-GB" dirty="0" smtClean="0"/>
              <a:t> </a:t>
            </a:r>
            <a:r>
              <a:rPr lang="en-GB" dirty="0" err="1" smtClean="0"/>
              <a:t>didacticise</a:t>
            </a:r>
            <a:r>
              <a:rPr lang="en-GB" dirty="0" smtClean="0"/>
              <a:t>?</a:t>
            </a:r>
          </a:p>
          <a:p>
            <a:r>
              <a:rPr lang="en-GB" dirty="0" err="1" smtClean="0"/>
              <a:t>Rissland</a:t>
            </a:r>
            <a:r>
              <a:rPr lang="en-GB" dirty="0" smtClean="0"/>
              <a:t> Michener</a:t>
            </a:r>
          </a:p>
          <a:p>
            <a:pPr lvl="1" hangingPunct="0"/>
            <a:r>
              <a:rPr lang="en-GB" i="1" dirty="0" smtClean="0"/>
              <a:t>start-up examples </a:t>
            </a:r>
            <a:r>
              <a:rPr lang="en-GB" dirty="0" smtClean="0"/>
              <a:t>motivate definitions and build a sense of what is going on </a:t>
            </a:r>
          </a:p>
          <a:p>
            <a:pPr lvl="1" hangingPunct="0"/>
            <a:r>
              <a:rPr lang="en-GB" i="1" dirty="0" smtClean="0"/>
              <a:t>reference examples </a:t>
            </a:r>
            <a:r>
              <a:rPr lang="en-GB" dirty="0" smtClean="0"/>
              <a:t>are “standard cases” that link concepts and results, and are returned to again and again </a:t>
            </a:r>
          </a:p>
          <a:p>
            <a:pPr lvl="1" hangingPunct="0"/>
            <a:r>
              <a:rPr lang="en-GB" i="1" dirty="0" smtClean="0"/>
              <a:t>model examples </a:t>
            </a:r>
            <a:r>
              <a:rPr lang="en-GB" dirty="0" smtClean="0"/>
              <a:t>indicate generic cases and can be copied or used to generate specific instances </a:t>
            </a:r>
          </a:p>
          <a:p>
            <a:pPr lvl="1"/>
            <a:r>
              <a:rPr lang="en-GB" i="1" dirty="0" smtClean="0"/>
              <a:t>counter-examples</a:t>
            </a:r>
            <a:r>
              <a:rPr lang="en-GB" dirty="0" smtClean="0"/>
              <a:t> sharpen distinctions and definitions of concepts </a:t>
            </a:r>
          </a:p>
          <a:p>
            <a:r>
              <a:rPr lang="en-GB" dirty="0" smtClean="0"/>
              <a:t>Examples – for: action or understanding</a:t>
            </a:r>
          </a:p>
          <a:p>
            <a:r>
              <a:rPr lang="en-GB" dirty="0" smtClean="0"/>
              <a:t>Non-examples</a:t>
            </a:r>
          </a:p>
          <a:p>
            <a:r>
              <a:rPr lang="en-GB" dirty="0" smtClean="0"/>
              <a:t>Human  agency: </a:t>
            </a:r>
            <a:r>
              <a:rPr lang="en-GB" i="1" dirty="0" smtClean="0"/>
              <a:t>of</a:t>
            </a:r>
            <a:r>
              <a:rPr lang="en-GB" dirty="0" smtClean="0"/>
              <a:t> or </a:t>
            </a:r>
            <a:r>
              <a:rPr lang="en-GB" i="1" dirty="0" smtClean="0"/>
              <a:t>for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Counter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Lakatos</a:t>
            </a:r>
            <a:r>
              <a:rPr lang="en-GB" dirty="0" smtClean="0"/>
              <a:t>: counter-examples generate enquiry into new classes </a:t>
            </a:r>
          </a:p>
          <a:p>
            <a:r>
              <a:rPr lang="en-GB" dirty="0" smtClean="0"/>
              <a:t>Goldenberg and Mason: depends on attention and emphasis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Didacticising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 different purposes indicate different dimensions of variation and ranges of change in examples?</a:t>
            </a:r>
          </a:p>
          <a:p>
            <a:endParaRPr lang="en-GB" dirty="0"/>
          </a:p>
          <a:p>
            <a:r>
              <a:rPr lang="en-GB" dirty="0" smtClean="0"/>
              <a:t>How do people act on examples?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Analysing </a:t>
            </a:r>
            <a:r>
              <a:rPr lang="en-GB" sz="2400" dirty="0" smtClean="0"/>
              <a:t>(Watson &amp; Chick ZDM)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a</a:t>
            </a:r>
            <a:r>
              <a:rPr lang="en-US" i="1" baseline="-25000" dirty="0" smtClean="0"/>
              <a:t>n</a:t>
            </a:r>
            <a:r>
              <a:rPr lang="en-US" baseline="-25000" dirty="0" smtClean="0"/>
              <a:t>+1</a:t>
            </a:r>
            <a:r>
              <a:rPr lang="en-US" dirty="0"/>
              <a:t>= (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baseline="30000" dirty="0"/>
              <a:t>2</a:t>
            </a:r>
            <a:r>
              <a:rPr lang="en-US" dirty="0"/>
              <a:t> + 1</a:t>
            </a:r>
            <a:r>
              <a:rPr lang="en-US" dirty="0" smtClean="0"/>
              <a:t>)/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 </a:t>
            </a:r>
            <a:r>
              <a:rPr lang="en-US" dirty="0" smtClean="0"/>
              <a:t> (an example of a sequence)</a:t>
            </a:r>
          </a:p>
          <a:p>
            <a:pPr>
              <a:buNone/>
            </a:pPr>
            <a:r>
              <a:rPr lang="en-US" i="1" dirty="0"/>
              <a:t>a</a:t>
            </a:r>
            <a:r>
              <a:rPr lang="en-US" i="1" baseline="-25000" dirty="0" smtClean="0"/>
              <a:t>0 </a:t>
            </a:r>
            <a:r>
              <a:rPr lang="en-US" i="1" dirty="0" smtClean="0"/>
              <a:t>= 1/2</a:t>
            </a:r>
          </a:p>
          <a:p>
            <a:pPr>
              <a:buNone/>
            </a:pP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i="1" dirty="0" smtClean="0"/>
              <a:t> = 5/8</a:t>
            </a:r>
          </a:p>
          <a:p>
            <a:pPr>
              <a:buNone/>
            </a:pPr>
            <a:r>
              <a:rPr lang="en-US" i="1" dirty="0"/>
              <a:t>a</a:t>
            </a:r>
            <a:r>
              <a:rPr lang="en-US" i="1" baseline="-25000" dirty="0" smtClean="0"/>
              <a:t>2</a:t>
            </a:r>
            <a:r>
              <a:rPr lang="en-US" i="1" dirty="0" smtClean="0"/>
              <a:t> = 89/128</a:t>
            </a:r>
          </a:p>
          <a:p>
            <a:pPr>
              <a:buNone/>
            </a:pPr>
            <a:r>
              <a:rPr lang="en-US" i="1" dirty="0"/>
              <a:t>a</a:t>
            </a:r>
            <a:r>
              <a:rPr lang="en-US" i="1" baseline="-25000" dirty="0" smtClean="0"/>
              <a:t>3</a:t>
            </a:r>
            <a:r>
              <a:rPr lang="en-US" i="1" dirty="0" smtClean="0"/>
              <a:t> = …</a:t>
            </a:r>
          </a:p>
          <a:p>
            <a:pPr>
              <a:buNone/>
            </a:pPr>
            <a:endParaRPr lang="en-US" i="1" dirty="0"/>
          </a:p>
          <a:p>
            <a:pPr>
              <a:buNone/>
            </a:pPr>
            <a:r>
              <a:rPr lang="en-US" i="1" dirty="0" err="1"/>
              <a:t>a</a:t>
            </a:r>
            <a:r>
              <a:rPr lang="en-US" i="1" dirty="0" err="1" smtClean="0"/>
              <a:t>nalyse</a:t>
            </a:r>
            <a:r>
              <a:rPr lang="en-US" i="1" dirty="0" smtClean="0"/>
              <a:t> sequence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Generalising </a:t>
            </a:r>
            <a:r>
              <a:rPr lang="en-GB" sz="2400" dirty="0" smtClean="0"/>
              <a:t>(Watson &amp; Chick)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	converges when </a:t>
            </a:r>
            <a:r>
              <a:rPr lang="en-US" i="1" dirty="0" smtClean="0"/>
              <a:t>a</a:t>
            </a:r>
            <a:r>
              <a:rPr lang="en-US" i="1" baseline="-25000" dirty="0" smtClean="0"/>
              <a:t>0 </a:t>
            </a:r>
            <a:r>
              <a:rPr lang="en-GB" dirty="0" smtClean="0"/>
              <a:t> is  0, ½, ⅓</a:t>
            </a:r>
          </a:p>
          <a:p>
            <a:pPr>
              <a:buNone/>
            </a:pPr>
            <a:r>
              <a:rPr lang="en-GB" dirty="0"/>
              <a:t>	</a:t>
            </a:r>
          </a:p>
          <a:p>
            <a:pPr>
              <a:buNone/>
            </a:pPr>
            <a:r>
              <a:rPr lang="en-GB" dirty="0" smtClean="0"/>
              <a:t>    generalise to unit fractions?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	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/>
              <a:t>	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9">
      <a:dk1>
        <a:sysClr val="windowText" lastClr="000000"/>
      </a:dk1>
      <a:lt1>
        <a:srgbClr val="DFF2D9"/>
      </a:lt1>
      <a:dk2>
        <a:srgbClr val="04617B"/>
      </a:dk2>
      <a:lt2>
        <a:srgbClr val="FFF654"/>
      </a:lt2>
      <a:accent1>
        <a:srgbClr val="7030A0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7030A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</TotalTime>
  <Words>654</Words>
  <Application>Microsoft Office PowerPoint</Application>
  <PresentationFormat>On-screen Show (4:3)</PresentationFormat>
  <Paragraphs>119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The role of examples in mathematical reasoning</vt:lpstr>
      <vt:lpstr>Working mathematically</vt:lpstr>
      <vt:lpstr>Examples</vt:lpstr>
      <vt:lpstr>How do we use examples?</vt:lpstr>
      <vt:lpstr>Didactic object</vt:lpstr>
      <vt:lpstr>Counter examples</vt:lpstr>
      <vt:lpstr>Didacticising</vt:lpstr>
      <vt:lpstr>Analysing (Watson &amp; Chick ZDM)</vt:lpstr>
      <vt:lpstr>Generalising (Watson &amp; Chick)</vt:lpstr>
      <vt:lpstr>Abstracting from examples (Watson &amp; Chick)</vt:lpstr>
      <vt:lpstr>Slide 11</vt:lpstr>
      <vt:lpstr>Slide 12</vt:lpstr>
      <vt:lpstr>Inductive generalisation (Bills &amp; Rowland)</vt:lpstr>
      <vt:lpstr>Zara’s use of examples  (Watson &amp; Chick)</vt:lpstr>
      <vt:lpstr>New example purposes</vt:lpstr>
      <vt:lpstr>Slide 16</vt:lpstr>
      <vt:lpstr>References</vt:lpstr>
      <vt:lpstr>Another situation ...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examples in mathematical reasoning</dc:title>
  <dc:creator>Anne Watson</dc:creator>
  <cp:lastModifiedBy>Anne Watson</cp:lastModifiedBy>
  <cp:revision>4</cp:revision>
  <dcterms:created xsi:type="dcterms:W3CDTF">2012-12-28T10:12:02Z</dcterms:created>
  <dcterms:modified xsi:type="dcterms:W3CDTF">2015-10-31T08:27:35Z</dcterms:modified>
</cp:coreProperties>
</file>