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8" r:id="rId3"/>
    <p:sldId id="319" r:id="rId4"/>
    <p:sldId id="326" r:id="rId5"/>
    <p:sldId id="327" r:id="rId6"/>
    <p:sldId id="257" r:id="rId7"/>
    <p:sldId id="321" r:id="rId8"/>
    <p:sldId id="320" r:id="rId9"/>
    <p:sldId id="330" r:id="rId10"/>
    <p:sldId id="329" r:id="rId11"/>
    <p:sldId id="331" r:id="rId12"/>
    <p:sldId id="322" r:id="rId13"/>
    <p:sldId id="260" r:id="rId14"/>
    <p:sldId id="261" r:id="rId15"/>
    <p:sldId id="262" r:id="rId16"/>
    <p:sldId id="263" r:id="rId17"/>
    <p:sldId id="264" r:id="rId18"/>
    <p:sldId id="265" r:id="rId19"/>
    <p:sldId id="266" r:id="rId20"/>
    <p:sldId id="267" r:id="rId21"/>
    <p:sldId id="323" r:id="rId22"/>
    <p:sldId id="324" r:id="rId23"/>
    <p:sldId id="269" r:id="rId24"/>
    <p:sldId id="270" r:id="rId25"/>
    <p:sldId id="271" r:id="rId26"/>
    <p:sldId id="279" r:id="rId27"/>
    <p:sldId id="274" r:id="rId28"/>
    <p:sldId id="275" r:id="rId29"/>
    <p:sldId id="276" r:id="rId30"/>
    <p:sldId id="333" r:id="rId31"/>
    <p:sldId id="334" r:id="rId32"/>
    <p:sldId id="298" r:id="rId33"/>
    <p:sldId id="306" r:id="rId34"/>
    <p:sldId id="307" r:id="rId35"/>
    <p:sldId id="308" r:id="rId36"/>
    <p:sldId id="309" r:id="rId37"/>
    <p:sldId id="310" r:id="rId38"/>
    <p:sldId id="335" r:id="rId39"/>
    <p:sldId id="336" r:id="rId40"/>
    <p:sldId id="278" r:id="rId41"/>
    <p:sldId id="286"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0" d="100"/>
          <a:sy n="80" d="100"/>
        </p:scale>
        <p:origin x="-152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03"/>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666E2-1650-4EDE-B80C-4E48499E14C1}" type="datetimeFigureOut">
              <a:rPr lang="en-GB" smtClean="0"/>
              <a:pPr/>
              <a:t>26/04/2014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9678EE-5E6D-4CC5-9354-6EE0A237502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666E2-1650-4EDE-B80C-4E48499E14C1}" type="datetimeFigureOut">
              <a:rPr lang="en-GB" smtClean="0"/>
              <a:pPr/>
              <a:t>26/04/2014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678EE-5E6D-4CC5-9354-6EE0A237502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danngoodcake.blogspot.com/2013/02/challenge-9-coffee-walnut-tray-bake.html"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200" b="1" dirty="0" smtClean="0"/>
              <a:t>Teaching </a:t>
            </a:r>
            <a:r>
              <a:rPr lang="en-GB" sz="3200" b="1" dirty="0"/>
              <a:t>Mathematics in Primary Schools Using Problem </a:t>
            </a:r>
            <a:r>
              <a:rPr lang="en-GB" sz="3200" b="1" dirty="0" smtClean="0"/>
              <a:t>Solving in the NC</a:t>
            </a:r>
            <a:endParaRPr lang="en-GB" sz="3200" dirty="0"/>
          </a:p>
        </p:txBody>
      </p:sp>
      <p:sp>
        <p:nvSpPr>
          <p:cNvPr id="3" name="Subtitle 2"/>
          <p:cNvSpPr>
            <a:spLocks noGrp="1"/>
          </p:cNvSpPr>
          <p:nvPr>
            <p:ph type="subTitle" idx="1"/>
          </p:nvPr>
        </p:nvSpPr>
        <p:spPr/>
        <p:txBody>
          <a:bodyPr/>
          <a:lstStyle/>
          <a:p>
            <a:r>
              <a:rPr lang="en-GB" dirty="0" smtClean="0"/>
              <a:t>Anne Watson</a:t>
            </a:r>
          </a:p>
          <a:p>
            <a:r>
              <a:rPr lang="en-GB" dirty="0" smtClean="0"/>
              <a:t>2014</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Primary problem-solving summary</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Year 1: concrete, pictorial, objects, quantities</a:t>
            </a:r>
          </a:p>
          <a:p>
            <a:r>
              <a:rPr lang="en-GB" dirty="0" smtClean="0"/>
              <a:t>Year 2: materials, arrays, repeated addition, problems in contexts, deciding which operation</a:t>
            </a:r>
          </a:p>
          <a:p>
            <a:r>
              <a:rPr lang="en-GB" dirty="0" smtClean="0"/>
              <a:t>Year 3: money; number problems and practical problems; missing number problems; problems in which n objects are connected to m objects; select operation </a:t>
            </a:r>
          </a:p>
          <a:p>
            <a:r>
              <a:rPr lang="en-GB" dirty="0" smtClean="0"/>
              <a:t>Year 4:number and practical problems; problems needing distributive law; integer scaling</a:t>
            </a:r>
          </a:p>
          <a:p>
            <a:r>
              <a:rPr lang="en-GB" dirty="0" smtClean="0"/>
              <a:t>Year 5: multi-step problems; scaling with fractions and rates; missing angle; comparisons using graphs</a:t>
            </a:r>
          </a:p>
          <a:p>
            <a:r>
              <a:rPr lang="en-GB" dirty="0" smtClean="0"/>
              <a:t>Year 6:contexts; calculations; ratio</a:t>
            </a:r>
          </a:p>
          <a:p>
            <a:endParaRPr lang="en-GB" dirty="0" smtClean="0"/>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Things to sort out </a:t>
            </a:r>
            <a:r>
              <a:rPr lang="en-GB" dirty="0" smtClean="0"/>
              <a:t>when we see the assessments</a:t>
            </a:r>
            <a:endParaRPr lang="en-GB" dirty="0"/>
          </a:p>
        </p:txBody>
      </p:sp>
      <p:sp>
        <p:nvSpPr>
          <p:cNvPr id="3" name="Content Placeholder 2"/>
          <p:cNvSpPr>
            <a:spLocks noGrp="1"/>
          </p:cNvSpPr>
          <p:nvPr>
            <p:ph idx="1"/>
          </p:nvPr>
        </p:nvSpPr>
        <p:spPr/>
        <p:txBody>
          <a:bodyPr/>
          <a:lstStyle/>
          <a:p>
            <a:r>
              <a:rPr lang="en-GB" dirty="0" smtClean="0"/>
              <a:t>‘solve problems’ can also mean ‘answer questions’</a:t>
            </a:r>
          </a:p>
          <a:p>
            <a:r>
              <a:rPr lang="en-GB" dirty="0"/>
              <a:t>w</a:t>
            </a:r>
            <a:r>
              <a:rPr lang="en-GB" dirty="0" smtClean="0"/>
              <a:t>hat makes problems ‘increasingly sophisticated’?</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83568" y="260648"/>
            <a:ext cx="8229600" cy="1143000"/>
          </a:xfrm>
        </p:spPr>
        <p:txBody>
          <a:bodyPr/>
          <a:lstStyle/>
          <a:p>
            <a:pPr lvl="0"/>
            <a:r>
              <a:rPr lang="en-GB" b="1" dirty="0" smtClean="0"/>
              <a:t>Routine procedures</a:t>
            </a:r>
            <a:endParaRPr lang="en-GB" b="1" dirty="0"/>
          </a:p>
        </p:txBody>
      </p:sp>
      <p:sp>
        <p:nvSpPr>
          <p:cNvPr id="3" name="Content Placeholder 2"/>
          <p:cNvSpPr txBox="1">
            <a:spLocks noGrp="1"/>
          </p:cNvSpPr>
          <p:nvPr>
            <p:ph idx="1"/>
          </p:nvPr>
        </p:nvSpPr>
        <p:spPr>
          <a:xfrm>
            <a:off x="457200" y="1412775"/>
            <a:ext cx="8686800" cy="5184574"/>
          </a:xfrm>
        </p:spPr>
        <p:txBody>
          <a:bodyPr>
            <a:normAutofit/>
          </a:bodyPr>
          <a:lstStyle/>
          <a:p>
            <a:pPr lvl="0">
              <a:spcBef>
                <a:spcPts val="700"/>
              </a:spcBef>
              <a:buNone/>
            </a:pPr>
            <a:endParaRPr lang="en-GB" sz="2800" dirty="0" smtClean="0"/>
          </a:p>
          <a:p>
            <a:pPr lvl="0">
              <a:spcBef>
                <a:spcPts val="700"/>
              </a:spcBef>
            </a:pPr>
            <a:r>
              <a:rPr lang="en-GB" sz="2800" dirty="0" smtClean="0"/>
              <a:t>If </a:t>
            </a:r>
            <a:r>
              <a:rPr lang="en-GB" sz="2800" dirty="0"/>
              <a:t>I have 13 sweets and eat 8 of them, how many do I have left over</a:t>
            </a:r>
            <a:r>
              <a:rPr lang="en-GB" sz="2800" dirty="0" smtClean="0"/>
              <a:t>?</a:t>
            </a:r>
          </a:p>
          <a:p>
            <a:pPr lvl="0">
              <a:spcBef>
                <a:spcPts val="700"/>
              </a:spcBef>
            </a:pPr>
            <a:endParaRPr lang="en-GB" sz="2800" dirty="0" smtClean="0"/>
          </a:p>
          <a:p>
            <a:pPr lvl="0">
              <a:spcBef>
                <a:spcPts val="700"/>
              </a:spcBef>
            </a:pPr>
            <a:endParaRPr lang="en-GB" sz="2800" dirty="0"/>
          </a:p>
          <a:p>
            <a:pPr lvl="0">
              <a:spcBef>
                <a:spcPts val="700"/>
              </a:spcBef>
            </a:pPr>
            <a:r>
              <a:rPr lang="en-GB" sz="2800" dirty="0" smtClean="0"/>
              <a:t>If I have 13 metres of rope and use 8 metres of it, what length do I have left over?</a:t>
            </a:r>
          </a:p>
          <a:p>
            <a:pPr lvl="0">
              <a:buNone/>
            </a:pPr>
            <a:endParaRPr lang="en-GB" dirty="0"/>
          </a:p>
          <a:p>
            <a:pPr lvl="0"/>
            <a:endParaRPr lang="en-GB" dirty="0"/>
          </a:p>
        </p:txBody>
      </p:sp>
      <p:pic>
        <p:nvPicPr>
          <p:cNvPr id="1026" name="Picture 2" descr="C:\Users\Anne\AppData\Local\Microsoft\Windows\Temporary Internet Files\Content.IE5\1D5D72WI\MC900232277[1].wmf"/>
          <p:cNvPicPr>
            <a:picLocks noChangeAspect="1" noChangeArrowheads="1"/>
          </p:cNvPicPr>
          <p:nvPr/>
        </p:nvPicPr>
        <p:blipFill>
          <a:blip r:embed="rId2" cstate="print"/>
          <a:srcRect/>
          <a:stretch>
            <a:fillRect/>
          </a:stretch>
        </p:blipFill>
        <p:spPr bwMode="auto">
          <a:xfrm>
            <a:off x="6156176" y="2492896"/>
            <a:ext cx="1435959" cy="882476"/>
          </a:xfrm>
          <a:prstGeom prst="rect">
            <a:avLst/>
          </a:prstGeom>
          <a:noFill/>
        </p:spPr>
      </p:pic>
      <p:pic>
        <p:nvPicPr>
          <p:cNvPr id="4" name="Picture 2" descr="C:\Users\Anne\AppData\Local\Microsoft\Windows\Temporary Internet Files\Content.IE5\1D5D72WI\MC900357881[1].wmf"/>
          <p:cNvPicPr>
            <a:picLocks noChangeAspect="1" noChangeArrowheads="1"/>
          </p:cNvPicPr>
          <p:nvPr/>
        </p:nvPicPr>
        <p:blipFill>
          <a:blip r:embed="rId3" cstate="print"/>
          <a:srcRect/>
          <a:stretch>
            <a:fillRect/>
          </a:stretch>
        </p:blipFill>
        <p:spPr bwMode="auto">
          <a:xfrm>
            <a:off x="5724128" y="4581128"/>
            <a:ext cx="1978762" cy="167152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smtClean="0"/>
          </a:p>
        </p:txBody>
      </p:sp>
      <p:sp>
        <p:nvSpPr>
          <p:cNvPr id="3" name="Content Placeholder 2"/>
          <p:cNvSpPr>
            <a:spLocks noGrp="1"/>
          </p:cNvSpPr>
          <p:nvPr>
            <p:ph idx="1"/>
          </p:nvPr>
        </p:nvSpPr>
        <p:spPr>
          <a:xfrm>
            <a:off x="395536" y="2708920"/>
            <a:ext cx="8229600" cy="4525963"/>
          </a:xfrm>
        </p:spPr>
        <p:txBody>
          <a:bodyPr/>
          <a:lstStyle/>
          <a:p>
            <a:r>
              <a:rPr lang="en-GB" dirty="0" smtClean="0"/>
              <a:t>apply the procedure you have just been learning</a:t>
            </a:r>
          </a:p>
          <a:p>
            <a:pPr>
              <a:buNone/>
            </a:pPr>
            <a:r>
              <a:rPr lang="en-GB" dirty="0" smtClean="0"/>
              <a:t>OR</a:t>
            </a:r>
          </a:p>
          <a:p>
            <a:r>
              <a:rPr lang="en-GB" dirty="0" smtClean="0"/>
              <a:t>decide what operation(s) to use</a:t>
            </a:r>
          </a:p>
          <a:p>
            <a:endParaRPr lang="en-GB" dirty="0"/>
          </a:p>
        </p:txBody>
      </p:sp>
      <p:sp>
        <p:nvSpPr>
          <p:cNvPr id="5" name="Rounded Rectangle 4"/>
          <p:cNvSpPr/>
          <p:nvPr/>
        </p:nvSpPr>
        <p:spPr>
          <a:xfrm>
            <a:off x="611560" y="260648"/>
            <a:ext cx="4896544"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What is 'problem solving'?</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32037"/>
            <a:ext cx="8229600" cy="4525963"/>
          </a:xfrm>
        </p:spPr>
        <p:txBody>
          <a:bodyPr/>
          <a:lstStyle/>
          <a:p>
            <a:r>
              <a:rPr lang="en-GB" dirty="0" smtClean="0"/>
              <a:t>practice using the procedure with a range of contexts</a:t>
            </a:r>
          </a:p>
          <a:p>
            <a:r>
              <a:rPr lang="en-GB" dirty="0" smtClean="0"/>
              <a:t>know how the procedure applies to real situations and what sort of answers it produces</a:t>
            </a:r>
          </a:p>
          <a:p>
            <a:pPr>
              <a:buNone/>
            </a:pPr>
            <a:endParaRPr lang="en-GB" dirty="0" smtClean="0"/>
          </a:p>
          <a:p>
            <a:pPr>
              <a:buNone/>
            </a:pPr>
            <a:endParaRPr lang="en-GB" dirty="0"/>
          </a:p>
        </p:txBody>
      </p:sp>
      <p:sp>
        <p:nvSpPr>
          <p:cNvPr id="4" name="Title 3"/>
          <p:cNvSpPr>
            <a:spLocks noGrp="1"/>
          </p:cNvSpPr>
          <p:nvPr>
            <p:ph type="title"/>
          </p:nvPr>
        </p:nvSpPr>
        <p:spPr>
          <a:xfrm>
            <a:off x="457200" y="274638"/>
            <a:ext cx="4330824" cy="1143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3200" dirty="0" smtClean="0"/>
              <a:t>What is learnt?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229600" cy="4525963"/>
          </a:xfrm>
        </p:spPr>
        <p:txBody>
          <a:bodyPr>
            <a:normAutofit fontScale="92500" lnSpcReduction="10000"/>
          </a:bodyPr>
          <a:lstStyle/>
          <a:p>
            <a:r>
              <a:rPr lang="en-GB" dirty="0" smtClean="0"/>
              <a:t>Focusing on:</a:t>
            </a:r>
          </a:p>
          <a:p>
            <a:pPr lvl="1"/>
            <a:r>
              <a:rPr lang="en-GB" dirty="0" smtClean="0"/>
              <a:t>developing procedures </a:t>
            </a:r>
            <a:r>
              <a:rPr lang="en-GB" i="1" dirty="0" smtClean="0"/>
              <a:t>from</a:t>
            </a:r>
            <a:r>
              <a:rPr lang="en-GB" dirty="0" smtClean="0"/>
              <a:t> manipulating quantities</a:t>
            </a:r>
          </a:p>
          <a:p>
            <a:pPr lvl="1"/>
            <a:r>
              <a:rPr lang="en-GB" dirty="0" smtClean="0"/>
              <a:t>formalising what we do already</a:t>
            </a:r>
          </a:p>
          <a:p>
            <a:pPr lvl="1"/>
            <a:r>
              <a:rPr lang="en-GB" dirty="0" smtClean="0"/>
              <a:t>understanding procedures as manipulating relations between quantities</a:t>
            </a:r>
          </a:p>
          <a:p>
            <a:pPr lvl="1"/>
            <a:r>
              <a:rPr lang="en-GB" dirty="0" smtClean="0"/>
              <a:t>methods that arise within mathematics that can be applied outside</a:t>
            </a:r>
          </a:p>
          <a:p>
            <a:pPr lvl="1"/>
            <a:r>
              <a:rPr lang="en-GB" dirty="0" smtClean="0"/>
              <a:t>reflect on outcomes of procedures – why does it work?</a:t>
            </a:r>
          </a:p>
          <a:p>
            <a:pPr lvl="1"/>
            <a:r>
              <a:rPr lang="en-GB" dirty="0" smtClean="0"/>
              <a:t>‘doing’ </a:t>
            </a:r>
            <a:r>
              <a:rPr lang="en-GB" i="1" dirty="0" smtClean="0"/>
              <a:t>and</a:t>
            </a:r>
            <a:r>
              <a:rPr lang="en-GB" dirty="0" smtClean="0"/>
              <a:t> ‘understanding’</a:t>
            </a:r>
          </a:p>
          <a:p>
            <a:pPr lvl="1"/>
            <a:endParaRPr lang="en-GB" dirty="0"/>
          </a:p>
        </p:txBody>
      </p:sp>
      <p:sp>
        <p:nvSpPr>
          <p:cNvPr id="7" name="Title 6"/>
          <p:cNvSpPr>
            <a:spLocks noGrp="1"/>
          </p:cNvSpPr>
          <p:nvPr>
            <p:ph type="title"/>
          </p:nvPr>
        </p:nvSpPr>
        <p:spPr>
          <a:xfrm>
            <a:off x="457200" y="274638"/>
            <a:ext cx="6059016" cy="1143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GB" sz="3200" dirty="0" smtClean="0"/>
              <a:t>Implications for pedagogy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404664"/>
            <a:ext cx="8229600" cy="1143000"/>
          </a:xfrm>
        </p:spPr>
        <p:txBody>
          <a:bodyPr/>
          <a:lstStyle/>
          <a:p>
            <a:r>
              <a:rPr lang="en-GB" b="1" dirty="0" smtClean="0"/>
              <a:t>Non-routine application</a:t>
            </a:r>
            <a:endParaRPr lang="en-GB" b="1" dirty="0"/>
          </a:p>
        </p:txBody>
      </p:sp>
      <p:sp>
        <p:nvSpPr>
          <p:cNvPr id="3" name="Content Placeholder 2"/>
          <p:cNvSpPr>
            <a:spLocks noGrp="1"/>
          </p:cNvSpPr>
          <p:nvPr>
            <p:ph idx="1"/>
          </p:nvPr>
        </p:nvSpPr>
        <p:spPr>
          <a:xfrm>
            <a:off x="467544" y="1844824"/>
            <a:ext cx="8229600" cy="4525963"/>
          </a:xfrm>
        </p:spPr>
        <p:txBody>
          <a:bodyPr>
            <a:normAutofit/>
          </a:bodyPr>
          <a:lstStyle/>
          <a:p>
            <a:pPr lvl="0">
              <a:spcBef>
                <a:spcPts val="700"/>
              </a:spcBef>
            </a:pPr>
            <a:r>
              <a:rPr lang="en-GB" dirty="0" smtClean="0"/>
              <a:t>Mel and Molly walk home together but Molly has an extra bit to walk after they get to Mel’s house; it takes Molly 13 minutes to walk home and Mel 8 minutes.  For how many minutes is Molly walking on her own?</a:t>
            </a:r>
          </a:p>
          <a:p>
            <a:pPr lvl="0">
              <a:spcBef>
                <a:spcPts val="700"/>
              </a:spcBef>
            </a:pPr>
            <a:endParaRPr lang="en-GB" dirty="0" smtClean="0"/>
          </a:p>
        </p:txBody>
      </p:sp>
      <p:pic>
        <p:nvPicPr>
          <p:cNvPr id="2050" name="Picture 2" descr="C:\Users\Anne\AppData\Local\Microsoft\Windows\Temporary Internet Files\Content.IE5\1D5D72WI\MC900445984[1].wmf"/>
          <p:cNvPicPr>
            <a:picLocks noChangeAspect="1" noChangeArrowheads="1"/>
          </p:cNvPicPr>
          <p:nvPr/>
        </p:nvPicPr>
        <p:blipFill>
          <a:blip r:embed="rId2" cstate="print"/>
          <a:srcRect/>
          <a:stretch>
            <a:fillRect/>
          </a:stretch>
        </p:blipFill>
        <p:spPr bwMode="auto">
          <a:xfrm>
            <a:off x="6660232" y="260648"/>
            <a:ext cx="1762963" cy="16632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44824"/>
            <a:ext cx="8229600" cy="4525963"/>
          </a:xfrm>
        </p:spPr>
        <p:txBody>
          <a:bodyPr/>
          <a:lstStyle/>
          <a:p>
            <a:r>
              <a:rPr lang="en-GB" dirty="0" smtClean="0"/>
              <a:t>Represent the structure, maybe using diagrams</a:t>
            </a:r>
          </a:p>
          <a:p>
            <a:r>
              <a:rPr lang="en-GB" dirty="0" smtClean="0"/>
              <a:t>Understand the situation and the relations between quantities involved – not just use a recent procedure</a:t>
            </a:r>
          </a:p>
          <a:p>
            <a:pPr lvl="0"/>
            <a:r>
              <a:rPr lang="en-GB" dirty="0" smtClean="0"/>
              <a:t>Apply maths to a real(</a:t>
            </a:r>
            <a:r>
              <a:rPr lang="en-GB" dirty="0" err="1" smtClean="0"/>
              <a:t>istic</a:t>
            </a:r>
            <a:r>
              <a:rPr lang="en-GB" dirty="0" smtClean="0"/>
              <a:t>) problem</a:t>
            </a:r>
          </a:p>
          <a:p>
            <a:pPr lvl="0"/>
            <a:r>
              <a:rPr lang="en-GB" dirty="0" smtClean="0"/>
              <a:t>Compare and reflect on outcomes of procedure, why does it work?</a:t>
            </a:r>
          </a:p>
          <a:p>
            <a:pPr>
              <a:buNone/>
            </a:pPr>
            <a:endParaRPr lang="en-GB" dirty="0"/>
          </a:p>
        </p:txBody>
      </p:sp>
      <p:sp>
        <p:nvSpPr>
          <p:cNvPr id="5" name="Title 4"/>
          <p:cNvSpPr>
            <a:spLocks noGrp="1"/>
          </p:cNvSpPr>
          <p:nvPr>
            <p:ph type="title"/>
          </p:nvPr>
        </p:nvSpPr>
        <p:spPr>
          <a:xfrm>
            <a:off x="457200" y="274638"/>
            <a:ext cx="5987008"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What is 'problem-solving'?</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2420888"/>
            <a:ext cx="8229600" cy="4525963"/>
          </a:xfrm>
        </p:spPr>
        <p:txBody>
          <a:bodyPr/>
          <a:lstStyle/>
          <a:p>
            <a:r>
              <a:rPr lang="en-GB" dirty="0" smtClean="0"/>
              <a:t>Modelling or representing a situation</a:t>
            </a:r>
          </a:p>
          <a:p>
            <a:r>
              <a:rPr lang="en-GB" dirty="0" smtClean="0"/>
              <a:t>Experience at how to sort out the mathematical structure of a problem</a:t>
            </a:r>
          </a:p>
          <a:p>
            <a:r>
              <a:rPr lang="en-GB" dirty="0" smtClean="0"/>
              <a:t>Understanding what different operations do for us</a:t>
            </a:r>
          </a:p>
          <a:p>
            <a:r>
              <a:rPr lang="en-GB" dirty="0" smtClean="0"/>
              <a:t>Experience at knowing what situations need what procedures</a:t>
            </a:r>
          </a:p>
          <a:p>
            <a:endParaRPr lang="en-GB" dirty="0" smtClean="0"/>
          </a:p>
          <a:p>
            <a:endParaRPr lang="en-GB" dirty="0"/>
          </a:p>
        </p:txBody>
      </p:sp>
      <p:sp>
        <p:nvSpPr>
          <p:cNvPr id="5" name="Rounded Rectangle 4"/>
          <p:cNvSpPr/>
          <p:nvPr/>
        </p:nvSpPr>
        <p:spPr>
          <a:xfrm>
            <a:off x="827584" y="260648"/>
            <a:ext cx="3600400" cy="144016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t>What is learnt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229600" cy="4886003"/>
          </a:xfrm>
        </p:spPr>
        <p:txBody>
          <a:bodyPr>
            <a:normAutofit fontScale="92500" lnSpcReduction="10000"/>
          </a:bodyPr>
          <a:lstStyle/>
          <a:p>
            <a:r>
              <a:rPr lang="en-GB" dirty="0" smtClean="0"/>
              <a:t>Do students know what a particular procedure can do for them?</a:t>
            </a:r>
          </a:p>
          <a:p>
            <a:r>
              <a:rPr lang="en-GB" dirty="0" smtClean="0"/>
              <a:t>Focus on relationships between quantities and variables – not on answers only</a:t>
            </a:r>
          </a:p>
          <a:p>
            <a:r>
              <a:rPr lang="en-GB" dirty="0" smtClean="0"/>
              <a:t>The importance of diagrams and other representations</a:t>
            </a:r>
          </a:p>
          <a:p>
            <a:r>
              <a:rPr lang="en-GB" dirty="0" smtClean="0">
                <a:solidFill>
                  <a:srgbClr val="FF0000"/>
                </a:solidFill>
              </a:rPr>
              <a:t>TIME </a:t>
            </a:r>
            <a:r>
              <a:rPr lang="en-GB" dirty="0" smtClean="0"/>
              <a:t>to discuss afterwards; maybe collect situations that need addition, subtraction, multiplication and division </a:t>
            </a:r>
          </a:p>
          <a:p>
            <a:r>
              <a:rPr lang="en-GB" dirty="0" smtClean="0"/>
              <a:t>Make up own stories</a:t>
            </a:r>
          </a:p>
          <a:p>
            <a:endParaRPr lang="en-GB" dirty="0" smtClean="0"/>
          </a:p>
        </p:txBody>
      </p:sp>
      <p:sp>
        <p:nvSpPr>
          <p:cNvPr id="6" name="Title 5"/>
          <p:cNvSpPr>
            <a:spLocks noGrp="1"/>
          </p:cNvSpPr>
          <p:nvPr>
            <p:ph type="title"/>
          </p:nvPr>
        </p:nvSpPr>
        <p:spPr>
          <a:xfrm>
            <a:off x="457200" y="274638"/>
            <a:ext cx="5410944" cy="1143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GB" sz="3200" dirty="0" smtClean="0"/>
              <a:t>Implications for pedagogy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of the maths NC</a:t>
            </a:r>
            <a:endParaRPr lang="en-GB" b="1" dirty="0"/>
          </a:p>
        </p:txBody>
      </p:sp>
      <p:sp>
        <p:nvSpPr>
          <p:cNvPr id="3" name="Content Placeholder 2"/>
          <p:cNvSpPr>
            <a:spLocks noGrp="1"/>
          </p:cNvSpPr>
          <p:nvPr>
            <p:ph idx="1"/>
          </p:nvPr>
        </p:nvSpPr>
        <p:spPr>
          <a:xfrm>
            <a:off x="304800" y="1340768"/>
            <a:ext cx="8686800" cy="5328592"/>
          </a:xfrm>
        </p:spPr>
        <p:txBody>
          <a:bodyPr>
            <a:normAutofit/>
          </a:bodyPr>
          <a:lstStyle/>
          <a:p>
            <a:pPr>
              <a:buNone/>
            </a:pPr>
            <a:endParaRPr lang="en-GB" b="1" dirty="0" smtClean="0"/>
          </a:p>
          <a:p>
            <a:r>
              <a:rPr lang="en-GB" dirty="0" smtClean="0"/>
              <a:t>The National Curriculum for mathematics aims to ensure that all pupils:</a:t>
            </a:r>
          </a:p>
          <a:p>
            <a:pPr lvl="1"/>
            <a:r>
              <a:rPr lang="en-GB" dirty="0" smtClean="0"/>
              <a:t>become </a:t>
            </a:r>
            <a:r>
              <a:rPr lang="en-GB" b="1" dirty="0" smtClean="0"/>
              <a:t>fluent in the fundamentals of mathematics, </a:t>
            </a:r>
            <a:r>
              <a:rPr lang="en-GB" dirty="0" smtClean="0"/>
              <a:t>including through </a:t>
            </a:r>
            <a:r>
              <a:rPr lang="en-GB" dirty="0" smtClean="0">
                <a:solidFill>
                  <a:srgbClr val="FF0000"/>
                </a:solidFill>
              </a:rPr>
              <a:t>varied and frequent practice with increasingly complex problems over time</a:t>
            </a:r>
            <a:r>
              <a:rPr lang="en-GB" dirty="0" smtClean="0"/>
              <a:t>, so that pupils develop conceptual understanding and are able to recall and apply their knowledge rapidly and accurately to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Warning</a:t>
            </a:r>
            <a:endParaRPr lang="en-GB" b="1" dirty="0"/>
          </a:p>
        </p:txBody>
      </p:sp>
      <p:sp>
        <p:nvSpPr>
          <p:cNvPr id="3" name="Content Placeholder 2"/>
          <p:cNvSpPr>
            <a:spLocks noGrp="1"/>
          </p:cNvSpPr>
          <p:nvPr>
            <p:ph idx="1"/>
          </p:nvPr>
        </p:nvSpPr>
        <p:spPr/>
        <p:txBody>
          <a:bodyPr/>
          <a:lstStyle/>
          <a:p>
            <a:pPr>
              <a:buNone/>
            </a:pPr>
            <a:r>
              <a:rPr lang="en-GB" dirty="0" smtClean="0"/>
              <a:t>    One non-routine problem is not enough!</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Additive problem sequence involving counting</a:t>
            </a:r>
            <a:endParaRPr lang="en-GB" b="1" dirty="0"/>
          </a:p>
        </p:txBody>
      </p:sp>
      <p:sp>
        <p:nvSpPr>
          <p:cNvPr id="3" name="Content Placeholder 2"/>
          <p:cNvSpPr>
            <a:spLocks noGrp="1"/>
          </p:cNvSpPr>
          <p:nvPr>
            <p:ph idx="1"/>
          </p:nvPr>
        </p:nvSpPr>
        <p:spPr>
          <a:xfrm>
            <a:off x="539552" y="1700808"/>
            <a:ext cx="8229600" cy="4785395"/>
          </a:xfrm>
        </p:spPr>
        <p:txBody>
          <a:bodyPr>
            <a:normAutofit fontScale="92500" lnSpcReduction="10000"/>
          </a:bodyPr>
          <a:lstStyle/>
          <a:p>
            <a:r>
              <a:rPr lang="en-GB" dirty="0" smtClean="0"/>
              <a:t>Barry had 8 dinosaurs and Granny gave him four more, how many dinosaurs does he now have?</a:t>
            </a:r>
          </a:p>
          <a:p>
            <a:r>
              <a:rPr lang="en-GB" dirty="0" smtClean="0"/>
              <a:t>Aunty Anne gave me two dinosaurs every week for the last five weeks, how many do I have? </a:t>
            </a:r>
          </a:p>
          <a:p>
            <a:r>
              <a:rPr lang="en-GB" dirty="0" smtClean="0"/>
              <a:t>If Aunty Anne carries on like this, how many will I have after two more weeks?</a:t>
            </a:r>
          </a:p>
          <a:p>
            <a:r>
              <a:rPr lang="en-GB" dirty="0" smtClean="0"/>
              <a:t>How many dinosaurs should I then give Barry so we have the same number?</a:t>
            </a:r>
          </a:p>
          <a:p>
            <a:r>
              <a:rPr lang="en-GB" dirty="0" smtClean="0"/>
              <a:t>If we line them up in pairs, how many pairs will we have?</a:t>
            </a:r>
          </a:p>
          <a:p>
            <a:pPr>
              <a:buNone/>
            </a:pPr>
            <a:endParaRPr lang="en-GB" dirty="0" smtClean="0"/>
          </a:p>
          <a:p>
            <a:endParaRPr lang="en-GB"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Additive problem sequence involving measuring</a:t>
            </a:r>
            <a:endParaRPr lang="en-GB" b="1" dirty="0"/>
          </a:p>
        </p:txBody>
      </p:sp>
      <p:sp>
        <p:nvSpPr>
          <p:cNvPr id="3" name="Content Placeholder 2"/>
          <p:cNvSpPr>
            <a:spLocks noGrp="1"/>
          </p:cNvSpPr>
          <p:nvPr>
            <p:ph idx="1"/>
          </p:nvPr>
        </p:nvSpPr>
        <p:spPr>
          <a:xfrm>
            <a:off x="395536" y="1628800"/>
            <a:ext cx="8229600" cy="4785395"/>
          </a:xfrm>
        </p:spPr>
        <p:txBody>
          <a:bodyPr>
            <a:normAutofit/>
          </a:bodyPr>
          <a:lstStyle/>
          <a:p>
            <a:r>
              <a:rPr lang="en-GB" dirty="0" smtClean="0"/>
              <a:t>Poppy has a tape measure which is five metres long but it is rolled up.  She unrolls it gradually.  First she unrolls 50 centimetres, then another 50 centimetres. How much does she have unrolled now?  Now she unrolls another 75 centimetres, ...... Has she unrolled enough to measure your desk yet?</a:t>
            </a:r>
          </a:p>
          <a:p>
            <a:endParaRPr lang="en-GB"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2564904"/>
            <a:ext cx="8229600" cy="4525963"/>
          </a:xfrm>
        </p:spPr>
        <p:txBody>
          <a:bodyPr/>
          <a:lstStyle/>
          <a:p>
            <a:r>
              <a:rPr lang="en-GB" dirty="0" smtClean="0"/>
              <a:t>Not just answering questions</a:t>
            </a:r>
          </a:p>
          <a:p>
            <a:r>
              <a:rPr lang="en-GB" dirty="0" smtClean="0"/>
              <a:t>Analysing the situation</a:t>
            </a:r>
          </a:p>
          <a:p>
            <a:r>
              <a:rPr lang="en-GB" dirty="0" smtClean="0"/>
              <a:t>Multi-step reasoning</a:t>
            </a:r>
          </a:p>
          <a:p>
            <a:r>
              <a:rPr lang="en-GB" dirty="0" smtClean="0"/>
              <a:t>Needing to record and keep track of </a:t>
            </a:r>
            <a:r>
              <a:rPr lang="en-GB" dirty="0" err="1" smtClean="0"/>
              <a:t>subproblems</a:t>
            </a:r>
            <a:endParaRPr lang="en-GB" dirty="0" smtClean="0"/>
          </a:p>
        </p:txBody>
      </p:sp>
      <p:sp>
        <p:nvSpPr>
          <p:cNvPr id="4" name="Rounded Rectangle 3"/>
          <p:cNvSpPr/>
          <p:nvPr/>
        </p:nvSpPr>
        <p:spPr>
          <a:xfrm>
            <a:off x="611560" y="260648"/>
            <a:ext cx="4752528"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What is 'problem-solving'?</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2492896"/>
            <a:ext cx="8229600" cy="4525963"/>
          </a:xfrm>
        </p:spPr>
        <p:txBody>
          <a:bodyPr/>
          <a:lstStyle/>
          <a:p>
            <a:r>
              <a:rPr lang="en-GB" dirty="0" smtClean="0"/>
              <a:t>Clarity about length and units</a:t>
            </a:r>
          </a:p>
          <a:p>
            <a:r>
              <a:rPr lang="en-GB" dirty="0" smtClean="0"/>
              <a:t>Clarity about measuring</a:t>
            </a:r>
          </a:p>
          <a:p>
            <a:r>
              <a:rPr lang="en-GB" dirty="0" smtClean="0"/>
              <a:t>Additive reasoning is not always about counting and involves juggling accumulation and difference</a:t>
            </a:r>
          </a:p>
        </p:txBody>
      </p:sp>
      <p:sp>
        <p:nvSpPr>
          <p:cNvPr id="4" name="Rounded Rectangle 3"/>
          <p:cNvSpPr/>
          <p:nvPr/>
        </p:nvSpPr>
        <p:spPr>
          <a:xfrm>
            <a:off x="827584" y="260648"/>
            <a:ext cx="3600400" cy="172819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t>What is learnt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2060848"/>
            <a:ext cx="8229600" cy="4525963"/>
          </a:xfrm>
        </p:spPr>
        <p:txBody>
          <a:bodyPr/>
          <a:lstStyle/>
          <a:p>
            <a:endParaRPr lang="en-GB" dirty="0" smtClean="0"/>
          </a:p>
          <a:p>
            <a:r>
              <a:rPr lang="en-GB" sz="3600" dirty="0" smtClean="0"/>
              <a:t>Present a range of problems that need</a:t>
            </a:r>
          </a:p>
          <a:p>
            <a:pPr lvl="1"/>
            <a:r>
              <a:rPr lang="en-GB" sz="3600" dirty="0" smtClean="0"/>
              <a:t>different images </a:t>
            </a:r>
          </a:p>
          <a:p>
            <a:pPr lvl="1"/>
            <a:r>
              <a:rPr lang="en-GB" sz="3600" dirty="0" smtClean="0"/>
              <a:t>different combinations of key ideas</a:t>
            </a:r>
          </a:p>
          <a:p>
            <a:pPr>
              <a:buNone/>
            </a:pPr>
            <a:endParaRPr lang="en-GB" dirty="0" smtClean="0"/>
          </a:p>
          <a:p>
            <a:endParaRPr lang="en-GB" dirty="0"/>
          </a:p>
        </p:txBody>
      </p:sp>
      <p:sp>
        <p:nvSpPr>
          <p:cNvPr id="6" name="Rounded Rectangle 5"/>
          <p:cNvSpPr/>
          <p:nvPr/>
        </p:nvSpPr>
        <p:spPr>
          <a:xfrm>
            <a:off x="539552" y="188640"/>
            <a:ext cx="5112568" cy="1800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GB" sz="3200" dirty="0" smtClean="0"/>
              <a:t>Implications for pedagogy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Shrek</a:t>
            </a:r>
            <a:endParaRPr lang="en-GB" b="1" dirty="0"/>
          </a:p>
        </p:txBody>
      </p:sp>
      <p:pic>
        <p:nvPicPr>
          <p:cNvPr id="4" name="Content Placeholder 3" descr="C:\Users\Anne\Desktop\shrek.jpg"/>
          <p:cNvPicPr>
            <a:picLocks noGrp="1"/>
          </p:cNvPicPr>
          <p:nvPr>
            <p:ph idx="1"/>
          </p:nvPr>
        </p:nvPicPr>
        <p:blipFill>
          <a:blip r:embed="rId2" cstate="print"/>
          <a:srcRect/>
          <a:stretch>
            <a:fillRect/>
          </a:stretch>
        </p:blipFill>
        <p:spPr bwMode="auto">
          <a:xfrm>
            <a:off x="5148064" y="2348880"/>
            <a:ext cx="2415540" cy="2903220"/>
          </a:xfrm>
          <a:prstGeom prst="rect">
            <a:avLst/>
          </a:prstGeom>
          <a:noFill/>
          <a:ln w="9525">
            <a:noFill/>
            <a:miter lim="800000"/>
            <a:headEnd/>
            <a:tailEnd/>
          </a:ln>
        </p:spPr>
      </p:pic>
      <p:sp>
        <p:nvSpPr>
          <p:cNvPr id="5" name="TextBox 4"/>
          <p:cNvSpPr txBox="1"/>
          <p:nvPr/>
        </p:nvSpPr>
        <p:spPr>
          <a:xfrm>
            <a:off x="467544" y="1556792"/>
            <a:ext cx="4464496" cy="3816429"/>
          </a:xfrm>
          <a:prstGeom prst="rect">
            <a:avLst/>
          </a:prstGeom>
          <a:noFill/>
        </p:spPr>
        <p:txBody>
          <a:bodyPr wrap="square" rtlCol="0">
            <a:spAutoFit/>
          </a:bodyPr>
          <a:lstStyle/>
          <a:p>
            <a:r>
              <a:rPr lang="en-GB" sz="3200" dirty="0" smtClean="0"/>
              <a:t>Draw a picture of Shrek using pencil and compasses; dynamic geometry software; CAD</a:t>
            </a:r>
          </a:p>
          <a:p>
            <a:endParaRPr lang="en-GB" sz="3200" dirty="0" smtClean="0"/>
          </a:p>
          <a:p>
            <a:r>
              <a:rPr lang="en-GB" sz="3200" dirty="0" smtClean="0"/>
              <a:t>Which gives a better picture and why?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3600" dirty="0" smtClean="0"/>
              <a:t>Conjecture and test geometrical decisions using various media:</a:t>
            </a:r>
          </a:p>
          <a:p>
            <a:pPr lvl="1"/>
            <a:r>
              <a:rPr lang="en-GB" sz="3600" dirty="0" smtClean="0"/>
              <a:t>Practical drawing equipment</a:t>
            </a:r>
          </a:p>
          <a:p>
            <a:pPr lvl="1"/>
            <a:r>
              <a:rPr lang="en-GB" sz="3600" dirty="0" smtClean="0"/>
              <a:t>Software choices</a:t>
            </a:r>
          </a:p>
          <a:p>
            <a:pPr lvl="1"/>
            <a:endParaRPr lang="en-GB" dirty="0" smtClean="0"/>
          </a:p>
          <a:p>
            <a:pPr lvl="1"/>
            <a:endParaRPr lang="en-GB" dirty="0" smtClean="0"/>
          </a:p>
          <a:p>
            <a:endParaRPr lang="en-GB" dirty="0"/>
          </a:p>
        </p:txBody>
      </p:sp>
      <p:sp>
        <p:nvSpPr>
          <p:cNvPr id="5" name="Title 4"/>
          <p:cNvSpPr>
            <a:spLocks noGrp="1"/>
          </p:cNvSpPr>
          <p:nvPr>
            <p:ph type="title"/>
          </p:nvPr>
        </p:nvSpPr>
        <p:spPr>
          <a:xfrm>
            <a:off x="457200" y="274638"/>
            <a:ext cx="5482952"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What is 'problem-solving'?</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Introduce knowledge and language of centre and radius</a:t>
            </a:r>
          </a:p>
          <a:p>
            <a:r>
              <a:rPr lang="en-GB" dirty="0" smtClean="0"/>
              <a:t>Knowledge of fixed and variable features of circles</a:t>
            </a:r>
          </a:p>
          <a:p>
            <a:r>
              <a:rPr lang="en-GB" dirty="0" smtClean="0"/>
              <a:t>Identifying same shapes</a:t>
            </a:r>
          </a:p>
          <a:p>
            <a:r>
              <a:rPr lang="en-GB" dirty="0" smtClean="0"/>
              <a:t>Comparing similar shapes</a:t>
            </a:r>
          </a:p>
          <a:p>
            <a:r>
              <a:rPr lang="en-GB" dirty="0" smtClean="0"/>
              <a:t>Geometrical precision compared to artistic drawing</a:t>
            </a:r>
          </a:p>
        </p:txBody>
      </p:sp>
      <p:sp>
        <p:nvSpPr>
          <p:cNvPr id="5" name="Title 4"/>
          <p:cNvSpPr>
            <a:spLocks noGrp="1"/>
          </p:cNvSpPr>
          <p:nvPr>
            <p:ph type="title"/>
          </p:nvPr>
        </p:nvSpPr>
        <p:spPr>
          <a:xfrm>
            <a:off x="457200" y="274638"/>
            <a:ext cx="4762872" cy="11430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t>What is learnt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467544" y="1772816"/>
            <a:ext cx="8229600" cy="4525963"/>
          </a:xfrm>
        </p:spPr>
        <p:txBody>
          <a:bodyPr/>
          <a:lstStyle/>
          <a:p>
            <a:r>
              <a:rPr lang="en-GB" dirty="0" smtClean="0"/>
              <a:t>Students need freedom to explore methods</a:t>
            </a:r>
          </a:p>
          <a:p>
            <a:r>
              <a:rPr lang="en-GB" dirty="0" smtClean="0"/>
              <a:t>Teacher needs to decide whether, when and how to introduce software</a:t>
            </a:r>
          </a:p>
          <a:p>
            <a:r>
              <a:rPr lang="en-GB" dirty="0" smtClean="0"/>
              <a:t>In this case geometrical method may  not be better</a:t>
            </a:r>
          </a:p>
          <a:p>
            <a:r>
              <a:rPr lang="en-GB" dirty="0" smtClean="0"/>
              <a:t>Create a</a:t>
            </a:r>
            <a:r>
              <a:rPr lang="en-GB" dirty="0" smtClean="0">
                <a:solidFill>
                  <a:srgbClr val="FF0000"/>
                </a:solidFill>
              </a:rPr>
              <a:t> genuine </a:t>
            </a:r>
            <a:r>
              <a:rPr lang="en-GB" dirty="0" smtClean="0"/>
              <a:t>need for new mathematics</a:t>
            </a:r>
          </a:p>
          <a:p>
            <a:pPr>
              <a:buNone/>
            </a:pPr>
            <a:endParaRPr lang="en-GB" dirty="0"/>
          </a:p>
        </p:txBody>
      </p:sp>
      <p:sp>
        <p:nvSpPr>
          <p:cNvPr id="5" name="Rounded Rectangle 4"/>
          <p:cNvSpPr/>
          <p:nvPr/>
        </p:nvSpPr>
        <p:spPr>
          <a:xfrm>
            <a:off x="539552" y="188640"/>
            <a:ext cx="5112568" cy="14401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GB" sz="3200" dirty="0" smtClean="0"/>
              <a:t>Implications for pedagogy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1"/>
            <a:r>
              <a:rPr lang="en-GB" b="1" dirty="0" smtClean="0"/>
              <a:t>reason mathematically </a:t>
            </a:r>
            <a:r>
              <a:rPr lang="en-GB" dirty="0" smtClean="0"/>
              <a:t>by following a line of enquiry, conjecturing relationships and generalisations, and developing an argument, justification or proof using mathematical language</a:t>
            </a:r>
          </a:p>
          <a:p>
            <a:pPr lvl="1"/>
            <a:r>
              <a:rPr lang="en-GB" dirty="0" smtClean="0"/>
              <a:t>can </a:t>
            </a:r>
            <a:r>
              <a:rPr lang="en-GB" b="1" dirty="0" smtClean="0"/>
              <a:t>solve problems </a:t>
            </a:r>
            <a:r>
              <a:rPr lang="en-GB" dirty="0" smtClean="0"/>
              <a:t>by applying their mathematics to a variety of routine and </a:t>
            </a:r>
            <a:r>
              <a:rPr lang="en-GB" dirty="0" err="1" smtClean="0">
                <a:solidFill>
                  <a:srgbClr val="FF0000"/>
                </a:solidFill>
              </a:rPr>
              <a:t>nonroutine</a:t>
            </a:r>
            <a:r>
              <a:rPr lang="en-GB" dirty="0" smtClean="0">
                <a:solidFill>
                  <a:srgbClr val="FF0000"/>
                </a:solidFill>
              </a:rPr>
              <a:t> problems with increasing sophistication, including breaking down problems into a series of simpler steps and persevering in seeking solutions</a:t>
            </a:r>
            <a:r>
              <a:rPr lang="en-GB" dirty="0" smtClean="0"/>
              <a:t>.</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signspiration.net/data/l/121738515013_QeaJbGbh_l.jpg"/>
          <p:cNvPicPr>
            <a:picLocks noChangeAspect="1" noChangeArrowheads="1"/>
          </p:cNvPicPr>
          <p:nvPr/>
        </p:nvPicPr>
        <p:blipFill>
          <a:blip r:embed="rId2" cstate="print"/>
          <a:srcRect/>
          <a:stretch>
            <a:fillRect/>
          </a:stretch>
        </p:blipFill>
        <p:spPr bwMode="auto">
          <a:xfrm>
            <a:off x="3779912" y="548680"/>
            <a:ext cx="4248472" cy="5657513"/>
          </a:xfrm>
          <a:prstGeom prst="rect">
            <a:avLst/>
          </a:prstGeom>
          <a:noFill/>
        </p:spPr>
      </p:pic>
      <p:sp>
        <p:nvSpPr>
          <p:cNvPr id="3" name="TextBox 2"/>
          <p:cNvSpPr txBox="1"/>
          <p:nvPr/>
        </p:nvSpPr>
        <p:spPr>
          <a:xfrm>
            <a:off x="467544" y="2132856"/>
            <a:ext cx="3024336" cy="1446550"/>
          </a:xfrm>
          <a:prstGeom prst="rect">
            <a:avLst/>
          </a:prstGeom>
          <a:noFill/>
        </p:spPr>
        <p:txBody>
          <a:bodyPr wrap="square" rtlCol="0">
            <a:spAutoFit/>
          </a:bodyPr>
          <a:lstStyle/>
          <a:p>
            <a:r>
              <a:rPr lang="en-GB" sz="4400" dirty="0" smtClean="0"/>
              <a:t>Can we make this?</a:t>
            </a:r>
            <a:endParaRPr lang="en-GB" sz="4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endParaRPr lang="en-GB" dirty="0"/>
          </a:p>
        </p:txBody>
      </p:sp>
      <p:sp>
        <p:nvSpPr>
          <p:cNvPr id="3" name="Content Placeholder 2"/>
          <p:cNvSpPr>
            <a:spLocks noGrp="1"/>
          </p:cNvSpPr>
          <p:nvPr>
            <p:ph idx="4294967295"/>
          </p:nvPr>
        </p:nvSpPr>
        <p:spPr>
          <a:xfrm>
            <a:off x="0" y="1600200"/>
            <a:ext cx="8229600" cy="4525963"/>
          </a:xfrm>
        </p:spPr>
        <p:txBody>
          <a:bodyPr>
            <a:normAutofit/>
          </a:bodyPr>
          <a:lstStyle/>
          <a:p>
            <a:pPr>
              <a:buNone/>
            </a:pPr>
            <a:r>
              <a:rPr lang="en-GB" dirty="0" smtClean="0"/>
              <a:t>	</a:t>
            </a:r>
          </a:p>
          <a:p>
            <a:pPr lvl="0">
              <a:buNone/>
            </a:pPr>
            <a:r>
              <a:rPr lang="en-GB" dirty="0" smtClean="0"/>
              <a:t> </a:t>
            </a:r>
          </a:p>
          <a:p>
            <a:pPr>
              <a:buNone/>
            </a:pPr>
            <a:endParaRPr lang="en-GB" dirty="0" smtClean="0"/>
          </a:p>
          <a:p>
            <a:pPr>
              <a:buNone/>
            </a:pPr>
            <a:endParaRPr lang="en-GB" dirty="0"/>
          </a:p>
        </p:txBody>
      </p:sp>
      <p:sp>
        <p:nvSpPr>
          <p:cNvPr id="4" name="Rounded Rectangle 3"/>
          <p:cNvSpPr/>
          <p:nvPr/>
        </p:nvSpPr>
        <p:spPr>
          <a:xfrm>
            <a:off x="827584" y="1700808"/>
            <a:ext cx="2952328"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What is meant by 'problem solving'?</a:t>
            </a:r>
            <a:endParaRPr lang="en-GB" sz="2400" dirty="0"/>
          </a:p>
        </p:txBody>
      </p:sp>
      <p:sp>
        <p:nvSpPr>
          <p:cNvPr id="5" name="Rounded Rectangle 4"/>
          <p:cNvSpPr/>
          <p:nvPr/>
        </p:nvSpPr>
        <p:spPr>
          <a:xfrm>
            <a:off x="5148064" y="1700808"/>
            <a:ext cx="3312368" cy="201622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t>What is learnt through 'problem solving'? </a:t>
            </a:r>
          </a:p>
        </p:txBody>
      </p:sp>
      <p:sp>
        <p:nvSpPr>
          <p:cNvPr id="6" name="Rounded Rectangle 5"/>
          <p:cNvSpPr/>
          <p:nvPr/>
        </p:nvSpPr>
        <p:spPr>
          <a:xfrm>
            <a:off x="2699792" y="4221088"/>
            <a:ext cx="3960440" cy="1800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GB" sz="2400" dirty="0" smtClean="0"/>
              <a:t>What are the implications for pedagogy?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Mathematical problem solvers need:</a:t>
            </a:r>
            <a:endParaRPr lang="en-GB" b="1" dirty="0"/>
          </a:p>
        </p:txBody>
      </p:sp>
      <p:sp>
        <p:nvSpPr>
          <p:cNvPr id="3" name="Content Placeholder 2"/>
          <p:cNvSpPr>
            <a:spLocks noGrp="1"/>
          </p:cNvSpPr>
          <p:nvPr>
            <p:ph idx="1"/>
          </p:nvPr>
        </p:nvSpPr>
        <p:spPr/>
        <p:txBody>
          <a:bodyPr>
            <a:normAutofit/>
          </a:bodyPr>
          <a:lstStyle/>
          <a:p>
            <a:r>
              <a:rPr lang="en-GB" dirty="0" smtClean="0"/>
              <a:t>Repertoire of structures and questions (knowledge and strategies) </a:t>
            </a:r>
          </a:p>
          <a:p>
            <a:r>
              <a:rPr lang="en-GB" dirty="0" smtClean="0"/>
              <a:t>Experience in using these </a:t>
            </a:r>
          </a:p>
          <a:p>
            <a:r>
              <a:rPr lang="en-GB" dirty="0" smtClean="0"/>
              <a:t>Combinations of knowledge and experience</a:t>
            </a:r>
          </a:p>
          <a:p>
            <a:r>
              <a:rPr lang="en-GB" dirty="0" smtClean="0">
                <a:solidFill>
                  <a:srgbClr val="FF0000"/>
                </a:solidFill>
              </a:rPr>
              <a:t>Teachers who are themselves mathematical problem-solvers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Example: Correspondence problems</a:t>
            </a:r>
            <a:endParaRPr lang="en-GB" b="1" dirty="0"/>
          </a:p>
        </p:txBody>
      </p:sp>
      <p:sp>
        <p:nvSpPr>
          <p:cNvPr id="3" name="Content Placeholder 2"/>
          <p:cNvSpPr>
            <a:spLocks noGrp="1"/>
          </p:cNvSpPr>
          <p:nvPr>
            <p:ph idx="1"/>
          </p:nvPr>
        </p:nvSpPr>
        <p:spPr>
          <a:xfrm>
            <a:off x="457200" y="1412776"/>
            <a:ext cx="8229600" cy="4713387"/>
          </a:xfrm>
        </p:spPr>
        <p:txBody>
          <a:bodyPr>
            <a:normAutofit lnSpcReduction="10000"/>
          </a:bodyPr>
          <a:lstStyle/>
          <a:p>
            <a:r>
              <a:rPr lang="en-GB" dirty="0" smtClean="0"/>
              <a:t>What does it mean? Matching two sets of objects.</a:t>
            </a:r>
          </a:p>
          <a:p>
            <a:r>
              <a:rPr lang="en-GB" dirty="0" smtClean="0"/>
              <a:t>Using intuitive actions to develop many meanings for × and ÷ and when and why we use these operations</a:t>
            </a:r>
          </a:p>
          <a:p>
            <a:r>
              <a:rPr lang="en-GB" dirty="0" smtClean="0"/>
              <a:t>Reasoning about the meaning of situations - the relations between quantities</a:t>
            </a:r>
          </a:p>
          <a:p>
            <a:r>
              <a:rPr lang="en-GB" dirty="0" smtClean="0"/>
              <a:t>Should run throughout primary maths, including early years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Anne Watson\AppData\Local\Microsoft\Windows\Temporary Internet Files\Content.IE5\RYZBPBHL\MP900407071[1].jpg"/>
          <p:cNvPicPr>
            <a:picLocks noChangeAspect="1" noChangeArrowheads="1"/>
          </p:cNvPicPr>
          <p:nvPr/>
        </p:nvPicPr>
        <p:blipFill>
          <a:blip r:embed="rId2" cstate="print"/>
          <a:srcRect/>
          <a:stretch>
            <a:fillRect/>
          </a:stretch>
        </p:blipFill>
        <p:spPr bwMode="auto">
          <a:xfrm>
            <a:off x="467544" y="382190"/>
            <a:ext cx="8064896" cy="609361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edwardtufte.com/tufte/graphics/Tshirts.jpg"/>
          <p:cNvPicPr>
            <a:picLocks noChangeAspect="1" noChangeArrowheads="1"/>
          </p:cNvPicPr>
          <p:nvPr/>
        </p:nvPicPr>
        <p:blipFill>
          <a:blip r:embed="rId2" cstate="print"/>
          <a:srcRect/>
          <a:stretch>
            <a:fillRect/>
          </a:stretch>
        </p:blipFill>
        <p:spPr bwMode="auto">
          <a:xfrm>
            <a:off x="683568" y="1052736"/>
            <a:ext cx="7632848" cy="470333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3246120"/>
          <a:ext cx="6096000" cy="365760"/>
        </p:xfrm>
        <a:graphic>
          <a:graphicData uri="http://schemas.openxmlformats.org/drawingml/2006/table">
            <a:tbl>
              <a:tblPr/>
              <a:tblGrid>
                <a:gridCol w="3048000"/>
                <a:gridCol w="3048000"/>
              </a:tblGrid>
              <a:tr h="0">
                <a:tc>
                  <a:txBody>
                    <a:bodyPr/>
                    <a:lstStyle/>
                    <a:p>
                      <a:pPr marL="0" marR="0">
                        <a:spcBef>
                          <a:spcPts val="0"/>
                        </a:spcBef>
                        <a:spcAft>
                          <a:spcPts val="0"/>
                        </a:spcAft>
                      </a:pPr>
                      <a:r>
                        <a:rPr lang="en-GB"/>
                        <a:t>Type: </a:t>
                      </a:r>
                    </a:p>
                  </a:txBody>
                  <a:tcPr anchor="ctr">
                    <a:lnL>
                      <a:noFill/>
                    </a:lnL>
                    <a:lnR>
                      <a:noFill/>
                    </a:lnR>
                    <a:lnT>
                      <a:noFill/>
                    </a:lnT>
                    <a:lnB>
                      <a:noFill/>
                    </a:lnB>
                  </a:tcPr>
                </a:tc>
                <a:tc>
                  <a:txBody>
                    <a:bodyPr/>
                    <a:lstStyle/>
                    <a:p>
                      <a:pPr marL="0" marR="0">
                        <a:spcBef>
                          <a:spcPts val="0"/>
                        </a:spcBef>
                        <a:spcAft>
                          <a:spcPts val="0"/>
                        </a:spcAft>
                      </a:pPr>
                      <a:r>
                        <a:rPr lang="en-GB" dirty="0"/>
                        <a:t>JPG</a:t>
                      </a:r>
                    </a:p>
                  </a:txBody>
                  <a:tcPr anchor="ctr">
                    <a:lnL>
                      <a:noFill/>
                    </a:lnL>
                    <a:lnR>
                      <a:noFill/>
                    </a:lnR>
                    <a:lnT>
                      <a:noFill/>
                    </a:lnT>
                    <a:lnB>
                      <a:noFill/>
                    </a:lnB>
                  </a:tcPr>
                </a:tc>
              </a:tr>
            </a:tbl>
          </a:graphicData>
        </a:graphic>
      </p:graphicFrame>
      <p:sp>
        <p:nvSpPr>
          <p:cNvPr id="66561" name="Rectangle 1"/>
          <p:cNvSpPr>
            <a:spLocks noChangeArrowheads="1"/>
          </p:cNvSpPr>
          <p:nvPr/>
        </p:nvSpPr>
        <p:spPr bwMode="auto">
          <a:xfrm>
            <a:off x="0" y="-323165"/>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6563" name="Picture 3" descr="http://4.bp.blogspot.com/-xXUqjM4KSQU/USUf3XiyFYI/AAAAAAAAAyA/x_zQbZQjxtw/s1600/_MG_9354.jpg"/>
          <p:cNvPicPr>
            <a:picLocks noChangeAspect="1" noChangeArrowheads="1"/>
          </p:cNvPicPr>
          <p:nvPr/>
        </p:nvPicPr>
        <p:blipFill>
          <a:blip r:embed="rId2" cstate="print"/>
          <a:srcRect/>
          <a:stretch>
            <a:fillRect/>
          </a:stretch>
        </p:blipFill>
        <p:spPr bwMode="auto">
          <a:xfrm>
            <a:off x="323528" y="476672"/>
            <a:ext cx="8491872" cy="5661248"/>
          </a:xfrm>
          <a:prstGeom prst="rect">
            <a:avLst/>
          </a:prstGeom>
          <a:noFill/>
        </p:spPr>
      </p:pic>
      <p:sp>
        <p:nvSpPr>
          <p:cNvPr id="66564" name="Rectangle 4">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craftdragon.co.uk/images/Orange%20Ribbon%20Full.png"/>
          <p:cNvPicPr>
            <a:picLocks noChangeAspect="1" noChangeArrowheads="1"/>
          </p:cNvPicPr>
          <p:nvPr/>
        </p:nvPicPr>
        <p:blipFill>
          <a:blip r:embed="rId2" cstate="print"/>
          <a:srcRect/>
          <a:stretch>
            <a:fillRect/>
          </a:stretch>
        </p:blipFill>
        <p:spPr bwMode="auto">
          <a:xfrm rot="3748126">
            <a:off x="2865873" y="915528"/>
            <a:ext cx="6250087" cy="3853557"/>
          </a:xfrm>
          <a:prstGeom prst="rect">
            <a:avLst/>
          </a:prstGeom>
          <a:noFill/>
        </p:spPr>
      </p:pic>
      <p:pic>
        <p:nvPicPr>
          <p:cNvPr id="67590" name="Picture 6" descr="C:\Users\Anne Watson\AppData\Local\Microsoft\Windows\Temporary Internet Files\Content.IE5\BY2J92E1\MP900427822[1].jpg"/>
          <p:cNvPicPr>
            <a:picLocks noChangeAspect="1" noChangeArrowheads="1"/>
          </p:cNvPicPr>
          <p:nvPr/>
        </p:nvPicPr>
        <p:blipFill>
          <a:blip r:embed="rId3" cstate="print"/>
          <a:srcRect/>
          <a:stretch>
            <a:fillRect/>
          </a:stretch>
        </p:blipFill>
        <p:spPr bwMode="auto">
          <a:xfrm>
            <a:off x="899592" y="3429000"/>
            <a:ext cx="3815621" cy="254275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fontScale="90000"/>
          </a:bodyPr>
          <a:lstStyle/>
          <a:p>
            <a:pPr lvl="0"/>
            <a:r>
              <a:rPr lang="en-GB" b="1" dirty="0" smtClean="0">
                <a:solidFill>
                  <a:srgbClr val="FF0000"/>
                </a:solidFill>
              </a:rPr>
              <a:t>Conceptual purpose</a:t>
            </a:r>
            <a:r>
              <a:rPr lang="en-GB" dirty="0" smtClean="0">
                <a:solidFill>
                  <a:srgbClr val="FF0000"/>
                </a:solidFill>
              </a:rPr>
              <a:t/>
            </a:r>
            <a:br>
              <a:rPr lang="en-GB" dirty="0" smtClean="0">
                <a:solidFill>
                  <a:srgbClr val="FF0000"/>
                </a:solidFill>
              </a:rPr>
            </a:br>
            <a:endParaRPr lang="en-GB" dirty="0"/>
          </a:p>
        </p:txBody>
      </p:sp>
      <p:sp>
        <p:nvSpPr>
          <p:cNvPr id="3" name="Content Placeholder 2"/>
          <p:cNvSpPr>
            <a:spLocks noGrp="1"/>
          </p:cNvSpPr>
          <p:nvPr>
            <p:ph idx="1"/>
          </p:nvPr>
        </p:nvSpPr>
        <p:spPr>
          <a:xfrm>
            <a:off x="395536" y="1700808"/>
            <a:ext cx="8229600" cy="4525963"/>
          </a:xfrm>
        </p:spPr>
        <p:txBody>
          <a:bodyPr/>
          <a:lstStyle/>
          <a:p>
            <a:pPr lvl="1">
              <a:spcBef>
                <a:spcPts val="700"/>
              </a:spcBef>
              <a:buNone/>
            </a:pPr>
            <a:r>
              <a:rPr lang="en-GB" sz="3600" dirty="0" smtClean="0"/>
              <a:t>Use problem solving as the reason for learning maths</a:t>
            </a:r>
          </a:p>
          <a:p>
            <a:pPr lvl="1">
              <a:spcBef>
                <a:spcPts val="700"/>
              </a:spcBef>
              <a:buNone/>
            </a:pPr>
            <a:endParaRPr lang="en-GB" sz="3600" dirty="0" smtClean="0"/>
          </a:p>
          <a:p>
            <a:pPr lvl="1">
              <a:spcBef>
                <a:spcPts val="700"/>
              </a:spcBef>
              <a:buNone/>
            </a:pPr>
            <a:r>
              <a:rPr lang="en-GB" sz="3600" dirty="0" smtClean="0"/>
              <a:t>If two numbers add to make 13, and one of them is 8, how can we find the other?</a:t>
            </a:r>
          </a:p>
          <a:p>
            <a:pPr lvl="1">
              <a:spcBef>
                <a:spcPts val="700"/>
              </a:spcBef>
            </a:pPr>
            <a:endParaRPr lang="en-GB" sz="3600"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Ratio through problem solving</a:t>
            </a:r>
            <a:endParaRPr lang="en-GB" b="1" dirty="0"/>
          </a:p>
        </p:txBody>
      </p:sp>
      <p:sp>
        <p:nvSpPr>
          <p:cNvPr id="3" name="Content Placeholder 2"/>
          <p:cNvSpPr>
            <a:spLocks noGrp="1"/>
          </p:cNvSpPr>
          <p:nvPr>
            <p:ph idx="1"/>
          </p:nvPr>
        </p:nvSpPr>
        <p:spPr>
          <a:xfrm>
            <a:off x="457200" y="1412776"/>
            <a:ext cx="8229600" cy="4713387"/>
          </a:xfrm>
        </p:spPr>
        <p:txBody>
          <a:bodyPr>
            <a:normAutofit fontScale="92500"/>
          </a:bodyPr>
          <a:lstStyle/>
          <a:p>
            <a:pPr>
              <a:buNone/>
            </a:pPr>
            <a:r>
              <a:rPr lang="en-GB" b="1" dirty="0" smtClean="0"/>
              <a:t>Year 6</a:t>
            </a:r>
          </a:p>
          <a:p>
            <a:r>
              <a:rPr lang="en-GB" dirty="0" smtClean="0"/>
              <a:t>solve problems involving the relative sizes of two quantities ... using multiplication and division ... </a:t>
            </a:r>
          </a:p>
          <a:p>
            <a:r>
              <a:rPr lang="en-GB" dirty="0" smtClean="0"/>
              <a:t>solve problems involving the calculation of percentages</a:t>
            </a:r>
          </a:p>
          <a:p>
            <a:r>
              <a:rPr lang="en-GB" dirty="0" smtClean="0"/>
              <a:t>solve problems involving similar shapes where the scale factor is known or can be found </a:t>
            </a:r>
          </a:p>
          <a:p>
            <a:r>
              <a:rPr lang="en-GB" dirty="0" smtClean="0"/>
              <a:t>solve problems involving unequal sharing and grouping using knowledge of fractions </a:t>
            </a:r>
          </a:p>
          <a:p>
            <a:pPr>
              <a:buNone/>
            </a:pPr>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then ...</a:t>
            </a:r>
            <a:endParaRPr lang="en-GB" dirty="0"/>
          </a:p>
        </p:txBody>
      </p:sp>
      <p:sp>
        <p:nvSpPr>
          <p:cNvPr id="3" name="Content Placeholder 2"/>
          <p:cNvSpPr>
            <a:spLocks noGrp="1"/>
          </p:cNvSpPr>
          <p:nvPr>
            <p:ph idx="1"/>
          </p:nvPr>
        </p:nvSpPr>
        <p:spPr>
          <a:xfrm>
            <a:off x="251520" y="1916832"/>
            <a:ext cx="8686800" cy="5184576"/>
          </a:xfrm>
        </p:spPr>
        <p:txBody>
          <a:bodyPr>
            <a:normAutofit/>
          </a:bodyPr>
          <a:lstStyle/>
          <a:p>
            <a:r>
              <a:rPr lang="en-GB" dirty="0" smtClean="0">
                <a:solidFill>
                  <a:srgbClr val="FF0000"/>
                </a:solidFill>
              </a:rPr>
              <a:t>competence in solving increasingly sophisticated problems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467544" y="1628800"/>
            <a:ext cx="8229600" cy="4525963"/>
          </a:xfrm>
        </p:spPr>
        <p:txBody>
          <a:bodyPr>
            <a:normAutofit fontScale="92500" lnSpcReduction="20000"/>
          </a:bodyPr>
          <a:lstStyle/>
          <a:p>
            <a:r>
              <a:rPr lang="en-GB" dirty="0" smtClean="0"/>
              <a:t>How large will the working groups will be?</a:t>
            </a:r>
          </a:p>
          <a:p>
            <a:r>
              <a:rPr lang="en-GB" dirty="0" smtClean="0"/>
              <a:t>How will participation be managed?</a:t>
            </a:r>
          </a:p>
          <a:p>
            <a:r>
              <a:rPr lang="en-GB" dirty="0" smtClean="0"/>
              <a:t>How should findings be presented?</a:t>
            </a:r>
          </a:p>
          <a:p>
            <a:r>
              <a:rPr lang="en-GB" dirty="0" smtClean="0"/>
              <a:t>How long should this take?</a:t>
            </a:r>
          </a:p>
          <a:p>
            <a:r>
              <a:rPr lang="en-GB" dirty="0" smtClean="0"/>
              <a:t>How to manage non-mathematical aspects?</a:t>
            </a:r>
          </a:p>
          <a:p>
            <a:r>
              <a:rPr lang="en-GB" dirty="0" smtClean="0"/>
              <a:t>Managing materials?</a:t>
            </a:r>
          </a:p>
          <a:p>
            <a:r>
              <a:rPr lang="en-GB" dirty="0" smtClean="0"/>
              <a:t>What new mathematics will students meet?</a:t>
            </a:r>
          </a:p>
          <a:p>
            <a:r>
              <a:rPr lang="en-GB" dirty="0" smtClean="0"/>
              <a:t>How will they all meet it?</a:t>
            </a:r>
          </a:p>
          <a:p>
            <a:r>
              <a:rPr lang="en-GB" dirty="0" smtClean="0">
                <a:solidFill>
                  <a:srgbClr val="FF0000"/>
                </a:solidFill>
              </a:rPr>
              <a:t>TIME</a:t>
            </a:r>
            <a:r>
              <a:rPr lang="en-GB" dirty="0" smtClean="0"/>
              <a:t> for reflection, comparison, discussion, language, formalisation</a:t>
            </a:r>
          </a:p>
          <a:p>
            <a:endParaRPr lang="en-GB" dirty="0"/>
          </a:p>
        </p:txBody>
      </p:sp>
      <p:sp>
        <p:nvSpPr>
          <p:cNvPr id="5" name="Rounded Rectangle 4"/>
          <p:cNvSpPr/>
          <p:nvPr/>
        </p:nvSpPr>
        <p:spPr>
          <a:xfrm>
            <a:off x="539552" y="188640"/>
            <a:ext cx="5112568" cy="1368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GB" sz="3200" dirty="0" smtClean="0"/>
              <a:t>Practical implications for pedagogy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467544" y="1700808"/>
            <a:ext cx="8229600" cy="4641379"/>
          </a:xfrm>
        </p:spPr>
        <p:txBody>
          <a:bodyPr>
            <a:normAutofit fontScale="92500" lnSpcReduction="20000"/>
          </a:bodyPr>
          <a:lstStyle/>
          <a:p>
            <a:pPr lvl="0"/>
            <a:r>
              <a:rPr lang="en-GB" dirty="0" smtClean="0"/>
              <a:t>focus on relationships between quantities and variables</a:t>
            </a:r>
          </a:p>
          <a:p>
            <a:pPr lvl="0"/>
            <a:r>
              <a:rPr lang="en-GB" dirty="0" smtClean="0"/>
              <a:t>representing and formalising: whether, how, when and who?</a:t>
            </a:r>
          </a:p>
          <a:p>
            <a:pPr lvl="0"/>
            <a:r>
              <a:rPr lang="en-GB" dirty="0" smtClean="0"/>
              <a:t>understanding procedures as a way to manipulate relations between quantities</a:t>
            </a:r>
          </a:p>
          <a:p>
            <a:pPr lvl="0"/>
            <a:r>
              <a:rPr lang="en-GB" dirty="0" smtClean="0"/>
              <a:t>the importance of diagrams, images, models, representations</a:t>
            </a:r>
          </a:p>
          <a:p>
            <a:pPr lvl="0"/>
            <a:r>
              <a:rPr lang="en-GB" dirty="0" smtClean="0"/>
              <a:t>non-standard situations</a:t>
            </a:r>
          </a:p>
          <a:p>
            <a:pPr lvl="0"/>
            <a:r>
              <a:rPr lang="en-GB" dirty="0" smtClean="0"/>
              <a:t>freedom and tools and </a:t>
            </a:r>
            <a:r>
              <a:rPr lang="en-GB" dirty="0" smtClean="0">
                <a:solidFill>
                  <a:srgbClr val="FF0000"/>
                </a:solidFill>
              </a:rPr>
              <a:t>TIME</a:t>
            </a:r>
            <a:r>
              <a:rPr lang="en-GB" dirty="0" smtClean="0"/>
              <a:t> to explore cases and make conjectures</a:t>
            </a:r>
          </a:p>
        </p:txBody>
      </p:sp>
      <p:sp>
        <p:nvSpPr>
          <p:cNvPr id="5" name="Rounded Rectangle 4"/>
          <p:cNvSpPr/>
          <p:nvPr/>
        </p:nvSpPr>
        <p:spPr>
          <a:xfrm>
            <a:off x="539552" y="188640"/>
            <a:ext cx="6624736" cy="1368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GB" sz="3200" dirty="0" smtClean="0"/>
              <a:t>Mathematical implications for pedagogy (summary)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0425"/>
            <a:ext cx="8640960" cy="1470025"/>
          </a:xfrm>
        </p:spPr>
        <p:txBody>
          <a:bodyPr/>
          <a:lstStyle/>
          <a:p>
            <a:r>
              <a:rPr lang="en-GB" dirty="0" smtClean="0"/>
              <a:t>anne.watson@education.ox.ac.uk</a:t>
            </a:r>
            <a:endParaRPr lang="en-GB" dirty="0"/>
          </a:p>
        </p:txBody>
      </p:sp>
      <p:sp>
        <p:nvSpPr>
          <p:cNvPr id="3" name="Subtitle 2"/>
          <p:cNvSpPr>
            <a:spLocks noGrp="1"/>
          </p:cNvSpPr>
          <p:nvPr>
            <p:ph type="subTitle" idx="1"/>
          </p:nvPr>
        </p:nvSpPr>
        <p:spPr>
          <a:xfrm>
            <a:off x="1187624" y="3501008"/>
            <a:ext cx="6400800" cy="1752600"/>
          </a:xfrm>
        </p:spPr>
        <p:txBody>
          <a:bodyPr>
            <a:normAutofit fontScale="92500" lnSpcReduction="20000"/>
          </a:bodyPr>
          <a:lstStyle/>
          <a:p>
            <a:r>
              <a:rPr lang="en-GB" sz="4400" b="1" dirty="0" smtClean="0"/>
              <a:t>PMƟ</a:t>
            </a:r>
          </a:p>
          <a:p>
            <a:r>
              <a:rPr lang="en-GB" sz="4400" b="1" smtClean="0"/>
              <a:t>Promoting Mathematical </a:t>
            </a:r>
            <a:r>
              <a:rPr lang="en-GB" sz="4400" b="1" dirty="0" smtClean="0"/>
              <a:t>T</a:t>
            </a:r>
            <a:r>
              <a:rPr lang="en-GB" sz="4400" b="1" smtClean="0"/>
              <a:t>hinking</a:t>
            </a:r>
            <a:endParaRPr lang="en-GB" sz="4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progression ...</a:t>
            </a:r>
            <a:endParaRPr lang="en-GB" dirty="0"/>
          </a:p>
        </p:txBody>
      </p:sp>
      <p:sp>
        <p:nvSpPr>
          <p:cNvPr id="3" name="Content Placeholder 2"/>
          <p:cNvSpPr>
            <a:spLocks noGrp="1"/>
          </p:cNvSpPr>
          <p:nvPr>
            <p:ph idx="1"/>
          </p:nvPr>
        </p:nvSpPr>
        <p:spPr/>
        <p:txBody>
          <a:bodyPr>
            <a:normAutofit/>
          </a:bodyPr>
          <a:lstStyle/>
          <a:p>
            <a:r>
              <a:rPr lang="en-GB" dirty="0" smtClean="0"/>
              <a:t>challenge through being offered</a:t>
            </a:r>
            <a:r>
              <a:rPr lang="en-GB" dirty="0" smtClean="0">
                <a:solidFill>
                  <a:srgbClr val="FF0000"/>
                </a:solidFill>
              </a:rPr>
              <a:t> rich and sophisticated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GB" dirty="0" smtClean="0"/>
              <a:t>  </a:t>
            </a:r>
            <a:r>
              <a:rPr lang="en-GB" b="1" dirty="0" smtClean="0"/>
              <a:t>Problems about ‘problem solving</a:t>
            </a:r>
            <a:r>
              <a:rPr lang="en-GB" dirty="0" smtClean="0"/>
              <a:t>’</a:t>
            </a:r>
            <a:endParaRPr lang="en-GB" dirty="0"/>
          </a:p>
        </p:txBody>
      </p:sp>
      <p:sp>
        <p:nvSpPr>
          <p:cNvPr id="3" name="Content Placeholder 2"/>
          <p:cNvSpPr>
            <a:spLocks noGrp="1"/>
          </p:cNvSpPr>
          <p:nvPr>
            <p:ph idx="4294967295"/>
          </p:nvPr>
        </p:nvSpPr>
        <p:spPr>
          <a:xfrm>
            <a:off x="0" y="1600200"/>
            <a:ext cx="8229600" cy="4525963"/>
          </a:xfrm>
        </p:spPr>
        <p:txBody>
          <a:bodyPr>
            <a:normAutofit/>
          </a:bodyPr>
          <a:lstStyle/>
          <a:p>
            <a:pPr>
              <a:buNone/>
            </a:pPr>
            <a:r>
              <a:rPr lang="en-GB" dirty="0" smtClean="0"/>
              <a:t>	</a:t>
            </a:r>
          </a:p>
          <a:p>
            <a:pPr lvl="0">
              <a:buNone/>
            </a:pPr>
            <a:r>
              <a:rPr lang="en-GB" dirty="0" smtClean="0"/>
              <a:t> </a:t>
            </a:r>
          </a:p>
          <a:p>
            <a:pPr>
              <a:buNone/>
            </a:pPr>
            <a:endParaRPr lang="en-GB" dirty="0" smtClean="0"/>
          </a:p>
          <a:p>
            <a:pPr>
              <a:buNone/>
            </a:pPr>
            <a:endParaRPr lang="en-GB" dirty="0"/>
          </a:p>
        </p:txBody>
      </p:sp>
      <p:sp>
        <p:nvSpPr>
          <p:cNvPr id="4" name="Rounded Rectangle 3"/>
          <p:cNvSpPr/>
          <p:nvPr/>
        </p:nvSpPr>
        <p:spPr>
          <a:xfrm>
            <a:off x="827584" y="1700808"/>
            <a:ext cx="2952328"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What is meant by 'problem solving'?</a:t>
            </a:r>
            <a:endParaRPr lang="en-GB" sz="2400" dirty="0"/>
          </a:p>
        </p:txBody>
      </p:sp>
      <p:sp>
        <p:nvSpPr>
          <p:cNvPr id="5" name="Rounded Rectangle 4"/>
          <p:cNvSpPr/>
          <p:nvPr/>
        </p:nvSpPr>
        <p:spPr>
          <a:xfrm>
            <a:off x="5148064" y="1700808"/>
            <a:ext cx="3312368" cy="201622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t>What is learnt through 'problem solving'? </a:t>
            </a:r>
          </a:p>
        </p:txBody>
      </p:sp>
      <p:sp>
        <p:nvSpPr>
          <p:cNvPr id="6" name="Rounded Rectangle 5"/>
          <p:cNvSpPr/>
          <p:nvPr/>
        </p:nvSpPr>
        <p:spPr>
          <a:xfrm>
            <a:off x="2699792" y="4221088"/>
            <a:ext cx="3960440" cy="1800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r>
              <a:rPr lang="en-GB" sz="2400" dirty="0" smtClean="0"/>
              <a:t>What are the implications for pedagogy?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Problem solving – three kinds</a:t>
            </a:r>
            <a:endParaRPr lang="en-GB" b="1" dirty="0"/>
          </a:p>
        </p:txBody>
      </p:sp>
      <p:sp>
        <p:nvSpPr>
          <p:cNvPr id="3" name="Content Placeholder 2"/>
          <p:cNvSpPr>
            <a:spLocks noGrp="1"/>
          </p:cNvSpPr>
          <p:nvPr>
            <p:ph idx="1"/>
          </p:nvPr>
        </p:nvSpPr>
        <p:spPr>
          <a:xfrm>
            <a:off x="457200" y="1412776"/>
            <a:ext cx="8686800" cy="5184576"/>
          </a:xfrm>
        </p:spPr>
        <p:txBody>
          <a:bodyPr>
            <a:normAutofit/>
          </a:bodyPr>
          <a:lstStyle/>
          <a:p>
            <a:r>
              <a:rPr lang="en-GB" sz="2800" dirty="0" smtClean="0"/>
              <a:t>Having been subtracting numbers for three lessons, children are then asked: ‘If I have 13 sweets and eat 8 of them, how many do I have left over?’</a:t>
            </a:r>
          </a:p>
          <a:p>
            <a:r>
              <a:rPr lang="en-GB" sz="2800" dirty="0" smtClean="0"/>
              <a:t>A question has arisen in a discussion about journeys to and from school: ‘Mel and Molly walk home together but Mel has an extra bit to walk after they get to Molly’s house; it takes Mel 13 minutes to walk home and Molly 8 minutes.  For how many minutes is Mel walking on her own?’</a:t>
            </a:r>
          </a:p>
          <a:p>
            <a:r>
              <a:rPr lang="en-GB" sz="2800" dirty="0" smtClean="0"/>
              <a:t>If two numbers add to make 13, and one of them is 8, how can we find the other?</a:t>
            </a:r>
          </a:p>
          <a:p>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b="1" dirty="0"/>
              <a:t>Problem solving – three kinds</a:t>
            </a:r>
          </a:p>
        </p:txBody>
      </p:sp>
      <p:sp>
        <p:nvSpPr>
          <p:cNvPr id="3" name="Content Placeholder 2"/>
          <p:cNvSpPr txBox="1">
            <a:spLocks noGrp="1"/>
          </p:cNvSpPr>
          <p:nvPr>
            <p:ph idx="1"/>
          </p:nvPr>
        </p:nvSpPr>
        <p:spPr>
          <a:xfrm>
            <a:off x="457200" y="1673426"/>
            <a:ext cx="8686800" cy="5184574"/>
          </a:xfrm>
        </p:spPr>
        <p:txBody>
          <a:bodyPr>
            <a:normAutofit/>
          </a:bodyPr>
          <a:lstStyle/>
          <a:p>
            <a:pPr lvl="0">
              <a:spcBef>
                <a:spcPts val="700"/>
              </a:spcBef>
            </a:pPr>
            <a:r>
              <a:rPr lang="en-GB" sz="3600" dirty="0" smtClean="0">
                <a:solidFill>
                  <a:srgbClr val="FF0000"/>
                </a:solidFill>
              </a:rPr>
              <a:t>Procedural</a:t>
            </a:r>
          </a:p>
          <a:p>
            <a:pPr lvl="1">
              <a:spcBef>
                <a:spcPts val="700"/>
              </a:spcBef>
            </a:pPr>
            <a:r>
              <a:rPr lang="en-GB" sz="3600" dirty="0" smtClean="0"/>
              <a:t>Teach stuff and practise it</a:t>
            </a:r>
            <a:endParaRPr lang="en-GB" sz="3600" dirty="0"/>
          </a:p>
          <a:p>
            <a:pPr lvl="0">
              <a:spcBef>
                <a:spcPts val="700"/>
              </a:spcBef>
            </a:pPr>
            <a:r>
              <a:rPr lang="en-GB" sz="3600" dirty="0" smtClean="0">
                <a:solidFill>
                  <a:srgbClr val="FF0000"/>
                </a:solidFill>
              </a:rPr>
              <a:t>Application</a:t>
            </a:r>
          </a:p>
          <a:p>
            <a:pPr lvl="1">
              <a:spcBef>
                <a:spcPts val="700"/>
              </a:spcBef>
            </a:pPr>
            <a:r>
              <a:rPr lang="en-GB" sz="3600" dirty="0" smtClean="0"/>
              <a:t>Teach stuff and spot when to use it</a:t>
            </a:r>
            <a:endParaRPr lang="en-GB" sz="3600" dirty="0"/>
          </a:p>
          <a:p>
            <a:pPr lvl="0">
              <a:spcBef>
                <a:spcPts val="700"/>
              </a:spcBef>
            </a:pPr>
            <a:r>
              <a:rPr lang="en-GB" sz="3600" dirty="0" smtClean="0">
                <a:solidFill>
                  <a:srgbClr val="FF0000"/>
                </a:solidFill>
              </a:rPr>
              <a:t>Conceptual</a:t>
            </a:r>
          </a:p>
          <a:p>
            <a:pPr lvl="1">
              <a:spcBef>
                <a:spcPts val="700"/>
              </a:spcBef>
            </a:pPr>
            <a:r>
              <a:rPr lang="en-GB" sz="3600" dirty="0" smtClean="0"/>
              <a:t>Use problem solving as the reason for learning maths</a:t>
            </a:r>
            <a:endParaRPr lang="en-GB" sz="3600" dirty="0"/>
          </a:p>
          <a:p>
            <a:pPr lvl="0"/>
            <a:endParaRPr lang="en-GB" dirty="0"/>
          </a:p>
          <a:p>
            <a:pPr lvl="0"/>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Where are we going with this? </a:t>
            </a:r>
            <a:r>
              <a:rPr lang="en-GB" dirty="0" smtClean="0"/>
              <a:t>KS3</a:t>
            </a:r>
            <a:br>
              <a:rPr lang="en-GB" dirty="0" smtClean="0"/>
            </a:br>
            <a:endParaRPr lang="en-GB" dirty="0"/>
          </a:p>
        </p:txBody>
      </p:sp>
      <p:sp>
        <p:nvSpPr>
          <p:cNvPr id="3" name="Content Placeholder 2"/>
          <p:cNvSpPr>
            <a:spLocks noGrp="1"/>
          </p:cNvSpPr>
          <p:nvPr>
            <p:ph idx="1"/>
          </p:nvPr>
        </p:nvSpPr>
        <p:spPr>
          <a:xfrm>
            <a:off x="304800" y="1268760"/>
            <a:ext cx="8686800" cy="5040560"/>
          </a:xfrm>
        </p:spPr>
        <p:txBody>
          <a:bodyPr>
            <a:normAutofit fontScale="92500"/>
          </a:bodyPr>
          <a:lstStyle/>
          <a:p>
            <a:r>
              <a:rPr lang="en-GB" b="1" dirty="0" smtClean="0"/>
              <a:t>Solve problems </a:t>
            </a:r>
            <a:endParaRPr lang="en-GB" dirty="0" smtClean="0"/>
          </a:p>
          <a:p>
            <a:pPr lvl="1"/>
            <a:r>
              <a:rPr lang="en-GB" dirty="0" smtClean="0"/>
              <a:t>develop their mathematical knowledge, in part through solving problems and evaluating the outcomes </a:t>
            </a:r>
          </a:p>
          <a:p>
            <a:pPr lvl="1"/>
            <a:r>
              <a:rPr lang="en-GB" dirty="0" smtClean="0"/>
              <a:t>develop their use of formal mathematical knowledge to solve and devise problems, including in financial mathematics </a:t>
            </a:r>
          </a:p>
          <a:p>
            <a:pPr lvl="1"/>
            <a:r>
              <a:rPr lang="en-GB" dirty="0" smtClean="0"/>
              <a:t>begin to model situations mathematically and express the results using a range of formal mathematical representations </a:t>
            </a:r>
          </a:p>
          <a:p>
            <a:pPr lvl="1"/>
            <a:r>
              <a:rPr lang="en-GB" dirty="0" smtClean="0"/>
              <a:t>select appropriate concepts, methods and techniques to apply to unfamiliar and non-routine problems.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1F497D"/>
      </a:dk1>
      <a:lt1>
        <a:srgbClr val="C6D9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1517</Words>
  <Application>Microsoft Office PowerPoint</Application>
  <PresentationFormat>On-screen Show (4:3)</PresentationFormat>
  <Paragraphs>180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Teaching Mathematics in Primary Schools Using Problem Solving in the NC</vt:lpstr>
      <vt:lpstr>Aims of the maths NC</vt:lpstr>
      <vt:lpstr>Slide 3</vt:lpstr>
      <vt:lpstr>then ...</vt:lpstr>
      <vt:lpstr>progression ...</vt:lpstr>
      <vt:lpstr>  Problems about ‘problem solving’</vt:lpstr>
      <vt:lpstr>Problem solving – three kinds</vt:lpstr>
      <vt:lpstr>Problem solving – three kinds</vt:lpstr>
      <vt:lpstr>Where are we going with this? KS3 </vt:lpstr>
      <vt:lpstr>Primary problem-solving summary</vt:lpstr>
      <vt:lpstr>Things to sort out when we see the assessments</vt:lpstr>
      <vt:lpstr>Routine procedures</vt:lpstr>
      <vt:lpstr>Slide 13</vt:lpstr>
      <vt:lpstr>What is learnt?</vt:lpstr>
      <vt:lpstr>Implications for pedagogy</vt:lpstr>
      <vt:lpstr>Non-routine application</vt:lpstr>
      <vt:lpstr>What is 'problem-solving'?</vt:lpstr>
      <vt:lpstr>Slide 18</vt:lpstr>
      <vt:lpstr>Implications for pedagogy</vt:lpstr>
      <vt:lpstr>Warning</vt:lpstr>
      <vt:lpstr>Additive problem sequence involving counting</vt:lpstr>
      <vt:lpstr>Additive problem sequence involving measuring</vt:lpstr>
      <vt:lpstr>Slide 23</vt:lpstr>
      <vt:lpstr>Slide 24</vt:lpstr>
      <vt:lpstr>Slide 25</vt:lpstr>
      <vt:lpstr>Shrek</vt:lpstr>
      <vt:lpstr>What is 'problem-solving'?</vt:lpstr>
      <vt:lpstr>What is learnt ?</vt:lpstr>
      <vt:lpstr>Slide 29</vt:lpstr>
      <vt:lpstr>Slide 30</vt:lpstr>
      <vt:lpstr>Slide 31</vt:lpstr>
      <vt:lpstr>Mathematical problem solvers need:</vt:lpstr>
      <vt:lpstr>Example: Correspondence problems</vt:lpstr>
      <vt:lpstr>Slide 34</vt:lpstr>
      <vt:lpstr>Slide 35</vt:lpstr>
      <vt:lpstr>Slide 36</vt:lpstr>
      <vt:lpstr>Slide 37</vt:lpstr>
      <vt:lpstr>Conceptual purpose </vt:lpstr>
      <vt:lpstr>Ratio through problem solving</vt:lpstr>
      <vt:lpstr>Slide 40</vt:lpstr>
      <vt:lpstr>Slide 41</vt:lpstr>
      <vt:lpstr>anne.watson@education.ox.ac.uk</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Teaching Mathematics in Primary Schools Using Problem Solving Approaches in the Context of the New National Curriculum </dc:title>
  <dc:creator>Anne</dc:creator>
  <cp:lastModifiedBy>Anne</cp:lastModifiedBy>
  <cp:revision>12</cp:revision>
  <dcterms:created xsi:type="dcterms:W3CDTF">2014-04-21T10:57:36Z</dcterms:created>
  <dcterms:modified xsi:type="dcterms:W3CDTF">2014-04-26T08:02:08Z</dcterms:modified>
</cp:coreProperties>
</file>