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7" r:id="rId2"/>
    <p:sldId id="258" r:id="rId3"/>
    <p:sldId id="295" r:id="rId4"/>
    <p:sldId id="291" r:id="rId5"/>
    <p:sldId id="292" r:id="rId6"/>
    <p:sldId id="293" r:id="rId7"/>
    <p:sldId id="335" r:id="rId8"/>
    <p:sldId id="336" r:id="rId9"/>
    <p:sldId id="322" r:id="rId10"/>
    <p:sldId id="307" r:id="rId11"/>
    <p:sldId id="299" r:id="rId12"/>
    <p:sldId id="298" r:id="rId13"/>
    <p:sldId id="264" r:id="rId14"/>
    <p:sldId id="265" r:id="rId15"/>
    <p:sldId id="263" r:id="rId16"/>
    <p:sldId id="330" r:id="rId17"/>
    <p:sldId id="323" r:id="rId18"/>
    <p:sldId id="266" r:id="rId19"/>
    <p:sldId id="324" r:id="rId20"/>
    <p:sldId id="272" r:id="rId21"/>
    <p:sldId id="326" r:id="rId22"/>
    <p:sldId id="271" r:id="rId23"/>
    <p:sldId id="270" r:id="rId24"/>
    <p:sldId id="269" r:id="rId25"/>
    <p:sldId id="287" r:id="rId26"/>
    <p:sldId id="260" r:id="rId27"/>
    <p:sldId id="261" r:id="rId28"/>
    <p:sldId id="281" r:id="rId29"/>
    <p:sldId id="284" r:id="rId30"/>
    <p:sldId id="283" r:id="rId31"/>
    <p:sldId id="282" r:id="rId32"/>
    <p:sldId id="334" r:id="rId33"/>
    <p:sldId id="337" r:id="rId34"/>
    <p:sldId id="338" r:id="rId35"/>
    <p:sldId id="339" r:id="rId36"/>
    <p:sldId id="327" r:id="rId37"/>
    <p:sldId id="328" r:id="rId38"/>
    <p:sldId id="329" r:id="rId39"/>
    <p:sldId id="279" r:id="rId40"/>
    <p:sldId id="340" r:id="rId41"/>
  </p:sldIdLst>
  <p:sldSz cx="9144000" cy="6858000" type="screen4x3"/>
  <p:notesSz cx="6858000" cy="9144000"/>
  <p:defaultTextStyle>
    <a:defPPr>
      <a:defRPr lang="en-US"/>
    </a:defPPr>
    <a:lvl1pPr algn="l" rtl="0" eaLnBrk="0" fontAlgn="base" hangingPunct="0">
      <a:spcBef>
        <a:spcPct val="0"/>
      </a:spcBef>
      <a:spcAft>
        <a:spcPct val="0"/>
      </a:spcAft>
      <a:defRPr sz="2000" u="sng"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000" u="sng"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000" u="sng"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000" u="sng"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000" u="sng"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000" u="sng"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000" u="sng"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000" u="sng"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000" u="sng"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728" autoAdjust="0"/>
  </p:normalViewPr>
  <p:slideViewPr>
    <p:cSldViewPr>
      <p:cViewPr>
        <p:scale>
          <a:sx n="75" d="100"/>
          <a:sy n="75" d="100"/>
        </p:scale>
        <p:origin x="-2386" y="-37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833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u="none">
                <a:effectLst/>
                <a:latin typeface="Arial" pitchFamily="34" charset="0"/>
              </a:defRPr>
            </a:lvl1pPr>
          </a:lstStyle>
          <a:p>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u="none">
                <a:effectLst/>
                <a:latin typeface="Arial" pitchFamily="34" charset="0"/>
              </a:defRPr>
            </a:lvl1pPr>
          </a:lstStyle>
          <a:p>
            <a:endParaRPr lang="en-US"/>
          </a:p>
        </p:txBody>
      </p:sp>
      <p:sp>
        <p:nvSpPr>
          <p:cNvPr id="614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u="none">
                <a:effectLst/>
                <a:latin typeface="Arial" pitchFamily="34" charset="0"/>
              </a:defRPr>
            </a:lvl1pPr>
          </a:lstStyle>
          <a:p>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u="none">
                <a:effectLst/>
                <a:latin typeface="Arial" pitchFamily="34" charset="0"/>
              </a:defRPr>
            </a:lvl1pPr>
          </a:lstStyle>
          <a:p>
            <a:fld id="{CD2FE705-2CBC-4BAE-91EC-4D1C904D3E6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33EE85-1440-4DF6-9CD8-C00D6A5CEDA0}" type="slidenum">
              <a:rPr lang="en-US"/>
              <a:pPr/>
              <a:t>1</a:t>
            </a:fld>
            <a:endParaRPr lang="en-US"/>
          </a:p>
        </p:txBody>
      </p:sp>
      <p:sp>
        <p:nvSpPr>
          <p:cNvPr id="10242" name="Rectangle 2"/>
          <p:cNvSpPr>
            <a:spLocks noRo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3D8AE8-2448-4364-81E9-844F48036ED9}" type="slidenum">
              <a:rPr lang="en-US"/>
              <a:pPr/>
              <a:t>13</a:t>
            </a:fld>
            <a:endParaRPr lang="en-US"/>
          </a:p>
        </p:txBody>
      </p:sp>
      <p:sp>
        <p:nvSpPr>
          <p:cNvPr id="24578" name="Rectangle 2"/>
          <p:cNvSpPr>
            <a:spLocks noRo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CA6296-A9E0-4E4F-9581-96BE67C04AC6}" type="slidenum">
              <a:rPr lang="en-US"/>
              <a:pPr/>
              <a:t>14</a:t>
            </a:fld>
            <a:endParaRPr lang="en-US"/>
          </a:p>
        </p:txBody>
      </p:sp>
      <p:sp>
        <p:nvSpPr>
          <p:cNvPr id="26626" name="Rectangle 2"/>
          <p:cNvSpPr>
            <a:spLocks noRo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68A643-5952-4555-9749-0B38EE05A8A1}" type="slidenum">
              <a:rPr lang="en-US"/>
              <a:pPr/>
              <a:t>15</a:t>
            </a:fld>
            <a:endParaRPr lang="en-US"/>
          </a:p>
        </p:txBody>
      </p:sp>
      <p:sp>
        <p:nvSpPr>
          <p:cNvPr id="22530" name="Rectangle 2"/>
          <p:cNvSpPr>
            <a:spLocks noRo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13CC7B-FC9A-4333-A0A6-E11C0626B24C}" type="slidenum">
              <a:rPr lang="en-US"/>
              <a:pPr/>
              <a:t>17</a:t>
            </a:fld>
            <a:endParaRPr lang="en-US"/>
          </a:p>
        </p:txBody>
      </p:sp>
      <p:sp>
        <p:nvSpPr>
          <p:cNvPr id="141314" name="Rectangle 2"/>
          <p:cNvSpPr>
            <a:spLocks noRot="1" noChangeArrowheads="1" noTextEdit="1"/>
          </p:cNvSpPr>
          <p:nvPr>
            <p:ph type="sldImg"/>
          </p:nvPr>
        </p:nvSpPr>
        <p:spPr>
          <a:ln/>
        </p:spPr>
      </p:sp>
      <p:sp>
        <p:nvSpPr>
          <p:cNvPr id="141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676F81-3454-4B85-B251-8CAF4CD7E00E}" type="slidenum">
              <a:rPr lang="en-US"/>
              <a:pPr/>
              <a:t>18</a:t>
            </a:fld>
            <a:endParaRPr lang="en-US"/>
          </a:p>
        </p:txBody>
      </p:sp>
      <p:sp>
        <p:nvSpPr>
          <p:cNvPr id="28674" name="Rectangle 2"/>
          <p:cNvSpPr>
            <a:spLocks noRo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5C36BD-31FD-4779-80B5-6AE82ABE9D31}" type="slidenum">
              <a:rPr lang="en-US"/>
              <a:pPr/>
              <a:t>20</a:t>
            </a:fld>
            <a:endParaRPr lang="en-US"/>
          </a:p>
        </p:txBody>
      </p:sp>
      <p:sp>
        <p:nvSpPr>
          <p:cNvPr id="40962" name="Rectangle 2"/>
          <p:cNvSpPr>
            <a:spLocks noRo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305D4A-9FAE-45A9-9DE5-3BB436BA79E5}" type="slidenum">
              <a:rPr lang="en-US"/>
              <a:pPr/>
              <a:t>22</a:t>
            </a:fld>
            <a:endParaRPr lang="en-US"/>
          </a:p>
        </p:txBody>
      </p:sp>
      <p:sp>
        <p:nvSpPr>
          <p:cNvPr id="38914" name="Rectangle 2"/>
          <p:cNvSpPr>
            <a:spLocks noRo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EF39A4-4469-48F4-A627-5B9EC92066A8}" type="slidenum">
              <a:rPr lang="en-US"/>
              <a:pPr/>
              <a:t>23</a:t>
            </a:fld>
            <a:endParaRPr lang="en-US"/>
          </a:p>
        </p:txBody>
      </p:sp>
      <p:sp>
        <p:nvSpPr>
          <p:cNvPr id="36866" name="Rectangle 2"/>
          <p:cNvSpPr>
            <a:spLocks noRo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D4B86C-69B7-4367-B4FC-1AB0C57FA4EE}" type="slidenum">
              <a:rPr lang="en-US"/>
              <a:pPr/>
              <a:t>24</a:t>
            </a:fld>
            <a:endParaRPr lang="en-US"/>
          </a:p>
        </p:txBody>
      </p:sp>
      <p:sp>
        <p:nvSpPr>
          <p:cNvPr id="34818" name="Rectangle 2"/>
          <p:cNvSpPr>
            <a:spLocks noRo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323F83-863E-495E-81DC-39DD5752D9FF}" type="slidenum">
              <a:rPr lang="en-US"/>
              <a:pPr/>
              <a:t>25</a:t>
            </a:fld>
            <a:endParaRPr lang="en-US"/>
          </a:p>
        </p:txBody>
      </p:sp>
      <p:sp>
        <p:nvSpPr>
          <p:cNvPr id="71682" name="Rectangle 2"/>
          <p:cNvSpPr>
            <a:spLocks noRo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E3ACC6-20F6-48BB-BD50-CD911BC2B595}" type="slidenum">
              <a:rPr lang="en-US"/>
              <a:pPr/>
              <a:t>2</a:t>
            </a:fld>
            <a:endParaRPr lang="en-US"/>
          </a:p>
        </p:txBody>
      </p:sp>
      <p:sp>
        <p:nvSpPr>
          <p:cNvPr id="12290" name="Rectangle 2"/>
          <p:cNvSpPr>
            <a:spLocks noRo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8F1F19-7F2D-4D3B-ACC9-A2A6DBE21A68}" type="slidenum">
              <a:rPr lang="en-US"/>
              <a:pPr/>
              <a:t>26</a:t>
            </a:fld>
            <a:endParaRPr lang="en-US"/>
          </a:p>
        </p:txBody>
      </p:sp>
      <p:sp>
        <p:nvSpPr>
          <p:cNvPr id="16386" name="Rectangle 2"/>
          <p:cNvSpPr>
            <a:spLocks noRo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423EC7-3026-48BF-AF90-B9C3F45D550D}" type="slidenum">
              <a:rPr lang="en-US"/>
              <a:pPr/>
              <a:t>27</a:t>
            </a:fld>
            <a:endParaRPr lang="en-US"/>
          </a:p>
        </p:txBody>
      </p:sp>
      <p:sp>
        <p:nvSpPr>
          <p:cNvPr id="18434" name="Rectangle 2"/>
          <p:cNvSpPr>
            <a:spLocks noRo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B975FA-D96A-4F86-A317-265195C17187}" type="slidenum">
              <a:rPr lang="en-US"/>
              <a:pPr/>
              <a:t>28</a:t>
            </a:fld>
            <a:endParaRPr lang="en-US"/>
          </a:p>
        </p:txBody>
      </p:sp>
      <p:sp>
        <p:nvSpPr>
          <p:cNvPr id="59394" name="Rectangle 2"/>
          <p:cNvSpPr>
            <a:spLocks noRo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703FD2-5B11-4698-8B0E-CB1E2BD6C711}" type="slidenum">
              <a:rPr lang="en-US"/>
              <a:pPr/>
              <a:t>29</a:t>
            </a:fld>
            <a:endParaRPr lang="en-US"/>
          </a:p>
        </p:txBody>
      </p:sp>
      <p:sp>
        <p:nvSpPr>
          <p:cNvPr id="65538" name="Rectangle 2"/>
          <p:cNvSpPr>
            <a:spLocks noRo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A3A19C-009B-4CFC-ACE2-B00F20431C0B}" type="slidenum">
              <a:rPr lang="en-US"/>
              <a:pPr/>
              <a:t>30</a:t>
            </a:fld>
            <a:endParaRPr lang="en-US"/>
          </a:p>
        </p:txBody>
      </p:sp>
      <p:sp>
        <p:nvSpPr>
          <p:cNvPr id="63490" name="Rectangle 2"/>
          <p:cNvSpPr>
            <a:spLocks noRo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8006F2-2546-45DA-99FF-3BFCDAD9CBCA}" type="slidenum">
              <a:rPr lang="en-US"/>
              <a:pPr/>
              <a:t>31</a:t>
            </a:fld>
            <a:endParaRPr lang="en-US"/>
          </a:p>
        </p:txBody>
      </p:sp>
      <p:sp>
        <p:nvSpPr>
          <p:cNvPr id="61442" name="Rectangle 2"/>
          <p:cNvSpPr>
            <a:spLocks noRo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C51658-E8DB-44F2-80CF-9310C59A189A}" type="slidenum">
              <a:rPr lang="en-US"/>
              <a:pPr/>
              <a:t>39</a:t>
            </a:fld>
            <a:endParaRPr lang="en-US"/>
          </a:p>
        </p:txBody>
      </p:sp>
      <p:sp>
        <p:nvSpPr>
          <p:cNvPr id="55298" name="Rectangle 2"/>
          <p:cNvSpPr>
            <a:spLocks noRo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8E1BC8-6D4E-41D3-A0FD-F4B5AA452863}" type="slidenum">
              <a:rPr lang="en-US"/>
              <a:pPr/>
              <a:t>3</a:t>
            </a:fld>
            <a:endParaRPr lang="en-US"/>
          </a:p>
        </p:txBody>
      </p:sp>
      <p:sp>
        <p:nvSpPr>
          <p:cNvPr id="88066" name="Rectangle 2"/>
          <p:cNvSpPr>
            <a:spLocks noRo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AF5659-E690-491F-90F9-0E1C25D809E6}" type="slidenum">
              <a:rPr lang="en-US"/>
              <a:pPr/>
              <a:t>4</a:t>
            </a:fld>
            <a:endParaRPr lang="en-US"/>
          </a:p>
        </p:txBody>
      </p:sp>
      <p:sp>
        <p:nvSpPr>
          <p:cNvPr id="79874" name="Rectangle 2"/>
          <p:cNvSpPr>
            <a:spLocks noRo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383D3B-8D35-49BD-A688-CDFB67CC22C1}" type="slidenum">
              <a:rPr lang="en-US"/>
              <a:pPr/>
              <a:t>5</a:t>
            </a:fld>
            <a:endParaRPr lang="en-US"/>
          </a:p>
        </p:txBody>
      </p:sp>
      <p:sp>
        <p:nvSpPr>
          <p:cNvPr id="81922" name="Rectangle 2"/>
          <p:cNvSpPr>
            <a:spLocks noRo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C4F066-0E92-4BF8-B380-4C1B6FF2826B}" type="slidenum">
              <a:rPr lang="en-US"/>
              <a:pPr/>
              <a:t>6</a:t>
            </a:fld>
            <a:endParaRPr lang="en-US"/>
          </a:p>
        </p:txBody>
      </p:sp>
      <p:sp>
        <p:nvSpPr>
          <p:cNvPr id="83970" name="Rectangle 2"/>
          <p:cNvSpPr>
            <a:spLocks noRo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8526EB-F3DD-4BB6-80BE-0A209A8DE060}" type="slidenum">
              <a:rPr lang="en-US"/>
              <a:pPr/>
              <a:t>10</a:t>
            </a:fld>
            <a:endParaRPr lang="en-US"/>
          </a:p>
        </p:txBody>
      </p:sp>
      <p:sp>
        <p:nvSpPr>
          <p:cNvPr id="111618" name="Rectangle 2"/>
          <p:cNvSpPr>
            <a:spLocks noRo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219865-D018-46A8-9F27-8501BCB9170C}" type="slidenum">
              <a:rPr lang="en-US"/>
              <a:pPr/>
              <a:t>11</a:t>
            </a:fld>
            <a:endParaRPr lang="en-US"/>
          </a:p>
        </p:txBody>
      </p:sp>
      <p:sp>
        <p:nvSpPr>
          <p:cNvPr id="95234" name="Rectangle 2"/>
          <p:cNvSpPr>
            <a:spLocks noRo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1A6732-EF0C-4186-A074-2C361FE44698}" type="slidenum">
              <a:rPr lang="en-US"/>
              <a:pPr/>
              <a:t>12</a:t>
            </a:fld>
            <a:endParaRPr lang="en-US"/>
          </a:p>
        </p:txBody>
      </p:sp>
      <p:sp>
        <p:nvSpPr>
          <p:cNvPr id="93186" name="Rectangle 2"/>
          <p:cNvSpPr>
            <a:spLocks noRo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685800" y="1600200"/>
            <a:ext cx="7772400" cy="1143000"/>
          </a:xfrm>
        </p:spPr>
        <p:txBody>
          <a:bodyPr/>
          <a:lstStyle>
            <a:lvl1pPr>
              <a:defRPr/>
            </a:lvl1pPr>
          </a:lstStyle>
          <a:p>
            <a:r>
              <a:rPr lang="en-US"/>
              <a:t>Click to edit Master title style</a:t>
            </a:r>
          </a:p>
        </p:txBody>
      </p:sp>
      <p:sp>
        <p:nvSpPr>
          <p:cNvPr id="2051" name="Rectangle 3"/>
          <p:cNvSpPr>
            <a:spLocks noGrp="1" noChangeArrowheads="1"/>
          </p:cNvSpPr>
          <p:nvPr>
            <p:ph type="subTitle" sz="quarter" idx="1"/>
          </p:nvPr>
        </p:nvSpPr>
        <p:spPr>
          <a:xfrm>
            <a:off x="1371600" y="4038600"/>
            <a:ext cx="6400800" cy="1752600"/>
          </a:xfrm>
        </p:spPr>
        <p:txBody>
          <a:bodyPr/>
          <a:lstStyle>
            <a:lvl1pPr marL="0" indent="0" algn="ctr">
              <a:buFontTx/>
              <a:buNone/>
              <a:defRPr/>
            </a:lvl1pPr>
          </a:lstStyle>
          <a:p>
            <a:r>
              <a:rPr lang="en-US"/>
              <a:t>Click to edit Master subtitle style</a:t>
            </a:r>
          </a:p>
        </p:txBody>
      </p:sp>
      <p:sp>
        <p:nvSpPr>
          <p:cNvPr id="2052" name="Rectangle 4"/>
          <p:cNvSpPr>
            <a:spLocks noGrp="1" noChangeArrowheads="1"/>
          </p:cNvSpPr>
          <p:nvPr>
            <p:ph type="dt" sz="quarter" idx="2"/>
          </p:nvPr>
        </p:nvSpPr>
        <p:spPr/>
        <p:txBody>
          <a:bodyPr/>
          <a:lstStyle>
            <a:lvl1pPr>
              <a:defRPr/>
            </a:lvl1pPr>
          </a:lstStyle>
          <a:p>
            <a:endParaRPr lang="en-US"/>
          </a:p>
        </p:txBody>
      </p:sp>
      <p:sp>
        <p:nvSpPr>
          <p:cNvPr id="2053" name="Rectangle 5"/>
          <p:cNvSpPr>
            <a:spLocks noGrp="1" noChangeArrowheads="1"/>
          </p:cNvSpPr>
          <p:nvPr>
            <p:ph type="ftr" sz="quarter" idx="3"/>
          </p:nvPr>
        </p:nvSpPr>
        <p:spPr/>
        <p:txBody>
          <a:bodyPr/>
          <a:lstStyle>
            <a:lvl1pPr>
              <a:defRPr/>
            </a:lvl1pPr>
          </a:lstStyle>
          <a:p>
            <a:endParaRPr lang="en-US"/>
          </a:p>
        </p:txBody>
      </p:sp>
      <p:sp>
        <p:nvSpPr>
          <p:cNvPr id="2054" name="Rectangle 6"/>
          <p:cNvSpPr>
            <a:spLocks noGrp="1" noChangeArrowheads="1"/>
          </p:cNvSpPr>
          <p:nvPr>
            <p:ph type="sldNum" sz="quarter" idx="4"/>
          </p:nvPr>
        </p:nvSpPr>
        <p:spPr/>
        <p:txBody>
          <a:bodyPr/>
          <a:lstStyle>
            <a:lvl1pPr>
              <a:defRPr/>
            </a:lvl1pPr>
          </a:lstStyle>
          <a:p>
            <a:fld id="{C361438E-0E4E-4000-B582-0E6F1A99F60C}" type="slidenum">
              <a:rPr lang="en-US"/>
              <a:pPr/>
              <a:t>‹#›</a:t>
            </a:fld>
            <a:endParaRPr lang="en-US"/>
          </a:p>
        </p:txBody>
      </p:sp>
      <p:grpSp>
        <p:nvGrpSpPr>
          <p:cNvPr id="2067" name="Group 19"/>
          <p:cNvGrpSpPr>
            <a:grpSpLocks/>
          </p:cNvGrpSpPr>
          <p:nvPr/>
        </p:nvGrpSpPr>
        <p:grpSpPr bwMode="auto">
          <a:xfrm>
            <a:off x="0" y="2895600"/>
            <a:ext cx="8382000" cy="304800"/>
            <a:chOff x="0" y="1824"/>
            <a:chExt cx="5280" cy="192"/>
          </a:xfrm>
        </p:grpSpPr>
        <p:sp>
          <p:nvSpPr>
            <p:cNvPr id="2055" name="Rectangle 7"/>
            <p:cNvSpPr>
              <a:spLocks noChangeArrowheads="1"/>
            </p:cNvSpPr>
            <p:nvPr/>
          </p:nvSpPr>
          <p:spPr bwMode="auto">
            <a:xfrm>
              <a:off x="0" y="1824"/>
              <a:ext cx="5280" cy="192"/>
            </a:xfrm>
            <a:prstGeom prst="rect">
              <a:avLst/>
            </a:prstGeom>
            <a:gradFill rotWithShape="0">
              <a:gsLst>
                <a:gs pos="0">
                  <a:schemeClr val="accent1"/>
                </a:gs>
                <a:gs pos="100000">
                  <a:schemeClr val="tx2"/>
                </a:gs>
              </a:gsLst>
              <a:lin ang="0" scaled="1"/>
            </a:gradFill>
            <a:ln w="9525">
              <a:noFill/>
              <a:miter lim="800000"/>
              <a:headEnd/>
              <a:tailEnd/>
            </a:ln>
            <a:effectLst/>
          </p:spPr>
          <p:txBody>
            <a:bodyPr wrap="none" anchor="ctr"/>
            <a:lstStyle/>
            <a:p>
              <a:endParaRPr lang="en-GB"/>
            </a:p>
          </p:txBody>
        </p:sp>
        <p:sp useBgFill="1">
          <p:nvSpPr>
            <p:cNvPr id="2056" name="Rectangle 8"/>
            <p:cNvSpPr>
              <a:spLocks noChangeArrowheads="1"/>
            </p:cNvSpPr>
            <p:nvPr/>
          </p:nvSpPr>
          <p:spPr bwMode="white">
            <a:xfrm>
              <a:off x="2748" y="1824"/>
              <a:ext cx="36" cy="192"/>
            </a:xfrm>
            <a:prstGeom prst="rect">
              <a:avLst/>
            </a:prstGeom>
            <a:ln w="9525">
              <a:noFill/>
              <a:miter lim="800000"/>
              <a:headEnd/>
              <a:tailEnd/>
            </a:ln>
            <a:effectLst/>
          </p:spPr>
          <p:txBody>
            <a:bodyPr wrap="none" anchor="ctr"/>
            <a:lstStyle/>
            <a:p>
              <a:endParaRPr lang="en-GB"/>
            </a:p>
          </p:txBody>
        </p:sp>
        <p:sp useBgFill="1">
          <p:nvSpPr>
            <p:cNvPr id="2057" name="Rectangle 9"/>
            <p:cNvSpPr>
              <a:spLocks noChangeArrowheads="1"/>
            </p:cNvSpPr>
            <p:nvPr/>
          </p:nvSpPr>
          <p:spPr bwMode="white">
            <a:xfrm>
              <a:off x="3132" y="1824"/>
              <a:ext cx="36" cy="192"/>
            </a:xfrm>
            <a:prstGeom prst="rect">
              <a:avLst/>
            </a:prstGeom>
            <a:ln w="9525">
              <a:noFill/>
              <a:miter lim="800000"/>
              <a:headEnd/>
              <a:tailEnd/>
            </a:ln>
            <a:effectLst/>
          </p:spPr>
          <p:txBody>
            <a:bodyPr wrap="none" anchor="ctr"/>
            <a:lstStyle/>
            <a:p>
              <a:endParaRPr lang="en-GB"/>
            </a:p>
          </p:txBody>
        </p:sp>
        <p:sp useBgFill="1">
          <p:nvSpPr>
            <p:cNvPr id="2058" name="Rectangle 10"/>
            <p:cNvSpPr>
              <a:spLocks noChangeArrowheads="1"/>
            </p:cNvSpPr>
            <p:nvPr/>
          </p:nvSpPr>
          <p:spPr bwMode="white">
            <a:xfrm>
              <a:off x="3492" y="1824"/>
              <a:ext cx="36" cy="192"/>
            </a:xfrm>
            <a:prstGeom prst="rect">
              <a:avLst/>
            </a:prstGeom>
            <a:ln w="9525">
              <a:noFill/>
              <a:miter lim="800000"/>
              <a:headEnd/>
              <a:tailEnd/>
            </a:ln>
            <a:effectLst/>
          </p:spPr>
          <p:txBody>
            <a:bodyPr wrap="none" anchor="ctr"/>
            <a:lstStyle/>
            <a:p>
              <a:endParaRPr lang="en-GB"/>
            </a:p>
          </p:txBody>
        </p:sp>
        <p:sp useBgFill="1">
          <p:nvSpPr>
            <p:cNvPr id="2059" name="Rectangle 11"/>
            <p:cNvSpPr>
              <a:spLocks noChangeArrowheads="1"/>
            </p:cNvSpPr>
            <p:nvPr/>
          </p:nvSpPr>
          <p:spPr bwMode="white">
            <a:xfrm>
              <a:off x="3822" y="1824"/>
              <a:ext cx="36" cy="192"/>
            </a:xfrm>
            <a:prstGeom prst="rect">
              <a:avLst/>
            </a:prstGeom>
            <a:ln w="9525">
              <a:noFill/>
              <a:miter lim="800000"/>
              <a:headEnd/>
              <a:tailEnd/>
            </a:ln>
            <a:effectLst/>
          </p:spPr>
          <p:txBody>
            <a:bodyPr wrap="none" anchor="ctr"/>
            <a:lstStyle/>
            <a:p>
              <a:endParaRPr lang="en-GB"/>
            </a:p>
          </p:txBody>
        </p:sp>
        <p:sp useBgFill="1">
          <p:nvSpPr>
            <p:cNvPr id="2060" name="Rectangle 12"/>
            <p:cNvSpPr>
              <a:spLocks noChangeArrowheads="1"/>
            </p:cNvSpPr>
            <p:nvPr/>
          </p:nvSpPr>
          <p:spPr bwMode="white">
            <a:xfrm>
              <a:off x="4104" y="1824"/>
              <a:ext cx="36" cy="192"/>
            </a:xfrm>
            <a:prstGeom prst="rect">
              <a:avLst/>
            </a:prstGeom>
            <a:ln w="9525">
              <a:noFill/>
              <a:miter lim="800000"/>
              <a:headEnd/>
              <a:tailEnd/>
            </a:ln>
            <a:effectLst/>
          </p:spPr>
          <p:txBody>
            <a:bodyPr wrap="none" anchor="ctr"/>
            <a:lstStyle/>
            <a:p>
              <a:endParaRPr lang="en-GB"/>
            </a:p>
          </p:txBody>
        </p:sp>
        <p:sp useBgFill="1">
          <p:nvSpPr>
            <p:cNvPr id="2061" name="Rectangle 13"/>
            <p:cNvSpPr>
              <a:spLocks noChangeArrowheads="1"/>
            </p:cNvSpPr>
            <p:nvPr/>
          </p:nvSpPr>
          <p:spPr bwMode="white">
            <a:xfrm>
              <a:off x="4368" y="1824"/>
              <a:ext cx="36" cy="192"/>
            </a:xfrm>
            <a:prstGeom prst="rect">
              <a:avLst/>
            </a:prstGeom>
            <a:ln w="9525">
              <a:noFill/>
              <a:miter lim="800000"/>
              <a:headEnd/>
              <a:tailEnd/>
            </a:ln>
            <a:effectLst/>
          </p:spPr>
          <p:txBody>
            <a:bodyPr wrap="none" anchor="ctr"/>
            <a:lstStyle/>
            <a:p>
              <a:endParaRPr lang="en-GB"/>
            </a:p>
          </p:txBody>
        </p:sp>
        <p:sp useBgFill="1">
          <p:nvSpPr>
            <p:cNvPr id="2062" name="Rectangle 14"/>
            <p:cNvSpPr>
              <a:spLocks noChangeArrowheads="1"/>
            </p:cNvSpPr>
            <p:nvPr/>
          </p:nvSpPr>
          <p:spPr bwMode="white">
            <a:xfrm>
              <a:off x="4800" y="1824"/>
              <a:ext cx="36" cy="192"/>
            </a:xfrm>
            <a:prstGeom prst="rect">
              <a:avLst/>
            </a:prstGeom>
            <a:ln w="9525">
              <a:noFill/>
              <a:miter lim="800000"/>
              <a:headEnd/>
              <a:tailEnd/>
            </a:ln>
            <a:effectLst/>
          </p:spPr>
          <p:txBody>
            <a:bodyPr wrap="none" anchor="ctr"/>
            <a:lstStyle/>
            <a:p>
              <a:endParaRPr lang="en-GB"/>
            </a:p>
          </p:txBody>
        </p:sp>
        <p:sp useBgFill="1">
          <p:nvSpPr>
            <p:cNvPr id="2063" name="Rectangle 15"/>
            <p:cNvSpPr>
              <a:spLocks noChangeArrowheads="1"/>
            </p:cNvSpPr>
            <p:nvPr/>
          </p:nvSpPr>
          <p:spPr bwMode="white">
            <a:xfrm>
              <a:off x="4602" y="1824"/>
              <a:ext cx="36" cy="192"/>
            </a:xfrm>
            <a:prstGeom prst="rect">
              <a:avLst/>
            </a:prstGeom>
            <a:ln w="9525">
              <a:noFill/>
              <a:miter lim="800000"/>
              <a:headEnd/>
              <a:tailEnd/>
            </a:ln>
            <a:effectLst/>
          </p:spPr>
          <p:txBody>
            <a:bodyPr wrap="none" anchor="ctr"/>
            <a:lstStyle/>
            <a:p>
              <a:endParaRPr lang="en-GB"/>
            </a:p>
          </p:txBody>
        </p:sp>
        <p:sp useBgFill="1">
          <p:nvSpPr>
            <p:cNvPr id="2064" name="Rectangle 16"/>
            <p:cNvSpPr>
              <a:spLocks noChangeArrowheads="1"/>
            </p:cNvSpPr>
            <p:nvPr/>
          </p:nvSpPr>
          <p:spPr bwMode="white">
            <a:xfrm>
              <a:off x="4962" y="1824"/>
              <a:ext cx="36" cy="192"/>
            </a:xfrm>
            <a:prstGeom prst="rect">
              <a:avLst/>
            </a:prstGeom>
            <a:ln w="9525">
              <a:noFill/>
              <a:miter lim="800000"/>
              <a:headEnd/>
              <a:tailEnd/>
            </a:ln>
            <a:effectLst/>
          </p:spPr>
          <p:txBody>
            <a:bodyPr wrap="none" anchor="ctr"/>
            <a:lstStyle/>
            <a:p>
              <a:endParaRPr lang="en-GB"/>
            </a:p>
          </p:txBody>
        </p:sp>
        <p:sp useBgFill="1">
          <p:nvSpPr>
            <p:cNvPr id="2065" name="Rectangle 17"/>
            <p:cNvSpPr>
              <a:spLocks noChangeArrowheads="1"/>
            </p:cNvSpPr>
            <p:nvPr/>
          </p:nvSpPr>
          <p:spPr bwMode="white">
            <a:xfrm>
              <a:off x="5094" y="1824"/>
              <a:ext cx="36" cy="192"/>
            </a:xfrm>
            <a:prstGeom prst="rect">
              <a:avLst/>
            </a:prstGeom>
            <a:ln w="9525">
              <a:noFill/>
              <a:miter lim="800000"/>
              <a:headEnd/>
              <a:tailEnd/>
            </a:ln>
            <a:effectLst/>
          </p:spPr>
          <p:txBody>
            <a:bodyPr wrap="none" anchor="ctr"/>
            <a:lstStyle/>
            <a:p>
              <a:endParaRPr lang="en-GB"/>
            </a:p>
          </p:txBody>
        </p:sp>
        <p:sp useBgFill="1">
          <p:nvSpPr>
            <p:cNvPr id="2066" name="Rectangle 18"/>
            <p:cNvSpPr>
              <a:spLocks noChangeArrowheads="1"/>
            </p:cNvSpPr>
            <p:nvPr/>
          </p:nvSpPr>
          <p:spPr bwMode="white">
            <a:xfrm>
              <a:off x="5196" y="1824"/>
              <a:ext cx="36" cy="192"/>
            </a:xfrm>
            <a:prstGeom prst="rect">
              <a:avLst/>
            </a:prstGeom>
            <a:ln w="9525">
              <a:noFill/>
              <a:miter lim="800000"/>
              <a:headEnd/>
              <a:tailEnd/>
            </a:ln>
            <a:effectLst/>
          </p:spPr>
          <p:txBody>
            <a:bodyPr wrap="none" anchor="ctr"/>
            <a:lstStyle/>
            <a:p>
              <a:endParaRPr lang="en-GB"/>
            </a:p>
          </p:txBody>
        </p:sp>
      </p:gr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tmplLst>
          <p:tmpl lvl="1">
            <p:tnLst>
              <p:par>
                <p:cTn presetID="1" presetClass="entr" presetSubtype="0" fill="hold" nodeType="clickEffect">
                  <p:stCondLst>
                    <p:cond delay="0"/>
                  </p:stCondLst>
                  <p:childTnLst>
                    <p:set>
                      <p:cBhvr>
                        <p:cTn dur="1" fill="hold">
                          <p:stCondLst>
                            <p:cond delay="0"/>
                          </p:stCondLst>
                        </p:cTn>
                        <p:tgtEl>
                          <p:spTgt spid="2051"/>
                        </p:tgtEl>
                        <p:attrNameLst>
                          <p:attrName>style.visibility</p:attrName>
                        </p:attrNameLst>
                      </p:cBhvr>
                      <p:to>
                        <p:strVal val="visible"/>
                      </p:to>
                    </p:se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3A4AED9-2B98-4D63-B407-C3346A58F55F}" type="slidenum">
              <a:rPr lang="en-US"/>
              <a:pPr/>
              <a:t>‹#›</a:t>
            </a:fld>
            <a:endParaRPr lang="en-US"/>
          </a:p>
        </p:txBody>
      </p:sp>
    </p:spTree>
  </p:cSld>
  <p:clrMapOvr>
    <a:masterClrMapping/>
  </p:clrMapOvr>
  <p:transition>
    <p:pull dir="l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1925" y="171450"/>
            <a:ext cx="1946275" cy="59245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73100" y="171450"/>
            <a:ext cx="5686425" cy="5924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1F7C51A-DB7A-4C17-8EBB-06A04B003157}" type="slidenum">
              <a:rPr lang="en-US"/>
              <a:pPr/>
              <a:t>‹#›</a:t>
            </a:fld>
            <a:endParaRPr lang="en-US"/>
          </a:p>
        </p:txBody>
      </p:sp>
    </p:spTree>
  </p:cSld>
  <p:clrMapOvr>
    <a:masterClrMapping/>
  </p:clrMapOvr>
  <p:transition>
    <p:pull dir="l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FD9E66A-0DCD-43CE-AFDB-584835BECB00}" type="slidenum">
              <a:rPr lang="en-US"/>
              <a:pPr/>
              <a:t>‹#›</a:t>
            </a:fld>
            <a:endParaRPr lang="en-US"/>
          </a:p>
        </p:txBody>
      </p:sp>
    </p:spTree>
  </p:cSld>
  <p:clrMapOvr>
    <a:masterClrMapping/>
  </p:clrMapOvr>
  <p:transition>
    <p:pull dir="l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A5951E2-66CC-4A19-8F81-25ACF4CFF67A}" type="slidenum">
              <a:rPr lang="en-US"/>
              <a:pPr/>
              <a:t>‹#›</a:t>
            </a:fld>
            <a:endParaRPr lang="en-US"/>
          </a:p>
        </p:txBody>
      </p:sp>
    </p:spTree>
  </p:cSld>
  <p:clrMapOvr>
    <a:masterClrMapping/>
  </p:clrMapOvr>
  <p:transition>
    <p:pull dir="l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2A95F19-421E-475E-A858-048FB7DD0E77}" type="slidenum">
              <a:rPr lang="en-US"/>
              <a:pPr/>
              <a:t>‹#›</a:t>
            </a:fld>
            <a:endParaRPr lang="en-US"/>
          </a:p>
        </p:txBody>
      </p:sp>
    </p:spTree>
  </p:cSld>
  <p:clrMapOvr>
    <a:masterClrMapping/>
  </p:clrMapOvr>
  <p:transition>
    <p:pull dir="l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32BDD08-58AB-4717-810C-D79C2B518761}" type="slidenum">
              <a:rPr lang="en-US"/>
              <a:pPr/>
              <a:t>‹#›</a:t>
            </a:fld>
            <a:endParaRPr lang="en-US"/>
          </a:p>
        </p:txBody>
      </p:sp>
    </p:spTree>
  </p:cSld>
  <p:clrMapOvr>
    <a:masterClrMapping/>
  </p:clrMapOvr>
  <p:transition>
    <p:pull dir="l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359AAB1-13A0-48B4-A999-6D8697087B28}" type="slidenum">
              <a:rPr lang="en-US"/>
              <a:pPr/>
              <a:t>‹#›</a:t>
            </a:fld>
            <a:endParaRPr lang="en-US"/>
          </a:p>
        </p:txBody>
      </p:sp>
    </p:spTree>
  </p:cSld>
  <p:clrMapOvr>
    <a:masterClrMapping/>
  </p:clrMapOvr>
  <p:transition>
    <p:pull dir="l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560B08E-4DA4-4FDE-8688-837143869AC4}" type="slidenum">
              <a:rPr lang="en-US"/>
              <a:pPr/>
              <a:t>‹#›</a:t>
            </a:fld>
            <a:endParaRPr lang="en-US"/>
          </a:p>
        </p:txBody>
      </p:sp>
    </p:spTree>
  </p:cSld>
  <p:clrMapOvr>
    <a:masterClrMapping/>
  </p:clrMapOvr>
  <p:transition>
    <p:pull dir="l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D3B79F2-2BEC-4728-9B33-1E8749612167}" type="slidenum">
              <a:rPr lang="en-US"/>
              <a:pPr/>
              <a:t>‹#›</a:t>
            </a:fld>
            <a:endParaRPr lang="en-US"/>
          </a:p>
        </p:txBody>
      </p:sp>
    </p:spTree>
  </p:cSld>
  <p:clrMapOvr>
    <a:masterClrMapping/>
  </p:clrMapOvr>
  <p:transition>
    <p:pull dir="l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4C2ECFF-ECEE-45CC-84C3-2B3DC368A563}" type="slidenum">
              <a:rPr lang="en-US"/>
              <a:pPr/>
              <a:t>‹#›</a:t>
            </a:fld>
            <a:endParaRPr lang="en-US"/>
          </a:p>
        </p:txBody>
      </p:sp>
    </p:spTree>
  </p:cSld>
  <p:clrMapOvr>
    <a:masterClrMapping/>
  </p:clrMapOvr>
  <p:transition>
    <p:pull dir="l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73100" y="171450"/>
            <a:ext cx="7753350" cy="112395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u="none">
                <a:effectLst/>
              </a:defRPr>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u="none">
                <a:effectLst/>
              </a:defRPr>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u="none">
                <a:effectLst/>
              </a:defRPr>
            </a:lvl1pPr>
          </a:lstStyle>
          <a:p>
            <a:fld id="{98E0B8B4-6931-4572-8FF7-2921EA71DC8E}" type="slidenum">
              <a:rPr lang="en-US"/>
              <a:pPr/>
              <a:t>‹#›</a:t>
            </a:fld>
            <a:endParaRPr lang="en-US"/>
          </a:p>
        </p:txBody>
      </p:sp>
      <p:grpSp>
        <p:nvGrpSpPr>
          <p:cNvPr id="1043" name="Group 19"/>
          <p:cNvGrpSpPr>
            <a:grpSpLocks/>
          </p:cNvGrpSpPr>
          <p:nvPr/>
        </p:nvGrpSpPr>
        <p:grpSpPr bwMode="auto">
          <a:xfrm>
            <a:off x="0" y="1447800"/>
            <a:ext cx="8382000" cy="304800"/>
            <a:chOff x="0" y="912"/>
            <a:chExt cx="5280" cy="192"/>
          </a:xfrm>
        </p:grpSpPr>
        <p:sp>
          <p:nvSpPr>
            <p:cNvPr id="1031" name="Rectangle 7"/>
            <p:cNvSpPr>
              <a:spLocks noChangeArrowheads="1"/>
            </p:cNvSpPr>
            <p:nvPr/>
          </p:nvSpPr>
          <p:spPr bwMode="auto">
            <a:xfrm>
              <a:off x="0" y="912"/>
              <a:ext cx="5280" cy="192"/>
            </a:xfrm>
            <a:prstGeom prst="rect">
              <a:avLst/>
            </a:prstGeom>
            <a:gradFill rotWithShape="0">
              <a:gsLst>
                <a:gs pos="0">
                  <a:schemeClr val="accent1"/>
                </a:gs>
                <a:gs pos="100000">
                  <a:schemeClr val="tx2"/>
                </a:gs>
              </a:gsLst>
              <a:lin ang="0" scaled="1"/>
            </a:gradFill>
            <a:ln w="9525">
              <a:noFill/>
              <a:miter lim="800000"/>
              <a:headEnd/>
              <a:tailEnd/>
            </a:ln>
            <a:effectLst/>
          </p:spPr>
          <p:txBody>
            <a:bodyPr wrap="none" anchor="ctr"/>
            <a:lstStyle/>
            <a:p>
              <a:endParaRPr lang="en-GB"/>
            </a:p>
          </p:txBody>
        </p:sp>
        <p:sp useBgFill="1">
          <p:nvSpPr>
            <p:cNvPr id="1032" name="Rectangle 8"/>
            <p:cNvSpPr>
              <a:spLocks noChangeArrowheads="1"/>
            </p:cNvSpPr>
            <p:nvPr/>
          </p:nvSpPr>
          <p:spPr bwMode="white">
            <a:xfrm>
              <a:off x="2748" y="912"/>
              <a:ext cx="36" cy="192"/>
            </a:xfrm>
            <a:prstGeom prst="rect">
              <a:avLst/>
            </a:prstGeom>
            <a:ln w="9525">
              <a:noFill/>
              <a:miter lim="800000"/>
              <a:headEnd/>
              <a:tailEnd/>
            </a:ln>
            <a:effectLst/>
          </p:spPr>
          <p:txBody>
            <a:bodyPr wrap="none" anchor="ctr"/>
            <a:lstStyle/>
            <a:p>
              <a:endParaRPr lang="en-GB"/>
            </a:p>
          </p:txBody>
        </p:sp>
        <p:sp useBgFill="1">
          <p:nvSpPr>
            <p:cNvPr id="1033" name="Rectangle 9"/>
            <p:cNvSpPr>
              <a:spLocks noChangeArrowheads="1"/>
            </p:cNvSpPr>
            <p:nvPr/>
          </p:nvSpPr>
          <p:spPr bwMode="white">
            <a:xfrm>
              <a:off x="3132" y="912"/>
              <a:ext cx="36" cy="192"/>
            </a:xfrm>
            <a:prstGeom prst="rect">
              <a:avLst/>
            </a:prstGeom>
            <a:ln w="9525">
              <a:noFill/>
              <a:miter lim="800000"/>
              <a:headEnd/>
              <a:tailEnd/>
            </a:ln>
            <a:effectLst/>
          </p:spPr>
          <p:txBody>
            <a:bodyPr wrap="none" anchor="ctr"/>
            <a:lstStyle/>
            <a:p>
              <a:endParaRPr lang="en-GB"/>
            </a:p>
          </p:txBody>
        </p:sp>
        <p:sp useBgFill="1">
          <p:nvSpPr>
            <p:cNvPr id="1034" name="Rectangle 10"/>
            <p:cNvSpPr>
              <a:spLocks noChangeArrowheads="1"/>
            </p:cNvSpPr>
            <p:nvPr/>
          </p:nvSpPr>
          <p:spPr bwMode="white">
            <a:xfrm>
              <a:off x="3492" y="912"/>
              <a:ext cx="36" cy="192"/>
            </a:xfrm>
            <a:prstGeom prst="rect">
              <a:avLst/>
            </a:prstGeom>
            <a:ln w="9525">
              <a:noFill/>
              <a:miter lim="800000"/>
              <a:headEnd/>
              <a:tailEnd/>
            </a:ln>
            <a:effectLst/>
          </p:spPr>
          <p:txBody>
            <a:bodyPr wrap="none" anchor="ctr"/>
            <a:lstStyle/>
            <a:p>
              <a:endParaRPr lang="en-GB"/>
            </a:p>
          </p:txBody>
        </p:sp>
        <p:sp useBgFill="1">
          <p:nvSpPr>
            <p:cNvPr id="1035" name="Rectangle 11"/>
            <p:cNvSpPr>
              <a:spLocks noChangeArrowheads="1"/>
            </p:cNvSpPr>
            <p:nvPr/>
          </p:nvSpPr>
          <p:spPr bwMode="white">
            <a:xfrm>
              <a:off x="3822" y="912"/>
              <a:ext cx="36" cy="192"/>
            </a:xfrm>
            <a:prstGeom prst="rect">
              <a:avLst/>
            </a:prstGeom>
            <a:ln w="9525">
              <a:noFill/>
              <a:miter lim="800000"/>
              <a:headEnd/>
              <a:tailEnd/>
            </a:ln>
            <a:effectLst/>
          </p:spPr>
          <p:txBody>
            <a:bodyPr wrap="none" anchor="ctr"/>
            <a:lstStyle/>
            <a:p>
              <a:endParaRPr lang="en-GB"/>
            </a:p>
          </p:txBody>
        </p:sp>
        <p:sp useBgFill="1">
          <p:nvSpPr>
            <p:cNvPr id="1036" name="Rectangle 12"/>
            <p:cNvSpPr>
              <a:spLocks noChangeArrowheads="1"/>
            </p:cNvSpPr>
            <p:nvPr/>
          </p:nvSpPr>
          <p:spPr bwMode="white">
            <a:xfrm>
              <a:off x="4104" y="912"/>
              <a:ext cx="36" cy="192"/>
            </a:xfrm>
            <a:prstGeom prst="rect">
              <a:avLst/>
            </a:prstGeom>
            <a:ln w="9525">
              <a:noFill/>
              <a:miter lim="800000"/>
              <a:headEnd/>
              <a:tailEnd/>
            </a:ln>
            <a:effectLst/>
          </p:spPr>
          <p:txBody>
            <a:bodyPr wrap="none" anchor="ctr"/>
            <a:lstStyle/>
            <a:p>
              <a:endParaRPr lang="en-GB"/>
            </a:p>
          </p:txBody>
        </p:sp>
        <p:sp useBgFill="1">
          <p:nvSpPr>
            <p:cNvPr id="1037" name="Rectangle 13"/>
            <p:cNvSpPr>
              <a:spLocks noChangeArrowheads="1"/>
            </p:cNvSpPr>
            <p:nvPr/>
          </p:nvSpPr>
          <p:spPr bwMode="white">
            <a:xfrm>
              <a:off x="4368" y="912"/>
              <a:ext cx="36" cy="192"/>
            </a:xfrm>
            <a:prstGeom prst="rect">
              <a:avLst/>
            </a:prstGeom>
            <a:ln w="9525">
              <a:noFill/>
              <a:miter lim="800000"/>
              <a:headEnd/>
              <a:tailEnd/>
            </a:ln>
            <a:effectLst/>
          </p:spPr>
          <p:txBody>
            <a:bodyPr wrap="none" anchor="ctr"/>
            <a:lstStyle/>
            <a:p>
              <a:endParaRPr lang="en-GB"/>
            </a:p>
          </p:txBody>
        </p:sp>
        <p:sp useBgFill="1">
          <p:nvSpPr>
            <p:cNvPr id="1038" name="Rectangle 14"/>
            <p:cNvSpPr>
              <a:spLocks noChangeArrowheads="1"/>
            </p:cNvSpPr>
            <p:nvPr/>
          </p:nvSpPr>
          <p:spPr bwMode="white">
            <a:xfrm>
              <a:off x="4800" y="912"/>
              <a:ext cx="36" cy="192"/>
            </a:xfrm>
            <a:prstGeom prst="rect">
              <a:avLst/>
            </a:prstGeom>
            <a:ln w="9525">
              <a:noFill/>
              <a:miter lim="800000"/>
              <a:headEnd/>
              <a:tailEnd/>
            </a:ln>
            <a:effectLst/>
          </p:spPr>
          <p:txBody>
            <a:bodyPr wrap="none" anchor="ctr"/>
            <a:lstStyle/>
            <a:p>
              <a:endParaRPr lang="en-GB"/>
            </a:p>
          </p:txBody>
        </p:sp>
        <p:sp useBgFill="1">
          <p:nvSpPr>
            <p:cNvPr id="1039" name="Rectangle 15"/>
            <p:cNvSpPr>
              <a:spLocks noChangeArrowheads="1"/>
            </p:cNvSpPr>
            <p:nvPr/>
          </p:nvSpPr>
          <p:spPr bwMode="white">
            <a:xfrm>
              <a:off x="4602" y="912"/>
              <a:ext cx="36" cy="192"/>
            </a:xfrm>
            <a:prstGeom prst="rect">
              <a:avLst/>
            </a:prstGeom>
            <a:ln w="9525">
              <a:noFill/>
              <a:miter lim="800000"/>
              <a:headEnd/>
              <a:tailEnd/>
            </a:ln>
            <a:effectLst/>
          </p:spPr>
          <p:txBody>
            <a:bodyPr wrap="none" anchor="ctr"/>
            <a:lstStyle/>
            <a:p>
              <a:endParaRPr lang="en-GB"/>
            </a:p>
          </p:txBody>
        </p:sp>
        <p:sp useBgFill="1">
          <p:nvSpPr>
            <p:cNvPr id="1040" name="Rectangle 16"/>
            <p:cNvSpPr>
              <a:spLocks noChangeArrowheads="1"/>
            </p:cNvSpPr>
            <p:nvPr/>
          </p:nvSpPr>
          <p:spPr bwMode="white">
            <a:xfrm>
              <a:off x="4962" y="912"/>
              <a:ext cx="36" cy="192"/>
            </a:xfrm>
            <a:prstGeom prst="rect">
              <a:avLst/>
            </a:prstGeom>
            <a:ln w="9525">
              <a:noFill/>
              <a:miter lim="800000"/>
              <a:headEnd/>
              <a:tailEnd/>
            </a:ln>
            <a:effectLst/>
          </p:spPr>
          <p:txBody>
            <a:bodyPr wrap="none" anchor="ctr"/>
            <a:lstStyle/>
            <a:p>
              <a:endParaRPr lang="en-GB"/>
            </a:p>
          </p:txBody>
        </p:sp>
        <p:sp useBgFill="1">
          <p:nvSpPr>
            <p:cNvPr id="1041" name="Rectangle 17"/>
            <p:cNvSpPr>
              <a:spLocks noChangeArrowheads="1"/>
            </p:cNvSpPr>
            <p:nvPr/>
          </p:nvSpPr>
          <p:spPr bwMode="white">
            <a:xfrm>
              <a:off x="5094" y="912"/>
              <a:ext cx="36" cy="192"/>
            </a:xfrm>
            <a:prstGeom prst="rect">
              <a:avLst/>
            </a:prstGeom>
            <a:ln w="9525">
              <a:noFill/>
              <a:miter lim="800000"/>
              <a:headEnd/>
              <a:tailEnd/>
            </a:ln>
            <a:effectLst/>
          </p:spPr>
          <p:txBody>
            <a:bodyPr wrap="none" anchor="ctr"/>
            <a:lstStyle/>
            <a:p>
              <a:endParaRPr lang="en-GB"/>
            </a:p>
          </p:txBody>
        </p:sp>
        <p:sp useBgFill="1">
          <p:nvSpPr>
            <p:cNvPr id="1042" name="Rectangle 18"/>
            <p:cNvSpPr>
              <a:spLocks noChangeArrowheads="1"/>
            </p:cNvSpPr>
            <p:nvPr/>
          </p:nvSpPr>
          <p:spPr bwMode="white">
            <a:xfrm>
              <a:off x="5196" y="912"/>
              <a:ext cx="36" cy="192"/>
            </a:xfrm>
            <a:prstGeom prst="rect">
              <a:avLst/>
            </a:prstGeom>
            <a:ln w="9525">
              <a:noFill/>
              <a:miter lim="800000"/>
              <a:headEnd/>
              <a:tailEnd/>
            </a:ln>
            <a:effectLst/>
          </p:spPr>
          <p:txBody>
            <a:bodyPr wrap="none" anchor="ctr"/>
            <a:lstStyle/>
            <a:p>
              <a:endParaRPr lang="en-GB"/>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2pPr>
      <a:lvl3pPr algn="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3pPr>
      <a:lvl4pPr algn="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4pPr>
      <a:lvl5pPr algn="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5pPr>
      <a:lvl6pPr marL="457200" algn="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6pPr>
      <a:lvl7pPr marL="914400" algn="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7pPr>
      <a:lvl8pPr marL="1371600" algn="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8pPr>
      <a:lvl9pPr marL="1828800" algn="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accent1"/>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www.cmtp.co.uk/what_were_lessons_like/strategies_to_support_independent_learning.php" TargetMode="External"/><Relationship Id="rId13" Type="http://schemas.openxmlformats.org/officeDocument/2006/relationships/hyperlink" Target="http://www.cmtp.co.uk/what_were_lessons_like/what_was_said_about_what_is_important.php" TargetMode="External"/><Relationship Id="rId3" Type="http://schemas.openxmlformats.org/officeDocument/2006/relationships/hyperlink" Target="http://www.cmtp.co.uk/what_were_lessons_like/how_did_teachers_help_students.php" TargetMode="External"/><Relationship Id="rId7" Type="http://schemas.openxmlformats.org/officeDocument/2006/relationships/hyperlink" Target="http://www.cmtp.co.uk/what_were_lessons_like/questions_and_prompts.php" TargetMode="External"/><Relationship Id="rId12" Type="http://schemas.openxmlformats.org/officeDocument/2006/relationships/hyperlink" Target="http://www.cmtp.co.uk/what_were_lessons_like/what_questions_were_answered_quickly.php"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www.cmtp.co.uk/what_were_lessons_like/how_were_right_answers_dealt_with.php" TargetMode="External"/><Relationship Id="rId11" Type="http://schemas.openxmlformats.org/officeDocument/2006/relationships/hyperlink" Target="http://www.cmtp.co.uk/what_were_lessons_like/what_ideas_were_emphasised.php" TargetMode="External"/><Relationship Id="rId5" Type="http://schemas.openxmlformats.org/officeDocument/2006/relationships/hyperlink" Target="http://www.cmtp.co.uk/what_were_lessons_like/how_were_ideas_shared.php" TargetMode="External"/><Relationship Id="rId10" Type="http://schemas.openxmlformats.org/officeDocument/2006/relationships/hyperlink" Target="http://www.cmtp.co.uk/what_were_lessons_like/what_habits_have_been_established.php" TargetMode="External"/><Relationship Id="rId4" Type="http://schemas.openxmlformats.org/officeDocument/2006/relationships/hyperlink" Target="http://www.cmtp.co.uk/what_were_lessons_like/how_was_discussion_managed.php" TargetMode="External"/><Relationship Id="rId9" Type="http://schemas.openxmlformats.org/officeDocument/2006/relationships/hyperlink" Target="http://www.cmtp.co.uk/what_were_lessons_like/task_types_used.php"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uk.youtube.com/watch?v=kEwENEppsA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uk.youtube.com/watch?v=KCsz2k7mOsU&amp;feature=related"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84213" y="2565400"/>
            <a:ext cx="7772400" cy="1143000"/>
          </a:xfrm>
        </p:spPr>
        <p:txBody>
          <a:bodyPr/>
          <a:lstStyle/>
          <a:p>
            <a:r>
              <a:rPr lang="en-US" sz="4000" b="1">
                <a:latin typeface="Arial" pitchFamily="34" charset="0"/>
              </a:rPr>
              <a:t>Teaching mathematics mathematically: a reflection on research and current thinking</a:t>
            </a:r>
            <a:r>
              <a:rPr lang="en-US" sz="4000" i="1">
                <a:latin typeface="Arial" pitchFamily="34" charset="0"/>
              </a:rPr>
              <a:t/>
            </a:r>
            <a:br>
              <a:rPr lang="en-US" sz="4000" i="1">
                <a:latin typeface="Arial" pitchFamily="34" charset="0"/>
              </a:rPr>
            </a:br>
            <a:r>
              <a:rPr lang="en-US" sz="4000">
                <a:latin typeface="Arial" pitchFamily="34" charset="0"/>
              </a:rPr>
              <a:t/>
            </a:r>
            <a:br>
              <a:rPr lang="en-US" sz="4000">
                <a:latin typeface="Arial" pitchFamily="34" charset="0"/>
              </a:rPr>
            </a:br>
            <a:endParaRPr lang="en-US" sz="4000">
              <a:latin typeface="Arial" pitchFamily="34" charset="0"/>
            </a:endParaRPr>
          </a:p>
        </p:txBody>
      </p:sp>
      <p:sp>
        <p:nvSpPr>
          <p:cNvPr id="9219" name="Rectangle 3"/>
          <p:cNvSpPr>
            <a:spLocks noGrp="1" noChangeArrowheads="1"/>
          </p:cNvSpPr>
          <p:nvPr>
            <p:ph type="subTitle" idx="1"/>
          </p:nvPr>
        </p:nvSpPr>
        <p:spPr/>
        <p:txBody>
          <a:bodyPr/>
          <a:lstStyle/>
          <a:p>
            <a:pPr>
              <a:lnSpc>
                <a:spcPct val="80000"/>
              </a:lnSpc>
            </a:pPr>
            <a:r>
              <a:rPr lang="en-US" sz="2800" i="1">
                <a:latin typeface="Arial" pitchFamily="34" charset="0"/>
              </a:rPr>
              <a:t>Anne Watson </a:t>
            </a:r>
            <a:br>
              <a:rPr lang="en-US" sz="2800" i="1">
                <a:latin typeface="Arial" pitchFamily="34" charset="0"/>
              </a:rPr>
            </a:br>
            <a:r>
              <a:rPr lang="en-US" sz="2800" i="1">
                <a:latin typeface="Arial" pitchFamily="34" charset="0"/>
              </a:rPr>
              <a:t>Professor of Mathematics Education</a:t>
            </a:r>
          </a:p>
          <a:p>
            <a:pPr>
              <a:lnSpc>
                <a:spcPct val="80000"/>
              </a:lnSpc>
            </a:pPr>
            <a:r>
              <a:rPr lang="en-US" sz="2800" i="1">
                <a:latin typeface="Arial" pitchFamily="34" charset="0"/>
              </a:rPr>
              <a:t>University of Oxford</a:t>
            </a:r>
          </a:p>
          <a:p>
            <a:pPr>
              <a:lnSpc>
                <a:spcPct val="80000"/>
              </a:lnSpc>
            </a:pPr>
            <a:r>
              <a:rPr lang="en-GB" sz="2800" i="1">
                <a:latin typeface="Arial" pitchFamily="34" charset="0"/>
              </a:rPr>
              <a:t>February 16</a:t>
            </a:r>
            <a:r>
              <a:rPr lang="en-GB" sz="2800" i="1" baseline="30000">
                <a:latin typeface="Arial" pitchFamily="34" charset="0"/>
              </a:rPr>
              <a:t>th</a:t>
            </a:r>
            <a:r>
              <a:rPr lang="en-GB" sz="2800" i="1">
                <a:latin typeface="Arial" pitchFamily="34" charset="0"/>
              </a:rPr>
              <a:t> 2009</a:t>
            </a:r>
            <a:endParaRPr lang="en-US" sz="2800" i="1">
              <a:latin typeface="Arial" pitchFamily="34" charset="0"/>
            </a:endParaRPr>
          </a:p>
        </p:txBody>
      </p:sp>
    </p:spTree>
  </p:cSld>
  <p:clrMapOvr>
    <a:masterClrMapping/>
  </p:clrMapOvr>
  <p:transition>
    <p:pull dir="l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GB" sz="4000" b="1"/>
              <a:t>How to be a ‘good’ teacher: according to Ofsted</a:t>
            </a:r>
            <a:endParaRPr lang="en-US" sz="4000" b="1"/>
          </a:p>
        </p:txBody>
      </p:sp>
      <p:sp>
        <p:nvSpPr>
          <p:cNvPr id="110595" name="Rectangle 3"/>
          <p:cNvSpPr>
            <a:spLocks noGrp="1" noChangeArrowheads="1"/>
          </p:cNvSpPr>
          <p:nvPr>
            <p:ph type="body" idx="1"/>
          </p:nvPr>
        </p:nvSpPr>
        <p:spPr>
          <a:xfrm>
            <a:off x="685800" y="1773238"/>
            <a:ext cx="7772400" cy="4322762"/>
          </a:xfrm>
        </p:spPr>
        <p:txBody>
          <a:bodyPr/>
          <a:lstStyle/>
          <a:p>
            <a:pPr>
              <a:lnSpc>
                <a:spcPct val="80000"/>
              </a:lnSpc>
              <a:buFontTx/>
              <a:buNone/>
            </a:pPr>
            <a:endParaRPr lang="en-GB" sz="2400"/>
          </a:p>
          <a:p>
            <a:pPr>
              <a:lnSpc>
                <a:spcPct val="80000"/>
              </a:lnSpc>
            </a:pPr>
            <a:r>
              <a:rPr lang="en-GB" sz="2400"/>
              <a:t>Behaviour overall is good and learners are well motivated</a:t>
            </a:r>
          </a:p>
          <a:p>
            <a:pPr>
              <a:lnSpc>
                <a:spcPct val="80000"/>
              </a:lnSpc>
            </a:pPr>
            <a:r>
              <a:rPr lang="en-GB" sz="2400"/>
              <a:t>They work in a safe, secure and friendly environment </a:t>
            </a:r>
          </a:p>
          <a:p>
            <a:pPr>
              <a:lnSpc>
                <a:spcPct val="80000"/>
              </a:lnSpc>
            </a:pPr>
            <a:r>
              <a:rPr lang="en-GB" sz="2400"/>
              <a:t>Teaching is based on secure subject knowledge with a </a:t>
            </a:r>
            <a:r>
              <a:rPr lang="en-GB" sz="2400" i="1"/>
              <a:t>well-structured </a:t>
            </a:r>
            <a:r>
              <a:rPr lang="en-GB" sz="2400"/>
              <a:t>range of stimulating tasks that engage the learners – </a:t>
            </a:r>
            <a:r>
              <a:rPr lang="en-GB" sz="2400" i="1"/>
              <a:t>to do what</a:t>
            </a:r>
            <a:r>
              <a:rPr lang="en-GB" sz="2400"/>
              <a:t>?</a:t>
            </a:r>
          </a:p>
          <a:p>
            <a:pPr>
              <a:lnSpc>
                <a:spcPct val="80000"/>
              </a:lnSpc>
            </a:pPr>
            <a:r>
              <a:rPr lang="en-GB" sz="2400"/>
              <a:t>The work is well matched to the full range of learners’ needs, so that most are suitably challenged. </a:t>
            </a:r>
          </a:p>
          <a:p>
            <a:pPr>
              <a:lnSpc>
                <a:spcPct val="80000"/>
              </a:lnSpc>
            </a:pPr>
            <a:r>
              <a:rPr lang="en-GB" sz="2400">
                <a:solidFill>
                  <a:schemeClr val="hlink"/>
                </a:solidFill>
              </a:rPr>
              <a:t>Teaching methods are effectively related to the lesson objectives and the needs of learners</a:t>
            </a:r>
            <a:r>
              <a:rPr lang="en-GB" sz="2400"/>
              <a:t> ….</a:t>
            </a:r>
          </a:p>
          <a:p>
            <a:pPr>
              <a:lnSpc>
                <a:spcPct val="80000"/>
              </a:lnSpc>
            </a:pPr>
            <a:endParaRPr lang="en-GB" sz="2400"/>
          </a:p>
          <a:p>
            <a:pPr>
              <a:lnSpc>
                <a:spcPct val="80000"/>
              </a:lnSpc>
            </a:pPr>
            <a:r>
              <a:rPr lang="en-GB" sz="2400"/>
              <a:t>So how does this get translated into action</a:t>
            </a:r>
            <a:endParaRPr lang="en-US" sz="2400"/>
          </a:p>
        </p:txBody>
      </p:sp>
    </p:spTree>
  </p:cSld>
  <p:clrMapOvr>
    <a:masterClrMapping/>
  </p:clrMapOvr>
  <p:transition>
    <p:pull dir="l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673100" y="171450"/>
            <a:ext cx="7753350" cy="1601788"/>
          </a:xfrm>
        </p:spPr>
        <p:txBody>
          <a:bodyPr/>
          <a:lstStyle/>
          <a:p>
            <a:r>
              <a:rPr lang="en-GB" sz="4000" b="1"/>
              <a:t>Whole class interactive teaching is where the emphasis has been. What the Strategy says.</a:t>
            </a:r>
            <a:endParaRPr lang="en-US" sz="4000" b="1"/>
          </a:p>
        </p:txBody>
      </p:sp>
      <p:sp>
        <p:nvSpPr>
          <p:cNvPr id="94211" name="Rectangle 3"/>
          <p:cNvSpPr>
            <a:spLocks noGrp="1" noChangeArrowheads="1"/>
          </p:cNvSpPr>
          <p:nvPr>
            <p:ph type="body" idx="1"/>
          </p:nvPr>
        </p:nvSpPr>
        <p:spPr>
          <a:xfrm>
            <a:off x="685800" y="1844675"/>
            <a:ext cx="7772400" cy="4251325"/>
          </a:xfrm>
        </p:spPr>
        <p:txBody>
          <a:bodyPr/>
          <a:lstStyle/>
          <a:p>
            <a:pPr>
              <a:lnSpc>
                <a:spcPct val="90000"/>
              </a:lnSpc>
            </a:pPr>
            <a:r>
              <a:rPr lang="en-US" sz="2800"/>
              <a:t>Directing and telling</a:t>
            </a:r>
          </a:p>
          <a:p>
            <a:pPr>
              <a:lnSpc>
                <a:spcPct val="90000"/>
              </a:lnSpc>
            </a:pPr>
            <a:r>
              <a:rPr lang="en-US" sz="2800"/>
              <a:t>Demonstrating and modelling</a:t>
            </a:r>
          </a:p>
          <a:p>
            <a:pPr>
              <a:lnSpc>
                <a:spcPct val="90000"/>
              </a:lnSpc>
            </a:pPr>
            <a:r>
              <a:rPr lang="en-US" sz="2800"/>
              <a:t>Explaining and illustrating</a:t>
            </a:r>
          </a:p>
          <a:p>
            <a:pPr>
              <a:lnSpc>
                <a:spcPct val="90000"/>
              </a:lnSpc>
            </a:pPr>
            <a:r>
              <a:rPr lang="en-US" sz="2800"/>
              <a:t>Questioning and discussing</a:t>
            </a:r>
          </a:p>
          <a:p>
            <a:pPr>
              <a:lnSpc>
                <a:spcPct val="90000"/>
              </a:lnSpc>
            </a:pPr>
            <a:r>
              <a:rPr lang="en-US" sz="2800"/>
              <a:t>Exploring and investigating</a:t>
            </a:r>
          </a:p>
          <a:p>
            <a:pPr>
              <a:lnSpc>
                <a:spcPct val="90000"/>
              </a:lnSpc>
            </a:pPr>
            <a:r>
              <a:rPr lang="en-US" sz="2800"/>
              <a:t>Consolidating and embedding</a:t>
            </a:r>
          </a:p>
          <a:p>
            <a:pPr>
              <a:lnSpc>
                <a:spcPct val="90000"/>
              </a:lnSpc>
            </a:pPr>
            <a:r>
              <a:rPr lang="en-US" sz="2800"/>
              <a:t>Reflecting and evaluating</a:t>
            </a:r>
          </a:p>
          <a:p>
            <a:pPr>
              <a:lnSpc>
                <a:spcPct val="90000"/>
              </a:lnSpc>
            </a:pPr>
            <a:r>
              <a:rPr lang="en-US" sz="2800"/>
              <a:t>Summarising and reminding – </a:t>
            </a:r>
            <a:r>
              <a:rPr lang="en-US" sz="2800" i="1"/>
              <a:t>about what</a:t>
            </a:r>
            <a:r>
              <a:rPr lang="en-US" sz="2800"/>
              <a:t>?</a:t>
            </a:r>
          </a:p>
          <a:p>
            <a:pPr>
              <a:lnSpc>
                <a:spcPct val="90000"/>
              </a:lnSpc>
            </a:pPr>
            <a:r>
              <a:rPr lang="en-GB" sz="2800" i="1"/>
              <a:t>Does this collection of urgings say all we need to know about conceptual development? Let’s see what else about ‘well-structured’</a:t>
            </a:r>
            <a:endParaRPr lang="en-US" sz="2800" i="1"/>
          </a:p>
          <a:p>
            <a:pPr>
              <a:lnSpc>
                <a:spcPct val="90000"/>
              </a:lnSpc>
              <a:buFontTx/>
              <a:buNone/>
            </a:pPr>
            <a:r>
              <a:rPr lang="en-GB" sz="2800"/>
              <a:t>				</a:t>
            </a:r>
            <a:endParaRPr lang="en-US" sz="2800"/>
          </a:p>
        </p:txBody>
      </p:sp>
    </p:spTree>
  </p:cSld>
  <p:clrMapOvr>
    <a:masterClrMapping/>
  </p:clrMapOvr>
  <p:transition>
    <p:pull dir="l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GB" b="1"/>
              <a:t>Main part of a lesson</a:t>
            </a:r>
            <a:endParaRPr lang="en-US" b="1"/>
          </a:p>
        </p:txBody>
      </p:sp>
      <p:sp>
        <p:nvSpPr>
          <p:cNvPr id="92163" name="Rectangle 3"/>
          <p:cNvSpPr>
            <a:spLocks noGrp="1" noChangeArrowheads="1"/>
          </p:cNvSpPr>
          <p:nvPr>
            <p:ph type="body" idx="1"/>
          </p:nvPr>
        </p:nvSpPr>
        <p:spPr/>
        <p:txBody>
          <a:bodyPr/>
          <a:lstStyle/>
          <a:p>
            <a:pPr>
              <a:lnSpc>
                <a:spcPct val="80000"/>
              </a:lnSpc>
            </a:pPr>
            <a:r>
              <a:rPr lang="en-US" sz="1000">
                <a:effectLst/>
              </a:rPr>
              <a:t>introduce a new topic, consolidate previous work or develop it </a:t>
            </a:r>
          </a:p>
          <a:p>
            <a:pPr>
              <a:lnSpc>
                <a:spcPct val="80000"/>
              </a:lnSpc>
            </a:pPr>
            <a:r>
              <a:rPr lang="en-US" sz="1800">
                <a:solidFill>
                  <a:schemeClr val="hlink"/>
                </a:solidFill>
                <a:effectLst/>
              </a:rPr>
              <a:t>develop vocabulary, use correct notation and terms and learn new ones </a:t>
            </a:r>
          </a:p>
          <a:p>
            <a:pPr>
              <a:lnSpc>
                <a:spcPct val="80000"/>
              </a:lnSpc>
            </a:pPr>
            <a:r>
              <a:rPr lang="en-US" sz="1000">
                <a:effectLst/>
              </a:rPr>
              <a:t>use and apply concepts and skills </a:t>
            </a:r>
          </a:p>
          <a:p>
            <a:pPr>
              <a:lnSpc>
                <a:spcPct val="80000"/>
              </a:lnSpc>
            </a:pPr>
            <a:r>
              <a:rPr lang="en-US" sz="1000">
                <a:effectLst/>
              </a:rPr>
              <a:t>assess and review pupils' progress</a:t>
            </a:r>
          </a:p>
          <a:p>
            <a:pPr>
              <a:lnSpc>
                <a:spcPct val="80000"/>
              </a:lnSpc>
            </a:pPr>
            <a:r>
              <a:rPr lang="en-US" sz="1000">
                <a:effectLst/>
              </a:rPr>
              <a:t>This part of the lesson is more effective if you: </a:t>
            </a:r>
          </a:p>
          <a:p>
            <a:pPr lvl="1">
              <a:lnSpc>
                <a:spcPct val="80000"/>
              </a:lnSpc>
            </a:pPr>
            <a:r>
              <a:rPr lang="en-US" sz="900">
                <a:effectLst/>
              </a:rPr>
              <a:t>make clear to the class what they will learn </a:t>
            </a:r>
          </a:p>
          <a:p>
            <a:pPr lvl="1">
              <a:lnSpc>
                <a:spcPct val="80000"/>
              </a:lnSpc>
            </a:pPr>
            <a:r>
              <a:rPr lang="en-US" sz="900">
                <a:effectLst/>
              </a:rPr>
              <a:t>make links to previous lessons, or to work in other subjects </a:t>
            </a:r>
          </a:p>
          <a:p>
            <a:pPr>
              <a:lnSpc>
                <a:spcPct val="80000"/>
              </a:lnSpc>
            </a:pPr>
            <a:r>
              <a:rPr lang="en-US" sz="1000"/>
              <a:t>give pupils deadlines for completing </a:t>
            </a:r>
            <a:r>
              <a:rPr lang="en-US" sz="2000" b="1">
                <a:solidFill>
                  <a:schemeClr val="hlink"/>
                </a:solidFill>
              </a:rPr>
              <a:t>activities, tasks or exercises</a:t>
            </a:r>
            <a:r>
              <a:rPr lang="en-US" sz="2000" b="1"/>
              <a:t> </a:t>
            </a:r>
          </a:p>
          <a:p>
            <a:pPr lvl="1">
              <a:lnSpc>
                <a:spcPct val="80000"/>
              </a:lnSpc>
            </a:pPr>
            <a:r>
              <a:rPr lang="en-US" sz="900">
                <a:effectLst/>
              </a:rPr>
              <a:t>maintain pace, making sure that this part of the lesson does not over-run and that there is enough time for the plenary</a:t>
            </a:r>
          </a:p>
          <a:p>
            <a:pPr>
              <a:lnSpc>
                <a:spcPct val="80000"/>
              </a:lnSpc>
            </a:pPr>
            <a:r>
              <a:rPr lang="en-US" sz="1000">
                <a:effectLst/>
              </a:rPr>
              <a:t>When you are teaching the </a:t>
            </a:r>
            <a:r>
              <a:rPr lang="en-US" sz="1000" b="1">
                <a:effectLst/>
              </a:rPr>
              <a:t>whole class</a:t>
            </a:r>
            <a:r>
              <a:rPr lang="en-US" sz="1000">
                <a:effectLst/>
              </a:rPr>
              <a:t> it helps if you: </a:t>
            </a:r>
          </a:p>
          <a:p>
            <a:pPr lvl="1">
              <a:lnSpc>
                <a:spcPct val="80000"/>
              </a:lnSpc>
            </a:pPr>
            <a:r>
              <a:rPr lang="en-US" sz="900">
                <a:effectLst/>
              </a:rPr>
              <a:t>demonstrate and explain using a board, flip-chart, computer or OHP </a:t>
            </a:r>
          </a:p>
          <a:p>
            <a:pPr lvl="1">
              <a:lnSpc>
                <a:spcPct val="80000"/>
              </a:lnSpc>
            </a:pPr>
            <a:r>
              <a:rPr lang="en-US" sz="900">
                <a:effectLst/>
              </a:rPr>
              <a:t>highlight the meaning of any new vocabulary, notation or terms, and encourage pupils to repeat these and use them in their discussions and written work </a:t>
            </a:r>
          </a:p>
          <a:p>
            <a:pPr lvl="1">
              <a:lnSpc>
                <a:spcPct val="80000"/>
              </a:lnSpc>
            </a:pPr>
            <a:r>
              <a:rPr lang="en-US" sz="900">
                <a:effectLst/>
              </a:rPr>
              <a:t>involve pupils interactively through carefully planned and challenging questioning</a:t>
            </a:r>
            <a:r>
              <a:rPr lang="en-US" sz="900"/>
              <a:t> </a:t>
            </a:r>
          </a:p>
          <a:p>
            <a:pPr>
              <a:lnSpc>
                <a:spcPct val="80000"/>
              </a:lnSpc>
            </a:pPr>
            <a:r>
              <a:rPr lang="en-US" sz="1000"/>
              <a:t>ask pupils to offer their </a:t>
            </a:r>
            <a:r>
              <a:rPr lang="en-US" sz="2000" b="1">
                <a:solidFill>
                  <a:schemeClr val="hlink"/>
                </a:solidFill>
              </a:rPr>
              <a:t>methods and solutions</a:t>
            </a:r>
            <a:r>
              <a:rPr lang="en-US" sz="1000"/>
              <a:t> to the whole class for discussion </a:t>
            </a:r>
          </a:p>
          <a:p>
            <a:pPr lvl="1">
              <a:lnSpc>
                <a:spcPct val="80000"/>
              </a:lnSpc>
            </a:pPr>
            <a:r>
              <a:rPr lang="en-US" sz="900">
                <a:effectLst/>
              </a:rPr>
              <a:t>identify and correct any misunderstandings or forgotten ideas, using mistakes as positive teaching points </a:t>
            </a:r>
          </a:p>
          <a:p>
            <a:pPr lvl="1">
              <a:lnSpc>
                <a:spcPct val="80000"/>
              </a:lnSpc>
            </a:pPr>
            <a:r>
              <a:rPr lang="en-US" sz="900">
                <a:effectLst/>
              </a:rPr>
              <a:t>ensure that pupils with particular needs are supported effectively.</a:t>
            </a:r>
          </a:p>
          <a:p>
            <a:pPr>
              <a:lnSpc>
                <a:spcPct val="80000"/>
              </a:lnSpc>
            </a:pPr>
            <a:r>
              <a:rPr lang="en-US" sz="1000">
                <a:effectLst/>
              </a:rPr>
              <a:t>When pupils are working on tasks in </a:t>
            </a:r>
            <a:r>
              <a:rPr lang="en-US" sz="1000" b="1">
                <a:effectLst/>
              </a:rPr>
              <a:t>pairs, groups</a:t>
            </a:r>
            <a:r>
              <a:rPr lang="en-US" sz="1000">
                <a:effectLst/>
              </a:rPr>
              <a:t> or as </a:t>
            </a:r>
            <a:r>
              <a:rPr lang="en-US" sz="1000" b="1">
                <a:effectLst/>
              </a:rPr>
              <a:t>individuals</a:t>
            </a:r>
            <a:r>
              <a:rPr lang="en-US" sz="1000">
                <a:effectLst/>
              </a:rPr>
              <a:t> it helps if you: </a:t>
            </a:r>
          </a:p>
          <a:p>
            <a:pPr lvl="1">
              <a:lnSpc>
                <a:spcPct val="80000"/>
              </a:lnSpc>
            </a:pPr>
            <a:r>
              <a:rPr lang="en-US" sz="900">
                <a:effectLst/>
              </a:rPr>
              <a:t>keep the whole class busy working actively on problems, exercises or activities related to the theme of the lesson </a:t>
            </a:r>
          </a:p>
          <a:p>
            <a:pPr lvl="1">
              <a:lnSpc>
                <a:spcPct val="80000"/>
              </a:lnSpc>
            </a:pPr>
            <a:r>
              <a:rPr lang="en-US" sz="900">
                <a:effectLst/>
              </a:rPr>
              <a:t>encourage discussion and cooperation between pupils </a:t>
            </a:r>
          </a:p>
          <a:p>
            <a:pPr lvl="1">
              <a:lnSpc>
                <a:spcPct val="80000"/>
              </a:lnSpc>
            </a:pPr>
            <a:r>
              <a:rPr lang="en-US" sz="900">
                <a:effectLst/>
              </a:rPr>
              <a:t>where you want to differentiate, manage this by providing work at no more than three or four levels of difficulty across the class </a:t>
            </a:r>
          </a:p>
          <a:p>
            <a:pPr lvl="1">
              <a:lnSpc>
                <a:spcPct val="80000"/>
              </a:lnSpc>
            </a:pPr>
            <a:r>
              <a:rPr lang="en-US" sz="900">
                <a:effectLst/>
              </a:rPr>
              <a:t>target a small number of pairs, groups or individuals for particular questioning and support, rather than monitoring them all </a:t>
            </a:r>
          </a:p>
          <a:p>
            <a:pPr lvl="1">
              <a:lnSpc>
                <a:spcPct val="80000"/>
              </a:lnSpc>
            </a:pPr>
            <a:r>
              <a:rPr lang="en-US" sz="900">
                <a:effectLst/>
              </a:rPr>
              <a:t>make sure that pupils working independently know where to find resources, what to do before asking for help and what to do if they finish early </a:t>
            </a:r>
          </a:p>
          <a:p>
            <a:pPr lvl="1">
              <a:lnSpc>
                <a:spcPct val="80000"/>
              </a:lnSpc>
            </a:pPr>
            <a:r>
              <a:rPr lang="en-US" sz="900">
                <a:effectLst/>
              </a:rPr>
              <a:t>brief any supporting adults about their role, making sure that they have plenty to do with the pupils they are assisting</a:t>
            </a:r>
          </a:p>
          <a:p>
            <a:pPr>
              <a:lnSpc>
                <a:spcPct val="80000"/>
              </a:lnSpc>
            </a:pPr>
            <a:endParaRPr lang="en-US" sz="1000">
              <a:effectLst/>
            </a:endParaRPr>
          </a:p>
        </p:txBody>
      </p:sp>
    </p:spTree>
  </p:cSld>
  <p:clrMapOvr>
    <a:masterClrMapping/>
  </p:clrMapOvr>
  <p:transition>
    <p:pull dir="l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4213" y="404813"/>
            <a:ext cx="7753350" cy="1079500"/>
          </a:xfrm>
        </p:spPr>
        <p:txBody>
          <a:bodyPr/>
          <a:lstStyle/>
          <a:p>
            <a:r>
              <a:rPr lang="en-GB" sz="2400"/>
              <a:t>CMTP: How are teachers structuring lessons so students learn new mathematical concepts?</a:t>
            </a:r>
            <a:br>
              <a:rPr lang="en-GB" sz="2400"/>
            </a:br>
            <a:r>
              <a:rPr lang="en-GB" sz="2400"/>
              <a:t>What happens in the “main part”</a:t>
            </a:r>
            <a:endParaRPr lang="en-US" sz="2400"/>
          </a:p>
        </p:txBody>
      </p:sp>
      <p:sp>
        <p:nvSpPr>
          <p:cNvPr id="23555" name="Rectangle 3"/>
          <p:cNvSpPr>
            <a:spLocks noGrp="1" noChangeArrowheads="1"/>
          </p:cNvSpPr>
          <p:nvPr>
            <p:ph type="body" idx="1"/>
          </p:nvPr>
        </p:nvSpPr>
        <p:spPr/>
        <p:txBody>
          <a:bodyPr/>
          <a:lstStyle/>
          <a:p>
            <a:pPr>
              <a:lnSpc>
                <a:spcPct val="80000"/>
              </a:lnSpc>
            </a:pPr>
            <a:r>
              <a:rPr lang="en-US" sz="2000" u="sng"/>
              <a:t>How the lesson is structured</a:t>
            </a:r>
          </a:p>
          <a:p>
            <a:pPr>
              <a:lnSpc>
                <a:spcPct val="80000"/>
              </a:lnSpc>
            </a:pPr>
            <a:r>
              <a:rPr lang="en-US" sz="2000" u="sng">
                <a:hlinkClick r:id="rId3"/>
              </a:rPr>
              <a:t>How students</a:t>
            </a:r>
            <a:r>
              <a:rPr lang="en-US" sz="2000" u="sng"/>
              <a:t> are helped to ‘do’ mathematics</a:t>
            </a:r>
          </a:p>
          <a:p>
            <a:pPr>
              <a:lnSpc>
                <a:spcPct val="80000"/>
              </a:lnSpc>
            </a:pPr>
            <a:r>
              <a:rPr lang="en-US" sz="2000" u="sng">
                <a:hlinkClick r:id="rId4"/>
              </a:rPr>
              <a:t>How discussion is managed</a:t>
            </a:r>
            <a:r>
              <a:rPr lang="en-US" sz="2000" u="sng"/>
              <a:t> </a:t>
            </a:r>
          </a:p>
          <a:p>
            <a:pPr>
              <a:lnSpc>
                <a:spcPct val="80000"/>
              </a:lnSpc>
            </a:pPr>
            <a:r>
              <a:rPr lang="en-US" sz="2000" u="sng">
                <a:hlinkClick r:id="rId5"/>
              </a:rPr>
              <a:t>How ideas are shared</a:t>
            </a:r>
            <a:r>
              <a:rPr lang="en-US" sz="2000" u="sng"/>
              <a:t> </a:t>
            </a:r>
          </a:p>
          <a:p>
            <a:pPr>
              <a:lnSpc>
                <a:spcPct val="80000"/>
              </a:lnSpc>
            </a:pPr>
            <a:r>
              <a:rPr lang="en-US" sz="2000" u="sng">
                <a:hlinkClick r:id="rId6"/>
              </a:rPr>
              <a:t>How right/wrong answers are dealt with</a:t>
            </a:r>
            <a:r>
              <a:rPr lang="en-US" sz="2000" u="sng"/>
              <a:t> </a:t>
            </a:r>
          </a:p>
          <a:p>
            <a:pPr>
              <a:lnSpc>
                <a:spcPct val="80000"/>
              </a:lnSpc>
            </a:pPr>
            <a:r>
              <a:rPr lang="en-US" sz="2000" u="sng"/>
              <a:t>What public and individual writing is done/displayed</a:t>
            </a:r>
          </a:p>
          <a:p>
            <a:pPr>
              <a:lnSpc>
                <a:spcPct val="80000"/>
              </a:lnSpc>
            </a:pPr>
            <a:r>
              <a:rPr lang="en-US" sz="2000" u="sng"/>
              <a:t>What kinds of q</a:t>
            </a:r>
            <a:r>
              <a:rPr lang="en-US" sz="2000" u="sng">
                <a:hlinkClick r:id="rId7"/>
              </a:rPr>
              <a:t>uestions and prompts</a:t>
            </a:r>
            <a:r>
              <a:rPr lang="en-US" sz="2000" u="sng"/>
              <a:t> are used</a:t>
            </a:r>
          </a:p>
          <a:p>
            <a:pPr>
              <a:lnSpc>
                <a:spcPct val="80000"/>
              </a:lnSpc>
            </a:pPr>
            <a:r>
              <a:rPr lang="en-US" sz="2000" u="sng"/>
              <a:t>How</a:t>
            </a:r>
            <a:r>
              <a:rPr lang="en-US" sz="2000" u="sng">
                <a:hlinkClick r:id="rId8"/>
              </a:rPr>
              <a:t> independent learning</a:t>
            </a:r>
            <a:r>
              <a:rPr lang="en-US" sz="2000" u="sng"/>
              <a:t> is encouraged and supported</a:t>
            </a:r>
          </a:p>
          <a:p>
            <a:pPr>
              <a:lnSpc>
                <a:spcPct val="80000"/>
              </a:lnSpc>
            </a:pPr>
            <a:r>
              <a:rPr lang="en-US" sz="2000" u="sng"/>
              <a:t>What t</a:t>
            </a:r>
            <a:r>
              <a:rPr lang="en-US" sz="2000" u="sng">
                <a:hlinkClick r:id="rId9"/>
              </a:rPr>
              <a:t>ask types are used</a:t>
            </a:r>
            <a:r>
              <a:rPr lang="en-US" sz="2000" u="sng"/>
              <a:t> </a:t>
            </a:r>
          </a:p>
          <a:p>
            <a:pPr>
              <a:lnSpc>
                <a:spcPct val="80000"/>
              </a:lnSpc>
            </a:pPr>
            <a:r>
              <a:rPr lang="en-US" sz="2000" u="sng">
                <a:hlinkClick r:id="rId10"/>
              </a:rPr>
              <a:t>What habits of working appear to have been established</a:t>
            </a:r>
            <a:r>
              <a:rPr lang="en-US" sz="2000" u="sng"/>
              <a:t> </a:t>
            </a:r>
          </a:p>
          <a:p>
            <a:pPr>
              <a:lnSpc>
                <a:spcPct val="80000"/>
              </a:lnSpc>
            </a:pPr>
            <a:r>
              <a:rPr lang="en-US" sz="2000" u="sng">
                <a:hlinkClick r:id="rId11"/>
              </a:rPr>
              <a:t>What ideas are emphasised</a:t>
            </a:r>
            <a:r>
              <a:rPr lang="en-US" sz="2000" u="sng"/>
              <a:t> </a:t>
            </a:r>
          </a:p>
          <a:p>
            <a:pPr>
              <a:lnSpc>
                <a:spcPct val="80000"/>
              </a:lnSpc>
            </a:pPr>
            <a:r>
              <a:rPr lang="en-US" sz="2000" u="sng">
                <a:hlinkClick r:id="rId12"/>
              </a:rPr>
              <a:t>What questions are answered quickly</a:t>
            </a:r>
            <a:r>
              <a:rPr lang="en-US" sz="2000" u="sng"/>
              <a:t>/slowly</a:t>
            </a:r>
          </a:p>
          <a:p>
            <a:pPr>
              <a:lnSpc>
                <a:spcPct val="80000"/>
              </a:lnSpc>
            </a:pPr>
            <a:r>
              <a:rPr lang="en-US" sz="2000" u="sng">
                <a:hlinkClick r:id="rId13"/>
              </a:rPr>
              <a:t>What seems to be important</a:t>
            </a:r>
            <a:r>
              <a:rPr lang="en-US" sz="2000" u="sng"/>
              <a:t> in mathematics.</a:t>
            </a:r>
          </a:p>
          <a:p>
            <a:pPr>
              <a:lnSpc>
                <a:spcPct val="80000"/>
              </a:lnSpc>
            </a:pPr>
            <a:endParaRPr lang="en-US" sz="2000" u="sng"/>
          </a:p>
        </p:txBody>
      </p:sp>
    </p:spTree>
  </p:cSld>
  <p:clrMapOvr>
    <a:masterClrMapping/>
  </p:clrMapOvr>
  <p:transition>
    <p:pull dir="l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73100" y="171450"/>
            <a:ext cx="7753350" cy="1817688"/>
          </a:xfrm>
        </p:spPr>
        <p:txBody>
          <a:bodyPr/>
          <a:lstStyle/>
          <a:p>
            <a:r>
              <a:rPr lang="en-GB" sz="2400"/>
              <a:t>I define this mish mash of whole class interaction and emphasis on language and talk and inclusion as:English interactive mathematics teaching</a:t>
            </a:r>
            <a:endParaRPr lang="en-US" sz="2400"/>
          </a:p>
        </p:txBody>
      </p:sp>
      <p:sp>
        <p:nvSpPr>
          <p:cNvPr id="25603" name="Rectangle 3"/>
          <p:cNvSpPr>
            <a:spLocks noGrp="1" noChangeArrowheads="1"/>
          </p:cNvSpPr>
          <p:nvPr>
            <p:ph type="body" idx="1"/>
          </p:nvPr>
        </p:nvSpPr>
        <p:spPr>
          <a:xfrm>
            <a:off x="611188" y="1773238"/>
            <a:ext cx="7772400" cy="4608512"/>
          </a:xfrm>
        </p:spPr>
        <p:txBody>
          <a:bodyPr/>
          <a:lstStyle/>
          <a:p>
            <a:pPr>
              <a:lnSpc>
                <a:spcPct val="80000"/>
              </a:lnSpc>
            </a:pPr>
            <a:endParaRPr lang="en-GB" sz="2400"/>
          </a:p>
          <a:p>
            <a:pPr lvl="1">
              <a:lnSpc>
                <a:spcPct val="80000"/>
              </a:lnSpc>
              <a:buFontTx/>
              <a:buNone/>
            </a:pPr>
            <a:r>
              <a:rPr lang="en-GB" sz="2000"/>
              <a:t>Typified by:</a:t>
            </a:r>
          </a:p>
          <a:p>
            <a:pPr lvl="1">
              <a:lnSpc>
                <a:spcPct val="80000"/>
              </a:lnSpc>
              <a:buFontTx/>
              <a:buNone/>
            </a:pPr>
            <a:endParaRPr lang="en-GB" sz="2000"/>
          </a:p>
          <a:p>
            <a:pPr lvl="1">
              <a:lnSpc>
                <a:spcPct val="80000"/>
              </a:lnSpc>
              <a:buFontTx/>
              <a:buNone/>
            </a:pPr>
            <a:r>
              <a:rPr lang="en-GB" sz="2000"/>
              <a:t>individual and collective sense-making</a:t>
            </a:r>
          </a:p>
          <a:p>
            <a:pPr lvl="1">
              <a:lnSpc>
                <a:spcPct val="80000"/>
              </a:lnSpc>
              <a:buFontTx/>
              <a:buNone/>
            </a:pPr>
            <a:r>
              <a:rPr lang="en-GB" sz="2000"/>
              <a:t>structure this towards conventional understandings </a:t>
            </a:r>
          </a:p>
          <a:p>
            <a:pPr lvl="1">
              <a:lnSpc>
                <a:spcPct val="80000"/>
              </a:lnSpc>
              <a:buFontTx/>
              <a:buNone/>
            </a:pPr>
            <a:r>
              <a:rPr lang="en-GB" sz="2000"/>
              <a:t>talk between students, in small groups</a:t>
            </a:r>
          </a:p>
          <a:p>
            <a:pPr lvl="1">
              <a:lnSpc>
                <a:spcPct val="80000"/>
              </a:lnSpc>
              <a:buFontTx/>
              <a:buNone/>
            </a:pPr>
            <a:r>
              <a:rPr lang="en-GB" sz="2000"/>
              <a:t>talk between students and teacher in the whole class</a:t>
            </a:r>
          </a:p>
          <a:p>
            <a:pPr lvl="1">
              <a:lnSpc>
                <a:spcPct val="80000"/>
              </a:lnSpc>
              <a:buFontTx/>
              <a:buNone/>
            </a:pPr>
            <a:r>
              <a:rPr lang="en-GB" sz="2000"/>
              <a:t>exploratory tasks</a:t>
            </a:r>
          </a:p>
          <a:p>
            <a:pPr lvl="1">
              <a:lnSpc>
                <a:spcPct val="80000"/>
              </a:lnSpc>
              <a:buFontTx/>
              <a:buNone/>
            </a:pPr>
            <a:r>
              <a:rPr lang="en-GB" sz="2000"/>
              <a:t>collaboration </a:t>
            </a:r>
          </a:p>
          <a:p>
            <a:pPr lvl="1">
              <a:lnSpc>
                <a:spcPct val="80000"/>
              </a:lnSpc>
              <a:buFontTx/>
              <a:buNone/>
            </a:pPr>
            <a:r>
              <a:rPr lang="en-GB" sz="2000"/>
              <a:t>choice of grouping</a:t>
            </a:r>
          </a:p>
          <a:p>
            <a:pPr lvl="1">
              <a:lnSpc>
                <a:spcPct val="80000"/>
              </a:lnSpc>
              <a:buFontTx/>
              <a:buNone/>
            </a:pPr>
            <a:r>
              <a:rPr lang="en-GB" sz="2000"/>
              <a:t>practice exercises</a:t>
            </a:r>
          </a:p>
          <a:p>
            <a:pPr lvl="1">
              <a:lnSpc>
                <a:spcPct val="80000"/>
              </a:lnSpc>
              <a:buFontTx/>
              <a:buNone/>
            </a:pPr>
            <a:r>
              <a:rPr lang="en-GB" sz="2000"/>
              <a:t>telling the students things </a:t>
            </a:r>
          </a:p>
          <a:p>
            <a:pPr lvl="1">
              <a:lnSpc>
                <a:spcPct val="80000"/>
              </a:lnSpc>
              <a:buFontTx/>
              <a:buNone/>
            </a:pPr>
            <a:r>
              <a:rPr lang="en-GB" sz="2000"/>
              <a:t>eliciting their understandings</a:t>
            </a:r>
          </a:p>
          <a:p>
            <a:pPr lvl="1">
              <a:lnSpc>
                <a:spcPct val="80000"/>
              </a:lnSpc>
              <a:buFontTx/>
              <a:buNone/>
            </a:pPr>
            <a:r>
              <a:rPr lang="en-GB" sz="2000"/>
              <a:t>making conjectures</a:t>
            </a:r>
            <a:endParaRPr lang="en-US" sz="2000"/>
          </a:p>
        </p:txBody>
      </p:sp>
    </p:spTree>
  </p:cSld>
  <p:clrMapOvr>
    <a:masterClrMapping/>
  </p:clrMapOvr>
  <p:transition>
    <p:pull dir="l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GB" sz="4000">
                <a:solidFill>
                  <a:schemeClr val="accent1"/>
                </a:solidFill>
              </a:rPr>
              <a:t>How did teachers who made a difference teach?: From research</a:t>
            </a:r>
            <a:endParaRPr lang="en-US" sz="4000">
              <a:solidFill>
                <a:schemeClr val="accent1"/>
              </a:solidFill>
            </a:endParaRPr>
          </a:p>
        </p:txBody>
      </p:sp>
      <p:sp>
        <p:nvSpPr>
          <p:cNvPr id="21507" name="Rectangle 3"/>
          <p:cNvSpPr>
            <a:spLocks noGrp="1" noChangeArrowheads="1"/>
          </p:cNvSpPr>
          <p:nvPr>
            <p:ph type="body" idx="1"/>
          </p:nvPr>
        </p:nvSpPr>
        <p:spPr/>
        <p:txBody>
          <a:bodyPr/>
          <a:lstStyle/>
          <a:p>
            <a:pPr>
              <a:lnSpc>
                <a:spcPct val="90000"/>
              </a:lnSpc>
            </a:pPr>
            <a:r>
              <a:rPr lang="en-GB" sz="2800"/>
              <a:t>Deep Progress (IAMP)</a:t>
            </a:r>
          </a:p>
          <a:p>
            <a:pPr lvl="1">
              <a:lnSpc>
                <a:spcPct val="90000"/>
              </a:lnSpc>
            </a:pPr>
            <a:r>
              <a:rPr lang="en-GB" sz="2400"/>
              <a:t>belief that all students can learn mathematics</a:t>
            </a:r>
          </a:p>
          <a:p>
            <a:pPr lvl="1">
              <a:lnSpc>
                <a:spcPct val="90000"/>
              </a:lnSpc>
            </a:pPr>
            <a:r>
              <a:rPr lang="en-GB" sz="2400"/>
              <a:t>commitment to developing mathematical thinking</a:t>
            </a:r>
          </a:p>
          <a:p>
            <a:pPr lvl="1">
              <a:lnSpc>
                <a:spcPct val="90000"/>
              </a:lnSpc>
            </a:pPr>
            <a:endParaRPr lang="en-GB" sz="2400"/>
          </a:p>
          <a:p>
            <a:pPr>
              <a:lnSpc>
                <a:spcPct val="90000"/>
              </a:lnSpc>
            </a:pPr>
            <a:r>
              <a:rPr lang="en-GB" sz="2800"/>
              <a:t>CMTP</a:t>
            </a:r>
          </a:p>
          <a:p>
            <a:pPr lvl="1">
              <a:lnSpc>
                <a:spcPct val="90000"/>
              </a:lnSpc>
            </a:pPr>
            <a:r>
              <a:rPr lang="en-GB" sz="2400"/>
              <a:t>belief that all students can learn mathematics</a:t>
            </a:r>
          </a:p>
          <a:p>
            <a:pPr lvl="1">
              <a:lnSpc>
                <a:spcPct val="90000"/>
              </a:lnSpc>
            </a:pPr>
            <a:r>
              <a:rPr lang="en-GB" sz="2400"/>
              <a:t>commitment to developing mathematical thinking</a:t>
            </a:r>
          </a:p>
          <a:p>
            <a:pPr lvl="1">
              <a:lnSpc>
                <a:spcPct val="90000"/>
              </a:lnSpc>
            </a:pPr>
            <a:r>
              <a:rPr lang="en-GB" sz="2400"/>
              <a:t>English interactive mathematics teaching</a:t>
            </a:r>
          </a:p>
          <a:p>
            <a:pPr lvl="1">
              <a:lnSpc>
                <a:spcPct val="90000"/>
              </a:lnSpc>
            </a:pPr>
            <a:r>
              <a:rPr lang="en-GB" sz="2400"/>
              <a:t>team discussion about </a:t>
            </a:r>
            <a:r>
              <a:rPr lang="en-GB" sz="2400" b="1"/>
              <a:t>what it means to do mathematics, and how students learn</a:t>
            </a:r>
          </a:p>
          <a:p>
            <a:pPr lvl="1">
              <a:lnSpc>
                <a:spcPct val="90000"/>
              </a:lnSpc>
              <a:buFontTx/>
              <a:buNone/>
            </a:pPr>
            <a:endParaRPr lang="en-GB" sz="2400"/>
          </a:p>
          <a:p>
            <a:pPr lvl="1">
              <a:lnSpc>
                <a:spcPct val="90000"/>
              </a:lnSpc>
            </a:pPr>
            <a:endParaRPr lang="en-US" sz="2400"/>
          </a:p>
        </p:txBody>
      </p:sp>
    </p:spTree>
  </p:cSld>
  <p:clrMapOvr>
    <a:masterClrMapping/>
  </p:clrMapOvr>
  <p:transition>
    <p:pull dir="l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r>
              <a:rPr lang="en-GB" sz="4000"/>
              <a:t>Critical shift of teachers’ attention in CMTP</a:t>
            </a:r>
            <a:endParaRPr lang="en-US" sz="4000"/>
          </a:p>
        </p:txBody>
      </p:sp>
      <p:sp>
        <p:nvSpPr>
          <p:cNvPr id="153603" name="Rectangle 3"/>
          <p:cNvSpPr>
            <a:spLocks noGrp="1" noChangeArrowheads="1"/>
          </p:cNvSpPr>
          <p:nvPr>
            <p:ph type="body" idx="1"/>
          </p:nvPr>
        </p:nvSpPr>
        <p:spPr/>
        <p:txBody>
          <a:bodyPr/>
          <a:lstStyle/>
          <a:p>
            <a:r>
              <a:rPr lang="en-GB"/>
              <a:t>From </a:t>
            </a:r>
            <a:r>
              <a:rPr lang="en-GB" i="1"/>
              <a:t>how</a:t>
            </a:r>
            <a:r>
              <a:rPr lang="en-GB"/>
              <a:t> maths is taught but </a:t>
            </a:r>
            <a:r>
              <a:rPr lang="en-GB" i="1"/>
              <a:t>what </a:t>
            </a:r>
            <a:r>
              <a:rPr lang="en-GB"/>
              <a:t>maths is taught</a:t>
            </a:r>
          </a:p>
          <a:p>
            <a:endParaRPr lang="en-GB"/>
          </a:p>
          <a:p>
            <a:endParaRPr lang="en-GB"/>
          </a:p>
          <a:p>
            <a:r>
              <a:rPr lang="en-GB"/>
              <a:t>Too little too late – but did happen spontaneously in all schools eventually.</a:t>
            </a:r>
            <a:endParaRPr lang="en-US"/>
          </a:p>
        </p:txBody>
      </p:sp>
    </p:spTree>
  </p:cSld>
  <p:clrMapOvr>
    <a:masterClrMapping/>
  </p:clrMapOvr>
  <p:transition>
    <p:pull dir="l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GB" sz="4000">
                <a:solidFill>
                  <a:schemeClr val="accent1"/>
                </a:solidFill>
              </a:rPr>
              <a:t>My  doubts  about English interactive style</a:t>
            </a:r>
            <a:endParaRPr lang="en-US" sz="4000">
              <a:solidFill>
                <a:schemeClr val="accent1"/>
              </a:solidFill>
            </a:endParaRPr>
          </a:p>
        </p:txBody>
      </p:sp>
      <p:sp>
        <p:nvSpPr>
          <p:cNvPr id="140291" name="Rectangle 3"/>
          <p:cNvSpPr>
            <a:spLocks noGrp="1" noChangeArrowheads="1"/>
          </p:cNvSpPr>
          <p:nvPr>
            <p:ph type="body" idx="1"/>
          </p:nvPr>
        </p:nvSpPr>
        <p:spPr>
          <a:xfrm>
            <a:off x="323850" y="1484313"/>
            <a:ext cx="8351838" cy="5040312"/>
          </a:xfrm>
        </p:spPr>
        <p:txBody>
          <a:bodyPr/>
          <a:lstStyle/>
          <a:p>
            <a:pPr lvl="1">
              <a:lnSpc>
                <a:spcPct val="80000"/>
              </a:lnSpc>
              <a:buFontTx/>
              <a:buNone/>
            </a:pPr>
            <a:endParaRPr lang="en-GB" sz="2000"/>
          </a:p>
          <a:p>
            <a:pPr lvl="1">
              <a:lnSpc>
                <a:spcPct val="80000"/>
              </a:lnSpc>
            </a:pPr>
            <a:r>
              <a:rPr lang="en-GB" sz="2000"/>
              <a:t>why would motivational and inclusive social modes of working lead to </a:t>
            </a:r>
            <a:r>
              <a:rPr lang="en-GB" sz="2000" i="1"/>
              <a:t>better</a:t>
            </a:r>
            <a:r>
              <a:rPr lang="en-GB" sz="2000"/>
              <a:t> mathematics learning rather than just </a:t>
            </a:r>
            <a:r>
              <a:rPr lang="en-GB" sz="2000" i="1"/>
              <a:t>more</a:t>
            </a:r>
            <a:r>
              <a:rPr lang="en-GB" sz="2000"/>
              <a:t>? (language; discussion; recycling given ways of thinking)</a:t>
            </a:r>
          </a:p>
          <a:p>
            <a:pPr lvl="1">
              <a:lnSpc>
                <a:spcPct val="80000"/>
              </a:lnSpc>
            </a:pPr>
            <a:r>
              <a:rPr lang="en-GB" sz="2000"/>
              <a:t>more teaching, harder curriculum, rewards, social coercion, performance-focused teaching too (Kumon; Escalante; JUMP – one to one enthusiasts, hierarchical completeness - but more about that)</a:t>
            </a:r>
          </a:p>
          <a:p>
            <a:pPr lvl="1">
              <a:lnSpc>
                <a:spcPct val="80000"/>
              </a:lnSpc>
            </a:pPr>
            <a:r>
              <a:rPr lang="en-GB" sz="2000"/>
              <a:t>the basic belief of ‘transformability’, equity and common learning power lead to more effort and organising to bring about better learning</a:t>
            </a:r>
          </a:p>
          <a:p>
            <a:pPr lvl="1">
              <a:lnSpc>
                <a:spcPct val="80000"/>
              </a:lnSpc>
            </a:pPr>
            <a:r>
              <a:rPr lang="en-GB" sz="2000"/>
              <a:t>TIMSS: mathematical coherence, sustained complexity, teaching harder mathematics</a:t>
            </a:r>
          </a:p>
          <a:p>
            <a:pPr lvl="1">
              <a:lnSpc>
                <a:spcPct val="80000"/>
              </a:lnSpc>
            </a:pPr>
            <a:r>
              <a:rPr lang="en-GB" sz="2000"/>
              <a:t>failure of NAGTY (??) – coercion, teaching more, teaching faster, special treats and trips.</a:t>
            </a:r>
          </a:p>
          <a:p>
            <a:pPr lvl="1">
              <a:lnSpc>
                <a:spcPct val="80000"/>
              </a:lnSpc>
            </a:pPr>
            <a:r>
              <a:rPr lang="en-GB" sz="2000"/>
              <a:t>Growth of student understanding through discussion does not match with the curriculum coverage model of observation (learning objective) and assessment. </a:t>
            </a:r>
          </a:p>
          <a:p>
            <a:pPr lvl="1">
              <a:lnSpc>
                <a:spcPct val="80000"/>
              </a:lnSpc>
            </a:pPr>
            <a:r>
              <a:rPr lang="en-GB" sz="2000"/>
              <a:t>not </a:t>
            </a:r>
            <a:r>
              <a:rPr lang="en-GB" sz="2000" i="1"/>
              <a:t>whether</a:t>
            </a:r>
            <a:r>
              <a:rPr lang="en-GB" sz="2000"/>
              <a:t> they are learning but </a:t>
            </a:r>
            <a:r>
              <a:rPr lang="en-GB" sz="2000" i="1"/>
              <a:t>what </a:t>
            </a:r>
            <a:r>
              <a:rPr lang="en-GB" sz="2000"/>
              <a:t>they are learning, and is it </a:t>
            </a:r>
            <a:r>
              <a:rPr lang="en-GB" sz="2000" i="1"/>
              <a:t>sustainable?</a:t>
            </a:r>
            <a:endParaRPr lang="en-GB" sz="2000"/>
          </a:p>
          <a:p>
            <a:pPr lvl="1">
              <a:lnSpc>
                <a:spcPct val="80000"/>
              </a:lnSpc>
            </a:pPr>
            <a:endParaRPr lang="en-US" sz="2000"/>
          </a:p>
        </p:txBody>
      </p:sp>
    </p:spTree>
  </p:cSld>
  <p:clrMapOvr>
    <a:masterClrMapping/>
  </p:clrMapOvr>
  <p:transition>
    <p:pull dir="l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GB"/>
              <a:t>Stoyanova’s study</a:t>
            </a:r>
            <a:endParaRPr lang="en-US"/>
          </a:p>
        </p:txBody>
      </p:sp>
      <p:sp>
        <p:nvSpPr>
          <p:cNvPr id="27651" name="Rectangle 3"/>
          <p:cNvSpPr>
            <a:spLocks noGrp="1" noChangeArrowheads="1"/>
          </p:cNvSpPr>
          <p:nvPr>
            <p:ph type="body" idx="1"/>
          </p:nvPr>
        </p:nvSpPr>
        <p:spPr>
          <a:xfrm>
            <a:off x="685800" y="1341438"/>
            <a:ext cx="7772400" cy="5111750"/>
          </a:xfrm>
        </p:spPr>
        <p:txBody>
          <a:bodyPr/>
          <a:lstStyle/>
          <a:p>
            <a:pPr>
              <a:lnSpc>
                <a:spcPct val="80000"/>
              </a:lnSpc>
            </a:pPr>
            <a:r>
              <a:rPr lang="en-GB" sz="1800"/>
              <a:t>‘Working Mathematically’ rolled-out statewide in Western Australia, n=1600 (exploratory style – not necessarily the same as English interactive style but some similar features)</a:t>
            </a:r>
          </a:p>
          <a:p>
            <a:pPr>
              <a:lnSpc>
                <a:spcPct val="80000"/>
              </a:lnSpc>
            </a:pPr>
            <a:r>
              <a:rPr lang="en-US" sz="1800"/>
              <a:t>Higher achievement was associated with: </a:t>
            </a:r>
          </a:p>
          <a:p>
            <a:pPr lvl="1">
              <a:lnSpc>
                <a:spcPct val="80000"/>
              </a:lnSpc>
            </a:pPr>
            <a:r>
              <a:rPr lang="en-US" sz="1600"/>
              <a:t>problem-posing</a:t>
            </a:r>
          </a:p>
          <a:p>
            <a:pPr lvl="1">
              <a:lnSpc>
                <a:spcPct val="80000"/>
              </a:lnSpc>
            </a:pPr>
            <a:r>
              <a:rPr lang="en-US" sz="1600"/>
              <a:t>checking by alternative methods</a:t>
            </a:r>
          </a:p>
          <a:p>
            <a:pPr lvl="1">
              <a:lnSpc>
                <a:spcPct val="80000"/>
              </a:lnSpc>
            </a:pPr>
            <a:r>
              <a:rPr lang="en-US" sz="1600"/>
              <a:t>asking ‘what if..?’ questions</a:t>
            </a:r>
          </a:p>
          <a:p>
            <a:pPr lvl="1">
              <a:lnSpc>
                <a:spcPct val="80000"/>
              </a:lnSpc>
            </a:pPr>
            <a:r>
              <a:rPr lang="en-US" sz="1600"/>
              <a:t>giving explanations</a:t>
            </a:r>
          </a:p>
          <a:p>
            <a:pPr lvl="1">
              <a:lnSpc>
                <a:spcPct val="80000"/>
              </a:lnSpc>
            </a:pPr>
            <a:r>
              <a:rPr lang="en-US" sz="1600"/>
              <a:t>testing conjectures</a:t>
            </a:r>
          </a:p>
          <a:p>
            <a:pPr lvl="1">
              <a:lnSpc>
                <a:spcPct val="80000"/>
              </a:lnSpc>
            </a:pPr>
            <a:r>
              <a:rPr lang="en-US" sz="1600"/>
              <a:t>checking answers for reasonableness</a:t>
            </a:r>
          </a:p>
          <a:p>
            <a:pPr lvl="1">
              <a:lnSpc>
                <a:spcPct val="80000"/>
              </a:lnSpc>
            </a:pPr>
            <a:r>
              <a:rPr lang="en-US" sz="1600"/>
              <a:t>splitting problems into subproblems</a:t>
            </a:r>
          </a:p>
          <a:p>
            <a:pPr lvl="1">
              <a:lnSpc>
                <a:spcPct val="80000"/>
              </a:lnSpc>
            </a:pPr>
            <a:r>
              <a:rPr lang="en-US" sz="1600"/>
              <a:t>teachers’ beliefs about learners’ ability to learn</a:t>
            </a:r>
          </a:p>
          <a:p>
            <a:pPr lvl="1">
              <a:lnSpc>
                <a:spcPct val="80000"/>
              </a:lnSpc>
            </a:pPr>
            <a:r>
              <a:rPr lang="en-US" sz="1600"/>
              <a:t>higher levels of teachers’ own knowledge</a:t>
            </a:r>
          </a:p>
          <a:p>
            <a:pPr>
              <a:lnSpc>
                <a:spcPct val="80000"/>
              </a:lnSpc>
            </a:pPr>
            <a:r>
              <a:rPr lang="en-US" sz="1800"/>
              <a:t>Not associated with: </a:t>
            </a:r>
          </a:p>
          <a:p>
            <a:pPr lvl="1">
              <a:lnSpc>
                <a:spcPct val="80000"/>
              </a:lnSpc>
            </a:pPr>
            <a:r>
              <a:rPr lang="en-US" sz="1600"/>
              <a:t>explicit teaching of problem-solving strategies</a:t>
            </a:r>
          </a:p>
          <a:p>
            <a:pPr lvl="1">
              <a:lnSpc>
                <a:spcPct val="80000"/>
              </a:lnSpc>
            </a:pPr>
            <a:r>
              <a:rPr lang="en-US" sz="1600"/>
              <a:t>making conjectures</a:t>
            </a:r>
          </a:p>
          <a:p>
            <a:pPr lvl="1">
              <a:lnSpc>
                <a:spcPct val="80000"/>
              </a:lnSpc>
            </a:pPr>
            <a:r>
              <a:rPr lang="en-US" sz="1600"/>
              <a:t>sharing strategies</a:t>
            </a:r>
          </a:p>
          <a:p>
            <a:pPr>
              <a:lnSpc>
                <a:spcPct val="80000"/>
              </a:lnSpc>
            </a:pPr>
            <a:r>
              <a:rPr lang="en-US" sz="1800"/>
              <a:t>Negatively associated with use of real life contexts</a:t>
            </a:r>
          </a:p>
          <a:p>
            <a:pPr>
              <a:lnSpc>
                <a:spcPct val="80000"/>
              </a:lnSpc>
            </a:pPr>
            <a:r>
              <a:rPr lang="en-GB" sz="1800"/>
              <a:t>Achievement falling since initial rise – professional development support?  Enthusiasm?</a:t>
            </a:r>
            <a:endParaRPr lang="en-US" sz="1800"/>
          </a:p>
          <a:p>
            <a:pPr>
              <a:lnSpc>
                <a:spcPct val="80000"/>
              </a:lnSpc>
            </a:pPr>
            <a:endParaRPr lang="en-GB" sz="1800"/>
          </a:p>
        </p:txBody>
      </p:sp>
    </p:spTree>
  </p:cSld>
  <p:clrMapOvr>
    <a:masterClrMapping/>
  </p:clrMapOvr>
  <p:transition>
    <p:pull dir="l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en-GB"/>
              <a:t>Why? My analysis is that:</a:t>
            </a:r>
            <a:endParaRPr lang="en-US"/>
          </a:p>
        </p:txBody>
      </p:sp>
      <p:sp>
        <p:nvSpPr>
          <p:cNvPr id="142339" name="Rectangle 3"/>
          <p:cNvSpPr>
            <a:spLocks noGrp="1" noChangeArrowheads="1"/>
          </p:cNvSpPr>
          <p:nvPr>
            <p:ph type="body" idx="1"/>
          </p:nvPr>
        </p:nvSpPr>
        <p:spPr/>
        <p:txBody>
          <a:bodyPr/>
          <a:lstStyle/>
          <a:p>
            <a:pPr>
              <a:lnSpc>
                <a:spcPct val="90000"/>
              </a:lnSpc>
            </a:pPr>
            <a:r>
              <a:rPr lang="en-GB" sz="2800"/>
              <a:t>real life contexts, </a:t>
            </a:r>
            <a:r>
              <a:rPr lang="en-GB" sz="2800" i="1"/>
              <a:t>making </a:t>
            </a:r>
            <a:r>
              <a:rPr lang="en-GB" sz="2800"/>
              <a:t>own conjectures, sharing own strategies, and teachers who do not know enough maths cannot </a:t>
            </a:r>
            <a:r>
              <a:rPr lang="en-GB" sz="2800" i="1"/>
              <a:t>shift ways of thinking or objects of attention </a:t>
            </a:r>
            <a:r>
              <a:rPr lang="en-GB" sz="2800" b="1"/>
              <a:t>(discussion and interaction not enough – the question is how thinking is changed by interaction)</a:t>
            </a:r>
            <a:endParaRPr lang="en-US" sz="2800" b="1"/>
          </a:p>
          <a:p>
            <a:pPr>
              <a:lnSpc>
                <a:spcPct val="90000"/>
              </a:lnSpc>
            </a:pPr>
            <a:r>
              <a:rPr lang="en-US" sz="2800"/>
              <a:t>checking answers, suggesting new variations, </a:t>
            </a:r>
            <a:r>
              <a:rPr lang="en-US" sz="2800" i="1"/>
              <a:t>testing</a:t>
            </a:r>
            <a:r>
              <a:rPr lang="en-US" sz="2800"/>
              <a:t> conjectures, recognising subproblems, engaging with structure to pose problems, </a:t>
            </a:r>
            <a:r>
              <a:rPr lang="en-US" sz="2800" i="1"/>
              <a:t>require new ways of thinking</a:t>
            </a:r>
          </a:p>
        </p:txBody>
      </p:sp>
    </p:spTree>
  </p:cSld>
  <p:clrMapOvr>
    <a:masterClrMapping/>
  </p:clrMapOvr>
  <p:transition>
    <p:pull dir="l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t>My claim</a:t>
            </a:r>
            <a:endParaRPr lang="en-US"/>
          </a:p>
        </p:txBody>
      </p:sp>
      <p:sp>
        <p:nvSpPr>
          <p:cNvPr id="11267" name="Rectangle 3"/>
          <p:cNvSpPr>
            <a:spLocks noGrp="1" noChangeArrowheads="1"/>
          </p:cNvSpPr>
          <p:nvPr>
            <p:ph type="body" idx="1"/>
          </p:nvPr>
        </p:nvSpPr>
        <p:spPr/>
        <p:txBody>
          <a:bodyPr/>
          <a:lstStyle/>
          <a:p>
            <a:r>
              <a:rPr lang="en-US"/>
              <a:t>Personal engagement in mathematics, and reflection on the nature of that engagement, is at the heart of good mathematics teaching, and may make much of what is written about pedagogy redundant.</a:t>
            </a:r>
          </a:p>
        </p:txBody>
      </p:sp>
    </p:spTree>
  </p:cSld>
  <p:clrMapOvr>
    <a:masterClrMapping/>
  </p:clrMapOvr>
  <p:transition>
    <p:pull dir="l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0" y="1554163"/>
            <a:ext cx="9144000" cy="0"/>
          </a:xfrm>
          <a:prstGeom prst="rect">
            <a:avLst/>
          </a:prstGeom>
          <a:noFill/>
          <a:ln w="9525">
            <a:noFill/>
            <a:miter lim="800000"/>
            <a:headEnd/>
            <a:tailEnd/>
          </a:ln>
          <a:effectLst/>
        </p:spPr>
        <p:txBody>
          <a:bodyPr wrap="none" anchor="ctr">
            <a:spAutoFit/>
          </a:bodyPr>
          <a:lstStyle/>
          <a:p>
            <a:pPr eaLnBrk="1" hangingPunct="1"/>
            <a:endParaRPr lang="en-US" sz="1800" u="none">
              <a:effectLst/>
              <a:latin typeface="Arial" pitchFamily="34" charset="0"/>
            </a:endParaRPr>
          </a:p>
        </p:txBody>
      </p:sp>
      <p:sp>
        <p:nvSpPr>
          <p:cNvPr id="39939" name="Rectangle 3"/>
          <p:cNvSpPr>
            <a:spLocks noChangeArrowheads="1"/>
          </p:cNvSpPr>
          <p:nvPr/>
        </p:nvSpPr>
        <p:spPr bwMode="auto">
          <a:xfrm>
            <a:off x="0" y="5302250"/>
            <a:ext cx="9144000" cy="0"/>
          </a:xfrm>
          <a:prstGeom prst="rect">
            <a:avLst/>
          </a:prstGeom>
          <a:noFill/>
          <a:ln w="9525">
            <a:noFill/>
            <a:miter lim="800000"/>
            <a:headEnd/>
            <a:tailEnd/>
          </a:ln>
          <a:effectLst/>
        </p:spPr>
        <p:txBody>
          <a:bodyPr wrap="none" anchor="ctr">
            <a:spAutoFit/>
          </a:bodyPr>
          <a:lstStyle/>
          <a:p>
            <a:pPr eaLnBrk="1" hangingPunct="1"/>
            <a:endParaRPr lang="en-US" sz="1800" u="none">
              <a:effectLst/>
              <a:latin typeface="Arial" pitchFamily="34" charset="0"/>
            </a:endParaRPr>
          </a:p>
        </p:txBody>
      </p:sp>
      <p:sp>
        <p:nvSpPr>
          <p:cNvPr id="39940" name="Rectangle 4"/>
          <p:cNvSpPr>
            <a:spLocks noGrp="1" noChangeArrowheads="1"/>
          </p:cNvSpPr>
          <p:nvPr>
            <p:ph type="title"/>
          </p:nvPr>
        </p:nvSpPr>
        <p:spPr>
          <a:xfrm>
            <a:off x="673100" y="171450"/>
            <a:ext cx="7753350" cy="1744663"/>
          </a:xfrm>
        </p:spPr>
        <p:txBody>
          <a:bodyPr/>
          <a:lstStyle/>
          <a:p>
            <a:r>
              <a:rPr lang="en-GB" sz="4000"/>
              <a:t>Learning shifts: my epistemological analysis of what can be done with mathematical ideas in maths lessons</a:t>
            </a:r>
            <a:endParaRPr lang="en-US" sz="4000"/>
          </a:p>
        </p:txBody>
      </p:sp>
      <p:sp>
        <p:nvSpPr>
          <p:cNvPr id="39941" name="Rectangle 5"/>
          <p:cNvSpPr>
            <a:spLocks noGrp="1" noChangeArrowheads="1"/>
          </p:cNvSpPr>
          <p:nvPr>
            <p:ph type="body" idx="1"/>
          </p:nvPr>
        </p:nvSpPr>
        <p:spPr>
          <a:xfrm>
            <a:off x="685800" y="1981200"/>
            <a:ext cx="7772400" cy="4111625"/>
          </a:xfrm>
        </p:spPr>
        <p:txBody>
          <a:bodyPr/>
          <a:lstStyle/>
          <a:p>
            <a:pPr>
              <a:lnSpc>
                <a:spcPct val="80000"/>
              </a:lnSpc>
            </a:pPr>
            <a:r>
              <a:rPr lang="en-GB" sz="2000"/>
              <a:t>Remembering something familiar</a:t>
            </a:r>
          </a:p>
          <a:p>
            <a:pPr>
              <a:lnSpc>
                <a:spcPct val="80000"/>
              </a:lnSpc>
            </a:pPr>
            <a:r>
              <a:rPr lang="en-GB" sz="2000"/>
              <a:t>Seeing something new</a:t>
            </a:r>
          </a:p>
          <a:p>
            <a:pPr>
              <a:lnSpc>
                <a:spcPct val="80000"/>
              </a:lnSpc>
            </a:pPr>
            <a:r>
              <a:rPr lang="en-GB" sz="2000"/>
              <a:t>Public orientation towards concept, method and properties</a:t>
            </a:r>
          </a:p>
          <a:p>
            <a:pPr>
              <a:lnSpc>
                <a:spcPct val="80000"/>
              </a:lnSpc>
            </a:pPr>
            <a:r>
              <a:rPr lang="en-GB" sz="2000"/>
              <a:t>Personal orientation towards concept, method or properties</a:t>
            </a:r>
            <a:endParaRPr lang="en-US" sz="2000"/>
          </a:p>
          <a:p>
            <a:pPr>
              <a:lnSpc>
                <a:spcPct val="80000"/>
              </a:lnSpc>
            </a:pPr>
            <a:r>
              <a:rPr lang="en-GB" sz="2000"/>
              <a:t>Analysis, focus on outcomes and relationships, generalising</a:t>
            </a:r>
            <a:endParaRPr lang="en-US" sz="2000"/>
          </a:p>
          <a:p>
            <a:pPr>
              <a:lnSpc>
                <a:spcPct val="80000"/>
              </a:lnSpc>
            </a:pPr>
            <a:r>
              <a:rPr lang="en-GB" sz="2000"/>
              <a:t>Indicate synthesis, connection, and associated language</a:t>
            </a:r>
            <a:endParaRPr lang="en-US" sz="2000"/>
          </a:p>
          <a:p>
            <a:pPr>
              <a:lnSpc>
                <a:spcPct val="80000"/>
              </a:lnSpc>
            </a:pPr>
            <a:r>
              <a:rPr lang="en-GB" sz="2000"/>
              <a:t>Rigorous restatement (note reflection takes place over time, not in one lesson, several experiences over time)</a:t>
            </a:r>
          </a:p>
          <a:p>
            <a:pPr>
              <a:lnSpc>
                <a:spcPct val="80000"/>
              </a:lnSpc>
            </a:pPr>
            <a:r>
              <a:rPr lang="en-GB" sz="2000"/>
              <a:t>Being familiar with a new object</a:t>
            </a:r>
          </a:p>
          <a:p>
            <a:pPr>
              <a:lnSpc>
                <a:spcPct val="80000"/>
              </a:lnSpc>
            </a:pPr>
            <a:r>
              <a:rPr lang="en-GB" sz="2000"/>
              <a:t>Becoming fluent with procedures and repertoire (meanings, examples, objects..)</a:t>
            </a:r>
            <a:endParaRPr lang="en-GB" sz="2000" b="1"/>
          </a:p>
          <a:p>
            <a:pPr>
              <a:lnSpc>
                <a:spcPct val="80000"/>
              </a:lnSpc>
              <a:buFontTx/>
              <a:buNone/>
            </a:pPr>
            <a:endParaRPr lang="en-US" sz="1800"/>
          </a:p>
        </p:txBody>
      </p:sp>
    </p:spTree>
  </p:cSld>
  <p:clrMapOvr>
    <a:masterClrMapping/>
  </p:clrMapOvr>
  <p:transition>
    <p:pull dir="l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r>
              <a:rPr lang="en-GB" sz="4000"/>
              <a:t>Lesson analysis: the basics are the focus of attention</a:t>
            </a:r>
            <a:endParaRPr lang="en-US" sz="4000"/>
          </a:p>
        </p:txBody>
      </p:sp>
      <p:sp>
        <p:nvSpPr>
          <p:cNvPr id="149507" name="Rectangle 3"/>
          <p:cNvSpPr>
            <a:spLocks noGrp="1" noChangeArrowheads="1"/>
          </p:cNvSpPr>
          <p:nvPr>
            <p:ph type="body" idx="1"/>
          </p:nvPr>
        </p:nvSpPr>
        <p:spPr/>
        <p:txBody>
          <a:bodyPr/>
          <a:lstStyle/>
          <a:p>
            <a:pPr>
              <a:spcBef>
                <a:spcPct val="0"/>
              </a:spcBef>
              <a:buFont typeface="Symbol" pitchFamily="18" charset="2"/>
              <a:buChar char=""/>
            </a:pPr>
            <a:r>
              <a:rPr lang="en-GB" sz="2800">
                <a:cs typeface="Times New Roman" pitchFamily="18" charset="0"/>
              </a:rPr>
              <a:t>Repertoire: terms; facts; definitions; techniques; procedures</a:t>
            </a:r>
          </a:p>
          <a:p>
            <a:pPr>
              <a:spcBef>
                <a:spcPct val="0"/>
              </a:spcBef>
              <a:buFont typeface="Symbol" pitchFamily="18" charset="2"/>
              <a:buChar char=""/>
            </a:pPr>
            <a:r>
              <a:rPr lang="en-GB" sz="2800">
                <a:cs typeface="Times New Roman" pitchFamily="18" charset="0"/>
              </a:rPr>
              <a:t>Representations and how they relate</a:t>
            </a:r>
          </a:p>
          <a:p>
            <a:pPr>
              <a:spcBef>
                <a:spcPct val="0"/>
              </a:spcBef>
              <a:buFont typeface="Symbol" pitchFamily="18" charset="2"/>
              <a:buChar char=""/>
            </a:pPr>
            <a:r>
              <a:rPr lang="en-GB" sz="2800">
                <a:cs typeface="Times New Roman" pitchFamily="18" charset="0"/>
              </a:rPr>
              <a:t>Examples to illustrate one or many features</a:t>
            </a:r>
          </a:p>
          <a:p>
            <a:pPr>
              <a:spcBef>
                <a:spcPct val="0"/>
              </a:spcBef>
              <a:buFont typeface="Symbol" pitchFamily="18" charset="2"/>
              <a:buChar char=""/>
            </a:pPr>
            <a:r>
              <a:rPr lang="en-GB" sz="2800">
                <a:cs typeface="Times New Roman" pitchFamily="18" charset="0"/>
              </a:rPr>
              <a:t>Collections of examples </a:t>
            </a:r>
          </a:p>
          <a:p>
            <a:pPr>
              <a:spcBef>
                <a:spcPct val="0"/>
              </a:spcBef>
              <a:buFont typeface="Symbol" pitchFamily="18" charset="2"/>
              <a:buChar char=""/>
            </a:pPr>
            <a:r>
              <a:rPr lang="en-GB" sz="2800">
                <a:cs typeface="Times New Roman" pitchFamily="18" charset="0"/>
              </a:rPr>
              <a:t>Comparison of objects</a:t>
            </a:r>
          </a:p>
          <a:p>
            <a:pPr>
              <a:spcBef>
                <a:spcPct val="0"/>
              </a:spcBef>
              <a:buFont typeface="Symbol" pitchFamily="18" charset="2"/>
              <a:buChar char=""/>
            </a:pPr>
            <a:r>
              <a:rPr lang="en-GB" sz="2800">
                <a:cs typeface="Times New Roman" pitchFamily="18" charset="0"/>
              </a:rPr>
              <a:t>Characteristics &amp; properties of classes of objects</a:t>
            </a:r>
          </a:p>
          <a:p>
            <a:pPr>
              <a:spcBef>
                <a:spcPct val="0"/>
              </a:spcBef>
              <a:buFont typeface="Symbol" pitchFamily="18" charset="2"/>
              <a:buChar char=""/>
            </a:pPr>
            <a:r>
              <a:rPr lang="en-GB" sz="2800">
                <a:cs typeface="Times New Roman" pitchFamily="18" charset="0"/>
              </a:rPr>
              <a:t>Classification of objects</a:t>
            </a:r>
          </a:p>
          <a:p>
            <a:pPr>
              <a:spcBef>
                <a:spcPct val="0"/>
              </a:spcBef>
              <a:buFont typeface="Symbol" pitchFamily="18" charset="2"/>
              <a:buChar char=""/>
            </a:pPr>
            <a:r>
              <a:rPr lang="en-GB" sz="2800">
                <a:cs typeface="Times New Roman" pitchFamily="18" charset="0"/>
              </a:rPr>
              <a:t>Variables; variation; covariation</a:t>
            </a:r>
          </a:p>
          <a:p>
            <a:pPr>
              <a:spcBef>
                <a:spcPct val="0"/>
              </a:spcBef>
              <a:buFont typeface="Symbol" pitchFamily="18" charset="2"/>
              <a:buNone/>
            </a:pPr>
            <a:endParaRPr lang="en-GB" sz="2800">
              <a:cs typeface="Times New Roman" pitchFamily="18" charset="0"/>
            </a:endParaRPr>
          </a:p>
          <a:p>
            <a:endParaRPr lang="en-US"/>
          </a:p>
        </p:txBody>
      </p:sp>
    </p:spTree>
  </p:cSld>
  <p:clrMapOvr>
    <a:masterClrMapping/>
  </p:clrMapOvr>
  <p:transition>
    <p:pull dir="l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0" y="1554163"/>
            <a:ext cx="9144000" cy="0"/>
          </a:xfrm>
          <a:prstGeom prst="rect">
            <a:avLst/>
          </a:prstGeom>
          <a:noFill/>
          <a:ln w="9525">
            <a:noFill/>
            <a:miter lim="800000"/>
            <a:headEnd/>
            <a:tailEnd/>
          </a:ln>
          <a:effectLst/>
        </p:spPr>
        <p:txBody>
          <a:bodyPr wrap="none" anchor="ctr">
            <a:spAutoFit/>
          </a:bodyPr>
          <a:lstStyle/>
          <a:p>
            <a:pPr eaLnBrk="1" hangingPunct="1"/>
            <a:endParaRPr lang="en-US" sz="1800" u="none">
              <a:effectLst/>
              <a:latin typeface="Arial" pitchFamily="34" charset="0"/>
            </a:endParaRPr>
          </a:p>
        </p:txBody>
      </p:sp>
      <p:sp>
        <p:nvSpPr>
          <p:cNvPr id="37891" name="Rectangle 3"/>
          <p:cNvSpPr>
            <a:spLocks noChangeArrowheads="1"/>
          </p:cNvSpPr>
          <p:nvPr/>
        </p:nvSpPr>
        <p:spPr bwMode="auto">
          <a:xfrm>
            <a:off x="0" y="5302250"/>
            <a:ext cx="9144000" cy="0"/>
          </a:xfrm>
          <a:prstGeom prst="rect">
            <a:avLst/>
          </a:prstGeom>
          <a:noFill/>
          <a:ln w="9525">
            <a:noFill/>
            <a:miter lim="800000"/>
            <a:headEnd/>
            <a:tailEnd/>
          </a:ln>
          <a:effectLst/>
        </p:spPr>
        <p:txBody>
          <a:bodyPr wrap="none" anchor="ctr">
            <a:spAutoFit/>
          </a:bodyPr>
          <a:lstStyle/>
          <a:p>
            <a:pPr eaLnBrk="1" hangingPunct="1"/>
            <a:endParaRPr lang="en-US" sz="1800" u="none">
              <a:effectLst/>
              <a:latin typeface="Arial" pitchFamily="34" charset="0"/>
            </a:endParaRPr>
          </a:p>
        </p:txBody>
      </p:sp>
      <p:sp>
        <p:nvSpPr>
          <p:cNvPr id="37892" name="Rectangle 4"/>
          <p:cNvSpPr>
            <a:spLocks noGrp="1" noChangeArrowheads="1"/>
          </p:cNvSpPr>
          <p:nvPr>
            <p:ph type="title"/>
          </p:nvPr>
        </p:nvSpPr>
        <p:spPr/>
        <p:txBody>
          <a:bodyPr/>
          <a:lstStyle/>
          <a:p>
            <a:r>
              <a:rPr lang="en-GB"/>
              <a:t>What the teacher does</a:t>
            </a:r>
            <a:endParaRPr lang="en-US"/>
          </a:p>
        </p:txBody>
      </p:sp>
      <p:sp>
        <p:nvSpPr>
          <p:cNvPr id="37893" name="Rectangle 5"/>
          <p:cNvSpPr>
            <a:spLocks noGrp="1" noChangeArrowheads="1"/>
          </p:cNvSpPr>
          <p:nvPr>
            <p:ph type="body" idx="1"/>
          </p:nvPr>
        </p:nvSpPr>
        <p:spPr/>
        <p:txBody>
          <a:bodyPr/>
          <a:lstStyle/>
          <a:p>
            <a:pPr>
              <a:spcBef>
                <a:spcPct val="0"/>
              </a:spcBef>
            </a:pPr>
            <a:r>
              <a:rPr lang="en-GB" sz="2400" b="1">
                <a:cs typeface="Times New Roman" pitchFamily="18" charset="0"/>
              </a:rPr>
              <a:t>Make or elicit declarative/nominal/factual/technical statements</a:t>
            </a:r>
            <a:endParaRPr lang="en-US" sz="2400">
              <a:cs typeface="Times New Roman" pitchFamily="18" charset="0"/>
            </a:endParaRPr>
          </a:p>
          <a:p>
            <a:pPr>
              <a:spcBef>
                <a:spcPct val="0"/>
              </a:spcBef>
            </a:pPr>
            <a:r>
              <a:rPr lang="en-GB" sz="2400" b="1">
                <a:cs typeface="Times New Roman" pitchFamily="18" charset="0"/>
              </a:rPr>
              <a:t>Tell learners to do things</a:t>
            </a:r>
            <a:endParaRPr lang="en-US" sz="2400">
              <a:cs typeface="Times New Roman" pitchFamily="18" charset="0"/>
            </a:endParaRPr>
          </a:p>
          <a:p>
            <a:pPr>
              <a:spcBef>
                <a:spcPct val="0"/>
              </a:spcBef>
            </a:pPr>
            <a:r>
              <a:rPr lang="en-GB" sz="2400" b="1">
                <a:cs typeface="Times New Roman" pitchFamily="18" charset="0"/>
              </a:rPr>
              <a:t>Invite perception/direct attention</a:t>
            </a:r>
          </a:p>
          <a:p>
            <a:pPr>
              <a:spcBef>
                <a:spcPct val="0"/>
              </a:spcBef>
            </a:pPr>
            <a:r>
              <a:rPr lang="en-GB" sz="2400" b="1"/>
              <a:t>Ask for learners for particular responses: objects, structures, examples, behaviours</a:t>
            </a:r>
          </a:p>
          <a:p>
            <a:pPr>
              <a:spcBef>
                <a:spcPct val="0"/>
              </a:spcBef>
            </a:pPr>
            <a:r>
              <a:rPr lang="en-GB" sz="2400" b="1"/>
              <a:t>Discuss implications </a:t>
            </a:r>
          </a:p>
          <a:p>
            <a:pPr>
              <a:spcBef>
                <a:spcPct val="0"/>
              </a:spcBef>
            </a:pPr>
            <a:r>
              <a:rPr lang="en-GB" sz="2400" b="1"/>
              <a:t>Integrate and connect </a:t>
            </a:r>
            <a:endParaRPr lang="en-US" sz="2400"/>
          </a:p>
          <a:p>
            <a:pPr>
              <a:spcBef>
                <a:spcPct val="0"/>
              </a:spcBef>
            </a:pPr>
            <a:r>
              <a:rPr lang="en-GB" sz="2400" b="1"/>
              <a:t>Affirm: meaning later</a:t>
            </a:r>
            <a:endParaRPr lang="en-US" sz="2400" b="1"/>
          </a:p>
        </p:txBody>
      </p:sp>
    </p:spTree>
  </p:cSld>
  <p:clrMapOvr>
    <a:masterClrMapping/>
  </p:clrMapOvr>
  <p:transition>
    <p:pull dir="l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0" y="1554163"/>
            <a:ext cx="9144000" cy="0"/>
          </a:xfrm>
          <a:prstGeom prst="rect">
            <a:avLst/>
          </a:prstGeom>
          <a:noFill/>
          <a:ln w="9525">
            <a:noFill/>
            <a:miter lim="800000"/>
            <a:headEnd/>
            <a:tailEnd/>
          </a:ln>
          <a:effectLst/>
        </p:spPr>
        <p:txBody>
          <a:bodyPr wrap="none" anchor="ctr">
            <a:spAutoFit/>
          </a:bodyPr>
          <a:lstStyle/>
          <a:p>
            <a:pPr eaLnBrk="1" hangingPunct="1"/>
            <a:endParaRPr lang="en-US" sz="1800" u="none">
              <a:effectLst/>
              <a:latin typeface="Arial" pitchFamily="34" charset="0"/>
            </a:endParaRPr>
          </a:p>
        </p:txBody>
      </p:sp>
      <p:sp>
        <p:nvSpPr>
          <p:cNvPr id="35843" name="Rectangle 3"/>
          <p:cNvSpPr>
            <a:spLocks noChangeArrowheads="1"/>
          </p:cNvSpPr>
          <p:nvPr/>
        </p:nvSpPr>
        <p:spPr bwMode="auto">
          <a:xfrm>
            <a:off x="0" y="5302250"/>
            <a:ext cx="9144000" cy="0"/>
          </a:xfrm>
          <a:prstGeom prst="rect">
            <a:avLst/>
          </a:prstGeom>
          <a:noFill/>
          <a:ln w="9525">
            <a:noFill/>
            <a:miter lim="800000"/>
            <a:headEnd/>
            <a:tailEnd/>
          </a:ln>
          <a:effectLst/>
        </p:spPr>
        <p:txBody>
          <a:bodyPr wrap="none" anchor="ctr">
            <a:spAutoFit/>
          </a:bodyPr>
          <a:lstStyle/>
          <a:p>
            <a:pPr eaLnBrk="1" hangingPunct="1"/>
            <a:endParaRPr lang="en-US" sz="1800" u="none">
              <a:effectLst/>
              <a:latin typeface="Arial" pitchFamily="34" charset="0"/>
            </a:endParaRPr>
          </a:p>
        </p:txBody>
      </p:sp>
      <p:sp>
        <p:nvSpPr>
          <p:cNvPr id="35844" name="Rectangle 4"/>
          <p:cNvSpPr>
            <a:spLocks noGrp="1" noChangeArrowheads="1"/>
          </p:cNvSpPr>
          <p:nvPr>
            <p:ph type="title"/>
          </p:nvPr>
        </p:nvSpPr>
        <p:spPr/>
        <p:txBody>
          <a:bodyPr/>
          <a:lstStyle/>
          <a:p>
            <a:r>
              <a:rPr lang="en-GB"/>
              <a:t>What learners can do naturally</a:t>
            </a:r>
            <a:endParaRPr lang="en-US"/>
          </a:p>
        </p:txBody>
      </p:sp>
      <p:sp>
        <p:nvSpPr>
          <p:cNvPr id="35845" name="Rectangle 5"/>
          <p:cNvSpPr>
            <a:spLocks noGrp="1" noChangeArrowheads="1"/>
          </p:cNvSpPr>
          <p:nvPr>
            <p:ph type="body" idx="1"/>
          </p:nvPr>
        </p:nvSpPr>
        <p:spPr>
          <a:xfrm>
            <a:off x="611188" y="1412875"/>
            <a:ext cx="8229600" cy="4525963"/>
          </a:xfrm>
        </p:spPr>
        <p:txBody>
          <a:bodyPr/>
          <a:lstStyle/>
          <a:p>
            <a:pPr>
              <a:lnSpc>
                <a:spcPct val="80000"/>
              </a:lnSpc>
              <a:spcBef>
                <a:spcPct val="0"/>
              </a:spcBef>
              <a:buFontTx/>
              <a:buNone/>
            </a:pPr>
            <a:endParaRPr lang="en-US" sz="2000">
              <a:cs typeface="Times New Roman" pitchFamily="18" charset="0"/>
            </a:endParaRPr>
          </a:p>
          <a:p>
            <a:pPr>
              <a:lnSpc>
                <a:spcPct val="80000"/>
              </a:lnSpc>
              <a:spcBef>
                <a:spcPct val="0"/>
              </a:spcBef>
              <a:buFont typeface="Symbol" pitchFamily="18" charset="2"/>
              <a:buChar char=""/>
            </a:pPr>
            <a:r>
              <a:rPr lang="en-GB" sz="2000">
                <a:cs typeface="Times New Roman" pitchFamily="18" charset="0"/>
              </a:rPr>
              <a:t>Imitate</a:t>
            </a:r>
          </a:p>
          <a:p>
            <a:pPr>
              <a:lnSpc>
                <a:spcPct val="80000"/>
              </a:lnSpc>
              <a:spcBef>
                <a:spcPct val="0"/>
              </a:spcBef>
              <a:buFont typeface="Symbol" pitchFamily="18" charset="2"/>
              <a:buChar char=""/>
            </a:pPr>
            <a:r>
              <a:rPr lang="en-GB" sz="2000">
                <a:cs typeface="Times New Roman" pitchFamily="18" charset="0"/>
              </a:rPr>
              <a:t>Visualise</a:t>
            </a:r>
          </a:p>
          <a:p>
            <a:pPr>
              <a:lnSpc>
                <a:spcPct val="80000"/>
              </a:lnSpc>
              <a:spcBef>
                <a:spcPct val="0"/>
              </a:spcBef>
              <a:buFont typeface="Symbol" pitchFamily="18" charset="2"/>
              <a:buChar char=""/>
            </a:pPr>
            <a:r>
              <a:rPr lang="en-GB" sz="2000">
                <a:cs typeface="Times New Roman" pitchFamily="18" charset="0"/>
              </a:rPr>
              <a:t>Seek pattern</a:t>
            </a:r>
          </a:p>
          <a:p>
            <a:pPr>
              <a:lnSpc>
                <a:spcPct val="80000"/>
              </a:lnSpc>
              <a:spcBef>
                <a:spcPct val="0"/>
              </a:spcBef>
              <a:buFont typeface="Symbol" pitchFamily="18" charset="2"/>
              <a:buChar char=""/>
            </a:pPr>
            <a:r>
              <a:rPr lang="en-GB" sz="2000">
                <a:cs typeface="Times New Roman" pitchFamily="18" charset="0"/>
              </a:rPr>
              <a:t>Follow pattern</a:t>
            </a:r>
          </a:p>
          <a:p>
            <a:pPr>
              <a:lnSpc>
                <a:spcPct val="80000"/>
              </a:lnSpc>
              <a:spcBef>
                <a:spcPct val="0"/>
              </a:spcBef>
              <a:buFont typeface="Symbol" pitchFamily="18" charset="2"/>
              <a:buChar char=""/>
            </a:pPr>
            <a:r>
              <a:rPr lang="en-GB" sz="2000">
                <a:cs typeface="Times New Roman" pitchFamily="18" charset="0"/>
              </a:rPr>
              <a:t>Compare, classify</a:t>
            </a:r>
          </a:p>
          <a:p>
            <a:pPr>
              <a:lnSpc>
                <a:spcPct val="80000"/>
              </a:lnSpc>
              <a:spcBef>
                <a:spcPct val="0"/>
              </a:spcBef>
              <a:buFont typeface="Symbol" pitchFamily="18" charset="2"/>
              <a:buChar char=""/>
            </a:pPr>
            <a:r>
              <a:rPr lang="en-GB" sz="2000">
                <a:cs typeface="Times New Roman" pitchFamily="18" charset="0"/>
              </a:rPr>
              <a:t>Draw on prior experience and repertoire</a:t>
            </a:r>
          </a:p>
          <a:p>
            <a:pPr>
              <a:lnSpc>
                <a:spcPct val="80000"/>
              </a:lnSpc>
              <a:spcBef>
                <a:spcPct val="0"/>
              </a:spcBef>
              <a:buFont typeface="Symbol" pitchFamily="18" charset="2"/>
              <a:buChar char=""/>
            </a:pPr>
            <a:r>
              <a:rPr lang="en-GB" sz="2000">
                <a:cs typeface="Times New Roman" pitchFamily="18" charset="0"/>
              </a:rPr>
              <a:t>Describe</a:t>
            </a:r>
          </a:p>
          <a:p>
            <a:pPr>
              <a:lnSpc>
                <a:spcPct val="80000"/>
              </a:lnSpc>
              <a:spcBef>
                <a:spcPct val="0"/>
              </a:spcBef>
              <a:buFont typeface="Symbol" pitchFamily="18" charset="2"/>
              <a:buChar char=""/>
            </a:pPr>
            <a:r>
              <a:rPr lang="en-GB" sz="2000">
                <a:cs typeface="Times New Roman" pitchFamily="18" charset="0"/>
              </a:rPr>
              <a:t>Explore variation</a:t>
            </a:r>
          </a:p>
          <a:p>
            <a:pPr>
              <a:lnSpc>
                <a:spcPct val="80000"/>
              </a:lnSpc>
              <a:spcBef>
                <a:spcPct val="0"/>
              </a:spcBef>
              <a:buFont typeface="Symbol" pitchFamily="18" charset="2"/>
              <a:buChar char=""/>
            </a:pPr>
            <a:r>
              <a:rPr lang="en-GB" sz="2000">
                <a:cs typeface="Times New Roman" pitchFamily="18" charset="0"/>
              </a:rPr>
              <a:t>Explore covariation</a:t>
            </a:r>
          </a:p>
          <a:p>
            <a:pPr>
              <a:lnSpc>
                <a:spcPct val="80000"/>
              </a:lnSpc>
              <a:spcBef>
                <a:spcPct val="0"/>
              </a:spcBef>
              <a:buFont typeface="Symbol" pitchFamily="18" charset="2"/>
              <a:buChar char=""/>
            </a:pPr>
            <a:r>
              <a:rPr lang="en-GB" sz="2000">
                <a:cs typeface="Times New Roman" pitchFamily="18" charset="0"/>
              </a:rPr>
              <a:t>Informal induction </a:t>
            </a:r>
          </a:p>
          <a:p>
            <a:pPr>
              <a:lnSpc>
                <a:spcPct val="80000"/>
              </a:lnSpc>
              <a:spcBef>
                <a:spcPct val="0"/>
              </a:spcBef>
              <a:buFont typeface="Symbol" pitchFamily="18" charset="2"/>
              <a:buChar char=""/>
            </a:pPr>
            <a:r>
              <a:rPr lang="en-GB" sz="2000">
                <a:cs typeface="Times New Roman" pitchFamily="18" charset="0"/>
              </a:rPr>
              <a:t>Informal deduction</a:t>
            </a:r>
          </a:p>
          <a:p>
            <a:pPr>
              <a:lnSpc>
                <a:spcPct val="80000"/>
              </a:lnSpc>
              <a:spcBef>
                <a:spcPct val="0"/>
              </a:spcBef>
              <a:buFont typeface="Symbol" pitchFamily="18" charset="2"/>
              <a:buChar char=""/>
            </a:pPr>
            <a:r>
              <a:rPr lang="en-GB" sz="2000">
                <a:cs typeface="Times New Roman" pitchFamily="18" charset="0"/>
              </a:rPr>
              <a:t>Create objects with one or more features</a:t>
            </a:r>
          </a:p>
          <a:p>
            <a:pPr>
              <a:lnSpc>
                <a:spcPct val="80000"/>
              </a:lnSpc>
              <a:spcBef>
                <a:spcPct val="0"/>
              </a:spcBef>
              <a:buFont typeface="Symbol" pitchFamily="18" charset="2"/>
              <a:buChar char=""/>
            </a:pPr>
            <a:r>
              <a:rPr lang="en-GB" sz="2000">
                <a:cs typeface="Times New Roman" pitchFamily="18" charset="0"/>
              </a:rPr>
              <a:t>Exemplify</a:t>
            </a:r>
          </a:p>
          <a:p>
            <a:pPr>
              <a:lnSpc>
                <a:spcPct val="80000"/>
              </a:lnSpc>
              <a:spcBef>
                <a:spcPct val="0"/>
              </a:spcBef>
              <a:buFont typeface="Symbol" pitchFamily="18" charset="2"/>
              <a:buChar char=""/>
            </a:pPr>
            <a:r>
              <a:rPr lang="en-GB" sz="2000">
                <a:cs typeface="Times New Roman" pitchFamily="18" charset="0"/>
              </a:rPr>
              <a:t>Express in ‘own words’</a:t>
            </a:r>
          </a:p>
          <a:p>
            <a:pPr>
              <a:lnSpc>
                <a:spcPct val="80000"/>
              </a:lnSpc>
              <a:spcBef>
                <a:spcPct val="0"/>
              </a:spcBef>
              <a:buFont typeface="Symbol" pitchFamily="18" charset="2"/>
              <a:buNone/>
            </a:pPr>
            <a:endParaRPr lang="en-GB" sz="2000">
              <a:cs typeface="Times New Roman" pitchFamily="18" charset="0"/>
            </a:endParaRPr>
          </a:p>
          <a:p>
            <a:pPr>
              <a:lnSpc>
                <a:spcPct val="80000"/>
              </a:lnSpc>
              <a:spcBef>
                <a:spcPct val="0"/>
              </a:spcBef>
              <a:buFont typeface="Symbol" pitchFamily="18" charset="2"/>
              <a:buChar char=""/>
            </a:pPr>
            <a:r>
              <a:rPr lang="en-GB" sz="2000">
                <a:cs typeface="Times New Roman" pitchFamily="18" charset="0"/>
              </a:rPr>
              <a:t>Unnaturally - practise and apply technique</a:t>
            </a:r>
          </a:p>
          <a:p>
            <a:pPr>
              <a:lnSpc>
                <a:spcPct val="80000"/>
              </a:lnSpc>
              <a:spcBef>
                <a:spcPct val="0"/>
              </a:spcBef>
              <a:buFont typeface="Symbol" pitchFamily="18" charset="2"/>
              <a:buNone/>
            </a:pPr>
            <a:endParaRPr lang="en-US" sz="2000">
              <a:cs typeface="Times New Roman" pitchFamily="18" charset="0"/>
            </a:endParaRPr>
          </a:p>
          <a:p>
            <a:pPr>
              <a:lnSpc>
                <a:spcPct val="80000"/>
              </a:lnSpc>
              <a:spcBef>
                <a:spcPct val="0"/>
              </a:spcBef>
              <a:buFontTx/>
              <a:buNone/>
            </a:pPr>
            <a:endParaRPr lang="en-US" sz="2000">
              <a:cs typeface="Times New Roman" pitchFamily="18" charset="0"/>
            </a:endParaRPr>
          </a:p>
          <a:p>
            <a:pPr>
              <a:lnSpc>
                <a:spcPct val="80000"/>
              </a:lnSpc>
            </a:pPr>
            <a:endParaRPr lang="en-US"/>
          </a:p>
        </p:txBody>
      </p:sp>
    </p:spTree>
  </p:cSld>
  <p:clrMapOvr>
    <a:masterClrMapping/>
  </p:clrMapOvr>
  <p:transition>
    <p:pull dir="l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0" y="1554163"/>
            <a:ext cx="9144000" cy="0"/>
          </a:xfrm>
          <a:prstGeom prst="rect">
            <a:avLst/>
          </a:prstGeom>
          <a:noFill/>
          <a:ln w="9525">
            <a:noFill/>
            <a:miter lim="800000"/>
            <a:headEnd/>
            <a:tailEnd/>
          </a:ln>
          <a:effectLst/>
        </p:spPr>
        <p:txBody>
          <a:bodyPr wrap="none" anchor="ctr">
            <a:spAutoFit/>
          </a:bodyPr>
          <a:lstStyle/>
          <a:p>
            <a:pPr eaLnBrk="1" hangingPunct="1"/>
            <a:endParaRPr lang="en-US" sz="1800" u="none">
              <a:effectLst/>
              <a:latin typeface="Arial" pitchFamily="34" charset="0"/>
            </a:endParaRPr>
          </a:p>
        </p:txBody>
      </p:sp>
      <p:sp>
        <p:nvSpPr>
          <p:cNvPr id="33795" name="Rectangle 3"/>
          <p:cNvSpPr>
            <a:spLocks noChangeArrowheads="1"/>
          </p:cNvSpPr>
          <p:nvPr/>
        </p:nvSpPr>
        <p:spPr bwMode="auto">
          <a:xfrm>
            <a:off x="0" y="5478463"/>
            <a:ext cx="184150" cy="366712"/>
          </a:xfrm>
          <a:prstGeom prst="rect">
            <a:avLst/>
          </a:prstGeom>
          <a:noFill/>
          <a:ln w="9525">
            <a:noFill/>
            <a:miter lim="800000"/>
            <a:headEnd/>
            <a:tailEnd/>
          </a:ln>
          <a:effectLst/>
        </p:spPr>
        <p:txBody>
          <a:bodyPr wrap="none" anchor="ctr">
            <a:spAutoFit/>
          </a:bodyPr>
          <a:lstStyle/>
          <a:p>
            <a:pPr eaLnBrk="1" hangingPunct="1"/>
            <a:endParaRPr lang="en-US" sz="1800" u="none">
              <a:effectLst/>
              <a:latin typeface="Arial" pitchFamily="34" charset="0"/>
            </a:endParaRPr>
          </a:p>
        </p:txBody>
      </p:sp>
      <p:sp>
        <p:nvSpPr>
          <p:cNvPr id="33796" name="Rectangle 4"/>
          <p:cNvSpPr>
            <a:spLocks noGrp="1" noChangeArrowheads="1"/>
          </p:cNvSpPr>
          <p:nvPr>
            <p:ph type="title"/>
          </p:nvPr>
        </p:nvSpPr>
        <p:spPr/>
        <p:txBody>
          <a:bodyPr/>
          <a:lstStyle/>
          <a:p>
            <a:r>
              <a:rPr lang="en-GB" sz="4000"/>
              <a:t>Mathematical unnatural things to do next. What happens next?</a:t>
            </a:r>
            <a:endParaRPr lang="en-US" sz="4000"/>
          </a:p>
        </p:txBody>
      </p:sp>
      <p:sp>
        <p:nvSpPr>
          <p:cNvPr id="33797" name="Rectangle 5"/>
          <p:cNvSpPr>
            <a:spLocks noGrp="1" noChangeArrowheads="1"/>
          </p:cNvSpPr>
          <p:nvPr>
            <p:ph type="body" idx="1"/>
          </p:nvPr>
        </p:nvSpPr>
        <p:spPr>
          <a:xfrm>
            <a:off x="611188" y="1557338"/>
            <a:ext cx="8229600" cy="4310062"/>
          </a:xfrm>
        </p:spPr>
        <p:txBody>
          <a:bodyPr/>
          <a:lstStyle/>
          <a:p>
            <a:pPr>
              <a:lnSpc>
                <a:spcPct val="80000"/>
              </a:lnSpc>
              <a:spcBef>
                <a:spcPct val="0"/>
              </a:spcBef>
            </a:pPr>
            <a:r>
              <a:rPr lang="en-GB" sz="2800" b="1">
                <a:cs typeface="Times New Roman" pitchFamily="18" charset="0"/>
              </a:rPr>
              <a:t>Discuss implications: </a:t>
            </a:r>
            <a:r>
              <a:rPr lang="en-GB" sz="2800">
                <a:cs typeface="Times New Roman" pitchFamily="18" charset="0"/>
              </a:rPr>
              <a:t>Vary the variables, adapt procedures, identify relationships, explain and justify, induction and prediction, deduction</a:t>
            </a:r>
            <a:endParaRPr lang="en-US" sz="2800">
              <a:cs typeface="Times New Roman" pitchFamily="18" charset="0"/>
            </a:endParaRPr>
          </a:p>
          <a:p>
            <a:pPr lvl="1">
              <a:lnSpc>
                <a:spcPct val="80000"/>
              </a:lnSpc>
              <a:spcBef>
                <a:spcPct val="0"/>
              </a:spcBef>
            </a:pPr>
            <a:r>
              <a:rPr lang="en-GB" sz="2400" i="1">
                <a:cs typeface="Times New Roman" pitchFamily="18" charset="0"/>
              </a:rPr>
              <a:t>Learner shift: Analysis, focus on outcomes and relationships</a:t>
            </a:r>
          </a:p>
          <a:p>
            <a:pPr>
              <a:lnSpc>
                <a:spcPct val="80000"/>
              </a:lnSpc>
              <a:spcBef>
                <a:spcPct val="0"/>
              </a:spcBef>
            </a:pPr>
            <a:r>
              <a:rPr lang="en-GB" sz="2800" b="1">
                <a:cs typeface="Times New Roman" pitchFamily="18" charset="0"/>
              </a:rPr>
              <a:t>Integrate and connect: </a:t>
            </a:r>
            <a:r>
              <a:rPr lang="en-GB" sz="2800">
                <a:cs typeface="Times New Roman" pitchFamily="18" charset="0"/>
              </a:rPr>
              <a:t>Associate ideas, generalise, abstract, objectify, formalise, define</a:t>
            </a:r>
          </a:p>
          <a:p>
            <a:pPr lvl="1">
              <a:lnSpc>
                <a:spcPct val="80000"/>
              </a:lnSpc>
              <a:spcBef>
                <a:spcPct val="0"/>
              </a:spcBef>
            </a:pPr>
            <a:r>
              <a:rPr lang="en-GB" sz="2400" i="1">
                <a:cs typeface="Times New Roman" pitchFamily="18" charset="0"/>
              </a:rPr>
              <a:t>Learner shift: Synthesis, connection</a:t>
            </a:r>
            <a:endParaRPr lang="en-US" sz="2400">
              <a:cs typeface="Times New Roman" pitchFamily="18" charset="0"/>
            </a:endParaRPr>
          </a:p>
          <a:p>
            <a:pPr>
              <a:lnSpc>
                <a:spcPct val="80000"/>
              </a:lnSpc>
              <a:spcBef>
                <a:spcPct val="0"/>
              </a:spcBef>
            </a:pPr>
            <a:r>
              <a:rPr lang="en-GB" sz="2800" b="1">
                <a:cs typeface="Times New Roman" pitchFamily="18" charset="0"/>
              </a:rPr>
              <a:t>Affirm: </a:t>
            </a:r>
            <a:r>
              <a:rPr lang="en-GB" sz="2800">
                <a:cs typeface="Times New Roman" pitchFamily="18" charset="0"/>
              </a:rPr>
              <a:t>Adapt/ transform ideas, apply to more complex maths and to other contexts, prove, evaluate process</a:t>
            </a:r>
            <a:endParaRPr lang="en-US" sz="2800">
              <a:cs typeface="Times New Roman" pitchFamily="18" charset="0"/>
            </a:endParaRPr>
          </a:p>
          <a:p>
            <a:pPr lvl="1">
              <a:lnSpc>
                <a:spcPct val="80000"/>
              </a:lnSpc>
              <a:spcBef>
                <a:spcPct val="0"/>
              </a:spcBef>
            </a:pPr>
            <a:r>
              <a:rPr lang="en-GB" sz="2400" i="1">
                <a:cs typeface="Times New Roman" pitchFamily="18" charset="0"/>
              </a:rPr>
              <a:t>Learner shift: Rigour, objectification</a:t>
            </a:r>
            <a:endParaRPr lang="en-GB" sz="2400" b="1">
              <a:cs typeface="Times New Roman" pitchFamily="18" charset="0"/>
            </a:endParaRPr>
          </a:p>
        </p:txBody>
      </p:sp>
    </p:spTree>
  </p:cSld>
  <p:clrMapOvr>
    <a:masterClrMapping/>
  </p:clrMapOvr>
  <p:transition>
    <p:pull dir="l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673100" y="171450"/>
            <a:ext cx="7753350" cy="1385888"/>
          </a:xfrm>
        </p:spPr>
        <p:txBody>
          <a:bodyPr/>
          <a:lstStyle/>
          <a:p>
            <a:r>
              <a:rPr lang="en-GB" sz="4000"/>
              <a:t>CMTP: we found differences in teaching: what kinds of teacher?</a:t>
            </a:r>
            <a:endParaRPr lang="en-US" sz="4000"/>
          </a:p>
        </p:txBody>
      </p:sp>
      <p:graphicFrame>
        <p:nvGraphicFramePr>
          <p:cNvPr id="70730" name="Group 74"/>
          <p:cNvGraphicFramePr>
            <a:graphicFrameLocks noGrp="1"/>
          </p:cNvGraphicFramePr>
          <p:nvPr>
            <p:ph sz="half" idx="4294967295"/>
          </p:nvPr>
        </p:nvGraphicFramePr>
        <p:xfrm>
          <a:off x="250825" y="1700213"/>
          <a:ext cx="8497888" cy="4302252"/>
        </p:xfrm>
        <a:graphic>
          <a:graphicData uri="http://schemas.openxmlformats.org/drawingml/2006/table">
            <a:tbl>
              <a:tblPr/>
              <a:tblGrid>
                <a:gridCol w="3725863"/>
                <a:gridCol w="4772025"/>
              </a:tblGrid>
              <a:tr h="804863">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Tx/>
                        <a:buNone/>
                        <a:tabLst/>
                      </a:pPr>
                      <a:r>
                        <a:rPr kumimoji="0" lang="en-GB"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Attention to objects/names/recognition</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Tx/>
                        <a:buNone/>
                        <a:tabLst/>
                      </a:pPr>
                      <a:r>
                        <a:rPr kumimoji="0" lang="en-GB"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Attention to structures/relations</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Tx/>
                        <a:buNone/>
                        <a:tabLst/>
                      </a:pPr>
                      <a:r>
                        <a:rPr kumimoji="0" lang="en-GB"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Reflection on methods in terms of whether they worked</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Tx/>
                        <a:buNone/>
                        <a:tabLst/>
                      </a:pPr>
                      <a:r>
                        <a:rPr kumimoji="0" lang="en-GB"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Reflection on methods and answers in terms of mathematical implications</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Tx/>
                        <a:buNone/>
                        <a:tabLst/>
                      </a:pPr>
                      <a:r>
                        <a:rPr kumimoji="0" lang="en-GB"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Affirmation in terms of finishing &amp; correct answers</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Tx/>
                        <a:buNone/>
                        <a:tabLst/>
                      </a:pPr>
                      <a:r>
                        <a:rPr kumimoji="0" lang="en-GB"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Affirmation in terms of consistency and coherence of mathematics</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Tx/>
                        <a:buNone/>
                        <a:tabLst/>
                      </a:pPr>
                      <a:r>
                        <a:rPr kumimoji="0" lang="en-GB"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Implications in terms of curriculum and usefulness</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
                          <a:schemeClr val="accent1"/>
                        </a:buClr>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Tx/>
                        <a:buNone/>
                        <a:tabLst/>
                      </a:pPr>
                      <a:r>
                        <a:rPr kumimoji="0" lang="en-GB"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Implications in terms of contribution to and relationship with other mathematical ideas</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pull dir="l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9750" y="188913"/>
            <a:ext cx="7753350" cy="1123950"/>
          </a:xfrm>
        </p:spPr>
        <p:txBody>
          <a:bodyPr/>
          <a:lstStyle/>
          <a:p>
            <a:r>
              <a:rPr lang="en-GB" sz="4000"/>
              <a:t>Mathematical knowledge in teaching</a:t>
            </a:r>
            <a:endParaRPr lang="en-US" sz="4000"/>
          </a:p>
        </p:txBody>
      </p:sp>
      <p:sp>
        <p:nvSpPr>
          <p:cNvPr id="15363" name="Rectangle 3"/>
          <p:cNvSpPr>
            <a:spLocks noGrp="1" noChangeArrowheads="1"/>
          </p:cNvSpPr>
          <p:nvPr>
            <p:ph type="body" idx="1"/>
          </p:nvPr>
        </p:nvSpPr>
        <p:spPr>
          <a:xfrm>
            <a:off x="684213" y="2060575"/>
            <a:ext cx="7772400" cy="4537075"/>
          </a:xfrm>
        </p:spPr>
        <p:txBody>
          <a:bodyPr/>
          <a:lstStyle/>
          <a:p>
            <a:pPr>
              <a:lnSpc>
                <a:spcPct val="90000"/>
              </a:lnSpc>
              <a:buFontTx/>
              <a:buNone/>
            </a:pPr>
            <a:r>
              <a:rPr lang="en-GB" sz="2800" i="1"/>
              <a:t>Why would there be that clear difference? Departments working and planning together and discussing maths together.</a:t>
            </a:r>
          </a:p>
          <a:p>
            <a:pPr>
              <a:lnSpc>
                <a:spcPct val="90000"/>
              </a:lnSpc>
            </a:pPr>
            <a:r>
              <a:rPr lang="en-GB" sz="2800"/>
              <a:t>what comes to mind from a structured personal space of possible productive actions</a:t>
            </a:r>
          </a:p>
          <a:p>
            <a:pPr>
              <a:lnSpc>
                <a:spcPct val="90000"/>
              </a:lnSpc>
            </a:pPr>
            <a:r>
              <a:rPr lang="en-GB" sz="2800"/>
              <a:t>actions made available through recognising words, diagrams, settings: explicit or tacit</a:t>
            </a:r>
          </a:p>
          <a:p>
            <a:pPr>
              <a:lnSpc>
                <a:spcPct val="90000"/>
              </a:lnSpc>
            </a:pPr>
            <a:r>
              <a:rPr lang="en-GB" sz="2800"/>
              <a:t>potential actions dynamically gather in the moment – become available</a:t>
            </a:r>
          </a:p>
          <a:p>
            <a:pPr>
              <a:lnSpc>
                <a:spcPct val="90000"/>
              </a:lnSpc>
            </a:pPr>
            <a:r>
              <a:rPr lang="en-GB" sz="2800"/>
              <a:t>habitual or deliberate action</a:t>
            </a:r>
            <a:endParaRPr lang="en-US" sz="2800"/>
          </a:p>
        </p:txBody>
      </p:sp>
    </p:spTree>
  </p:cSld>
  <p:clrMapOvr>
    <a:masterClrMapping/>
  </p:clrMapOvr>
  <p:transition>
    <p:pull dir="l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a:t>What comes to mind</a:t>
            </a:r>
            <a:endParaRPr lang="en-US"/>
          </a:p>
        </p:txBody>
      </p:sp>
      <p:sp>
        <p:nvSpPr>
          <p:cNvPr id="17411" name="Rectangle 3"/>
          <p:cNvSpPr>
            <a:spLocks noGrp="1" noChangeArrowheads="1"/>
          </p:cNvSpPr>
          <p:nvPr>
            <p:ph type="body" idx="1"/>
          </p:nvPr>
        </p:nvSpPr>
        <p:spPr/>
        <p:txBody>
          <a:bodyPr/>
          <a:lstStyle/>
          <a:p>
            <a:pPr>
              <a:lnSpc>
                <a:spcPct val="80000"/>
              </a:lnSpc>
            </a:pPr>
            <a:r>
              <a:rPr lang="en-GB" sz="2400"/>
              <a:t>Phenomenological primitives (di Sessa) </a:t>
            </a:r>
          </a:p>
          <a:p>
            <a:pPr>
              <a:lnSpc>
                <a:spcPct val="80000"/>
              </a:lnSpc>
            </a:pPr>
            <a:r>
              <a:rPr lang="en-GB" sz="2400"/>
              <a:t>Embodied awareness (Maturana) often not associated with formal mathematical language and situations – edited out of selfhood in maths classroom</a:t>
            </a:r>
          </a:p>
          <a:p>
            <a:pPr>
              <a:lnSpc>
                <a:spcPct val="80000"/>
              </a:lnSpc>
            </a:pPr>
            <a:r>
              <a:rPr lang="en-GB" sz="2400"/>
              <a:t>Intuition (Fischbein) and quasi-intuitions</a:t>
            </a:r>
          </a:p>
          <a:p>
            <a:pPr>
              <a:lnSpc>
                <a:spcPct val="80000"/>
              </a:lnSpc>
            </a:pPr>
            <a:r>
              <a:rPr lang="en-GB" sz="2400"/>
              <a:t>Naïve concept (Pratt &amp; Noss; Noss &amp; Hoyles)</a:t>
            </a:r>
          </a:p>
          <a:p>
            <a:pPr>
              <a:lnSpc>
                <a:spcPct val="80000"/>
              </a:lnSpc>
            </a:pPr>
            <a:r>
              <a:rPr lang="en-GB" sz="2400"/>
              <a:t>Enculturation (e.g. Threlfall 1998)</a:t>
            </a:r>
          </a:p>
          <a:p>
            <a:pPr>
              <a:lnSpc>
                <a:spcPct val="80000"/>
              </a:lnSpc>
            </a:pPr>
            <a:r>
              <a:rPr lang="en-GB" sz="2400"/>
              <a:t>Habitual</a:t>
            </a:r>
          </a:p>
          <a:p>
            <a:pPr lvl="1">
              <a:lnSpc>
                <a:spcPct val="80000"/>
              </a:lnSpc>
            </a:pPr>
            <a:r>
              <a:rPr lang="en-GB" sz="2000"/>
              <a:t>expectations of relationships between properties</a:t>
            </a:r>
          </a:p>
          <a:p>
            <a:pPr lvl="1">
              <a:lnSpc>
                <a:spcPct val="80000"/>
              </a:lnSpc>
            </a:pPr>
            <a:r>
              <a:rPr lang="en-GB" sz="2000"/>
              <a:t>ways of seeing and responding</a:t>
            </a:r>
          </a:p>
          <a:p>
            <a:pPr lvl="1">
              <a:lnSpc>
                <a:spcPct val="80000"/>
              </a:lnSpc>
            </a:pPr>
            <a:r>
              <a:rPr lang="en-GB" sz="2000"/>
              <a:t>actions, expectations, assumptions </a:t>
            </a:r>
          </a:p>
          <a:p>
            <a:pPr>
              <a:lnSpc>
                <a:spcPct val="80000"/>
              </a:lnSpc>
            </a:pPr>
            <a:r>
              <a:rPr lang="en-GB" sz="2400"/>
              <a:t>Acculturation (e.g. Kitcher) </a:t>
            </a:r>
          </a:p>
          <a:p>
            <a:pPr>
              <a:lnSpc>
                <a:spcPct val="80000"/>
              </a:lnSpc>
              <a:buFontTx/>
              <a:buNone/>
            </a:pPr>
            <a:endParaRPr lang="en-US" sz="2400"/>
          </a:p>
        </p:txBody>
      </p:sp>
    </p:spTree>
  </p:cSld>
  <p:clrMapOvr>
    <a:masterClrMapping/>
  </p:clrMapOvr>
  <p:transition>
    <p:pull dir="l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GB" sz="4000"/>
              <a:t>Cuoco: Mathematical habits of Mind</a:t>
            </a:r>
            <a:endParaRPr lang="en-US" sz="4000"/>
          </a:p>
        </p:txBody>
      </p:sp>
      <p:sp>
        <p:nvSpPr>
          <p:cNvPr id="58371" name="Rectangle 3"/>
          <p:cNvSpPr>
            <a:spLocks noGrp="1" noChangeArrowheads="1"/>
          </p:cNvSpPr>
          <p:nvPr>
            <p:ph type="body" idx="1"/>
          </p:nvPr>
        </p:nvSpPr>
        <p:spPr/>
        <p:txBody>
          <a:bodyPr/>
          <a:lstStyle/>
          <a:p>
            <a:pPr>
              <a:lnSpc>
                <a:spcPct val="90000"/>
              </a:lnSpc>
            </a:pPr>
            <a:r>
              <a:rPr lang="en-GB" sz="2400"/>
              <a:t>Pattern seeking</a:t>
            </a:r>
          </a:p>
          <a:p>
            <a:pPr>
              <a:lnSpc>
                <a:spcPct val="90000"/>
              </a:lnSpc>
            </a:pPr>
            <a:r>
              <a:rPr lang="en-GB" sz="2400"/>
              <a:t>Experimenting: thought experiments; controlling variables</a:t>
            </a:r>
          </a:p>
          <a:p>
            <a:pPr>
              <a:lnSpc>
                <a:spcPct val="90000"/>
              </a:lnSpc>
            </a:pPr>
            <a:r>
              <a:rPr lang="en-GB" sz="2400"/>
              <a:t>Describing: steps of a process; notations; arguments for and against; notes</a:t>
            </a:r>
          </a:p>
          <a:p>
            <a:pPr>
              <a:lnSpc>
                <a:spcPct val="90000"/>
              </a:lnSpc>
            </a:pPr>
            <a:r>
              <a:rPr lang="en-GB" sz="2400"/>
              <a:t>Tinkering: range of application; domain of truth; what if?</a:t>
            </a:r>
          </a:p>
          <a:p>
            <a:pPr>
              <a:lnSpc>
                <a:spcPct val="90000"/>
              </a:lnSpc>
            </a:pPr>
            <a:r>
              <a:rPr lang="en-GB" sz="2400"/>
              <a:t>Inventing: rule-structures; isomorphisms</a:t>
            </a:r>
          </a:p>
          <a:p>
            <a:pPr>
              <a:lnSpc>
                <a:spcPct val="90000"/>
              </a:lnSpc>
            </a:pPr>
            <a:r>
              <a:rPr lang="en-GB" sz="2400"/>
              <a:t>Visualising: relationships, processes, change, calculations, covariation (models, diagrams, imagination)</a:t>
            </a:r>
          </a:p>
          <a:p>
            <a:pPr>
              <a:lnSpc>
                <a:spcPct val="90000"/>
              </a:lnSpc>
            </a:pPr>
            <a:r>
              <a:rPr lang="en-GB" sz="2400"/>
              <a:t>Conjecturing: from data, relations, properties</a:t>
            </a:r>
          </a:p>
          <a:p>
            <a:pPr>
              <a:lnSpc>
                <a:spcPct val="90000"/>
              </a:lnSpc>
            </a:pPr>
            <a:r>
              <a:rPr lang="en-GB" sz="2400"/>
              <a:t>Guessing</a:t>
            </a:r>
          </a:p>
          <a:p>
            <a:pPr>
              <a:lnSpc>
                <a:spcPct val="90000"/>
              </a:lnSpc>
            </a:pPr>
            <a:endParaRPr lang="en-GB" sz="2400"/>
          </a:p>
          <a:p>
            <a:pPr>
              <a:lnSpc>
                <a:spcPct val="90000"/>
              </a:lnSpc>
            </a:pPr>
            <a:endParaRPr lang="en-US" sz="2400"/>
          </a:p>
        </p:txBody>
      </p:sp>
    </p:spTree>
  </p:cSld>
  <p:clrMapOvr>
    <a:masterClrMapping/>
  </p:clrMapOvr>
  <p:transition>
    <p:pull dir="l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GB"/>
              <a:t>Algebraic habits</a:t>
            </a:r>
            <a:endParaRPr lang="en-US"/>
          </a:p>
        </p:txBody>
      </p:sp>
      <p:sp>
        <p:nvSpPr>
          <p:cNvPr id="64515" name="Rectangle 3"/>
          <p:cNvSpPr>
            <a:spLocks noGrp="1" noChangeArrowheads="1"/>
          </p:cNvSpPr>
          <p:nvPr>
            <p:ph type="body" idx="1"/>
          </p:nvPr>
        </p:nvSpPr>
        <p:spPr/>
        <p:txBody>
          <a:bodyPr/>
          <a:lstStyle/>
          <a:p>
            <a:r>
              <a:rPr lang="en-GB"/>
              <a:t>See calculation as structure of operations</a:t>
            </a:r>
          </a:p>
          <a:p>
            <a:r>
              <a:rPr lang="en-GB"/>
              <a:t>Represent classes of mathematical objects and their relations</a:t>
            </a:r>
          </a:p>
          <a:p>
            <a:r>
              <a:rPr lang="en-GB"/>
              <a:t>Algorithms</a:t>
            </a:r>
          </a:p>
          <a:p>
            <a:r>
              <a:rPr lang="en-GB"/>
              <a:t>Extend meaning over new domains</a:t>
            </a:r>
          </a:p>
          <a:p>
            <a:r>
              <a:rPr lang="en-GB"/>
              <a:t>Abstraction</a:t>
            </a:r>
          </a:p>
          <a:p>
            <a:endParaRPr lang="en-GB"/>
          </a:p>
          <a:p>
            <a:endParaRPr lang="en-US"/>
          </a:p>
        </p:txBody>
      </p:sp>
    </p:spTree>
  </p:cSld>
  <p:clrMapOvr>
    <a:masterClrMapping/>
  </p:clrMapOvr>
  <p:transition>
    <p:pull dir="l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GB"/>
              <a:t>Long Train Running</a:t>
            </a:r>
            <a:endParaRPr lang="en-US"/>
          </a:p>
        </p:txBody>
      </p:sp>
      <p:sp>
        <p:nvSpPr>
          <p:cNvPr id="87043" name="Rectangle 3"/>
          <p:cNvSpPr>
            <a:spLocks noGrp="1" noChangeArrowheads="1"/>
          </p:cNvSpPr>
          <p:nvPr>
            <p:ph type="body" idx="1"/>
          </p:nvPr>
        </p:nvSpPr>
        <p:spPr/>
        <p:txBody>
          <a:bodyPr/>
          <a:lstStyle/>
          <a:p>
            <a:r>
              <a:rPr lang="en-US">
                <a:hlinkClick r:id="rId3"/>
              </a:rPr>
              <a:t>http://uk.youtube.com/watch?v=kEwENEppsAM</a:t>
            </a:r>
            <a:endParaRPr lang="en-US"/>
          </a:p>
        </p:txBody>
      </p:sp>
    </p:spTree>
  </p:cSld>
  <p:clrMapOvr>
    <a:masterClrMapping/>
  </p:clrMapOvr>
  <p:transition>
    <p:pull dir="l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GB"/>
              <a:t>Geometric habits</a:t>
            </a:r>
            <a:endParaRPr lang="en-US"/>
          </a:p>
        </p:txBody>
      </p:sp>
      <p:sp>
        <p:nvSpPr>
          <p:cNvPr id="62467" name="Rectangle 3"/>
          <p:cNvSpPr>
            <a:spLocks noGrp="1" noChangeArrowheads="1"/>
          </p:cNvSpPr>
          <p:nvPr>
            <p:ph type="body" idx="1"/>
          </p:nvPr>
        </p:nvSpPr>
        <p:spPr/>
        <p:txBody>
          <a:bodyPr/>
          <a:lstStyle/>
          <a:p>
            <a:r>
              <a:rPr lang="en-GB"/>
              <a:t>Like shapes</a:t>
            </a:r>
          </a:p>
          <a:p>
            <a:r>
              <a:rPr lang="en-GB"/>
              <a:t>Worry about change and invariance</a:t>
            </a:r>
          </a:p>
          <a:p>
            <a:r>
              <a:rPr lang="en-GB"/>
              <a:t>Proportional reasoning</a:t>
            </a:r>
          </a:p>
          <a:p>
            <a:r>
              <a:rPr lang="en-GB"/>
              <a:t>Explore systems and distinctions</a:t>
            </a:r>
          </a:p>
          <a:p>
            <a:r>
              <a:rPr lang="en-GB"/>
              <a:t>Reasoning about properties</a:t>
            </a:r>
          </a:p>
          <a:p>
            <a:pPr>
              <a:buFontTx/>
              <a:buNone/>
            </a:pPr>
            <a:endParaRPr lang="en-US"/>
          </a:p>
        </p:txBody>
      </p:sp>
    </p:spTree>
  </p:cSld>
  <p:clrMapOvr>
    <a:masterClrMapping/>
  </p:clrMapOvr>
  <p:transition>
    <p:pull dir="l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GB" sz="4000"/>
              <a:t>Shifts (mentioned by Cuoco et al. but not explicitly – my analysis)</a:t>
            </a:r>
            <a:endParaRPr lang="en-US" sz="4000"/>
          </a:p>
        </p:txBody>
      </p:sp>
      <p:sp>
        <p:nvSpPr>
          <p:cNvPr id="60419" name="Rectangle 3"/>
          <p:cNvSpPr>
            <a:spLocks noGrp="1" noChangeArrowheads="1"/>
          </p:cNvSpPr>
          <p:nvPr>
            <p:ph type="body" idx="1"/>
          </p:nvPr>
        </p:nvSpPr>
        <p:spPr/>
        <p:txBody>
          <a:bodyPr/>
          <a:lstStyle/>
          <a:p>
            <a:r>
              <a:rPr lang="en-GB"/>
              <a:t>Between generalities and examples</a:t>
            </a:r>
          </a:p>
          <a:p>
            <a:r>
              <a:rPr lang="en-GB"/>
              <a:t>From looking at change to looking at change mechanisms (functions)</a:t>
            </a:r>
          </a:p>
          <a:p>
            <a:r>
              <a:rPr lang="en-GB"/>
              <a:t>Between various points of view</a:t>
            </a:r>
          </a:p>
          <a:p>
            <a:r>
              <a:rPr lang="en-GB"/>
              <a:t>Between deduction and induction</a:t>
            </a:r>
          </a:p>
          <a:p>
            <a:r>
              <a:rPr lang="en-GB"/>
              <a:t>Between domains of meaning and extreme values as sources of structural knowledge</a:t>
            </a:r>
          </a:p>
          <a:p>
            <a:pPr>
              <a:buFontTx/>
              <a:buNone/>
            </a:pPr>
            <a:endParaRPr lang="en-GB"/>
          </a:p>
          <a:p>
            <a:pPr>
              <a:buFontTx/>
              <a:buNone/>
            </a:pPr>
            <a:endParaRPr lang="en-GB"/>
          </a:p>
          <a:p>
            <a:endParaRPr lang="en-US"/>
          </a:p>
        </p:txBody>
      </p:sp>
    </p:spTree>
  </p:cSld>
  <p:clrMapOvr>
    <a:masterClrMapping/>
  </p:clrMapOvr>
  <p:transition>
    <p:pull dir="l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r>
              <a:rPr lang="en-GB" sz="4000"/>
              <a:t>Shifts (Watson: work in progress)</a:t>
            </a:r>
            <a:endParaRPr lang="en-US" sz="4000"/>
          </a:p>
        </p:txBody>
      </p:sp>
      <p:sp>
        <p:nvSpPr>
          <p:cNvPr id="159747" name="Rectangle 3"/>
          <p:cNvSpPr>
            <a:spLocks noGrp="1" noChangeArrowheads="1"/>
          </p:cNvSpPr>
          <p:nvPr>
            <p:ph type="body" idx="1"/>
          </p:nvPr>
        </p:nvSpPr>
        <p:spPr/>
        <p:txBody>
          <a:bodyPr/>
          <a:lstStyle/>
          <a:p>
            <a:pPr>
              <a:lnSpc>
                <a:spcPct val="80000"/>
              </a:lnSpc>
            </a:pPr>
            <a:r>
              <a:rPr lang="en-US" sz="2400"/>
              <a:t>from proximal, </a:t>
            </a:r>
            <a:r>
              <a:rPr lang="en-US" sz="2400" i="1"/>
              <a:t>ad hoc</a:t>
            </a:r>
            <a:r>
              <a:rPr lang="en-US" sz="2400"/>
              <a:t>, and sensory methods of solution to abstract concepts</a:t>
            </a:r>
          </a:p>
          <a:p>
            <a:pPr>
              <a:lnSpc>
                <a:spcPct val="80000"/>
              </a:lnSpc>
            </a:pPr>
            <a:r>
              <a:rPr lang="en-US" sz="2400"/>
              <a:t>from inductive learning of structure to understanding abstract relations</a:t>
            </a:r>
          </a:p>
          <a:p>
            <a:pPr>
              <a:lnSpc>
                <a:spcPct val="80000"/>
              </a:lnSpc>
            </a:pPr>
            <a:r>
              <a:rPr lang="en-US" sz="2400"/>
              <a:t>to focusing on properties instead of visible characteristics; verbal and kinaesthetic socialised responses to sensory stimuli are often inadequate for abstract tasks</a:t>
            </a:r>
          </a:p>
          <a:p>
            <a:pPr>
              <a:lnSpc>
                <a:spcPct val="80000"/>
              </a:lnSpc>
            </a:pPr>
            <a:r>
              <a:rPr lang="en-US" sz="2400"/>
              <a:t>from ideas that can be modelled iconically to those that can only be represented symbolically: length of train if we consider each type of carriage as different length, hence different variable.</a:t>
            </a:r>
          </a:p>
          <a:p>
            <a:pPr>
              <a:lnSpc>
                <a:spcPct val="80000"/>
              </a:lnSpc>
            </a:pPr>
            <a:r>
              <a:rPr lang="en-GB" sz="2400"/>
              <a:t>… take one of these first</a:t>
            </a:r>
            <a:endParaRPr lang="en-US" sz="2400"/>
          </a:p>
        </p:txBody>
      </p:sp>
    </p:spTree>
  </p:cSld>
  <p:clrMapOvr>
    <a:masterClrMapping/>
  </p:clrMapOvr>
  <p:transition>
    <p:pull dir="l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42" name="Group 2"/>
          <p:cNvGrpSpPr>
            <a:grpSpLocks/>
          </p:cNvGrpSpPr>
          <p:nvPr/>
        </p:nvGrpSpPr>
        <p:grpSpPr bwMode="auto">
          <a:xfrm>
            <a:off x="3132138" y="2636838"/>
            <a:ext cx="2592387" cy="2520950"/>
            <a:chOff x="1837" y="1026"/>
            <a:chExt cx="1633" cy="1588"/>
          </a:xfrm>
        </p:grpSpPr>
        <p:sp>
          <p:nvSpPr>
            <p:cNvPr id="163843" name="Rectangle 3"/>
            <p:cNvSpPr>
              <a:spLocks noChangeArrowheads="1"/>
            </p:cNvSpPr>
            <p:nvPr/>
          </p:nvSpPr>
          <p:spPr bwMode="auto">
            <a:xfrm>
              <a:off x="1837" y="1026"/>
              <a:ext cx="1633" cy="1588"/>
            </a:xfrm>
            <a:prstGeom prst="rect">
              <a:avLst/>
            </a:prstGeom>
            <a:solidFill>
              <a:schemeClr val="accent1"/>
            </a:solidFill>
            <a:ln w="9525">
              <a:solidFill>
                <a:schemeClr val="tx1"/>
              </a:solidFill>
              <a:miter lim="800000"/>
              <a:headEnd/>
              <a:tailEnd/>
            </a:ln>
            <a:effectLst/>
          </p:spPr>
          <p:txBody>
            <a:bodyPr wrap="none" anchor="ctr"/>
            <a:lstStyle/>
            <a:p>
              <a:endParaRPr lang="en-GB"/>
            </a:p>
          </p:txBody>
        </p:sp>
        <p:sp>
          <p:nvSpPr>
            <p:cNvPr id="163844" name="Oval 4"/>
            <p:cNvSpPr>
              <a:spLocks noChangeArrowheads="1"/>
            </p:cNvSpPr>
            <p:nvPr/>
          </p:nvSpPr>
          <p:spPr bwMode="auto">
            <a:xfrm>
              <a:off x="2064" y="1207"/>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sp>
          <p:nvSpPr>
            <p:cNvPr id="163845" name="Oval 5"/>
            <p:cNvSpPr>
              <a:spLocks noChangeArrowheads="1"/>
            </p:cNvSpPr>
            <p:nvPr/>
          </p:nvSpPr>
          <p:spPr bwMode="auto">
            <a:xfrm>
              <a:off x="2608" y="1207"/>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sp>
          <p:nvSpPr>
            <p:cNvPr id="163846" name="Oval 6"/>
            <p:cNvSpPr>
              <a:spLocks noChangeArrowheads="1"/>
            </p:cNvSpPr>
            <p:nvPr/>
          </p:nvSpPr>
          <p:spPr bwMode="auto">
            <a:xfrm>
              <a:off x="3198" y="1207"/>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sp>
          <p:nvSpPr>
            <p:cNvPr id="163847" name="Oval 7"/>
            <p:cNvSpPr>
              <a:spLocks noChangeArrowheads="1"/>
            </p:cNvSpPr>
            <p:nvPr/>
          </p:nvSpPr>
          <p:spPr bwMode="auto">
            <a:xfrm>
              <a:off x="2064" y="1752"/>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sp>
          <p:nvSpPr>
            <p:cNvPr id="163848" name="Oval 8"/>
            <p:cNvSpPr>
              <a:spLocks noChangeArrowheads="1"/>
            </p:cNvSpPr>
            <p:nvPr/>
          </p:nvSpPr>
          <p:spPr bwMode="auto">
            <a:xfrm>
              <a:off x="2064" y="2296"/>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sp>
          <p:nvSpPr>
            <p:cNvPr id="163849" name="Oval 9"/>
            <p:cNvSpPr>
              <a:spLocks noChangeArrowheads="1"/>
            </p:cNvSpPr>
            <p:nvPr/>
          </p:nvSpPr>
          <p:spPr bwMode="auto">
            <a:xfrm>
              <a:off x="2608" y="1752"/>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sp>
          <p:nvSpPr>
            <p:cNvPr id="163850" name="Oval 10"/>
            <p:cNvSpPr>
              <a:spLocks noChangeArrowheads="1"/>
            </p:cNvSpPr>
            <p:nvPr/>
          </p:nvSpPr>
          <p:spPr bwMode="auto">
            <a:xfrm>
              <a:off x="2608" y="2296"/>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sp>
          <p:nvSpPr>
            <p:cNvPr id="163851" name="Oval 11"/>
            <p:cNvSpPr>
              <a:spLocks noChangeArrowheads="1"/>
            </p:cNvSpPr>
            <p:nvPr/>
          </p:nvSpPr>
          <p:spPr bwMode="auto">
            <a:xfrm>
              <a:off x="3198" y="1752"/>
              <a:ext cx="45" cy="46"/>
            </a:xfrm>
            <a:prstGeom prst="ellipse">
              <a:avLst/>
            </a:prstGeom>
            <a:solidFill>
              <a:schemeClr val="tx1"/>
            </a:solidFill>
            <a:ln w="9525">
              <a:solidFill>
                <a:schemeClr val="tx1"/>
              </a:solidFill>
              <a:round/>
              <a:headEnd/>
              <a:tailEnd/>
            </a:ln>
            <a:effectLst/>
          </p:spPr>
          <p:txBody>
            <a:bodyPr wrap="none" anchor="ctr"/>
            <a:lstStyle/>
            <a:p>
              <a:pPr algn="ctr" eaLnBrk="1" hangingPunct="1"/>
              <a:endParaRPr lang="en-US" sz="1800" u="none">
                <a:effectLst/>
                <a:latin typeface="Arial" pitchFamily="34" charset="0"/>
              </a:endParaRPr>
            </a:p>
          </p:txBody>
        </p:sp>
        <p:sp>
          <p:nvSpPr>
            <p:cNvPr id="163852" name="Oval 12"/>
            <p:cNvSpPr>
              <a:spLocks noChangeArrowheads="1"/>
            </p:cNvSpPr>
            <p:nvPr/>
          </p:nvSpPr>
          <p:spPr bwMode="auto">
            <a:xfrm>
              <a:off x="3198" y="2296"/>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grpSp>
    </p:spTree>
  </p:cSld>
  <p:clrMapOvr>
    <a:masterClrMapping/>
  </p:clrMapOvr>
  <p:transition>
    <p:pull dir="l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4866" name="Group 2"/>
          <p:cNvGrpSpPr>
            <a:grpSpLocks/>
          </p:cNvGrpSpPr>
          <p:nvPr/>
        </p:nvGrpSpPr>
        <p:grpSpPr bwMode="auto">
          <a:xfrm>
            <a:off x="3203575" y="2276475"/>
            <a:ext cx="2592388" cy="2520950"/>
            <a:chOff x="1837" y="1026"/>
            <a:chExt cx="1633" cy="1588"/>
          </a:xfrm>
        </p:grpSpPr>
        <p:sp>
          <p:nvSpPr>
            <p:cNvPr id="164867" name="Rectangle 3"/>
            <p:cNvSpPr>
              <a:spLocks noChangeArrowheads="1"/>
            </p:cNvSpPr>
            <p:nvPr/>
          </p:nvSpPr>
          <p:spPr bwMode="auto">
            <a:xfrm>
              <a:off x="1837" y="1026"/>
              <a:ext cx="1633" cy="1588"/>
            </a:xfrm>
            <a:prstGeom prst="rect">
              <a:avLst/>
            </a:prstGeom>
            <a:solidFill>
              <a:schemeClr val="accent1"/>
            </a:solidFill>
            <a:ln w="9525">
              <a:solidFill>
                <a:schemeClr val="tx1"/>
              </a:solidFill>
              <a:miter lim="800000"/>
              <a:headEnd/>
              <a:tailEnd/>
            </a:ln>
            <a:effectLst/>
          </p:spPr>
          <p:txBody>
            <a:bodyPr wrap="none" anchor="ctr"/>
            <a:lstStyle/>
            <a:p>
              <a:endParaRPr lang="en-GB"/>
            </a:p>
          </p:txBody>
        </p:sp>
        <p:sp>
          <p:nvSpPr>
            <p:cNvPr id="164868" name="Oval 4"/>
            <p:cNvSpPr>
              <a:spLocks noChangeArrowheads="1"/>
            </p:cNvSpPr>
            <p:nvPr/>
          </p:nvSpPr>
          <p:spPr bwMode="auto">
            <a:xfrm>
              <a:off x="2064" y="1207"/>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sp>
          <p:nvSpPr>
            <p:cNvPr id="164869" name="Oval 5"/>
            <p:cNvSpPr>
              <a:spLocks noChangeArrowheads="1"/>
            </p:cNvSpPr>
            <p:nvPr/>
          </p:nvSpPr>
          <p:spPr bwMode="auto">
            <a:xfrm>
              <a:off x="2608" y="1207"/>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sp>
          <p:nvSpPr>
            <p:cNvPr id="164870" name="Oval 6"/>
            <p:cNvSpPr>
              <a:spLocks noChangeArrowheads="1"/>
            </p:cNvSpPr>
            <p:nvPr/>
          </p:nvSpPr>
          <p:spPr bwMode="auto">
            <a:xfrm>
              <a:off x="3198" y="1207"/>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sp>
          <p:nvSpPr>
            <p:cNvPr id="164871" name="Oval 7"/>
            <p:cNvSpPr>
              <a:spLocks noChangeArrowheads="1"/>
            </p:cNvSpPr>
            <p:nvPr/>
          </p:nvSpPr>
          <p:spPr bwMode="auto">
            <a:xfrm>
              <a:off x="2064" y="1752"/>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sp>
          <p:nvSpPr>
            <p:cNvPr id="164872" name="Oval 8"/>
            <p:cNvSpPr>
              <a:spLocks noChangeArrowheads="1"/>
            </p:cNvSpPr>
            <p:nvPr/>
          </p:nvSpPr>
          <p:spPr bwMode="auto">
            <a:xfrm>
              <a:off x="2064" y="2296"/>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sp>
          <p:nvSpPr>
            <p:cNvPr id="164873" name="Oval 9"/>
            <p:cNvSpPr>
              <a:spLocks noChangeArrowheads="1"/>
            </p:cNvSpPr>
            <p:nvPr/>
          </p:nvSpPr>
          <p:spPr bwMode="auto">
            <a:xfrm>
              <a:off x="2608" y="1752"/>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sp>
          <p:nvSpPr>
            <p:cNvPr id="164874" name="Oval 10"/>
            <p:cNvSpPr>
              <a:spLocks noChangeArrowheads="1"/>
            </p:cNvSpPr>
            <p:nvPr/>
          </p:nvSpPr>
          <p:spPr bwMode="auto">
            <a:xfrm>
              <a:off x="2608" y="2296"/>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sp>
          <p:nvSpPr>
            <p:cNvPr id="164875" name="Oval 11"/>
            <p:cNvSpPr>
              <a:spLocks noChangeArrowheads="1"/>
            </p:cNvSpPr>
            <p:nvPr/>
          </p:nvSpPr>
          <p:spPr bwMode="auto">
            <a:xfrm>
              <a:off x="3198" y="1752"/>
              <a:ext cx="45" cy="46"/>
            </a:xfrm>
            <a:prstGeom prst="ellipse">
              <a:avLst/>
            </a:prstGeom>
            <a:solidFill>
              <a:schemeClr val="tx1"/>
            </a:solidFill>
            <a:ln w="9525">
              <a:solidFill>
                <a:schemeClr val="tx1"/>
              </a:solidFill>
              <a:round/>
              <a:headEnd/>
              <a:tailEnd/>
            </a:ln>
            <a:effectLst/>
          </p:spPr>
          <p:txBody>
            <a:bodyPr wrap="none" anchor="ctr"/>
            <a:lstStyle/>
            <a:p>
              <a:pPr algn="ctr" eaLnBrk="1" hangingPunct="1"/>
              <a:endParaRPr lang="en-US" sz="1800" u="none">
                <a:effectLst/>
                <a:latin typeface="Arial" pitchFamily="34" charset="0"/>
              </a:endParaRPr>
            </a:p>
          </p:txBody>
        </p:sp>
        <p:sp>
          <p:nvSpPr>
            <p:cNvPr id="164876" name="Oval 12"/>
            <p:cNvSpPr>
              <a:spLocks noChangeArrowheads="1"/>
            </p:cNvSpPr>
            <p:nvPr/>
          </p:nvSpPr>
          <p:spPr bwMode="auto">
            <a:xfrm>
              <a:off x="3198" y="2296"/>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grpSp>
      <p:sp>
        <p:nvSpPr>
          <p:cNvPr id="164877" name="Line 13"/>
          <p:cNvSpPr>
            <a:spLocks noChangeShapeType="1"/>
          </p:cNvSpPr>
          <p:nvPr/>
        </p:nvSpPr>
        <p:spPr bwMode="auto">
          <a:xfrm>
            <a:off x="3563938" y="2565400"/>
            <a:ext cx="1800225" cy="863600"/>
          </a:xfrm>
          <a:prstGeom prst="line">
            <a:avLst/>
          </a:prstGeom>
          <a:noFill/>
          <a:ln w="28575">
            <a:solidFill>
              <a:srgbClr val="FF0000"/>
            </a:solidFill>
            <a:round/>
            <a:headEnd/>
            <a:tailEnd/>
          </a:ln>
          <a:effectLst/>
        </p:spPr>
        <p:txBody>
          <a:bodyPr/>
          <a:lstStyle/>
          <a:p>
            <a:endParaRPr lang="en-GB"/>
          </a:p>
        </p:txBody>
      </p:sp>
      <p:sp>
        <p:nvSpPr>
          <p:cNvPr id="164878" name="Line 14"/>
          <p:cNvSpPr>
            <a:spLocks noChangeShapeType="1"/>
          </p:cNvSpPr>
          <p:nvPr/>
        </p:nvSpPr>
        <p:spPr bwMode="auto">
          <a:xfrm>
            <a:off x="3563938" y="2636838"/>
            <a:ext cx="0" cy="1727200"/>
          </a:xfrm>
          <a:prstGeom prst="line">
            <a:avLst/>
          </a:prstGeom>
          <a:noFill/>
          <a:ln w="28575">
            <a:solidFill>
              <a:srgbClr val="FF0000"/>
            </a:solidFill>
            <a:round/>
            <a:headEnd/>
            <a:tailEnd/>
          </a:ln>
          <a:effectLst/>
        </p:spPr>
        <p:txBody>
          <a:bodyPr/>
          <a:lstStyle/>
          <a:p>
            <a:endParaRPr lang="en-GB"/>
          </a:p>
        </p:txBody>
      </p:sp>
      <p:sp>
        <p:nvSpPr>
          <p:cNvPr id="164879" name="Line 15"/>
          <p:cNvSpPr>
            <a:spLocks noChangeShapeType="1"/>
          </p:cNvSpPr>
          <p:nvPr/>
        </p:nvSpPr>
        <p:spPr bwMode="auto">
          <a:xfrm flipV="1">
            <a:off x="3635375" y="3500438"/>
            <a:ext cx="1801813" cy="865187"/>
          </a:xfrm>
          <a:prstGeom prst="line">
            <a:avLst/>
          </a:prstGeom>
          <a:noFill/>
          <a:ln w="28575">
            <a:solidFill>
              <a:srgbClr val="FF0000"/>
            </a:solidFill>
            <a:round/>
            <a:headEnd/>
            <a:tailEnd/>
          </a:ln>
          <a:effectLst/>
        </p:spPr>
        <p:txBody>
          <a:bodyPr/>
          <a:lstStyle/>
          <a:p>
            <a:endParaRPr lang="en-GB"/>
          </a:p>
        </p:txBody>
      </p:sp>
    </p:spTree>
  </p:cSld>
  <p:clrMapOvr>
    <a:masterClrMapping/>
  </p:clrMapOvr>
  <p:transition>
    <p:pull dir="l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en-GB"/>
              <a:t>What has gone wrong?</a:t>
            </a:r>
            <a:endParaRPr lang="en-US"/>
          </a:p>
        </p:txBody>
      </p:sp>
      <p:sp>
        <p:nvSpPr>
          <p:cNvPr id="165891" name="Rectangle 3"/>
          <p:cNvSpPr>
            <a:spLocks noGrp="1" noChangeArrowheads="1"/>
          </p:cNvSpPr>
          <p:nvPr>
            <p:ph type="body" idx="1"/>
          </p:nvPr>
        </p:nvSpPr>
        <p:spPr/>
        <p:txBody>
          <a:bodyPr/>
          <a:lstStyle/>
          <a:p>
            <a:pPr>
              <a:lnSpc>
                <a:spcPct val="90000"/>
              </a:lnSpc>
            </a:pPr>
            <a:r>
              <a:rPr lang="en-GB" sz="2400"/>
              <a:t>Social norms</a:t>
            </a:r>
          </a:p>
          <a:p>
            <a:pPr>
              <a:lnSpc>
                <a:spcPct val="90000"/>
              </a:lnSpc>
            </a:pPr>
            <a:r>
              <a:rPr lang="en-GB" sz="2400"/>
              <a:t>Mathematical norms of that classroom</a:t>
            </a:r>
          </a:p>
          <a:p>
            <a:pPr>
              <a:lnSpc>
                <a:spcPct val="90000"/>
              </a:lnSpc>
            </a:pPr>
            <a:r>
              <a:rPr lang="en-GB" sz="2400"/>
              <a:t>The teacher knows what an equilateral triangle is, and so do the students, but do they focus on properties enough to know what is NOT equilateral?</a:t>
            </a:r>
          </a:p>
          <a:p>
            <a:pPr>
              <a:lnSpc>
                <a:spcPct val="90000"/>
              </a:lnSpc>
            </a:pPr>
            <a:r>
              <a:rPr lang="en-GB" sz="2400"/>
              <a:t>Focus on visual – focus on properties</a:t>
            </a:r>
          </a:p>
          <a:p>
            <a:pPr>
              <a:lnSpc>
                <a:spcPct val="90000"/>
              </a:lnSpc>
            </a:pPr>
            <a:r>
              <a:rPr lang="en-GB" sz="2400"/>
              <a:t>Discussion, interaction, participation, ICT use, groups, main part, etc. etc.</a:t>
            </a:r>
          </a:p>
          <a:p>
            <a:pPr>
              <a:lnSpc>
                <a:spcPct val="90000"/>
              </a:lnSpc>
            </a:pPr>
            <a:r>
              <a:rPr lang="en-GB" sz="2400"/>
              <a:t>That’s just one of the shifts that learners have to make ….</a:t>
            </a:r>
            <a:endParaRPr lang="en-US" sz="2400"/>
          </a:p>
        </p:txBody>
      </p:sp>
    </p:spTree>
  </p:cSld>
  <p:clrMapOvr>
    <a:masterClrMapping/>
  </p:clrMapOvr>
  <p:transition>
    <p:pull dir="lu"/>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en-GB"/>
              <a:t>QTS standards</a:t>
            </a:r>
            <a:endParaRPr lang="en-US"/>
          </a:p>
        </p:txBody>
      </p:sp>
      <p:sp>
        <p:nvSpPr>
          <p:cNvPr id="150531" name="Rectangle 3"/>
          <p:cNvSpPr>
            <a:spLocks noGrp="1" noChangeArrowheads="1"/>
          </p:cNvSpPr>
          <p:nvPr>
            <p:ph type="body" idx="1"/>
          </p:nvPr>
        </p:nvSpPr>
        <p:spPr/>
        <p:txBody>
          <a:bodyPr/>
          <a:lstStyle/>
          <a:p>
            <a:pPr>
              <a:lnSpc>
                <a:spcPct val="90000"/>
              </a:lnSpc>
            </a:pPr>
            <a:r>
              <a:rPr lang="en-GB" sz="2800"/>
              <a:t>27 statements about professional responsibilities, social aspects of school and classroom, and diversity</a:t>
            </a:r>
          </a:p>
          <a:p>
            <a:pPr>
              <a:lnSpc>
                <a:spcPct val="90000"/>
              </a:lnSpc>
            </a:pPr>
            <a:r>
              <a:rPr lang="en-GB" sz="2800"/>
              <a:t>12 about teaching and learning the subject of which</a:t>
            </a:r>
          </a:p>
          <a:p>
            <a:pPr lvl="1">
              <a:lnSpc>
                <a:spcPct val="90000"/>
              </a:lnSpc>
            </a:pPr>
            <a:r>
              <a:rPr lang="en-GB" sz="2400"/>
              <a:t>4 are about assessment</a:t>
            </a:r>
          </a:p>
          <a:p>
            <a:pPr lvl="1">
              <a:lnSpc>
                <a:spcPct val="90000"/>
              </a:lnSpc>
            </a:pPr>
            <a:r>
              <a:rPr lang="en-GB" sz="2400"/>
              <a:t>4 general statements about teaching</a:t>
            </a:r>
          </a:p>
          <a:p>
            <a:pPr lvl="1">
              <a:lnSpc>
                <a:spcPct val="90000"/>
              </a:lnSpc>
            </a:pPr>
            <a:r>
              <a:rPr lang="en-GB" sz="2400"/>
              <a:t>2 general statements about planning </a:t>
            </a:r>
            <a:endParaRPr lang="en-US" sz="2400"/>
          </a:p>
          <a:p>
            <a:pPr lvl="1">
              <a:lnSpc>
                <a:spcPct val="90000"/>
              </a:lnSpc>
            </a:pPr>
            <a:r>
              <a:rPr lang="en-GB" sz="2400"/>
              <a:t>1 about curriculum structure</a:t>
            </a:r>
          </a:p>
          <a:p>
            <a:pPr lvl="1">
              <a:lnSpc>
                <a:spcPct val="90000"/>
              </a:lnSpc>
            </a:pPr>
            <a:r>
              <a:rPr lang="en-GB" sz="2400"/>
              <a:t>and …</a:t>
            </a:r>
          </a:p>
          <a:p>
            <a:pPr lvl="1">
              <a:lnSpc>
                <a:spcPct val="90000"/>
              </a:lnSpc>
            </a:pPr>
            <a:endParaRPr lang="en-GB" sz="2400"/>
          </a:p>
        </p:txBody>
      </p:sp>
    </p:spTree>
  </p:cSld>
  <p:clrMapOvr>
    <a:masterClrMapping/>
  </p:clrMapOvr>
  <p:transition>
    <p:pull dir="lu"/>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r>
              <a:rPr lang="en-GB"/>
              <a:t>Q 14</a:t>
            </a:r>
            <a:endParaRPr lang="en-US"/>
          </a:p>
        </p:txBody>
      </p:sp>
      <p:sp>
        <p:nvSpPr>
          <p:cNvPr id="151555" name="Rectangle 3"/>
          <p:cNvSpPr>
            <a:spLocks noGrp="1" noChangeArrowheads="1"/>
          </p:cNvSpPr>
          <p:nvPr>
            <p:ph type="body" idx="1"/>
          </p:nvPr>
        </p:nvSpPr>
        <p:spPr/>
        <p:txBody>
          <a:bodyPr/>
          <a:lstStyle/>
          <a:p>
            <a:r>
              <a:rPr lang="en-US"/>
              <a:t>“Have a secure knowledge and understanding of their subjects/curriculum areas and related pedagogy to enable them to teach effectively across the age and ability range for which they are trained.”</a:t>
            </a:r>
          </a:p>
        </p:txBody>
      </p:sp>
    </p:spTree>
  </p:cSld>
  <p:clrMapOvr>
    <a:masterClrMapping/>
  </p:clrMapOvr>
  <p:transition>
    <p:pull dir="lu"/>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GB"/>
              <a:t>Nothing about</a:t>
            </a:r>
            <a:endParaRPr lang="en-US"/>
          </a:p>
        </p:txBody>
      </p:sp>
      <p:sp>
        <p:nvSpPr>
          <p:cNvPr id="152579" name="Rectangle 3"/>
          <p:cNvSpPr>
            <a:spLocks noGrp="1" noChangeArrowheads="1"/>
          </p:cNvSpPr>
          <p:nvPr>
            <p:ph type="body" idx="1"/>
          </p:nvPr>
        </p:nvSpPr>
        <p:spPr/>
        <p:txBody>
          <a:bodyPr/>
          <a:lstStyle/>
          <a:p>
            <a:r>
              <a:rPr lang="en-GB"/>
              <a:t>Understanding how people learn</a:t>
            </a:r>
          </a:p>
          <a:p>
            <a:r>
              <a:rPr lang="en-GB"/>
              <a:t>Understanding conceptual development in a subject</a:t>
            </a:r>
          </a:p>
          <a:p>
            <a:r>
              <a:rPr lang="en-GB"/>
              <a:t>Anticipating and understanding learners’ responses</a:t>
            </a:r>
          </a:p>
          <a:p>
            <a:r>
              <a:rPr lang="en-GB"/>
              <a:t>How to use subject knowledge to design teaching</a:t>
            </a:r>
          </a:p>
          <a:p>
            <a:pPr>
              <a:buFontTx/>
              <a:buNone/>
            </a:pPr>
            <a:endParaRPr lang="en-GB"/>
          </a:p>
          <a:p>
            <a:endParaRPr lang="en-US"/>
          </a:p>
        </p:txBody>
      </p:sp>
    </p:spTree>
  </p:cSld>
  <p:clrMapOvr>
    <a:masterClrMapping/>
  </p:clrMapOvr>
  <p:transition>
    <p:pull dir="lu"/>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GB"/>
              <a:t>Q14 for mathematics</a:t>
            </a:r>
            <a:endParaRPr lang="en-US"/>
          </a:p>
        </p:txBody>
      </p:sp>
      <p:sp>
        <p:nvSpPr>
          <p:cNvPr id="54275" name="Rectangle 3"/>
          <p:cNvSpPr>
            <a:spLocks noGrp="1" noChangeArrowheads="1"/>
          </p:cNvSpPr>
          <p:nvPr>
            <p:ph type="body" idx="1"/>
          </p:nvPr>
        </p:nvSpPr>
        <p:spPr>
          <a:xfrm>
            <a:off x="685800" y="1773238"/>
            <a:ext cx="7772400" cy="4322762"/>
          </a:xfrm>
        </p:spPr>
        <p:txBody>
          <a:bodyPr/>
          <a:lstStyle/>
          <a:p>
            <a:pPr>
              <a:lnSpc>
                <a:spcPct val="90000"/>
              </a:lnSpc>
              <a:buFontTx/>
              <a:buNone/>
            </a:pPr>
            <a:r>
              <a:rPr lang="en-GB" sz="2400"/>
              <a:t>“Have a secure knowledge and understanding of … </a:t>
            </a:r>
          </a:p>
          <a:p>
            <a:pPr lvl="1">
              <a:lnSpc>
                <a:spcPct val="90000"/>
              </a:lnSpc>
            </a:pPr>
            <a:r>
              <a:rPr lang="en-GB" sz="2000"/>
              <a:t>concepts beyond those being taught &amp; how these unify earlier ideas</a:t>
            </a:r>
          </a:p>
          <a:p>
            <a:pPr lvl="1">
              <a:lnSpc>
                <a:spcPct val="90000"/>
              </a:lnSpc>
            </a:pPr>
            <a:r>
              <a:rPr lang="en-GB" sz="2000"/>
              <a:t>how mathematical ideas are linked &amp; how to identify links</a:t>
            </a:r>
          </a:p>
          <a:p>
            <a:pPr lvl="1">
              <a:lnSpc>
                <a:spcPct val="90000"/>
              </a:lnSpc>
            </a:pPr>
            <a:r>
              <a:rPr lang="en-GB" sz="2000"/>
              <a:t>central concepts and techniques &amp; how the way these are taught shapes future learning and potential progress</a:t>
            </a:r>
          </a:p>
          <a:p>
            <a:pPr lvl="1">
              <a:lnSpc>
                <a:spcPct val="90000"/>
              </a:lnSpc>
            </a:pPr>
            <a:r>
              <a:rPr lang="en-GB" sz="2000"/>
              <a:t>development of topics in typical UK textbooks &amp; mathematical development</a:t>
            </a:r>
          </a:p>
          <a:p>
            <a:pPr lvl="1">
              <a:lnSpc>
                <a:spcPct val="90000"/>
              </a:lnSpc>
            </a:pPr>
            <a:r>
              <a:rPr lang="en-GB" sz="2000"/>
              <a:t>how different topics are taught and learnt in different ways</a:t>
            </a:r>
          </a:p>
          <a:p>
            <a:pPr lvl="1">
              <a:lnSpc>
                <a:spcPct val="90000"/>
              </a:lnSpc>
            </a:pPr>
            <a:r>
              <a:rPr lang="en-GB" sz="2000"/>
              <a:t>how understandings &amp; misunderstandings arise</a:t>
            </a:r>
          </a:p>
          <a:p>
            <a:pPr lvl="1">
              <a:lnSpc>
                <a:spcPct val="90000"/>
              </a:lnSpc>
            </a:pPr>
            <a:r>
              <a:rPr lang="en-GB" sz="2000"/>
              <a:t>the powers and limitations of: models, analogies, examples, metaphors, comparisons, representations</a:t>
            </a:r>
          </a:p>
          <a:p>
            <a:pPr lvl="1">
              <a:lnSpc>
                <a:spcPct val="90000"/>
              </a:lnSpc>
            </a:pPr>
            <a:r>
              <a:rPr lang="en-GB" sz="2000"/>
              <a:t>how to extend their own repertoire of the above”</a:t>
            </a:r>
          </a:p>
          <a:p>
            <a:pPr>
              <a:lnSpc>
                <a:spcPct val="90000"/>
              </a:lnSpc>
            </a:pPr>
            <a:endParaRPr lang="en-GB" sz="2400"/>
          </a:p>
          <a:p>
            <a:pPr>
              <a:lnSpc>
                <a:spcPct val="90000"/>
              </a:lnSpc>
            </a:pPr>
            <a:endParaRPr lang="en-GB" sz="2400"/>
          </a:p>
          <a:p>
            <a:pPr lvl="1">
              <a:lnSpc>
                <a:spcPct val="90000"/>
              </a:lnSpc>
              <a:buFontTx/>
              <a:buNone/>
            </a:pPr>
            <a:endParaRPr lang="en-GB" sz="2000"/>
          </a:p>
          <a:p>
            <a:pPr>
              <a:lnSpc>
                <a:spcPct val="90000"/>
              </a:lnSpc>
            </a:pPr>
            <a:endParaRPr lang="en-US" sz="2400"/>
          </a:p>
        </p:txBody>
      </p:sp>
    </p:spTree>
  </p:cSld>
  <p:clrMapOvr>
    <a:masterClrMapping/>
  </p:clrMapOvr>
  <p:transition>
    <p:pull dir="l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673100" y="171450"/>
            <a:ext cx="7753350" cy="1312863"/>
          </a:xfrm>
        </p:spPr>
        <p:txBody>
          <a:bodyPr/>
          <a:lstStyle/>
          <a:p>
            <a:r>
              <a:rPr lang="en-GB" sz="4000"/>
              <a:t>Linear functions: constructing and representing</a:t>
            </a:r>
            <a:endParaRPr lang="en-US" sz="4000"/>
          </a:p>
        </p:txBody>
      </p:sp>
      <p:sp>
        <p:nvSpPr>
          <p:cNvPr id="78851" name="Rectangle 3"/>
          <p:cNvSpPr>
            <a:spLocks noGrp="1" noChangeArrowheads="1"/>
          </p:cNvSpPr>
          <p:nvPr>
            <p:ph type="body" idx="1"/>
          </p:nvPr>
        </p:nvSpPr>
        <p:spPr>
          <a:xfrm>
            <a:off x="685800" y="2205038"/>
            <a:ext cx="7772400" cy="3890962"/>
          </a:xfrm>
        </p:spPr>
        <p:txBody>
          <a:bodyPr/>
          <a:lstStyle/>
          <a:p>
            <a:r>
              <a:rPr lang="en-GB" sz="2800"/>
              <a:t>multiply by something and add something</a:t>
            </a:r>
          </a:p>
          <a:p>
            <a:r>
              <a:rPr lang="en-GB" sz="2800"/>
              <a:t>knowing the number of trucks, and the length of trucks and engine, gives me the length of the train</a:t>
            </a:r>
          </a:p>
          <a:p>
            <a:r>
              <a:rPr lang="en-GB" sz="2800"/>
              <a:t>Different kinds of trucks, each one a variable, or assume all the same length</a:t>
            </a:r>
          </a:p>
          <a:p>
            <a:r>
              <a:rPr lang="en-GB" sz="2800"/>
              <a:t>the number of trucks is the independent variable; the length of the train is the dependent variable</a:t>
            </a:r>
          </a:p>
          <a:p>
            <a:r>
              <a:rPr lang="en-GB" sz="2800"/>
              <a:t>y = mx + c</a:t>
            </a:r>
          </a:p>
          <a:p>
            <a:endParaRPr lang="en-US" sz="2800"/>
          </a:p>
        </p:txBody>
      </p:sp>
    </p:spTree>
  </p:cSld>
  <p:clrMapOvr>
    <a:masterClrMapping/>
  </p:clrMapOvr>
  <p:transition>
    <p:pull dir="lu"/>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endParaRPr lang="en-US"/>
          </a:p>
        </p:txBody>
      </p:sp>
      <p:sp>
        <p:nvSpPr>
          <p:cNvPr id="166915" name="Rectangle 3"/>
          <p:cNvSpPr>
            <a:spLocks noGrp="1" noChangeArrowheads="1"/>
          </p:cNvSpPr>
          <p:nvPr>
            <p:ph type="body" idx="1"/>
          </p:nvPr>
        </p:nvSpPr>
        <p:spPr/>
        <p:txBody>
          <a:bodyPr/>
          <a:lstStyle/>
          <a:p>
            <a:r>
              <a:rPr lang="en-US"/>
              <a:t>Personal engagement in the necessary shifts inherent in mathematics, and reflection on the nature of that engagement (how I made those shifts), is at the heart of good mathematics teaching, and may make much of what is written about pedagogy redundant.</a:t>
            </a:r>
          </a:p>
          <a:p>
            <a:pPr>
              <a:buFontTx/>
              <a:buNone/>
            </a:pPr>
            <a:endParaRPr lang="en-US"/>
          </a:p>
        </p:txBody>
      </p:sp>
    </p:spTree>
  </p:cSld>
  <p:clrMapOvr>
    <a:masterClrMapping/>
  </p:clrMapOvr>
  <p:transition>
    <p:pull dir="l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GB" sz="4000"/>
              <a:t>Linear functions: general class and special cases</a:t>
            </a:r>
            <a:endParaRPr lang="en-US" sz="4000"/>
          </a:p>
        </p:txBody>
      </p:sp>
      <p:sp>
        <p:nvSpPr>
          <p:cNvPr id="80899" name="Rectangle 3"/>
          <p:cNvSpPr>
            <a:spLocks noGrp="1" noChangeArrowheads="1"/>
          </p:cNvSpPr>
          <p:nvPr>
            <p:ph type="body" idx="1"/>
          </p:nvPr>
        </p:nvSpPr>
        <p:spPr/>
        <p:txBody>
          <a:bodyPr/>
          <a:lstStyle/>
          <a:p>
            <a:r>
              <a:rPr lang="en-GB"/>
              <a:t>All functions of the form y = mx + c</a:t>
            </a:r>
          </a:p>
          <a:p>
            <a:r>
              <a:rPr lang="en-GB"/>
              <a:t>Polynomial whose coefficients are all zero apart from the coefficient of x (perhaps) and a constant term (doesn’t feel like the train)</a:t>
            </a:r>
          </a:p>
          <a:p>
            <a:r>
              <a:rPr lang="en-GB"/>
              <a:t>e.g. 0x</a:t>
            </a:r>
            <a:r>
              <a:rPr lang="en-GB" baseline="30000"/>
              <a:t>4 </a:t>
            </a:r>
            <a:r>
              <a:rPr lang="en-GB"/>
              <a:t> + 0x </a:t>
            </a:r>
            <a:r>
              <a:rPr lang="en-GB" baseline="30000"/>
              <a:t>3</a:t>
            </a:r>
            <a:r>
              <a:rPr lang="en-GB"/>
              <a:t>  + 0x </a:t>
            </a:r>
            <a:r>
              <a:rPr lang="en-GB" baseline="30000"/>
              <a:t>2</a:t>
            </a:r>
            <a:r>
              <a:rPr lang="en-GB"/>
              <a:t> + mx + c</a:t>
            </a:r>
            <a:endParaRPr lang="en-GB">
              <a:cs typeface="Arial" pitchFamily="34" charset="0"/>
            </a:endParaRPr>
          </a:p>
          <a:p>
            <a:r>
              <a:rPr lang="en-GB">
                <a:cs typeface="Arial" pitchFamily="34" charset="0"/>
              </a:rPr>
              <a:t>Special case m = 0: e.g. y = 6</a:t>
            </a:r>
          </a:p>
          <a:p>
            <a:r>
              <a:rPr lang="en-GB">
                <a:cs typeface="Arial" pitchFamily="34" charset="0"/>
              </a:rPr>
              <a:t>To know x = 6 isn’t, and why it isn’t</a:t>
            </a:r>
          </a:p>
        </p:txBody>
      </p:sp>
    </p:spTree>
  </p:cSld>
  <p:clrMapOvr>
    <a:masterClrMapping/>
  </p:clrMapOvr>
  <p:transition>
    <p:pull dir="l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GB"/>
              <a:t>Linear function: is it a line?</a:t>
            </a:r>
            <a:endParaRPr lang="en-US"/>
          </a:p>
        </p:txBody>
      </p:sp>
      <p:sp>
        <p:nvSpPr>
          <p:cNvPr id="82947" name="Rectangle 3"/>
          <p:cNvSpPr>
            <a:spLocks noGrp="1" noChangeArrowheads="1"/>
          </p:cNvSpPr>
          <p:nvPr>
            <p:ph type="body" idx="1"/>
          </p:nvPr>
        </p:nvSpPr>
        <p:spPr/>
        <p:txBody>
          <a:bodyPr/>
          <a:lstStyle/>
          <a:p>
            <a:pPr>
              <a:lnSpc>
                <a:spcPct val="90000"/>
              </a:lnSpc>
            </a:pPr>
            <a:r>
              <a:rPr lang="en-GB"/>
              <a:t>iconic; isomorphic; metaphoric; semantic; syntactic; encapsulation; interpretation; unpacking</a:t>
            </a:r>
          </a:p>
          <a:p>
            <a:pPr>
              <a:lnSpc>
                <a:spcPct val="90000"/>
              </a:lnSpc>
              <a:buFontTx/>
              <a:buNone/>
            </a:pPr>
            <a:endParaRPr lang="en-GB"/>
          </a:p>
          <a:p>
            <a:pPr>
              <a:lnSpc>
                <a:spcPct val="90000"/>
              </a:lnSpc>
            </a:pPr>
            <a:r>
              <a:rPr lang="en-GB"/>
              <a:t>What about x = 6?</a:t>
            </a:r>
          </a:p>
          <a:p>
            <a:pPr>
              <a:lnSpc>
                <a:spcPct val="90000"/>
              </a:lnSpc>
            </a:pPr>
            <a:r>
              <a:rPr lang="en-GB"/>
              <a:t>Situation looks like a line?  The seductions of visual representations</a:t>
            </a:r>
          </a:p>
          <a:p>
            <a:pPr>
              <a:lnSpc>
                <a:spcPct val="90000"/>
              </a:lnSpc>
            </a:pPr>
            <a:r>
              <a:rPr lang="en-GB"/>
              <a:t>Skateboarder</a:t>
            </a:r>
          </a:p>
          <a:p>
            <a:pPr>
              <a:lnSpc>
                <a:spcPct val="90000"/>
              </a:lnSpc>
            </a:pPr>
            <a:endParaRPr lang="en-US"/>
          </a:p>
        </p:txBody>
      </p:sp>
    </p:spTree>
  </p:cSld>
  <p:clrMapOvr>
    <a:masterClrMapping/>
  </p:clrMapOvr>
  <p:transition>
    <p:pull dir="l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endParaRPr lang="en-US"/>
          </a:p>
        </p:txBody>
      </p:sp>
      <p:sp>
        <p:nvSpPr>
          <p:cNvPr id="161795" name="Rectangle 3"/>
          <p:cNvSpPr>
            <a:spLocks noGrp="1" noChangeArrowheads="1"/>
          </p:cNvSpPr>
          <p:nvPr>
            <p:ph type="body" idx="1"/>
          </p:nvPr>
        </p:nvSpPr>
        <p:spPr/>
        <p:txBody>
          <a:bodyPr/>
          <a:lstStyle/>
          <a:p>
            <a:endParaRPr lang="en-US"/>
          </a:p>
        </p:txBody>
      </p:sp>
    </p:spTree>
  </p:cSld>
  <p:clrMapOvr>
    <a:masterClrMapping/>
  </p:clrMapOvr>
  <p:transition>
    <p:pull dir="l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endParaRPr lang="en-US"/>
          </a:p>
        </p:txBody>
      </p:sp>
      <p:sp>
        <p:nvSpPr>
          <p:cNvPr id="162819" name="Rectangle 3"/>
          <p:cNvSpPr>
            <a:spLocks noGrp="1" noChangeArrowheads="1"/>
          </p:cNvSpPr>
          <p:nvPr>
            <p:ph type="body" idx="1"/>
          </p:nvPr>
        </p:nvSpPr>
        <p:spPr/>
        <p:txBody>
          <a:bodyPr/>
          <a:lstStyle/>
          <a:p>
            <a:r>
              <a:rPr lang="en-US">
                <a:hlinkClick r:id="rId2"/>
              </a:rPr>
              <a:t>http://uk.youtube.com/watch?v=KCsz2k7mOsU&amp;feature=related</a:t>
            </a:r>
            <a:endParaRPr lang="en-US"/>
          </a:p>
          <a:p>
            <a:endParaRPr lang="en-US"/>
          </a:p>
        </p:txBody>
      </p:sp>
    </p:spTree>
  </p:cSld>
  <p:clrMapOvr>
    <a:masterClrMapping/>
  </p:clrMapOvr>
  <p:transition>
    <p:pull dir="l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en-GB" sz="4000"/>
              <a:t>Designing the learning experience</a:t>
            </a:r>
            <a:endParaRPr lang="en-US" sz="4000"/>
          </a:p>
        </p:txBody>
      </p:sp>
      <p:sp>
        <p:nvSpPr>
          <p:cNvPr id="139267" name="Rectangle 3"/>
          <p:cNvSpPr>
            <a:spLocks noGrp="1" noChangeArrowheads="1"/>
          </p:cNvSpPr>
          <p:nvPr>
            <p:ph type="body" idx="1"/>
          </p:nvPr>
        </p:nvSpPr>
        <p:spPr/>
        <p:txBody>
          <a:bodyPr/>
          <a:lstStyle/>
          <a:p>
            <a:pPr>
              <a:lnSpc>
                <a:spcPct val="90000"/>
              </a:lnSpc>
            </a:pPr>
            <a:r>
              <a:rPr lang="en-GB"/>
              <a:t>Identifying key mathematical understandings</a:t>
            </a:r>
          </a:p>
          <a:p>
            <a:pPr>
              <a:lnSpc>
                <a:spcPct val="90000"/>
              </a:lnSpc>
            </a:pPr>
            <a:r>
              <a:rPr lang="en-GB"/>
              <a:t>Understanding how they might arise in response to stimuli</a:t>
            </a:r>
          </a:p>
          <a:p>
            <a:pPr>
              <a:lnSpc>
                <a:spcPct val="90000"/>
              </a:lnSpc>
            </a:pPr>
            <a:r>
              <a:rPr lang="en-GB"/>
              <a:t>Understanding how prior knowledge might or might not be helpful</a:t>
            </a:r>
          </a:p>
          <a:p>
            <a:pPr>
              <a:lnSpc>
                <a:spcPct val="90000"/>
              </a:lnSpc>
            </a:pPr>
            <a:r>
              <a:rPr lang="en-GB"/>
              <a:t>Understanding what else can be seen and assumed – seeing as others might see</a:t>
            </a:r>
          </a:p>
          <a:p>
            <a:pPr>
              <a:lnSpc>
                <a:spcPct val="90000"/>
              </a:lnSpc>
              <a:buFontTx/>
              <a:buNone/>
            </a:pPr>
            <a:endParaRPr lang="en-GB"/>
          </a:p>
          <a:p>
            <a:pPr>
              <a:lnSpc>
                <a:spcPct val="90000"/>
              </a:lnSpc>
              <a:buFontTx/>
              <a:buNone/>
            </a:pPr>
            <a:endParaRPr lang="en-GB"/>
          </a:p>
          <a:p>
            <a:pPr>
              <a:lnSpc>
                <a:spcPct val="90000"/>
              </a:lnSpc>
            </a:pPr>
            <a:endParaRPr lang="en-US"/>
          </a:p>
        </p:txBody>
      </p:sp>
    </p:spTree>
  </p:cSld>
  <p:clrMapOvr>
    <a:masterClrMapping/>
  </p:clrMapOvr>
  <p:transition>
    <p:pull dir="lu"/>
  </p:transition>
</p:sld>
</file>

<file path=ppt/theme/theme1.xml><?xml version="1.0" encoding="utf-8"?>
<a:theme xmlns:a="http://schemas.openxmlformats.org/drawingml/2006/main" name="Broken bar design template">
  <a:themeElements>
    <a:clrScheme name="Broken bar design template 5">
      <a:dk1>
        <a:srgbClr val="990000"/>
      </a:dk1>
      <a:lt1>
        <a:srgbClr val="FFFFCC"/>
      </a:lt1>
      <a:dk2>
        <a:srgbClr val="800000"/>
      </a:dk2>
      <a:lt2>
        <a:srgbClr val="FFFFFF"/>
      </a:lt2>
      <a:accent1>
        <a:srgbClr val="FFCC00"/>
      </a:accent1>
      <a:accent2>
        <a:srgbClr val="EC8B20"/>
      </a:accent2>
      <a:accent3>
        <a:srgbClr val="FFFFE2"/>
      </a:accent3>
      <a:accent4>
        <a:srgbClr val="820000"/>
      </a:accent4>
      <a:accent5>
        <a:srgbClr val="FFE2AA"/>
      </a:accent5>
      <a:accent6>
        <a:srgbClr val="D67D1C"/>
      </a:accent6>
      <a:hlink>
        <a:srgbClr val="4E3924"/>
      </a:hlink>
      <a:folHlink>
        <a:srgbClr val="FF6600"/>
      </a:folHlink>
    </a:clrScheme>
    <a:fontScheme name="Broken bar desig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sng"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sng"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Broken bar design template 1">
        <a:dk1>
          <a:srgbClr val="000000"/>
        </a:dk1>
        <a:lt1>
          <a:srgbClr val="FFFFFF"/>
        </a:lt1>
        <a:dk2>
          <a:srgbClr val="CC0000"/>
        </a:dk2>
        <a:lt2>
          <a:srgbClr val="FFFFFF"/>
        </a:lt2>
        <a:accent1>
          <a:srgbClr val="FF0033"/>
        </a:accent1>
        <a:accent2>
          <a:srgbClr val="996633"/>
        </a:accent2>
        <a:accent3>
          <a:srgbClr val="E2AAAA"/>
        </a:accent3>
        <a:accent4>
          <a:srgbClr val="DADADA"/>
        </a:accent4>
        <a:accent5>
          <a:srgbClr val="FFAAAD"/>
        </a:accent5>
        <a:accent6>
          <a:srgbClr val="8A5C2D"/>
        </a:accent6>
        <a:hlink>
          <a:srgbClr val="CC9900"/>
        </a:hlink>
        <a:folHlink>
          <a:srgbClr val="FF6699"/>
        </a:folHlink>
      </a:clrScheme>
      <a:clrMap bg1="dk2" tx1="lt1" bg2="dk1" tx2="lt2" accent1="accent1" accent2="accent2" accent3="accent3" accent4="accent4" accent5="accent5" accent6="accent6" hlink="hlink" folHlink="folHlink"/>
    </a:extraClrScheme>
    <a:extraClrScheme>
      <a:clrScheme name="Broken bar design template 2">
        <a:dk1>
          <a:srgbClr val="000000"/>
        </a:dk1>
        <a:lt1>
          <a:srgbClr val="FFFFFF"/>
        </a:lt1>
        <a:dk2>
          <a:srgbClr val="0000FF"/>
        </a:dk2>
        <a:lt2>
          <a:srgbClr val="FFFFFF"/>
        </a:lt2>
        <a:accent1>
          <a:srgbClr val="FF00FF"/>
        </a:accent1>
        <a:accent2>
          <a:srgbClr val="FF0000"/>
        </a:accent2>
        <a:accent3>
          <a:srgbClr val="FFFFFF"/>
        </a:accent3>
        <a:accent4>
          <a:srgbClr val="000000"/>
        </a:accent4>
        <a:accent5>
          <a:srgbClr val="FFAAFF"/>
        </a:accent5>
        <a:accent6>
          <a:srgbClr val="E70000"/>
        </a:accent6>
        <a:hlink>
          <a:srgbClr val="00FFFF"/>
        </a:hlink>
        <a:folHlink>
          <a:srgbClr val="C0C0C0"/>
        </a:folHlink>
      </a:clrScheme>
      <a:clrMap bg1="lt1" tx1="dk1" bg2="lt2" tx2="dk2" accent1="accent1" accent2="accent2" accent3="accent3" accent4="accent4" accent5="accent5" accent6="accent6" hlink="hlink" folHlink="folHlink"/>
    </a:extraClrScheme>
    <a:extraClrScheme>
      <a:clrScheme name="Broken bar design template 3">
        <a:dk1>
          <a:srgbClr val="000000"/>
        </a:dk1>
        <a:lt1>
          <a:srgbClr val="FFFFFF"/>
        </a:lt1>
        <a:dk2>
          <a:srgbClr val="000000"/>
        </a:dk2>
        <a:lt2>
          <a:srgbClr val="FFFFFF"/>
        </a:lt2>
        <a:accent1>
          <a:srgbClr val="DDDDDD"/>
        </a:accent1>
        <a:accent2>
          <a:srgbClr val="868686"/>
        </a:accent2>
        <a:accent3>
          <a:srgbClr val="FFFFFF"/>
        </a:accent3>
        <a:accent4>
          <a:srgbClr val="000000"/>
        </a:accent4>
        <a:accent5>
          <a:srgbClr val="EBEBEB"/>
        </a:accent5>
        <a:accent6>
          <a:srgbClr val="797979"/>
        </a:accent6>
        <a:hlink>
          <a:srgbClr val="393939"/>
        </a:hlink>
        <a:folHlink>
          <a:srgbClr val="B2B2B2"/>
        </a:folHlink>
      </a:clrScheme>
      <a:clrMap bg1="lt1" tx1="dk1" bg2="lt2" tx2="dk2" accent1="accent1" accent2="accent2" accent3="accent3" accent4="accent4" accent5="accent5" accent6="accent6" hlink="hlink" folHlink="folHlink"/>
    </a:extraClrScheme>
    <a:extraClrScheme>
      <a:clrScheme name="Broken bar design template 4">
        <a:dk1>
          <a:srgbClr val="993300"/>
        </a:dk1>
        <a:lt1>
          <a:srgbClr val="FFFFCC"/>
        </a:lt1>
        <a:dk2>
          <a:srgbClr val="800000"/>
        </a:dk2>
        <a:lt2>
          <a:srgbClr val="FFFFFF"/>
        </a:lt2>
        <a:accent1>
          <a:srgbClr val="FFCC00"/>
        </a:accent1>
        <a:accent2>
          <a:srgbClr val="EC8B20"/>
        </a:accent2>
        <a:accent3>
          <a:srgbClr val="FFFFE2"/>
        </a:accent3>
        <a:accent4>
          <a:srgbClr val="822A00"/>
        </a:accent4>
        <a:accent5>
          <a:srgbClr val="FFE2AA"/>
        </a:accent5>
        <a:accent6>
          <a:srgbClr val="D67D1C"/>
        </a:accent6>
        <a:hlink>
          <a:srgbClr val="4E3924"/>
        </a:hlink>
        <a:folHlink>
          <a:srgbClr val="FF6600"/>
        </a:folHlink>
      </a:clrScheme>
      <a:clrMap bg1="lt1" tx1="dk1" bg2="lt2" tx2="dk2" accent1="accent1" accent2="accent2" accent3="accent3" accent4="accent4" accent5="accent5" accent6="accent6" hlink="hlink" folHlink="folHlink"/>
    </a:extraClrScheme>
    <a:extraClrScheme>
      <a:clrScheme name="Broken bar design template 5">
        <a:dk1>
          <a:srgbClr val="990000"/>
        </a:dk1>
        <a:lt1>
          <a:srgbClr val="FFFFCC"/>
        </a:lt1>
        <a:dk2>
          <a:srgbClr val="800000"/>
        </a:dk2>
        <a:lt2>
          <a:srgbClr val="FFFFFF"/>
        </a:lt2>
        <a:accent1>
          <a:srgbClr val="FFCC00"/>
        </a:accent1>
        <a:accent2>
          <a:srgbClr val="EC8B20"/>
        </a:accent2>
        <a:accent3>
          <a:srgbClr val="FFFFE2"/>
        </a:accent3>
        <a:accent4>
          <a:srgbClr val="820000"/>
        </a:accent4>
        <a:accent5>
          <a:srgbClr val="FFE2AA"/>
        </a:accent5>
        <a:accent6>
          <a:srgbClr val="D67D1C"/>
        </a:accent6>
        <a:hlink>
          <a:srgbClr val="4E3924"/>
        </a:hlink>
        <a:folHlink>
          <a:srgbClr val="FF6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Broken bar design template</Template>
  <TotalTime>795</TotalTime>
  <Words>2484</Words>
  <Application>Microsoft Office PowerPoint</Application>
  <PresentationFormat>On-screen Show (4:3)</PresentationFormat>
  <Paragraphs>325</Paragraphs>
  <Slides>40</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Times New Roman</vt:lpstr>
      <vt:lpstr>Monotype Sorts</vt:lpstr>
      <vt:lpstr>Symbol</vt:lpstr>
      <vt:lpstr>Broken bar design template</vt:lpstr>
      <vt:lpstr>Teaching mathematics mathematically: a reflection on research and current thinking  </vt:lpstr>
      <vt:lpstr>My claim</vt:lpstr>
      <vt:lpstr>Long Train Running</vt:lpstr>
      <vt:lpstr>Linear functions: constructing and representing</vt:lpstr>
      <vt:lpstr>Linear functions: general class and special cases</vt:lpstr>
      <vt:lpstr>Linear function: is it a line?</vt:lpstr>
      <vt:lpstr>Slide 7</vt:lpstr>
      <vt:lpstr>Slide 8</vt:lpstr>
      <vt:lpstr>Designing the learning experience</vt:lpstr>
      <vt:lpstr>How to be a ‘good’ teacher: according to Ofsted</vt:lpstr>
      <vt:lpstr>Whole class interactive teaching is where the emphasis has been. What the Strategy says.</vt:lpstr>
      <vt:lpstr>Main part of a lesson</vt:lpstr>
      <vt:lpstr>CMTP: How are teachers structuring lessons so students learn new mathematical concepts? What happens in the “main part”</vt:lpstr>
      <vt:lpstr>I define this mish mash of whole class interaction and emphasis on language and talk and inclusion as:English interactive mathematics teaching</vt:lpstr>
      <vt:lpstr>How did teachers who made a difference teach?: From research</vt:lpstr>
      <vt:lpstr>Critical shift of teachers’ attention in CMTP</vt:lpstr>
      <vt:lpstr>My  doubts  about English interactive style</vt:lpstr>
      <vt:lpstr>Stoyanova’s study</vt:lpstr>
      <vt:lpstr>Why? My analysis is that:</vt:lpstr>
      <vt:lpstr>Learning shifts: my epistemological analysis of what can be done with mathematical ideas in maths lessons</vt:lpstr>
      <vt:lpstr>Lesson analysis: the basics are the focus of attention</vt:lpstr>
      <vt:lpstr>What the teacher does</vt:lpstr>
      <vt:lpstr>What learners can do naturally</vt:lpstr>
      <vt:lpstr>Mathematical unnatural things to do next. What happens next?</vt:lpstr>
      <vt:lpstr>CMTP: we found differences in teaching: what kinds of teacher?</vt:lpstr>
      <vt:lpstr>Mathematical knowledge in teaching</vt:lpstr>
      <vt:lpstr>What comes to mind</vt:lpstr>
      <vt:lpstr>Cuoco: Mathematical habits of Mind</vt:lpstr>
      <vt:lpstr>Algebraic habits</vt:lpstr>
      <vt:lpstr>Geometric habits</vt:lpstr>
      <vt:lpstr>Shifts (mentioned by Cuoco et al. but not explicitly – my analysis)</vt:lpstr>
      <vt:lpstr>Shifts (Watson: work in progress)</vt:lpstr>
      <vt:lpstr>Slide 33</vt:lpstr>
      <vt:lpstr>Slide 34</vt:lpstr>
      <vt:lpstr>What has gone wrong?</vt:lpstr>
      <vt:lpstr>QTS standards</vt:lpstr>
      <vt:lpstr>Q 14</vt:lpstr>
      <vt:lpstr>Nothing about</vt:lpstr>
      <vt:lpstr>Q14 for mathematics</vt:lpstr>
      <vt:lpstr>Slide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AnneW</dc:creator>
  <cp:lastModifiedBy>Anne Watson</cp:lastModifiedBy>
  <cp:revision>16</cp:revision>
  <cp:lastPrinted>1601-01-01T00:00:00Z</cp:lastPrinted>
  <dcterms:created xsi:type="dcterms:W3CDTF">2009-01-28T08:48:07Z</dcterms:created>
  <dcterms:modified xsi:type="dcterms:W3CDTF">2015-10-31T09:50:59Z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TC011811431033</vt:lpwstr>
  </property>
</Properties>
</file>