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6" r:id="rId9"/>
    <p:sldId id="261" r:id="rId10"/>
    <p:sldId id="269" r:id="rId11"/>
    <p:sldId id="263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BF6A8"/>
    <a:srgbClr val="E2E9B5"/>
    <a:srgbClr val="33CC33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5AA8FFE-3770-4712-9038-E8AA39F8AF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C31C-F4FD-4D82-9BA9-22497CED57BD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C67C-41BA-445A-A0B9-F106413F7288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46BBB-7D2D-4FE8-B902-587237A303E4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431D7-4E70-4D11-BC60-E39317051E50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575FD-BFAD-4122-A7E6-F2EABD54080E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670A8-69EA-4428-AA1F-82245E812700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17950-EFB1-46A8-9D65-593261800149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BC83D-5A63-440C-BD82-42AE18256694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B4BE9-20E6-4D2E-B9C0-38118A4C3A38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C177D-F052-436C-84FB-9268F3718892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47E42-2DCA-457D-9738-6ADD06EDEBEB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1AEBF-E03F-47BE-B7D8-DA9CC3EA8A88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8B997-E3CA-4A2E-941D-C23B2D9AFA3B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FD418-E21F-4376-9A05-692CD9B4EDF0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7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7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7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8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685D2E-39FA-45E6-9C3F-3665ECBE9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7FB65-71E5-4C98-890D-5996E42AA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7844C-7288-4FA9-8275-D6C03041A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3BDC08-11B3-43C1-9420-157FA69C02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CA64-7233-46F8-A94F-F20699761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95B38-AD10-44A6-AE16-2AEB77503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66C86-CFCC-48A2-AB4D-39AFDB754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564FF-1DFE-4F14-9A04-1E607F40F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52B1F-53C7-4AF6-93C4-F6FFB2219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902F4-8A19-4AC2-B93D-92FD7C10F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F7B29-3AC9-4185-AA2F-A4FA5FAA0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157C-5BC6-4955-8AE5-5D7D4A387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5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5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85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5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6FA81A-8863-41A5-8FAC-0851BC8B1CB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736725"/>
          </a:xfrm>
        </p:spPr>
        <p:txBody>
          <a:bodyPr/>
          <a:lstStyle/>
          <a:p>
            <a:r>
              <a:rPr lang="en-US" sz="4800" b="1"/>
              <a:t>Teachers' informal assessment practice as a source of inequity in mathematics</a:t>
            </a:r>
            <a:r>
              <a:rPr lang="en-US" sz="48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49725"/>
            <a:ext cx="6400800" cy="1752600"/>
          </a:xfrm>
        </p:spPr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OUDE seminar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6" name="Group 62"/>
          <p:cNvGraphicFramePr>
            <a:graphicFrameLocks noGrp="1"/>
          </p:cNvGraphicFramePr>
          <p:nvPr/>
        </p:nvGraphicFramePr>
        <p:xfrm>
          <a:off x="684213" y="2060575"/>
          <a:ext cx="7921625" cy="4033204"/>
        </p:xfrm>
        <a:graphic>
          <a:graphicData uri="http://schemas.openxmlformats.org/drawingml/2006/table">
            <a:tbl>
              <a:tblPr/>
              <a:tblGrid>
                <a:gridCol w="1584325"/>
                <a:gridCol w="1584325"/>
                <a:gridCol w="1584325"/>
                <a:gridCol w="1584325"/>
                <a:gridCol w="1584325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Levels of challenge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High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Medium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Motivation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Whole class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Small group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Individual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Y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3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CMTP study: enacting different theories (an example)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 what about testing?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tests define what counts as mathematical knowledge and progression</a:t>
            </a:r>
          </a:p>
          <a:p>
            <a:pPr>
              <a:lnSpc>
                <a:spcPct val="90000"/>
              </a:lnSpc>
            </a:pPr>
            <a:r>
              <a:rPr lang="en-GB" sz="2800"/>
              <a:t>eight year 6 &amp; 7 students were tested and re-tested (and interviewed post-test) on same test nine months apart: scripts compared and answers analysed</a:t>
            </a:r>
          </a:p>
          <a:p>
            <a:pPr>
              <a:lnSpc>
                <a:spcPct val="90000"/>
              </a:lnSpc>
            </a:pPr>
            <a:r>
              <a:rPr lang="en-GB" sz="2800"/>
              <a:t>multiple changes in multiple directions between formal and informal approaches</a:t>
            </a:r>
          </a:p>
          <a:p>
            <a:pPr>
              <a:lnSpc>
                <a:spcPct val="90000"/>
              </a:lnSpc>
            </a:pPr>
            <a:r>
              <a:rPr lang="en-GB" sz="2800"/>
              <a:t>all except one went down by at least one NC level!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So what about self-assessment?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‘Inside the Black Box’ </a:t>
            </a:r>
          </a:p>
          <a:p>
            <a:r>
              <a:rPr lang="en-GB" sz="2800"/>
              <a:t>traffic lights and other interactive assessment tools (AfL)</a:t>
            </a:r>
          </a:p>
          <a:p>
            <a:r>
              <a:rPr lang="en-GB" sz="2800"/>
              <a:t>does the learner know what it means to understand?</a:t>
            </a:r>
          </a:p>
          <a:p>
            <a:r>
              <a:rPr lang="en-GB" sz="2800"/>
              <a:t>did I get my sums right?</a:t>
            </a:r>
          </a:p>
          <a:p>
            <a:r>
              <a:rPr lang="en-GB" sz="2800"/>
              <a:t>‘self-evaluation’ paradox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en-GB"/>
              <a:t>Issues at the sharp end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24862" cy="4530725"/>
          </a:xfrm>
        </p:spPr>
        <p:txBody>
          <a:bodyPr/>
          <a:lstStyle/>
          <a:p>
            <a:r>
              <a:rPr lang="en-GB" sz="2800"/>
              <a:t>teaching to the test &amp; ‘wytiwyg’ (Ofsted)</a:t>
            </a:r>
          </a:p>
          <a:p>
            <a:r>
              <a:rPr lang="en-GB" sz="2800"/>
              <a:t>how do national test results influence what teachers do next</a:t>
            </a:r>
          </a:p>
          <a:p>
            <a:r>
              <a:rPr lang="en-GB" sz="2800"/>
              <a:t>supporting teachers to avoid simply matching and patching </a:t>
            </a:r>
          </a:p>
          <a:p>
            <a:r>
              <a:rPr lang="en-GB" sz="2800"/>
              <a:t>what is testable </a:t>
            </a:r>
            <a:r>
              <a:rPr lang="en-GB" sz="2800" i="1"/>
              <a:t>versus</a:t>
            </a:r>
            <a:r>
              <a:rPr lang="en-GB" sz="2800"/>
              <a:t> longer-term aims</a:t>
            </a:r>
          </a:p>
          <a:p>
            <a:r>
              <a:rPr lang="en-GB" sz="2800"/>
              <a:t>robust and adaptable understandings of key concepts and methods</a:t>
            </a:r>
          </a:p>
          <a:p>
            <a:r>
              <a:rPr lang="en-GB" sz="2800"/>
              <a:t>using test results to develop profiles of effective teaching rather than students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justice issues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decisions are made on the basis of assessment?</a:t>
            </a:r>
          </a:p>
          <a:p>
            <a:r>
              <a:rPr lang="en-GB"/>
              <a:t>do the implications of the post-assessment decisions match the nature of the assessment: its meanings, clarity, monitoring, moderation procedures?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3238"/>
            <a:ext cx="8229600" cy="4530725"/>
          </a:xfrm>
        </p:spPr>
        <p:txBody>
          <a:bodyPr/>
          <a:lstStyle/>
          <a:p>
            <a:r>
              <a:rPr lang="en-GB"/>
              <a:t>1994</a:t>
            </a:r>
          </a:p>
          <a:p>
            <a:r>
              <a:rPr lang="en-GB"/>
              <a:t>National Curriculum</a:t>
            </a:r>
          </a:p>
          <a:p>
            <a:r>
              <a:rPr lang="en-GB"/>
              <a:t>transfer records</a:t>
            </a:r>
          </a:p>
          <a:p>
            <a:r>
              <a:rPr lang="en-GB"/>
              <a:t>teacher assessment</a:t>
            </a:r>
          </a:p>
          <a:p>
            <a:r>
              <a:rPr lang="en-GB"/>
              <a:t>high-stakes</a:t>
            </a:r>
          </a:p>
          <a:p>
            <a:r>
              <a:rPr lang="en-GB"/>
              <a:t>national testing</a:t>
            </a:r>
          </a:p>
          <a:p>
            <a:r>
              <a:rPr lang="en-GB"/>
              <a:t>criteria-referencing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GB" sz="4000"/>
              <a:t>Researching teacher assessment: Study 1</a:t>
            </a:r>
            <a:endParaRPr 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r>
              <a:rPr lang="en-GB" sz="2800"/>
              <a:t>30 teachers from years 6 &amp; 7</a:t>
            </a:r>
          </a:p>
          <a:p>
            <a:r>
              <a:rPr lang="en-GB" sz="2800"/>
              <a:t>state primary, secondary and middle school</a:t>
            </a:r>
          </a:p>
          <a:p>
            <a:r>
              <a:rPr lang="en-GB" sz="2800"/>
              <a:t>mixed experience and backgrounds</a:t>
            </a:r>
          </a:p>
          <a:p>
            <a:r>
              <a:rPr lang="en-GB" sz="2800"/>
              <a:t>observation/support for a day, followed by semi-structured interview, audio and field notes</a:t>
            </a:r>
          </a:p>
          <a:p>
            <a:r>
              <a:rPr lang="en-GB" sz="2800"/>
              <a:t>content analysis: what teachers report taking into account when deciding if a student does or does not understand the mathematics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/>
              <a:t>Study 1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oral</a:t>
            </a:r>
          </a:p>
          <a:p>
            <a:pPr>
              <a:lnSpc>
                <a:spcPct val="90000"/>
              </a:lnSpc>
            </a:pPr>
            <a:r>
              <a:rPr lang="en-GB"/>
              <a:t>spoken</a:t>
            </a:r>
          </a:p>
          <a:p>
            <a:pPr>
              <a:lnSpc>
                <a:spcPct val="90000"/>
              </a:lnSpc>
            </a:pPr>
            <a:r>
              <a:rPr lang="en-GB"/>
              <a:t>written</a:t>
            </a:r>
          </a:p>
          <a:p>
            <a:pPr>
              <a:lnSpc>
                <a:spcPct val="90000"/>
              </a:lnSpc>
            </a:pPr>
            <a:r>
              <a:rPr lang="en-GB"/>
              <a:t>non-verbal</a:t>
            </a:r>
          </a:p>
          <a:p>
            <a:pPr>
              <a:lnSpc>
                <a:spcPct val="90000"/>
              </a:lnSpc>
            </a:pPr>
            <a:r>
              <a:rPr lang="en-GB"/>
              <a:t>interactions between these</a:t>
            </a:r>
          </a:p>
          <a:p>
            <a:pPr>
              <a:lnSpc>
                <a:spcPct val="90000"/>
              </a:lnSpc>
            </a:pPr>
            <a:r>
              <a:rPr lang="en-GB"/>
              <a:t>interpretations of these depend on wide range of factors</a:t>
            </a:r>
          </a:p>
          <a:p>
            <a:pPr>
              <a:lnSpc>
                <a:spcPct val="90000"/>
              </a:lnSpc>
            </a:pPr>
            <a:r>
              <a:rPr lang="en-GB"/>
              <a:t>professional judgement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 sz="4000"/>
              <a:t>Researching teacher assessment: study 2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8229600" cy="4530725"/>
          </a:xfrm>
        </p:spPr>
        <p:txBody>
          <a:bodyPr/>
          <a:lstStyle/>
          <a:p>
            <a:r>
              <a:rPr lang="en-GB"/>
              <a:t>two teachers (volunteers)</a:t>
            </a:r>
          </a:p>
          <a:p>
            <a:r>
              <a:rPr lang="en-GB"/>
              <a:t>observed ten students, </a:t>
            </a:r>
            <a:r>
              <a:rPr lang="en-GB" u="sng"/>
              <a:t>&gt;</a:t>
            </a:r>
            <a:r>
              <a:rPr lang="en-GB"/>
              <a:t> one lesson a week, one term</a:t>
            </a:r>
          </a:p>
          <a:p>
            <a:r>
              <a:rPr lang="en-GB"/>
              <a:t>what the students did, said &amp; wrote </a:t>
            </a:r>
          </a:p>
          <a:p>
            <a:r>
              <a:rPr lang="en-GB"/>
              <a:t>regular exchange of information with the teachers</a:t>
            </a:r>
          </a:p>
          <a:p>
            <a:r>
              <a:rPr lang="en-GB"/>
              <a:t>analysis of mathematical activity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/>
              <a:t>Study 2 (cont.)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8229600" cy="4530725"/>
          </a:xfrm>
        </p:spPr>
        <p:txBody>
          <a:bodyPr/>
          <a:lstStyle/>
          <a:p>
            <a:r>
              <a:rPr lang="en-GB"/>
              <a:t>reliance on observable patterns of behaviour – ‘coming to know’</a:t>
            </a:r>
          </a:p>
          <a:p>
            <a:r>
              <a:rPr lang="en-GB"/>
              <a:t>observations constrained by position, discontinuity, selectivity, assumptions, social skills</a:t>
            </a:r>
          </a:p>
          <a:p>
            <a:r>
              <a:rPr lang="en-GB"/>
              <a:t>availability of evidence and how it accumulates over time</a:t>
            </a:r>
          </a:p>
          <a:p>
            <a:r>
              <a:rPr lang="en-GB"/>
              <a:t>what constitutes evidence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 sz="4000"/>
              <a:t>Researching teacher assessment: study 3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en-GB"/>
              <a:t>five in-house moderation meetings for high-stakes teacher assessments</a:t>
            </a:r>
          </a:p>
          <a:p>
            <a:r>
              <a:rPr lang="en-GB"/>
              <a:t>primary, secondary and middle schools</a:t>
            </a:r>
          </a:p>
          <a:p>
            <a:r>
              <a:rPr lang="en-GB"/>
              <a:t>audio and field notes</a:t>
            </a:r>
          </a:p>
          <a:p>
            <a:r>
              <a:rPr lang="en-GB"/>
              <a:t>content analysis: what contributes to decisions in particular cases?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r>
              <a:rPr lang="en-GB"/>
              <a:t>Study 3 (cont.)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65400"/>
            <a:ext cx="8229600" cy="4530725"/>
          </a:xfrm>
        </p:spPr>
        <p:txBody>
          <a:bodyPr/>
          <a:lstStyle/>
          <a:p>
            <a:r>
              <a:rPr lang="en-GB"/>
              <a:t>previous decisions and judgements are used to justify present decisions and judgements </a:t>
            </a:r>
          </a:p>
          <a:p>
            <a:r>
              <a:rPr lang="en-GB"/>
              <a:t>it is because we said it would be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Different assessment by different teachers</a:t>
            </a:r>
            <a:endParaRPr lang="en-US" sz="4000"/>
          </a:p>
        </p:txBody>
      </p:sp>
      <p:graphicFrame>
        <p:nvGraphicFramePr>
          <p:cNvPr id="7261" name="Group 9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5032440"/>
        </p:xfrm>
        <a:graphic>
          <a:graphicData uri="http://schemas.openxmlformats.org/drawingml/2006/table">
            <a:tbl>
              <a:tblPr/>
              <a:tblGrid>
                <a:gridCol w="5843588"/>
                <a:gridCol w="2386012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Change is mainly due to maturation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Mathematical knowledge is universal &amp; transferable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education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situated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Students learn through receiving transmitted knowledge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by construction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Education is for development of individuals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of the group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Thought and language develop consecutively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together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Mathematics is a set of rules and procedures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or a way of thinking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6">
      <a:dk1>
        <a:srgbClr val="2F2D25"/>
      </a:dk1>
      <a:lt1>
        <a:srgbClr val="FFFFFF"/>
      </a:lt1>
      <a:dk2>
        <a:srgbClr val="656151"/>
      </a:dk2>
      <a:lt2>
        <a:srgbClr val="FFFFCC"/>
      </a:lt2>
      <a:accent1>
        <a:srgbClr val="818173"/>
      </a:accent1>
      <a:accent2>
        <a:srgbClr val="809EA8"/>
      </a:accent2>
      <a:accent3>
        <a:srgbClr val="B8B7B3"/>
      </a:accent3>
      <a:accent4>
        <a:srgbClr val="DADADA"/>
      </a:accent4>
      <a:accent5>
        <a:srgbClr val="C1C1BC"/>
      </a:accent5>
      <a:accent6>
        <a:srgbClr val="738F98"/>
      </a:accent6>
      <a:hlink>
        <a:srgbClr val="E2C86A"/>
      </a:hlink>
      <a:folHlink>
        <a:srgbClr val="B7B6A3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116</TotalTime>
  <Words>560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Balance</vt:lpstr>
      <vt:lpstr>Teachers' informal assessment practice as a source of inequity in mathematics </vt:lpstr>
      <vt:lpstr>Context</vt:lpstr>
      <vt:lpstr>Researching teacher assessment: Study 1</vt:lpstr>
      <vt:lpstr>Study 1</vt:lpstr>
      <vt:lpstr>Researching teacher assessment: study 2</vt:lpstr>
      <vt:lpstr>Study 2 (cont.)</vt:lpstr>
      <vt:lpstr>Researching teacher assessment: study 3</vt:lpstr>
      <vt:lpstr>Study 3 (cont.)</vt:lpstr>
      <vt:lpstr>Different assessment by different teachers</vt:lpstr>
      <vt:lpstr>CMTP study: enacting different theories (an example)</vt:lpstr>
      <vt:lpstr>So what about testing?</vt:lpstr>
      <vt:lpstr>So what about self-assessment?</vt:lpstr>
      <vt:lpstr>Issues at the sharp end</vt:lpstr>
      <vt:lpstr>Social justice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at the sharp end</dc:title>
  <dc:creator>AW</dc:creator>
  <cp:lastModifiedBy>Anne Watson</cp:lastModifiedBy>
  <cp:revision>4</cp:revision>
  <dcterms:created xsi:type="dcterms:W3CDTF">2008-08-31T05:49:48Z</dcterms:created>
  <dcterms:modified xsi:type="dcterms:W3CDTF">2015-10-31T11:32:08Z</dcterms:modified>
</cp:coreProperties>
</file>