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78" r:id="rId2"/>
    <p:sldId id="353" r:id="rId3"/>
    <p:sldId id="354" r:id="rId4"/>
    <p:sldId id="276" r:id="rId5"/>
    <p:sldId id="292" r:id="rId6"/>
    <p:sldId id="324" r:id="rId7"/>
    <p:sldId id="290" r:id="rId8"/>
    <p:sldId id="323" r:id="rId9"/>
    <p:sldId id="327" r:id="rId10"/>
    <p:sldId id="305" r:id="rId11"/>
    <p:sldId id="326" r:id="rId12"/>
    <p:sldId id="313" r:id="rId13"/>
    <p:sldId id="286" r:id="rId14"/>
    <p:sldId id="34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901461A-5F66-4A69-A6D4-50249F33E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1BB7E-5814-47F3-9324-EAA58307A020}" type="slidenum">
              <a:rPr lang="en-US"/>
              <a:pPr/>
              <a:t>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E508A-8F58-4E88-AE9D-8621EC148791}" type="slidenum">
              <a:rPr lang="en-US"/>
              <a:pPr/>
              <a:t>12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FF38B-B707-46E5-B00B-820EBB865A1E}" type="slidenum">
              <a:rPr lang="en-US"/>
              <a:pPr/>
              <a:t>13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7DEB87-662D-4711-AB99-361F8B832A06}" type="slidenum">
              <a:rPr lang="en-US"/>
              <a:pPr/>
              <a:t>14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000" smtClean="0"/>
              <a:t>The teacher provides a range of particular examples of some general structure, method, class of mathematical objects etc. in a classroom context in which these can be discussed, named, played with etc.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From these experiences, learners develop personal images of a concept, including the associated language, notations, examples, uses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Classroom mathematical ideas are a mixture of natural and scientific concepts (Vygotsky) or intuitive and formal understandings (Fischbein)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z="1000" smtClean="0"/>
              <a:t> </a:t>
            </a:r>
            <a:endParaRPr lang="en-US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B0910-7922-417C-A9BB-57C7DFC1C941}" type="slidenum">
              <a:rPr lang="en-US"/>
              <a:pPr/>
              <a:t>4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4FB80-ADB8-4345-BA09-BFBFF0F652FA}" type="slidenum">
              <a:rPr lang="en-US"/>
              <a:pPr/>
              <a:t>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EAEBD-6753-445C-9ECC-DB22A83BF230}" type="slidenum">
              <a:rPr lang="en-US"/>
              <a:pPr/>
              <a:t>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AEF56-72F7-4F58-BCC9-860275D68054}" type="slidenum">
              <a:rPr lang="en-US"/>
              <a:pPr/>
              <a:t>7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2D5BE-303B-4318-A325-5A4EB443A46C}" type="slidenum">
              <a:rPr lang="en-US"/>
              <a:pPr/>
              <a:t>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962C6-FA34-48D8-9D81-13A0C43DCA61}" type="slidenum">
              <a:rPr lang="en-US"/>
              <a:pPr/>
              <a:t>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BD43E-760A-45C7-B5DE-DD1999787CA3}" type="slidenum">
              <a:rPr lang="en-US"/>
              <a:pPr/>
              <a:t>10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CD15C-E9BF-460F-95BA-1C68E17BC601}" type="slidenum">
              <a:rPr lang="en-US"/>
              <a:pPr/>
              <a:t>11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8037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037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75FE59C-5A52-485F-9738-70BD6EFB1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13B8E-11B7-4546-A239-6EFA3C764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2433-07F8-4FC6-B7C7-2D5E333F9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5A9C-1BED-496A-AC49-1C33B23F8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58CC5-97E7-4A12-BDE8-6F5B12848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D5547-2846-48E7-9AAC-A47F98C40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0825-DB18-4814-B3F6-0D5F68FCC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A9C9-F20A-4E59-A181-2DF72C323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C0C52-D7C1-44E2-B973-DDE310529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27E47-EE3B-41D2-9B4A-E1EFAA30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F18D-0B0B-4845-8F44-85EAC98AF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7920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0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7921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1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2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3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4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5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6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7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8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29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0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1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2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3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4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5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5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935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7935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935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35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35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C95AB964-CB8A-44FE-A7A8-C5F29215D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935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5576" y="1412776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/>
              <a:t>Mathematical thinking and task design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42211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/>
              <a:t>Anne Watson</a:t>
            </a:r>
          </a:p>
          <a:p>
            <a:pPr eaLnBrk="1" hangingPunct="1">
              <a:defRPr/>
            </a:pPr>
            <a:r>
              <a:rPr lang="en-GB" b="1" dirty="0" smtClean="0"/>
              <a:t>Singapore, 2012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Sorting examples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268413"/>
            <a:ext cx="8915400" cy="5589587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Think of a number</a:t>
            </a:r>
          </a:p>
          <a:p>
            <a:pPr eaLnBrk="1" hangingPunct="1">
              <a:defRPr/>
            </a:pPr>
            <a:r>
              <a:rPr lang="en-GB" sz="2800" dirty="0" smtClean="0"/>
              <a:t>Add 3 to it and also subtract 3 from it;</a:t>
            </a:r>
            <a:br>
              <a:rPr lang="en-GB" sz="2800" dirty="0" smtClean="0"/>
            </a:br>
            <a:r>
              <a:rPr lang="en-GB" sz="2800" dirty="0" smtClean="0"/>
              <a:t>also multiply it by 3 and divide it by 3</a:t>
            </a:r>
          </a:p>
          <a:p>
            <a:pPr eaLnBrk="1" hangingPunct="1">
              <a:defRPr/>
            </a:pPr>
            <a:r>
              <a:rPr lang="en-GB" sz="2800" smtClean="0"/>
              <a:t>Now put your four answers in increasing order, and label them with their operations</a:t>
            </a:r>
          </a:p>
          <a:p>
            <a:pPr eaLnBrk="1" hangingPunct="1">
              <a:defRPr/>
            </a:pPr>
            <a:r>
              <a:rPr lang="en-GB" sz="2800" dirty="0" smtClean="0"/>
              <a:t>If you change the 3 to something else, is the order always the same for your starting number?</a:t>
            </a:r>
          </a:p>
          <a:p>
            <a:pPr eaLnBrk="1" hangingPunct="1">
              <a:defRPr/>
            </a:pPr>
            <a:r>
              <a:rPr lang="en-GB" sz="2800" dirty="0" smtClean="0"/>
              <a:t>If you change your starting number, but preserve 3, what different orders can you achieve?</a:t>
            </a:r>
          </a:p>
          <a:p>
            <a:pPr eaLnBrk="1" hangingPunct="1">
              <a:defRPr/>
            </a:pPr>
            <a:r>
              <a:rPr lang="en-GB" sz="2800" dirty="0" smtClean="0"/>
              <a:t>What if you change both the starting number and the 3?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Principle 7</a:t>
            </a:r>
            <a:endParaRPr lang="en-US" dirty="0" smtClean="0"/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374831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People explore and extend their ideas by:</a:t>
            </a:r>
          </a:p>
          <a:p>
            <a:pPr lvl="1" eaLnBrk="1" hangingPunct="1">
              <a:defRPr/>
            </a:pPr>
            <a:r>
              <a:rPr lang="en-GB" dirty="0" smtClean="0"/>
              <a:t>sorting</a:t>
            </a:r>
          </a:p>
          <a:p>
            <a:pPr lvl="1" eaLnBrk="1" hangingPunct="1">
              <a:defRPr/>
            </a:pPr>
            <a:r>
              <a:rPr lang="en-GB" dirty="0" smtClean="0"/>
              <a:t>comparing</a:t>
            </a:r>
          </a:p>
          <a:p>
            <a:pPr lvl="1" eaLnBrk="1" hangingPunct="1">
              <a:defRPr/>
            </a:pPr>
            <a:r>
              <a:rPr lang="en-GB" dirty="0" smtClean="0"/>
              <a:t>combining</a:t>
            </a:r>
          </a:p>
          <a:p>
            <a:pPr lvl="1" eaLnBrk="1" hangingPunct="1">
              <a:defRPr/>
            </a:pPr>
            <a:r>
              <a:rPr lang="en-GB" dirty="0" smtClean="0"/>
              <a:t>… what else?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Write down a pair of numbers which have a difference of 9</a:t>
            </a:r>
          </a:p>
          <a:p>
            <a:pPr eaLnBrk="1" hangingPunct="1">
              <a:defRPr/>
            </a:pPr>
            <a:r>
              <a:rPr lang="en-GB" smtClean="0"/>
              <a:t>….. and another pair</a:t>
            </a:r>
          </a:p>
          <a:p>
            <a:pPr eaLnBrk="1" hangingPunct="1">
              <a:defRPr/>
            </a:pPr>
            <a:r>
              <a:rPr lang="en-GB" smtClean="0"/>
              <a:t>….. and another pair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Principle 8</a:t>
            </a:r>
            <a:endParaRPr lang="en-US" dirty="0" smtClean="0"/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843088"/>
            <a:ext cx="8540750" cy="4256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objects we work with in mathematics include: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classes of objects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concepts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techniques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problems and questions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appropriate objects which satisfy certain conditions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ways of answering questions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ways to construct objects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/>
              <a:t>…. so 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Conceptual development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400" dirty="0" smtClean="0"/>
              <a:t>Tasks, and the ways they are presented, mediate formal mathematical ideas for learners</a:t>
            </a:r>
          </a:p>
          <a:p>
            <a:pPr lvl="1">
              <a:defRPr/>
            </a:pPr>
            <a:r>
              <a:rPr lang="en-US" sz="2400" dirty="0" smtClean="0"/>
              <a:t>Multiple examples: given or constructed</a:t>
            </a:r>
          </a:p>
          <a:p>
            <a:pPr lvl="1">
              <a:defRPr/>
            </a:pPr>
            <a:r>
              <a:rPr lang="en-US" sz="2400" dirty="0" smtClean="0"/>
              <a:t>Natural/scientific concepts: how introduced?</a:t>
            </a:r>
          </a:p>
          <a:p>
            <a:pPr lvl="1">
              <a:defRPr/>
            </a:pPr>
            <a:r>
              <a:rPr lang="en-US" sz="2400" dirty="0" smtClean="0"/>
              <a:t>Intuitive/formal understanding: how shifted?</a:t>
            </a:r>
          </a:p>
          <a:p>
            <a:pPr lvl="1">
              <a:defRPr/>
            </a:pPr>
            <a:r>
              <a:rPr lang="en-US" sz="2400" dirty="0" smtClean="0"/>
              <a:t>Further experience to embed </a:t>
            </a:r>
            <a:r>
              <a:rPr lang="en-US" sz="2400" smtClean="0"/>
              <a:t>new ideas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Toolkit from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540750" cy="4498975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control variables</a:t>
            </a:r>
          </a:p>
          <a:p>
            <a:r>
              <a:rPr lang="en-GB" dirty="0" smtClean="0"/>
              <a:t>vary one thing systematically</a:t>
            </a:r>
          </a:p>
          <a:p>
            <a:r>
              <a:rPr lang="en-GB" dirty="0" smtClean="0"/>
              <a:t>superimpose patterns</a:t>
            </a:r>
          </a:p>
          <a:p>
            <a:r>
              <a:rPr lang="en-GB" dirty="0" smtClean="0"/>
              <a:t>combine aspects</a:t>
            </a:r>
          </a:p>
          <a:p>
            <a:r>
              <a:rPr lang="en-GB" dirty="0" smtClean="0"/>
              <a:t>put constraints within combinations</a:t>
            </a:r>
          </a:p>
          <a:p>
            <a:r>
              <a:rPr lang="en-GB" dirty="0" smtClean="0"/>
              <a:t>turn questions round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need to: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bring in new areas of mathematics</a:t>
            </a:r>
          </a:p>
          <a:p>
            <a:r>
              <a:rPr lang="en-GB" dirty="0" smtClean="0"/>
              <a:t>seek relations</a:t>
            </a:r>
          </a:p>
          <a:p>
            <a:r>
              <a:rPr lang="en-GB" dirty="0" smtClean="0"/>
              <a:t>express generality</a:t>
            </a:r>
          </a:p>
          <a:p>
            <a:r>
              <a:rPr lang="en-GB" dirty="0" smtClean="0"/>
              <a:t>compare representations</a:t>
            </a:r>
          </a:p>
          <a:p>
            <a:r>
              <a:rPr lang="en-GB" dirty="0" smtClean="0"/>
              <a:t>see old ideas from a new direction</a:t>
            </a:r>
          </a:p>
          <a:p>
            <a:r>
              <a:rPr lang="en-GB" dirty="0" smtClean="0"/>
              <a:t>use pattern as a purposeful tool</a:t>
            </a:r>
          </a:p>
          <a:p>
            <a:pPr lvl="1"/>
            <a:r>
              <a:rPr lang="en-GB" dirty="0" smtClean="0"/>
              <a:t>.....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Principle 1</a:t>
            </a:r>
            <a:endParaRPr lang="en-US" smtClean="0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772795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All learners have a natural propensity to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see patterns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to seek structure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classify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generalise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compare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describe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Principle 2</a:t>
            </a:r>
            <a:endParaRPr lang="en-US" smtClean="0"/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Tasks can be characterised by their dimensions of  variation and ranges of change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Principle 3</a:t>
            </a:r>
            <a:endParaRPr lang="en-US" dirty="0" smtClean="0"/>
          </a:p>
        </p:txBody>
      </p:sp>
      <p:sp>
        <p:nvSpPr>
          <p:cNvPr id="144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Learner responses are individual, and learners can be prompted to extend their responses beyond the obvious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Principle 4</a:t>
            </a:r>
            <a:endParaRPr lang="en-US" sz="4000" dirty="0" smtClean="0"/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528" y="1124744"/>
            <a:ext cx="8540750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GB" b="1" dirty="0" smtClean="0"/>
          </a:p>
          <a:p>
            <a:pPr eaLnBrk="1" hangingPunct="1">
              <a:buFont typeface="Arial" charset="0"/>
              <a:buNone/>
              <a:defRPr/>
            </a:pPr>
            <a:endParaRPr lang="en-GB" b="1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GB" b="1" dirty="0" smtClean="0"/>
              <a:t>   </a:t>
            </a:r>
            <a:r>
              <a:rPr lang="en-GB" dirty="0" smtClean="0"/>
              <a:t>Learning is dependent on context, representation and tools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Principle 5</a:t>
            </a:r>
            <a:endParaRPr lang="en-US" dirty="0" smtClean="0"/>
          </a:p>
        </p:txBody>
      </p:sp>
      <p:sp>
        <p:nvSpPr>
          <p:cNvPr id="143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7870775" cy="4498975"/>
          </a:xfrm>
        </p:spPr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Constraints make mathematics more interesting/ harder/ more conceptual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Principle 6</a:t>
            </a:r>
            <a:endParaRPr lang="en-US" dirty="0" smtClean="0"/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The way a task is done is dependent on the way it is prompted and the norms of the classroom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385</Words>
  <Application>Microsoft Office PowerPoint</Application>
  <PresentationFormat>On-screen Show (4:3)</PresentationFormat>
  <Paragraphs>95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Compass</vt:lpstr>
      <vt:lpstr>Mathematical thinking and task design</vt:lpstr>
      <vt:lpstr>Toolkit from experience</vt:lpstr>
      <vt:lpstr>Create a need to:</vt:lpstr>
      <vt:lpstr>Principle 1</vt:lpstr>
      <vt:lpstr>Principle 2</vt:lpstr>
      <vt:lpstr>Principle 3</vt:lpstr>
      <vt:lpstr>Principle 4</vt:lpstr>
      <vt:lpstr>Principle 5</vt:lpstr>
      <vt:lpstr>Principle 6</vt:lpstr>
      <vt:lpstr>Sorting examples</vt:lpstr>
      <vt:lpstr>Principle 7</vt:lpstr>
      <vt:lpstr>Slide 12</vt:lpstr>
      <vt:lpstr>Principle 8</vt:lpstr>
      <vt:lpstr>Conceptual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</dc:creator>
  <cp:lastModifiedBy>Anne Watson</cp:lastModifiedBy>
  <cp:revision>24</cp:revision>
  <dcterms:created xsi:type="dcterms:W3CDTF">2004-08-11T13:47:05Z</dcterms:created>
  <dcterms:modified xsi:type="dcterms:W3CDTF">2015-10-23T16:03:05Z</dcterms:modified>
</cp:coreProperties>
</file>