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487D1-378C-4629-8CC5-9E68120668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47C84-07C5-47DE-9C72-6FCDD74B32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A7195-C209-4F72-B2F1-CD803603F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08C5E-65BB-4B66-9029-49B136E90D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BAEB6-4C71-49B0-A3D0-9BDA4A10E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99449-918A-46F5-9592-A2D0574F59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16BD9-6650-4366-9D7A-032271D0C5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EB8F0-925F-4429-BDD6-037D839846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C4D93-EC87-435E-A5AB-F44F75BE2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2DD53-5F0A-41DE-812D-2681F7BC6F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FE84D-8FDD-498B-8221-8EF517A51E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7EE753-1074-4873-9A9C-5DF5EEC4F2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2835275"/>
          </a:xfrm>
        </p:spPr>
        <p:txBody>
          <a:bodyPr/>
          <a:lstStyle/>
          <a:p>
            <a:r>
              <a:rPr lang="en-GB"/>
              <a:t>TSG: 34</a:t>
            </a:r>
            <a:br>
              <a:rPr lang="en-GB"/>
            </a:br>
            <a:r>
              <a:rPr lang="en-GB"/>
              <a:t>Task design and analysis: a response to the first four papers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Anne Watson</a:t>
            </a:r>
          </a:p>
          <a:p>
            <a:r>
              <a:rPr lang="en-GB"/>
              <a:t>University of Oxford</a:t>
            </a:r>
          </a:p>
          <a:p>
            <a:r>
              <a:rPr lang="en-GB"/>
              <a:t>ICME 2008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354138"/>
          </a:xfrm>
        </p:spPr>
        <p:txBody>
          <a:bodyPr/>
          <a:lstStyle/>
          <a:p>
            <a:r>
              <a:rPr lang="en-GB" sz="4000"/>
              <a:t>The intention of task design is to influence changes in the mathematical activity of learners</a:t>
            </a:r>
            <a:endParaRPr lang="en-US" sz="4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r>
              <a:rPr lang="en-GB"/>
              <a:t>To act differently in future mathematical situations</a:t>
            </a:r>
          </a:p>
          <a:p>
            <a:r>
              <a:rPr lang="en-GB"/>
              <a:t>To draw on different resources in future</a:t>
            </a:r>
          </a:p>
          <a:p>
            <a:pPr lvl="1"/>
            <a:r>
              <a:rPr lang="en-GB"/>
              <a:t>use tools/representations differently</a:t>
            </a:r>
          </a:p>
          <a:p>
            <a:pPr lvl="1"/>
            <a:r>
              <a:rPr lang="en-GB"/>
              <a:t>extend and/or enrich personal example spaces, concept images, mathematical repertoire…</a:t>
            </a:r>
          </a:p>
          <a:p>
            <a:endParaRPr lang="en-GB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8013700" cy="936625"/>
          </a:xfrm>
        </p:spPr>
        <p:txBody>
          <a:bodyPr/>
          <a:lstStyle/>
          <a:p>
            <a:r>
              <a:rPr lang="en-GB" sz="4000"/>
              <a:t>How representation mediates learning</a:t>
            </a:r>
            <a:br>
              <a:rPr lang="en-GB" sz="4000"/>
            </a:br>
            <a:endParaRPr lang="en-US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Representation focuses attention on visual similarities and differences – using the syntax of graphs to make new distinctions in meanings (Zaslavsky)</a:t>
            </a:r>
          </a:p>
          <a:p>
            <a:pPr>
              <a:lnSpc>
                <a:spcPct val="80000"/>
              </a:lnSpc>
            </a:pPr>
            <a:r>
              <a:rPr lang="en-GB" sz="2400"/>
              <a:t>Representations need interpretation - create dialogue between representation and meaning (Swan)</a:t>
            </a:r>
          </a:p>
          <a:p>
            <a:pPr>
              <a:lnSpc>
                <a:spcPct val="80000"/>
              </a:lnSpc>
            </a:pPr>
            <a:r>
              <a:rPr lang="en-GB" sz="2400"/>
              <a:t>Representation to provide a visual object to talk about (all)</a:t>
            </a:r>
          </a:p>
          <a:p>
            <a:pPr>
              <a:lnSpc>
                <a:spcPct val="80000"/>
              </a:lnSpc>
            </a:pPr>
            <a:r>
              <a:rPr lang="en-GB" sz="2400"/>
              <a:t>Representation is syntactic, semantic, and enactive – moves enact grammar and meaning and afford reversal (Ainley)</a:t>
            </a:r>
          </a:p>
          <a:p>
            <a:pPr>
              <a:lnSpc>
                <a:spcPct val="80000"/>
              </a:lnSpc>
            </a:pPr>
            <a:r>
              <a:rPr lang="en-GB" sz="2400"/>
              <a:t>Representation models a mathematical structure – transformations in one can be mapped onto the other so each is a model-</a:t>
            </a:r>
            <a:r>
              <a:rPr lang="en-GB" sz="2400" i="1"/>
              <a:t>of</a:t>
            </a:r>
            <a:r>
              <a:rPr lang="en-GB" sz="2400"/>
              <a:t> and model-</a:t>
            </a:r>
            <a:r>
              <a:rPr lang="en-GB" sz="2400" i="1"/>
              <a:t>for</a:t>
            </a:r>
            <a:r>
              <a:rPr lang="en-GB" sz="2400"/>
              <a:t> (Schmittau)</a:t>
            </a:r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Shifts/extensions/enrichments of experience afforded</a:t>
            </a:r>
            <a:endParaRPr lang="en-US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Multiplicative to exponential (Schmittau)</a:t>
            </a:r>
            <a:endParaRPr lang="en-US"/>
          </a:p>
          <a:p>
            <a:r>
              <a:rPr lang="en-GB"/>
              <a:t>Discrete to continuous (Schmittau)</a:t>
            </a:r>
          </a:p>
          <a:p>
            <a:r>
              <a:rPr lang="en-GB"/>
              <a:t>The utilitarian power of symbolic generalisation (Ainley)</a:t>
            </a:r>
          </a:p>
          <a:p>
            <a:r>
              <a:rPr lang="en-GB"/>
              <a:t>Inversion (Ainley/ Swan)</a:t>
            </a:r>
          </a:p>
          <a:p>
            <a:r>
              <a:rPr lang="en-GB"/>
              <a:t>Clarification/definition of distinctions between mathematical objects (Swan/Zaslavsky)</a:t>
            </a:r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How are these enrichments achieved?</a:t>
            </a:r>
            <a:endParaRPr lang="en-U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All tasks draw on students’ perceptions and past experience, and offer extensions</a:t>
            </a:r>
          </a:p>
          <a:p>
            <a:pPr>
              <a:lnSpc>
                <a:spcPct val="90000"/>
              </a:lnSpc>
            </a:pPr>
            <a:r>
              <a:rPr lang="en-GB"/>
              <a:t>All tasks afford conjectures and feedback on effects</a:t>
            </a:r>
          </a:p>
          <a:p>
            <a:pPr>
              <a:lnSpc>
                <a:spcPct val="90000"/>
              </a:lnSpc>
            </a:pPr>
            <a:r>
              <a:rPr lang="en-GB"/>
              <a:t>All tasks constrain choices to fit models, images, alternative representations, of conventional mathematics</a:t>
            </a:r>
          </a:p>
          <a:p>
            <a:pPr>
              <a:lnSpc>
                <a:spcPct val="90000"/>
              </a:lnSpc>
            </a:pPr>
            <a:r>
              <a:rPr lang="en-GB"/>
              <a:t>All tasks exploit students’ search for familiarity, similarity/difference, and effect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Beyond purpose, context, curriculum, norms, and what is to be done: 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How example choice and sequencing expose mathematical structure and potential confusions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How representations structure the affordances and constraints of the task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How variation, equivalence &amp; difference are organised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How learners’ propensities to seek similarity/difference and familiarity are used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How learners’ choices and responses are exploited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How feedback and conflict are managed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How extension and enrichment of PES is afforded 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What shifts of perception/critical ideas are afforded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What is there to argue about and how does this argument take place?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What is the payoff?</a:t>
            </a:r>
          </a:p>
          <a:p>
            <a:pPr lvl="1">
              <a:lnSpc>
                <a:spcPct val="90000"/>
              </a:lnSpc>
            </a:pPr>
            <a:endParaRPr lang="en-GB" sz="20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353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TSG: 34 Task design and analysis: a response to the first four papers</vt:lpstr>
      <vt:lpstr>The intention of task design is to influence changes in the mathematical activity of learners</vt:lpstr>
      <vt:lpstr>How representation mediates learning </vt:lpstr>
      <vt:lpstr>Shifts/extensions/enrichments of experience afforded</vt:lpstr>
      <vt:lpstr>How are these enrichments achieved?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TSG: 34 Task design and analysis: a response to the first four papers</dc:title>
  <dc:creator>AW</dc:creator>
  <cp:lastModifiedBy>Anne Watson</cp:lastModifiedBy>
  <cp:revision>5</cp:revision>
  <dcterms:created xsi:type="dcterms:W3CDTF">2008-07-02T20:22:08Z</dcterms:created>
  <dcterms:modified xsi:type="dcterms:W3CDTF">2015-10-31T11:33:33Z</dcterms:modified>
</cp:coreProperties>
</file>