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2" r:id="rId5"/>
    <p:sldId id="260" r:id="rId6"/>
    <p:sldId id="263" r:id="rId7"/>
    <p:sldId id="261" r:id="rId8"/>
    <p:sldId id="272" r:id="rId9"/>
    <p:sldId id="264" r:id="rId10"/>
    <p:sldId id="273" r:id="rId11"/>
    <p:sldId id="267" r:id="rId12"/>
    <p:sldId id="271" r:id="rId13"/>
    <p:sldId id="274" r:id="rId14"/>
    <p:sldId id="275" r:id="rId15"/>
    <p:sldId id="276" r:id="rId16"/>
    <p:sldId id="277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9"/>
    <a:srgbClr val="855F33"/>
    <a:srgbClr val="FFF9E8"/>
    <a:srgbClr val="FFF5C4"/>
    <a:srgbClr val="FCF3A7"/>
    <a:srgbClr val="AB7942"/>
    <a:srgbClr val="FFF1BF"/>
    <a:srgbClr val="0432FF"/>
    <a:srgbClr val="FFE29F"/>
    <a:srgbClr val="FFF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1"/>
    <p:restoredTop sz="94666"/>
  </p:normalViewPr>
  <p:slideViewPr>
    <p:cSldViewPr snapToGrid="0" snapToObjects="1">
      <p:cViewPr varScale="1">
        <p:scale>
          <a:sx n="95" d="100"/>
          <a:sy n="95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836D-B0CF-D94A-86DB-32DAECE4C346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38976-516C-4447-B9E0-F21B8CB8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9482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4351338"/>
          </a:xfrm>
        </p:spPr>
        <p:txBody>
          <a:bodyPr anchor="t"/>
          <a:lstStyle>
            <a:lvl1pPr>
              <a:defRPr sz="24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>
              <a:defRPr sz="20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8C2D5-9183-2647-9097-FD7853CA0FB6}"/>
              </a:ext>
            </a:extLst>
          </p:cNvPr>
          <p:cNvSpPr txBox="1"/>
          <p:nvPr userDrawn="1"/>
        </p:nvSpPr>
        <p:spPr>
          <a:xfrm>
            <a:off x="0" y="6573075"/>
            <a:ext cx="516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6274B86-D5C6-724D-B283-994A2C55F078}" type="slidenum">
              <a:rPr lang="en-GB" sz="1400" smtClean="0">
                <a:latin typeface="Chalkboard" charset="0"/>
                <a:ea typeface="Chalkboard" charset="0"/>
                <a:cs typeface="Chalkboard" charset="0"/>
              </a:rPr>
              <a:t>‹#›</a:t>
            </a:fld>
            <a:endParaRPr lang="en-GB" sz="1400" dirty="0" err="1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7/14/21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7/14/21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Users/jhm/Documents/Filing%20Cabinet/%20%20%20%20Current%20Activities/%20%20%20%20%20Events%202021/07.14%20430pmKings%20School/Ratio%20=%202:5.pptx#-1,1,PowerPoint Presentation" TargetMode="External"/><Relationship Id="rId7" Type="http://schemas.openxmlformats.org/officeDocument/2006/relationships/hyperlink" Target="file:////Users/jhm/Documents/Filing%20Cabinet/%20%20%20%20Current%20Activities/%20%20%20%20%20%20%20%20%20Current%20Work/%20%20%20Shareable%20Maths/Cindy%20Projects/GP%20Sums/%20%20%20Varied%20Infinite%20Sums%20V2.cdy" TargetMode="External"/><Relationship Id="rId2" Type="http://schemas.openxmlformats.org/officeDocument/2006/relationships/hyperlink" Target="file:///Users/jhm/Documents/Filing%20Cabinet/%20%20%20%20Current%20Activities/%20%20%20%20%20Events%202021/07.14%20430pmKings%20School/Ratio%20=%201:2.pptx#-1,1,PowerPoint Present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/Users/jhm/Documents/Filing%20Cabinet/%20%20%20%20Current%20Activities/%20%20%20%20%20%20%20%20%20Current%20Work/%20%20%20Shareable%20Maths/Cindy%20Projects/GP%20Sums/%20%20%20Varied%20infinite%20Sums%20direct.cdy" TargetMode="External"/><Relationship Id="rId5" Type="http://schemas.openxmlformats.org/officeDocument/2006/relationships/hyperlink" Target="file:////Users/jhm/Documents/Filing%20Cabinet/%20%20%20%20Current%20Activities/%20%20%20%20%20%20%20%20%20Current%20Work/%20%20%20Shareable%20Maths/Cindy%20Projects/GP%20Sums/%20%20%20GP%20Sums.cdy" TargetMode="External"/><Relationship Id="rId4" Type="http://schemas.openxmlformats.org/officeDocument/2006/relationships/hyperlink" Target="file:///Users/jhm/Documents/Filing%20Cabinet/%20%20%20%20Current%20Activities/%20%20%20%20%20Events%202021/07.14%20430pmKings%20School/Ratio%20%3e%201:2%20internal.pptx#-1,1,PowerPoint Presentatio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7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96937" y="2633398"/>
            <a:ext cx="7772400" cy="165084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Summing Infinite GPs:</a:t>
            </a:r>
            <a:b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a study in shifts of attention</a:t>
            </a:r>
            <a:b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54137" y="5089064"/>
            <a:ext cx="6858000" cy="1599747"/>
          </a:xfrm>
        </p:spPr>
        <p:txBody>
          <a:bodyPr/>
          <a:lstStyle/>
          <a:p>
            <a:r>
              <a:rPr lang="en-US" dirty="0"/>
              <a:t>Kings </a:t>
            </a:r>
            <a:r>
              <a:rPr lang="en-US" dirty="0" err="1"/>
              <a:t>Maths</a:t>
            </a:r>
            <a:r>
              <a:rPr lang="en-US" dirty="0"/>
              <a:t> School</a:t>
            </a:r>
            <a:br>
              <a:rPr lang="en-US" dirty="0"/>
            </a:br>
            <a:r>
              <a:rPr lang="en-US" dirty="0"/>
              <a:t>KCLMS Outreach</a:t>
            </a:r>
          </a:p>
          <a:p>
            <a:r>
              <a:rPr lang="en-US" dirty="0"/>
              <a:t>July 2021</a:t>
            </a:r>
            <a:br>
              <a:rPr lang="en-US" dirty="0"/>
            </a:br>
            <a:r>
              <a:rPr lang="en-US" dirty="0"/>
              <a:t>in the time of Corona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1170" y="1606062"/>
            <a:ext cx="13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17" y="0"/>
            <a:ext cx="28956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BA385-2951-9849-9C05-02F78E63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52" y="182890"/>
            <a:ext cx="1152054" cy="1156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E39D3-D3A7-EE46-8D06-BC60453F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197" y="169189"/>
            <a:ext cx="1165703" cy="117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EE6C5-9655-5E4E-82C6-7DB4A4B8B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8" y="163910"/>
            <a:ext cx="2184891" cy="15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AB89-A0DF-8343-9C3B-73B106C8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Ratio &gt; ½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F1DE6-E320-EA44-ADE5-B1F0237D8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7" y="1063845"/>
            <a:ext cx="2067939" cy="1281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87E778-9E75-9145-8D39-374A695C9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403" y="1063846"/>
            <a:ext cx="2067940" cy="1281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7C6E72-D7F4-F549-B41A-807F26858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500" y="1039227"/>
            <a:ext cx="2067939" cy="1281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4959BF-9FA7-DB4E-A748-EE748BDD8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67" y="2482677"/>
            <a:ext cx="2067939" cy="1255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27551A-6651-5E4F-909A-A65B842A5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401" y="2482677"/>
            <a:ext cx="2067939" cy="12555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2BB4A5-3466-914E-AD33-A8EA2B230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3500" y="2482677"/>
            <a:ext cx="2067939" cy="12555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B2AE02-16B2-D243-8ACD-7DF599CC8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15" y="4009066"/>
            <a:ext cx="2067939" cy="1255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20A8A3-CBFE-3547-A032-0433B3EF67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3500" y="4009066"/>
            <a:ext cx="2067939" cy="12555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5775ED-D07E-1E48-9EF5-B2DEE27B0A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1400" y="4009066"/>
            <a:ext cx="2067939" cy="12555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9A35F3-6E07-1E4C-ABED-F4F09196BB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957" y="5462854"/>
            <a:ext cx="2067939" cy="12555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E629E5-484A-9E4A-887C-FFF245A770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1250" y="1073344"/>
            <a:ext cx="2067939" cy="12555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96A096-BA89-E943-A036-A1611303C6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1250" y="2490275"/>
            <a:ext cx="2067939" cy="12555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927DDA-49F6-9D4D-9E76-1814E0734F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01249" y="4009066"/>
            <a:ext cx="2067940" cy="12555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25AD27-79EF-DF49-BF1F-6AAD5C77B7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87105" y="5458969"/>
            <a:ext cx="2067938" cy="12555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3EAF65-7C4F-284F-94F7-DE17A46326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1400" y="5477133"/>
            <a:ext cx="2067940" cy="12555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4460C9-1F5C-CC43-A3A2-2078422FCD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64661" y="5448586"/>
            <a:ext cx="2067939" cy="12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C71E-259C-A742-A67F-F22FB738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 &gt; 1/2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A6200-15EE-B541-8845-81D82C594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2" y="1522309"/>
            <a:ext cx="1501097" cy="1523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467857-3C3F-0646-8348-E0CB9C9B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661" y="1522309"/>
            <a:ext cx="1501098" cy="1523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C1564B-53CA-AE43-9135-C7A1D6D74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954" y="1538321"/>
            <a:ext cx="1501097" cy="1523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A5D341-3B3F-354D-8959-2DD0B7B69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247" y="1538321"/>
            <a:ext cx="1501097" cy="1523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3403B-C4F7-254E-87CA-45CCC1170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540" y="1538321"/>
            <a:ext cx="1501098" cy="1523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8E319C-E9C9-7A40-BBAF-BF04D4D3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4" y="3324639"/>
            <a:ext cx="1501097" cy="1523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946AC3-A802-B947-804E-1638E3B48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193" y="3324639"/>
            <a:ext cx="1501099" cy="1523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343228-15F9-AE4A-BC6C-EC584F2B8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220" y="3337122"/>
            <a:ext cx="1501099" cy="1523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1EF8EC-AAB6-4C43-9CB9-0187BD5A8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0246" y="3324639"/>
            <a:ext cx="1501097" cy="1523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B7E7EC-66BF-4B49-B510-435642658A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2270" y="3324637"/>
            <a:ext cx="1501099" cy="15231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646933-8D9F-FC4E-B51E-848D66296912}"/>
              </a:ext>
            </a:extLst>
          </p:cNvPr>
          <p:cNvSpPr txBox="1"/>
          <p:nvPr/>
        </p:nvSpPr>
        <p:spPr>
          <a:xfrm>
            <a:off x="253931" y="1014609"/>
            <a:ext cx="162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Two variants</a:t>
            </a:r>
          </a:p>
        </p:txBody>
      </p:sp>
    </p:spTree>
    <p:extLst>
      <p:ext uri="{BB962C8B-B14F-4D97-AF65-F5344CB8AC3E}">
        <p14:creationId xmlns:p14="http://schemas.microsoft.com/office/powerpoint/2010/main" val="105856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E19A-E628-5E46-B49B-6558AF49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Vertices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C6F74-F83C-4E46-A41C-6034F9845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1" y="1191627"/>
            <a:ext cx="1656653" cy="1664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E820F2-162B-1E4A-BB06-9858D15B0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855" y="1191627"/>
            <a:ext cx="1656653" cy="1664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4EC148-3C12-0A48-998A-A1C55AB68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399" y="1191627"/>
            <a:ext cx="1656653" cy="1664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1B0032-4A79-8746-964A-57101E055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274" y="1191627"/>
            <a:ext cx="1656653" cy="1664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6DBC8A-EC87-C347-9DB4-A1DC9F03F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818" y="1191627"/>
            <a:ext cx="1656653" cy="1664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E819A5-A9A5-4043-9859-9A1B3414B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33" y="3170200"/>
            <a:ext cx="1656653" cy="1664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FC739F-049E-1647-BE73-0330DA58B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7073" y="3155325"/>
            <a:ext cx="1656653" cy="1664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D7C506-6BC7-544B-9764-DCB866BDF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7617" y="3176425"/>
            <a:ext cx="1656653" cy="1664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B3E58C-B30B-C54B-98C7-ED69563AF4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0274" y="3170200"/>
            <a:ext cx="1656653" cy="16641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B8B0F4-D675-EE4C-931C-94661748FF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818" y="3170201"/>
            <a:ext cx="1656653" cy="166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95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85D9-1437-AA48-9052-71018D01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Attention Conjectures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970CD-2072-4747-B5F9-3383553F8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605" y="3313675"/>
            <a:ext cx="5848983" cy="1790809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180AFA1-32A5-6444-97A2-4D6D31F0E4F2}"/>
              </a:ext>
            </a:extLst>
          </p:cNvPr>
          <p:cNvSpPr/>
          <p:nvPr/>
        </p:nvSpPr>
        <p:spPr>
          <a:xfrm>
            <a:off x="148669" y="1146704"/>
            <a:ext cx="3257550" cy="1385799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If a teacher and learner are attending to different things …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3170F0-A8D2-2148-AE75-643E348B9E41}"/>
              </a:ext>
            </a:extLst>
          </p:cNvPr>
          <p:cNvSpPr/>
          <p:nvPr/>
        </p:nvSpPr>
        <p:spPr>
          <a:xfrm>
            <a:off x="148669" y="2736476"/>
            <a:ext cx="3257550" cy="1385047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If a teacher and learner are attending in different ways …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BA2D538-674E-3944-A497-55EA204831DE}"/>
              </a:ext>
            </a:extLst>
          </p:cNvPr>
          <p:cNvSpPr/>
          <p:nvPr/>
        </p:nvSpPr>
        <p:spPr>
          <a:xfrm>
            <a:off x="3949952" y="2051695"/>
            <a:ext cx="4393950" cy="1138671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Communication can be at best</a:t>
            </a:r>
            <a:br>
              <a:rPr lang="en-GB" sz="2400" dirty="0">
                <a:solidFill>
                  <a:srgbClr val="FFFF00"/>
                </a:solidFill>
              </a:rPr>
            </a:br>
            <a:r>
              <a:rPr lang="en-GB" sz="2400" dirty="0">
                <a:solidFill>
                  <a:srgbClr val="FFFF00"/>
                </a:solidFill>
              </a:rPr>
              <a:t> partial &amp; incomplete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EBD1F2-33F6-F54F-A26E-7FAA05F92A4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325258" y="2451682"/>
            <a:ext cx="624694" cy="1693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610C5B-063F-4444-9A60-6C70306A1ABE}"/>
              </a:ext>
            </a:extLst>
          </p:cNvPr>
          <p:cNvCxnSpPr>
            <a:cxnSpLocks/>
          </p:cNvCxnSpPr>
          <p:nvPr/>
        </p:nvCxnSpPr>
        <p:spPr>
          <a:xfrm flipV="1">
            <a:off x="3406219" y="2766742"/>
            <a:ext cx="543733" cy="1075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1750C0C-866E-BC48-B7BC-15A541FBE46A}"/>
              </a:ext>
            </a:extLst>
          </p:cNvPr>
          <p:cNvSpPr/>
          <p:nvPr/>
        </p:nvSpPr>
        <p:spPr>
          <a:xfrm>
            <a:off x="332694" y="4956072"/>
            <a:ext cx="3257550" cy="13850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Every act by a teacher </a:t>
            </a:r>
            <a:br>
              <a:rPr lang="en-GB" sz="2400" dirty="0">
                <a:solidFill>
                  <a:srgbClr val="FFFF00"/>
                </a:solidFill>
              </a:rPr>
            </a:br>
            <a:r>
              <a:rPr lang="en-GB" sz="2400" dirty="0">
                <a:solidFill>
                  <a:srgbClr val="FFFF00"/>
                </a:solidFill>
              </a:rPr>
              <a:t>is an intervention </a:t>
            </a:r>
            <a:br>
              <a:rPr lang="en-GB" sz="2400" dirty="0">
                <a:solidFill>
                  <a:srgbClr val="FFFF00"/>
                </a:solidFill>
              </a:rPr>
            </a:br>
            <a:r>
              <a:rPr lang="en-GB" sz="2400" dirty="0">
                <a:solidFill>
                  <a:srgbClr val="FFFF00"/>
                </a:solidFill>
              </a:rPr>
              <a:t>in learner attention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5367915-14C2-4448-B1E6-3942B75C3965}"/>
              </a:ext>
            </a:extLst>
          </p:cNvPr>
          <p:cNvSpPr/>
          <p:nvPr/>
        </p:nvSpPr>
        <p:spPr>
          <a:xfrm>
            <a:off x="3406219" y="5489432"/>
            <a:ext cx="3774510" cy="11568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Conjecture:</a:t>
            </a:r>
          </a:p>
          <a:p>
            <a:pPr algn="ctr"/>
            <a:r>
              <a:rPr lang="en-GB" sz="2400" dirty="0">
                <a:solidFill>
                  <a:srgbClr val="FFFF00"/>
                </a:solidFill>
              </a:rPr>
              <a:t>These forms of attending apply in every lesson</a:t>
            </a:r>
          </a:p>
        </p:txBody>
      </p:sp>
    </p:spTree>
    <p:extLst>
      <p:ext uri="{BB962C8B-B14F-4D97-AF65-F5344CB8AC3E}">
        <p14:creationId xmlns:p14="http://schemas.microsoft.com/office/powerpoint/2010/main" val="294617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1373-F872-1440-A2EF-8B16E7BB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Varied Ratios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0DCFA6-E60F-F74D-952A-6435645B3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404"/>
            <a:ext cx="4572001" cy="2019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285E24-35F8-254F-8D40-A17BD17E8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409404"/>
            <a:ext cx="4572001" cy="2019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E1C549-83A4-194B-8D73-409D2A096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7" y="3791827"/>
            <a:ext cx="4572000" cy="2019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FEC18E-9B0D-E645-A28A-A080504B5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791827"/>
            <a:ext cx="4572000" cy="201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5874-07A2-7447-A4A5-B162AB5D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Systematic Variation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0192F-0A76-8A40-93B6-B0869CCD9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833393"/>
          </a:xfrm>
        </p:spPr>
        <p:txBody>
          <a:bodyPr/>
          <a:lstStyle/>
          <a:p>
            <a:r>
              <a:rPr lang="en-GB" dirty="0"/>
              <a:t>Systematically varied ratios (blue) and their complements (green)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86602-D5BB-D84F-8FEA-1055DF8E2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487195"/>
            <a:ext cx="8515350" cy="27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0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8F52-6832-9442-8D28-27FE5B75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Summing Using Slopes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549A69-DB12-B443-920B-78E227F39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9" y="4545958"/>
            <a:ext cx="7886700" cy="898878"/>
          </a:xfrm>
        </p:spPr>
        <p:txBody>
          <a:bodyPr>
            <a:normAutofit/>
          </a:bodyPr>
          <a:lstStyle/>
          <a:p>
            <a:r>
              <a:rPr lang="en-GB" sz="2000" dirty="0"/>
              <a:t>Pay attention to the horizontal red segments along the x-axis</a:t>
            </a:r>
          </a:p>
          <a:p>
            <a:r>
              <a:rPr lang="en-GB" sz="2000" dirty="0"/>
              <a:t>Later, pay attention to the vertical pink segments.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E92B86-E2CF-994F-8F0F-CF0892FCABB8}"/>
              </a:ext>
            </a:extLst>
          </p:cNvPr>
          <p:cNvSpPr/>
          <p:nvPr/>
        </p:nvSpPr>
        <p:spPr>
          <a:xfrm>
            <a:off x="4849090" y="5863896"/>
            <a:ext cx="3823855" cy="692728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For exploration: varying the ratios but retaining the straight line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CFEEE8-CEB4-5C4D-9BD9-448B9704C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348189"/>
            <a:ext cx="8257309" cy="2870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F2121C-1C6B-1241-BE6C-3EB0A48F4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1348189"/>
            <a:ext cx="8257309" cy="28707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9F7DD0-9F82-D640-B173-FBCC9F7A9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6" y="1348189"/>
            <a:ext cx="8257309" cy="28707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97992F-1306-7147-A217-E1CC23A6A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36" y="1348189"/>
            <a:ext cx="8257309" cy="28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A827-175C-6847-8807-2D098852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E320A-AD11-B346-9377-100D645DF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err="1"/>
              <a:t>PMTheta.com</a:t>
            </a:r>
            <a:r>
              <a:rPr lang="en-GB" sz="2000" dirty="0"/>
              <a:t> go to JHM presentations; Applets; publications</a:t>
            </a:r>
          </a:p>
          <a:p>
            <a:r>
              <a:rPr lang="en-GB" sz="2000" dirty="0" err="1"/>
              <a:t>john.mason@open.ac.uk</a:t>
            </a:r>
            <a:endParaRPr lang="en-GB" sz="2000" dirty="0"/>
          </a:p>
          <a:p>
            <a:r>
              <a:rPr lang="en-GB" sz="2000" dirty="0"/>
              <a:t>Mason, J. (2010). Attention and Intention in Learning About Teaching Through Teaching. In R. </a:t>
            </a:r>
            <a:r>
              <a:rPr lang="en-GB" sz="2000" dirty="0" err="1"/>
              <a:t>Leikin</a:t>
            </a:r>
            <a:r>
              <a:rPr lang="en-GB" sz="2000" dirty="0"/>
              <a:t> &amp; R. </a:t>
            </a:r>
            <a:r>
              <a:rPr lang="en-GB" sz="2000" dirty="0" err="1"/>
              <a:t>Zazkis</a:t>
            </a:r>
            <a:r>
              <a:rPr lang="en-GB" sz="2000" dirty="0"/>
              <a:t> (Eds.) </a:t>
            </a:r>
            <a:r>
              <a:rPr lang="en-GB" sz="2000" i="1" dirty="0"/>
              <a:t>Learning Through Teaching Mathematics: development of teachers' knowledge and expertise in practice</a:t>
            </a:r>
            <a:r>
              <a:rPr lang="en-GB" sz="2000" dirty="0"/>
              <a:t>. p23-47. New York: Springer.</a:t>
            </a:r>
          </a:p>
          <a:p>
            <a:r>
              <a:rPr lang="en-GB" sz="2000" dirty="0"/>
              <a:t>Mason J. (1998). Enabling Teachers to be Real Teachers: necessary levels of awareness and structure of attention,  </a:t>
            </a:r>
            <a:r>
              <a:rPr lang="en-GB" sz="2000" i="1" dirty="0"/>
              <a:t>Journal of Mathematics Teacher Education</a:t>
            </a:r>
            <a:r>
              <a:rPr lang="en-GB" sz="2000" dirty="0"/>
              <a:t>, 1 (3)  p243-267.</a:t>
            </a:r>
          </a:p>
        </p:txBody>
      </p:sp>
    </p:spTree>
    <p:extLst>
      <p:ext uri="{BB962C8B-B14F-4D97-AF65-F5344CB8AC3E}">
        <p14:creationId xmlns:p14="http://schemas.microsoft.com/office/powerpoint/2010/main" val="225432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5EDB3-8464-A84B-904E-70D9B12D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BCE61-1B39-DB4E-B73E-745D75AA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5"/>
            <a:ext cx="7886700" cy="4916615"/>
          </a:xfrm>
        </p:spPr>
        <p:txBody>
          <a:bodyPr/>
          <a:lstStyle/>
          <a:p>
            <a:r>
              <a:rPr lang="en-GB" dirty="0"/>
              <a:t>Ratio = ½</a:t>
            </a:r>
          </a:p>
          <a:p>
            <a:pPr lvl="1"/>
            <a:r>
              <a:rPr lang="en-GB" dirty="0"/>
              <a:t>Ways of working on a diagram or animation</a:t>
            </a:r>
          </a:p>
          <a:p>
            <a:r>
              <a:rPr lang="en-GB" dirty="0"/>
              <a:t>Ratio &lt; ½</a:t>
            </a:r>
          </a:p>
          <a:p>
            <a:pPr lvl="1"/>
            <a:r>
              <a:rPr lang="en-GB" dirty="0"/>
              <a:t>Variations</a:t>
            </a:r>
          </a:p>
          <a:p>
            <a:r>
              <a:rPr lang="en-GB" dirty="0"/>
              <a:t>Ratio &gt; ½</a:t>
            </a:r>
          </a:p>
          <a:p>
            <a:pPr lvl="1"/>
            <a:r>
              <a:rPr lang="en-GB" dirty="0"/>
              <a:t>Full Expansion</a:t>
            </a:r>
          </a:p>
          <a:p>
            <a:pPr lvl="1"/>
            <a:r>
              <a:rPr lang="en-GB" dirty="0"/>
              <a:t>Shifting</a:t>
            </a:r>
          </a:p>
          <a:p>
            <a:pPr lvl="1"/>
            <a:r>
              <a:rPr lang="en-GB" dirty="0"/>
              <a:t>Internal</a:t>
            </a:r>
          </a:p>
          <a:p>
            <a:r>
              <a:rPr lang="en-GB" dirty="0"/>
              <a:t>Vertex Tracking</a:t>
            </a:r>
          </a:p>
          <a:p>
            <a:pPr lvl="1"/>
            <a:r>
              <a:rPr lang="en-GB" dirty="0"/>
              <a:t>Relation to sine and cosine</a:t>
            </a:r>
          </a:p>
          <a:p>
            <a:r>
              <a:rPr lang="en-GB" dirty="0"/>
              <a:t>Non-Uniform Sequences</a:t>
            </a:r>
          </a:p>
          <a:p>
            <a:r>
              <a:rPr lang="en-GB" dirty="0"/>
              <a:t>Slope Diagrams</a:t>
            </a:r>
          </a:p>
          <a:p>
            <a:pPr lvl="1"/>
            <a:endParaRPr lang="en-GB" dirty="0"/>
          </a:p>
        </p:txBody>
      </p:sp>
      <p:sp>
        <p:nvSpPr>
          <p:cNvPr id="4" name="Action Button: Custom 3">
            <a:hlinkClick r:id="rId2" action="ppaction://hlinkpres?slideindex=1&amp;slidetitle=PowerPoint Presentation" highlightClick="1"/>
            <a:extLst>
              <a:ext uri="{FF2B5EF4-FFF2-40B4-BE49-F238E27FC236}">
                <a16:creationId xmlns:a16="http://schemas.microsoft.com/office/drawing/2014/main" id="{64C871E0-5955-5448-B5CC-2FD36A4F34C0}"/>
              </a:ext>
            </a:extLst>
          </p:cNvPr>
          <p:cNvSpPr/>
          <p:nvPr/>
        </p:nvSpPr>
        <p:spPr>
          <a:xfrm>
            <a:off x="6583680" y="1559859"/>
            <a:ext cx="968188" cy="462579"/>
          </a:xfrm>
          <a:prstGeom prst="actionButtonBlank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= 1/2</a:t>
            </a:r>
          </a:p>
        </p:txBody>
      </p:sp>
      <p:sp>
        <p:nvSpPr>
          <p:cNvPr id="6" name="Action Button: Custom 5">
            <a:hlinkClick r:id="rId3" action="ppaction://hlinkpres?slideindex=1&amp;slidetitle=PowerPoint Presentation" highlightClick="1"/>
            <a:extLst>
              <a:ext uri="{FF2B5EF4-FFF2-40B4-BE49-F238E27FC236}">
                <a16:creationId xmlns:a16="http://schemas.microsoft.com/office/drawing/2014/main" id="{F92D8DDF-F17D-E74A-9842-0279EE25D4A1}"/>
              </a:ext>
            </a:extLst>
          </p:cNvPr>
          <p:cNvSpPr/>
          <p:nvPr/>
        </p:nvSpPr>
        <p:spPr>
          <a:xfrm>
            <a:off x="6567543" y="2425552"/>
            <a:ext cx="1000461" cy="494852"/>
          </a:xfrm>
          <a:prstGeom prst="actionButtonBlank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&lt; 1/2</a:t>
            </a:r>
          </a:p>
        </p:txBody>
      </p:sp>
      <p:sp>
        <p:nvSpPr>
          <p:cNvPr id="7" name="Action Button: Custom 6">
            <a:hlinkClick r:id="rId4" action="ppaction://hlinkpres?slideindex=1&amp;slidetitle=PowerPoint Presentation" highlightClick="1"/>
            <a:extLst>
              <a:ext uri="{FF2B5EF4-FFF2-40B4-BE49-F238E27FC236}">
                <a16:creationId xmlns:a16="http://schemas.microsoft.com/office/drawing/2014/main" id="{19106E5A-BE8B-C949-BDED-27EFC1ECADA2}"/>
              </a:ext>
            </a:extLst>
          </p:cNvPr>
          <p:cNvSpPr/>
          <p:nvPr/>
        </p:nvSpPr>
        <p:spPr>
          <a:xfrm>
            <a:off x="6567543" y="3506993"/>
            <a:ext cx="984325" cy="494852"/>
          </a:xfrm>
          <a:prstGeom prst="actionButtonBlank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&gt; 1/2</a:t>
            </a:r>
          </a:p>
        </p:txBody>
      </p:sp>
      <p:sp>
        <p:nvSpPr>
          <p:cNvPr id="8" name="Action Button: Custom 7">
            <a:hlinkClick r:id="rId5" action="ppaction://hlinkfile" highlightClick="1"/>
            <a:extLst>
              <a:ext uri="{FF2B5EF4-FFF2-40B4-BE49-F238E27FC236}">
                <a16:creationId xmlns:a16="http://schemas.microsoft.com/office/drawing/2014/main" id="{BB71B571-0AD9-1343-B9DD-D38EF637997A}"/>
              </a:ext>
            </a:extLst>
          </p:cNvPr>
          <p:cNvSpPr/>
          <p:nvPr/>
        </p:nvSpPr>
        <p:spPr>
          <a:xfrm>
            <a:off x="6583680" y="529120"/>
            <a:ext cx="968188" cy="480031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GP Sums</a:t>
            </a:r>
          </a:p>
        </p:txBody>
      </p:sp>
      <p:sp>
        <p:nvSpPr>
          <p:cNvPr id="10" name="Action Button: Custom 9">
            <a:hlinkClick r:id="rId6" action="ppaction://hlinkfile" highlightClick="1"/>
            <a:extLst>
              <a:ext uri="{FF2B5EF4-FFF2-40B4-BE49-F238E27FC236}">
                <a16:creationId xmlns:a16="http://schemas.microsoft.com/office/drawing/2014/main" id="{323BEF4E-3DA2-B140-9DE8-EBB902561FBA}"/>
              </a:ext>
            </a:extLst>
          </p:cNvPr>
          <p:cNvSpPr/>
          <p:nvPr/>
        </p:nvSpPr>
        <p:spPr>
          <a:xfrm>
            <a:off x="7906871" y="5298141"/>
            <a:ext cx="1011218" cy="909021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Directly Varied Ratios</a:t>
            </a:r>
          </a:p>
        </p:txBody>
      </p:sp>
      <p:sp>
        <p:nvSpPr>
          <p:cNvPr id="11" name="Action Button: Custom 10">
            <a:hlinkClick r:id="rId7" action="ppaction://hlinkfile" highlightClick="1"/>
            <a:extLst>
              <a:ext uri="{FF2B5EF4-FFF2-40B4-BE49-F238E27FC236}">
                <a16:creationId xmlns:a16="http://schemas.microsoft.com/office/drawing/2014/main" id="{9AA079A2-0B29-974E-8143-40A8C4164ADF}"/>
              </a:ext>
            </a:extLst>
          </p:cNvPr>
          <p:cNvSpPr/>
          <p:nvPr/>
        </p:nvSpPr>
        <p:spPr>
          <a:xfrm>
            <a:off x="6567543" y="5298141"/>
            <a:ext cx="896513" cy="909021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Varied Ratios</a:t>
            </a:r>
          </a:p>
        </p:txBody>
      </p:sp>
    </p:spTree>
    <p:extLst>
      <p:ext uri="{BB962C8B-B14F-4D97-AF65-F5344CB8AC3E}">
        <p14:creationId xmlns:p14="http://schemas.microsoft.com/office/powerpoint/2010/main" val="28101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3E50E9-F79B-BB43-8EF2-5D80B5688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01" y="1136985"/>
            <a:ext cx="2253096" cy="22333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3728E1-6765-5D43-B9AF-D08242908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785" y="1136985"/>
            <a:ext cx="2253096" cy="22333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99B5C9-4721-3E4E-86FE-37C625E36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458" y="1136985"/>
            <a:ext cx="2253096" cy="2233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83D129-DEFF-264A-9A70-9B9F22032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01" y="3827518"/>
            <a:ext cx="2253096" cy="2233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6CBED9-1D0F-E643-982A-D31378EE1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786" y="3827517"/>
            <a:ext cx="2253096" cy="223333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84AAE5E-FBE1-B944-945C-AFBF5126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Sequence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EE5C9-A30B-5F42-BE8B-969B43A53FF8}"/>
              </a:ext>
            </a:extLst>
          </p:cNvPr>
          <p:cNvSpPr txBox="1"/>
          <p:nvPr/>
        </p:nvSpPr>
        <p:spPr>
          <a:xfrm>
            <a:off x="6483488" y="4467314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>
                <a:latin typeface="Chalkboard" charset="0"/>
                <a:ea typeface="Chalkboard" charset="0"/>
                <a:cs typeface="Chalkboard" charset="0"/>
              </a:rPr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2A862C-55D8-4D4F-91A5-B39DBD6EB5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171" y="5853943"/>
            <a:ext cx="2096489" cy="638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0336EC-36F6-5640-8564-43F0CDDDE1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0503" y="5112076"/>
            <a:ext cx="2984847" cy="68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28F4-6616-624C-9D8C-40E0EA23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62DBF-2F5E-8741-A138-2271AC05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6553"/>
            <a:ext cx="7886700" cy="1631216"/>
          </a:xfrm>
        </p:spPr>
        <p:txBody>
          <a:bodyPr/>
          <a:lstStyle/>
          <a:p>
            <a:r>
              <a:rPr lang="en-GB" dirty="0"/>
              <a:t>How did the focus of your attention shift?</a:t>
            </a:r>
          </a:p>
          <a:p>
            <a:r>
              <a:rPr lang="en-GB" dirty="0"/>
              <a:t>When did a story start to emerge?</a:t>
            </a:r>
          </a:p>
          <a:p>
            <a:r>
              <a:rPr lang="en-GB" dirty="0"/>
              <a:t>What other shifts did you notice when the arithmetic appeared?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A1553-1135-5B44-95B1-F552AD518176}"/>
              </a:ext>
            </a:extLst>
          </p:cNvPr>
          <p:cNvSpPr txBox="1"/>
          <p:nvPr/>
        </p:nvSpPr>
        <p:spPr>
          <a:xfrm>
            <a:off x="1739998" y="2782257"/>
            <a:ext cx="566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Holding Wholes (gazing)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Discerning Details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Recognising Relationships between details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C44D684-23CA-1E4A-BB7D-CED2153EB0B8}"/>
              </a:ext>
            </a:extLst>
          </p:cNvPr>
          <p:cNvSpPr/>
          <p:nvPr/>
        </p:nvSpPr>
        <p:spPr>
          <a:xfrm>
            <a:off x="262890" y="3970225"/>
            <a:ext cx="2227092" cy="1015663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Attention drawn to regions where change happened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B1FB0B2-9A2A-9E48-B1FC-895D9CF1F116}"/>
              </a:ext>
            </a:extLst>
          </p:cNvPr>
          <p:cNvSpPr/>
          <p:nvPr/>
        </p:nvSpPr>
        <p:spPr>
          <a:xfrm>
            <a:off x="737821" y="4946473"/>
            <a:ext cx="2004354" cy="809673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Unchanged bits part of gaze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881E33-AB0D-AB4D-9A85-387BF52A455B}"/>
              </a:ext>
            </a:extLst>
          </p:cNvPr>
          <p:cNvSpPr/>
          <p:nvPr/>
        </p:nvSpPr>
        <p:spPr>
          <a:xfrm>
            <a:off x="1212751" y="5690086"/>
            <a:ext cx="2227091" cy="1015663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To locate change, need to discern details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A93C1C0-474C-3A4D-A77A-72DD9B80EB46}"/>
              </a:ext>
            </a:extLst>
          </p:cNvPr>
          <p:cNvSpPr/>
          <p:nvPr/>
        </p:nvSpPr>
        <p:spPr>
          <a:xfrm>
            <a:off x="3539343" y="4029505"/>
            <a:ext cx="3002133" cy="7535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What did ‘</a:t>
            </a:r>
            <a:r>
              <a:rPr lang="en-GB" sz="3600" dirty="0">
                <a:solidFill>
                  <a:srgbClr val="FFFF00"/>
                </a:solidFill>
              </a:rPr>
              <a:t>…</a:t>
            </a:r>
            <a:r>
              <a:rPr lang="en-GB" sz="2000" dirty="0">
                <a:solidFill>
                  <a:srgbClr val="FFFF00"/>
                </a:solidFill>
              </a:rPr>
              <a:t>’</a:t>
            </a:r>
            <a:r>
              <a:rPr lang="en-GB" sz="3600" dirty="0">
                <a:solidFill>
                  <a:srgbClr val="FFFF00"/>
                </a:solidFill>
              </a:rPr>
              <a:t> </a:t>
            </a:r>
            <a:r>
              <a:rPr lang="en-GB" sz="2000" dirty="0">
                <a:solidFill>
                  <a:srgbClr val="FFFF00"/>
                </a:solidFill>
              </a:rPr>
              <a:t>trigger?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86834E-DBCA-BE4A-A20F-A9792042DF29}"/>
              </a:ext>
            </a:extLst>
          </p:cNvPr>
          <p:cNvSpPr/>
          <p:nvPr/>
        </p:nvSpPr>
        <p:spPr>
          <a:xfrm>
            <a:off x="3692037" y="4707331"/>
            <a:ext cx="3717241" cy="12316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FF00"/>
                </a:solidFill>
              </a:rPr>
              <a:t>• mental imagery of completion? </a:t>
            </a:r>
          </a:p>
          <a:p>
            <a:r>
              <a:rPr lang="en-GB" sz="2000" dirty="0">
                <a:solidFill>
                  <a:srgbClr val="FFFF00"/>
                </a:solidFill>
              </a:rPr>
              <a:t>• ‘sense of’ completion?</a:t>
            </a:r>
          </a:p>
          <a:p>
            <a:r>
              <a:rPr lang="en-GB" sz="2000" dirty="0">
                <a:solidFill>
                  <a:srgbClr val="FFFF00"/>
                </a:solidFill>
              </a:rPr>
              <a:t>• nothing much?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9F070C4-F24C-6740-ADD7-1CD7EC396852}"/>
              </a:ext>
            </a:extLst>
          </p:cNvPr>
          <p:cNvSpPr/>
          <p:nvPr/>
        </p:nvSpPr>
        <p:spPr>
          <a:xfrm>
            <a:off x="4029147" y="5873176"/>
            <a:ext cx="4706889" cy="649482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Arithmetic –&gt; discerning details and recognising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5854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86B4-66CC-494B-A845-6B3D7410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Sequence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4C3B4-1914-B04E-9EAF-4F17D80AD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69" y="1141407"/>
            <a:ext cx="2074426" cy="2079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32080-5577-9B45-8DF3-AFD18F8A9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420" y="1157820"/>
            <a:ext cx="2058055" cy="2063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5EAF0-0FFB-B544-BD47-72195E982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700" y="1157820"/>
            <a:ext cx="2058055" cy="2063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D513F2-587D-564F-B09E-2728DB8C6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69" y="3713867"/>
            <a:ext cx="2074426" cy="2079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E14BD6-28DA-A54D-997C-9BDF68729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2420" y="3693184"/>
            <a:ext cx="2074426" cy="2079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3B744B-FFFF-BD4A-AE74-AC0BA66078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4522" y="4107665"/>
            <a:ext cx="901700" cy="97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40D052-D441-9B42-9123-5D420FD8F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4003" y="5899754"/>
            <a:ext cx="4391724" cy="8558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C52A75-7F9A-AF4B-9031-5DE24A357A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0586" y="4846367"/>
            <a:ext cx="3102060" cy="80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2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67ED-A629-F848-8D55-0D47C9F9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Sequence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91EC9-8F12-724B-AEED-01A20A7C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18" y="1509602"/>
            <a:ext cx="2357382" cy="2336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34B421-D999-F248-8185-63B82AB8B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699" y="1509602"/>
            <a:ext cx="2357383" cy="2336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55A9D-E523-AA4C-BF7D-2BE802317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167" y="1509602"/>
            <a:ext cx="2357383" cy="2336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D75BC4-7B63-A34E-94D6-B8B3FB113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18" y="3943641"/>
            <a:ext cx="2357382" cy="2336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E3DEB-3B6D-674E-992D-FC954128A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701" y="3943642"/>
            <a:ext cx="2357381" cy="2336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FABFE0-2B0B-324E-9DFB-62530A2D1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7741" y="4623042"/>
            <a:ext cx="9017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7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85D9-1437-AA48-9052-71018D01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Attention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FA066A-2897-6D44-ABF6-34E162558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3326"/>
            <a:ext cx="7886700" cy="819946"/>
          </a:xfrm>
        </p:spPr>
        <p:txBody>
          <a:bodyPr/>
          <a:lstStyle/>
          <a:p>
            <a:r>
              <a:rPr lang="en-GB" dirty="0"/>
              <a:t>What generality can you detect and express concerning these two sequences?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970CD-2072-4747-B5F9-3383553F8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598" y="5014401"/>
            <a:ext cx="5740400" cy="176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402D2-A61C-6043-973A-F7366B87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023" y="2071355"/>
            <a:ext cx="1780922" cy="176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E52CDA-F5C7-4646-A6DD-FE52E8B9E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832" y="2075991"/>
            <a:ext cx="1754469" cy="176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2CF994-7D48-ED4A-B050-BC6F006BC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832" y="4147315"/>
            <a:ext cx="547848" cy="5655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8319-69DC-E543-8F6D-4ADB1083B79F}"/>
              </a:ext>
            </a:extLst>
          </p:cNvPr>
          <p:cNvSpPr txBox="1"/>
          <p:nvPr/>
        </p:nvSpPr>
        <p:spPr>
          <a:xfrm>
            <a:off x="1438777" y="4225678"/>
            <a:ext cx="53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For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A6010-39E9-2A4E-808A-2F3390466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066" y="4128082"/>
            <a:ext cx="2108188" cy="5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E102-083F-3242-A4FE-492AE703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Formats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2631E-5D7C-9545-A86D-FA0550249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4915460"/>
            <a:ext cx="1825438" cy="1843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C664E-8E22-5E43-B30A-78F402A67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014609"/>
            <a:ext cx="1825438" cy="1843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A01E2B-08B8-2948-BA1D-3430E02FC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003" y="1014609"/>
            <a:ext cx="1825438" cy="1843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6E07C-CCCC-0C46-928A-C907347A2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296" y="4915459"/>
            <a:ext cx="1825438" cy="1843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119A38-BFC3-A547-81A8-20F31E487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" y="2984392"/>
            <a:ext cx="1825438" cy="1843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4AE078-0EC0-7A44-9545-393DDD2A78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003" y="2984392"/>
            <a:ext cx="1825438" cy="1843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086AF1-665F-F345-B5E1-3DA7B94E6EF2}"/>
              </a:ext>
            </a:extLst>
          </p:cNvPr>
          <p:cNvSpPr txBox="1"/>
          <p:nvPr/>
        </p:nvSpPr>
        <p:spPr>
          <a:xfrm>
            <a:off x="5280918" y="1968729"/>
            <a:ext cx="2868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What is the same and what different about these formats?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E50F5-9DDB-2141-84A4-0AC683DF7DCD}"/>
              </a:ext>
            </a:extLst>
          </p:cNvPr>
          <p:cNvSpPr txBox="1"/>
          <p:nvPr/>
        </p:nvSpPr>
        <p:spPr>
          <a:xfrm>
            <a:off x="5280918" y="3938512"/>
            <a:ext cx="30926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Holding Wholes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Discerning Details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Recognising Relationships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Perceiving Properties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Reasoning</a:t>
            </a:r>
          </a:p>
        </p:txBody>
      </p:sp>
    </p:spTree>
    <p:extLst>
      <p:ext uri="{BB962C8B-B14F-4D97-AF65-F5344CB8AC3E}">
        <p14:creationId xmlns:p14="http://schemas.microsoft.com/office/powerpoint/2010/main" val="21388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90A2-7E28-CC43-A3BB-09DA2997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Ratio &gt; ½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9A6A9-FBC4-F64D-8619-615ECDF9E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91" y="1301750"/>
            <a:ext cx="2065214" cy="2083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652C9-3C36-DD4B-B1DD-C691D802E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91" y="1301750"/>
            <a:ext cx="2065216" cy="2083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E5ED1-C06C-5240-B6C0-F9E0BBB19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793" y="1318231"/>
            <a:ext cx="2065213" cy="208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28B1B-FB3F-6244-9E9F-AE8AA9F54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991" y="3752311"/>
            <a:ext cx="2065215" cy="2083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C07C-FBC5-854D-8BC8-88C8115FD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390" y="3752312"/>
            <a:ext cx="2065214" cy="2083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BD748C-6708-7F4F-B7DD-77500E00B8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4790" y="3759516"/>
            <a:ext cx="2065213" cy="2083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621A05-BD00-A54D-9F4E-732E32667282}"/>
              </a:ext>
            </a:extLst>
          </p:cNvPr>
          <p:cNvSpPr txBox="1"/>
          <p:nvPr/>
        </p:nvSpPr>
        <p:spPr>
          <a:xfrm>
            <a:off x="3039205" y="6002817"/>
            <a:ext cx="2602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Express a generality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B38229-1F9B-3D42-9964-4F283638B977}"/>
              </a:ext>
            </a:extLst>
          </p:cNvPr>
          <p:cNvSpPr txBox="1"/>
          <p:nvPr/>
        </p:nvSpPr>
        <p:spPr>
          <a:xfrm>
            <a:off x="3813100" y="6417549"/>
            <a:ext cx="350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and a further generality</a:t>
            </a:r>
          </a:p>
        </p:txBody>
      </p:sp>
    </p:spTree>
    <p:extLst>
      <p:ext uri="{BB962C8B-B14F-4D97-AF65-F5344CB8AC3E}">
        <p14:creationId xmlns:p14="http://schemas.microsoft.com/office/powerpoint/2010/main" val="21098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6757</TotalTime>
  <Words>442</Words>
  <Application>Microsoft Macintosh PowerPoint</Application>
  <PresentationFormat>On-screen Show (4:3)</PresentationFormat>
  <Paragraphs>77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Chalkboard</vt:lpstr>
      <vt:lpstr>Office Theme</vt:lpstr>
      <vt:lpstr>Summing Infinite GPs: a study in shifts of attention  </vt:lpstr>
      <vt:lpstr>Outline</vt:lpstr>
      <vt:lpstr>First Sequence</vt:lpstr>
      <vt:lpstr>Attention</vt:lpstr>
      <vt:lpstr>Second Sequence</vt:lpstr>
      <vt:lpstr>Another Sequence</vt:lpstr>
      <vt:lpstr>Attention</vt:lpstr>
      <vt:lpstr>Different Formats</vt:lpstr>
      <vt:lpstr>Ratio &gt; ½ </vt:lpstr>
      <vt:lpstr>Ratio &gt; ½ </vt:lpstr>
      <vt:lpstr>Ratio &gt; 1/2</vt:lpstr>
      <vt:lpstr>Tracking Vertices</vt:lpstr>
      <vt:lpstr>Attention Conjectures</vt:lpstr>
      <vt:lpstr>Varied Ratios</vt:lpstr>
      <vt:lpstr>Systematic Variation</vt:lpstr>
      <vt:lpstr>Summing Using Slopes</vt:lpstr>
      <vt:lpstr>To Follow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77</cp:revision>
  <cp:lastPrinted>2021-07-14T10:47:11Z</cp:lastPrinted>
  <dcterms:created xsi:type="dcterms:W3CDTF">2017-06-17T10:17:52Z</dcterms:created>
  <dcterms:modified xsi:type="dcterms:W3CDTF">2021-07-14T16:46:18Z</dcterms:modified>
</cp:coreProperties>
</file>