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37"/>
  </p:notesMasterIdLst>
  <p:handoutMasterIdLst>
    <p:handoutMasterId r:id="rId38"/>
  </p:handoutMasterIdLst>
  <p:sldIdLst>
    <p:sldId id="336" r:id="rId4"/>
    <p:sldId id="682" r:id="rId5"/>
    <p:sldId id="664" r:id="rId6"/>
    <p:sldId id="673" r:id="rId7"/>
    <p:sldId id="666" r:id="rId8"/>
    <p:sldId id="668" r:id="rId9"/>
    <p:sldId id="669" r:id="rId10"/>
    <p:sldId id="667" r:id="rId11"/>
    <p:sldId id="672" r:id="rId12"/>
    <p:sldId id="670" r:id="rId13"/>
    <p:sldId id="671" r:id="rId14"/>
    <p:sldId id="687" r:id="rId15"/>
    <p:sldId id="674" r:id="rId16"/>
    <p:sldId id="643" r:id="rId17"/>
    <p:sldId id="683" r:id="rId18"/>
    <p:sldId id="641" r:id="rId19"/>
    <p:sldId id="662" r:id="rId20"/>
    <p:sldId id="709" r:id="rId21"/>
    <p:sldId id="675" r:id="rId22"/>
    <p:sldId id="684" r:id="rId23"/>
    <p:sldId id="676" r:id="rId24"/>
    <p:sldId id="688" r:id="rId25"/>
    <p:sldId id="711" r:id="rId26"/>
    <p:sldId id="712" r:id="rId27"/>
    <p:sldId id="710" r:id="rId28"/>
    <p:sldId id="678" r:id="rId29"/>
    <p:sldId id="680" r:id="rId30"/>
    <p:sldId id="689" r:id="rId31"/>
    <p:sldId id="685" r:id="rId32"/>
    <p:sldId id="686" r:id="rId33"/>
    <p:sldId id="720" r:id="rId34"/>
    <p:sldId id="721" r:id="rId35"/>
    <p:sldId id="71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682"/>
            <p14:sldId id="664"/>
            <p14:sldId id="673"/>
            <p14:sldId id="666"/>
            <p14:sldId id="668"/>
            <p14:sldId id="669"/>
            <p14:sldId id="667"/>
            <p14:sldId id="672"/>
            <p14:sldId id="670"/>
            <p14:sldId id="671"/>
            <p14:sldId id="687"/>
            <p14:sldId id="674"/>
            <p14:sldId id="643"/>
            <p14:sldId id="683"/>
            <p14:sldId id="641"/>
            <p14:sldId id="662"/>
            <p14:sldId id="709"/>
            <p14:sldId id="675"/>
            <p14:sldId id="684"/>
          </p14:sldIdLst>
        </p14:section>
        <p14:section name="Part 3 Rational GCD" id="{0E781EB5-9BC4-6C4C-A631-349BD46F833F}">
          <p14:sldIdLst>
            <p14:sldId id="676"/>
            <p14:sldId id="688"/>
            <p14:sldId id="711"/>
            <p14:sldId id="712"/>
            <p14:sldId id="710"/>
            <p14:sldId id="678"/>
            <p14:sldId id="680"/>
            <p14:sldId id="689"/>
            <p14:sldId id="685"/>
            <p14:sldId id="686"/>
          </p14:sldIdLst>
        </p14:section>
        <p14:section name="Tracking Arithmetic" id="{396DE530-3C15-9946-842F-97D66A7BB4DD}">
          <p14:sldIdLst>
            <p14:sldId id="720"/>
            <p14:sldId id="721"/>
            <p14:sldId id="7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3400FF"/>
    <a:srgbClr val="000000"/>
    <a:srgbClr val="00FFFF"/>
    <a:srgbClr val="00279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1" autoAdjust="0"/>
    <p:restoredTop sz="94660"/>
  </p:normalViewPr>
  <p:slideViewPr>
    <p:cSldViewPr>
      <p:cViewPr>
        <p:scale>
          <a:sx n="81" d="100"/>
          <a:sy n="81" d="100"/>
        </p:scale>
        <p:origin x="-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rPr lang="en-GB"/>
              <a:pPr/>
              <a:t>10/07/15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eh context, but whether students ‘think’ they can solve the problem!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E725C433-D1CE-8448-8EB8-3A028A018B01}" type="slidenum">
              <a:rPr lang="en-US" sz="1200" b="0">
                <a:latin typeface="Lucida Grande" charset="0"/>
              </a:rPr>
              <a:pPr/>
              <a:t>31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32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505599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844824"/>
            <a:ext cx="6696744" cy="1224136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effectLst/>
              </a:rPr>
              <a:t>Using </a:t>
            </a:r>
            <a:br>
              <a:rPr lang="en-US" sz="3200" dirty="0" smtClean="0">
                <a:solidFill>
                  <a:srgbClr val="000000"/>
                </a:solidFill>
                <a:effectLst/>
              </a:rPr>
            </a:br>
            <a:r>
              <a:rPr lang="en-US" sz="3200" dirty="0" smtClean="0">
                <a:solidFill>
                  <a:srgbClr val="000000"/>
                </a:solidFill>
                <a:effectLst/>
              </a:rPr>
              <a:t>Mathematical Structure</a:t>
            </a:r>
            <a:br>
              <a:rPr lang="en-US" sz="3200" dirty="0" smtClean="0">
                <a:solidFill>
                  <a:srgbClr val="000000"/>
                </a:solidFill>
                <a:effectLst/>
              </a:rPr>
            </a:br>
            <a:r>
              <a:rPr lang="en-US" sz="3200" dirty="0" smtClean="0">
                <a:solidFill>
                  <a:srgbClr val="000000"/>
                </a:solidFill>
                <a:effectLst/>
              </a:rPr>
              <a:t>to Inform Pedagogy</a:t>
            </a:r>
            <a:br>
              <a:rPr lang="en-US" sz="3200" dirty="0" smtClean="0">
                <a:solidFill>
                  <a:srgbClr val="000000"/>
                </a:solidFill>
                <a:effectLst/>
              </a:rPr>
            </a:br>
            <a:endParaRPr lang="en-US" sz="3200" dirty="0">
              <a:solidFill>
                <a:srgbClr val="000000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59490" y="3665115"/>
            <a:ext cx="4050006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Anne Watson &amp; John </a:t>
            </a:r>
            <a:r>
              <a:rPr lang="en-US" sz="2400" b="0" dirty="0">
                <a:solidFill>
                  <a:srgbClr val="00002A"/>
                </a:solidFill>
              </a:rPr>
              <a:t>Mason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NZAMT</a:t>
            </a:r>
            <a:endParaRPr lang="en-US" sz="2400" b="0" dirty="0">
              <a:solidFill>
                <a:srgbClr val="00002A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July 2015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17700"/>
            <a:ext cx="7056419" cy="3887564"/>
          </a:xfrm>
          <a:prstGeom prst="rect">
            <a:avLst/>
          </a:prstGeom>
        </p:spPr>
      </p:pic>
      <p:sp>
        <p:nvSpPr>
          <p:cNvPr id="48131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30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2880320" cy="1200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What does addition mean if you add 27 to 48 using tape?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36" name="Picture 4" descr="http://www.greatlittleminds.com/images/printable-graph-paper/printable-graph-paper-1cm-sq-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7373" y="-355085"/>
            <a:ext cx="5393269" cy="7632847"/>
          </a:xfrm>
          <a:prstGeom prst="rect">
            <a:avLst/>
          </a:prstGeom>
          <a:noFill/>
        </p:spPr>
      </p:pic>
      <p:sp>
        <p:nvSpPr>
          <p:cNvPr id="44034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2664296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 What does addition mean if you add 27 to 48 using squared paper?</a:t>
            </a:r>
            <a:endParaRPr lang="en-GB" sz="2400" b="0" dirty="0">
              <a:solidFill>
                <a:srgbClr val="34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Expressing the structure of addition 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2060575"/>
            <a:ext cx="4392613" cy="1150938"/>
            <a:chOff x="1610" y="1344"/>
            <a:chExt cx="2767" cy="72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610" y="1344"/>
              <a:ext cx="998" cy="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610" y="1706"/>
              <a:ext cx="2767" cy="3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2608" y="1344"/>
              <a:ext cx="1769" cy="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571625" y="3485108"/>
            <a:ext cx="657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0" dirty="0">
                <a:solidFill>
                  <a:schemeClr val="tx2"/>
                </a:solidFill>
              </a:rPr>
              <a:t>	</a:t>
            </a:r>
            <a:r>
              <a:rPr lang="en-GB" b="0" dirty="0">
                <a:solidFill>
                  <a:srgbClr val="FF0000"/>
                </a:solidFill>
              </a:rPr>
              <a:t>a</a:t>
            </a:r>
            <a:r>
              <a:rPr lang="en-GB" sz="2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+ 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rgbClr val="FF0000"/>
                </a:solidFill>
              </a:rPr>
              <a:t>a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GB" sz="2800" b="0" dirty="0">
                <a:solidFill>
                  <a:srgbClr val="FF0000"/>
                </a:solidFill>
              </a:rPr>
              <a:t>a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GB" sz="2800" b="0" dirty="0" err="1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GB" sz="2800" b="0" dirty="0">
                <a:solidFill>
                  <a:srgbClr val="FF0000"/>
                </a:solidFill>
              </a:rPr>
              <a:t>a</a:t>
            </a:r>
          </a:p>
          <a:p>
            <a:pPr lvl="2"/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2800" b="0" dirty="0">
                <a:solidFill>
                  <a:srgbClr val="FF0000"/>
                </a:solidFill>
              </a:rPr>
              <a:t>a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GB" sz="2800" b="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GB" sz="2800" b="0" dirty="0" smtClean="0">
                <a:solidFill>
                  <a:schemeClr val="tx2"/>
                </a:solidFill>
              </a:rPr>
              <a:t>b</a:t>
            </a:r>
            <a:r>
              <a:rPr lang="en-GB" sz="2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GB" sz="2800" b="0" dirty="0" smtClean="0">
                <a:solidFill>
                  <a:srgbClr val="FF0000"/>
                </a:solidFill>
              </a:rPr>
              <a:t>a</a:t>
            </a:r>
            <a:endParaRPr lang="en-GB" sz="2800" b="0" dirty="0">
              <a:solidFill>
                <a:srgbClr val="FF0000"/>
              </a:solidFill>
            </a:endParaRPr>
          </a:p>
          <a:p>
            <a:pPr lvl="2"/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2800" b="0" dirty="0">
                <a:solidFill>
                  <a:schemeClr val="tx2"/>
                </a:solidFill>
              </a:rPr>
              <a:t>b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GB" sz="2800" b="0" dirty="0">
                <a:solidFill>
                  <a:srgbClr val="FF0000"/>
                </a:solidFill>
              </a:rPr>
              <a:t>a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GB" sz="2800" b="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GB" sz="2800" b="0" dirty="0" smtClean="0">
                <a:solidFill>
                  <a:srgbClr val="FF0000"/>
                </a:solidFill>
              </a:rPr>
              <a:t>a</a:t>
            </a:r>
            <a:r>
              <a:rPr lang="en-GB" sz="2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GB" sz="2800" b="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b="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GB" sz="2800" b="0" dirty="0" smtClean="0">
                <a:solidFill>
                  <a:schemeClr val="tx2"/>
                </a:solidFill>
              </a:rPr>
              <a:t>b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7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the meaning of addition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03244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What can addition mean if you add 27 to 48 using area under y = 1?</a:t>
            </a:r>
          </a:p>
          <a:p>
            <a:r>
              <a:rPr lang="en-GB" dirty="0" smtClean="0"/>
              <a:t>What </a:t>
            </a:r>
            <a:r>
              <a:rPr lang="en-GB" dirty="0"/>
              <a:t>can addition mean if you add 27 to 48 using area under y = </a:t>
            </a:r>
            <a:r>
              <a:rPr lang="en-GB" dirty="0" smtClean="0"/>
              <a:t>3?</a:t>
            </a:r>
            <a:endParaRPr lang="en-GB" dirty="0"/>
          </a:p>
          <a:p>
            <a:r>
              <a:rPr lang="en-GB" dirty="0"/>
              <a:t>What </a:t>
            </a:r>
            <a:r>
              <a:rPr lang="en-GB" dirty="0" smtClean="0"/>
              <a:t>can addition </a:t>
            </a:r>
            <a:r>
              <a:rPr lang="en-GB" dirty="0"/>
              <a:t>mean if you spot that 27 and 48 have common factors and re-write it as 3(9 + 16)?</a:t>
            </a:r>
          </a:p>
          <a:p>
            <a:r>
              <a:rPr lang="en-GB" dirty="0" smtClean="0"/>
              <a:t>What can addition mean if you add 27 to 48 using area under y = 2x?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Difference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Write down two numbers/lengths/quantities with a difference of 3</a:t>
            </a:r>
          </a:p>
          <a:p>
            <a:pPr eaLnBrk="1" hangingPunct="1"/>
            <a:r>
              <a:rPr lang="en-GB" dirty="0" smtClean="0"/>
              <a:t>… and two more numbers with a difference of 3</a:t>
            </a:r>
          </a:p>
          <a:p>
            <a:pPr eaLnBrk="1" hangingPunct="1"/>
            <a:r>
              <a:rPr lang="en-GB" dirty="0" smtClean="0"/>
              <a:t>… and another very different pair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Write down two definite integrals on the same interval that differ by 3</a:t>
            </a:r>
          </a:p>
          <a:p>
            <a:pPr eaLnBrk="1" hangingPunct="1"/>
            <a:r>
              <a:rPr lang="en-GB" dirty="0" smtClean="0"/>
              <a:t>… and two more</a:t>
            </a:r>
          </a:p>
          <a:p>
            <a:pPr eaLnBrk="1" hangingPunct="1"/>
            <a:r>
              <a:rPr lang="en-GB" dirty="0" smtClean="0"/>
              <a:t>… and another very different pair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Enactive experiences towards an appreciation of addition and building of iconic images</a:t>
            </a:r>
          </a:p>
          <a:p>
            <a:r>
              <a:rPr lang="en-GB" dirty="0" smtClean="0"/>
              <a:t>Symbolic generalisation of additive relationships (structure)</a:t>
            </a:r>
          </a:p>
          <a:p>
            <a:r>
              <a:rPr lang="en-GB" dirty="0" smtClean="0"/>
              <a:t>Extending to new contexts</a:t>
            </a:r>
          </a:p>
          <a:p>
            <a:r>
              <a:rPr lang="en-GB" dirty="0" smtClean="0"/>
              <a:t>Focus on some feature (difference)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733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7848600" cy="762000"/>
          </a:xfrm>
        </p:spPr>
        <p:txBody>
          <a:bodyPr/>
          <a:lstStyle/>
          <a:p>
            <a:pPr eaLnBrk="1" hangingPunct="1"/>
            <a:r>
              <a:rPr lang="en-GB" sz="3400" dirty="0" smtClean="0"/>
              <a:t>Multiplicative structure</a:t>
            </a:r>
            <a:endParaRPr lang="en-US" sz="3400" dirty="0" smtClean="0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227045"/>
              </p:ext>
            </p:extLst>
          </p:nvPr>
        </p:nvGraphicFramePr>
        <p:xfrm>
          <a:off x="3650754" y="37099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754" y="37099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28813" y="2357438"/>
            <a:ext cx="5072062" cy="576262"/>
          </a:xfrm>
          <a:prstGeom prst="rect">
            <a:avLst/>
          </a:prstGeom>
          <a:solidFill>
            <a:srgbClr val="AA6B48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928813" y="1785938"/>
            <a:ext cx="1020762" cy="57626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928938" y="1785938"/>
            <a:ext cx="1020762" cy="57626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929063" y="1785938"/>
            <a:ext cx="1020762" cy="57626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4929188" y="1785938"/>
            <a:ext cx="1020762" cy="57626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5929313" y="1785938"/>
            <a:ext cx="1071562" cy="57626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279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59832" y="32849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</a:t>
            </a:r>
            <a:r>
              <a:rPr lang="en-GB" b="0" dirty="0" smtClean="0">
                <a:solidFill>
                  <a:schemeClr val="bg1"/>
                </a:solidFill>
              </a:rPr>
              <a:t> = </a:t>
            </a:r>
            <a:r>
              <a:rPr lang="en-GB" b="0" dirty="0" err="1" smtClean="0">
                <a:solidFill>
                  <a:srgbClr val="000000"/>
                </a:solidFill>
              </a:rPr>
              <a:t>b</a:t>
            </a:r>
            <a:r>
              <a:rPr lang="en-GB" b="0" dirty="0" err="1" smtClean="0">
                <a:solidFill>
                  <a:srgbClr val="FF0000"/>
                </a:solidFill>
              </a:rPr>
              <a:t>c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8610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</a:t>
            </a:r>
            <a:r>
              <a:rPr lang="en-GB" b="0" dirty="0" smtClean="0">
                <a:solidFill>
                  <a:schemeClr val="bg1"/>
                </a:solidFill>
              </a:rPr>
              <a:t> = </a:t>
            </a:r>
            <a:r>
              <a:rPr lang="en-GB" b="0" dirty="0" err="1" smtClean="0">
                <a:solidFill>
                  <a:srgbClr val="FF0000"/>
                </a:solidFill>
              </a:rPr>
              <a:t>c</a:t>
            </a:r>
            <a:r>
              <a:rPr lang="en-GB" b="0" dirty="0" err="1" smtClean="0">
                <a:solidFill>
                  <a:srgbClr val="000000"/>
                </a:solidFill>
              </a:rPr>
              <a:t>b</a:t>
            </a:r>
            <a:endParaRPr lang="en-GB" b="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59832" y="4293096"/>
            <a:ext cx="1296144" cy="883260"/>
            <a:chOff x="4716016" y="4252448"/>
            <a:chExt cx="1296144" cy="883260"/>
          </a:xfrm>
        </p:grpSpPr>
        <p:sp>
          <p:nvSpPr>
            <p:cNvPr id="13" name="TextBox 12"/>
            <p:cNvSpPr txBox="1"/>
            <p:nvPr/>
          </p:nvSpPr>
          <p:spPr>
            <a:xfrm>
              <a:off x="4716016" y="443711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b</a:t>
              </a:r>
              <a:r>
                <a:rPr lang="en-GB" b="0" dirty="0" smtClean="0">
                  <a:solidFill>
                    <a:schemeClr val="bg1"/>
                  </a:solidFill>
                </a:rPr>
                <a:t> =</a:t>
              </a:r>
              <a:endParaRPr lang="en-GB" b="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36096" y="425244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6" y="46124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FF0000"/>
                  </a:solidFill>
                </a:rPr>
                <a:t>c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5436096" y="4756504"/>
              <a:ext cx="4320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059832" y="5197840"/>
            <a:ext cx="1296144" cy="883260"/>
            <a:chOff x="4716016" y="4252448"/>
            <a:chExt cx="1296144" cy="883260"/>
          </a:xfrm>
        </p:grpSpPr>
        <p:sp>
          <p:nvSpPr>
            <p:cNvPr id="20" name="TextBox 19"/>
            <p:cNvSpPr txBox="1"/>
            <p:nvPr/>
          </p:nvSpPr>
          <p:spPr>
            <a:xfrm>
              <a:off x="4716016" y="443711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FF0000"/>
                  </a:solidFill>
                </a:rPr>
                <a:t>c</a:t>
              </a:r>
              <a:r>
                <a:rPr lang="en-GB" b="0" dirty="0" smtClean="0">
                  <a:solidFill>
                    <a:schemeClr val="bg1"/>
                  </a:solidFill>
                </a:rPr>
                <a:t> =</a:t>
              </a:r>
              <a:endParaRPr lang="en-GB" b="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6096" y="425244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chemeClr val="bg1"/>
                  </a:solidFill>
                </a:rPr>
                <a:t>a</a:t>
              </a:r>
              <a:endParaRPr lang="en-GB" b="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36096" y="46124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00"/>
                  </a:solidFill>
                </a:rPr>
                <a:t>b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436096" y="4756504"/>
              <a:ext cx="4320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5112060" y="4345940"/>
            <a:ext cx="1728192" cy="883260"/>
            <a:chOff x="5436096" y="4252448"/>
            <a:chExt cx="1728192" cy="883260"/>
          </a:xfrm>
        </p:grpSpPr>
        <p:sp>
          <p:nvSpPr>
            <p:cNvPr id="25" name="TextBox 24"/>
            <p:cNvSpPr txBox="1"/>
            <p:nvPr/>
          </p:nvSpPr>
          <p:spPr>
            <a:xfrm>
              <a:off x="5868144" y="442782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chemeClr val="bg1"/>
                  </a:solidFill>
                </a:rPr>
                <a:t>= </a:t>
              </a:r>
              <a:r>
                <a:rPr lang="en-GB" b="0" dirty="0" smtClean="0">
                  <a:solidFill>
                    <a:srgbClr val="000000"/>
                  </a:solidFill>
                </a:rPr>
                <a:t>b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6" y="425244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36096" y="46124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FF0000"/>
                  </a:solidFill>
                </a:rPr>
                <a:t>c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5436096" y="4756504"/>
              <a:ext cx="4320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5112060" y="5229200"/>
            <a:ext cx="1728192" cy="883260"/>
            <a:chOff x="5436096" y="4252448"/>
            <a:chExt cx="1728192" cy="883260"/>
          </a:xfrm>
        </p:grpSpPr>
        <p:sp>
          <p:nvSpPr>
            <p:cNvPr id="35" name="TextBox 34"/>
            <p:cNvSpPr txBox="1"/>
            <p:nvPr/>
          </p:nvSpPr>
          <p:spPr>
            <a:xfrm>
              <a:off x="5868144" y="442782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chemeClr val="bg1"/>
                  </a:solidFill>
                </a:rPr>
                <a:t>= </a:t>
              </a:r>
              <a:r>
                <a:rPr lang="en-GB" b="0" dirty="0" smtClean="0">
                  <a:solidFill>
                    <a:srgbClr val="FF0000"/>
                  </a:solidFill>
                </a:rPr>
                <a:t>c</a:t>
              </a:r>
              <a:endParaRPr lang="en-GB" b="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36096" y="425244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36096" y="46124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00"/>
                  </a:solidFill>
                </a:rPr>
                <a:t>b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5436096" y="4756504"/>
              <a:ext cx="4320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004048" y="32849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000000"/>
                </a:solidFill>
              </a:rPr>
              <a:t>b</a:t>
            </a:r>
            <a:r>
              <a:rPr lang="en-GB" b="0" dirty="0" err="1" smtClean="0">
                <a:solidFill>
                  <a:srgbClr val="FF0000"/>
                </a:solidFill>
              </a:rPr>
              <a:t>c</a:t>
            </a:r>
            <a:r>
              <a:rPr lang="en-GB" b="0" dirty="0" smtClean="0">
                <a:solidFill>
                  <a:schemeClr val="bg1"/>
                </a:solidFill>
              </a:rPr>
              <a:t> = a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4048" y="38610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FF0000"/>
                </a:solidFill>
              </a:rPr>
              <a:t>c</a:t>
            </a:r>
            <a:r>
              <a:rPr lang="en-GB" b="0" dirty="0" err="1" smtClean="0">
                <a:solidFill>
                  <a:srgbClr val="000000"/>
                </a:solidFill>
              </a:rPr>
              <a:t>b</a:t>
            </a:r>
            <a:r>
              <a:rPr lang="en-GB" b="0" dirty="0" smtClean="0">
                <a:solidFill>
                  <a:schemeClr val="bg1"/>
                </a:solidFill>
              </a:rPr>
              <a:t> = a</a:t>
            </a:r>
            <a:endParaRPr lang="en-GB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204448" cy="6096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Questions about multiplicative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4936" cy="2304256"/>
          </a:xfrm>
        </p:spPr>
        <p:txBody>
          <a:bodyPr/>
          <a:lstStyle/>
          <a:p>
            <a:pPr eaLnBrk="1" hangingPunct="1"/>
            <a:r>
              <a:rPr lang="en-GB" dirty="0" smtClean="0"/>
              <a:t>How many …. in ….?</a:t>
            </a:r>
          </a:p>
          <a:p>
            <a:pPr eaLnBrk="1" hangingPunct="1"/>
            <a:r>
              <a:rPr lang="en-GB" dirty="0" smtClean="0"/>
              <a:t>How many times ….?</a:t>
            </a:r>
          </a:p>
          <a:p>
            <a:pPr eaLnBrk="1" hangingPunct="1"/>
            <a:r>
              <a:rPr lang="en-GB" dirty="0"/>
              <a:t>How many times bigger/smaller … </a:t>
            </a:r>
            <a:r>
              <a:rPr lang="en-GB" dirty="0" smtClean="0"/>
              <a:t>?</a:t>
            </a:r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3644900" cy="341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1" y="2593988"/>
            <a:ext cx="3635831" cy="426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Scale Factor?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6292180" cy="57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Ratio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4936" cy="5400600"/>
          </a:xfrm>
        </p:spPr>
        <p:txBody>
          <a:bodyPr/>
          <a:lstStyle/>
          <a:p>
            <a:pPr eaLnBrk="1" hangingPunct="1"/>
            <a:r>
              <a:rPr lang="en-GB" dirty="0" smtClean="0"/>
              <a:t>Write down two numbers/lengths/quantities with a ratio of 3 : 4</a:t>
            </a:r>
          </a:p>
          <a:p>
            <a:pPr eaLnBrk="1" hangingPunct="1"/>
            <a:r>
              <a:rPr lang="en-GB" dirty="0" smtClean="0"/>
              <a:t>… and two more numbers with a ratio of 3 : 4</a:t>
            </a:r>
          </a:p>
          <a:p>
            <a:pPr eaLnBrk="1" hangingPunct="1"/>
            <a:r>
              <a:rPr lang="en-GB" dirty="0" smtClean="0"/>
              <a:t>… and another very different pair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Write down two measurements in the ratio 3 : 4</a:t>
            </a:r>
          </a:p>
          <a:p>
            <a:pPr eaLnBrk="1" hangingPunct="1"/>
            <a:r>
              <a:rPr lang="en-GB" dirty="0" smtClean="0"/>
              <a:t>… and </a:t>
            </a:r>
            <a:r>
              <a:rPr lang="en-GB" dirty="0"/>
              <a:t>another</a:t>
            </a:r>
          </a:p>
          <a:p>
            <a:pPr eaLnBrk="1" hangingPunct="1"/>
            <a:r>
              <a:rPr lang="en-GB" dirty="0" smtClean="0"/>
              <a:t>… and </a:t>
            </a:r>
            <a:r>
              <a:rPr lang="en-GB" dirty="0"/>
              <a:t>another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Draw a rectangle whose sides are in the ratio 3 : 4</a:t>
            </a:r>
          </a:p>
          <a:p>
            <a:pPr eaLnBrk="1" hangingPunct="1"/>
            <a:r>
              <a:rPr lang="en-GB" dirty="0" smtClean="0"/>
              <a:t>… and another</a:t>
            </a:r>
          </a:p>
          <a:p>
            <a:pPr eaLnBrk="1" hangingPunct="1"/>
            <a:r>
              <a:rPr lang="en-GB" dirty="0" smtClean="0"/>
              <a:t>… and </a:t>
            </a:r>
            <a:r>
              <a:rPr lang="en-GB" dirty="0"/>
              <a:t>another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familiar and pervasive structure</a:t>
            </a:r>
          </a:p>
          <a:p>
            <a:pPr lvl="1"/>
            <a:r>
              <a:rPr lang="en-GB" dirty="0" smtClean="0"/>
              <a:t>Extending the domain of action</a:t>
            </a:r>
          </a:p>
          <a:p>
            <a:r>
              <a:rPr lang="en-GB" dirty="0" smtClean="0"/>
              <a:t>A pervasive structure</a:t>
            </a:r>
          </a:p>
          <a:p>
            <a:pPr lvl="1"/>
            <a:r>
              <a:rPr lang="en-GB" dirty="0" smtClean="0"/>
              <a:t>Extending the domain of action (implied)</a:t>
            </a:r>
          </a:p>
          <a:p>
            <a:r>
              <a:rPr lang="en-GB" dirty="0" smtClean="0"/>
              <a:t>Structuring something less familiar</a:t>
            </a:r>
          </a:p>
          <a:p>
            <a:pPr lvl="1"/>
            <a:r>
              <a:rPr lang="en-GB" dirty="0" smtClean="0"/>
              <a:t>Extending the domain of action</a:t>
            </a:r>
          </a:p>
          <a:p>
            <a:pPr lvl="1"/>
            <a:r>
              <a:rPr lang="en-GB" dirty="0" smtClean="0"/>
              <a:t>Something new to explore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5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Enactive experiences towards an appreciation of multiplication (as repetition and as scaling) and building of iconic images</a:t>
            </a:r>
          </a:p>
          <a:p>
            <a:r>
              <a:rPr lang="en-GB" dirty="0" smtClean="0"/>
              <a:t>Symbolic generalisation of multiplicative relationships (structure)</a:t>
            </a:r>
          </a:p>
          <a:p>
            <a:r>
              <a:rPr lang="en-GB" dirty="0" smtClean="0"/>
              <a:t>Extending to new contexts (implied)</a:t>
            </a:r>
          </a:p>
          <a:p>
            <a:r>
              <a:rPr lang="en-GB" dirty="0" smtClean="0"/>
              <a:t>Focus on some feature (ratio)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524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 &amp; GCD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3888432" cy="1872208"/>
          </a:xfrm>
        </p:spPr>
        <p:txBody>
          <a:bodyPr/>
          <a:lstStyle/>
          <a:p>
            <a:r>
              <a:rPr lang="en-GB" dirty="0" smtClean="0"/>
              <a:t>What is the LCM of </a:t>
            </a:r>
            <a:br>
              <a:rPr lang="en-GB" dirty="0" smtClean="0"/>
            </a:br>
            <a:r>
              <a:rPr lang="en-GB" dirty="0" smtClean="0"/>
              <a:t>27 and 48?</a:t>
            </a:r>
          </a:p>
          <a:p>
            <a:r>
              <a:rPr lang="en-GB" dirty="0" smtClean="0"/>
              <a:t>What is the LCM of two numbers?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4008" y="1052736"/>
            <a:ext cx="3888432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is the GCD (HCF) of 27 and 48?</a:t>
            </a:r>
          </a:p>
          <a:p>
            <a:r>
              <a:rPr lang="en-GB" b="0" dirty="0" smtClean="0"/>
              <a:t>What is the GCD (HCF) of two numbers?</a:t>
            </a:r>
            <a:endParaRPr lang="en-GB" b="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11560" y="3212976"/>
            <a:ext cx="3456384" cy="129614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smallest number exactly divisible by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32040" y="3140968"/>
            <a:ext cx="3096344" cy="136815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largest number that divides exactly into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 &amp; GCD of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3888432" cy="864096"/>
          </a:xfrm>
        </p:spPr>
        <p:txBody>
          <a:bodyPr/>
          <a:lstStyle/>
          <a:p>
            <a:r>
              <a:rPr lang="en-GB" dirty="0" smtClean="0"/>
              <a:t>What is the LCM of 27/14 and 48/35?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4008" y="980728"/>
            <a:ext cx="4104456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GB" b="0" dirty="0" smtClean="0"/>
              <a:t>What is the GCD (HCF) of 27/14 and 48/35?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3568" y="1988840"/>
            <a:ext cx="3384376" cy="136815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smallest fraction exactly divisible by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580112" y="1916832"/>
            <a:ext cx="3240360" cy="14401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largest fraction that divides exactly into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27784" y="4437112"/>
            <a:ext cx="4032448" cy="1800200"/>
            <a:chOff x="2627784" y="4437112"/>
            <a:chExt cx="4032448" cy="1800200"/>
          </a:xfrm>
        </p:grpSpPr>
        <p:sp>
          <p:nvSpPr>
            <p:cNvPr id="26" name="Cloud Callout 25"/>
            <p:cNvSpPr/>
            <p:nvPr/>
          </p:nvSpPr>
          <p:spPr bwMode="auto">
            <a:xfrm>
              <a:off x="2699792" y="4437112"/>
              <a:ext cx="3960440" cy="1800200"/>
            </a:xfrm>
            <a:prstGeom prst="cloudCallout">
              <a:avLst>
                <a:gd name="adj1" fmla="val 63088"/>
                <a:gd name="adj2" fmla="val -12738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5" name="Cloud Callout 24"/>
            <p:cNvSpPr/>
            <p:nvPr/>
          </p:nvSpPr>
          <p:spPr bwMode="auto">
            <a:xfrm>
              <a:off x="2627784" y="4437112"/>
              <a:ext cx="4032448" cy="1800200"/>
            </a:xfrm>
            <a:prstGeom prst="cloudCallout">
              <a:avLst>
                <a:gd name="adj1" fmla="val -54877"/>
                <a:gd name="adj2" fmla="val -1160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‘Exactly’ means </a:t>
              </a:r>
              <a:b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</a:b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‘integer result’</a:t>
              </a: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26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83568" y="1988840"/>
            <a:ext cx="3384376" cy="136815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smallest fraction exactly divisible by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636912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Want these to be</a:t>
            </a:r>
            <a:r>
              <a:rPr lang="en-GB" sz="2400" b="0" dirty="0">
                <a:solidFill>
                  <a:srgbClr val="000000"/>
                </a:solidFill>
              </a:rPr>
              <a:t> </a:t>
            </a:r>
            <a:r>
              <a:rPr lang="en-GB" sz="2400" b="0" dirty="0" smtClean="0">
                <a:solidFill>
                  <a:srgbClr val="000000"/>
                </a:solidFill>
              </a:rPr>
              <a:t>integers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23528" y="980728"/>
            <a:ext cx="3456384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is the LCM of 27/14 and 48/35?</a:t>
            </a:r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476672"/>
            <a:ext cx="2272901" cy="2063778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7092280" y="980728"/>
            <a:ext cx="1220945" cy="110687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555776" y="4941168"/>
            <a:ext cx="4032448" cy="1008112"/>
            <a:chOff x="4355976" y="5733256"/>
            <a:chExt cx="4032448" cy="1008112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4355976" y="5733256"/>
              <a:ext cx="4032448" cy="1008112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652120" y="6237312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580112" y="573325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Numerator LCM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80112" y="6237312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Denominator GCD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0" y="594928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LCM = 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83668" y="3462099"/>
            <a:ext cx="637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chemeClr val="bg1"/>
                </a:solidFill>
              </a:rPr>
              <a:t>So w has to be divisible by both 27 and 48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&amp; z has to divide into both 14 and 35 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GCD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4008" y="692696"/>
            <a:ext cx="4104456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GB" b="0" dirty="0" smtClean="0"/>
              <a:t>What is the GCD (HCF) of 27/14 and 48/35?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436096" y="1700808"/>
            <a:ext cx="3240360" cy="14401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largest fraction that divides exactly into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34290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Want these to be</a:t>
            </a:r>
            <a:r>
              <a:rPr lang="en-GB" sz="2400" b="0" dirty="0">
                <a:solidFill>
                  <a:srgbClr val="000000"/>
                </a:solidFill>
              </a:rPr>
              <a:t> </a:t>
            </a:r>
            <a:r>
              <a:rPr lang="en-GB" sz="2400" b="0" dirty="0" smtClean="0">
                <a:solidFill>
                  <a:srgbClr val="000000"/>
                </a:solidFill>
              </a:rPr>
              <a:t>integers</a:t>
            </a:r>
            <a:endParaRPr lang="en-GB" sz="2400" b="0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2520280" cy="244027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3680965" y="1484784"/>
            <a:ext cx="1323083" cy="12229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83668" y="403816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chemeClr val="bg1"/>
                </a:solidFill>
              </a:rPr>
              <a:t>So x has to divide into both 27 and 48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&amp; y has to be divisible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smtClean="0">
                <a:solidFill>
                  <a:schemeClr val="bg1"/>
                </a:solidFill>
              </a:rPr>
              <a:t>by both 14 and 35 </a:t>
            </a:r>
            <a:endParaRPr lang="en-GB" sz="2400" b="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5776" y="5157192"/>
            <a:ext cx="4032448" cy="1008112"/>
            <a:chOff x="2051720" y="4653136"/>
            <a:chExt cx="4032448" cy="1008112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2051720" y="4653136"/>
              <a:ext cx="4032448" cy="1008112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465313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Numerator GCD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5157192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Denominator LCM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347864" y="5157192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267744" y="486916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GCD = 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28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 &amp; GCD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4008" y="764704"/>
            <a:ext cx="4104456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GB" b="0" dirty="0" smtClean="0"/>
              <a:t>What is the GCD (HCF) of 27/14 and 48/35?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9552" y="1772816"/>
            <a:ext cx="3384376" cy="136815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smallest fraction exactly divisible by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32040" y="1772816"/>
            <a:ext cx="3240360" cy="14401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The largest fraction that divides exactly into both numbers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716016" y="3573016"/>
            <a:ext cx="4032448" cy="100811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5730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Numerator GCD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40770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Denominator LCM</a:t>
            </a:r>
            <a:endParaRPr lang="en-GB" sz="2400" b="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56176" y="4077072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76056" y="37890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GCD = </a:t>
            </a:r>
            <a:endParaRPr lang="en-GB" sz="2400" b="0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9512" y="3573016"/>
            <a:ext cx="4032448" cy="1008112"/>
            <a:chOff x="6660232" y="6381328"/>
            <a:chExt cx="4032448" cy="10081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6660232" y="6381328"/>
              <a:ext cx="4032448" cy="1008112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7956376" y="6885384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884368" y="638132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Numerator LCM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84368" y="6885384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Denominator GCD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6256" y="659735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GB" sz="2400" b="0" dirty="0" smtClean="0">
                  <a:solidFill>
                    <a:srgbClr val="000000"/>
                  </a:solidFill>
                </a:rPr>
                <a:t>LCM = </a:t>
              </a:r>
              <a:endParaRPr lang="en-GB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75928" y="836712"/>
            <a:ext cx="3888432" cy="1872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is the LCM of 27/14 and 48/35?</a:t>
            </a:r>
          </a:p>
        </p:txBody>
      </p:sp>
    </p:spTree>
    <p:extLst>
      <p:ext uri="{BB962C8B-B14F-4D97-AF65-F5344CB8AC3E}">
        <p14:creationId xmlns:p14="http://schemas.microsoft.com/office/powerpoint/2010/main" val="208171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6" y="152400"/>
            <a:ext cx="7772400" cy="609600"/>
          </a:xfrm>
        </p:spPr>
        <p:txBody>
          <a:bodyPr/>
          <a:lstStyle/>
          <a:p>
            <a:r>
              <a:rPr lang="en-GB" dirty="0" smtClean="0"/>
              <a:t>What is the period?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3744416" cy="1890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3744416" cy="1890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4" y="4581128"/>
            <a:ext cx="3916812" cy="1977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81128"/>
            <a:ext cx="7439736" cy="1944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912" y="1311151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8000"/>
                </a:solidFill>
              </a:rPr>
              <a:t>Period 1</a:t>
            </a:r>
            <a:endParaRPr lang="en-GB" sz="2400" b="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3212976"/>
            <a:ext cx="162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8000"/>
                </a:solidFill>
              </a:rPr>
              <a:t>Period 3/2</a:t>
            </a:r>
            <a:endParaRPr lang="en-GB" sz="2400" b="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0468" y="4869160"/>
            <a:ext cx="165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8000"/>
                </a:solidFill>
              </a:rPr>
              <a:t>Period 6/</a:t>
            </a:r>
            <a:r>
              <a:rPr lang="en-GB" sz="2400" b="0" dirty="0">
                <a:solidFill>
                  <a:srgbClr val="008000"/>
                </a:solidFill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764705"/>
            <a:ext cx="2664296" cy="18860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56582" y="1340768"/>
            <a:ext cx="13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8000"/>
                </a:solidFill>
              </a:rPr>
              <a:t>Period 2</a:t>
            </a:r>
            <a:endParaRPr lang="en-GB" sz="2400" b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Periods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7"/>
            <a:ext cx="4104456" cy="2056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79814"/>
            <a:ext cx="6480720" cy="359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1340768"/>
            <a:ext cx="13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rgbClr val="000000"/>
                </a:solidFill>
              </a:rPr>
              <a:t>Period 2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743199"/>
            <a:ext cx="13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rgbClr val="0000FF"/>
                </a:solidFill>
              </a:rPr>
              <a:t>Period </a:t>
            </a:r>
            <a:r>
              <a:rPr lang="en-GB" sz="2400" b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5013176"/>
            <a:ext cx="13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rgbClr val="0000FF"/>
                </a:solidFill>
              </a:rPr>
              <a:t>Period 6</a:t>
            </a:r>
            <a:endParaRPr lang="en-GB" sz="2400" b="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84984"/>
            <a:ext cx="6414946" cy="3562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314096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 dirty="0" smtClean="0">
                <a:solidFill>
                  <a:srgbClr val="00279F"/>
                </a:solidFill>
              </a:rPr>
              <a:t>The</a:t>
            </a:r>
            <a:r>
              <a:rPr lang="en-GB" sz="2400" b="0" dirty="0" smtClean="0">
                <a:solidFill>
                  <a:srgbClr val="FF0000"/>
                </a:solidFill>
              </a:rPr>
              <a:t> red </a:t>
            </a:r>
            <a:r>
              <a:rPr lang="en-GB" sz="2400" b="0" dirty="0" smtClean="0">
                <a:solidFill>
                  <a:srgbClr val="00279F"/>
                </a:solidFill>
              </a:rPr>
              <a:t>is the sum of the </a:t>
            </a:r>
            <a:r>
              <a:rPr lang="en-GB" sz="2400" b="0" dirty="0" smtClean="0">
                <a:solidFill>
                  <a:srgbClr val="3400FF"/>
                </a:solidFill>
              </a:rPr>
              <a:t>blue</a:t>
            </a:r>
            <a:r>
              <a:rPr lang="en-GB" sz="2400" b="0" dirty="0" smtClean="0">
                <a:solidFill>
                  <a:srgbClr val="800000"/>
                </a:solidFill>
              </a:rPr>
              <a:t> </a:t>
            </a:r>
            <a:r>
              <a:rPr lang="en-GB" sz="2400" b="0" dirty="0" smtClean="0">
                <a:solidFill>
                  <a:srgbClr val="00279F"/>
                </a:solidFill>
              </a:rPr>
              <a:t>and the </a:t>
            </a:r>
            <a:r>
              <a:rPr lang="en-GB" sz="2400" b="0" dirty="0" smtClean="0">
                <a:solidFill>
                  <a:srgbClr val="800000"/>
                </a:solidFill>
              </a:rPr>
              <a:t>brown</a:t>
            </a:r>
            <a:endParaRPr lang="en-GB" sz="2400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Fractional periods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224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2582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9144000" cy="2582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6200"/>
            <a:ext cx="9144000" cy="4165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46200"/>
            <a:ext cx="9144000" cy="4165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8367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0" dirty="0" smtClean="0">
                <a:solidFill>
                  <a:srgbClr val="000000"/>
                </a:solidFill>
              </a:rPr>
              <a:t>Period 5/6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8558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0" dirty="0" smtClean="0">
                <a:solidFill>
                  <a:srgbClr val="3400FF"/>
                </a:solidFill>
              </a:rPr>
              <a:t>Period 7/10</a:t>
            </a:r>
            <a:endParaRPr lang="en-GB" b="0" dirty="0">
              <a:solidFill>
                <a:srgbClr val="34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6950"/>
            <a:ext cx="9144000" cy="5544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59301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0" dirty="0" smtClean="0">
                <a:solidFill>
                  <a:srgbClr val="FF0000"/>
                </a:solidFill>
              </a:rPr>
              <a:t>Period 35/2</a:t>
            </a:r>
            <a:endParaRPr lang="en-GB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40560"/>
          </a:xfrm>
        </p:spPr>
        <p:txBody>
          <a:bodyPr/>
          <a:lstStyle/>
          <a:p>
            <a:r>
              <a:rPr lang="en-GB" dirty="0" smtClean="0"/>
              <a:t>A familiar and pervasive structure (addition)</a:t>
            </a:r>
          </a:p>
          <a:p>
            <a:pPr lvl="1"/>
            <a:r>
              <a:rPr lang="en-GB" dirty="0" smtClean="0"/>
              <a:t>Extending the domain of action</a:t>
            </a:r>
          </a:p>
          <a:p>
            <a:r>
              <a:rPr lang="en-GB" dirty="0" smtClean="0"/>
              <a:t>A pervasive structure (multiplication)</a:t>
            </a:r>
          </a:p>
          <a:p>
            <a:pPr lvl="1"/>
            <a:r>
              <a:rPr lang="en-GB" dirty="0" smtClean="0"/>
              <a:t>Extending the domain of action (implied)</a:t>
            </a:r>
          </a:p>
          <a:p>
            <a:r>
              <a:rPr lang="en-GB" dirty="0" smtClean="0"/>
              <a:t>Structuring something less familiar (lcm, </a:t>
            </a:r>
            <a:r>
              <a:rPr lang="en-GB" dirty="0" err="1" smtClean="0"/>
              <a:t>gcd</a:t>
            </a:r>
            <a:r>
              <a:rPr lang="en-GB" dirty="0" smtClean="0"/>
              <a:t>, periodicity)</a:t>
            </a:r>
          </a:p>
          <a:p>
            <a:pPr lvl="1"/>
            <a:r>
              <a:rPr lang="en-GB" dirty="0" smtClean="0"/>
              <a:t>Extending the domain of action</a:t>
            </a:r>
          </a:p>
          <a:p>
            <a:pPr lvl="1"/>
            <a:r>
              <a:rPr lang="en-GB" dirty="0" smtClean="0"/>
              <a:t>Something new to explore (periodicity)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3" descr="http://www.tos-uk.org.uk/images/DenOmTed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31222" cy="6173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288032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accent3">
                    <a:lumMod val="75000"/>
                  </a:schemeClr>
                </a:solidFill>
              </a:rPr>
              <a:t>What does addition mean if you add 27 to 48 using teddies? 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980728"/>
            <a:ext cx="8424936" cy="2232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err="1" smtClean="0"/>
              <a:t>Anne.Watson@education.ox.ac.uk</a:t>
            </a:r>
            <a:endParaRPr lang="en-GB" b="0" dirty="0" smtClean="0"/>
          </a:p>
          <a:p>
            <a:r>
              <a:rPr lang="en-GB" b="0" dirty="0" err="1" smtClean="0"/>
              <a:t>John.Mason@open.ac.uk</a:t>
            </a:r>
            <a:endParaRPr lang="en-GB" b="0" dirty="0" smtClean="0"/>
          </a:p>
          <a:p>
            <a:r>
              <a:rPr lang="en-GB" b="0" dirty="0" smtClean="0">
                <a:solidFill>
                  <a:srgbClr val="800000"/>
                </a:solidFill>
              </a:rPr>
              <a:t>Mathematics as a Constructive Activity: learner generated examples (Erlbaum)</a:t>
            </a:r>
          </a:p>
          <a:p>
            <a:r>
              <a:rPr lang="en-GB" b="0" dirty="0" err="1" smtClean="0"/>
              <a:t>PMTheta.com</a:t>
            </a:r>
            <a:r>
              <a:rPr lang="en-GB" b="0" dirty="0" smtClean="0"/>
              <a:t> for applets, PPTs, and more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4194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79" y="836613"/>
            <a:ext cx="5256213" cy="1223962"/>
          </a:xfrm>
        </p:spPr>
        <p:txBody>
          <a:bodyPr/>
          <a:lstStyle/>
          <a:p>
            <a:pPr>
              <a:defRPr/>
            </a:pPr>
            <a:r>
              <a:rPr lang="en-GB" sz="2800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3657" y="1845295"/>
            <a:ext cx="5256213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3657" y="2853357"/>
            <a:ext cx="5616575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57" y="3861420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35697" y="5516563"/>
            <a:ext cx="6120680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sz="2800" b="0">
                <a:solidFill>
                  <a:schemeClr val="accent3">
                    <a:lumMod val="50000"/>
                  </a:schemeClr>
                </a:solidFill>
                <a:effectLst/>
              </a:rPr>
              <a:t>Now choose positive numbers </a:t>
            </a:r>
            <a:br>
              <a:rPr lang="en-GB" sz="2800" b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GB" sz="2800" b="0">
                <a:solidFill>
                  <a:schemeClr val="accent3">
                    <a:lumMod val="50000"/>
                  </a:schemeClr>
                </a:solidFill>
                <a:effectLst/>
              </a:rPr>
              <a:t>so that the difference is 11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undoing?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9169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1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4888" y="2205038"/>
            <a:ext cx="22574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28</a:t>
            </a:r>
            <a:r>
              <a:rPr lang="en-GB" b="0" dirty="0">
                <a:solidFill>
                  <a:srgbClr val="000000"/>
                </a:solidFill>
              </a:rPr>
              <a:t> + </a:t>
            </a:r>
            <a:r>
              <a:rPr lang="en-GB" b="0" dirty="0">
                <a:solidFill>
                  <a:srgbClr val="FF0000"/>
                </a:solidFill>
              </a:rPr>
              <a:t>15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4888" y="2997200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20</a:t>
            </a:r>
            <a:r>
              <a:rPr lang="en-GB" b="0" dirty="0">
                <a:solidFill>
                  <a:srgbClr val="000000"/>
                </a:solidFill>
              </a:rPr>
              <a:t> +</a:t>
            </a:r>
            <a:r>
              <a:rPr lang="en-GB" b="0" dirty="0">
                <a:solidFill>
                  <a:srgbClr val="FF0000"/>
                </a:solidFill>
              </a:rPr>
              <a:t> 21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4888" y="3644900"/>
            <a:ext cx="2076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43</a:t>
            </a:r>
            <a:r>
              <a:rPr lang="en-GB" b="0" dirty="0">
                <a:solidFill>
                  <a:srgbClr val="000000"/>
                </a:solidFill>
              </a:rPr>
              <a:t> –</a:t>
            </a:r>
            <a:r>
              <a:rPr lang="en-GB" b="0" dirty="0">
                <a:solidFill>
                  <a:srgbClr val="FF0000"/>
                </a:solidFill>
              </a:rPr>
              <a:t> 41</a:t>
            </a:r>
            <a:r>
              <a:rPr lang="en-GB" b="0" dirty="0">
                <a:solidFill>
                  <a:srgbClr val="000000"/>
                </a:solidFill>
              </a:rPr>
              <a:t> =</a:t>
            </a:r>
            <a:r>
              <a:rPr lang="en-GB" b="0" dirty="0">
                <a:solidFill>
                  <a:schemeClr val="accent3">
                    <a:lumMod val="75000"/>
                  </a:schemeClr>
                </a:solidFill>
              </a:rPr>
              <a:t>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1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1" grpId="0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827" y="1557338"/>
            <a:ext cx="1870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4x7 + 5x3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827" y="2114550"/>
            <a:ext cx="1870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4x5 + 7x3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979364" y="2709863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92945" y="2781300"/>
            <a:ext cx="31813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4020" y="3843338"/>
            <a:ext cx="2808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(4-3) 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16335" y="4652963"/>
            <a:ext cx="7704137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So in how many essentially different ways can 11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116335" y="5516563"/>
            <a:ext cx="7704137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So in how many essentially different ways can </a:t>
            </a:r>
            <a:r>
              <a:rPr lang="en-GB" sz="2800" b="0" i="1">
                <a:solidFill>
                  <a:schemeClr val="accent4">
                    <a:lumMod val="10000"/>
                  </a:schemeClr>
                </a:solidFill>
                <a:effectLst/>
              </a:rPr>
              <a:t>n</a:t>
            </a: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 be the difference?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020" y="3357563"/>
            <a:ext cx="3656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4x(7–5) – (7–5)x3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3869432" cy="4392488"/>
          </a:xfrm>
        </p:spPr>
        <p:txBody>
          <a:bodyPr/>
          <a:lstStyle/>
          <a:p>
            <a:r>
              <a:rPr lang="en-GB"/>
              <a:t>Think of a number</a:t>
            </a:r>
          </a:p>
          <a:p>
            <a:r>
              <a:rPr lang="en-GB"/>
              <a:t>Add 2</a:t>
            </a:r>
          </a:p>
          <a:p>
            <a:r>
              <a:rPr lang="en-GB"/>
              <a:t>Multiply by 3</a:t>
            </a:r>
          </a:p>
          <a:p>
            <a:r>
              <a:rPr lang="en-GB"/>
              <a:t>Subtract 4</a:t>
            </a:r>
          </a:p>
          <a:p>
            <a:r>
              <a:rPr lang="en-GB"/>
              <a:t>Multiply by 2</a:t>
            </a:r>
          </a:p>
          <a:p>
            <a:r>
              <a:rPr lang="en-GB"/>
              <a:t>Add 2</a:t>
            </a:r>
          </a:p>
          <a:p>
            <a:r>
              <a:rPr lang="en-GB"/>
              <a:t>Divide by 6</a:t>
            </a:r>
          </a:p>
          <a:p>
            <a:r>
              <a:rPr lang="en-GB"/>
              <a:t>Subtract the number you first thought of</a:t>
            </a:r>
          </a:p>
          <a:p>
            <a:r>
              <a:rPr lang="en-GB"/>
              <a:t>Your answer is 1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8064" y="1156682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695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0196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28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8742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38893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8929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43970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11939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20207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24499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7530" y="3400621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391280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6607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508104" y="206042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508104" y="2492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508104" y="291282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8104" y="34290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220072" y="396784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ecx.images-amazon.com/images/I/81lagENoU1L._SL1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077" y="2564904"/>
            <a:ext cx="4838938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2952328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What does addition mean if you add 27 to 48 with place value counters ... or coins?</a:t>
            </a:r>
            <a:endParaRPr lang="en-GB" sz="2400" b="0" dirty="0">
              <a:solidFill>
                <a:srgbClr val="34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89" y="404664"/>
            <a:ext cx="2741843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2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7" name="AutoShape 7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6" name="AutoShape 6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4" descr="http://upload.wikimedia.org/wikipedia/commons/thumb/8/85/Cuisenaire_staircase.JPG/220px-Cuisenaire_stair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5400600" cy="47623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980728"/>
            <a:ext cx="2952328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What does addition mean if you add 27 to 48 using Cuisenaire rods?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56" name="Picture 4" descr="http://reflectionsintheword.files.wordpress.com/2012/08/pouring-water-into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2768" cy="5840298"/>
          </a:xfrm>
          <a:prstGeom prst="rect">
            <a:avLst/>
          </a:prstGeom>
          <a:noFill/>
        </p:spPr>
      </p:pic>
      <p:sp>
        <p:nvSpPr>
          <p:cNvPr id="49154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2592288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 What does addition mean if you add 27 to 48 using liquid measure?</a:t>
            </a:r>
            <a:endParaRPr lang="en-GB" sz="2400" b="0" dirty="0">
              <a:solidFill>
                <a:srgbClr val="34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955800"/>
            <a:ext cx="4600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3168352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3400FF"/>
                </a:solidFill>
              </a:rPr>
              <a:t>What does addition mean if you add 27 to 48 using the steel measure?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8" name="Picture 4" descr="http://motivate.maths.org/conferences/conf80/Images/100squa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904656" cy="5904656"/>
          </a:xfrm>
          <a:prstGeom prst="rect">
            <a:avLst/>
          </a:prstGeom>
          <a:noFill/>
        </p:spPr>
      </p:pic>
      <p:sp>
        <p:nvSpPr>
          <p:cNvPr id="41986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345638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accent3">
                    <a:lumMod val="75000"/>
                  </a:schemeClr>
                </a:solidFill>
              </a:rPr>
              <a:t>What does addition mean if you add 27 to 48 using the hundred square?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30714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chemeClr val="accent3">
                    <a:lumMod val="75000"/>
                  </a:schemeClr>
                </a:solidFill>
              </a:rPr>
              <a:t>(and other grids)?</a:t>
            </a: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17128"/>
              </p:ext>
            </p:extLst>
          </p:nvPr>
        </p:nvGraphicFramePr>
        <p:xfrm>
          <a:off x="1524000" y="1397000"/>
          <a:ext cx="6095999" cy="404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5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6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7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8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9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10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11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12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13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14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15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16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17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18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19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20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21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22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23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24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25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26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27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28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29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30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31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32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33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34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35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36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37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38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39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40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41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42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43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44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45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46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47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48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3400FF"/>
                          </a:solidFill>
                        </a:rPr>
                        <a:t>49</a:t>
                      </a:r>
                      <a:endParaRPr lang="en-GB" sz="2400" b="0" dirty="0">
                        <a:solidFill>
                          <a:srgbClr val="34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22197</TotalTime>
  <Words>1176</Words>
  <Application>Microsoft Macintosh PowerPoint</Application>
  <PresentationFormat>On-screen Show (4:3)</PresentationFormat>
  <Paragraphs>270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Yellow on Blue</vt:lpstr>
      <vt:lpstr>Title &amp; Bullets</vt:lpstr>
      <vt:lpstr>Blank Presentation</vt:lpstr>
      <vt:lpstr>Equation</vt:lpstr>
      <vt:lpstr>Using  Mathematical Structure to Inform Pedagogy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Expressing the structure of addition </vt:lpstr>
      <vt:lpstr>Extending the meaning of addition</vt:lpstr>
      <vt:lpstr>Difference</vt:lpstr>
      <vt:lpstr>Reprise</vt:lpstr>
      <vt:lpstr>Multiplicative structure</vt:lpstr>
      <vt:lpstr>Questions about multiplicative structure</vt:lpstr>
      <vt:lpstr>What is the Scale Factor?</vt:lpstr>
      <vt:lpstr>Ratio</vt:lpstr>
      <vt:lpstr>Reprise</vt:lpstr>
      <vt:lpstr>LCM &amp; GCD</vt:lpstr>
      <vt:lpstr>LCM &amp; GCD of Fractions</vt:lpstr>
      <vt:lpstr>LCM</vt:lpstr>
      <vt:lpstr>GCD</vt:lpstr>
      <vt:lpstr>LCM &amp; GCD</vt:lpstr>
      <vt:lpstr>What is the period?</vt:lpstr>
      <vt:lpstr>Combined Periods</vt:lpstr>
      <vt:lpstr>Two Fractional periods</vt:lpstr>
      <vt:lpstr>Reprise</vt:lpstr>
      <vt:lpstr>Follow Up</vt:lpstr>
      <vt:lpstr>Differing Sums of Products</vt:lpstr>
      <vt:lpstr>Differing Sums &amp; Products</vt:lpstr>
      <vt:lpstr>Think Of A Number (ThOANs)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731</cp:revision>
  <dcterms:created xsi:type="dcterms:W3CDTF">2009-05-15T05:15:20Z</dcterms:created>
  <dcterms:modified xsi:type="dcterms:W3CDTF">2015-07-09T19:17:57Z</dcterms:modified>
</cp:coreProperties>
</file>