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8E9"/>
    <a:srgbClr val="855F33"/>
    <a:srgbClr val="FFF9E8"/>
    <a:srgbClr val="FFF5C4"/>
    <a:srgbClr val="FCF3A7"/>
    <a:srgbClr val="AB7942"/>
    <a:srgbClr val="FFF1B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7"/>
    <p:restoredTop sz="94041"/>
  </p:normalViewPr>
  <p:slideViewPr>
    <p:cSldViewPr snapToGrid="0" snapToObjects="1">
      <p:cViewPr varScale="1">
        <p:scale>
          <a:sx n="93" d="100"/>
          <a:sy n="93" d="100"/>
        </p:scale>
        <p:origin x="1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25/03/2021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0051A-9822-3E46-94AA-2DDC6427ACDA}"/>
              </a:ext>
            </a:extLst>
          </p:cNvPr>
          <p:cNvSpPr txBox="1"/>
          <p:nvPr userDrawn="1"/>
        </p:nvSpPr>
        <p:spPr>
          <a:xfrm>
            <a:off x="0" y="6457890"/>
            <a:ext cx="542925" cy="27699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fld id="{CDD623A8-8E93-5044-A780-AD6582F29704}" type="slidenum">
              <a:rPr lang="en-GB" sz="12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2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CC586-801C-1A4C-9F0D-D22CD42F898B}" type="datetime1">
              <a:rPr lang="en-GB" smtClean="0"/>
              <a:t>02/04/2021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2308-8D7F-9247-A432-110B09BBD613}" type="datetime1">
              <a:rPr lang="en-GB" smtClean="0"/>
              <a:t>02/04/2021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9482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2266"/>
            <a:ext cx="7886700" cy="4351338"/>
          </a:xfrm>
        </p:spPr>
        <p:txBody>
          <a:bodyPr anchor="t"/>
          <a:lstStyle>
            <a:lvl1pPr>
              <a:defRPr sz="24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20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62552-9AD8-3D4E-AF3E-944E916EB8E6}"/>
              </a:ext>
            </a:extLst>
          </p:cNvPr>
          <p:cNvSpPr txBox="1"/>
          <p:nvPr userDrawn="1"/>
        </p:nvSpPr>
        <p:spPr>
          <a:xfrm>
            <a:off x="0" y="6581001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F7E212C4-C972-B646-9AB8-B176DD2A475D}" type="slidenum">
              <a:rPr lang="en-GB" sz="12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2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E32C-1D75-1045-BE86-5879A30E9635}" type="datetime1">
              <a:rPr lang="en-GB" smtClean="0"/>
              <a:t>02/04/2021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7D32-4719-EB4B-9D8E-C5288840838E}" type="datetime1">
              <a:rPr lang="en-GB" smtClean="0"/>
              <a:t>02/04/2021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02-257A-B34B-B5C3-89CBE61BD81D}" type="datetime1">
              <a:rPr lang="en-GB" smtClean="0"/>
              <a:t>02/04/2021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3059-627D-254D-A41F-AE3C6D121497}" type="datetime1">
              <a:rPr lang="en-GB" smtClean="0"/>
              <a:t>02/04/2021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D098-9BE6-6B4C-98A9-DF8F1E87E22D}" type="datetime1">
              <a:rPr lang="en-GB" smtClean="0"/>
              <a:t>02/04/2021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9B13-927C-CB4A-BE68-6259C5E398FC}" type="datetime1">
              <a:rPr lang="en-GB" smtClean="0"/>
              <a:t>02/04/2021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7897-F241-AE47-806F-D122335D8BC2}" type="datetime1">
              <a:rPr lang="en-GB" smtClean="0"/>
              <a:t>02/04/2021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FA18E-408D-1B4F-84FE-61FA7A3835CF}" type="datetime1">
              <a:rPr lang="en-GB" smtClean="0"/>
              <a:t>02/04/2021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7" y="2633398"/>
            <a:ext cx="7772400" cy="165084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Striking a Chord: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getting to grips 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with calculus concepts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54137" y="5089064"/>
            <a:ext cx="6858000" cy="1274665"/>
          </a:xfrm>
        </p:spPr>
        <p:txBody>
          <a:bodyPr/>
          <a:lstStyle/>
          <a:p>
            <a:r>
              <a:rPr lang="en-US" dirty="0"/>
              <a:t>ATM</a:t>
            </a:r>
          </a:p>
          <a:p>
            <a:r>
              <a:rPr lang="en-US" dirty="0"/>
              <a:t>April 2021</a:t>
            </a:r>
            <a:br>
              <a:rPr lang="en-US" dirty="0"/>
            </a:br>
            <a:r>
              <a:rPr lang="en-US" dirty="0"/>
              <a:t>in the time of Corona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CC0A-1BF3-A44D-90D5-AE575FEC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End Chords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F43F3-AC7A-4B44-9C4C-2785D7DF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" y="1014609"/>
            <a:ext cx="5329237" cy="5478264"/>
          </a:xfrm>
        </p:spPr>
        <p:txBody>
          <a:bodyPr>
            <a:normAutofit/>
          </a:bodyPr>
          <a:lstStyle/>
          <a:p>
            <a:r>
              <a:rPr lang="en-GB" sz="1800" dirty="0"/>
              <a:t>Imagine the graph of a function f. </a:t>
            </a:r>
          </a:p>
          <a:p>
            <a:r>
              <a:rPr lang="en-GB" sz="1800" dirty="0"/>
              <a:t>Imagine two points P &amp; Q on the graph with the chord joining them. </a:t>
            </a:r>
          </a:p>
          <a:p>
            <a:r>
              <a:rPr lang="en-GB" sz="1800" dirty="0"/>
              <a:t>Attention is focused on the point P and what happens as Q approaches P.</a:t>
            </a:r>
          </a:p>
          <a:p>
            <a:r>
              <a:rPr lang="en-GB" sz="1800" dirty="0"/>
              <a:t>Consider the rise of the chord. </a:t>
            </a:r>
          </a:p>
          <a:p>
            <a:r>
              <a:rPr lang="en-GB" sz="1800" dirty="0"/>
              <a:t>Graph the rise as Q changes (dashed red)</a:t>
            </a:r>
          </a:p>
          <a:p>
            <a:r>
              <a:rPr lang="en-GB" sz="1800" dirty="0"/>
              <a:t>It approaches 0 as Q approaches P.</a:t>
            </a:r>
          </a:p>
          <a:p>
            <a:r>
              <a:rPr lang="en-GB" sz="1800" dirty="0"/>
              <a:t>How quickly does it go to 0? </a:t>
            </a:r>
          </a:p>
          <a:p>
            <a:r>
              <a:rPr lang="en-GB" sz="1800" dirty="0"/>
              <a:t>Form the ratio of the rise to the chord width.</a:t>
            </a:r>
            <a:br>
              <a:rPr lang="en-GB" sz="1800" dirty="0"/>
            </a:br>
            <a:r>
              <a:rPr lang="en-GB" sz="1800" dirty="0"/>
              <a:t>Graph the as Q changes (solid green) </a:t>
            </a:r>
          </a:p>
          <a:p>
            <a:r>
              <a:rPr lang="en-GB" sz="1800" dirty="0"/>
              <a:t>As the width goes to 0, the ratio tends to the slope (gradient) of the tangent at that point, if it exists. </a:t>
            </a:r>
          </a:p>
          <a:p>
            <a:r>
              <a:rPr lang="en-GB" sz="1800" dirty="0"/>
              <a:t>When P is allowed to change, the limit point traces out the derivative.</a:t>
            </a:r>
          </a:p>
          <a:p>
            <a:r>
              <a:rPr lang="en-GB" sz="1800" dirty="0"/>
              <a:t>It offers no image of what the graph of the derivative looks like.</a:t>
            </a:r>
          </a:p>
        </p:txBody>
      </p:sp>
      <p:pic>
        <p:nvPicPr>
          <p:cNvPr id="7" name="FE Rise on cubic" descr="FE Rise on cubic">
            <a:hlinkClick r:id="" action="ppaction://media"/>
            <a:extLst>
              <a:ext uri="{FF2B5EF4-FFF2-40B4-BE49-F238E27FC236}">
                <a16:creationId xmlns:a16="http://schemas.microsoft.com/office/drawing/2014/main" id="{CFC32D93-D19E-0B47-AEF8-474B711B9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7404" y="0"/>
            <a:ext cx="3786596" cy="547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35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CC0A-1BF3-A44D-90D5-AE575FEC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Width Chords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F43F3-AC7A-4B44-9C4C-2785D7DF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25" y="1014609"/>
            <a:ext cx="4927311" cy="4748882"/>
          </a:xfrm>
        </p:spPr>
        <p:txBody>
          <a:bodyPr>
            <a:normAutofit/>
          </a:bodyPr>
          <a:lstStyle/>
          <a:p>
            <a:r>
              <a:rPr lang="en-GB" sz="1800" dirty="0"/>
              <a:t>Imagine the graph of a function f. </a:t>
            </a:r>
          </a:p>
          <a:p>
            <a:r>
              <a:rPr lang="en-GB" sz="1800" dirty="0"/>
              <a:t>Imagine a chord joining two points  P and Q, of constant width. </a:t>
            </a:r>
          </a:p>
          <a:p>
            <a:r>
              <a:rPr lang="en-GB" sz="1800" dirty="0"/>
              <a:t>Attention is focused on the relation between P and Q for a fixed chord width</a:t>
            </a:r>
          </a:p>
          <a:p>
            <a:r>
              <a:rPr lang="en-GB" sz="1800" dirty="0"/>
              <a:t>Graph the rise of the chord, (dashed red)</a:t>
            </a:r>
          </a:p>
          <a:p>
            <a:r>
              <a:rPr lang="en-GB" sz="1800" dirty="0"/>
              <a:t>It approaches 0 as the chord-width approaches 0.</a:t>
            </a:r>
          </a:p>
          <a:p>
            <a:r>
              <a:rPr lang="en-GB" sz="1800" dirty="0"/>
              <a:t>How fast does it go to 0?</a:t>
            </a:r>
          </a:p>
          <a:p>
            <a:r>
              <a:rPr lang="en-GB" sz="1800" dirty="0"/>
              <a:t>Graph the slope (gradient) of the chord at each point (solid green)</a:t>
            </a:r>
          </a:p>
          <a:p>
            <a:r>
              <a:rPr lang="en-GB" sz="1800" dirty="0"/>
              <a:t>The limit of the ratio as the chord-width approaches 0 ‘looks like’ the derivative of the function (solid blue);</a:t>
            </a:r>
          </a:p>
        </p:txBody>
      </p:sp>
      <p:pic>
        <p:nvPicPr>
          <p:cNvPr id="4" name="Screen Recording 2021-03-27 at 14.45.02" descr="Screen Recording 2021-03-27 at 14.45.02">
            <a:hlinkClick r:id="" action="ppaction://media"/>
            <a:extLst>
              <a:ext uri="{FF2B5EF4-FFF2-40B4-BE49-F238E27FC236}">
                <a16:creationId xmlns:a16="http://schemas.microsoft.com/office/drawing/2014/main" id="{3E61F9C9-D981-6C43-99B0-3CFE1E448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0036" y="214313"/>
            <a:ext cx="3791239" cy="596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2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53A0-59A6-614E-B63F-40E7F6C9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Wrinkles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BAB5D-8D74-8446-8779-CB0B4D3B4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1014609"/>
            <a:ext cx="7886700" cy="1580316"/>
          </a:xfrm>
        </p:spPr>
        <p:txBody>
          <a:bodyPr/>
          <a:lstStyle/>
          <a:p>
            <a:r>
              <a:rPr lang="en-GB" dirty="0"/>
              <a:t>What happens when the original function is not differentiable at some point?</a:t>
            </a:r>
          </a:p>
          <a:p>
            <a:r>
              <a:rPr lang="en-GB" dirty="0"/>
              <a:t>What if the original function is not even continuous at some point?</a:t>
            </a:r>
          </a:p>
        </p:txBody>
      </p:sp>
      <p:pic>
        <p:nvPicPr>
          <p:cNvPr id="4" name="FW chord for non-differentiable fn" descr="FW chord for non-differentiable fn">
            <a:hlinkClick r:id="" action="ppaction://media"/>
            <a:extLst>
              <a:ext uri="{FF2B5EF4-FFF2-40B4-BE49-F238E27FC236}">
                <a16:creationId xmlns:a16="http://schemas.microsoft.com/office/drawing/2014/main" id="{6AC8C292-233E-7343-8028-86133C5DC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594925"/>
            <a:ext cx="4123933" cy="4263075"/>
          </a:xfrm>
          <a:prstGeom prst="rect">
            <a:avLst/>
          </a:prstGeom>
        </p:spPr>
      </p:pic>
      <p:pic>
        <p:nvPicPr>
          <p:cNvPr id="5" name="FW Chord discontinuous fn" descr="FW Chord discontinuous fn">
            <a:hlinkClick r:id="" action="ppaction://media"/>
            <a:extLst>
              <a:ext uri="{FF2B5EF4-FFF2-40B4-BE49-F238E27FC236}">
                <a16:creationId xmlns:a16="http://schemas.microsoft.com/office/drawing/2014/main" id="{5F566483-63B5-FF45-B0B3-28629ADFB1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9284" y="2672880"/>
            <a:ext cx="4312151" cy="41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42A7-7C52-D24D-8D97-73E753C0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Chordal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30707-4CB6-B94A-9E44-57EBDA80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17" y="1014609"/>
            <a:ext cx="4296276" cy="2659033"/>
          </a:xfrm>
        </p:spPr>
        <p:txBody>
          <a:bodyPr>
            <a:normAutofit/>
          </a:bodyPr>
          <a:lstStyle/>
          <a:p>
            <a:r>
              <a:rPr lang="en-GB" sz="1800" dirty="0"/>
              <a:t>Imagine the graph of a function, and a chord of interval width </a:t>
            </a:r>
            <a:r>
              <a:rPr lang="en-GB" sz="1800" i="1" dirty="0"/>
              <a:t>w </a:t>
            </a:r>
            <a:r>
              <a:rPr lang="en-GB" sz="1800" dirty="0"/>
              <a:t>centred at </a:t>
            </a:r>
            <a:r>
              <a:rPr lang="en-GB" sz="1800" i="1" dirty="0"/>
              <a:t>x</a:t>
            </a:r>
            <a:r>
              <a:rPr lang="en-GB" sz="1800" dirty="0"/>
              <a:t>.</a:t>
            </a:r>
          </a:p>
          <a:p>
            <a:r>
              <a:rPr lang="en-GB" sz="1800" dirty="0"/>
              <a:t>Now draw in the line segment between the midpoint of the chord and the corresponding point on the graph, called ‘the gap’.</a:t>
            </a:r>
          </a:p>
          <a:p>
            <a:r>
              <a:rPr lang="en-GB" sz="1800" dirty="0"/>
              <a:t>Imagine the graph of this ‘gap’ height as </a:t>
            </a:r>
            <a:r>
              <a:rPr lang="en-GB" sz="1800" i="1" dirty="0"/>
              <a:t>x</a:t>
            </a:r>
            <a:r>
              <a:rPr lang="en-GB" sz="1800" dirty="0"/>
              <a:t> moves along the </a:t>
            </a:r>
            <a:r>
              <a:rPr lang="en-GB" sz="1800" i="1" dirty="0"/>
              <a:t>x</a:t>
            </a:r>
            <a:r>
              <a:rPr lang="en-GB" sz="1800" dirty="0"/>
              <a:t>-axis</a:t>
            </a:r>
            <a:r>
              <a:rPr lang="en-GB" sz="1800" i="1" dirty="0"/>
              <a:t>.</a:t>
            </a:r>
          </a:p>
          <a:p>
            <a:r>
              <a:rPr lang="en-GB" sz="1800" dirty="0"/>
              <a:t>As the chord width goes to 0, the gap goes to …?</a:t>
            </a:r>
          </a:p>
          <a:p>
            <a:r>
              <a:rPr lang="en-GB" sz="1800" dirty="0"/>
              <a:t>At what rate? What power of </a:t>
            </a:r>
            <a:r>
              <a:rPr lang="en-GB" sz="1800" i="1" dirty="0"/>
              <a:t>w</a:t>
            </a:r>
            <a:r>
              <a:rPr lang="en-GB" sz="1800" dirty="0"/>
              <a:t> must you divide by to get a finite limit?</a:t>
            </a:r>
          </a:p>
          <a:p>
            <a:r>
              <a:rPr lang="en-GB" sz="1800" dirty="0"/>
              <a:t>Order is 2.</a:t>
            </a:r>
          </a:p>
          <a:p>
            <a:r>
              <a:rPr lang="en-GB" sz="1800" dirty="0"/>
              <a:t>If the gap is taken at the mu-point,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795E45-B99C-214F-9382-FB15FF7D7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32" y="5843391"/>
            <a:ext cx="2406904" cy="64948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5402932-0A83-4A42-B35E-0E3964619941}"/>
              </a:ext>
            </a:extLst>
          </p:cNvPr>
          <p:cNvGrpSpPr/>
          <p:nvPr/>
        </p:nvGrpSpPr>
        <p:grpSpPr>
          <a:xfrm>
            <a:off x="4540985" y="5843391"/>
            <a:ext cx="4093006" cy="649482"/>
            <a:chOff x="4540985" y="5843391"/>
            <a:chExt cx="4093006" cy="6494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9F5707-7616-2E44-B651-B62205BED020}"/>
                </a:ext>
              </a:extLst>
            </p:cNvPr>
            <p:cNvSpPr txBox="1"/>
            <p:nvPr/>
          </p:nvSpPr>
          <p:spPr>
            <a:xfrm>
              <a:off x="4540985" y="5968077"/>
              <a:ext cx="941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solidFill>
                    <a:srgbClr val="0432FF"/>
                  </a:solidFill>
                  <a:latin typeface="Chalkboard" charset="0"/>
                  <a:ea typeface="Chalkboard" charset="0"/>
                  <a:cs typeface="Chalkboard" charset="0"/>
                </a:rPr>
                <a:t>When</a:t>
              </a:r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4F6B45-72B7-1846-844E-7CE84DA1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7766" y="5843391"/>
              <a:ext cx="3166225" cy="64948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C506285-1291-944B-8BDA-5078885D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294" y="963453"/>
            <a:ext cx="4521064" cy="4262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92A3EB-53E6-5B43-BD9F-7F1F27055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293" y="918594"/>
            <a:ext cx="4551707" cy="4291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E320D0-7744-D744-99F5-D66FF766F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292" y="918594"/>
            <a:ext cx="4521064" cy="42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FE11-FB31-CC45-B9A2-9B0908DB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Chordal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BC75-8CC4-7744-8D15-6AFC88ED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14" y="1000281"/>
            <a:ext cx="7886700" cy="818316"/>
          </a:xfrm>
        </p:spPr>
        <p:txBody>
          <a:bodyPr/>
          <a:lstStyle/>
          <a:p>
            <a:r>
              <a:rPr lang="en-GB" dirty="0"/>
              <a:t>Faced with a chord on the graph of a function there are several regions whose area might be of interest: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312B4F-35BC-9A48-9CEC-FD10A98F8A94}"/>
              </a:ext>
            </a:extLst>
          </p:cNvPr>
          <p:cNvSpPr txBox="1">
            <a:spLocks/>
          </p:cNvSpPr>
          <p:nvPr/>
        </p:nvSpPr>
        <p:spPr>
          <a:xfrm>
            <a:off x="2775285" y="4329199"/>
            <a:ext cx="6432884" cy="21339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They all tend to 0 as the chord width goes to 0.</a:t>
            </a:r>
          </a:p>
          <a:p>
            <a:r>
              <a:rPr lang="en-GB" dirty="0"/>
              <a:t>But how quickly? As what power of w?</a:t>
            </a:r>
          </a:p>
          <a:p>
            <a:r>
              <a:rPr lang="en-GB" dirty="0"/>
              <a:t>Does mu matter?</a:t>
            </a:r>
          </a:p>
          <a:p>
            <a:r>
              <a:rPr lang="en-GB" dirty="0"/>
              <a:t>In limit, chordal triangle ≤ ¾ area-between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C307-409E-AB46-B13C-43966E1AF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9" y="4388329"/>
            <a:ext cx="2650806" cy="2396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FE8C4-B0EF-E147-A89B-886A68C1E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600" y="1807406"/>
            <a:ext cx="1936518" cy="2396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1D9EF-995D-C54B-8234-5BEAC11E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913" y="1797575"/>
            <a:ext cx="1936517" cy="239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E54D47-E53E-2049-B8E6-6BCAE33D1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19" y="1788227"/>
            <a:ext cx="1951624" cy="2415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B4F398-C9E1-7943-AFE5-1A84AA2F104C}"/>
              </a:ext>
            </a:extLst>
          </p:cNvPr>
          <p:cNvSpPr txBox="1"/>
          <p:nvPr/>
        </p:nvSpPr>
        <p:spPr>
          <a:xfrm>
            <a:off x="415166" y="3307185"/>
            <a:ext cx="12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Area below</a:t>
            </a:r>
          </a:p>
          <a:p>
            <a:pPr algn="ctr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curve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6FA17-7B34-FA42-8FEE-BCC0A2E48608}"/>
              </a:ext>
            </a:extLst>
          </p:cNvPr>
          <p:cNvSpPr txBox="1"/>
          <p:nvPr/>
        </p:nvSpPr>
        <p:spPr>
          <a:xfrm>
            <a:off x="2479291" y="3329496"/>
            <a:ext cx="12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Area below</a:t>
            </a:r>
          </a:p>
          <a:p>
            <a:pPr algn="ctr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chord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11543-2542-7440-A4B6-D39B2BA6CB3C}"/>
              </a:ext>
            </a:extLst>
          </p:cNvPr>
          <p:cNvSpPr txBox="1"/>
          <p:nvPr/>
        </p:nvSpPr>
        <p:spPr>
          <a:xfrm>
            <a:off x="501378" y="6124586"/>
            <a:ext cx="1286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Area beside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31E52-7DC2-144A-ABEE-C8CF048825A4}"/>
              </a:ext>
            </a:extLst>
          </p:cNvPr>
          <p:cNvSpPr txBox="1"/>
          <p:nvPr/>
        </p:nvSpPr>
        <p:spPr>
          <a:xfrm>
            <a:off x="4583109" y="3267550"/>
            <a:ext cx="982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Area of</a:t>
            </a:r>
            <a:br>
              <a:rPr lang="en-GB" sz="16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 triangle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7EBB78-15E9-CC42-8B25-4F27C73DA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58" y="1720206"/>
            <a:ext cx="2012176" cy="2490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36E5B5-6AF6-ED42-BA5D-C83CE587ADDB}"/>
              </a:ext>
            </a:extLst>
          </p:cNvPr>
          <p:cNvSpPr txBox="1"/>
          <p:nvPr/>
        </p:nvSpPr>
        <p:spPr>
          <a:xfrm>
            <a:off x="6852872" y="3324457"/>
            <a:ext cx="959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Area </a:t>
            </a:r>
            <a:br>
              <a:rPr lang="en-GB" sz="16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latin typeface="Chalkboard" charset="0"/>
                <a:ea typeface="Chalkboard" charset="0"/>
                <a:cs typeface="Chalkboard" charset="0"/>
              </a:rPr>
              <a:t>between</a:t>
            </a:r>
          </a:p>
        </p:txBody>
      </p:sp>
    </p:spTree>
    <p:extLst>
      <p:ext uri="{BB962C8B-B14F-4D97-AF65-F5344CB8AC3E}">
        <p14:creationId xmlns:p14="http://schemas.microsoft.com/office/powerpoint/2010/main" val="335124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9" grpId="0"/>
      <p:bldP spid="10" grpId="0"/>
      <p:bldP spid="12" grpId="0"/>
      <p:bldP spid="1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A51273-6CF0-B04E-8657-F93769FE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86" y="595741"/>
            <a:ext cx="5252914" cy="6262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1C6E7-E896-9D44-8901-50C62378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Chordal Circles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8AC16B9-329E-6A4C-B3DE-272C62723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22" y="1014609"/>
            <a:ext cx="3403023" cy="5012118"/>
          </a:xfrm>
        </p:spPr>
        <p:txBody>
          <a:bodyPr/>
          <a:lstStyle/>
          <a:p>
            <a:r>
              <a:rPr lang="en-GB" dirty="0"/>
              <a:t>Chordal Triangle</a:t>
            </a:r>
          </a:p>
          <a:p>
            <a:r>
              <a:rPr lang="en-GB" dirty="0"/>
              <a:t>In- &amp; Ex-circles</a:t>
            </a:r>
          </a:p>
          <a:p>
            <a:r>
              <a:rPr lang="en-GB" dirty="0"/>
              <a:t>Bevan Circle</a:t>
            </a:r>
          </a:p>
          <a:p>
            <a:r>
              <a:rPr lang="en-GB" dirty="0"/>
              <a:t>Circumcircle</a:t>
            </a:r>
          </a:p>
          <a:p>
            <a:r>
              <a:rPr lang="en-GB" dirty="0"/>
              <a:t>What happens to their radii as the chord width goes to 0?</a:t>
            </a:r>
          </a:p>
          <a:p>
            <a:r>
              <a:rPr lang="en-GB" dirty="0"/>
              <a:t>How fast (what power of width must be used as divisor to get a finite ratio?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63566B-3266-624F-BA8E-B280A76C0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086" y="595743"/>
            <a:ext cx="5252914" cy="6262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C3C8E-6FA7-E94B-B3B6-8F1269F69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86" y="595745"/>
            <a:ext cx="5252914" cy="6262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0DD59-E9E0-7F4A-962C-98C26D728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086" y="595739"/>
            <a:ext cx="5252914" cy="6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3563-5927-0A40-9AB8-FC921BC5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Chordal Lengths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C6359-F065-C245-A52E-D62A9FE09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61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17560</TotalTime>
  <Words>529</Words>
  <Application>Microsoft Macintosh PowerPoint</Application>
  <PresentationFormat>On-screen Show (4:3)</PresentationFormat>
  <Paragraphs>57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Chalkboard</vt:lpstr>
      <vt:lpstr>Office Theme</vt:lpstr>
      <vt:lpstr>Striking a Chord: getting to grips  with calculus concepts</vt:lpstr>
      <vt:lpstr>Fixed End Chords</vt:lpstr>
      <vt:lpstr>Fixed Width Chords</vt:lpstr>
      <vt:lpstr>Wrinkles</vt:lpstr>
      <vt:lpstr>Chordal Gaps</vt:lpstr>
      <vt:lpstr>Chordal Areas</vt:lpstr>
      <vt:lpstr>Chordal Circles</vt:lpstr>
      <vt:lpstr>Chordal Lengths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70</cp:revision>
  <dcterms:created xsi:type="dcterms:W3CDTF">2017-06-17T10:17:52Z</dcterms:created>
  <dcterms:modified xsi:type="dcterms:W3CDTF">2021-04-06T16:56:24Z</dcterms:modified>
</cp:coreProperties>
</file>