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49"/>
  </p:notesMasterIdLst>
  <p:handoutMasterIdLst>
    <p:handoutMasterId r:id="rId50"/>
  </p:handoutMasterIdLst>
  <p:sldIdLst>
    <p:sldId id="336" r:id="rId4"/>
    <p:sldId id="340" r:id="rId5"/>
    <p:sldId id="337" r:id="rId6"/>
    <p:sldId id="388" r:id="rId7"/>
    <p:sldId id="391" r:id="rId8"/>
    <p:sldId id="390" r:id="rId9"/>
    <p:sldId id="395" r:id="rId10"/>
    <p:sldId id="385" r:id="rId11"/>
    <p:sldId id="396" r:id="rId12"/>
    <p:sldId id="392" r:id="rId13"/>
    <p:sldId id="397" r:id="rId14"/>
    <p:sldId id="389" r:id="rId15"/>
    <p:sldId id="381" r:id="rId16"/>
    <p:sldId id="382" r:id="rId17"/>
    <p:sldId id="383" r:id="rId18"/>
    <p:sldId id="363" r:id="rId19"/>
    <p:sldId id="341" r:id="rId20"/>
    <p:sldId id="393" r:id="rId21"/>
    <p:sldId id="394" r:id="rId22"/>
    <p:sldId id="342" r:id="rId23"/>
    <p:sldId id="359" r:id="rId24"/>
    <p:sldId id="364" r:id="rId25"/>
    <p:sldId id="361" r:id="rId26"/>
    <p:sldId id="362" r:id="rId27"/>
    <p:sldId id="398" r:id="rId28"/>
    <p:sldId id="370" r:id="rId29"/>
    <p:sldId id="371" r:id="rId30"/>
    <p:sldId id="387" r:id="rId31"/>
    <p:sldId id="374" r:id="rId32"/>
    <p:sldId id="375" r:id="rId33"/>
    <p:sldId id="373" r:id="rId34"/>
    <p:sldId id="386" r:id="rId35"/>
    <p:sldId id="376" r:id="rId36"/>
    <p:sldId id="372" r:id="rId37"/>
    <p:sldId id="380" r:id="rId38"/>
    <p:sldId id="338" r:id="rId39"/>
    <p:sldId id="366" r:id="rId40"/>
    <p:sldId id="356" r:id="rId41"/>
    <p:sldId id="358" r:id="rId42"/>
    <p:sldId id="339" r:id="rId43"/>
    <p:sldId id="350" r:id="rId44"/>
    <p:sldId id="351" r:id="rId45"/>
    <p:sldId id="357" r:id="rId46"/>
    <p:sldId id="367" r:id="rId47"/>
    <p:sldId id="349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3050125-5E4B-8B46-A51F-8CFAB0FFD9DE}">
          <p14:sldIdLst>
            <p14:sldId id="336"/>
            <p14:sldId id="340"/>
            <p14:sldId id="337"/>
          </p14:sldIdLst>
        </p14:section>
        <p14:section name="Observation" id="{5B3C803D-CB12-C341-9498-8ABCB1F125D2}">
          <p14:sldIdLst>
            <p14:sldId id="388"/>
            <p14:sldId id="391"/>
            <p14:sldId id="390"/>
            <p14:sldId id="395"/>
            <p14:sldId id="385"/>
            <p14:sldId id="396"/>
            <p14:sldId id="392"/>
            <p14:sldId id="397"/>
            <p14:sldId id="389"/>
            <p14:sldId id="381"/>
            <p14:sldId id="382"/>
            <p14:sldId id="383"/>
          </p14:sldIdLst>
        </p14:section>
        <p14:section name="Attention" id="{B8B86FA7-3B1D-334D-BD5F-7A5DD845C2F4}">
          <p14:sldIdLst>
            <p14:sldId id="363"/>
          </p14:sldIdLst>
        </p14:section>
        <p14:section name="Data" id="{373E0D32-7706-B347-9A10-1A0101F20370}">
          <p14:sldIdLst>
            <p14:sldId id="341"/>
            <p14:sldId id="393"/>
            <p14:sldId id="394"/>
            <p14:sldId id="342"/>
            <p14:sldId id="359"/>
            <p14:sldId id="364"/>
            <p14:sldId id="361"/>
            <p14:sldId id="362"/>
            <p14:sldId id="398"/>
          </p14:sldIdLst>
        </p14:section>
        <p14:section name="Creating Data" id="{E1628FA0-DEC8-D14D-B466-1DCD35E1B36C}">
          <p14:sldIdLst>
            <p14:sldId id="370"/>
            <p14:sldId id="371"/>
            <p14:sldId id="387"/>
          </p14:sldIdLst>
        </p14:section>
        <p14:section name="Noticing" id="{8828A42A-9392-5A4B-A6DC-32138F351423}">
          <p14:sldIdLst>
            <p14:sldId id="374"/>
            <p14:sldId id="375"/>
            <p14:sldId id="373"/>
            <p14:sldId id="386"/>
            <p14:sldId id="376"/>
            <p14:sldId id="372"/>
          </p14:sldIdLst>
        </p14:section>
        <p14:section name="Underlying Assumptions" id="{4B0CC2E1-BFB2-AC43-8AEE-72D8DE0998EC}">
          <p14:sldIdLst>
            <p14:sldId id="380"/>
            <p14:sldId id="338"/>
            <p14:sldId id="366"/>
            <p14:sldId id="356"/>
            <p14:sldId id="358"/>
            <p14:sldId id="339"/>
            <p14:sldId id="350"/>
            <p14:sldId id="351"/>
            <p14:sldId id="357"/>
            <p14:sldId id="367"/>
            <p14:sldId id="3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DA525B"/>
    <a:srgbClr val="00FFFF"/>
    <a:srgbClr val="00279F"/>
    <a:srgbClr val="3400FF"/>
    <a:srgbClr val="FFFFFF"/>
    <a:srgbClr val="666666"/>
    <a:srgbClr val="8E8E8E"/>
    <a:srgbClr val="999999"/>
    <a:srgbClr val="51F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4660"/>
  </p:normalViewPr>
  <p:slideViewPr>
    <p:cSldViewPr>
      <p:cViewPr>
        <p:scale>
          <a:sx n="63" d="100"/>
          <a:sy n="63" d="100"/>
        </p:scale>
        <p:origin x="-600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27/01/16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Marta Mollina;</a:t>
            </a:r>
            <a:r>
              <a:rPr lang="en-GB" baseline="0"/>
              <a:t> Castra; Max Stephens; 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2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04E85-1A37-8647-B973-4AB77FD5AEB1}" type="slidenum">
              <a:rPr lang="en-US"/>
              <a:pPr/>
              <a:t>26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5E1F3-2EFA-B046-9A1A-AC6D0B472FD0}" type="slidenum">
              <a:rPr lang="en-US"/>
              <a:pPr/>
              <a:t>27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D6780-A780-AD43-9EA0-841B2C3CC8A7}" type="slidenum">
              <a:rPr lang="en-US"/>
              <a:pPr/>
              <a:t>28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E4D9D-A40B-BA45-ABA8-75B9A46EB0C9}" type="slidenum">
              <a:rPr lang="en-US"/>
              <a:pPr/>
              <a:t>29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35CE2-9DDB-EF47-B923-F0D17BE8552A}" type="slidenum">
              <a:rPr lang="en-US"/>
              <a:pPr/>
              <a:t>30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C090C-D076-D542-AC00-22007455BF16}" type="slidenum">
              <a:rPr lang="en-US"/>
              <a:pPr/>
              <a:t>31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81376-AAF8-7740-872E-A8C1A0B6FF13}" type="slidenum">
              <a:rPr lang="en-US"/>
              <a:pPr/>
              <a:t>32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A0BA8-372C-3F42-B441-FE660F90EBFA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6CFED-EABB-744C-90F4-BA86B920B275}" type="slidenum">
              <a:rPr lang="en-US"/>
              <a:pPr/>
              <a:t>34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D1905-94B6-A44F-930D-FF9820CF62B4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you notice depends on what you are attuned or sensitised to notice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Expectations based on partial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872FA-8C40-1C4E-AA90-1B8F46D96DD7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24818-2A07-4448-A5DB-EA850D26DBF0}" type="slidenum">
              <a:rPr lang="en-US"/>
              <a:pPr/>
              <a:t>10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Can you see boy reading?, boy copying or checking? Girl thinking?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 to mention thousands of authors of novels, stories, poems.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3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Mason, J. (2012). You Can Lead a Horse to Water…: Issues in Deepening Learning Through Deepening Teaching. In S. Hegedus &amp; J. Roschelle (Eds.) </a:t>
            </a:r>
            <a:r>
              <a:rPr lang="en-GB" sz="1200" i="1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Democratizing Access to Important Mathematics through Dynamic Representations: Contributions and Visions from the SimCalc Research Program</a:t>
            </a: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. Berlin: Springer-Verlag.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Times" pitchFamily="-111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Nicolina Malara; Brent Davis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A245E-7256-114A-88C5-193F6080E082}" type="slidenum">
              <a:rPr lang="en-US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C01D0-37B3-B74F-A4AB-BFA73C8CA936}" type="slidenum">
              <a:rPr lang="en-US"/>
              <a:pPr/>
              <a:t>19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908720"/>
            <a:ext cx="8496944" cy="5472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35496" y="638132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24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400" b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988840"/>
            <a:ext cx="7560840" cy="2232248"/>
          </a:xfrm>
        </p:spPr>
        <p:txBody>
          <a:bodyPr anchor="t"/>
          <a:lstStyle/>
          <a:p>
            <a:pPr algn="ctr">
              <a:defRPr/>
            </a:pPr>
            <a:r>
              <a:rPr lang="en-GB" sz="3200" dirty="0" smtClean="0">
                <a:effectLst/>
              </a:rPr>
              <a:t>The Discipline of Noticing</a:t>
            </a:r>
            <a:br>
              <a:rPr lang="en-GB" sz="3200" dirty="0" smtClean="0">
                <a:effectLst/>
              </a:rPr>
            </a:br>
            <a:r>
              <a:rPr lang="en-GB" sz="3200" dirty="0" smtClean="0">
                <a:effectLst/>
              </a:rPr>
              <a:t>and</a:t>
            </a:r>
            <a:br>
              <a:rPr lang="en-GB" sz="3200" dirty="0" smtClean="0">
                <a:effectLst/>
              </a:rPr>
            </a:br>
            <a:r>
              <a:rPr lang="en-GB" sz="3200" dirty="0" smtClean="0">
                <a:effectLst/>
              </a:rPr>
              <a:t>It’s use in researching,</a:t>
            </a:r>
            <a:br>
              <a:rPr lang="en-GB" sz="3200" dirty="0" smtClean="0">
                <a:effectLst/>
              </a:rPr>
            </a:br>
            <a:r>
              <a:rPr lang="en-GB" sz="3200" dirty="0" smtClean="0">
                <a:effectLst/>
              </a:rPr>
              <a:t>teaching and learning </a:t>
            </a:r>
            <a:endParaRPr lang="en-US" sz="32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80559" y="4725144"/>
            <a:ext cx="1807865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rgbClr val="00002A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Sheffield</a:t>
            </a:r>
            <a:endParaRPr lang="en-US" sz="2400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Jan 2016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534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Say What You See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932040" y="1988840"/>
            <a:ext cx="1800200" cy="1656184"/>
          </a:xfrm>
          <a:prstGeom prst="rect">
            <a:avLst/>
          </a:prstGeom>
          <a:noFill/>
          <a:ln w="5080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67744" y="1844824"/>
            <a:ext cx="1800200" cy="1656184"/>
          </a:xfrm>
          <a:prstGeom prst="rect">
            <a:avLst/>
          </a:prstGeom>
          <a:noFill/>
          <a:ln w="5080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4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Fragments Conjectures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Experience is recalled in fragments</a:t>
            </a:r>
          </a:p>
          <a:p>
            <a:r>
              <a:rPr lang="en-GB" dirty="0" smtClean="0"/>
              <a:t>Experience is fragmentary</a:t>
            </a:r>
          </a:p>
          <a:p>
            <a:pPr lvl="1"/>
            <a:r>
              <a:rPr lang="en-GB" dirty="0" smtClean="0"/>
              <a:t>Contrast with William James and “stream of consciousness”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68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a00d83451cb9a69e200e54f1451d38833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Major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8956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Bennett, </a:t>
            </a:r>
            <a:r>
              <a:rPr lang="en-US" dirty="0" err="1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Gattegno</a:t>
            </a:r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Tahta</a:t>
            </a:r>
            <a:r>
              <a:rPr lang="en-US" dirty="0" smtClean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. James</a:t>
            </a:r>
            <a:endParaRPr lang="en-US" dirty="0">
              <a:solidFill>
                <a:srgbClr val="FFFFFF"/>
              </a:solidFill>
              <a:latin typeface="Chalkboard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Heidegger, Husserl</a:t>
            </a:r>
          </a:p>
          <a:p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… Plato</a:t>
            </a:r>
          </a:p>
          <a:p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… Upanishads; </a:t>
            </a:r>
            <a:r>
              <a:rPr lang="en-US" dirty="0" err="1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Rg</a:t>
            </a:r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 Veda, </a:t>
            </a:r>
            <a:r>
              <a:rPr lang="en-US" dirty="0" err="1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Baghavad</a:t>
            </a:r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 Gita; </a:t>
            </a:r>
            <a:r>
              <a:rPr lang="en-US" dirty="0" err="1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Sankya</a:t>
            </a:r>
            <a:r>
              <a:rPr lang="en-US" dirty="0">
                <a:solidFill>
                  <a:srgbClr val="FFFF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, Zen</a:t>
            </a: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2514600" y="5334000"/>
            <a:ext cx="6629400" cy="1524000"/>
          </a:xfrm>
          <a:prstGeom prst="wedgeRoundRectCallout">
            <a:avLst>
              <a:gd name="adj1" fmla="val -49935"/>
              <a:gd name="adj2" fmla="val 14676"/>
              <a:gd name="adj3" fmla="val 16667"/>
            </a:avLst>
          </a:prstGeom>
          <a:solidFill>
            <a:srgbClr val="FFF07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0">
                <a:solidFill>
                  <a:srgbClr val="631908"/>
                </a:solidFill>
              </a:rPr>
              <a:t>Distinctions that I can use;</a:t>
            </a:r>
            <a:br>
              <a:rPr lang="en-US" sz="2400" b="0">
                <a:solidFill>
                  <a:srgbClr val="631908"/>
                </a:solidFill>
              </a:rPr>
            </a:br>
            <a:r>
              <a:rPr lang="en-US" sz="2400" b="0">
                <a:solidFill>
                  <a:srgbClr val="631908"/>
                </a:solidFill>
              </a:rPr>
              <a:t>Distinctions that resonate or challenge</a:t>
            </a:r>
            <a:br>
              <a:rPr lang="en-US" sz="2400" b="0">
                <a:solidFill>
                  <a:srgbClr val="631908"/>
                </a:solidFill>
              </a:rPr>
            </a:br>
            <a:r>
              <a:rPr lang="en-US" sz="2400" b="0">
                <a:solidFill>
                  <a:srgbClr val="631908"/>
                </a:solidFill>
              </a:rPr>
              <a:t>  but that ultimately make sense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3581400" y="3352800"/>
            <a:ext cx="2209800" cy="1524000"/>
          </a:xfrm>
          <a:prstGeom prst="cloudCallout">
            <a:avLst>
              <a:gd name="adj1" fmla="val -58852"/>
              <a:gd name="adj2" fmla="val 66426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accent5">
                    <a:lumMod val="25000"/>
                  </a:schemeClr>
                </a:solidFill>
                <a:ea typeface="+mn-ea"/>
                <a:cs typeface="+mn-cs"/>
              </a:rPr>
              <a:t>Cherry Picking</a:t>
            </a:r>
          </a:p>
        </p:txBody>
      </p:sp>
      <p:sp>
        <p:nvSpPr>
          <p:cNvPr id="7" name="Cloud Callout 6"/>
          <p:cNvSpPr/>
          <p:nvPr/>
        </p:nvSpPr>
        <p:spPr bwMode="auto">
          <a:xfrm>
            <a:off x="5105400" y="4191000"/>
            <a:ext cx="2706960" cy="914400"/>
          </a:xfrm>
          <a:prstGeom prst="cloudCallout">
            <a:avLst>
              <a:gd name="adj1" fmla="val -33085"/>
              <a:gd name="adj2" fmla="val -27103"/>
            </a:avLst>
          </a:prstGeom>
          <a:solidFill>
            <a:srgbClr val="8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b="0" dirty="0" err="1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Bricolage</a:t>
            </a:r>
            <a:endParaRPr lang="en-US" b="0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5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Journey Back To Roots of Human Psyche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228398"/>
            <a:ext cx="6390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Exploitation of </a:t>
            </a:r>
            <a:r>
              <a:rPr lang="en-GB" sz="2000" b="0" i="1">
                <a:solidFill>
                  <a:srgbClr val="000000"/>
                </a:solidFill>
              </a:rPr>
              <a:t>dual systems theory</a:t>
            </a:r>
            <a:r>
              <a:rPr lang="en-GB" sz="2000" b="0">
                <a:solidFill>
                  <a:srgbClr val="000000"/>
                </a:solidFill>
              </a:rPr>
              <a:t> to promote statistical education and elementary mathematics as a route to a more rational society, coming from a society founded on rationalist principles and a rationalist view of human beings.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8008" y="3689737"/>
            <a:ext cx="6318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only awareness is educable; 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only behaviour is trainable; 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only emotion is harnessable; 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integration through subordination;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760" y="5038144"/>
            <a:ext cx="6246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ZPD as a way of thinking about how actions are made accessible to S1 through development from requiring external cueing and participation of S2;</a:t>
            </a:r>
          </a:p>
          <a:p>
            <a:r>
              <a:rPr lang="en-GB" sz="2000" b="0">
                <a:solidFill>
                  <a:srgbClr val="000000"/>
                </a:solidFill>
              </a:rPr>
              <a:t>Higher psychological processes first encountered in the social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772816"/>
            <a:ext cx="1338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Kahneman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276" y="3804136"/>
            <a:ext cx="1224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Gattegno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5013176"/>
            <a:ext cx="122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Vygotsky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2956882"/>
            <a:ext cx="1820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Norretranders</a:t>
            </a:r>
          </a:p>
          <a:p>
            <a:r>
              <a:rPr lang="en-GB" sz="2000" b="0">
                <a:solidFill>
                  <a:srgbClr val="0000FF"/>
                </a:solidFill>
              </a:rPr>
              <a:t>McGilchrist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9752" y="2924944"/>
            <a:ext cx="631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The User Illusion (also Mandler …)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Right &amp; Left Brain functions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280" y="3781489"/>
            <a:ext cx="1554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Fischbein</a:t>
            </a:r>
          </a:p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Freudenthal</a:t>
            </a:r>
          </a:p>
          <a:p>
            <a:r>
              <a:rPr lang="en-GB" sz="2000" b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303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Journey Continues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90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Piaget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420888"/>
            <a:ext cx="271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Skinner; Pavlov (behaviourism)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7824" y="1412776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Assimilation &amp; Accommodation; Reflective Abstraction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25649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stimulus-response (cf S1)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501008"/>
            <a:ext cx="1474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Rationalism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5161835"/>
            <a:ext cx="222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0">
                <a:solidFill>
                  <a:srgbClr val="0000FF"/>
                </a:solidFill>
              </a:rPr>
              <a:t>Swift</a:t>
            </a:r>
          </a:p>
          <a:p>
            <a:pPr algn="ctr"/>
            <a:r>
              <a:rPr lang="en-GB" sz="2000" b="0">
                <a:solidFill>
                  <a:srgbClr val="0000FF"/>
                </a:solidFill>
              </a:rPr>
              <a:t>(Gulliver’s Travels)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9832" y="342900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expecting actions to be chosen rationally (Enlightenment; 20</a:t>
            </a:r>
            <a:r>
              <a:rPr lang="en-GB" sz="2000" b="0" baseline="30000">
                <a:solidFill>
                  <a:srgbClr val="000000"/>
                </a:solidFill>
              </a:rPr>
              <a:t>th</a:t>
            </a:r>
            <a:r>
              <a:rPr lang="en-GB" sz="2000" b="0">
                <a:solidFill>
                  <a:srgbClr val="000000"/>
                </a:solidFill>
              </a:rPr>
              <a:t> century America)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4913873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“Man is not a rational animal, but an animal capable of reason”</a:t>
            </a:r>
          </a:p>
          <a:p>
            <a:r>
              <a:rPr lang="en-GB" sz="2000" b="0">
                <a:solidFill>
                  <a:srgbClr val="000000"/>
                </a:solidFill>
              </a:rPr>
              <a:t>Focus on intellect-cognition; trying to avoid emotion-affect;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4253026"/>
            <a:ext cx="1329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rgbClr val="0000FF"/>
                </a:solidFill>
              </a:rPr>
              <a:t>Habermas</a:t>
            </a:r>
            <a:endParaRPr lang="en-GB" sz="200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425302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Forms of rationality</a:t>
            </a:r>
            <a:endParaRPr lang="en-GB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8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  <p:bldP spid="13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Journy’s End – Original Ideas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147119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>
                <a:solidFill>
                  <a:srgbClr val="0000FF"/>
                </a:solidFill>
              </a:rPr>
              <a:t>Buddhism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060848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Plato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949" y="2967335"/>
            <a:ext cx="1719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>
                <a:solidFill>
                  <a:srgbClr val="0000FF"/>
                </a:solidFill>
              </a:rPr>
              <a:t>Upanishads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5776" y="120894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Mind is more than cognition; mind as a fusion of intellect-emotion-behaviour directed by will.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1988840"/>
            <a:ext cx="5382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Psyche as a society (workers in a mansion; sailors on a ship); absence of will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4032" y="2845385"/>
            <a:ext cx="6318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Human psyche as a chariot: 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intellect, emotion, behaviour and attention-will;</a:t>
            </a:r>
          </a:p>
          <a:p>
            <a:r>
              <a:rPr lang="en-GB" sz="2000" b="0">
                <a:solidFill>
                  <a:srgbClr val="000000"/>
                </a:solidFill>
              </a:rPr>
              <a:t>Action requires the transformation of energy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4221088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Enactive-affective-cognitive-attentive coordinations or adhesions in the psyche: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(micro-identities; multiple selves);</a:t>
            </a:r>
          </a:p>
          <a:p>
            <a:r>
              <a:rPr lang="en-GB" sz="2000" b="0">
                <a:solidFill>
                  <a:srgbClr val="000000"/>
                </a:solidFill>
              </a:rPr>
              <a:t>Each coordination/adhesion has characteristic habits, dispositions, lines of thought, socialability and transformations of energy</a:t>
            </a:r>
            <a:endParaRPr lang="en-GB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6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2880320"/>
          </a:xfrm>
        </p:spPr>
        <p:txBody>
          <a:bodyPr/>
          <a:lstStyle/>
          <a:p>
            <a:r>
              <a:rPr lang="en-GB"/>
              <a:t>What is being attended to (focused on)?</a:t>
            </a:r>
          </a:p>
          <a:p>
            <a:r>
              <a:rPr lang="en-GB"/>
              <a:t>How is it being attended to?</a:t>
            </a:r>
          </a:p>
          <a:p>
            <a:pPr lvl="1"/>
            <a:r>
              <a:rPr lang="en-GB"/>
              <a:t>Holding Wholes</a:t>
            </a:r>
          </a:p>
          <a:p>
            <a:pPr lvl="1"/>
            <a:r>
              <a:rPr lang="en-GB"/>
              <a:t>Discerning Details</a:t>
            </a:r>
          </a:p>
          <a:p>
            <a:pPr lvl="1"/>
            <a:r>
              <a:rPr lang="en-GB"/>
              <a:t>Recognising Relationships</a:t>
            </a:r>
          </a:p>
          <a:p>
            <a:pPr lvl="1"/>
            <a:r>
              <a:rPr lang="en-GB"/>
              <a:t>Perceiving Properties as being instantiated</a:t>
            </a:r>
          </a:p>
          <a:p>
            <a:pPr lvl="1"/>
            <a:r>
              <a:rPr lang="en-GB"/>
              <a:t>Reasoning on the basis of agreed properties</a:t>
            </a:r>
          </a:p>
          <a:p>
            <a:pPr lvl="1"/>
            <a:endParaRPr lang="en-GB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724128" y="1844824"/>
            <a:ext cx="3024336" cy="576064"/>
          </a:xfrm>
          <a:prstGeom prst="wedgeRoundRectCallout">
            <a:avLst>
              <a:gd name="adj1" fmla="val -97676"/>
              <a:gd name="adj2" fmla="val 94551"/>
              <a:gd name="adj3" fmla="val 16667"/>
            </a:avLst>
          </a:prstGeom>
          <a:solidFill>
            <a:srgbClr val="C2D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0000D5"/>
                </a:solidFill>
                <a:latin typeface="Chalkboard" pitchFamily="-111" charset="0"/>
              </a:rPr>
              <a:t>Focus on particular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119664" y="3789040"/>
            <a:ext cx="3024336" cy="792088"/>
          </a:xfrm>
          <a:prstGeom prst="wedgeRoundRectCallout">
            <a:avLst>
              <a:gd name="adj1" fmla="val -47192"/>
              <a:gd name="adj2" fmla="val -140397"/>
              <a:gd name="adj3" fmla="val 16667"/>
            </a:avLst>
          </a:prstGeom>
          <a:solidFill>
            <a:srgbClr val="C2D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0000D5"/>
                </a:solidFill>
                <a:latin typeface="Chalkboard" pitchFamily="-111" charset="0"/>
              </a:rPr>
              <a:t>Focus on generality</a:t>
            </a:r>
          </a:p>
          <a:p>
            <a:pPr algn="ctr"/>
            <a:r>
              <a:rPr lang="en-GB" sz="2000" b="0">
                <a:solidFill>
                  <a:srgbClr val="0000D5"/>
                </a:solidFill>
                <a:latin typeface="Chalkboard" pitchFamily="-111" charset="0"/>
              </a:rPr>
              <a:t>being instantiated</a:t>
            </a:r>
          </a:p>
        </p:txBody>
      </p:sp>
    </p:spTree>
    <p:extLst>
      <p:ext uri="{BB962C8B-B14F-4D97-AF65-F5344CB8AC3E}">
        <p14:creationId xmlns:p14="http://schemas.microsoft.com/office/powerpoint/2010/main" val="274186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1116360"/>
          </a:xfrm>
        </p:spPr>
        <p:txBody>
          <a:bodyPr/>
          <a:lstStyle/>
          <a:p>
            <a:r>
              <a:rPr lang="en-GB"/>
              <a:t>Is 51 + 51 = 50 + 52?</a:t>
            </a:r>
            <a:br>
              <a:rPr lang="en-GB"/>
            </a:br>
            <a:r>
              <a:rPr lang="en-GB"/>
              <a:t>How do 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484784"/>
            <a:ext cx="4752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</a:rPr>
              <a:t>Fran</a:t>
            </a:r>
            <a:r>
              <a:rPr lang="en-CA" sz="2000" b="0" dirty="0">
                <a:solidFill>
                  <a:srgbClr val="000000"/>
                </a:solidFill>
              </a:rPr>
              <a:t>: Like fifty-one plus fifty-one are one hundred and two, but fifty-one, if you subtract fifty, you can add to fifty-one, one from the other, one more, and you get fifty-two.</a:t>
            </a:r>
            <a:br>
              <a:rPr lang="en-CA" sz="2000" b="0" dirty="0">
                <a:solidFill>
                  <a:srgbClr val="000000"/>
                </a:solidFill>
              </a:rPr>
            </a:br>
            <a:endParaRPr lang="en-CA" sz="2000" b="0" dirty="0">
              <a:solidFill>
                <a:srgbClr val="000000"/>
              </a:solidFill>
            </a:endParaRPr>
          </a:p>
          <a:p>
            <a:r>
              <a:rPr lang="en-CA" sz="2000" dirty="0">
                <a:solidFill>
                  <a:srgbClr val="000000"/>
                </a:solidFill>
              </a:rPr>
              <a:t>Teacher-Researcher</a:t>
            </a:r>
            <a:r>
              <a:rPr lang="en-CA" sz="2000" b="0" dirty="0">
                <a:solidFill>
                  <a:srgbClr val="000000"/>
                </a:solidFill>
              </a:rPr>
              <a:t>: Ah, that is interesting. You said that you can take one from here [pointing to the first fifty-one] and add it to this one [pointing to the second fifty-one]. Isn’t it? Is that what you said?</a:t>
            </a:r>
          </a:p>
          <a:p>
            <a:r>
              <a:rPr lang="en-CA" sz="2000" dirty="0">
                <a:solidFill>
                  <a:srgbClr val="000000"/>
                </a:solidFill>
              </a:rPr>
              <a:t>Fran</a:t>
            </a:r>
            <a:r>
              <a:rPr lang="en-CA" sz="2000" b="0" dirty="0">
                <a:solidFill>
                  <a:srgbClr val="000000"/>
                </a:solidFill>
              </a:rPr>
              <a:t>: And you get there, one hundred… fifty plus fifty-two.</a:t>
            </a: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652120" y="1124744"/>
            <a:ext cx="3491880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Fran attending to?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79712" y="5877272"/>
            <a:ext cx="3491880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Fran attending to?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5796136" y="5013176"/>
            <a:ext cx="3240360" cy="1440160"/>
          </a:xfrm>
          <a:prstGeom prst="cloudCallout">
            <a:avLst>
              <a:gd name="adj1" fmla="val -69647"/>
              <a:gd name="adj2" fmla="val -62265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Teaching Action: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selecting/editing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08104" y="1556792"/>
            <a:ext cx="3664024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How is her attention shifting?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6372200" y="1916832"/>
            <a:ext cx="2016224" cy="1440160"/>
          </a:xfrm>
          <a:prstGeom prst="cloudCallout">
            <a:avLst>
              <a:gd name="adj1" fmla="val -113983"/>
              <a:gd name="adj2" fmla="val -209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Babbling or Gargling?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472608" y="3501008"/>
            <a:ext cx="3491880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being attended to?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6228184" y="3645024"/>
            <a:ext cx="2808312" cy="1440160"/>
          </a:xfrm>
          <a:prstGeom prst="cloudCallout">
            <a:avLst>
              <a:gd name="adj1" fmla="val -87160"/>
              <a:gd name="adj2" fmla="val -19113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Listening-to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or</a:t>
            </a:r>
            <a:b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listening-for?</a:t>
            </a:r>
          </a:p>
        </p:txBody>
      </p:sp>
    </p:spTree>
    <p:extLst>
      <p:ext uri="{BB962C8B-B14F-4D97-AF65-F5344CB8AC3E}">
        <p14:creationId xmlns:p14="http://schemas.microsoft.com/office/powerpoint/2010/main" val="233967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animBg="1"/>
      <p:bldP spid="8" grpId="0" animBg="1"/>
      <p:bldP spid="9" grpId="0" animBg="1"/>
      <p:bldP spid="5" grpId="0" animBg="1"/>
      <p:bldP spid="10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495800" y="76200"/>
            <a:ext cx="3109913" cy="6629400"/>
            <a:chOff x="960" y="240"/>
            <a:chExt cx="1824" cy="3888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960" y="240"/>
              <a:ext cx="1824" cy="388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0"/>
              <a:ext cx="1532" cy="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04900"/>
          </a:xfrm>
        </p:spPr>
        <p:txBody>
          <a:bodyPr/>
          <a:lstStyle/>
          <a:p>
            <a:r>
              <a:rPr lang="en-US"/>
              <a:t>CopperPlate </a:t>
            </a:r>
            <a:br>
              <a:rPr lang="en-US"/>
            </a:br>
            <a:r>
              <a:rPr lang="en-US"/>
              <a:t>Multiplication</a:t>
            </a: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4495800" y="76200"/>
            <a:ext cx="3109913" cy="6629400"/>
            <a:chOff x="2736" y="432"/>
            <a:chExt cx="1824" cy="3888"/>
          </a:xfrm>
          <a:solidFill>
            <a:srgbClr val="FFFFFF"/>
          </a:solidFill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736" y="432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32"/>
              <a:ext cx="1539" cy="38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04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52400" y="1295400"/>
            <a:ext cx="88392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 anchor="t"/>
          <a:lstStyle/>
          <a:p>
            <a:r>
              <a:rPr lang="en-US"/>
              <a:t>Giacomo Candido 1871-1941</a:t>
            </a:r>
            <a:br>
              <a:rPr lang="en-US"/>
            </a:br>
            <a:r>
              <a:rPr lang="en-US"/>
              <a:t>What does it say?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106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60032" y="4221088"/>
            <a:ext cx="3816424" cy="1872208"/>
            <a:chOff x="4860032" y="4221088"/>
            <a:chExt cx="3816424" cy="1872208"/>
          </a:xfrm>
        </p:grpSpPr>
        <p:sp>
          <p:nvSpPr>
            <p:cNvPr id="2" name="Rectangle 1"/>
            <p:cNvSpPr/>
            <p:nvPr/>
          </p:nvSpPr>
          <p:spPr bwMode="auto">
            <a:xfrm>
              <a:off x="4860032" y="4221088"/>
              <a:ext cx="3816424" cy="1872208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grpSp>
          <p:nvGrpSpPr>
            <p:cNvPr id="58377" name="Group 9"/>
            <p:cNvGrpSpPr>
              <a:grpSpLocks/>
            </p:cNvGrpSpPr>
            <p:nvPr/>
          </p:nvGrpSpPr>
          <p:grpSpPr bwMode="auto">
            <a:xfrm>
              <a:off x="5089525" y="4440238"/>
              <a:ext cx="3422650" cy="1503362"/>
              <a:chOff x="3206" y="2548"/>
              <a:chExt cx="2156" cy="947"/>
            </a:xfrm>
          </p:grpSpPr>
          <p:sp>
            <p:nvSpPr>
              <p:cNvPr id="58374" name="Text Box 6"/>
              <p:cNvSpPr txBox="1">
                <a:spLocks noChangeArrowheads="1"/>
              </p:cNvSpPr>
              <p:nvPr/>
            </p:nvSpPr>
            <p:spPr bwMode="auto">
              <a:xfrm>
                <a:off x="3206" y="2548"/>
                <a:ext cx="210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800000"/>
                    </a:solidFill>
                  </a:rPr>
                  <a:t>[</a:t>
                </a:r>
                <a:r>
                  <a:rPr lang="en-US" b="0" i="1">
                    <a:solidFill>
                      <a:srgbClr val="800000"/>
                    </a:solidFill>
                  </a:rPr>
                  <a:t>x</a:t>
                </a:r>
                <a:r>
                  <a:rPr lang="en-US" b="0" baseline="30000">
                    <a:solidFill>
                      <a:srgbClr val="800000"/>
                    </a:solidFill>
                  </a:rPr>
                  <a:t>2</a:t>
                </a:r>
                <a:r>
                  <a:rPr lang="en-US" b="0">
                    <a:solidFill>
                      <a:srgbClr val="800000"/>
                    </a:solidFill>
                  </a:rPr>
                  <a:t> + </a:t>
                </a:r>
                <a:r>
                  <a:rPr lang="en-US" b="0" i="1">
                    <a:solidFill>
                      <a:srgbClr val="800000"/>
                    </a:solidFill>
                  </a:rPr>
                  <a:t>y</a:t>
                </a:r>
                <a:r>
                  <a:rPr lang="en-US" b="0" baseline="30000">
                    <a:solidFill>
                      <a:srgbClr val="800000"/>
                    </a:solidFill>
                  </a:rPr>
                  <a:t>2</a:t>
                </a:r>
                <a:r>
                  <a:rPr lang="en-US" b="0">
                    <a:solidFill>
                      <a:srgbClr val="800000"/>
                    </a:solidFill>
                  </a:rPr>
                  <a:t> + (</a:t>
                </a:r>
                <a:r>
                  <a:rPr lang="en-US" b="0" i="1">
                    <a:solidFill>
                      <a:srgbClr val="800000"/>
                    </a:solidFill>
                  </a:rPr>
                  <a:t>x</a:t>
                </a:r>
                <a:r>
                  <a:rPr lang="en-US" b="0">
                    <a:solidFill>
                      <a:srgbClr val="800000"/>
                    </a:solidFill>
                  </a:rPr>
                  <a:t> + </a:t>
                </a:r>
                <a:r>
                  <a:rPr lang="en-US" b="0" i="1">
                    <a:solidFill>
                      <a:srgbClr val="800000"/>
                    </a:solidFill>
                  </a:rPr>
                  <a:t>y</a:t>
                </a:r>
                <a:r>
                  <a:rPr lang="en-US" b="0">
                    <a:solidFill>
                      <a:srgbClr val="800000"/>
                    </a:solidFill>
                  </a:rPr>
                  <a:t>)</a:t>
                </a:r>
                <a:r>
                  <a:rPr lang="en-US" b="0" baseline="30000">
                    <a:solidFill>
                      <a:srgbClr val="800000"/>
                    </a:solidFill>
                  </a:rPr>
                  <a:t>2</a:t>
                </a:r>
                <a:r>
                  <a:rPr lang="en-US" b="0">
                    <a:solidFill>
                      <a:srgbClr val="800000"/>
                    </a:solidFill>
                  </a:rPr>
                  <a:t>]</a:t>
                </a:r>
                <a:r>
                  <a:rPr lang="en-US" b="0" baseline="30000">
                    <a:solidFill>
                      <a:srgbClr val="800000"/>
                    </a:solidFill>
                  </a:rPr>
                  <a:t>2</a:t>
                </a:r>
                <a:endParaRPr lang="en-US" b="0">
                  <a:solidFill>
                    <a:srgbClr val="800000"/>
                  </a:solidFill>
                </a:endParaRPr>
              </a:p>
            </p:txBody>
          </p:sp>
          <p:sp>
            <p:nvSpPr>
              <p:cNvPr id="58375" name="Text Box 7"/>
              <p:cNvSpPr txBox="1">
                <a:spLocks noChangeArrowheads="1"/>
              </p:cNvSpPr>
              <p:nvPr/>
            </p:nvSpPr>
            <p:spPr bwMode="auto">
              <a:xfrm>
                <a:off x="3216" y="3168"/>
                <a:ext cx="214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0" dirty="0">
                    <a:solidFill>
                      <a:srgbClr val="800000"/>
                    </a:solidFill>
                  </a:rPr>
                  <a:t>2[</a:t>
                </a:r>
                <a:r>
                  <a:rPr lang="en-US" b="0" i="1" dirty="0">
                    <a:solidFill>
                      <a:srgbClr val="800000"/>
                    </a:solidFill>
                  </a:rPr>
                  <a:t>x</a:t>
                </a:r>
                <a:r>
                  <a:rPr lang="en-US" b="0" baseline="30000" dirty="0">
                    <a:solidFill>
                      <a:srgbClr val="800000"/>
                    </a:solidFill>
                  </a:rPr>
                  <a:t>4</a:t>
                </a:r>
                <a:r>
                  <a:rPr lang="en-US" b="0" dirty="0">
                    <a:solidFill>
                      <a:srgbClr val="800000"/>
                    </a:solidFill>
                  </a:rPr>
                  <a:t> + </a:t>
                </a:r>
                <a:r>
                  <a:rPr lang="en-US" b="0" i="1" dirty="0">
                    <a:solidFill>
                      <a:srgbClr val="800000"/>
                    </a:solidFill>
                  </a:rPr>
                  <a:t>y</a:t>
                </a:r>
                <a:r>
                  <a:rPr lang="en-US" b="0" baseline="30000" dirty="0">
                    <a:solidFill>
                      <a:srgbClr val="800000"/>
                    </a:solidFill>
                  </a:rPr>
                  <a:t>4</a:t>
                </a:r>
                <a:r>
                  <a:rPr lang="en-US" b="0" dirty="0">
                    <a:solidFill>
                      <a:srgbClr val="800000"/>
                    </a:solidFill>
                  </a:rPr>
                  <a:t> + (</a:t>
                </a:r>
                <a:r>
                  <a:rPr lang="en-US" b="0" i="1" dirty="0">
                    <a:solidFill>
                      <a:srgbClr val="800000"/>
                    </a:solidFill>
                  </a:rPr>
                  <a:t>x</a:t>
                </a:r>
                <a:r>
                  <a:rPr lang="en-US" b="0" dirty="0">
                    <a:solidFill>
                      <a:srgbClr val="800000"/>
                    </a:solidFill>
                  </a:rPr>
                  <a:t> + </a:t>
                </a:r>
                <a:r>
                  <a:rPr lang="en-US" b="0" i="1" dirty="0">
                    <a:solidFill>
                      <a:srgbClr val="800000"/>
                    </a:solidFill>
                  </a:rPr>
                  <a:t>y</a:t>
                </a:r>
                <a:r>
                  <a:rPr lang="en-US" b="0" dirty="0">
                    <a:solidFill>
                      <a:srgbClr val="800000"/>
                    </a:solidFill>
                  </a:rPr>
                  <a:t>)</a:t>
                </a:r>
                <a:r>
                  <a:rPr lang="en-US" b="0" baseline="30000" dirty="0">
                    <a:solidFill>
                      <a:srgbClr val="800000"/>
                    </a:solidFill>
                  </a:rPr>
                  <a:t>4</a:t>
                </a:r>
                <a:r>
                  <a:rPr lang="en-US" b="0" dirty="0">
                    <a:solidFill>
                      <a:srgbClr val="800000"/>
                    </a:solidFill>
                  </a:rPr>
                  <a:t>]</a:t>
                </a:r>
              </a:p>
            </p:txBody>
          </p:sp>
          <p:sp>
            <p:nvSpPr>
              <p:cNvPr id="58376" name="Text Box 8"/>
              <p:cNvSpPr txBox="1">
                <a:spLocks noChangeArrowheads="1"/>
              </p:cNvSpPr>
              <p:nvPr/>
            </p:nvSpPr>
            <p:spPr bwMode="auto">
              <a:xfrm>
                <a:off x="4143" y="283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0">
                    <a:solidFill>
                      <a:srgbClr val="800000"/>
                    </a:solidFill>
                  </a:rPr>
                  <a:t>=</a:t>
                </a:r>
              </a:p>
            </p:txBody>
          </p:sp>
        </p:grpSp>
      </p:grp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086600" y="3429000"/>
            <a:ext cx="533400" cy="5334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7772400" y="3429000"/>
            <a:ext cx="533400" cy="5334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6019800" y="3581400"/>
            <a:ext cx="381000" cy="3810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6553200" y="3581400"/>
            <a:ext cx="381000" cy="3810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5486400" y="3505200"/>
            <a:ext cx="376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70094" y="3251695"/>
            <a:ext cx="2654195" cy="957064"/>
            <a:chOff x="1475656" y="3212976"/>
            <a:chExt cx="2654195" cy="957064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475656" y="3768080"/>
              <a:ext cx="381000" cy="3810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411760" y="3769407"/>
              <a:ext cx="413050" cy="40063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596451" y="3212976"/>
              <a:ext cx="5334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875142" y="3212976"/>
              <a:ext cx="533400" cy="533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53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Throat </a:t>
            </a:r>
            <a:r>
              <a:rPr lang="en-GB" dirty="0" smtClean="0"/>
              <a:t>Clearing</a:t>
            </a:r>
          </a:p>
          <a:p>
            <a:endParaRPr lang="en-GB" dirty="0" smtClean="0"/>
          </a:p>
          <a:p>
            <a:r>
              <a:rPr lang="en-GB" dirty="0" smtClean="0"/>
              <a:t>Observing (noticing)</a:t>
            </a:r>
          </a:p>
          <a:p>
            <a:pPr lvl="1"/>
            <a:r>
              <a:rPr lang="en-GB" dirty="0" smtClean="0"/>
              <a:t>Observation invariant</a:t>
            </a:r>
          </a:p>
          <a:p>
            <a:pPr lvl="1"/>
            <a:r>
              <a:rPr lang="en-GB" dirty="0" smtClean="0"/>
              <a:t>Memory (experience) fragmented</a:t>
            </a:r>
          </a:p>
          <a:p>
            <a:pPr lvl="1"/>
            <a:r>
              <a:rPr lang="en-GB" dirty="0" smtClean="0"/>
              <a:t>Hanson, Goodman</a:t>
            </a:r>
          </a:p>
          <a:p>
            <a:r>
              <a:rPr lang="en-GB" dirty="0" smtClean="0"/>
              <a:t>Sensitising oneself to observe</a:t>
            </a:r>
          </a:p>
          <a:p>
            <a:r>
              <a:rPr lang="en-GB" smtClean="0"/>
              <a:t>Attention</a:t>
            </a:r>
          </a:p>
          <a:p>
            <a:r>
              <a:rPr lang="en-GB" smtClean="0"/>
              <a:t>Working </a:t>
            </a:r>
            <a:r>
              <a:rPr lang="en-GB" dirty="0" smtClean="0"/>
              <a:t>on Your Own Teaching</a:t>
            </a:r>
          </a:p>
          <a:p>
            <a:pPr lvl="1"/>
            <a:r>
              <a:rPr lang="en-GB" dirty="0" smtClean="0"/>
              <a:t>Collecting actions (educating awareness)</a:t>
            </a:r>
          </a:p>
          <a:p>
            <a:pPr lvl="1"/>
            <a:r>
              <a:rPr lang="en-GB" dirty="0" smtClean="0"/>
              <a:t>Noticing opportunities (in retrospect, in prospect, in </a:t>
            </a:r>
            <a:r>
              <a:rPr lang="en-GB" dirty="0" err="1" smtClean="0"/>
              <a:t>spect</a:t>
            </a:r>
            <a:r>
              <a:rPr lang="en-GB" dirty="0" smtClean="0"/>
              <a:t>)</a:t>
            </a:r>
          </a:p>
          <a:p>
            <a:r>
              <a:rPr lang="en-GB" dirty="0" smtClean="0"/>
              <a:t>Assumptions made about human psyche</a:t>
            </a:r>
          </a:p>
          <a:p>
            <a:pPr lvl="1"/>
            <a:r>
              <a:rPr lang="en-GB" dirty="0" smtClean="0"/>
              <a:t>Cognition, affect, enaction, attention, will, witness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79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944216"/>
          </a:xfrm>
        </p:spPr>
        <p:txBody>
          <a:bodyPr/>
          <a:lstStyle/>
          <a:p>
            <a:r>
              <a:rPr lang="en-GB"/>
              <a:t>34 + 83 – 34 = ?</a:t>
            </a:r>
          </a:p>
          <a:p>
            <a:r>
              <a:rPr lang="en-GB"/>
              <a:t>278 + 341 – 248 – 371 = ?</a:t>
            </a:r>
          </a:p>
          <a:p>
            <a:r>
              <a:rPr lang="en-GB"/>
              <a:t>Which is larger, 47 x 29 or 49 x 27?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99907"/>
              </p:ext>
            </p:extLst>
          </p:nvPr>
        </p:nvGraphicFramePr>
        <p:xfrm>
          <a:off x="2195736" y="2420888"/>
          <a:ext cx="292677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4" imgW="1778000" imgH="393700" progId="Equation.DSMT4">
                  <p:embed/>
                </p:oleObj>
              </mc:Choice>
              <mc:Fallback>
                <p:oleObj name="Equation" r:id="rId4" imgW="1778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2420888"/>
                        <a:ext cx="2926777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2492896"/>
            <a:ext cx="8496944" cy="576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Calculate  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7020272" y="1556792"/>
            <a:ext cx="1728192" cy="1152128"/>
          </a:xfrm>
          <a:prstGeom prst="cloudCallout">
            <a:avLst>
              <a:gd name="adj1" fmla="val -103707"/>
              <a:gd name="adj2" fmla="val -551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Is 38 helpful?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04048" y="5949280"/>
            <a:ext cx="3096344" cy="64807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00279F"/>
                </a:solidFill>
                <a:effectLst/>
                <a:latin typeface="Chalkboard" pitchFamily="-111" charset="0"/>
              </a:rPr>
              <a:t>Relational Thinking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827584" y="4509120"/>
            <a:ext cx="3528392" cy="648072"/>
          </a:xfrm>
          <a:prstGeom prst="roundRect">
            <a:avLst/>
          </a:prstGeom>
          <a:solidFill>
            <a:srgbClr val="A3C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Balk (affective block)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827584" y="3789040"/>
            <a:ext cx="2736304" cy="648072"/>
          </a:xfrm>
          <a:prstGeom prst="roundRect">
            <a:avLst/>
          </a:prstGeom>
          <a:solidFill>
            <a:srgbClr val="A3C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993300"/>
                </a:solidFill>
                <a:latin typeface="Chalkboard" pitchFamily="-111" charset="0"/>
              </a:rPr>
              <a:t>Direct Calculation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993300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27584" y="5229200"/>
            <a:ext cx="5904656" cy="648072"/>
          </a:xfrm>
          <a:prstGeom prst="roundRect">
            <a:avLst/>
          </a:prstGeom>
          <a:solidFill>
            <a:srgbClr val="A3C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993300"/>
                </a:solidFill>
                <a:latin typeface="Chalkboard" pitchFamily="-111" charset="0"/>
              </a:rPr>
              <a:t>Structural-Relation informed calculation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993300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284984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Reaction-Response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300192" y="2996952"/>
            <a:ext cx="2520280" cy="1008112"/>
          </a:xfrm>
          <a:prstGeom prst="wedgeRoundRectCallout">
            <a:avLst>
              <a:gd name="adj1" fmla="val -77560"/>
              <a:gd name="adj2" fmla="val -96386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were you attending to?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444208" y="3861048"/>
            <a:ext cx="2520280" cy="1008112"/>
          </a:xfrm>
          <a:prstGeom prst="wedgeRoundRectCallout">
            <a:avLst>
              <a:gd name="adj1" fmla="val -33598"/>
              <a:gd name="adj2" fmla="val -14638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0" dirty="0">
                <a:solidFill>
                  <a:schemeClr val="accent3">
                    <a:lumMod val="50000"/>
                  </a:schemeClr>
                </a:solidFill>
                <a:latin typeface="Chalkboard" pitchFamily="-111" charset="0"/>
              </a:rPr>
              <a:t>How did your attention shift?</a:t>
            </a:r>
          </a:p>
        </p:txBody>
      </p:sp>
    </p:spTree>
    <p:extLst>
      <p:ext uri="{BB962C8B-B14F-4D97-AF65-F5344CB8AC3E}">
        <p14:creationId xmlns:p14="http://schemas.microsoft.com/office/powerpoint/2010/main" val="391931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(from Blum and elsewhere)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104456"/>
          </a:xfrm>
        </p:spPr>
        <p:txBody>
          <a:bodyPr/>
          <a:lstStyle/>
          <a:p>
            <a:r>
              <a:rPr lang="en-GB"/>
              <a:t>If 2 eggs take 6 minutes to hard boil, how long will 20 eggs take to hard boil?</a:t>
            </a:r>
          </a:p>
          <a:p>
            <a:r>
              <a:rPr lang="en-GB"/>
              <a:t>If 18 of 24  students take a test lasting 45 minutes, how long will the test last when all 24 take it?</a:t>
            </a:r>
          </a:p>
          <a:p>
            <a:r>
              <a:rPr lang="en-GB"/>
              <a:t>If the captain of a ship takes on board 14 sheep, 5 cows, 35 chickens and 12 goats, how old is the captain?</a:t>
            </a:r>
          </a:p>
          <a:p>
            <a:r>
              <a:rPr lang="en-GB"/>
              <a:t>English HighSchool students given some word problems in Chinese (Arabic Numbers) and other word problems in English performed better on the problems in …</a:t>
            </a:r>
          </a:p>
          <a:p>
            <a:pPr lvl="1"/>
            <a:r>
              <a:rPr lang="en-GB"/>
              <a:t>Chinese!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940387" y="4797152"/>
            <a:ext cx="2647837" cy="648072"/>
          </a:xfrm>
          <a:prstGeom prst="wedgeRoundRectCallout">
            <a:avLst>
              <a:gd name="adj1" fmla="val -19871"/>
              <a:gd name="adj2" fmla="val -837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Didactic Contract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39953" y="5526354"/>
            <a:ext cx="2376264" cy="648072"/>
          </a:xfrm>
          <a:prstGeom prst="wedgeRoundRectCallout">
            <a:avLst>
              <a:gd name="adj1" fmla="val -24889"/>
              <a:gd name="adj2" fmla="val -1046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S1 automatism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92280" y="4581128"/>
            <a:ext cx="2016224" cy="16288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Alternative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or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Joint</a:t>
            </a:r>
            <a:br>
              <a:rPr lang="en-GB" sz="2400" b="0">
                <a:solidFill>
                  <a:srgbClr val="FF0000"/>
                </a:solidFill>
                <a:latin typeface="Chalkboard" pitchFamily="-111" charset="0"/>
              </a:rPr>
            </a:br>
            <a:r>
              <a:rPr lang="en-GB" sz="2400" b="0">
                <a:solidFill>
                  <a:srgbClr val="FF0000"/>
                </a:solidFill>
                <a:latin typeface="Chalkboard" pitchFamily="-111" charset="0"/>
              </a:rPr>
              <a:t>explanations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372200" y="4653136"/>
            <a:ext cx="648072" cy="1584176"/>
          </a:xfrm>
          <a:prstGeom prst="rightBrace">
            <a:avLst>
              <a:gd name="adj1" fmla="val 22404"/>
              <a:gd name="adj2" fmla="val 50000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7504" y="4437112"/>
            <a:ext cx="1872208" cy="864096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FFFF"/>
                </a:solidFill>
                <a:effectLst/>
                <a:latin typeface="Chalkboard" pitchFamily="-111" charset="0"/>
              </a:rPr>
              <a:t>What they can’t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halkboard" pitchFamily="-111" charset="0"/>
              </a:rPr>
              <a:t>do?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FFFF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763688" y="4437112"/>
            <a:ext cx="1872208" cy="864096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didn’t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do?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7504" y="5373216"/>
            <a:ext cx="1872208" cy="864096"/>
          </a:xfrm>
          <a:prstGeom prst="roundRect">
            <a:avLst/>
          </a:prstGeom>
          <a:solidFill>
            <a:srgbClr val="0D5DFF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did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do?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87624" y="3933056"/>
            <a:ext cx="1872208" cy="57606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>
                <a:solidFill>
                  <a:srgbClr val="00FFFF"/>
                </a:solidFill>
                <a:latin typeface="Chalkboard" pitchFamily="-111" charset="0"/>
              </a:rPr>
              <a:t>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Chalkboard" pitchFamily="-111" charset="0"/>
              </a:rPr>
              <a:t>eficiency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FFFF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 rot="20026814">
            <a:off x="1746559" y="1793435"/>
            <a:ext cx="4824536" cy="72008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>
                <a:solidFill>
                  <a:srgbClr val="FF0000"/>
                </a:solidFill>
                <a:latin typeface="Chalkboard" pitchFamily="-111" charset="0"/>
              </a:rPr>
              <a:t>What is being studied?</a:t>
            </a:r>
            <a:endParaRPr kumimoji="0" lang="en-GB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35696" y="5373216"/>
            <a:ext cx="1872208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they can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do?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9552" y="6237312"/>
            <a:ext cx="3168352" cy="57606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rgbClr val="4D1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Situated proficiency</a:t>
            </a:r>
          </a:p>
        </p:txBody>
      </p:sp>
    </p:spTree>
    <p:extLst>
      <p:ext uri="{BB962C8B-B14F-4D97-AF65-F5344CB8AC3E}">
        <p14:creationId xmlns:p14="http://schemas.microsoft.com/office/powerpoint/2010/main" val="12817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  <p:bldP spid="8" grpId="0" animBg="1"/>
      <p:bldP spid="14" grpId="0" animBg="1"/>
      <p:bldP spid="1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Extract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24128" y="5373216"/>
            <a:ext cx="2520280" cy="792088"/>
          </a:xfrm>
          <a:prstGeom prst="wedgeRoundRectCallout">
            <a:avLst>
              <a:gd name="adj1" fmla="val 41892"/>
              <a:gd name="adj2" fmla="val -137179"/>
              <a:gd name="adj3" fmla="val 16667"/>
            </a:avLst>
          </a:prstGeom>
          <a:solidFill>
            <a:srgbClr val="C2D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Cloze technique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0000D5"/>
                </a:solidFill>
                <a:latin typeface="Chalkboard" pitchFamily="-111" charset="0"/>
              </a:rPr>
              <a:t>Invoking S1?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0000D5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644008" y="836712"/>
            <a:ext cx="4499992" cy="504056"/>
          </a:xfrm>
          <a:prstGeom prst="roundRect">
            <a:avLst>
              <a:gd name="adj" fmla="val 23481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What is each speaker attending to?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292080" y="1412776"/>
            <a:ext cx="3664024" cy="50405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00D5"/>
                </a:solidFill>
                <a:effectLst/>
                <a:latin typeface="Chalkboard" pitchFamily="-111" charset="0"/>
              </a:rPr>
              <a:t>How is attention shifting?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916832"/>
            <a:ext cx="8496944" cy="35283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Teacher: If I count [there] the beads are six, but the number prepresented on the abacus is fifteen. Would anybody like to try explaining how to do it?</a:t>
            </a:r>
          </a:p>
          <a:p>
            <a:r>
              <a:rPr lang="en-GB" b="0"/>
              <a:t>Giulia: This is the ten (points to wire on left) and these are the units (points to 5 beads on right)</a:t>
            </a:r>
          </a:p>
          <a:p>
            <a:r>
              <a:rPr lang="en-GB" b="0"/>
              <a:t>Teacher: Giulia says that on the wire on the left is the ten-bead, while on the wire on the right there are …</a:t>
            </a:r>
          </a:p>
          <a:p>
            <a:r>
              <a:rPr lang="en-GB" b="0"/>
              <a:t>Chorus: Units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339752" y="5445224"/>
            <a:ext cx="1800200" cy="1224136"/>
            <a:chOff x="2339752" y="5445224"/>
            <a:chExt cx="1800200" cy="1224136"/>
          </a:xfrm>
        </p:grpSpPr>
        <p:sp>
          <p:nvSpPr>
            <p:cNvPr id="3" name="Rectangle 2"/>
            <p:cNvSpPr/>
            <p:nvPr/>
          </p:nvSpPr>
          <p:spPr bwMode="auto">
            <a:xfrm>
              <a:off x="2339752" y="5445224"/>
              <a:ext cx="1800200" cy="1224136"/>
            </a:xfrm>
            <a:prstGeom prst="rect">
              <a:avLst/>
            </a:prstGeom>
            <a:noFill/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3635896" y="5445224"/>
              <a:ext cx="0" cy="1224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347864" y="5445224"/>
              <a:ext cx="0" cy="1224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059832" y="5445224"/>
              <a:ext cx="0" cy="1224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771800" y="5445224"/>
              <a:ext cx="0" cy="1224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483768" y="5445224"/>
              <a:ext cx="0" cy="1224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923928" y="5445224"/>
              <a:ext cx="0" cy="1224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3892109" y="550881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92109" y="5600927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892109" y="569304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892109" y="5785157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892109" y="587727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892109" y="615688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892109" y="6248999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92109" y="634111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892109" y="6433229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892109" y="652534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601492" y="551723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601492" y="5788233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601492" y="5880348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601492" y="5972463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601492" y="6064578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601492" y="6156693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601492" y="6248808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601492" y="6340923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601492" y="6433038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601492" y="6525153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310875" y="5695927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310875" y="578804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310875" y="5880157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310875" y="597227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310875" y="6064387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10875" y="615650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310875" y="6248617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310875" y="634073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310875" y="6432847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310875" y="6524962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020258" y="5695736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020258" y="5787851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020258" y="5879966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020258" y="5972081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020258" y="6064196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020258" y="6156311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020258" y="6248426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20258" y="6340541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020258" y="6432656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020258" y="6524771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729641" y="5695545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729641" y="578766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729641" y="5879775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729641" y="597189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729641" y="6064005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729641" y="615612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729641" y="6248235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729641" y="634035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729641" y="6432465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2729641" y="6524580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439024" y="569535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2439024" y="5787469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439024" y="587958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439024" y="5971699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2439024" y="606381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2439024" y="6155929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2439024" y="624804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2439024" y="6340159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2439024" y="6432274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439024" y="6524389"/>
              <a:ext cx="72008" cy="7200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5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Extract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0" y="836712"/>
            <a:ext cx="9396536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indent="-180000"/>
            <a:r>
              <a:rPr lang="en-GB" sz="2000" b="0" dirty="0" smtClean="0"/>
              <a:t>T:  Right</a:t>
            </a:r>
            <a:r>
              <a:rPr lang="en-GB" sz="2000" b="0" dirty="0"/>
              <a:t>, let’s see who wants to be my helper.</a:t>
            </a:r>
          </a:p>
          <a:p>
            <a:r>
              <a:rPr lang="en-GB" sz="2000" b="0" dirty="0" smtClean="0"/>
              <a:t>T:  </a:t>
            </a:r>
            <a:r>
              <a:rPr lang="en-GB" sz="2000" b="0" dirty="0"/>
              <a:t>Megan’s been sitting beautifully, oh no, Megan’s been  	  	    reading a poetry book.</a:t>
            </a:r>
          </a:p>
          <a:p>
            <a:r>
              <a:rPr lang="en-GB" sz="2000" b="0" dirty="0"/>
              <a:t>M</a:t>
            </a:r>
            <a:r>
              <a:rPr lang="en-GB" sz="2000" b="0" dirty="0" smtClean="0"/>
              <a:t>: </a:t>
            </a:r>
            <a:r>
              <a:rPr lang="en-GB" sz="2000" b="0" dirty="0"/>
              <a:t>No [inaudible, shakes head].</a:t>
            </a:r>
          </a:p>
          <a:p>
            <a:r>
              <a:rPr lang="en-GB" sz="2000" b="0" dirty="0" smtClean="0"/>
              <a:t>T:  </a:t>
            </a:r>
            <a:r>
              <a:rPr lang="en-GB" sz="2000" b="0" dirty="0"/>
              <a:t>That should be on my desk, thank you. Put your </a:t>
            </a:r>
            <a:r>
              <a:rPr lang="en-GB" sz="2000" b="0" dirty="0" smtClean="0"/>
              <a:t>hand </a:t>
            </a:r>
            <a:r>
              <a:rPr lang="en-GB" sz="2000" b="0" dirty="0"/>
              <a:t>up please, you know the rule. Yes Harry,</a:t>
            </a:r>
          </a:p>
          <a:p>
            <a:r>
              <a:rPr lang="en-GB" sz="2000" b="0" dirty="0" smtClean="0"/>
              <a:t>H:  </a:t>
            </a:r>
            <a:r>
              <a:rPr lang="en-GB" sz="2000" b="0" dirty="0"/>
              <a:t>You could both have three, if you give one to </a:t>
            </a:r>
            <a:r>
              <a:rPr lang="en-GB" sz="2000" b="0" dirty="0" smtClean="0"/>
              <a:t>your neighbour</a:t>
            </a:r>
            <a:r>
              <a:rPr lang="en-GB" sz="2000" b="0" dirty="0"/>
              <a:t>.</a:t>
            </a:r>
          </a:p>
          <a:p>
            <a:r>
              <a:rPr lang="en-GB" sz="2000" b="0" dirty="0" smtClean="0"/>
              <a:t>T:   </a:t>
            </a:r>
            <a:r>
              <a:rPr lang="en-GB" sz="2000" b="0" dirty="0"/>
              <a:t>I could that’s a very good point, </a:t>
            </a:r>
            <a:r>
              <a:rPr lang="en-GB" sz="2000" b="0" dirty="0" smtClean="0"/>
              <a:t>H. </a:t>
            </a:r>
            <a:r>
              <a:rPr lang="en-GB" sz="2000" b="0" dirty="0"/>
              <a:t>I’m not going </a:t>
            </a:r>
            <a:r>
              <a:rPr lang="en-GB" sz="2000" b="0" dirty="0" smtClean="0"/>
              <a:t>to </a:t>
            </a:r>
            <a:r>
              <a:rPr lang="en-GB" sz="2000" b="0" dirty="0"/>
              <a:t>do that today though. I’m just going to talk about the </a:t>
            </a:r>
            <a:r>
              <a:rPr lang="en-GB" sz="2000" b="0" dirty="0" smtClean="0"/>
              <a:t>difference</a:t>
            </a:r>
            <a:r>
              <a:rPr lang="en-GB" sz="2000" b="0" dirty="0"/>
              <a:t>. Megan, if you had a pond, how many frogs </a:t>
            </a:r>
            <a:r>
              <a:rPr lang="en-GB" sz="2000" b="0" dirty="0" smtClean="0"/>
              <a:t>would </a:t>
            </a:r>
            <a:r>
              <a:rPr lang="en-GB" sz="2000" b="0" dirty="0"/>
              <a:t>you like in it?</a:t>
            </a:r>
          </a:p>
          <a:p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28062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Extract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980728"/>
            <a:ext cx="8496944" cy="439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sz="2000" b="0" dirty="0" smtClean="0">
                <a:solidFill>
                  <a:srgbClr val="000000"/>
                </a:solidFill>
              </a:rPr>
              <a:t>(The fact that the difference </a:t>
            </a:r>
            <a:r>
              <a:rPr lang="en-GB" sz="2000" b="0" dirty="0">
                <a:solidFill>
                  <a:srgbClr val="000000"/>
                </a:solidFill>
              </a:rPr>
              <a:t>between 5 and 4 is </a:t>
            </a:r>
            <a:r>
              <a:rPr lang="en-GB" sz="2000" b="0" dirty="0" smtClean="0">
                <a:solidFill>
                  <a:srgbClr val="000000"/>
                </a:solidFill>
              </a:rPr>
              <a:t>1 has been said several times)</a:t>
            </a:r>
            <a:endParaRPr lang="en-GB" sz="2000" b="0" dirty="0">
              <a:solidFill>
                <a:srgbClr val="000000"/>
              </a:solidFill>
            </a:endParaRPr>
          </a:p>
          <a:p>
            <a:r>
              <a:rPr lang="en-GB" sz="2000" b="0" dirty="0" smtClean="0"/>
              <a:t>T: </a:t>
            </a:r>
            <a:r>
              <a:rPr lang="en-GB" sz="2000" b="0" dirty="0"/>
              <a:t>One, now can anyone, does anyone know how we can write this as a takeaway sum. Right, sit down you two.</a:t>
            </a:r>
          </a:p>
          <a:p>
            <a:r>
              <a:rPr lang="en-GB" sz="2000" b="0" dirty="0" smtClean="0"/>
              <a:t>Z, </a:t>
            </a:r>
            <a:r>
              <a:rPr lang="en-GB" sz="2000" b="0" dirty="0"/>
              <a:t>can you come to the front. How would you write this as a take away sum to show the difference? Nice and big. [writes 5 - 4] So she’s written 5 take away 4 </a:t>
            </a:r>
            <a:r>
              <a:rPr lang="en-GB" sz="2000" b="0" i="1" dirty="0"/>
              <a:t>equals</a:t>
            </a:r>
            <a:r>
              <a:rPr lang="en-GB" sz="2000" b="0" dirty="0"/>
              <a:t> </a:t>
            </a:r>
            <a:r>
              <a:rPr lang="en-GB" sz="2000" b="0" dirty="0" smtClean="0"/>
              <a:t>[Z returns </a:t>
            </a:r>
            <a:r>
              <a:rPr lang="en-GB" sz="2000" b="0" dirty="0"/>
              <a:t>to board, writes =] and what’s the answer, what’s the difference? </a:t>
            </a:r>
            <a:r>
              <a:rPr lang="en-GB" sz="2000" b="0" dirty="0" smtClean="0"/>
              <a:t>G?</a:t>
            </a:r>
            <a:endParaRPr lang="en-GB" sz="2000" b="0" dirty="0"/>
          </a:p>
          <a:p>
            <a:r>
              <a:rPr lang="en-GB" sz="2000" b="0" dirty="0" smtClean="0"/>
              <a:t>G:</a:t>
            </a:r>
            <a:r>
              <a:rPr lang="en-GB" sz="2000" b="0" dirty="0"/>
              <a:t>	One.</a:t>
            </a:r>
          </a:p>
          <a:p>
            <a:r>
              <a:rPr lang="en-GB" sz="2000" b="0" dirty="0" smtClean="0"/>
              <a:t>T:</a:t>
            </a:r>
            <a:r>
              <a:rPr lang="en-GB" sz="2000" b="0" dirty="0"/>
              <a:t>	Equals One. </a:t>
            </a:r>
            <a:r>
              <a:rPr lang="en-GB" sz="2000" b="0" dirty="0" smtClean="0"/>
              <a:t>[Z completes </a:t>
            </a:r>
            <a:r>
              <a:rPr lang="en-GB" sz="2000" b="0" dirty="0"/>
              <a:t>5 - 4 = 1] Thank you. Can you see </a:t>
            </a:r>
            <a:r>
              <a:rPr lang="en-GB" sz="2000" b="0" dirty="0" err="1"/>
              <a:t>cos</a:t>
            </a:r>
            <a:r>
              <a:rPr lang="en-GB" sz="2000" b="0" dirty="0"/>
              <a:t> if we had these five frogs in Megan’s pond, and we took away four of them, there’d be one left over. One extra one. Right, who else would like a pond?</a:t>
            </a:r>
          </a:p>
          <a:p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63616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janettebobis:Desktop:Structure examp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3872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janettebobis:Dropbox:International Handbook - Early Math Chapter (1):Worksamples from Chn:Kinder array 5 rows of 12 cop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4968552" cy="23888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39552" y="587727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Figure 2. Kindergarten child’s grid showing transition of reasoning from structural to a more advance level of development</a:t>
            </a:r>
            <a:endParaRPr lang="en-GB" sz="1800" b="0" dirty="0">
              <a:solidFill>
                <a:srgbClr val="000000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78092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Figure 1 Structural development in a grid completion task (Mulligan &amp; </a:t>
            </a:r>
            <a:r>
              <a:rPr lang="en-US" sz="1800" b="0" dirty="0" err="1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Mitchelmore</a:t>
            </a:r>
            <a:r>
              <a:rPr lang="en-US" sz="1800" b="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, 2013, p. 39)</a:t>
            </a:r>
            <a:endParaRPr lang="en-GB" sz="1800" b="0" dirty="0">
              <a:solidFill>
                <a:srgbClr val="000000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Completion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25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Data</a:t>
            </a:r>
          </a:p>
        </p:txBody>
      </p:sp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1295400" y="2362200"/>
            <a:ext cx="3200400" cy="1981200"/>
          </a:xfrm>
          <a:prstGeom prst="foldedCorner">
            <a:avLst>
              <a:gd name="adj" fmla="val 20139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couldn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 …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  <a:p>
            <a:endParaRPr lang="en-US" sz="2400" b="0">
              <a:solidFill>
                <a:srgbClr val="800000"/>
              </a:solidFill>
            </a:endParaRPr>
          </a:p>
          <a:p>
            <a:endParaRPr lang="en-US" sz="2400" b="0">
              <a:solidFill>
                <a:srgbClr val="800000"/>
              </a:solidFill>
            </a:endParaRPr>
          </a:p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can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4953000" y="2362200"/>
            <a:ext cx="3200400" cy="1981200"/>
          </a:xfrm>
          <a:prstGeom prst="foldedCorner">
            <a:avLst>
              <a:gd name="adj" fmla="val 21727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didn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 display </a:t>
            </a:r>
            <a:br>
              <a:rPr lang="en-US" sz="2400" b="0">
                <a:solidFill>
                  <a:srgbClr val="800000"/>
                </a:solidFill>
              </a:rPr>
            </a:br>
            <a:r>
              <a:rPr lang="en-US" sz="2400" b="0">
                <a:solidFill>
                  <a:srgbClr val="800000"/>
                </a:solidFill>
              </a:rPr>
              <a:t>   evidence of …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  <a:p>
            <a:endParaRPr lang="en-US" sz="2400" b="0">
              <a:solidFill>
                <a:srgbClr val="800000"/>
              </a:solidFill>
            </a:endParaRPr>
          </a:p>
          <a:p>
            <a:r>
              <a:rPr lang="ja-JP" altLang="en-US" sz="2400" b="0">
                <a:solidFill>
                  <a:srgbClr val="800000"/>
                </a:solidFill>
              </a:rPr>
              <a:t>“</a:t>
            </a:r>
            <a:r>
              <a:rPr lang="en-US" sz="2400" b="0">
                <a:solidFill>
                  <a:srgbClr val="800000"/>
                </a:solidFill>
              </a:rPr>
              <a:t>They don</a:t>
            </a:r>
            <a:r>
              <a:rPr lang="ja-JP" altLang="en-US" sz="2400" b="0">
                <a:solidFill>
                  <a:srgbClr val="800000"/>
                </a:solidFill>
              </a:rPr>
              <a:t>’</a:t>
            </a:r>
            <a:r>
              <a:rPr lang="en-US" sz="2400" b="0">
                <a:solidFill>
                  <a:srgbClr val="800000"/>
                </a:solidFill>
              </a:rPr>
              <a:t>t display </a:t>
            </a:r>
            <a:br>
              <a:rPr lang="en-US" sz="2400" b="0">
                <a:solidFill>
                  <a:srgbClr val="800000"/>
                </a:solidFill>
              </a:rPr>
            </a:br>
            <a:r>
              <a:rPr lang="en-US" sz="2400" b="0">
                <a:solidFill>
                  <a:srgbClr val="800000"/>
                </a:solidFill>
              </a:rPr>
              <a:t>  evidence of …</a:t>
            </a:r>
            <a:r>
              <a:rPr lang="ja-JP" altLang="en-US" sz="2400" b="0">
                <a:solidFill>
                  <a:srgbClr val="800000"/>
                </a:solidFill>
              </a:rPr>
              <a:t>”</a:t>
            </a:r>
            <a:endParaRPr lang="en-US" sz="2400" b="0">
              <a:solidFill>
                <a:srgbClr val="800000"/>
              </a:solidFill>
            </a:endParaRPr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1219200" y="1295400"/>
            <a:ext cx="3352800" cy="762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FFFF66"/>
                </a:solidFill>
              </a:rPr>
              <a:t>Accounting For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4953000" y="1295400"/>
            <a:ext cx="3352800" cy="762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FFFF66"/>
                </a:solidFill>
              </a:rPr>
              <a:t>Account of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4953000" y="4572000"/>
            <a:ext cx="3200400" cy="1981200"/>
          </a:xfrm>
          <a:prstGeom prst="foldedCorner">
            <a:avLst>
              <a:gd name="adj" fmla="val 2172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r>
              <a:rPr lang="ja-JP" altLang="en-US" sz="2400" b="0">
                <a:solidFill>
                  <a:srgbClr val="804000"/>
                </a:solidFill>
              </a:rPr>
              <a:t>“</a:t>
            </a:r>
            <a:r>
              <a:rPr lang="en-US" sz="2400" b="0">
                <a:solidFill>
                  <a:srgbClr val="804000"/>
                </a:solidFill>
              </a:rPr>
              <a:t>I didn</a:t>
            </a:r>
            <a:r>
              <a:rPr lang="ja-JP" altLang="en-US" sz="2400" b="0">
                <a:solidFill>
                  <a:srgbClr val="804000"/>
                </a:solidFill>
              </a:rPr>
              <a:t>’</a:t>
            </a:r>
            <a:r>
              <a:rPr lang="en-US" sz="2400" b="0">
                <a:solidFill>
                  <a:srgbClr val="804000"/>
                </a:solidFill>
              </a:rPr>
              <a:t>t detect </a:t>
            </a:r>
            <a:br>
              <a:rPr lang="en-US" sz="2400" b="0">
                <a:solidFill>
                  <a:srgbClr val="804000"/>
                </a:solidFill>
              </a:rPr>
            </a:br>
            <a:r>
              <a:rPr lang="en-US" sz="2400" b="0">
                <a:solidFill>
                  <a:srgbClr val="804000"/>
                </a:solidFill>
              </a:rPr>
              <a:t>   evidence of …</a:t>
            </a:r>
            <a:r>
              <a:rPr lang="ja-JP" altLang="en-US" sz="2400" b="0">
                <a:solidFill>
                  <a:srgbClr val="804000"/>
                </a:solidFill>
              </a:rPr>
              <a:t>”</a:t>
            </a:r>
            <a:endParaRPr lang="en-US" sz="2400" b="0">
              <a:solidFill>
                <a:srgbClr val="804000"/>
              </a:solidFill>
            </a:endParaRPr>
          </a:p>
          <a:p>
            <a:endParaRPr lang="en-US" sz="2400" b="0">
              <a:solidFill>
                <a:srgbClr val="804000"/>
              </a:solidFill>
            </a:endParaRPr>
          </a:p>
          <a:p>
            <a:r>
              <a:rPr lang="ja-JP" altLang="en-US" sz="2400" b="0">
                <a:solidFill>
                  <a:srgbClr val="804000"/>
                </a:solidFill>
              </a:rPr>
              <a:t>“</a:t>
            </a:r>
            <a:r>
              <a:rPr lang="en-US" sz="2400" b="0">
                <a:solidFill>
                  <a:srgbClr val="804000"/>
                </a:solidFill>
              </a:rPr>
              <a:t>I don</a:t>
            </a:r>
            <a:r>
              <a:rPr lang="ja-JP" altLang="en-US" sz="2400" b="0">
                <a:solidFill>
                  <a:srgbClr val="804000"/>
                </a:solidFill>
              </a:rPr>
              <a:t>’</a:t>
            </a:r>
            <a:r>
              <a:rPr lang="en-US" sz="2400" b="0">
                <a:solidFill>
                  <a:srgbClr val="804000"/>
                </a:solidFill>
              </a:rPr>
              <a:t>t detect </a:t>
            </a:r>
            <a:br>
              <a:rPr lang="en-US" sz="2400" b="0">
                <a:solidFill>
                  <a:srgbClr val="804000"/>
                </a:solidFill>
              </a:rPr>
            </a:br>
            <a:r>
              <a:rPr lang="en-US" sz="2400" b="0">
                <a:solidFill>
                  <a:srgbClr val="804000"/>
                </a:solidFill>
              </a:rPr>
              <a:t>  evidence of …</a:t>
            </a:r>
            <a:r>
              <a:rPr lang="ja-JP" altLang="en-US" sz="2400" b="0">
                <a:solidFill>
                  <a:srgbClr val="804000"/>
                </a:solidFill>
              </a:rPr>
              <a:t>”</a:t>
            </a:r>
            <a:endParaRPr lang="en-US" sz="2400" b="0">
              <a:solidFill>
                <a:srgbClr val="804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4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 autoUpdateAnimBg="0"/>
      <p:bldP spid="155653" grpId="0" animBg="1" autoUpdateAnimBg="0"/>
      <p:bldP spid="155654" grpId="0" animBg="1" autoUpdateAnimBg="0"/>
      <p:bldP spid="155655" grpId="0" animBg="1" autoUpdateAnimBg="0"/>
      <p:bldP spid="15565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 Conjecture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187624" y="3235424"/>
            <a:ext cx="6813376" cy="3361928"/>
          </a:xfrm>
          <a:prstGeom prst="verticalScroll">
            <a:avLst>
              <a:gd name="adj" fmla="val 6083"/>
            </a:avLst>
          </a:pr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The universe is a mirror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in which we can contemplate 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only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what we have learned 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4000"/>
                </a:solidFill>
                <a:latin typeface="Comic Sans MS" charset="0"/>
              </a:rPr>
              <a:t>to know about ourselves</a:t>
            </a:r>
            <a:br>
              <a:rPr lang="en-US" b="0" dirty="0">
                <a:solidFill>
                  <a:srgbClr val="804000"/>
                </a:solidFill>
                <a:latin typeface="Comic Sans MS" charset="0"/>
              </a:rPr>
            </a:br>
            <a:r>
              <a:rPr lang="en-US" sz="2000" b="0" dirty="0">
                <a:solidFill>
                  <a:srgbClr val="804000"/>
                </a:solidFill>
                <a:latin typeface="Comic Sans MS" charset="0"/>
              </a:rPr>
              <a:t>(</a:t>
            </a:r>
            <a:r>
              <a:rPr lang="en-US" sz="2000" b="0" dirty="0" err="1">
                <a:solidFill>
                  <a:srgbClr val="804000"/>
                </a:solidFill>
                <a:latin typeface="Comic Sans MS" charset="0"/>
              </a:rPr>
              <a:t>Italo</a:t>
            </a:r>
            <a:r>
              <a:rPr lang="en-US" sz="2000" b="0" dirty="0">
                <a:solidFill>
                  <a:srgbClr val="804000"/>
                </a:solidFill>
                <a:latin typeface="Comic Sans MS" charset="0"/>
              </a:rPr>
              <a:t> Calvino)</a:t>
            </a:r>
            <a:endParaRPr lang="en-US" b="0" dirty="0">
              <a:solidFill>
                <a:srgbClr val="804000"/>
              </a:solidFill>
              <a:latin typeface="Comic Sans MS" charset="0"/>
            </a:endParaRPr>
          </a:p>
        </p:txBody>
      </p:sp>
      <p:sp>
        <p:nvSpPr>
          <p:cNvPr id="2" name="Vertical Scroll 1"/>
          <p:cNvSpPr/>
          <p:nvPr/>
        </p:nvSpPr>
        <p:spPr bwMode="auto">
          <a:xfrm>
            <a:off x="755576" y="1196752"/>
            <a:ext cx="7632848" cy="1800200"/>
          </a:xfrm>
          <a:prstGeom prst="verticalScrol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0" dirty="0">
                <a:solidFill>
                  <a:schemeClr val="tx2"/>
                </a:solidFill>
                <a:latin typeface="Chalkboard" pitchFamily="-111" charset="0"/>
              </a:rPr>
              <a:t>The more precisely the data is specified,</a:t>
            </a:r>
          </a:p>
          <a:p>
            <a:pPr algn="ctr"/>
            <a:r>
              <a:rPr lang="en-GB" b="0" dirty="0">
                <a:solidFill>
                  <a:schemeClr val="tx2"/>
                </a:solidFill>
                <a:latin typeface="Chalkboard" pitchFamily="-111" charset="0"/>
              </a:rPr>
              <a:t>the more we learn about </a:t>
            </a:r>
          </a:p>
          <a:p>
            <a:pPr algn="ctr"/>
            <a:r>
              <a:rPr lang="en-GB" b="0" dirty="0">
                <a:solidFill>
                  <a:schemeClr val="tx2"/>
                </a:solidFill>
                <a:latin typeface="Chalkboard" pitchFamily="-111" charset="0"/>
              </a:rPr>
              <a:t>the researcher’s sensitivities to notice</a:t>
            </a:r>
          </a:p>
        </p:txBody>
      </p:sp>
    </p:spTree>
    <p:extLst>
      <p:ext uri="{BB962C8B-B14F-4D97-AF65-F5344CB8AC3E}">
        <p14:creationId xmlns:p14="http://schemas.microsoft.com/office/powerpoint/2010/main" val="33047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Accounts-of &amp; Accounting-for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3200400"/>
            <a:ext cx="5715000" cy="144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Accounts-of: brief-but-vivid accounts</a:t>
            </a:r>
          </a:p>
          <a:p>
            <a:pPr>
              <a:lnSpc>
                <a:spcPct val="9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rgbClr val="000090"/>
                </a:solidFill>
              </a:rPr>
              <a:t>Reduce-remove </a:t>
            </a:r>
            <a:r>
              <a:rPr lang="en-US" sz="2400" dirty="0" err="1">
                <a:solidFill>
                  <a:srgbClr val="000090"/>
                </a:solidFill>
              </a:rPr>
              <a:t>theorising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>
                <a:solidFill>
                  <a:srgbClr val="000090"/>
                </a:solidFill>
              </a:rPr>
              <a:t>judgement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br>
              <a:rPr lang="en-US" sz="2400" dirty="0">
                <a:solidFill>
                  <a:srgbClr val="000090"/>
                </a:solidFill>
              </a:rPr>
            </a:br>
            <a:r>
              <a:rPr lang="en-US" sz="2400" dirty="0">
                <a:solidFill>
                  <a:srgbClr val="000090"/>
                </a:solidFill>
              </a:rPr>
              <a:t>excuses, evaluations, justifications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828800" y="1600200"/>
            <a:ext cx="53832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800000"/>
                </a:solidFill>
                <a:latin typeface="Comic Sans MS" charset="0"/>
              </a:rPr>
              <a:t>I cannot evaluate your analysis </a:t>
            </a:r>
            <a:br>
              <a:rPr lang="en-US" b="0" dirty="0">
                <a:solidFill>
                  <a:srgbClr val="800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0000"/>
                </a:solidFill>
                <a:latin typeface="Comic Sans MS" charset="0"/>
              </a:rPr>
              <a:t>if I cannot distinguish it </a:t>
            </a:r>
            <a:br>
              <a:rPr lang="en-US" b="0" dirty="0">
                <a:solidFill>
                  <a:srgbClr val="800000"/>
                </a:solidFill>
                <a:latin typeface="Comic Sans MS" charset="0"/>
              </a:rPr>
            </a:br>
            <a:r>
              <a:rPr lang="en-US" b="0" dirty="0">
                <a:solidFill>
                  <a:srgbClr val="800000"/>
                </a:solidFill>
                <a:latin typeface="Comic Sans MS" charset="0"/>
              </a:rPr>
              <a:t>from the data itself</a:t>
            </a:r>
          </a:p>
        </p:txBody>
      </p:sp>
    </p:spTree>
    <p:extLst>
      <p:ext uri="{BB962C8B-B14F-4D97-AF65-F5344CB8AC3E}">
        <p14:creationId xmlns:p14="http://schemas.microsoft.com/office/powerpoint/2010/main" val="90916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Essence of Discipline of Noticing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Systematic Reflection</a:t>
            </a:r>
          </a:p>
          <a:p>
            <a:pPr lvl="1"/>
            <a:r>
              <a:rPr lang="en-GB" dirty="0"/>
              <a:t>Past (accounts-of not accounting-for)</a:t>
            </a:r>
          </a:p>
          <a:p>
            <a:r>
              <a:rPr lang="en-GB" dirty="0"/>
              <a:t>Preparing &amp; Noticing</a:t>
            </a:r>
          </a:p>
          <a:p>
            <a:pPr lvl="1"/>
            <a:r>
              <a:rPr lang="en-GB" dirty="0" smtClean="0"/>
              <a:t>Actions and situations (educating awareness)</a:t>
            </a:r>
          </a:p>
          <a:p>
            <a:pPr lvl="1"/>
            <a:r>
              <a:rPr lang="en-GB" dirty="0" smtClean="0"/>
              <a:t>For </a:t>
            </a:r>
            <a:r>
              <a:rPr lang="en-GB" dirty="0"/>
              <a:t>Future &amp; Present</a:t>
            </a:r>
          </a:p>
          <a:p>
            <a:r>
              <a:rPr lang="en-GB" dirty="0"/>
              <a:t>Recognising Choices</a:t>
            </a:r>
          </a:p>
          <a:p>
            <a:pPr lvl="1"/>
            <a:r>
              <a:rPr lang="en-GB" dirty="0"/>
              <a:t>Could-have &amp; Could-be </a:t>
            </a:r>
          </a:p>
          <a:p>
            <a:pPr lvl="1"/>
            <a:r>
              <a:rPr lang="en-GB" dirty="0"/>
              <a:t>(not </a:t>
            </a:r>
            <a:r>
              <a:rPr lang="en-GB" dirty="0" smtClean="0"/>
              <a:t>should-have </a:t>
            </a:r>
            <a:r>
              <a:rPr lang="en-GB" dirty="0"/>
              <a:t>or </a:t>
            </a:r>
            <a:r>
              <a:rPr lang="en-GB" dirty="0" err="1" smtClean="0"/>
              <a:t>shoul</a:t>
            </a:r>
            <a:r>
              <a:rPr lang="en-GB" dirty="0" smtClean="0"/>
              <a:t>- </a:t>
            </a:r>
            <a:r>
              <a:rPr lang="en-GB" dirty="0"/>
              <a:t>be)</a:t>
            </a:r>
          </a:p>
          <a:p>
            <a:r>
              <a:rPr lang="en-GB" dirty="0"/>
              <a:t>Validating</a:t>
            </a:r>
          </a:p>
          <a:p>
            <a:pPr lvl="1"/>
            <a:r>
              <a:rPr lang="en-GB" dirty="0"/>
              <a:t>for Self &amp; with Others</a:t>
            </a:r>
          </a:p>
          <a:p>
            <a:endParaRPr lang="en-GB" dirty="0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539552" y="1124744"/>
            <a:ext cx="8229600" cy="5181600"/>
          </a:xfrm>
          <a:prstGeom prst="roundRect">
            <a:avLst>
              <a:gd name="adj" fmla="val 345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/"/>
            </a:pPr>
            <a:endParaRPr lang="en-GB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4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Throat Clearing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2664296"/>
          </a:xfrm>
        </p:spPr>
        <p:txBody>
          <a:bodyPr/>
          <a:lstStyle/>
          <a:p>
            <a:r>
              <a:rPr lang="en-GB"/>
              <a:t>Everything said here is a conjecture …</a:t>
            </a:r>
          </a:p>
          <a:p>
            <a:pPr marL="457200" lvl="1" indent="0">
              <a:buNone/>
            </a:pPr>
            <a:r>
              <a:rPr lang="en-GB"/>
              <a:t>… to be tested in your experience</a:t>
            </a:r>
          </a:p>
          <a:p>
            <a:r>
              <a:rPr lang="en-GB"/>
              <a:t>My approach is fundamentally phenomenological …</a:t>
            </a:r>
            <a:br>
              <a:rPr lang="en-GB"/>
            </a:br>
            <a:r>
              <a:rPr lang="en-GB"/>
              <a:t>I am interested in people’s lived experience.</a:t>
            </a:r>
          </a:p>
          <a:p>
            <a:r>
              <a:rPr lang="en-GB"/>
              <a:t>So, what you get from this session will be mostly …</a:t>
            </a:r>
          </a:p>
          <a:p>
            <a:pPr marL="457200" lvl="1" indent="0">
              <a:buNone/>
            </a:pPr>
            <a:r>
              <a:rPr lang="en-GB"/>
              <a:t>… what you notice (noticed) happening inside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89040"/>
            <a:ext cx="2235200" cy="162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3789040"/>
            <a:ext cx="447510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chemeClr val="accent3">
                    <a:lumMod val="50000"/>
                  </a:schemeClr>
                </a:solidFill>
              </a:rPr>
              <a:t>Central role of attention:</a:t>
            </a:r>
          </a:p>
          <a:p>
            <a:r>
              <a:rPr lang="en-GB" sz="2400" b="0" dirty="0">
                <a:solidFill>
                  <a:schemeClr val="bg1"/>
                </a:solidFill>
              </a:rPr>
              <a:t>… What is being attended to?</a:t>
            </a:r>
          </a:p>
          <a:p>
            <a:r>
              <a:rPr lang="en-GB" sz="2400" b="0" dirty="0">
                <a:solidFill>
                  <a:schemeClr val="bg1"/>
                </a:solidFill>
              </a:rPr>
              <a:t>… How it is being attended to?</a:t>
            </a:r>
          </a:p>
        </p:txBody>
      </p:sp>
    </p:spTree>
    <p:extLst>
      <p:ext uri="{BB962C8B-B14F-4D97-AF65-F5344CB8AC3E}">
        <p14:creationId xmlns:p14="http://schemas.microsoft.com/office/powerpoint/2010/main" val="18047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4679950" y="2266950"/>
            <a:ext cx="18161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7118350" y="2266950"/>
            <a:ext cx="18161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5365750" y="3562350"/>
            <a:ext cx="2730500" cy="5207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4908550" y="5176838"/>
            <a:ext cx="15875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7194550" y="5176838"/>
            <a:ext cx="14351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3" name="AutoShape 31"/>
          <p:cNvSpPr>
            <a:spLocks noChangeArrowheads="1"/>
          </p:cNvSpPr>
          <p:nvPr/>
        </p:nvSpPr>
        <p:spPr bwMode="auto">
          <a:xfrm>
            <a:off x="1352550" y="1123950"/>
            <a:ext cx="13589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4" name="AutoShape 32"/>
          <p:cNvSpPr>
            <a:spLocks noChangeArrowheads="1"/>
          </p:cNvSpPr>
          <p:nvPr/>
        </p:nvSpPr>
        <p:spPr bwMode="auto">
          <a:xfrm>
            <a:off x="3409950" y="1123950"/>
            <a:ext cx="13589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32" name="AutoShape 40"/>
          <p:cNvSpPr>
            <a:spLocks noChangeArrowheads="1"/>
          </p:cNvSpPr>
          <p:nvPr/>
        </p:nvSpPr>
        <p:spPr bwMode="auto">
          <a:xfrm>
            <a:off x="946150" y="3867150"/>
            <a:ext cx="15875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33" name="AutoShape 41"/>
          <p:cNvSpPr>
            <a:spLocks noChangeArrowheads="1"/>
          </p:cNvSpPr>
          <p:nvPr/>
        </p:nvSpPr>
        <p:spPr bwMode="auto">
          <a:xfrm>
            <a:off x="3232150" y="3867150"/>
            <a:ext cx="1587500" cy="749300"/>
          </a:xfrm>
          <a:prstGeom prst="roundRect">
            <a:avLst>
              <a:gd name="adj" fmla="val 25514"/>
            </a:avLst>
          </a:prstGeom>
          <a:solidFill>
            <a:schemeClr val="bg1"/>
          </a:solidFill>
          <a:ln w="127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>
            <a:off x="4622800" y="1447800"/>
            <a:ext cx="4368800" cy="27686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964113" y="1546225"/>
            <a:ext cx="3570287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Recognising Choices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4657725" y="2246313"/>
            <a:ext cx="1916113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Distinguishing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Choices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7108825" y="2246313"/>
            <a:ext cx="1833563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Accumulating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Alternatives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5345113" y="3617913"/>
            <a:ext cx="2778125" cy="4540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400">
                <a:solidFill>
                  <a:srgbClr val="316501"/>
                </a:solidFill>
                <a:latin typeface="Arial Narrow" charset="0"/>
              </a:rPr>
              <a:t>Identifying &amp; labelling</a:t>
            </a:r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6629400" y="25146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6629400" y="28194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6172200" y="3130550"/>
            <a:ext cx="139700" cy="368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7308850" y="3130550"/>
            <a:ext cx="152400" cy="368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0" name="AutoShape 18"/>
          <p:cNvSpPr>
            <a:spLocks noChangeArrowheads="1"/>
          </p:cNvSpPr>
          <p:nvPr/>
        </p:nvSpPr>
        <p:spPr bwMode="auto">
          <a:xfrm>
            <a:off x="4775200" y="4495800"/>
            <a:ext cx="3987800" cy="15494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4887913" y="4594225"/>
            <a:ext cx="3700462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Validating with Others</a:t>
            </a:r>
          </a:p>
        </p:txBody>
      </p: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5003800" y="5141913"/>
            <a:ext cx="1473200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Describing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Moments</a:t>
            </a:r>
          </a:p>
        </p:txBody>
      </p:sp>
      <p:sp>
        <p:nvSpPr>
          <p:cNvPr id="161813" name="Rectangle 21"/>
          <p:cNvSpPr>
            <a:spLocks noChangeArrowheads="1"/>
          </p:cNvSpPr>
          <p:nvPr/>
        </p:nvSpPr>
        <p:spPr bwMode="auto">
          <a:xfrm>
            <a:off x="7275513" y="5141913"/>
            <a:ext cx="1347787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Refining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Exercises</a:t>
            </a:r>
          </a:p>
        </p:txBody>
      </p:sp>
      <p:sp>
        <p:nvSpPr>
          <p:cNvPr id="161816" name="Line 24"/>
          <p:cNvSpPr>
            <a:spLocks noChangeShapeType="1"/>
          </p:cNvSpPr>
          <p:nvPr/>
        </p:nvSpPr>
        <p:spPr bwMode="auto">
          <a:xfrm>
            <a:off x="6584950" y="54102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7" name="Line 25"/>
          <p:cNvSpPr>
            <a:spLocks noChangeShapeType="1"/>
          </p:cNvSpPr>
          <p:nvPr/>
        </p:nvSpPr>
        <p:spPr bwMode="auto">
          <a:xfrm>
            <a:off x="6584950" y="56896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19" name="AutoShape 27"/>
          <p:cNvSpPr>
            <a:spLocks noChangeArrowheads="1"/>
          </p:cNvSpPr>
          <p:nvPr/>
        </p:nvSpPr>
        <p:spPr bwMode="auto">
          <a:xfrm>
            <a:off x="1219200" y="558800"/>
            <a:ext cx="3683000" cy="1473200"/>
          </a:xfrm>
          <a:prstGeom prst="roundRect">
            <a:avLst>
              <a:gd name="adj" fmla="val 15232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0" name="Rectangle 28"/>
          <p:cNvSpPr>
            <a:spLocks noChangeArrowheads="1"/>
          </p:cNvSpPr>
          <p:nvPr/>
        </p:nvSpPr>
        <p:spPr bwMode="auto">
          <a:xfrm>
            <a:off x="1255713" y="555625"/>
            <a:ext cx="3644900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Systematic Reflection</a:t>
            </a:r>
          </a:p>
        </p:txBody>
      </p:sp>
      <p:sp>
        <p:nvSpPr>
          <p:cNvPr id="161821" name="Rectangle 29"/>
          <p:cNvSpPr>
            <a:spLocks noChangeArrowheads="1"/>
          </p:cNvSpPr>
          <p:nvPr/>
        </p:nvSpPr>
        <p:spPr bwMode="auto">
          <a:xfrm>
            <a:off x="1366838" y="1103313"/>
            <a:ext cx="1319212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Keeping 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Accounts</a:t>
            </a:r>
          </a:p>
        </p:txBody>
      </p:sp>
      <p:sp>
        <p:nvSpPr>
          <p:cNvPr id="161822" name="Rectangle 30"/>
          <p:cNvSpPr>
            <a:spLocks noChangeArrowheads="1"/>
          </p:cNvSpPr>
          <p:nvPr/>
        </p:nvSpPr>
        <p:spPr bwMode="auto">
          <a:xfrm>
            <a:off x="3541713" y="1103313"/>
            <a:ext cx="1152525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400">
                <a:solidFill>
                  <a:srgbClr val="316501"/>
                </a:solidFill>
                <a:latin typeface="Arial Narrow" charset="0"/>
              </a:rPr>
              <a:t>Seeking</a:t>
            </a:r>
          </a:p>
          <a:p>
            <a:r>
              <a:rPr lang="en-GB" sz="2400">
                <a:solidFill>
                  <a:srgbClr val="316501"/>
                </a:solidFill>
                <a:latin typeface="Arial Narrow" charset="0"/>
              </a:rPr>
              <a:t>Threads</a:t>
            </a:r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>
            <a:off x="2844800" y="13970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>
            <a:off x="2844800" y="17018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8" name="AutoShape 36"/>
          <p:cNvSpPr>
            <a:spLocks noChangeArrowheads="1"/>
          </p:cNvSpPr>
          <p:nvPr/>
        </p:nvSpPr>
        <p:spPr bwMode="auto">
          <a:xfrm>
            <a:off x="812800" y="3200400"/>
            <a:ext cx="4140200" cy="1549400"/>
          </a:xfrm>
          <a:prstGeom prst="roundRect">
            <a:avLst>
              <a:gd name="adj" fmla="val 12495"/>
            </a:avLst>
          </a:prstGeom>
          <a:solidFill>
            <a:srgbClr val="CCFF66"/>
          </a:solidFill>
          <a:ln w="508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29" name="Rectangle 37"/>
          <p:cNvSpPr>
            <a:spLocks noChangeArrowheads="1"/>
          </p:cNvSpPr>
          <p:nvPr/>
        </p:nvSpPr>
        <p:spPr bwMode="auto">
          <a:xfrm>
            <a:off x="1077913" y="3298825"/>
            <a:ext cx="3495675" cy="576263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3200" i="1">
                <a:solidFill>
                  <a:srgbClr val="CF0E30"/>
                </a:solidFill>
                <a:latin typeface="Arial Narrow" charset="0"/>
              </a:rPr>
              <a:t>Preparing &amp; Noticing</a:t>
            </a:r>
          </a:p>
        </p:txBody>
      </p:sp>
      <p:sp>
        <p:nvSpPr>
          <p:cNvPr id="161830" name="Rectangle 38"/>
          <p:cNvSpPr>
            <a:spLocks noChangeArrowheads="1"/>
          </p:cNvSpPr>
          <p:nvPr/>
        </p:nvSpPr>
        <p:spPr bwMode="auto">
          <a:xfrm>
            <a:off x="925513" y="3846513"/>
            <a:ext cx="1639887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Imagining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Possibilities</a:t>
            </a:r>
          </a:p>
        </p:txBody>
      </p:sp>
      <p:sp>
        <p:nvSpPr>
          <p:cNvPr id="161831" name="Rectangle 39"/>
          <p:cNvSpPr>
            <a:spLocks noChangeArrowheads="1"/>
          </p:cNvSpPr>
          <p:nvPr/>
        </p:nvSpPr>
        <p:spPr bwMode="auto">
          <a:xfrm>
            <a:off x="3225800" y="3846513"/>
            <a:ext cx="1639888" cy="8191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Noticing</a:t>
            </a:r>
          </a:p>
          <a:p>
            <a:pPr algn="ctr"/>
            <a:r>
              <a:rPr lang="en-GB" sz="2400">
                <a:solidFill>
                  <a:srgbClr val="316501"/>
                </a:solidFill>
                <a:latin typeface="Arial Narrow" charset="0"/>
              </a:rPr>
              <a:t>Possibilities</a:t>
            </a:r>
          </a:p>
        </p:txBody>
      </p:sp>
      <p:sp>
        <p:nvSpPr>
          <p:cNvPr id="161834" name="Line 42"/>
          <p:cNvSpPr>
            <a:spLocks noChangeShapeType="1"/>
          </p:cNvSpPr>
          <p:nvPr/>
        </p:nvSpPr>
        <p:spPr bwMode="auto">
          <a:xfrm>
            <a:off x="2667000" y="41148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835" name="Line 43"/>
          <p:cNvSpPr>
            <a:spLocks noChangeShapeType="1"/>
          </p:cNvSpPr>
          <p:nvPr/>
        </p:nvSpPr>
        <p:spPr bwMode="auto">
          <a:xfrm>
            <a:off x="2667000" y="4419600"/>
            <a:ext cx="520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Specting</a:t>
            </a:r>
          </a:p>
        </p:txBody>
      </p:sp>
      <p:grpSp>
        <p:nvGrpSpPr>
          <p:cNvPr id="159748" name="Group 4"/>
          <p:cNvGrpSpPr>
            <a:grpSpLocks/>
          </p:cNvGrpSpPr>
          <p:nvPr/>
        </p:nvGrpSpPr>
        <p:grpSpPr bwMode="auto">
          <a:xfrm>
            <a:off x="5410200" y="2679700"/>
            <a:ext cx="1873250" cy="3613150"/>
            <a:chOff x="3408" y="1688"/>
            <a:chExt cx="1180" cy="2276"/>
          </a:xfrm>
        </p:grpSpPr>
        <p:sp>
          <p:nvSpPr>
            <p:cNvPr id="159749" name="Oval 5"/>
            <p:cNvSpPr>
              <a:spLocks noChangeArrowheads="1"/>
            </p:cNvSpPr>
            <p:nvPr/>
          </p:nvSpPr>
          <p:spPr bwMode="auto">
            <a:xfrm>
              <a:off x="3644" y="1688"/>
              <a:ext cx="944" cy="8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3540" y="2160"/>
              <a:ext cx="145" cy="145"/>
            </a:xfrm>
            <a:custGeom>
              <a:avLst/>
              <a:gdLst>
                <a:gd name="T0" fmla="*/ 96 w 145"/>
                <a:gd name="T1" fmla="*/ 0 h 145"/>
                <a:gd name="T2" fmla="*/ 0 w 145"/>
                <a:gd name="T3" fmla="*/ 144 h 145"/>
                <a:gd name="T4" fmla="*/ 144 w 145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45">
                  <a:moveTo>
                    <a:pt x="96" y="0"/>
                  </a:moveTo>
                  <a:lnTo>
                    <a:pt x="0" y="144"/>
                  </a:lnTo>
                  <a:lnTo>
                    <a:pt x="144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9751" name="Group 7"/>
            <p:cNvGrpSpPr>
              <a:grpSpLocks/>
            </p:cNvGrpSpPr>
            <p:nvPr/>
          </p:nvGrpSpPr>
          <p:grpSpPr bwMode="auto">
            <a:xfrm>
              <a:off x="4004" y="1964"/>
              <a:ext cx="153" cy="320"/>
              <a:chOff x="4004" y="1964"/>
              <a:chExt cx="153" cy="320"/>
            </a:xfrm>
          </p:grpSpPr>
          <p:sp>
            <p:nvSpPr>
              <p:cNvPr id="159752" name="Oval 8"/>
              <p:cNvSpPr>
                <a:spLocks noChangeArrowheads="1"/>
              </p:cNvSpPr>
              <p:nvPr/>
            </p:nvSpPr>
            <p:spPr bwMode="auto">
              <a:xfrm>
                <a:off x="4004" y="1964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3" name="Line 9"/>
              <p:cNvSpPr>
                <a:spLocks noChangeShapeType="1"/>
              </p:cNvSpPr>
              <p:nvPr/>
            </p:nvSpPr>
            <p:spPr bwMode="auto">
              <a:xfrm>
                <a:off x="4068" y="2108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4" name="Line 10"/>
              <p:cNvSpPr>
                <a:spLocks noChangeShapeType="1"/>
              </p:cNvSpPr>
              <p:nvPr/>
            </p:nvSpPr>
            <p:spPr bwMode="auto">
              <a:xfrm flipH="1">
                <a:off x="4020" y="2204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5" name="Line 11"/>
              <p:cNvSpPr>
                <a:spLocks noChangeShapeType="1"/>
              </p:cNvSpPr>
              <p:nvPr/>
            </p:nvSpPr>
            <p:spPr bwMode="auto">
              <a:xfrm>
                <a:off x="4076" y="2204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6" name="Line 12"/>
              <p:cNvSpPr>
                <a:spLocks noChangeShapeType="1"/>
              </p:cNvSpPr>
              <p:nvPr/>
            </p:nvSpPr>
            <p:spPr bwMode="auto">
              <a:xfrm flipV="1">
                <a:off x="4068" y="2124"/>
                <a:ext cx="8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7" name="Line 13"/>
              <p:cNvSpPr>
                <a:spLocks noChangeShapeType="1"/>
              </p:cNvSpPr>
              <p:nvPr/>
            </p:nvSpPr>
            <p:spPr bwMode="auto">
              <a:xfrm>
                <a:off x="4076" y="2140"/>
                <a:ext cx="5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8" name="Oval 14"/>
              <p:cNvSpPr>
                <a:spLocks noChangeArrowheads="1"/>
              </p:cNvSpPr>
              <p:nvPr/>
            </p:nvSpPr>
            <p:spPr bwMode="auto">
              <a:xfrm>
                <a:off x="4084" y="2004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59" name="Freeform 15"/>
              <p:cNvSpPr>
                <a:spLocks/>
              </p:cNvSpPr>
              <p:nvPr/>
            </p:nvSpPr>
            <p:spPr bwMode="auto">
              <a:xfrm>
                <a:off x="4132" y="2024"/>
                <a:ext cx="25" cy="21"/>
              </a:xfrm>
              <a:custGeom>
                <a:avLst/>
                <a:gdLst>
                  <a:gd name="T0" fmla="*/ 8 w 25"/>
                  <a:gd name="T1" fmla="*/ 0 h 21"/>
                  <a:gd name="T2" fmla="*/ 24 w 25"/>
                  <a:gd name="T3" fmla="*/ 12 h 21"/>
                  <a:gd name="T4" fmla="*/ 0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8" y="0"/>
                    </a:moveTo>
                    <a:lnTo>
                      <a:pt x="24" y="12"/>
                    </a:lnTo>
                    <a:lnTo>
                      <a:pt x="0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0" name="Freeform 16"/>
              <p:cNvSpPr>
                <a:spLocks/>
              </p:cNvSpPr>
              <p:nvPr/>
            </p:nvSpPr>
            <p:spPr bwMode="auto">
              <a:xfrm>
                <a:off x="4084" y="2055"/>
                <a:ext cx="38" cy="17"/>
              </a:xfrm>
              <a:custGeom>
                <a:avLst/>
                <a:gdLst>
                  <a:gd name="T0" fmla="*/ 0 w 38"/>
                  <a:gd name="T1" fmla="*/ 0 h 17"/>
                  <a:gd name="T2" fmla="*/ 16 w 38"/>
                  <a:gd name="T3" fmla="*/ 16 h 17"/>
                  <a:gd name="T4" fmla="*/ 37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lnTo>
                      <a:pt x="16" y="16"/>
                    </a:lnTo>
                    <a:lnTo>
                      <a:pt x="37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9761" name="Group 17"/>
            <p:cNvGrpSpPr>
              <a:grpSpLocks/>
            </p:cNvGrpSpPr>
            <p:nvPr/>
          </p:nvGrpSpPr>
          <p:grpSpPr bwMode="auto">
            <a:xfrm>
              <a:off x="4246" y="1969"/>
              <a:ext cx="160" cy="320"/>
              <a:chOff x="4246" y="1969"/>
              <a:chExt cx="160" cy="320"/>
            </a:xfrm>
          </p:grpSpPr>
          <p:sp>
            <p:nvSpPr>
              <p:cNvPr id="159762" name="Oval 18"/>
              <p:cNvSpPr>
                <a:spLocks noChangeArrowheads="1"/>
              </p:cNvSpPr>
              <p:nvPr/>
            </p:nvSpPr>
            <p:spPr bwMode="auto">
              <a:xfrm>
                <a:off x="4278" y="1969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3" name="Line 19"/>
              <p:cNvSpPr>
                <a:spLocks noChangeShapeType="1"/>
              </p:cNvSpPr>
              <p:nvPr/>
            </p:nvSpPr>
            <p:spPr bwMode="auto">
              <a:xfrm>
                <a:off x="4342" y="2113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4" name="Line 20"/>
              <p:cNvSpPr>
                <a:spLocks noChangeShapeType="1"/>
              </p:cNvSpPr>
              <p:nvPr/>
            </p:nvSpPr>
            <p:spPr bwMode="auto">
              <a:xfrm>
                <a:off x="4350" y="2209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5" name="Line 21"/>
              <p:cNvSpPr>
                <a:spLocks noChangeShapeType="1"/>
              </p:cNvSpPr>
              <p:nvPr/>
            </p:nvSpPr>
            <p:spPr bwMode="auto">
              <a:xfrm flipH="1">
                <a:off x="4294" y="2209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6" name="Line 22"/>
              <p:cNvSpPr>
                <a:spLocks noChangeShapeType="1"/>
              </p:cNvSpPr>
              <p:nvPr/>
            </p:nvSpPr>
            <p:spPr bwMode="auto">
              <a:xfrm flipH="1" flipV="1">
                <a:off x="4246" y="2129"/>
                <a:ext cx="10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7" name="Line 23"/>
              <p:cNvSpPr>
                <a:spLocks noChangeShapeType="1"/>
              </p:cNvSpPr>
              <p:nvPr/>
            </p:nvSpPr>
            <p:spPr bwMode="auto">
              <a:xfrm flipH="1">
                <a:off x="4270" y="2145"/>
                <a:ext cx="72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8" name="Oval 24"/>
              <p:cNvSpPr>
                <a:spLocks noChangeArrowheads="1"/>
              </p:cNvSpPr>
              <p:nvPr/>
            </p:nvSpPr>
            <p:spPr bwMode="auto">
              <a:xfrm>
                <a:off x="4310" y="2009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69" name="Freeform 25"/>
              <p:cNvSpPr>
                <a:spLocks/>
              </p:cNvSpPr>
              <p:nvPr/>
            </p:nvSpPr>
            <p:spPr bwMode="auto">
              <a:xfrm>
                <a:off x="4254" y="2029"/>
                <a:ext cx="25" cy="21"/>
              </a:xfrm>
              <a:custGeom>
                <a:avLst/>
                <a:gdLst>
                  <a:gd name="T0" fmla="*/ 16 w 25"/>
                  <a:gd name="T1" fmla="*/ 0 h 21"/>
                  <a:gd name="T2" fmla="*/ 0 w 25"/>
                  <a:gd name="T3" fmla="*/ 12 h 21"/>
                  <a:gd name="T4" fmla="*/ 24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16" y="0"/>
                    </a:moveTo>
                    <a:lnTo>
                      <a:pt x="0" y="12"/>
                    </a:lnTo>
                    <a:lnTo>
                      <a:pt x="24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70" name="Freeform 26"/>
              <p:cNvSpPr>
                <a:spLocks/>
              </p:cNvSpPr>
              <p:nvPr/>
            </p:nvSpPr>
            <p:spPr bwMode="auto">
              <a:xfrm>
                <a:off x="4289" y="2060"/>
                <a:ext cx="38" cy="17"/>
              </a:xfrm>
              <a:custGeom>
                <a:avLst/>
                <a:gdLst>
                  <a:gd name="T0" fmla="*/ 37 w 38"/>
                  <a:gd name="T1" fmla="*/ 0 h 17"/>
                  <a:gd name="T2" fmla="*/ 21 w 38"/>
                  <a:gd name="T3" fmla="*/ 16 h 17"/>
                  <a:gd name="T4" fmla="*/ 0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37" y="0"/>
                    </a:moveTo>
                    <a:lnTo>
                      <a:pt x="21" y="16"/>
                    </a:lnTo>
                    <a:lnTo>
                      <a:pt x="0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9771" name="Oval 27"/>
            <p:cNvSpPr>
              <a:spLocks noChangeArrowheads="1"/>
            </p:cNvSpPr>
            <p:nvPr/>
          </p:nvSpPr>
          <p:spPr bwMode="auto">
            <a:xfrm>
              <a:off x="3752" y="1928"/>
              <a:ext cx="116" cy="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2" name="Oval 28"/>
            <p:cNvSpPr>
              <a:spLocks noChangeArrowheads="1"/>
            </p:cNvSpPr>
            <p:nvPr/>
          </p:nvSpPr>
          <p:spPr bwMode="auto">
            <a:xfrm>
              <a:off x="3764" y="1952"/>
              <a:ext cx="32" cy="32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3" name="Line 29"/>
            <p:cNvSpPr>
              <a:spLocks noChangeShapeType="1"/>
            </p:cNvSpPr>
            <p:nvPr/>
          </p:nvSpPr>
          <p:spPr bwMode="auto">
            <a:xfrm>
              <a:off x="4116" y="2516"/>
              <a:ext cx="0" cy="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4" name="Line 30"/>
            <p:cNvSpPr>
              <a:spLocks noChangeShapeType="1"/>
            </p:cNvSpPr>
            <p:nvPr/>
          </p:nvSpPr>
          <p:spPr bwMode="auto">
            <a:xfrm flipH="1">
              <a:off x="3816" y="3440"/>
              <a:ext cx="300" cy="5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5" name="Line 31"/>
            <p:cNvSpPr>
              <a:spLocks noChangeShapeType="1"/>
            </p:cNvSpPr>
            <p:nvPr/>
          </p:nvSpPr>
          <p:spPr bwMode="auto">
            <a:xfrm>
              <a:off x="4124" y="3428"/>
              <a:ext cx="248" cy="5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3408" y="2604"/>
              <a:ext cx="1129" cy="697"/>
            </a:xfrm>
            <a:custGeom>
              <a:avLst/>
              <a:gdLst>
                <a:gd name="T0" fmla="*/ 540 w 1129"/>
                <a:gd name="T1" fmla="*/ 696 h 697"/>
                <a:gd name="T2" fmla="*/ 972 w 1129"/>
                <a:gd name="T3" fmla="*/ 600 h 697"/>
                <a:gd name="T4" fmla="*/ 1128 w 1129"/>
                <a:gd name="T5" fmla="*/ 408 h 697"/>
                <a:gd name="T6" fmla="*/ 336 w 1129"/>
                <a:gd name="T7" fmla="*/ 0 h 697"/>
                <a:gd name="T8" fmla="*/ 288 w 1129"/>
                <a:gd name="T9" fmla="*/ 432 h 697"/>
                <a:gd name="T10" fmla="*/ 0 w 1129"/>
                <a:gd name="T11" fmla="*/ 4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697">
                  <a:moveTo>
                    <a:pt x="540" y="696"/>
                  </a:moveTo>
                  <a:lnTo>
                    <a:pt x="972" y="600"/>
                  </a:lnTo>
                  <a:lnTo>
                    <a:pt x="1128" y="408"/>
                  </a:lnTo>
                  <a:lnTo>
                    <a:pt x="336" y="0"/>
                  </a:lnTo>
                  <a:lnTo>
                    <a:pt x="288" y="432"/>
                  </a:lnTo>
                  <a:lnTo>
                    <a:pt x="0" y="49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3720" y="2244"/>
              <a:ext cx="217" cy="73"/>
            </a:xfrm>
            <a:custGeom>
              <a:avLst/>
              <a:gdLst>
                <a:gd name="T0" fmla="*/ 0 w 217"/>
                <a:gd name="T1" fmla="*/ 72 h 73"/>
                <a:gd name="T2" fmla="*/ 144 w 217"/>
                <a:gd name="T3" fmla="*/ 72 h 73"/>
                <a:gd name="T4" fmla="*/ 216 w 217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73">
                  <a:moveTo>
                    <a:pt x="0" y="72"/>
                  </a:moveTo>
                  <a:lnTo>
                    <a:pt x="144" y="7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778" name="Group 34"/>
          <p:cNvGrpSpPr>
            <a:grpSpLocks/>
          </p:cNvGrpSpPr>
          <p:nvPr/>
        </p:nvGrpSpPr>
        <p:grpSpPr bwMode="auto">
          <a:xfrm>
            <a:off x="6076950" y="1117600"/>
            <a:ext cx="977900" cy="1041400"/>
            <a:chOff x="3828" y="704"/>
            <a:chExt cx="616" cy="656"/>
          </a:xfrm>
        </p:grpSpPr>
        <p:sp>
          <p:nvSpPr>
            <p:cNvPr id="159779" name="Oval 35"/>
            <p:cNvSpPr>
              <a:spLocks noChangeArrowheads="1"/>
            </p:cNvSpPr>
            <p:nvPr/>
          </p:nvSpPr>
          <p:spPr bwMode="auto">
            <a:xfrm rot="19560000">
              <a:off x="3884" y="704"/>
              <a:ext cx="560" cy="65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3828" y="1128"/>
              <a:ext cx="97" cy="145"/>
            </a:xfrm>
            <a:custGeom>
              <a:avLst/>
              <a:gdLst>
                <a:gd name="T0" fmla="*/ 48 w 97"/>
                <a:gd name="T1" fmla="*/ 0 h 145"/>
                <a:gd name="T2" fmla="*/ 0 w 97"/>
                <a:gd name="T3" fmla="*/ 144 h 145"/>
                <a:gd name="T4" fmla="*/ 96 w 97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45">
                  <a:moveTo>
                    <a:pt x="48" y="0"/>
                  </a:moveTo>
                  <a:lnTo>
                    <a:pt x="0" y="144"/>
                  </a:lnTo>
                  <a:lnTo>
                    <a:pt x="96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1" name="Oval 37"/>
            <p:cNvSpPr>
              <a:spLocks noChangeArrowheads="1"/>
            </p:cNvSpPr>
            <p:nvPr/>
          </p:nvSpPr>
          <p:spPr bwMode="auto">
            <a:xfrm rot="19260000">
              <a:off x="3980" y="944"/>
              <a:ext cx="80" cy="12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2" name="Oval 38"/>
            <p:cNvSpPr>
              <a:spLocks noChangeArrowheads="1"/>
            </p:cNvSpPr>
            <p:nvPr/>
          </p:nvSpPr>
          <p:spPr bwMode="auto">
            <a:xfrm>
              <a:off x="3980" y="992"/>
              <a:ext cx="32" cy="3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4032" y="1200"/>
              <a:ext cx="109" cy="85"/>
            </a:xfrm>
            <a:custGeom>
              <a:avLst/>
              <a:gdLst>
                <a:gd name="T0" fmla="*/ 0 w 109"/>
                <a:gd name="T1" fmla="*/ 84 h 85"/>
                <a:gd name="T2" fmla="*/ 96 w 109"/>
                <a:gd name="T3" fmla="*/ 72 h 85"/>
                <a:gd name="T4" fmla="*/ 108 w 10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85">
                  <a:moveTo>
                    <a:pt x="0" y="84"/>
                  </a:moveTo>
                  <a:lnTo>
                    <a:pt x="96" y="72"/>
                  </a:lnTo>
                  <a:lnTo>
                    <a:pt x="108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784" name="Group 40"/>
          <p:cNvGrpSpPr>
            <a:grpSpLocks/>
          </p:cNvGrpSpPr>
          <p:nvPr/>
        </p:nvGrpSpPr>
        <p:grpSpPr bwMode="auto">
          <a:xfrm>
            <a:off x="1346200" y="2736850"/>
            <a:ext cx="1874838" cy="3613150"/>
            <a:chOff x="848" y="1724"/>
            <a:chExt cx="1181" cy="2276"/>
          </a:xfrm>
        </p:grpSpPr>
        <p:sp>
          <p:nvSpPr>
            <p:cNvPr id="159785" name="Oval 41"/>
            <p:cNvSpPr>
              <a:spLocks noChangeArrowheads="1"/>
            </p:cNvSpPr>
            <p:nvPr/>
          </p:nvSpPr>
          <p:spPr bwMode="auto">
            <a:xfrm>
              <a:off x="848" y="1724"/>
              <a:ext cx="944" cy="8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1752" y="2196"/>
              <a:ext cx="145" cy="145"/>
            </a:xfrm>
            <a:custGeom>
              <a:avLst/>
              <a:gdLst>
                <a:gd name="T0" fmla="*/ 48 w 145"/>
                <a:gd name="T1" fmla="*/ 0 h 145"/>
                <a:gd name="T2" fmla="*/ 144 w 145"/>
                <a:gd name="T3" fmla="*/ 144 h 145"/>
                <a:gd name="T4" fmla="*/ 0 w 145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45">
                  <a:moveTo>
                    <a:pt x="48" y="0"/>
                  </a:moveTo>
                  <a:lnTo>
                    <a:pt x="144" y="144"/>
                  </a:lnTo>
                  <a:lnTo>
                    <a:pt x="0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9787" name="Group 43"/>
            <p:cNvGrpSpPr>
              <a:grpSpLocks/>
            </p:cNvGrpSpPr>
            <p:nvPr/>
          </p:nvGrpSpPr>
          <p:grpSpPr bwMode="auto">
            <a:xfrm>
              <a:off x="1272" y="2000"/>
              <a:ext cx="160" cy="320"/>
              <a:chOff x="1272" y="2000"/>
              <a:chExt cx="160" cy="320"/>
            </a:xfrm>
          </p:grpSpPr>
          <p:sp>
            <p:nvSpPr>
              <p:cNvPr id="159788" name="Oval 44"/>
              <p:cNvSpPr>
                <a:spLocks noChangeArrowheads="1"/>
              </p:cNvSpPr>
              <p:nvPr/>
            </p:nvSpPr>
            <p:spPr bwMode="auto">
              <a:xfrm>
                <a:off x="1304" y="2000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89" name="Line 45"/>
              <p:cNvSpPr>
                <a:spLocks noChangeShapeType="1"/>
              </p:cNvSpPr>
              <p:nvPr/>
            </p:nvSpPr>
            <p:spPr bwMode="auto">
              <a:xfrm>
                <a:off x="1368" y="2144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0" name="Line 46"/>
              <p:cNvSpPr>
                <a:spLocks noChangeShapeType="1"/>
              </p:cNvSpPr>
              <p:nvPr/>
            </p:nvSpPr>
            <p:spPr bwMode="auto">
              <a:xfrm>
                <a:off x="1376" y="2240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1" name="Line 47"/>
              <p:cNvSpPr>
                <a:spLocks noChangeShapeType="1"/>
              </p:cNvSpPr>
              <p:nvPr/>
            </p:nvSpPr>
            <p:spPr bwMode="auto">
              <a:xfrm flipH="1">
                <a:off x="1320" y="2240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2" name="Line 48"/>
              <p:cNvSpPr>
                <a:spLocks noChangeShapeType="1"/>
              </p:cNvSpPr>
              <p:nvPr/>
            </p:nvSpPr>
            <p:spPr bwMode="auto">
              <a:xfrm flipH="1" flipV="1">
                <a:off x="1272" y="2160"/>
                <a:ext cx="10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3" name="Line 49"/>
              <p:cNvSpPr>
                <a:spLocks noChangeShapeType="1"/>
              </p:cNvSpPr>
              <p:nvPr/>
            </p:nvSpPr>
            <p:spPr bwMode="auto">
              <a:xfrm flipH="1">
                <a:off x="1296" y="2176"/>
                <a:ext cx="72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4" name="Oval 50"/>
              <p:cNvSpPr>
                <a:spLocks noChangeArrowheads="1"/>
              </p:cNvSpPr>
              <p:nvPr/>
            </p:nvSpPr>
            <p:spPr bwMode="auto">
              <a:xfrm>
                <a:off x="1336" y="2040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5" name="Freeform 51"/>
              <p:cNvSpPr>
                <a:spLocks/>
              </p:cNvSpPr>
              <p:nvPr/>
            </p:nvSpPr>
            <p:spPr bwMode="auto">
              <a:xfrm>
                <a:off x="1280" y="2060"/>
                <a:ext cx="25" cy="21"/>
              </a:xfrm>
              <a:custGeom>
                <a:avLst/>
                <a:gdLst>
                  <a:gd name="T0" fmla="*/ 16 w 25"/>
                  <a:gd name="T1" fmla="*/ 0 h 21"/>
                  <a:gd name="T2" fmla="*/ 0 w 25"/>
                  <a:gd name="T3" fmla="*/ 12 h 21"/>
                  <a:gd name="T4" fmla="*/ 24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16" y="0"/>
                    </a:moveTo>
                    <a:lnTo>
                      <a:pt x="0" y="12"/>
                    </a:lnTo>
                    <a:lnTo>
                      <a:pt x="24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6" name="Freeform 52"/>
              <p:cNvSpPr>
                <a:spLocks/>
              </p:cNvSpPr>
              <p:nvPr/>
            </p:nvSpPr>
            <p:spPr bwMode="auto">
              <a:xfrm>
                <a:off x="1315" y="2091"/>
                <a:ext cx="38" cy="17"/>
              </a:xfrm>
              <a:custGeom>
                <a:avLst/>
                <a:gdLst>
                  <a:gd name="T0" fmla="*/ 37 w 38"/>
                  <a:gd name="T1" fmla="*/ 0 h 17"/>
                  <a:gd name="T2" fmla="*/ 21 w 38"/>
                  <a:gd name="T3" fmla="*/ 16 h 17"/>
                  <a:gd name="T4" fmla="*/ 0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37" y="0"/>
                    </a:moveTo>
                    <a:lnTo>
                      <a:pt x="21" y="16"/>
                    </a:lnTo>
                    <a:lnTo>
                      <a:pt x="0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9797" name="Group 53"/>
            <p:cNvGrpSpPr>
              <a:grpSpLocks/>
            </p:cNvGrpSpPr>
            <p:nvPr/>
          </p:nvGrpSpPr>
          <p:grpSpPr bwMode="auto">
            <a:xfrm>
              <a:off x="1030" y="2005"/>
              <a:ext cx="153" cy="320"/>
              <a:chOff x="1030" y="2005"/>
              <a:chExt cx="153" cy="320"/>
            </a:xfrm>
          </p:grpSpPr>
          <p:sp>
            <p:nvSpPr>
              <p:cNvPr id="159798" name="Oval 54"/>
              <p:cNvSpPr>
                <a:spLocks noChangeArrowheads="1"/>
              </p:cNvSpPr>
              <p:nvPr/>
            </p:nvSpPr>
            <p:spPr bwMode="auto">
              <a:xfrm>
                <a:off x="1030" y="2005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799" name="Line 55"/>
              <p:cNvSpPr>
                <a:spLocks noChangeShapeType="1"/>
              </p:cNvSpPr>
              <p:nvPr/>
            </p:nvSpPr>
            <p:spPr bwMode="auto">
              <a:xfrm>
                <a:off x="1094" y="2149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0" name="Line 56"/>
              <p:cNvSpPr>
                <a:spLocks noChangeShapeType="1"/>
              </p:cNvSpPr>
              <p:nvPr/>
            </p:nvSpPr>
            <p:spPr bwMode="auto">
              <a:xfrm flipH="1">
                <a:off x="1046" y="2245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1" name="Line 57"/>
              <p:cNvSpPr>
                <a:spLocks noChangeShapeType="1"/>
              </p:cNvSpPr>
              <p:nvPr/>
            </p:nvSpPr>
            <p:spPr bwMode="auto">
              <a:xfrm>
                <a:off x="1102" y="2245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2" name="Line 58"/>
              <p:cNvSpPr>
                <a:spLocks noChangeShapeType="1"/>
              </p:cNvSpPr>
              <p:nvPr/>
            </p:nvSpPr>
            <p:spPr bwMode="auto">
              <a:xfrm flipV="1">
                <a:off x="1094" y="2165"/>
                <a:ext cx="8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3" name="Line 59"/>
              <p:cNvSpPr>
                <a:spLocks noChangeShapeType="1"/>
              </p:cNvSpPr>
              <p:nvPr/>
            </p:nvSpPr>
            <p:spPr bwMode="auto">
              <a:xfrm>
                <a:off x="1102" y="2181"/>
                <a:ext cx="5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4" name="Oval 60"/>
              <p:cNvSpPr>
                <a:spLocks noChangeArrowheads="1"/>
              </p:cNvSpPr>
              <p:nvPr/>
            </p:nvSpPr>
            <p:spPr bwMode="auto">
              <a:xfrm>
                <a:off x="1110" y="2045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5" name="Freeform 61"/>
              <p:cNvSpPr>
                <a:spLocks/>
              </p:cNvSpPr>
              <p:nvPr/>
            </p:nvSpPr>
            <p:spPr bwMode="auto">
              <a:xfrm>
                <a:off x="1158" y="2065"/>
                <a:ext cx="25" cy="21"/>
              </a:xfrm>
              <a:custGeom>
                <a:avLst/>
                <a:gdLst>
                  <a:gd name="T0" fmla="*/ 8 w 25"/>
                  <a:gd name="T1" fmla="*/ 0 h 21"/>
                  <a:gd name="T2" fmla="*/ 24 w 25"/>
                  <a:gd name="T3" fmla="*/ 12 h 21"/>
                  <a:gd name="T4" fmla="*/ 0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8" y="0"/>
                    </a:moveTo>
                    <a:lnTo>
                      <a:pt x="24" y="12"/>
                    </a:lnTo>
                    <a:lnTo>
                      <a:pt x="0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06" name="Freeform 62"/>
              <p:cNvSpPr>
                <a:spLocks/>
              </p:cNvSpPr>
              <p:nvPr/>
            </p:nvSpPr>
            <p:spPr bwMode="auto">
              <a:xfrm>
                <a:off x="1110" y="2096"/>
                <a:ext cx="38" cy="17"/>
              </a:xfrm>
              <a:custGeom>
                <a:avLst/>
                <a:gdLst>
                  <a:gd name="T0" fmla="*/ 0 w 38"/>
                  <a:gd name="T1" fmla="*/ 0 h 17"/>
                  <a:gd name="T2" fmla="*/ 16 w 38"/>
                  <a:gd name="T3" fmla="*/ 16 h 17"/>
                  <a:gd name="T4" fmla="*/ 37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lnTo>
                      <a:pt x="16" y="16"/>
                    </a:lnTo>
                    <a:lnTo>
                      <a:pt x="37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 b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9807" name="Oval 63"/>
            <p:cNvSpPr>
              <a:spLocks noChangeArrowheads="1"/>
            </p:cNvSpPr>
            <p:nvPr/>
          </p:nvSpPr>
          <p:spPr bwMode="auto">
            <a:xfrm>
              <a:off x="1568" y="1964"/>
              <a:ext cx="116" cy="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08" name="Oval 64"/>
            <p:cNvSpPr>
              <a:spLocks noChangeArrowheads="1"/>
            </p:cNvSpPr>
            <p:nvPr/>
          </p:nvSpPr>
          <p:spPr bwMode="auto">
            <a:xfrm>
              <a:off x="1640" y="1988"/>
              <a:ext cx="32" cy="32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09" name="Line 65"/>
            <p:cNvSpPr>
              <a:spLocks noChangeShapeType="1"/>
            </p:cNvSpPr>
            <p:nvPr/>
          </p:nvSpPr>
          <p:spPr bwMode="auto">
            <a:xfrm>
              <a:off x="1320" y="2552"/>
              <a:ext cx="0" cy="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0" name="Line 66"/>
            <p:cNvSpPr>
              <a:spLocks noChangeShapeType="1"/>
            </p:cNvSpPr>
            <p:nvPr/>
          </p:nvSpPr>
          <p:spPr bwMode="auto">
            <a:xfrm>
              <a:off x="1328" y="3476"/>
              <a:ext cx="284" cy="5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1" name="Line 67"/>
            <p:cNvSpPr>
              <a:spLocks noChangeShapeType="1"/>
            </p:cNvSpPr>
            <p:nvPr/>
          </p:nvSpPr>
          <p:spPr bwMode="auto">
            <a:xfrm flipH="1">
              <a:off x="1056" y="3464"/>
              <a:ext cx="264" cy="5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2" name="Freeform 68"/>
            <p:cNvSpPr>
              <a:spLocks/>
            </p:cNvSpPr>
            <p:nvPr/>
          </p:nvSpPr>
          <p:spPr bwMode="auto">
            <a:xfrm>
              <a:off x="900" y="2640"/>
              <a:ext cx="1129" cy="697"/>
            </a:xfrm>
            <a:custGeom>
              <a:avLst/>
              <a:gdLst>
                <a:gd name="T0" fmla="*/ 588 w 1129"/>
                <a:gd name="T1" fmla="*/ 696 h 697"/>
                <a:gd name="T2" fmla="*/ 156 w 1129"/>
                <a:gd name="T3" fmla="*/ 600 h 697"/>
                <a:gd name="T4" fmla="*/ 0 w 1129"/>
                <a:gd name="T5" fmla="*/ 408 h 697"/>
                <a:gd name="T6" fmla="*/ 792 w 1129"/>
                <a:gd name="T7" fmla="*/ 0 h 697"/>
                <a:gd name="T8" fmla="*/ 840 w 1129"/>
                <a:gd name="T9" fmla="*/ 432 h 697"/>
                <a:gd name="T10" fmla="*/ 1128 w 1129"/>
                <a:gd name="T11" fmla="*/ 4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697">
                  <a:moveTo>
                    <a:pt x="588" y="696"/>
                  </a:moveTo>
                  <a:lnTo>
                    <a:pt x="156" y="600"/>
                  </a:lnTo>
                  <a:lnTo>
                    <a:pt x="0" y="408"/>
                  </a:lnTo>
                  <a:lnTo>
                    <a:pt x="792" y="0"/>
                  </a:lnTo>
                  <a:lnTo>
                    <a:pt x="840" y="432"/>
                  </a:lnTo>
                  <a:lnTo>
                    <a:pt x="1128" y="49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3" name="Freeform 69"/>
            <p:cNvSpPr>
              <a:spLocks/>
            </p:cNvSpPr>
            <p:nvPr/>
          </p:nvSpPr>
          <p:spPr bwMode="auto">
            <a:xfrm>
              <a:off x="1500" y="2280"/>
              <a:ext cx="217" cy="73"/>
            </a:xfrm>
            <a:custGeom>
              <a:avLst/>
              <a:gdLst>
                <a:gd name="T0" fmla="*/ 216 w 217"/>
                <a:gd name="T1" fmla="*/ 72 h 73"/>
                <a:gd name="T2" fmla="*/ 72 w 217"/>
                <a:gd name="T3" fmla="*/ 72 h 73"/>
                <a:gd name="T4" fmla="*/ 0 w 217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73">
                  <a:moveTo>
                    <a:pt x="216" y="72"/>
                  </a:moveTo>
                  <a:lnTo>
                    <a:pt x="72" y="7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14" name="Group 70"/>
          <p:cNvGrpSpPr>
            <a:grpSpLocks/>
          </p:cNvGrpSpPr>
          <p:nvPr/>
        </p:nvGrpSpPr>
        <p:grpSpPr bwMode="auto">
          <a:xfrm>
            <a:off x="3429000" y="3695700"/>
            <a:ext cx="2332038" cy="609600"/>
            <a:chOff x="2160" y="2328"/>
            <a:chExt cx="1469" cy="384"/>
          </a:xfrm>
        </p:grpSpPr>
        <p:sp>
          <p:nvSpPr>
            <p:cNvPr id="159815" name="Rectangle 71"/>
            <p:cNvSpPr>
              <a:spLocks noChangeArrowheads="1"/>
            </p:cNvSpPr>
            <p:nvPr/>
          </p:nvSpPr>
          <p:spPr bwMode="auto">
            <a:xfrm>
              <a:off x="2160" y="2352"/>
              <a:ext cx="146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0" dirty="0" err="1">
                  <a:solidFill>
                    <a:srgbClr val="800000"/>
                  </a:solidFill>
                </a:rPr>
                <a:t>Interspective</a:t>
              </a:r>
              <a:endParaRPr lang="en-GB" b="0" dirty="0">
                <a:solidFill>
                  <a:srgbClr val="800000"/>
                </a:solidFill>
              </a:endParaRPr>
            </a:p>
          </p:txBody>
        </p:sp>
        <p:sp>
          <p:nvSpPr>
            <p:cNvPr id="159816" name="Line 72"/>
            <p:cNvSpPr>
              <a:spLocks noChangeShapeType="1"/>
            </p:cNvSpPr>
            <p:nvPr/>
          </p:nvSpPr>
          <p:spPr bwMode="auto">
            <a:xfrm>
              <a:off x="2184" y="2712"/>
              <a:ext cx="11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17" name="Line 73"/>
            <p:cNvSpPr>
              <a:spLocks noChangeShapeType="1"/>
            </p:cNvSpPr>
            <p:nvPr/>
          </p:nvSpPr>
          <p:spPr bwMode="auto">
            <a:xfrm>
              <a:off x="2160" y="2328"/>
              <a:ext cx="11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18" name="Group 74"/>
          <p:cNvGrpSpPr>
            <a:grpSpLocks/>
          </p:cNvGrpSpPr>
          <p:nvPr/>
        </p:nvGrpSpPr>
        <p:grpSpPr bwMode="auto">
          <a:xfrm>
            <a:off x="4016374" y="1911350"/>
            <a:ext cx="2390775" cy="754063"/>
            <a:chOff x="2530" y="1204"/>
            <a:chExt cx="1506" cy="475"/>
          </a:xfrm>
        </p:grpSpPr>
        <p:sp>
          <p:nvSpPr>
            <p:cNvPr id="159819" name="Rectangle 75"/>
            <p:cNvSpPr>
              <a:spLocks noChangeArrowheads="1"/>
            </p:cNvSpPr>
            <p:nvPr/>
          </p:nvSpPr>
          <p:spPr bwMode="auto">
            <a:xfrm rot="19740000">
              <a:off x="2530" y="1351"/>
              <a:ext cx="150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0" dirty="0" err="1">
                  <a:solidFill>
                    <a:srgbClr val="800000"/>
                  </a:solidFill>
                </a:rPr>
                <a:t>Extraspective</a:t>
              </a:r>
              <a:endParaRPr lang="en-GB" b="0" dirty="0">
                <a:solidFill>
                  <a:srgbClr val="800000"/>
                </a:solidFill>
              </a:endParaRPr>
            </a:p>
          </p:txBody>
        </p:sp>
        <p:sp>
          <p:nvSpPr>
            <p:cNvPr id="159820" name="Line 76"/>
            <p:cNvSpPr>
              <a:spLocks noChangeShapeType="1"/>
            </p:cNvSpPr>
            <p:nvPr/>
          </p:nvSpPr>
          <p:spPr bwMode="auto">
            <a:xfrm flipH="1">
              <a:off x="2760" y="1204"/>
              <a:ext cx="756" cy="4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21" name="Group 77"/>
          <p:cNvGrpSpPr>
            <a:grpSpLocks/>
          </p:cNvGrpSpPr>
          <p:nvPr/>
        </p:nvGrpSpPr>
        <p:grpSpPr bwMode="auto">
          <a:xfrm>
            <a:off x="6858000" y="2098675"/>
            <a:ext cx="1143000" cy="4035425"/>
            <a:chOff x="4320" y="1322"/>
            <a:chExt cx="720" cy="2542"/>
          </a:xfrm>
        </p:grpSpPr>
        <p:sp>
          <p:nvSpPr>
            <p:cNvPr id="159822" name="Text Box 78"/>
            <p:cNvSpPr txBox="1">
              <a:spLocks noChangeArrowheads="1"/>
            </p:cNvSpPr>
            <p:nvPr/>
          </p:nvSpPr>
          <p:spPr bwMode="auto">
            <a:xfrm rot="58">
              <a:off x="4848" y="1322"/>
              <a:ext cx="192" cy="2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GB" b="0" dirty="0">
                  <a:solidFill>
                    <a:srgbClr val="800000"/>
                  </a:solidFill>
                </a:rPr>
                <a:t>Introspective</a:t>
              </a:r>
              <a:endParaRPr lang="en-GB" sz="2400" b="0" dirty="0">
                <a:solidFill>
                  <a:srgbClr val="800000"/>
                </a:solidFill>
              </a:endParaRPr>
            </a:p>
          </p:txBody>
        </p:sp>
        <p:sp>
          <p:nvSpPr>
            <p:cNvPr id="159823" name="Freeform 79"/>
            <p:cNvSpPr>
              <a:spLocks/>
            </p:cNvSpPr>
            <p:nvPr/>
          </p:nvSpPr>
          <p:spPr bwMode="auto">
            <a:xfrm>
              <a:off x="4368" y="1440"/>
              <a:ext cx="376" cy="424"/>
            </a:xfrm>
            <a:custGeom>
              <a:avLst/>
              <a:gdLst>
                <a:gd name="T0" fmla="*/ 0 w 376"/>
                <a:gd name="T1" fmla="*/ 184 h 424"/>
                <a:gd name="T2" fmla="*/ 336 w 376"/>
                <a:gd name="T3" fmla="*/ 40 h 424"/>
                <a:gd name="T4" fmla="*/ 240 w 376"/>
                <a:gd name="T5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" h="424">
                  <a:moveTo>
                    <a:pt x="0" y="184"/>
                  </a:moveTo>
                  <a:cubicBezTo>
                    <a:pt x="148" y="92"/>
                    <a:pt x="296" y="0"/>
                    <a:pt x="336" y="40"/>
                  </a:cubicBezTo>
                  <a:cubicBezTo>
                    <a:pt x="376" y="80"/>
                    <a:pt x="308" y="252"/>
                    <a:pt x="240" y="424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824" name="Line 80"/>
            <p:cNvSpPr>
              <a:spLocks noChangeShapeType="1"/>
            </p:cNvSpPr>
            <p:nvPr/>
          </p:nvSpPr>
          <p:spPr bwMode="auto">
            <a:xfrm flipH="1">
              <a:off x="4320" y="1584"/>
              <a:ext cx="96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9825" name="Group 81"/>
          <p:cNvGrpSpPr>
            <a:grpSpLocks/>
          </p:cNvGrpSpPr>
          <p:nvPr/>
        </p:nvGrpSpPr>
        <p:grpSpPr bwMode="auto">
          <a:xfrm>
            <a:off x="683568" y="2150368"/>
            <a:ext cx="2336800" cy="990600"/>
            <a:chOff x="432" y="1344"/>
            <a:chExt cx="1472" cy="624"/>
          </a:xfrm>
        </p:grpSpPr>
        <p:sp>
          <p:nvSpPr>
            <p:cNvPr id="159826" name="Rectangle 82"/>
            <p:cNvSpPr>
              <a:spLocks noChangeArrowheads="1"/>
            </p:cNvSpPr>
            <p:nvPr/>
          </p:nvSpPr>
          <p:spPr bwMode="auto">
            <a:xfrm>
              <a:off x="432" y="1344"/>
              <a:ext cx="147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0" dirty="0" err="1">
                  <a:solidFill>
                    <a:srgbClr val="800000"/>
                  </a:solidFill>
                </a:rPr>
                <a:t>Intraspective</a:t>
              </a:r>
              <a:endParaRPr lang="en-GB" b="0" dirty="0">
                <a:solidFill>
                  <a:srgbClr val="800000"/>
                </a:solidFill>
              </a:endParaRPr>
            </a:p>
          </p:txBody>
        </p:sp>
        <p:grpSp>
          <p:nvGrpSpPr>
            <p:cNvPr id="159827" name="Group 83"/>
            <p:cNvGrpSpPr>
              <a:grpSpLocks/>
            </p:cNvGrpSpPr>
            <p:nvPr/>
          </p:nvGrpSpPr>
          <p:grpSpPr bwMode="auto">
            <a:xfrm>
              <a:off x="1104" y="1707"/>
              <a:ext cx="288" cy="261"/>
              <a:chOff x="1104" y="1707"/>
              <a:chExt cx="288" cy="261"/>
            </a:xfrm>
          </p:grpSpPr>
          <p:sp>
            <p:nvSpPr>
              <p:cNvPr id="159828" name="Freeform 84"/>
              <p:cNvSpPr>
                <a:spLocks/>
              </p:cNvSpPr>
              <p:nvPr/>
            </p:nvSpPr>
            <p:spPr bwMode="auto">
              <a:xfrm>
                <a:off x="1104" y="1707"/>
                <a:ext cx="288" cy="192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76" y="80"/>
                      <a:pt x="192" y="96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29" name="Line 85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830" name="Line 86"/>
              <p:cNvSpPr>
                <a:spLocks noChangeShapeType="1"/>
              </p:cNvSpPr>
              <p:nvPr/>
            </p:nvSpPr>
            <p:spPr bwMode="auto">
              <a:xfrm flipH="1">
                <a:off x="1104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3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/>
          <a:lstStyle/>
          <a:p>
            <a:r>
              <a:rPr lang="en-US"/>
              <a:t>What are the significant products of research?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Transformations of the </a:t>
            </a:r>
            <a:r>
              <a:rPr lang="ja-JP" altLang="en-US" dirty="0"/>
              <a:t>‘</a:t>
            </a:r>
            <a:r>
              <a:rPr lang="en-US" dirty="0"/>
              <a:t>being</a:t>
            </a:r>
            <a:r>
              <a:rPr lang="ja-JP" altLang="en-US" dirty="0"/>
              <a:t>’</a:t>
            </a:r>
            <a:r>
              <a:rPr lang="en-US" dirty="0"/>
              <a:t> of the researchers 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Increased sensitivity to notice what was previously not noticed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Refined vocabulary for discussing, discerning and </a:t>
            </a:r>
            <a:r>
              <a:rPr lang="en-US" dirty="0" err="1"/>
              <a:t>analysing</a:t>
            </a:r>
            <a:endParaRPr lang="en-US" dirty="0"/>
          </a:p>
          <a:p>
            <a:pPr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Awareness which informs future choices of action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Self</a:t>
            </a:r>
          </a:p>
          <a:p>
            <a:pPr lvl="1">
              <a:lnSpc>
                <a:spcPct val="90000"/>
              </a:lnSpc>
              <a:buClr>
                <a:srgbClr val="FF6600"/>
              </a:buClr>
              <a:buFont typeface="Wingdings" charset="0"/>
              <a:buChar char="S"/>
            </a:pPr>
            <a:r>
              <a:rPr lang="en-US" dirty="0"/>
              <a:t>Others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7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Interwoven Worlds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2286000" y="3055938"/>
            <a:ext cx="5273675" cy="3306762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625475" y="1524000"/>
            <a:ext cx="5273675" cy="330676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447800" y="159385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2000" b="0" i="1" dirty="0">
                <a:solidFill>
                  <a:srgbClr val="FF0000"/>
                </a:solidFill>
              </a:rPr>
              <a:t>Own</a:t>
            </a:r>
            <a:br>
              <a:rPr lang="en-GB" sz="2000" b="0" i="1" dirty="0">
                <a:solidFill>
                  <a:srgbClr val="FF0000"/>
                </a:solidFill>
              </a:rPr>
            </a:br>
            <a:r>
              <a:rPr lang="en-GB" sz="2000" b="0" i="1" dirty="0">
                <a:solidFill>
                  <a:srgbClr val="FF0000"/>
                </a:solidFill>
              </a:rPr>
              <a:t> world of experience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514600" y="2590800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Trying</a:t>
            </a:r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1403648" y="3284984"/>
            <a:ext cx="11778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Reflecting</a:t>
            </a:r>
          </a:p>
        </p:txBody>
      </p:sp>
      <p:grpSp>
        <p:nvGrpSpPr>
          <p:cNvPr id="162825" name="Group 9"/>
          <p:cNvGrpSpPr>
            <a:grpSpLocks/>
          </p:cNvGrpSpPr>
          <p:nvPr/>
        </p:nvGrpSpPr>
        <p:grpSpPr bwMode="auto">
          <a:xfrm>
            <a:off x="7020272" y="2708920"/>
            <a:ext cx="1336675" cy="989013"/>
            <a:chOff x="3877" y="1667"/>
            <a:chExt cx="842" cy="623"/>
          </a:xfrm>
        </p:grpSpPr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4134" y="1667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>
                  <a:solidFill>
                    <a:srgbClr val="000000"/>
                  </a:solidFill>
                </a:rPr>
                <a:t>Seeking </a:t>
              </a:r>
            </a:p>
          </p:txBody>
        </p:sp>
        <p:sp>
          <p:nvSpPr>
            <p:cNvPr id="162827" name="Rectangle 11"/>
            <p:cNvSpPr>
              <a:spLocks noChangeArrowheads="1"/>
            </p:cNvSpPr>
            <p:nvPr/>
          </p:nvSpPr>
          <p:spPr bwMode="auto">
            <a:xfrm>
              <a:off x="3998" y="1883"/>
              <a:ext cx="7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 dirty="0">
                  <a:solidFill>
                    <a:srgbClr val="000000"/>
                  </a:solidFill>
                </a:rPr>
                <a:t>resonance</a:t>
              </a:r>
            </a:p>
          </p:txBody>
        </p:sp>
        <p:sp>
          <p:nvSpPr>
            <p:cNvPr id="162828" name="Rectangle 12"/>
            <p:cNvSpPr>
              <a:spLocks noChangeArrowheads="1"/>
            </p:cNvSpPr>
            <p:nvPr/>
          </p:nvSpPr>
          <p:spPr bwMode="auto">
            <a:xfrm>
              <a:off x="3877" y="2098"/>
              <a:ext cx="8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0">
                  <a:solidFill>
                    <a:srgbClr val="000000"/>
                  </a:solidFill>
                </a:rPr>
                <a:t>with others</a:t>
              </a:r>
            </a:p>
          </p:txBody>
        </p:sp>
      </p:grp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5411788" y="1630363"/>
            <a:ext cx="2741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2000" b="0" i="1">
                <a:solidFill>
                  <a:srgbClr val="FF0000"/>
                </a:solidFill>
              </a:rPr>
              <a:t>Colleague's</a:t>
            </a:r>
            <a:br>
              <a:rPr lang="en-GB" sz="2000" b="0" i="1">
                <a:solidFill>
                  <a:srgbClr val="FF0000"/>
                </a:solidFill>
              </a:rPr>
            </a:br>
            <a:r>
              <a:rPr lang="en-GB" sz="2000" b="0" i="1">
                <a:solidFill>
                  <a:srgbClr val="FF0000"/>
                </a:solidFill>
              </a:rPr>
              <a:t> world of experience</a:t>
            </a:r>
          </a:p>
        </p:txBody>
      </p:sp>
      <p:sp>
        <p:nvSpPr>
          <p:cNvPr id="162830" name="Oval 14"/>
          <p:cNvSpPr>
            <a:spLocks noChangeArrowheads="1"/>
          </p:cNvSpPr>
          <p:nvPr/>
        </p:nvSpPr>
        <p:spPr bwMode="auto">
          <a:xfrm>
            <a:off x="3705225" y="1524000"/>
            <a:ext cx="5273675" cy="330676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3490913" y="5524500"/>
            <a:ext cx="26336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000" b="0" i="1">
                <a:solidFill>
                  <a:srgbClr val="FF0000"/>
                </a:solidFill>
              </a:rPr>
              <a:t>World of observations </a:t>
            </a:r>
            <a:br>
              <a:rPr lang="en-GB" sz="2000" b="0" i="1">
                <a:solidFill>
                  <a:srgbClr val="FF0000"/>
                </a:solidFill>
              </a:rPr>
            </a:br>
            <a:r>
              <a:rPr lang="en-GB" sz="2000" b="0" i="1">
                <a:solidFill>
                  <a:srgbClr val="FF0000"/>
                </a:solidFill>
              </a:rPr>
              <a:t> &amp; theories</a:t>
            </a:r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4114800" y="3352800"/>
            <a:ext cx="14053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Recognising</a:t>
            </a:r>
            <a:br>
              <a:rPr lang="en-GB" sz="2000" b="0">
                <a:solidFill>
                  <a:srgbClr val="000000"/>
                </a:solidFill>
              </a:rPr>
            </a:br>
            <a:r>
              <a:rPr lang="en-GB" sz="2000" b="0">
                <a:solidFill>
                  <a:srgbClr val="000000"/>
                </a:solidFill>
              </a:rPr>
              <a:t> Possibilities </a:t>
            </a:r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5796136" y="4077072"/>
            <a:ext cx="120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Expressing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2699792" y="4077072"/>
            <a:ext cx="11126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Preparing </a:t>
            </a:r>
          </a:p>
        </p:txBody>
      </p:sp>
    </p:spTree>
    <p:extLst>
      <p:ext uri="{BB962C8B-B14F-4D97-AF65-F5344CB8AC3E}">
        <p14:creationId xmlns:p14="http://schemas.microsoft.com/office/powerpoint/2010/main" val="312004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Protases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8000"/>
              </a:buClr>
              <a:buFont typeface="Monotype Sorts" charset="0"/>
              <a:buChar char="`"/>
            </a:pPr>
            <a:r>
              <a:rPr lang="en-US" sz="2800" b="0" dirty="0">
                <a:latin typeface="Comic Sans MS" charset="0"/>
              </a:rPr>
              <a:t>I cannot change others;</a:t>
            </a:r>
            <a:br>
              <a:rPr lang="en-US" sz="2800" b="0" dirty="0">
                <a:latin typeface="Comic Sans MS" charset="0"/>
              </a:rPr>
            </a:br>
            <a:r>
              <a:rPr lang="en-US" sz="2800" b="0" dirty="0">
                <a:latin typeface="Comic Sans MS" charset="0"/>
              </a:rPr>
              <a:t>I </a:t>
            </a:r>
            <a:r>
              <a:rPr lang="en-US" sz="2800" b="0" i="1" dirty="0">
                <a:solidFill>
                  <a:srgbClr val="FF0000"/>
                </a:solidFill>
                <a:latin typeface="Comic Sans MS" charset="0"/>
              </a:rPr>
              <a:t>can</a:t>
            </a:r>
            <a:r>
              <a:rPr lang="en-US" sz="2800" b="0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800" b="0" dirty="0">
                <a:latin typeface="Comic Sans MS" charset="0"/>
              </a:rPr>
              <a:t>work at changing myself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8000"/>
              </a:buClr>
              <a:buFont typeface="Monotype Sorts" charset="0"/>
              <a:buChar char="`"/>
            </a:pPr>
            <a:r>
              <a:rPr lang="en-US" sz="2800" b="0" dirty="0">
                <a:latin typeface="Comic Sans MS" charset="0"/>
              </a:rPr>
              <a:t>To express is to over stress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8000"/>
              </a:buClr>
              <a:buFont typeface="Monotype Sorts" charset="0"/>
              <a:buChar char="`"/>
            </a:pPr>
            <a:r>
              <a:rPr lang="en-US" sz="2800" b="0" dirty="0">
                <a:latin typeface="Comic Sans MS" charset="0"/>
              </a:rPr>
              <a:t>One thing we do not seem to learn from experience, </a:t>
            </a:r>
            <a:br>
              <a:rPr lang="en-US" sz="2800" b="0" dirty="0">
                <a:latin typeface="Comic Sans MS" charset="0"/>
              </a:rPr>
            </a:br>
            <a:r>
              <a:rPr lang="en-US" sz="2800" b="0" dirty="0">
                <a:latin typeface="Comic Sans MS" charset="0"/>
              </a:rPr>
              <a:t>is that we do not often learn from experience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8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Conceptions of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Staircase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4005064"/>
            <a:ext cx="1656184" cy="2304256"/>
            <a:chOff x="2286000" y="368300"/>
            <a:chExt cx="4596324" cy="6108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68300"/>
              <a:ext cx="4572000" cy="61087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137587" y="1174292"/>
              <a:ext cx="2744737" cy="5284312"/>
            </a:xfrm>
            <a:custGeom>
              <a:avLst/>
              <a:gdLst>
                <a:gd name="connsiteX0" fmla="*/ 2676460 w 2744737"/>
                <a:gd name="connsiteY0" fmla="*/ 0 h 5284312"/>
                <a:gd name="connsiteX1" fmla="*/ 0 w 2744737"/>
                <a:gd name="connsiteY1" fmla="*/ 5229694 h 5284312"/>
                <a:gd name="connsiteX2" fmla="*/ 2744737 w 2744737"/>
                <a:gd name="connsiteY2" fmla="*/ 5284312 h 5284312"/>
                <a:gd name="connsiteX3" fmla="*/ 2676460 w 2744737"/>
                <a:gd name="connsiteY3" fmla="*/ 0 h 52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737" h="5284312">
                  <a:moveTo>
                    <a:pt x="2676460" y="0"/>
                  </a:moveTo>
                  <a:lnTo>
                    <a:pt x="0" y="5229694"/>
                  </a:lnTo>
                  <a:lnTo>
                    <a:pt x="2744737" y="5284312"/>
                  </a:lnTo>
                  <a:lnTo>
                    <a:pt x="267646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2823220" cy="23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0527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Spiral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28800"/>
            <a:ext cx="1944216" cy="231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05064"/>
            <a:ext cx="2232248" cy="2316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Maturation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005064"/>
            <a:ext cx="2376264" cy="241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628800"/>
            <a:ext cx="28066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purpose of Research in Mathematics Education is to to work at</a:t>
            </a:r>
          </a:p>
          <a:p>
            <a:pPr lvl="1"/>
            <a:r>
              <a:rPr lang="en-GB"/>
              <a:t>Improving the experience of learners as they encounter mathematics …</a:t>
            </a:r>
          </a:p>
          <a:p>
            <a:pPr lvl="1"/>
            <a:r>
              <a:rPr lang="en-GB"/>
              <a:t>… by understanding how people develop &amp; enrich their mathematical thinking from the experiences they undergo</a:t>
            </a:r>
          </a:p>
          <a:p>
            <a:pPr lvl="1"/>
            <a:r>
              <a:rPr lang="en-GB"/>
              <a:t>… and by developing practices which promote the development of mathematical thinking through drawing upon the human psyche and the social conditions. </a:t>
            </a:r>
          </a:p>
        </p:txBody>
      </p:sp>
    </p:spTree>
    <p:extLst>
      <p:ext uri="{BB962C8B-B14F-4D97-AF65-F5344CB8AC3E}">
        <p14:creationId xmlns:p14="http://schemas.microsoft.com/office/powerpoint/2010/main" val="307482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1872208"/>
          </a:xfrm>
        </p:spPr>
        <p:txBody>
          <a:bodyPr/>
          <a:lstStyle/>
          <a:p>
            <a:r>
              <a:rPr lang="en-GB"/>
              <a:t>Do you assume that people’s choices reflect what is the case for them?</a:t>
            </a:r>
          </a:p>
          <a:p>
            <a:r>
              <a:rPr lang="en-GB"/>
              <a:t>Do you assume that people’s choices are well considered?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 bwMode="auto">
          <a:xfrm>
            <a:off x="376808" y="2888704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chemeClr val="tx2"/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9pPr>
          </a:lstStyle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62218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Dual Systems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472608"/>
          </a:xfrm>
        </p:spPr>
        <p:txBody>
          <a:bodyPr/>
          <a:lstStyle/>
          <a:p>
            <a:r>
              <a:rPr lang="en-GB"/>
              <a:t>Human Beings have two modes of functioning:</a:t>
            </a:r>
          </a:p>
          <a:p>
            <a:pPr lvl="1"/>
            <a:r>
              <a:rPr lang="en-GB"/>
              <a:t>S1: automatic reactions; habit;</a:t>
            </a:r>
            <a:br>
              <a:rPr lang="en-GB"/>
            </a:br>
            <a:r>
              <a:rPr lang="en-GB"/>
              <a:t>internalised functionings;</a:t>
            </a:r>
            <a:br>
              <a:rPr lang="en-GB"/>
            </a:br>
            <a:r>
              <a:rPr lang="en-GB"/>
              <a:t>awarenesses enabling actions; </a:t>
            </a:r>
            <a:br>
              <a:rPr lang="en-GB"/>
            </a:br>
            <a:r>
              <a:rPr lang="en-GB"/>
              <a:t>default parameters;</a:t>
            </a:r>
            <a:br>
              <a:rPr lang="en-GB"/>
            </a:br>
            <a:r>
              <a:rPr lang="en-GB"/>
              <a:t>educated intuitions;</a:t>
            </a:r>
          </a:p>
          <a:p>
            <a:pPr lvl="1"/>
            <a:r>
              <a:rPr lang="en-GB"/>
              <a:t>S2: considered responses; intellect-cognition</a:t>
            </a:r>
          </a:p>
          <a:p>
            <a:r>
              <a:rPr lang="en-GB"/>
              <a:t>Conscious control-direction of action is (mostly) an illusion (Norretranders)</a:t>
            </a:r>
          </a:p>
          <a:p>
            <a:pPr lvl="1"/>
            <a:r>
              <a:rPr lang="en-GB"/>
              <a:t>Human beings as narrative animals (Bruner; …)</a:t>
            </a:r>
          </a:p>
          <a:p>
            <a:r>
              <a:rPr lang="en-GB"/>
              <a:t>S1 offers up possibilities; S2 is “lazy”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95536" y="4869160"/>
            <a:ext cx="4752528" cy="129614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tx2"/>
                </a:solidFill>
                <a:latin typeface="Chalkboard" pitchFamily="-111" charset="0"/>
              </a:rPr>
              <a:t>Have you encountered learners </a:t>
            </a:r>
            <a:br>
              <a:rPr lang="en-GB" sz="24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400" b="0">
                <a:solidFill>
                  <a:schemeClr val="tx2"/>
                </a:solidFill>
                <a:latin typeface="Chalkboard" pitchFamily="-111" charset="0"/>
              </a:rPr>
              <a:t>who do or say the first thing that comes to them?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33265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(Kahneman; Frederick; Leron)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635896" y="5877272"/>
            <a:ext cx="5328592" cy="648072"/>
          </a:xfrm>
          <a:prstGeom prst="roundRect">
            <a:avLst/>
          </a:prstGeom>
          <a:solidFill>
            <a:srgbClr val="DA525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“They don’t think before they act!”</a:t>
            </a:r>
          </a:p>
        </p:txBody>
      </p:sp>
    </p:spTree>
    <p:extLst>
      <p:ext uri="{BB962C8B-B14F-4D97-AF65-F5344CB8AC3E}">
        <p14:creationId xmlns:p14="http://schemas.microsoft.com/office/powerpoint/2010/main" val="279583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Educating &amp; Re-Educating Intuitions (S2 -&gt; S1)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Adding makes bigger </a:t>
            </a:r>
          </a:p>
          <a:p>
            <a:pPr lvl="1">
              <a:buClr>
                <a:srgbClr val="FF0000"/>
              </a:buClr>
              <a:buFont typeface="Lucida Grande"/>
              <a:buChar char="⇒"/>
            </a:pPr>
            <a:r>
              <a:rPr lang="en-GB"/>
              <a:t>Adding something to a number does not always make it bigger </a:t>
            </a:r>
          </a:p>
          <a:p>
            <a:r>
              <a:rPr lang="en-GB"/>
              <a:t>Multiplying makes bigger</a:t>
            </a:r>
          </a:p>
          <a:p>
            <a:pPr lvl="1">
              <a:buFont typeface="Lucida Grande"/>
              <a:buChar char="⇒"/>
            </a:pPr>
            <a:r>
              <a:rPr lang="en-GB"/>
              <a:t> Multiplying a number by a number does not always make it bigger</a:t>
            </a:r>
          </a:p>
          <a:p>
            <a:r>
              <a:rPr lang="en-GB"/>
              <a:t>Squaring a positive number makes it bigger </a:t>
            </a:r>
          </a:p>
          <a:p>
            <a:pPr lvl="1">
              <a:buFont typeface="Lucida Grande"/>
              <a:buChar char="⇒"/>
            </a:pPr>
            <a:r>
              <a:rPr lang="en-GB"/>
              <a:t>only when it is bigger than one</a:t>
            </a:r>
          </a:p>
          <a:p>
            <a:r>
              <a:rPr lang="en-GB"/>
              <a:t>A function can be differentiable at a point but have arbitrarily large slope arbitrarily close to that point</a:t>
            </a:r>
          </a:p>
          <a:p>
            <a:r>
              <a:rPr lang="en-GB"/>
              <a:t>While a differentiable function of one variable on a closed interval attains its extreme values, </a:t>
            </a:r>
            <a:br>
              <a:rPr lang="en-GB"/>
            </a:br>
            <a:r>
              <a:rPr lang="en-GB"/>
              <a:t>a differentiable function of two variables on a closed set may not attain its extreme values</a:t>
            </a:r>
          </a:p>
        </p:txBody>
      </p:sp>
    </p:spTree>
    <p:extLst>
      <p:ext uri="{BB962C8B-B14F-4D97-AF65-F5344CB8AC3E}">
        <p14:creationId xmlns:p14="http://schemas.microsoft.com/office/powerpoint/2010/main" val="216073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Attention &amp; Will</a:t>
            </a:r>
            <a:endParaRPr lang="en-GB" dirty="0"/>
          </a:p>
        </p:txBody>
      </p:sp>
      <p:pic>
        <p:nvPicPr>
          <p:cNvPr id="4" name="necker anim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760" y="941166"/>
            <a:ext cx="4255864" cy="50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5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904656"/>
          </a:xfrm>
        </p:spPr>
        <p:txBody>
          <a:bodyPr/>
          <a:lstStyle/>
          <a:p>
            <a:r>
              <a:rPr lang="en-GB"/>
              <a:t>Deficiency</a:t>
            </a:r>
          </a:p>
          <a:p>
            <a:pPr lvl="1"/>
            <a:r>
              <a:rPr lang="en-GB"/>
              <a:t>What learners cannot (do not) do at different ages and stages</a:t>
            </a:r>
          </a:p>
          <a:p>
            <a:pPr lvl="1"/>
            <a:r>
              <a:rPr lang="en-GB"/>
              <a:t>What teachers do not know, do, or appreciate about different topics and pedagogical strategies</a:t>
            </a:r>
          </a:p>
          <a:p>
            <a:r>
              <a:rPr lang="en-GB"/>
              <a:t>Proficiency</a:t>
            </a:r>
          </a:p>
          <a:p>
            <a:pPr lvl="1"/>
            <a:r>
              <a:rPr lang="en-GB"/>
              <a:t>What learners &amp; teachers &amp; policy makers do already</a:t>
            </a:r>
          </a:p>
          <a:p>
            <a:pPr lvl="1"/>
            <a:r>
              <a:rPr lang="en-GB"/>
              <a:t>Not doing for learners &amp; teachers what they can already do for themselves</a:t>
            </a:r>
          </a:p>
          <a:p>
            <a:r>
              <a:rPr lang="en-GB"/>
              <a:t>Efficiency &amp; Effectiveness</a:t>
            </a:r>
          </a:p>
          <a:p>
            <a:pPr lvl="1"/>
            <a:r>
              <a:rPr lang="en-GB"/>
              <a:t>Seeking efficient and effective ways of enhancing, extending, and enriching </a:t>
            </a:r>
          </a:p>
          <a:p>
            <a:pPr lvl="2"/>
            <a:r>
              <a:rPr lang="en-GB"/>
              <a:t>Peoples’ sensitivities to notice what matters</a:t>
            </a:r>
          </a:p>
          <a:p>
            <a:pPr lvl="2"/>
            <a:r>
              <a:rPr lang="en-GB"/>
              <a:t>Peoples’ powers,</a:t>
            </a:r>
          </a:p>
          <a:p>
            <a:pPr lvl="2"/>
            <a:r>
              <a:rPr lang="en-GB"/>
              <a:t>Peoples’ appreciation of mathematical themes,</a:t>
            </a:r>
          </a:p>
          <a:p>
            <a:pPr lvl="2"/>
            <a:r>
              <a:rPr lang="en-GB"/>
              <a:t>Peoples’ experience of mathematical thinking</a:t>
            </a:r>
          </a:p>
          <a:p>
            <a:pPr lvl="2"/>
            <a:r>
              <a:rPr lang="en-GB"/>
              <a:t>Peoples’ internalisation of effective actions </a:t>
            </a:r>
          </a:p>
        </p:txBody>
      </p:sp>
    </p:spTree>
    <p:extLst>
      <p:ext uri="{BB962C8B-B14F-4D97-AF65-F5344CB8AC3E}">
        <p14:creationId xmlns:p14="http://schemas.microsoft.com/office/powerpoint/2010/main" val="192937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Human Psyche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859185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22799" y="1152748"/>
            <a:ext cx="3178175" cy="1327151"/>
            <a:chOff x="2912" y="540"/>
            <a:chExt cx="2002" cy="836"/>
          </a:xfrm>
        </p:grpSpPr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454277" y="1176560"/>
            <a:ext cx="3130552" cy="1022349"/>
            <a:chOff x="1546" y="555"/>
            <a:chExt cx="1972" cy="644"/>
          </a:xfrm>
        </p:grpSpPr>
        <p:sp>
          <p:nvSpPr>
            <p:cNvPr id="10" name="Rectangle 5"/>
            <p:cNvSpPr>
              <a:spLocks/>
            </p:cNvSpPr>
            <p:nvPr/>
          </p:nvSpPr>
          <p:spPr bwMode="auto">
            <a:xfrm>
              <a:off x="1546" y="555"/>
              <a:ext cx="19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Intellect (cognition)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79512" y="1851251"/>
            <a:ext cx="2952752" cy="430214"/>
            <a:chOff x="1010" y="987"/>
            <a:chExt cx="1860" cy="271"/>
          </a:xfrm>
        </p:grpSpPr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1010" y="987"/>
              <a:ext cx="148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Attention/Will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rot="10800000">
              <a:off x="2507" y="1210"/>
              <a:ext cx="3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704850" y="3419698"/>
            <a:ext cx="2528888" cy="1292225"/>
            <a:chOff x="444" y="1968"/>
            <a:chExt cx="1593" cy="814"/>
          </a:xfrm>
        </p:grpSpPr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842000" y="2538637"/>
            <a:ext cx="2743200" cy="862013"/>
            <a:chOff x="3680" y="1413"/>
            <a:chExt cx="1728" cy="543"/>
          </a:xfrm>
        </p:grpSpPr>
        <p:sp>
          <p:nvSpPr>
            <p:cNvPr id="19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3298825" y="3495898"/>
            <a:ext cx="1449388" cy="2165350"/>
            <a:chOff x="2078" y="2016"/>
            <a:chExt cx="913" cy="1364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3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91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 of a Topic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33738" y="1597695"/>
            <a:ext cx="2133600" cy="272732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3284538" y="1564358"/>
            <a:ext cx="2252662" cy="2809875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rot="10800000">
            <a:off x="2640013" y="3055020"/>
            <a:ext cx="3387725" cy="33338"/>
          </a:xfrm>
          <a:prstGeom prst="line">
            <a:avLst/>
          </a:prstGeom>
          <a:noFill/>
          <a:ln w="76200">
            <a:solidFill>
              <a:schemeClr val="accent3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FF"/>
              </a:solidFill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927100" y="90872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Language Patterns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prior Skills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5461000" y="90872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Imagery/Sense-of/Awareness; Connections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045200" y="2623220"/>
            <a:ext cx="3022600" cy="9525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Different Contexts in which likely to arise;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dispositions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5168900" y="4159920"/>
            <a:ext cx="3022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Techniques &amp; Incantations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04800" y="258512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Root Questions</a:t>
            </a:r>
          </a:p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predispositions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927100" y="4185320"/>
            <a:ext cx="2514600" cy="749300"/>
          </a:xfrm>
          <a:prstGeom prst="roundRect">
            <a:avLst>
              <a:gd name="adj" fmla="val 25421"/>
            </a:avLst>
          </a:prstGeom>
          <a:solidFill>
            <a:schemeClr val="tx2">
              <a:alpha val="49803"/>
            </a:schemeClr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/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Standard Confusions 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&amp; Obstacles</a:t>
            </a:r>
            <a:br>
              <a:rPr lang="en-US" sz="1800" b="0">
                <a:solidFill>
                  <a:srgbClr val="0000FF"/>
                </a:solidFill>
                <a:effectLst/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</a:br>
            <a:endParaRPr lang="en-US" sz="1800" b="0">
              <a:solidFill>
                <a:srgbClr val="0000FF"/>
              </a:solidFill>
              <a:effectLst/>
              <a:latin typeface="Chalkboard" charset="0"/>
              <a:ea typeface="ＭＳ Ｐゴシック" charset="0"/>
              <a:cs typeface="Chalkboard" charset="0"/>
              <a:sym typeface="Chalkboard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356520"/>
            <a:ext cx="203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/>
          </p:cNvSpPr>
          <p:nvPr/>
        </p:nvSpPr>
        <p:spPr bwMode="auto">
          <a:xfrm>
            <a:off x="5478567" y="6227440"/>
            <a:ext cx="3125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Behaviour is Trainable</a:t>
            </a:r>
          </a:p>
        </p:txBody>
      </p:sp>
      <p:sp>
        <p:nvSpPr>
          <p:cNvPr id="15" name="Rectangle 13"/>
          <p:cNvSpPr>
            <a:spLocks/>
          </p:cNvSpPr>
          <p:nvPr/>
        </p:nvSpPr>
        <p:spPr bwMode="auto">
          <a:xfrm>
            <a:off x="2816576" y="5651376"/>
            <a:ext cx="3267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Emotion is Harnessable</a:t>
            </a:r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539552" y="6165304"/>
            <a:ext cx="360097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Awareness is Educable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 rot="2954185">
            <a:off x="5605711" y="5297027"/>
            <a:ext cx="1590179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Behaviour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3817938" y="5093827"/>
            <a:ext cx="1246223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Emotion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 rot="18654864">
            <a:off x="1247629" y="5343858"/>
            <a:ext cx="1711618" cy="430887"/>
          </a:xfrm>
          <a:prstGeom prst="rect">
            <a:avLst/>
          </a:prstGeom>
          <a:noFill/>
          <a:ln>
            <a:noFill/>
          </a:ln>
          <a:effectLst>
            <a:outerShdw blurRad="25400" dist="25399" dir="2700000" algn="ctr" rotWithShape="0">
              <a:srgbClr val="FFFF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Awareness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318420"/>
            <a:ext cx="26289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3"/>
          <p:cNvSpPr>
            <a:spLocks/>
          </p:cNvSpPr>
          <p:nvPr/>
        </p:nvSpPr>
        <p:spPr bwMode="auto">
          <a:xfrm>
            <a:off x="2843808" y="6505599"/>
            <a:ext cx="3611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0">
                <a:solidFill>
                  <a:srgbClr val="008000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Only Attention can be Directed</a:t>
            </a:r>
          </a:p>
        </p:txBody>
      </p:sp>
    </p:spTree>
    <p:extLst>
      <p:ext uri="{BB962C8B-B14F-4D97-AF65-F5344CB8AC3E}">
        <p14:creationId xmlns:p14="http://schemas.microsoft.com/office/powerpoint/2010/main" val="253965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Might This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/>
          <a:lstStyle/>
          <a:p>
            <a:r>
              <a:rPr lang="en-GB"/>
              <a:t>Do simple causes have complex effects?</a:t>
            </a:r>
          </a:p>
          <a:p>
            <a:r>
              <a:rPr lang="en-GB"/>
              <a:t>Constructing probes: </a:t>
            </a:r>
          </a:p>
          <a:p>
            <a:pPr lvl="1"/>
            <a:r>
              <a:rPr lang="en-GB"/>
              <a:t>Beware of likelihood of S1 reactions as well as S2 responses</a:t>
            </a:r>
          </a:p>
          <a:p>
            <a:r>
              <a:rPr lang="en-GB"/>
              <a:t>Integrating Social and Psychological explanations</a:t>
            </a:r>
          </a:p>
          <a:p>
            <a:r>
              <a:rPr lang="en-GB"/>
              <a:t>Orientation (of learners; of teachers);</a:t>
            </a:r>
          </a:p>
          <a:p>
            <a:pPr lvl="1"/>
            <a:r>
              <a:rPr lang="en-GB"/>
              <a:t>Seeking proficiency (what they do do)</a:t>
            </a:r>
          </a:p>
          <a:p>
            <a:pPr lvl="1"/>
            <a:r>
              <a:rPr lang="en-GB"/>
              <a:t>Rather than seeking deficiency (what they do not do)</a:t>
            </a:r>
          </a:p>
          <a:p>
            <a:r>
              <a:rPr lang="en-GB"/>
              <a:t>How can findings inform the future practices of </a:t>
            </a:r>
          </a:p>
          <a:p>
            <a:pPr lvl="1"/>
            <a:r>
              <a:rPr lang="en-GB"/>
              <a:t>Learners </a:t>
            </a:r>
          </a:p>
          <a:p>
            <a:pPr lvl="1"/>
            <a:r>
              <a:rPr lang="en-GB"/>
              <a:t>as well as Teachers</a:t>
            </a:r>
          </a:p>
          <a:p>
            <a:pPr lvl="1"/>
            <a:r>
              <a:rPr lang="en-GB"/>
              <a:t>as well as Researchers </a:t>
            </a:r>
          </a:p>
          <a:p>
            <a:r>
              <a:rPr lang="en-GB"/>
              <a:t>Activation: Cognitive, Affective, Enactive and Attentive</a:t>
            </a:r>
          </a:p>
          <a:p>
            <a:pPr lvl="1"/>
            <a:r>
              <a:rPr lang="en-GB"/>
              <a:t>Activation is from outside; aim is to reduce dependency and develop autonomy and self-regulation</a:t>
            </a:r>
          </a:p>
        </p:txBody>
      </p:sp>
    </p:spTree>
    <p:extLst>
      <p:ext uri="{BB962C8B-B14F-4D97-AF65-F5344CB8AC3E}">
        <p14:creationId xmlns:p14="http://schemas.microsoft.com/office/powerpoint/2010/main" val="267350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20472" cy="5949280"/>
          </a:xfrm>
        </p:spPr>
        <p:txBody>
          <a:bodyPr/>
          <a:lstStyle/>
          <a:p>
            <a:r>
              <a:rPr lang="en-GB" dirty="0"/>
              <a:t>From a strong or radical phenomenological stance, results are the ‘sense’ you made of what you noticed, together with possible task-exercises you can modify and use with others to alert them to noticing.</a:t>
            </a:r>
          </a:p>
          <a:p>
            <a:r>
              <a:rPr lang="en-GB" dirty="0"/>
              <a:t>Commentary &amp; E</a:t>
            </a:r>
            <a:r>
              <a:rPr lang="en-GB" dirty="0" smtClean="0"/>
              <a:t>xplanation </a:t>
            </a:r>
            <a:r>
              <a:rPr lang="en-GB" dirty="0"/>
              <a:t>are human narratives</a:t>
            </a:r>
          </a:p>
          <a:p>
            <a:r>
              <a:rPr lang="en-GB" dirty="0"/>
              <a:t>Theories are frameworks of distinctions to help discern details, recognise relationships, and to perceive properties as being instantiated</a:t>
            </a:r>
          </a:p>
          <a:p>
            <a:r>
              <a:rPr lang="en-GB" dirty="0"/>
              <a:t>Distinctions supported by rich descriptions are awarenesses that can enable actions to be enacted which …</a:t>
            </a:r>
          </a:p>
          <a:p>
            <a:pPr lvl="1"/>
            <a:r>
              <a:rPr lang="en-GB" dirty="0"/>
              <a:t>Act as explanations</a:t>
            </a:r>
          </a:p>
          <a:p>
            <a:pPr lvl="1"/>
            <a:r>
              <a:rPr lang="en-GB" dirty="0"/>
              <a:t>Enable predictions</a:t>
            </a:r>
          </a:p>
          <a:p>
            <a:pPr lvl="1"/>
            <a:r>
              <a:rPr lang="en-GB" dirty="0"/>
              <a:t>Inform future actions</a:t>
            </a:r>
          </a:p>
          <a:p>
            <a:r>
              <a:rPr lang="en-GB" dirty="0"/>
              <a:t>and so improve the experience of learners, teachers, researchers, policy makers, …</a:t>
            </a:r>
          </a:p>
        </p:txBody>
      </p:sp>
    </p:spTree>
    <p:extLst>
      <p:ext uri="{BB962C8B-B14F-4D97-AF65-F5344CB8AC3E}">
        <p14:creationId xmlns:p14="http://schemas.microsoft.com/office/powerpoint/2010/main" val="45939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Possible Discussion Questions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980728"/>
            <a:ext cx="8496944" cy="20162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What assumptions about human nature underpin your own data collection?</a:t>
            </a:r>
          </a:p>
          <a:p>
            <a:r>
              <a:rPr lang="en-GB" b="0"/>
              <a:t>What assumptions about human nature underpin your analysis of your data?</a:t>
            </a:r>
          </a:p>
          <a:p>
            <a:r>
              <a:rPr lang="en-GB" b="0"/>
              <a:t>Do you see learning as a staircase or a spiral or maturation or …</a:t>
            </a:r>
          </a:p>
          <a:p>
            <a:pPr marL="0" indent="0">
              <a:buFont typeface="Wingdings" charset="2"/>
              <a:buNone/>
            </a:pPr>
            <a:endParaRPr lang="en-GB" b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91680" y="4869160"/>
            <a:ext cx="4968552" cy="1368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marL="0" indent="0">
              <a:buNone/>
            </a:pPr>
            <a:r>
              <a:rPr lang="en-GB" b="0" dirty="0">
                <a:solidFill>
                  <a:srgbClr val="800000"/>
                </a:solidFill>
              </a:rPr>
              <a:t>Contact me at</a:t>
            </a:r>
            <a:r>
              <a:rPr lang="en-GB" b="0" dirty="0"/>
              <a:t> </a:t>
            </a:r>
          </a:p>
          <a:p>
            <a:pPr lvl="1"/>
            <a:r>
              <a:rPr lang="en-GB" b="0" dirty="0" err="1" smtClean="0"/>
              <a:t>john.mason</a:t>
            </a:r>
            <a:r>
              <a:rPr lang="en-GB" b="0" dirty="0" smtClean="0"/>
              <a:t> </a:t>
            </a:r>
            <a:r>
              <a:rPr lang="en-GB" b="0" dirty="0"/>
              <a:t>@ </a:t>
            </a:r>
            <a:r>
              <a:rPr lang="en-GB" b="0" dirty="0" err="1"/>
              <a:t>open.ac.uk</a:t>
            </a:r>
            <a:endParaRPr lang="en-GB" b="0" dirty="0"/>
          </a:p>
          <a:p>
            <a:pPr lvl="1"/>
            <a:r>
              <a:rPr lang="en-GB" b="0" dirty="0" err="1" smtClean="0"/>
              <a:t>www.PMTheta.com</a:t>
            </a:r>
            <a:endParaRPr lang="en-GB" b="0" dirty="0"/>
          </a:p>
          <a:p>
            <a:pPr marL="0" indent="0">
              <a:buFont typeface="Wingdings" charset="2"/>
              <a:buNone/>
            </a:pPr>
            <a:endParaRPr lang="en-GB" b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9512" y="3356992"/>
            <a:ext cx="8496944" cy="936104"/>
            <a:chOff x="251520" y="3068960"/>
            <a:chExt cx="8496944" cy="936104"/>
          </a:xfrm>
        </p:grpSpPr>
        <p:sp>
          <p:nvSpPr>
            <p:cNvPr id="3" name="Rectangle 2"/>
            <p:cNvSpPr/>
            <p:nvPr/>
          </p:nvSpPr>
          <p:spPr>
            <a:xfrm>
              <a:off x="3588276" y="3102059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0">
                  <a:solidFill>
                    <a:srgbClr val="000000"/>
                  </a:solidFill>
                </a:rPr>
                <a:t>cause</a:t>
              </a:r>
            </a:p>
            <a:p>
              <a:pPr algn="ctr"/>
              <a:r>
                <a:rPr lang="en-GB" sz="2400" b="0">
                  <a:solidFill>
                    <a:srgbClr val="000000"/>
                  </a:solidFill>
                </a:rPr>
                <a:t>influence</a:t>
              </a: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251520" y="3212976"/>
              <a:ext cx="8496944" cy="792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5000"/>
                <a:buFont typeface="Wingdings" charset="2"/>
                <a:buChar char="v"/>
                <a:defRPr sz="2400">
                  <a:solidFill>
                    <a:schemeClr val="accent3">
                      <a:lumMod val="50000"/>
                    </a:schemeClr>
                  </a:solidFill>
                  <a:effectLst/>
                  <a:latin typeface="+mn-lt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5">
                    <a:lumMod val="50000"/>
                  </a:schemeClr>
                </a:buClr>
                <a:buSzPct val="100000"/>
                <a:buFontTx/>
                <a:buChar char="–"/>
                <a:defRPr sz="2000">
                  <a:solidFill>
                    <a:schemeClr val="bg2">
                      <a:lumMod val="10000"/>
                    </a:schemeClr>
                  </a:solidFill>
                  <a:effectLst/>
                  <a:latin typeface="+mn-lt"/>
                  <a:ea typeface="ＭＳ Ｐゴシック" pitchFamily="-111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SzPct val="100000"/>
                <a:buFont typeface="Wingdings" charset="2"/>
                <a:buChar char="Ø"/>
                <a:defRPr sz="2000">
                  <a:solidFill>
                    <a:srgbClr val="008000"/>
                  </a:solidFill>
                  <a:latin typeface="+mj-lt"/>
                  <a:ea typeface="ＭＳ Ｐゴシック" pitchFamily="-11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Monotype Sorts" charset="0"/>
                <a:buChar char="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9pPr>
            </a:lstStyle>
            <a:p>
              <a:r>
                <a:rPr lang="en-GB" b="0"/>
                <a:t>Do teachers’ actions              student               ?</a:t>
              </a:r>
            </a:p>
            <a:p>
              <a:pPr marL="0" indent="0">
                <a:buFont typeface="Wingdings" charset="2"/>
                <a:buNone/>
              </a:pPr>
              <a:endParaRPr lang="en-GB" b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6176" y="3068960"/>
              <a:ext cx="128753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0">
                  <a:solidFill>
                    <a:srgbClr val="000000"/>
                  </a:solidFill>
                </a:rPr>
                <a:t>activty</a:t>
              </a:r>
            </a:p>
            <a:p>
              <a:pPr algn="ctr"/>
              <a:r>
                <a:rPr lang="en-GB" sz="2400" b="0">
                  <a:solidFill>
                    <a:srgbClr val="000000"/>
                  </a:solidFill>
                </a:rPr>
                <a:t>learning</a:t>
              </a: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0" name="Double Brace 9"/>
            <p:cNvSpPr/>
            <p:nvPr/>
          </p:nvSpPr>
          <p:spPr bwMode="auto">
            <a:xfrm>
              <a:off x="3491880" y="3212976"/>
              <a:ext cx="1512168" cy="720080"/>
            </a:xfrm>
            <a:prstGeom prst="bracePair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1" name="Double Brace 10"/>
            <p:cNvSpPr/>
            <p:nvPr/>
          </p:nvSpPr>
          <p:spPr bwMode="auto">
            <a:xfrm>
              <a:off x="6156176" y="3162840"/>
              <a:ext cx="1512168" cy="720080"/>
            </a:xfrm>
            <a:prstGeom prst="bracePair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23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Say What You See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3568" y="1844824"/>
            <a:ext cx="3865389" cy="3312368"/>
            <a:chOff x="683568" y="1844824"/>
            <a:chExt cx="3865389" cy="3312368"/>
          </a:xfrm>
        </p:grpSpPr>
        <p:sp>
          <p:nvSpPr>
            <p:cNvPr id="2" name="Isosceles Triangle 1"/>
            <p:cNvSpPr/>
            <p:nvPr/>
          </p:nvSpPr>
          <p:spPr bwMode="auto">
            <a:xfrm>
              <a:off x="683568" y="1844824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>
              <a:off x="2627784" y="1844824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 bwMode="auto">
            <a:xfrm flipV="1">
              <a:off x="683568" y="3501008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flipV="1">
              <a:off x="2627784" y="3501008"/>
              <a:ext cx="1921173" cy="1656184"/>
            </a:xfrm>
            <a:prstGeom prst="triangl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4" name="Straight Connector 3"/>
            <p:cNvCxnSpPr>
              <a:stCxn id="7" idx="0"/>
              <a:endCxn id="8" idx="0"/>
            </p:cNvCxnSpPr>
            <p:nvPr/>
          </p:nvCxnSpPr>
          <p:spPr bwMode="auto">
            <a:xfrm>
              <a:off x="1644155" y="5157192"/>
              <a:ext cx="19442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619672" y="1844824"/>
              <a:ext cx="19442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4932040" y="1844824"/>
            <a:ext cx="3971328" cy="3312368"/>
            <a:chOff x="4932040" y="1844824"/>
            <a:chExt cx="3971328" cy="331236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5882105" y="5137930"/>
              <a:ext cx="1920597" cy="44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 flipV="1">
              <a:off x="4932040" y="3501008"/>
              <a:ext cx="960587" cy="1656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6929298" y="3489158"/>
              <a:ext cx="883064" cy="16680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932040" y="3501008"/>
              <a:ext cx="20162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868144" y="1844824"/>
              <a:ext cx="20162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932040" y="1844824"/>
              <a:ext cx="960586" cy="1656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6923782" y="1844824"/>
              <a:ext cx="960586" cy="16561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868144" y="3284984"/>
              <a:ext cx="1008112" cy="18722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7787878" y="3284984"/>
              <a:ext cx="1104602" cy="18722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876256" y="3284984"/>
              <a:ext cx="201622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7884368" y="1844824"/>
              <a:ext cx="1019000" cy="14393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 flipV="1">
              <a:off x="5868144" y="1844824"/>
              <a:ext cx="1008113" cy="14401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4539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Present or Absent?</a:t>
            </a:r>
          </a:p>
        </p:txBody>
      </p:sp>
      <p:grpSp>
        <p:nvGrpSpPr>
          <p:cNvPr id="44035" name="Group 8"/>
          <p:cNvGrpSpPr>
            <a:grpSpLocks/>
          </p:cNvGrpSpPr>
          <p:nvPr/>
        </p:nvGrpSpPr>
        <p:grpSpPr bwMode="auto">
          <a:xfrm>
            <a:off x="4648200" y="1524000"/>
            <a:ext cx="4267200" cy="4257675"/>
            <a:chOff x="457200" y="1606786"/>
            <a:chExt cx="2895600" cy="2889013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457200" y="1606786"/>
              <a:ext cx="2895600" cy="28890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404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90906"/>
              <a:ext cx="2730500" cy="273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381000" y="1752600"/>
            <a:ext cx="3657600" cy="3657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Freeform 14"/>
          <p:cNvSpPr/>
          <p:nvPr/>
        </p:nvSpPr>
        <p:spPr bwMode="auto">
          <a:xfrm>
            <a:off x="533400" y="1981200"/>
            <a:ext cx="3200400" cy="3200400"/>
          </a:xfrm>
          <a:custGeom>
            <a:avLst/>
            <a:gdLst>
              <a:gd name="connsiteX0" fmla="*/ 0 w 3200805"/>
              <a:gd name="connsiteY0" fmla="*/ 790436 h 3200616"/>
              <a:gd name="connsiteX1" fmla="*/ 816399 w 3200805"/>
              <a:gd name="connsiteY1" fmla="*/ 790436 h 3200616"/>
              <a:gd name="connsiteX2" fmla="*/ 816399 w 3200805"/>
              <a:gd name="connsiteY2" fmla="*/ 0 h 3200616"/>
              <a:gd name="connsiteX3" fmla="*/ 2410322 w 3200805"/>
              <a:gd name="connsiteY3" fmla="*/ 0 h 3200616"/>
              <a:gd name="connsiteX4" fmla="*/ 2410322 w 3200805"/>
              <a:gd name="connsiteY4" fmla="*/ 803394 h 3200616"/>
              <a:gd name="connsiteX5" fmla="*/ 3187846 w 3200805"/>
              <a:gd name="connsiteY5" fmla="*/ 803394 h 3200616"/>
              <a:gd name="connsiteX6" fmla="*/ 3200805 w 3200805"/>
              <a:gd name="connsiteY6" fmla="*/ 2384265 h 3200616"/>
              <a:gd name="connsiteX7" fmla="*/ 2397364 w 3200805"/>
              <a:gd name="connsiteY7" fmla="*/ 2397223 h 3200616"/>
              <a:gd name="connsiteX8" fmla="*/ 2397364 w 3200805"/>
              <a:gd name="connsiteY8" fmla="*/ 3200616 h 3200616"/>
              <a:gd name="connsiteX9" fmla="*/ 803441 w 3200805"/>
              <a:gd name="connsiteY9" fmla="*/ 3187658 h 3200616"/>
              <a:gd name="connsiteX10" fmla="*/ 816399 w 3200805"/>
              <a:gd name="connsiteY10" fmla="*/ 2397223 h 3200616"/>
              <a:gd name="connsiteX11" fmla="*/ 12958 w 3200805"/>
              <a:gd name="connsiteY11" fmla="*/ 2410181 h 3200616"/>
              <a:gd name="connsiteX12" fmla="*/ 0 w 3200805"/>
              <a:gd name="connsiteY12" fmla="*/ 790436 h 320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0805" h="3200616">
                <a:moveTo>
                  <a:pt x="0" y="790436"/>
                </a:moveTo>
                <a:lnTo>
                  <a:pt x="816399" y="790436"/>
                </a:lnTo>
                <a:lnTo>
                  <a:pt x="816399" y="0"/>
                </a:lnTo>
                <a:lnTo>
                  <a:pt x="2410322" y="0"/>
                </a:lnTo>
                <a:lnTo>
                  <a:pt x="2410322" y="803394"/>
                </a:lnTo>
                <a:lnTo>
                  <a:pt x="3187846" y="803394"/>
                </a:lnTo>
                <a:lnTo>
                  <a:pt x="3200805" y="2384265"/>
                </a:lnTo>
                <a:lnTo>
                  <a:pt x="2397364" y="2397223"/>
                </a:lnTo>
                <a:lnTo>
                  <a:pt x="2397364" y="3200616"/>
                </a:lnTo>
                <a:lnTo>
                  <a:pt x="803441" y="3187658"/>
                </a:lnTo>
                <a:lnTo>
                  <a:pt x="816399" y="2397223"/>
                </a:lnTo>
                <a:lnTo>
                  <a:pt x="12958" y="2410181"/>
                </a:lnTo>
                <a:lnTo>
                  <a:pt x="0" y="790436"/>
                </a:ln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533400" y="1981200"/>
            <a:ext cx="3200400" cy="3200400"/>
          </a:xfrm>
          <a:custGeom>
            <a:avLst/>
            <a:gdLst>
              <a:gd name="T0" fmla="*/ 0 w 3200805"/>
              <a:gd name="T1" fmla="*/ 790436 h 3200616"/>
              <a:gd name="T2" fmla="*/ 816399 w 3200805"/>
              <a:gd name="T3" fmla="*/ 790436 h 3200616"/>
              <a:gd name="T4" fmla="*/ 816399 w 3200805"/>
              <a:gd name="T5" fmla="*/ 0 h 3200616"/>
              <a:gd name="T6" fmla="*/ 2410322 w 3200805"/>
              <a:gd name="T7" fmla="*/ 0 h 3200616"/>
              <a:gd name="T8" fmla="*/ 2410322 w 3200805"/>
              <a:gd name="T9" fmla="*/ 803394 h 3200616"/>
              <a:gd name="T10" fmla="*/ 3187846 w 3200805"/>
              <a:gd name="T11" fmla="*/ 803394 h 3200616"/>
              <a:gd name="T12" fmla="*/ 3200805 w 3200805"/>
              <a:gd name="T13" fmla="*/ 2384265 h 3200616"/>
              <a:gd name="T14" fmla="*/ 2397364 w 3200805"/>
              <a:gd name="T15" fmla="*/ 2397223 h 3200616"/>
              <a:gd name="T16" fmla="*/ 2397364 w 3200805"/>
              <a:gd name="T17" fmla="*/ 3200616 h 3200616"/>
              <a:gd name="T18" fmla="*/ 803441 w 3200805"/>
              <a:gd name="T19" fmla="*/ 3187658 h 3200616"/>
              <a:gd name="T20" fmla="*/ 816399 w 3200805"/>
              <a:gd name="T21" fmla="*/ 2397223 h 3200616"/>
              <a:gd name="T22" fmla="*/ 12958 w 3200805"/>
              <a:gd name="T23" fmla="*/ 2410181 h 3200616"/>
              <a:gd name="T24" fmla="*/ 0 w 3200805"/>
              <a:gd name="T25" fmla="*/ 790436 h 32006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00805"/>
              <a:gd name="T40" fmla="*/ 0 h 3200616"/>
              <a:gd name="T41" fmla="*/ 3200805 w 3200805"/>
              <a:gd name="T42" fmla="*/ 3200616 h 32006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00805" h="3200616">
                <a:moveTo>
                  <a:pt x="0" y="790436"/>
                </a:moveTo>
                <a:lnTo>
                  <a:pt x="816399" y="790436"/>
                </a:lnTo>
                <a:lnTo>
                  <a:pt x="816399" y="0"/>
                </a:lnTo>
                <a:lnTo>
                  <a:pt x="2410322" y="0"/>
                </a:lnTo>
                <a:lnTo>
                  <a:pt x="2410322" y="803394"/>
                </a:lnTo>
                <a:lnTo>
                  <a:pt x="3187846" y="803394"/>
                </a:lnTo>
                <a:lnTo>
                  <a:pt x="3200805" y="2384265"/>
                </a:lnTo>
                <a:lnTo>
                  <a:pt x="2397364" y="2397223"/>
                </a:lnTo>
                <a:lnTo>
                  <a:pt x="2397364" y="3200616"/>
                </a:lnTo>
                <a:lnTo>
                  <a:pt x="803441" y="3187658"/>
                </a:lnTo>
                <a:lnTo>
                  <a:pt x="816399" y="2397223"/>
                </a:lnTo>
                <a:lnTo>
                  <a:pt x="12958" y="2410181"/>
                </a:lnTo>
                <a:lnTo>
                  <a:pt x="0" y="790436"/>
                </a:lnTo>
                <a:close/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3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882E-6 8.59194E-6 L 0.46643 0.0667 " pathEditMode="relative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Same &amp; What is Different?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0"/>
            <a:ext cx="4152900" cy="4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588" y="1268760"/>
            <a:ext cx="41529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  <a:buSzTx/>
              <a:buFont typeface="Monotype Sorts" charset="0"/>
              <a:buChar char="]"/>
            </a:pPr>
            <a:r>
              <a:rPr lang="en-US" sz="2400" dirty="0">
                <a:solidFill>
                  <a:srgbClr val="800000"/>
                </a:solidFill>
              </a:rPr>
              <a:t> A name or label immediately shapes </a:t>
            </a:r>
            <a:r>
              <a:rPr lang="en-US" sz="2400" dirty="0" smtClean="0">
                <a:solidFill>
                  <a:srgbClr val="800000"/>
                </a:solidFill>
              </a:rPr>
              <a:t>what </a:t>
            </a:r>
            <a:r>
              <a:rPr lang="en-US" sz="2400" dirty="0">
                <a:solidFill>
                  <a:srgbClr val="800000"/>
                </a:solidFill>
              </a:rPr>
              <a:t>is seen and what is recalled </a:t>
            </a:r>
            <a:r>
              <a:rPr lang="en-US" sz="3200" dirty="0">
                <a:solidFill>
                  <a:srgbClr val="800000"/>
                </a:solidFill>
              </a:rPr>
              <a:t>						</a:t>
            </a:r>
            <a:r>
              <a:rPr lang="en-US" sz="1800" dirty="0">
                <a:solidFill>
                  <a:srgbClr val="800000"/>
                </a:solidFill>
              </a:rPr>
              <a:t>(Frederick Bartlett 1932)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  <a:buSzTx/>
              <a:buFont typeface="Monotype Sorts" charset="0"/>
              <a:buChar char="]"/>
            </a:pP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 Observation is theory laden 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>				</a:t>
            </a:r>
            <a:r>
              <a:rPr lang="en-US" dirty="0">
                <a:solidFill>
                  <a:srgbClr val="800000"/>
                </a:solidFill>
              </a:rPr>
              <a:t>(George Hanson 1958)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8000"/>
              </a:buClr>
              <a:buSzTx/>
              <a:buFont typeface="Monotype Sorts" charset="0"/>
              <a:buChar char="]"/>
            </a:pP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2400" dirty="0">
                <a:solidFill>
                  <a:srgbClr val="800000"/>
                </a:solidFill>
              </a:rPr>
              <a:t> We want our theories to be as fact </a:t>
            </a:r>
            <a:r>
              <a:rPr lang="en-US" sz="2400" dirty="0" smtClean="0">
                <a:solidFill>
                  <a:srgbClr val="800000"/>
                </a:solidFill>
              </a:rPr>
              <a:t>laden </a:t>
            </a:r>
            <a:r>
              <a:rPr lang="en-US" sz="2400" dirty="0">
                <a:solidFill>
                  <a:srgbClr val="800000"/>
                </a:solidFill>
              </a:rPr>
              <a:t>as our facts are theory laden 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>
                <a:solidFill>
                  <a:srgbClr val="800000"/>
                </a:solidFill>
              </a:rPr>
              <a:t>				</a:t>
            </a:r>
            <a:r>
              <a:rPr lang="en-US" dirty="0">
                <a:solidFill>
                  <a:srgbClr val="800000"/>
                </a:solidFill>
              </a:rPr>
              <a:t>(Nelson Goodman 1978)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8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911820"/>
            <a:ext cx="3594100" cy="539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each of the single digit numerals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44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26403</TotalTime>
  <Words>2147</Words>
  <Application>Microsoft Macintosh PowerPoint</Application>
  <PresentationFormat>On-screen Show (4:3)</PresentationFormat>
  <Paragraphs>385</Paragraphs>
  <Slides>45</Slides>
  <Notes>19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Yellow on Blue</vt:lpstr>
      <vt:lpstr>Title &amp; Bullets</vt:lpstr>
      <vt:lpstr>Blank Presentation</vt:lpstr>
      <vt:lpstr>Equation</vt:lpstr>
      <vt:lpstr>The Discipline of Noticing and It’s use in researching, teaching and learning </vt:lpstr>
      <vt:lpstr>Outline</vt:lpstr>
      <vt:lpstr>Throat Clearing</vt:lpstr>
      <vt:lpstr>Attention &amp; Will</vt:lpstr>
      <vt:lpstr>Say What You See</vt:lpstr>
      <vt:lpstr>Present or Absent?</vt:lpstr>
      <vt:lpstr>What’s The Same &amp; What is Different?</vt:lpstr>
      <vt:lpstr>Observation</vt:lpstr>
      <vt:lpstr>Find each of the single digit numerals</vt:lpstr>
      <vt:lpstr>Say What You See</vt:lpstr>
      <vt:lpstr>Fragments Conjectures</vt:lpstr>
      <vt:lpstr>Major Influences</vt:lpstr>
      <vt:lpstr>Journey Back To Roots of Human Psyche</vt:lpstr>
      <vt:lpstr>Journey Continues</vt:lpstr>
      <vt:lpstr>Journy’s End – Original Ideas</vt:lpstr>
      <vt:lpstr>Attention</vt:lpstr>
      <vt:lpstr>Is 51 + 51 = 50 + 52? How do you know?</vt:lpstr>
      <vt:lpstr>CopperPlate  Multiplication</vt:lpstr>
      <vt:lpstr>Giacomo Candido 1871-1941 What does it say?</vt:lpstr>
      <vt:lpstr>Some Arithmetic</vt:lpstr>
      <vt:lpstr>Examples (from Blum and elsewhere)</vt:lpstr>
      <vt:lpstr>Extract</vt:lpstr>
      <vt:lpstr>Extract</vt:lpstr>
      <vt:lpstr>Extract</vt:lpstr>
      <vt:lpstr>Grid Completion</vt:lpstr>
      <vt:lpstr>Reporting Data</vt:lpstr>
      <vt:lpstr>Precision Conjecture</vt:lpstr>
      <vt:lpstr>Accounts-of &amp; Accounting-for</vt:lpstr>
      <vt:lpstr>Essence of Discipline of Noticing</vt:lpstr>
      <vt:lpstr>PowerPoint Presentation</vt:lpstr>
      <vt:lpstr>Specting</vt:lpstr>
      <vt:lpstr>What are the significant products of research?</vt:lpstr>
      <vt:lpstr>Interwoven Worlds</vt:lpstr>
      <vt:lpstr>Protases</vt:lpstr>
      <vt:lpstr>Conceptions of Learning</vt:lpstr>
      <vt:lpstr>Assumptions</vt:lpstr>
      <vt:lpstr>Questions</vt:lpstr>
      <vt:lpstr>Dual Systems Theory</vt:lpstr>
      <vt:lpstr>Educating &amp; Re-Educating Intuitions (S2 -&gt; S1)</vt:lpstr>
      <vt:lpstr>Stances</vt:lpstr>
      <vt:lpstr>Human Psyche</vt:lpstr>
      <vt:lpstr>Structure of a Topic</vt:lpstr>
      <vt:lpstr>Why Might This Matter?</vt:lpstr>
      <vt:lpstr>Results</vt:lpstr>
      <vt:lpstr>Possible Discussion Questions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659</cp:revision>
  <cp:lastPrinted>2016-01-26T10:30:08Z</cp:lastPrinted>
  <dcterms:created xsi:type="dcterms:W3CDTF">2009-05-15T05:15:20Z</dcterms:created>
  <dcterms:modified xsi:type="dcterms:W3CDTF">2016-01-27T15:30:27Z</dcterms:modified>
</cp:coreProperties>
</file>