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69" r:id="rId5"/>
    <p:sldId id="270" r:id="rId6"/>
    <p:sldId id="272" r:id="rId7"/>
    <p:sldId id="276" r:id="rId8"/>
    <p:sldId id="279" r:id="rId9"/>
    <p:sldId id="259" r:id="rId10"/>
    <p:sldId id="271" r:id="rId11"/>
    <p:sldId id="275" r:id="rId12"/>
    <p:sldId id="277" r:id="rId13"/>
    <p:sldId id="278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AB7942"/>
    <a:srgbClr val="855F33"/>
    <a:srgbClr val="FFF8E9"/>
    <a:srgbClr val="FFF9E8"/>
    <a:srgbClr val="FFF5C4"/>
    <a:srgbClr val="FCF3A7"/>
    <a:srgbClr val="FFF1BF"/>
    <a:srgbClr val="FFE29F"/>
    <a:srgbClr val="FFF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127"/>
    <p:restoredTop sz="94666"/>
  </p:normalViewPr>
  <p:slideViewPr>
    <p:cSldViewPr snapToGrid="0" snapToObjects="1">
      <p:cViewPr varScale="1">
        <p:scale>
          <a:sx n="92" d="100"/>
          <a:sy n="92" d="100"/>
        </p:scale>
        <p:origin x="192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836D-B0CF-D94A-86DB-32DAECE4C346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38976-516C-4447-B9E0-F21B8CB8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3020"/>
          </a:xfrm>
        </p:spPr>
        <p:txBody>
          <a:bodyPr anchor="t">
            <a:noAutofit/>
          </a:bodyPr>
          <a:lstStyle>
            <a:lvl1pPr>
              <a:defRPr sz="2800" b="1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4138862"/>
          </a:xfrm>
        </p:spPr>
        <p:txBody>
          <a:bodyPr anchor="t"/>
          <a:lstStyle>
            <a:lvl1pPr>
              <a:defRPr sz="24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>
              <a:defRPr sz="20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801D1-C753-974E-9255-D3541935511B}"/>
              </a:ext>
            </a:extLst>
          </p:cNvPr>
          <p:cNvSpPr txBox="1"/>
          <p:nvPr userDrawn="1"/>
        </p:nvSpPr>
        <p:spPr>
          <a:xfrm>
            <a:off x="0" y="6472989"/>
            <a:ext cx="48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0927A3A-0FD8-D74B-AA61-F37621BF3B52}" type="slidenum">
              <a:rPr lang="en-GB" sz="14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GB" sz="1400" dirty="0" err="1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4/5/24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4/5/24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96937" y="2657782"/>
            <a:ext cx="7772400" cy="165084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855F33"/>
                </a:solidFill>
                <a:effectLst/>
                <a:latin typeface="Chalkboard" panose="03050602040202020205" pitchFamily="66" charset="77"/>
              </a:rPr>
              <a:t>Shaping Thinkers’ Thinking</a:t>
            </a:r>
            <a:br>
              <a:rPr lang="en-GB" sz="1800" dirty="0">
                <a:effectLst/>
                <a:latin typeface="Verdana" panose="020B0604030504040204" pitchFamily="34" charset="0"/>
              </a:rPr>
            </a:br>
            <a:br>
              <a:rPr lang="en-GB" sz="1800" dirty="0">
                <a:effectLst/>
                <a:latin typeface="Verdana" panose="020B0604030504040204" pitchFamily="34" charset="0"/>
              </a:rPr>
            </a:br>
            <a:endParaRPr lang="en-US" sz="3600" dirty="0">
              <a:solidFill>
                <a:srgbClr val="855F33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99633" y="4284238"/>
            <a:ext cx="6858000" cy="1811761"/>
          </a:xfrm>
        </p:spPr>
        <p:txBody>
          <a:bodyPr/>
          <a:lstStyle/>
          <a:p>
            <a:r>
              <a:rPr lang="en-US" dirty="0"/>
              <a:t>Anne Watson &amp; John Mason</a:t>
            </a:r>
            <a:br>
              <a:rPr lang="en-US" dirty="0"/>
            </a:b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Joint Conference </a:t>
            </a:r>
            <a:br>
              <a:rPr lang="en-GB" b="0" i="0" u="none" strike="noStrike" dirty="0">
                <a:effectLst/>
                <a:latin typeface="Arial" panose="020B0604020202020204" pitchFamily="34" charset="0"/>
              </a:rPr>
            </a:b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of </a:t>
            </a:r>
            <a:br>
              <a:rPr lang="en-GB" b="0" i="0" u="none" strike="noStrike" dirty="0">
                <a:effectLst/>
                <a:latin typeface="Arial" panose="020B0604020202020204" pitchFamily="34" charset="0"/>
              </a:rPr>
            </a:b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Mathematics Subject Associations</a:t>
            </a:r>
            <a:br>
              <a:rPr lang="en-US" dirty="0"/>
            </a:br>
            <a:r>
              <a:rPr lang="en-US" dirty="0"/>
              <a:t>March 2024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17" y="0"/>
            <a:ext cx="2895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BA385-2951-9849-9C05-02F78E63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52" y="182890"/>
            <a:ext cx="1152054" cy="1156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E39D3-D3A7-EE46-8D06-BC60453F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197" y="169189"/>
            <a:ext cx="1165703" cy="117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EE6C5-9655-5E4E-82C6-7DB4A4B8B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8" y="163910"/>
            <a:ext cx="2184891" cy="15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16ED-C9C9-8ED6-D6AB-936BFB31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Responsible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0E50-E400-2251-F32A-272CDBC04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1472480"/>
          </a:xfrm>
        </p:spPr>
        <p:txBody>
          <a:bodyPr/>
          <a:lstStyle/>
          <a:p>
            <a:r>
              <a:rPr lang="en-GB" dirty="0"/>
              <a:t>”It can go anywhere”</a:t>
            </a:r>
          </a:p>
          <a:p>
            <a:pPr lvl="1"/>
            <a:r>
              <a:rPr lang="en-GB" dirty="0"/>
              <a:t>NOT if we are being responsible !</a:t>
            </a:r>
          </a:p>
          <a:p>
            <a:pPr lvl="1"/>
            <a:r>
              <a:rPr lang="en-GB" dirty="0"/>
              <a:t>There may be several places ‘it can go’</a:t>
            </a:r>
          </a:p>
          <a:p>
            <a:pPr lvl="1"/>
            <a:r>
              <a:rPr lang="en-GB" dirty="0"/>
              <a:t>As a teacher I have prepared worthwhile directions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598F02-0B6F-DC3D-D5EE-5380230409AD}"/>
              </a:ext>
            </a:extLst>
          </p:cNvPr>
          <p:cNvSpPr/>
          <p:nvPr/>
        </p:nvSpPr>
        <p:spPr>
          <a:xfrm>
            <a:off x="1453661" y="2792204"/>
            <a:ext cx="4947139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</a:pPr>
            <a:r>
              <a:rPr lang="en-GB" sz="2400" kern="1200" dirty="0">
                <a:solidFill>
                  <a:srgbClr val="0432FF"/>
                </a:solidFill>
                <a:effectLst/>
                <a:latin typeface="Chalkboard" panose="03050602040202020205" pitchFamily="66" charset="77"/>
              </a:rPr>
              <a:t>Classifying perceived properties</a:t>
            </a:r>
            <a:endParaRPr lang="en-GB" sz="2400" dirty="0">
              <a:solidFill>
                <a:srgbClr val="0432FF"/>
              </a:solidFill>
              <a:effectLst/>
              <a:latin typeface="Chalkboard" panose="03050602040202020205" pitchFamily="66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48E8B55-D40C-7FBC-7DC7-619555FF0FE8}"/>
              </a:ext>
            </a:extLst>
          </p:cNvPr>
          <p:cNvSpPr/>
          <p:nvPr/>
        </p:nvSpPr>
        <p:spPr>
          <a:xfrm>
            <a:off x="1786303" y="3501451"/>
            <a:ext cx="4142121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400" kern="1200" dirty="0">
                <a:solidFill>
                  <a:srgbClr val="0432FF"/>
                </a:solidFill>
                <a:effectLst/>
                <a:latin typeface="Chalkboard" panose="03050602040202020205" pitchFamily="66" charset="77"/>
              </a:rPr>
              <a:t>Reasoning with properties</a:t>
            </a:r>
            <a:endParaRPr lang="en-GB" sz="2400" dirty="0">
              <a:solidFill>
                <a:srgbClr val="0432FF"/>
              </a:solidFill>
              <a:effectLst/>
              <a:latin typeface="Chalkboard" panose="03050602040202020205" pitchFamily="66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C9F7A31-D6B8-C253-7C8D-9D1D9B890001}"/>
              </a:ext>
            </a:extLst>
          </p:cNvPr>
          <p:cNvSpPr/>
          <p:nvPr/>
        </p:nvSpPr>
        <p:spPr>
          <a:xfrm>
            <a:off x="2118945" y="4264684"/>
            <a:ext cx="4500302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400" kern="1200" dirty="0">
                <a:solidFill>
                  <a:srgbClr val="0432FF"/>
                </a:solidFill>
                <a:effectLst/>
                <a:latin typeface="Chalkboard" panose="03050602040202020205" pitchFamily="66" charset="77"/>
              </a:rPr>
              <a:t>Reasoning about relationships</a:t>
            </a:r>
            <a:endParaRPr lang="en-GB" sz="2400" dirty="0">
              <a:solidFill>
                <a:srgbClr val="0432FF"/>
              </a:solidFill>
              <a:effectLst/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59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0E1B-D80F-B6D2-2375-BD60EABB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Homage to Bob Burn: Ferrers’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AF24-4888-421F-305F-5DAA7812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2" y="857805"/>
            <a:ext cx="8418689" cy="191080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4     =  3 + 1    = 2 + 2      =  2 + 1 + 1    =   1 + 1 + 1 + 1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87944ED-EC28-41E2-3F14-250D78B48778}"/>
              </a:ext>
            </a:extLst>
          </p:cNvPr>
          <p:cNvSpPr/>
          <p:nvPr/>
        </p:nvSpPr>
        <p:spPr>
          <a:xfrm>
            <a:off x="74233" y="2453102"/>
            <a:ext cx="2511783" cy="722488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4 is said to have</a:t>
            </a:r>
            <a:br>
              <a:rPr lang="en-GB" sz="2400" dirty="0">
                <a:solidFill>
                  <a:srgbClr val="FFFF00"/>
                </a:solidFill>
              </a:rPr>
            </a:br>
            <a:r>
              <a:rPr lang="en-GB" sz="2400" dirty="0">
                <a:solidFill>
                  <a:srgbClr val="FFFF00"/>
                </a:solidFill>
              </a:rPr>
              <a:t> five partitions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F9B073-F286-E372-1A84-CCB9679176CE}"/>
              </a:ext>
            </a:extLst>
          </p:cNvPr>
          <p:cNvSpPr/>
          <p:nvPr/>
        </p:nvSpPr>
        <p:spPr>
          <a:xfrm>
            <a:off x="364174" y="3122413"/>
            <a:ext cx="2511783" cy="7224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432FF"/>
                </a:solidFill>
              </a:rPr>
              <a:t>Exhibit the seven partitions of 5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BF515F-9355-36C7-9323-9C5AC7AC5B01}"/>
              </a:ext>
            </a:extLst>
          </p:cNvPr>
          <p:cNvSpPr/>
          <p:nvPr/>
        </p:nvSpPr>
        <p:spPr>
          <a:xfrm>
            <a:off x="573021" y="3822473"/>
            <a:ext cx="2511783" cy="7224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432FF"/>
                </a:solidFill>
              </a:rPr>
              <a:t>Exhibit the eleven partitions of 6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E2F3BB-F7F7-AC02-9B63-3D7201DBACCE}"/>
              </a:ext>
            </a:extLst>
          </p:cNvPr>
          <p:cNvSpPr/>
          <p:nvPr/>
        </p:nvSpPr>
        <p:spPr>
          <a:xfrm>
            <a:off x="883467" y="4511244"/>
            <a:ext cx="1801648" cy="4014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432FF"/>
                </a:solidFill>
              </a:rPr>
              <a:t>…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F57029-52FE-1083-32B0-4DA5A729443C}"/>
              </a:ext>
            </a:extLst>
          </p:cNvPr>
          <p:cNvGrpSpPr/>
          <p:nvPr/>
        </p:nvGrpSpPr>
        <p:grpSpPr>
          <a:xfrm>
            <a:off x="7171084" y="1298290"/>
            <a:ext cx="1123249" cy="208840"/>
            <a:chOff x="3872089" y="1298222"/>
            <a:chExt cx="1123249" cy="2088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5E005BA-3698-4904-DB4A-571E54AFBC60}"/>
                </a:ext>
              </a:extLst>
            </p:cNvPr>
            <p:cNvSpPr/>
            <p:nvPr/>
          </p:nvSpPr>
          <p:spPr>
            <a:xfrm>
              <a:off x="3872089" y="1298222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539E4E-F548-B9C7-B65F-6587694D4416}"/>
                </a:ext>
              </a:extLst>
            </p:cNvPr>
            <p:cNvSpPr/>
            <p:nvPr/>
          </p:nvSpPr>
          <p:spPr>
            <a:xfrm>
              <a:off x="4182535" y="1303865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05A133-B63D-35D2-A324-165AB01D72A2}"/>
                </a:ext>
              </a:extLst>
            </p:cNvPr>
            <p:cNvSpPr/>
            <p:nvPr/>
          </p:nvSpPr>
          <p:spPr>
            <a:xfrm>
              <a:off x="4492981" y="1309508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492808-D8A6-C68E-6D8E-6615EA5AE79E}"/>
                </a:ext>
              </a:extLst>
            </p:cNvPr>
            <p:cNvSpPr/>
            <p:nvPr/>
          </p:nvSpPr>
          <p:spPr>
            <a:xfrm>
              <a:off x="4803427" y="1315151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8A6267-EC15-286A-9BDF-1967A3A3D04E}"/>
              </a:ext>
            </a:extLst>
          </p:cNvPr>
          <p:cNvGrpSpPr/>
          <p:nvPr/>
        </p:nvGrpSpPr>
        <p:grpSpPr>
          <a:xfrm>
            <a:off x="4924367" y="1277117"/>
            <a:ext cx="812803" cy="468784"/>
            <a:chOff x="4222045" y="1862668"/>
            <a:chExt cx="812803" cy="46878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EF4501-02CB-F8A5-07AD-67B4D6C27E54}"/>
                </a:ext>
              </a:extLst>
            </p:cNvPr>
            <p:cNvSpPr/>
            <p:nvPr/>
          </p:nvSpPr>
          <p:spPr>
            <a:xfrm>
              <a:off x="4227689" y="2139541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D4FB7E-9159-9458-DE0B-50BC5A5E8C68}"/>
                </a:ext>
              </a:extLst>
            </p:cNvPr>
            <p:cNvSpPr/>
            <p:nvPr/>
          </p:nvSpPr>
          <p:spPr>
            <a:xfrm>
              <a:off x="4222045" y="1862668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D77FC6-01C8-C37F-09A8-490A6CFE1A6D}"/>
                </a:ext>
              </a:extLst>
            </p:cNvPr>
            <p:cNvSpPr/>
            <p:nvPr/>
          </p:nvSpPr>
          <p:spPr>
            <a:xfrm>
              <a:off x="4532491" y="1868311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B22EDB-8E8F-49AB-BD91-E047F5955053}"/>
                </a:ext>
              </a:extLst>
            </p:cNvPr>
            <p:cNvSpPr/>
            <p:nvPr/>
          </p:nvSpPr>
          <p:spPr>
            <a:xfrm>
              <a:off x="4842937" y="1873954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B541D0-961E-8B74-668C-664B7192D639}"/>
              </a:ext>
            </a:extLst>
          </p:cNvPr>
          <p:cNvGrpSpPr/>
          <p:nvPr/>
        </p:nvGrpSpPr>
        <p:grpSpPr>
          <a:xfrm>
            <a:off x="3177823" y="1313292"/>
            <a:ext cx="502357" cy="468784"/>
            <a:chOff x="4809071" y="2526188"/>
            <a:chExt cx="502357" cy="46878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5E730E-ED62-57C0-E3B6-AD7156EFB166}"/>
                </a:ext>
              </a:extLst>
            </p:cNvPr>
            <p:cNvSpPr/>
            <p:nvPr/>
          </p:nvSpPr>
          <p:spPr>
            <a:xfrm>
              <a:off x="4814715" y="2803061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5CA756F-24E4-C224-EE8C-72AD47F2ADDC}"/>
                </a:ext>
              </a:extLst>
            </p:cNvPr>
            <p:cNvSpPr/>
            <p:nvPr/>
          </p:nvSpPr>
          <p:spPr>
            <a:xfrm>
              <a:off x="4809071" y="2526188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59C2461-762A-9CEF-E6C7-25AD312C7326}"/>
                </a:ext>
              </a:extLst>
            </p:cNvPr>
            <p:cNvSpPr/>
            <p:nvPr/>
          </p:nvSpPr>
          <p:spPr>
            <a:xfrm>
              <a:off x="5119517" y="2531831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3FAEFC-0301-3257-87DC-DA21CA5E52B7}"/>
                </a:ext>
              </a:extLst>
            </p:cNvPr>
            <p:cNvSpPr/>
            <p:nvPr/>
          </p:nvSpPr>
          <p:spPr>
            <a:xfrm>
              <a:off x="5113871" y="2797121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1A29FB-7547-E45D-4740-CDCFD012E650}"/>
              </a:ext>
            </a:extLst>
          </p:cNvPr>
          <p:cNvGrpSpPr/>
          <p:nvPr/>
        </p:nvGrpSpPr>
        <p:grpSpPr>
          <a:xfrm>
            <a:off x="596723" y="1267690"/>
            <a:ext cx="203197" cy="1072445"/>
            <a:chOff x="5113873" y="3411178"/>
            <a:chExt cx="203197" cy="107244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64B265-D417-B3AC-D8ED-E01D95C9782E}"/>
                </a:ext>
              </a:extLst>
            </p:cNvPr>
            <p:cNvSpPr/>
            <p:nvPr/>
          </p:nvSpPr>
          <p:spPr>
            <a:xfrm>
              <a:off x="5119517" y="3688051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30160B-4798-5534-192B-AC5D784A9B8C}"/>
                </a:ext>
              </a:extLst>
            </p:cNvPr>
            <p:cNvSpPr/>
            <p:nvPr/>
          </p:nvSpPr>
          <p:spPr>
            <a:xfrm>
              <a:off x="5113873" y="3411178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173CC0A-1187-4DED-105B-EBE107F46EDD}"/>
                </a:ext>
              </a:extLst>
            </p:cNvPr>
            <p:cNvSpPr/>
            <p:nvPr/>
          </p:nvSpPr>
          <p:spPr>
            <a:xfrm>
              <a:off x="5119516" y="4015133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1F9AE98-0B60-209A-9343-EB1E88B9A746}"/>
                </a:ext>
              </a:extLst>
            </p:cNvPr>
            <p:cNvSpPr/>
            <p:nvPr/>
          </p:nvSpPr>
          <p:spPr>
            <a:xfrm>
              <a:off x="5125159" y="4291712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4F21E2-A259-EB91-1161-A7CB8ED745B9}"/>
              </a:ext>
            </a:extLst>
          </p:cNvPr>
          <p:cNvGrpSpPr/>
          <p:nvPr/>
        </p:nvGrpSpPr>
        <p:grpSpPr>
          <a:xfrm>
            <a:off x="1691491" y="1318935"/>
            <a:ext cx="479779" cy="795866"/>
            <a:chOff x="5113873" y="3411178"/>
            <a:chExt cx="479779" cy="79586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D0C2E4-EADA-58D5-4D8F-772BB3D3B63A}"/>
                </a:ext>
              </a:extLst>
            </p:cNvPr>
            <p:cNvSpPr/>
            <p:nvPr/>
          </p:nvSpPr>
          <p:spPr>
            <a:xfrm>
              <a:off x="5119517" y="3688051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DF55812-C172-1782-55B1-39AED8CCC1EF}"/>
                </a:ext>
              </a:extLst>
            </p:cNvPr>
            <p:cNvSpPr/>
            <p:nvPr/>
          </p:nvSpPr>
          <p:spPr>
            <a:xfrm>
              <a:off x="5113873" y="3411178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92061D3-A1EE-BC4F-4351-2A6751EFD2A1}"/>
                </a:ext>
              </a:extLst>
            </p:cNvPr>
            <p:cNvSpPr/>
            <p:nvPr/>
          </p:nvSpPr>
          <p:spPr>
            <a:xfrm>
              <a:off x="5119516" y="4015133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C454DF5-BED4-C512-329E-87CB8F32F6EC}"/>
                </a:ext>
              </a:extLst>
            </p:cNvPr>
            <p:cNvSpPr/>
            <p:nvPr/>
          </p:nvSpPr>
          <p:spPr>
            <a:xfrm>
              <a:off x="5401741" y="3411178"/>
              <a:ext cx="191911" cy="1919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D1B70EA-653F-0CD0-E525-37D19DA2D0F8}"/>
              </a:ext>
            </a:extLst>
          </p:cNvPr>
          <p:cNvSpPr/>
          <p:nvPr/>
        </p:nvSpPr>
        <p:spPr>
          <a:xfrm>
            <a:off x="3603231" y="1964070"/>
            <a:ext cx="3944846" cy="9323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Explain to a neighbour how to read a Ferrers’ graph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E54DB33-3501-61CA-4997-79BE029782D1}"/>
              </a:ext>
            </a:extLst>
          </p:cNvPr>
          <p:cNvSpPr/>
          <p:nvPr/>
        </p:nvSpPr>
        <p:spPr>
          <a:xfrm>
            <a:off x="3603232" y="3790638"/>
            <a:ext cx="5296720" cy="10666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Which numbers have </a:t>
            </a:r>
            <a:br>
              <a:rPr lang="en-GB" sz="2400" dirty="0">
                <a:solidFill>
                  <a:srgbClr val="FFFF00"/>
                </a:solidFill>
              </a:rPr>
            </a:br>
            <a:r>
              <a:rPr lang="en-GB" sz="2400" dirty="0">
                <a:solidFill>
                  <a:srgbClr val="FFFF00"/>
                </a:solidFill>
              </a:rPr>
              <a:t>at least one self-conjugate diagram?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9642E5E-5309-C11D-9C1F-D7ACD13D04B6}"/>
              </a:ext>
            </a:extLst>
          </p:cNvPr>
          <p:cNvSpPr/>
          <p:nvPr/>
        </p:nvSpPr>
        <p:spPr>
          <a:xfrm>
            <a:off x="3954357" y="2083625"/>
            <a:ext cx="3944846" cy="932371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Interchanging rows and columns is called conjugation 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ECE699C-013E-9C0E-C106-C71323BC925B}"/>
              </a:ext>
            </a:extLst>
          </p:cNvPr>
          <p:cNvSpPr/>
          <p:nvPr/>
        </p:nvSpPr>
        <p:spPr>
          <a:xfrm>
            <a:off x="3058464" y="2941143"/>
            <a:ext cx="5841488" cy="932371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Which pairs of diagrams for 4 are conjugate?</a:t>
            </a:r>
          </a:p>
          <a:p>
            <a:pPr algn="ctr"/>
            <a:r>
              <a:rPr lang="en-GB" sz="2400" dirty="0">
                <a:solidFill>
                  <a:srgbClr val="FFFF00"/>
                </a:solidFill>
              </a:rPr>
              <a:t>Are any self-conjugate?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ECBE17A-EE6D-72C9-9027-5AD1476A14A1}"/>
              </a:ext>
            </a:extLst>
          </p:cNvPr>
          <p:cNvSpPr/>
          <p:nvPr/>
        </p:nvSpPr>
        <p:spPr>
          <a:xfrm>
            <a:off x="2291629" y="4709059"/>
            <a:ext cx="6646656" cy="8547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kern="120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If a number has a self-conjugate partition,</a:t>
            </a:r>
          </a:p>
          <a:p>
            <a:pPr algn="ctr"/>
            <a:r>
              <a:rPr lang="en-GB" sz="2400" kern="120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must it have at least one partition into odd parts?</a:t>
            </a:r>
            <a:endParaRPr lang="en-GB" sz="2400" dirty="0">
              <a:effectLst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D29D56A-2871-928B-2CEE-0E95BADB6554}"/>
              </a:ext>
            </a:extLst>
          </p:cNvPr>
          <p:cNvSpPr/>
          <p:nvPr/>
        </p:nvSpPr>
        <p:spPr>
          <a:xfrm>
            <a:off x="2450858" y="5533727"/>
            <a:ext cx="6449093" cy="8393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kern="120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If a number has a partition into odd parts,</a:t>
            </a:r>
          </a:p>
          <a:p>
            <a:pPr algn="ctr"/>
            <a:r>
              <a:rPr lang="en-GB" sz="2400" kern="120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must it have at least one self-conjugate partition?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18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8" grpId="0" animBg="1"/>
      <p:bldP spid="38" grpId="0" animBg="1"/>
      <p:bldP spid="38" grpId="1" animBg="1"/>
      <p:bldP spid="41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6A78-C3DC-BC56-B1AD-3097A8CA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Thinkers Reflections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6088A8A-DAC4-B341-A764-995F02A822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4872" y="878619"/>
            <a:ext cx="894912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    Give An Example Of … (another and another)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anose="03050602040202020205" pitchFamily="66" charset="7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Pointing Toward Generality (particular, peculiar, general)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anose="03050602040202020205" pitchFamily="66" charset="7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Hard and Easy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anose="03050602040202020205" pitchFamily="66" charset="7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Additional Conditions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anose="03050602040202020205" pitchFamily="66" charset="7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Comparing/Contrasting Three	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anose="03050602040202020205" pitchFamily="66" charset="7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Confounding Expectations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anose="03050602040202020205" pitchFamily="66" charset="77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7"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Impossible Constructions</a:t>
            </a:r>
            <a:endParaRPr lang="en-US" altLang="en-US" dirty="0">
              <a:latin typeface="Chalkboard" panose="03050602040202020205" pitchFamily="66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7"/>
              <a:tabLst>
                <a:tab pos="539750" algn="l"/>
                <a:tab pos="5937250" algn="r"/>
              </a:tabLst>
            </a:pPr>
            <a:r>
              <a:rPr lang="en-US" altLang="en-US" dirty="0"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On the Spot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Generalisation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Open and Closed Questions //Exhaustive Lists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anose="03050602040202020205" pitchFamily="66" charset="7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Always, Sometimes, Never true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anose="03050602040202020205" pitchFamily="66" charset="7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Odd-One-Out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anose="03050602040202020205" pitchFamily="66" charset="7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Sorting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anose="03050602040202020205" pitchFamily="66" charset="7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Ordering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anose="03050602040202020205" pitchFamily="66" charset="7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Equivalent Statements	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anose="03050602040202020205" pitchFamily="66" charset="7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5937250" algn="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With and Across the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r>
              <a:rPr lang="en-US" altLang="en-US"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16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Burying the Bone	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anose="03050602040202020205" pitchFamily="66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16F7-0246-9774-D42F-6079F8EAC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051" y="1843788"/>
            <a:ext cx="1873949" cy="29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2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70AC-D93F-CAA0-30DD-609FDA3F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9A48D-0F55-6229-26A7-CEACE2BE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1051167"/>
          </a:xfrm>
        </p:spPr>
        <p:txBody>
          <a:bodyPr>
            <a:noAutofit/>
          </a:bodyPr>
          <a:lstStyle/>
          <a:p>
            <a:r>
              <a:rPr lang="en-GB" sz="2400" dirty="0"/>
              <a:t>What has struck you </a:t>
            </a:r>
            <a:br>
              <a:rPr lang="en-GB" sz="2400" dirty="0"/>
            </a:br>
            <a:r>
              <a:rPr lang="en-GB" sz="2400" dirty="0"/>
              <a:t>that you might want to work on or develop?</a:t>
            </a:r>
          </a:p>
        </p:txBody>
      </p:sp>
    </p:spTree>
    <p:extLst>
      <p:ext uri="{BB962C8B-B14F-4D97-AF65-F5344CB8AC3E}">
        <p14:creationId xmlns:p14="http://schemas.microsoft.com/office/powerpoint/2010/main" val="259288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BC93-72A7-9F65-0CBD-88136A06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50E54-F0A6-12B6-96B5-94A04441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Thinkers (ATM)</a:t>
            </a:r>
          </a:p>
          <a:p>
            <a:r>
              <a:rPr lang="en-GB" dirty="0"/>
              <a:t>Questions &amp; Prompts (Secondary &amp; Primary versions) (ATM)</a:t>
            </a:r>
          </a:p>
          <a:p>
            <a:r>
              <a:rPr lang="en-GB" dirty="0" err="1"/>
              <a:t>PMTheta.com</a:t>
            </a:r>
            <a:endParaRPr lang="en-GB" dirty="0"/>
          </a:p>
          <a:p>
            <a:r>
              <a:rPr lang="en-GB" dirty="0"/>
              <a:t>AnneWatson1089@gmail.com</a:t>
            </a:r>
          </a:p>
          <a:p>
            <a:r>
              <a:rPr lang="en-GB" dirty="0" err="1"/>
              <a:t>John.Mason@open.ac.uk</a:t>
            </a:r>
            <a:endParaRPr lang="en-GB" dirty="0"/>
          </a:p>
          <a:p>
            <a:r>
              <a:rPr lang="en-GB" dirty="0"/>
              <a:t>Mathematics as a Constructive Activity (Watson &amp; Mason)</a:t>
            </a:r>
          </a:p>
          <a:p>
            <a:endParaRPr lang="en-GB" dirty="0"/>
          </a:p>
          <a:p>
            <a:r>
              <a:rPr lang="en-GB" dirty="0" err="1"/>
              <a:t>R.P.Burn</a:t>
            </a:r>
            <a:r>
              <a:rPr lang="en-GB" dirty="0"/>
              <a:t>: A Pathway into </a:t>
            </a:r>
            <a:r>
              <a:rPr lang="en-GB"/>
              <a:t>Number Theory</a:t>
            </a:r>
            <a:endParaRPr lang="en-GB" dirty="0"/>
          </a:p>
          <a:p>
            <a:r>
              <a:rPr lang="en-GB" dirty="0"/>
              <a:t>Mason, J. &amp; Watson, A. (2009). The </a:t>
            </a:r>
            <a:r>
              <a:rPr lang="en-GB" dirty="0" err="1"/>
              <a:t>Menousa</a:t>
            </a:r>
            <a:r>
              <a:rPr lang="en-GB" dirty="0"/>
              <a:t>. </a:t>
            </a:r>
            <a:r>
              <a:rPr lang="en-GB" i="1" dirty="0" err="1"/>
              <a:t>flm</a:t>
            </a:r>
            <a:r>
              <a:rPr lang="en-GB" dirty="0"/>
              <a:t>. 29 (2) p33-38.</a:t>
            </a:r>
          </a:p>
        </p:txBody>
      </p:sp>
    </p:spTree>
    <p:extLst>
      <p:ext uri="{BB962C8B-B14F-4D97-AF65-F5344CB8AC3E}">
        <p14:creationId xmlns:p14="http://schemas.microsoft.com/office/powerpoint/2010/main" val="246914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9F69-4C47-D98E-6AE7-3AEF3BD5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we begin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78144-F30F-73BE-9228-26A1CDBF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2175864"/>
          </a:xfrm>
        </p:spPr>
        <p:txBody>
          <a:bodyPr/>
          <a:lstStyle/>
          <a:p>
            <a:r>
              <a:rPr lang="en-GB" dirty="0"/>
              <a:t>Treat everything that is said as a CONJECTURE</a:t>
            </a:r>
            <a:br>
              <a:rPr lang="en-GB" dirty="0"/>
            </a:br>
            <a:r>
              <a:rPr lang="en-GB" dirty="0"/>
              <a:t>to be tested in and against your experience</a:t>
            </a:r>
          </a:p>
          <a:p>
            <a:r>
              <a:rPr lang="en-GB" dirty="0"/>
              <a:t>Worth attending to</a:t>
            </a:r>
          </a:p>
          <a:p>
            <a:pPr lvl="1"/>
            <a:r>
              <a:rPr lang="en-GB" dirty="0"/>
              <a:t>The specifics of a task</a:t>
            </a:r>
          </a:p>
          <a:p>
            <a:pPr lvl="1"/>
            <a:r>
              <a:rPr lang="en-GB" dirty="0"/>
              <a:t>The task structure</a:t>
            </a:r>
          </a:p>
          <a:p>
            <a:pPr lvl="1"/>
            <a:r>
              <a:rPr lang="en-GB" dirty="0"/>
              <a:t>The place of the task in the sequence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F177EB-9022-571E-770B-3BC7F58A8981}"/>
              </a:ext>
            </a:extLst>
          </p:cNvPr>
          <p:cNvSpPr/>
          <p:nvPr/>
        </p:nvSpPr>
        <p:spPr>
          <a:xfrm>
            <a:off x="5636302" y="3779502"/>
            <a:ext cx="3132945" cy="19836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432FF"/>
                </a:solidFill>
              </a:rPr>
              <a:t>A succession of experiences </a:t>
            </a:r>
            <a:br>
              <a:rPr lang="en-GB" sz="2400" dirty="0">
                <a:solidFill>
                  <a:srgbClr val="0432FF"/>
                </a:solidFill>
              </a:rPr>
            </a:br>
            <a:r>
              <a:rPr lang="en-GB" sz="2400" dirty="0">
                <a:solidFill>
                  <a:srgbClr val="0432FF"/>
                </a:solidFill>
              </a:rPr>
              <a:t>does NOT add up to </a:t>
            </a:r>
            <a:br>
              <a:rPr lang="en-GB" sz="2400" dirty="0">
                <a:solidFill>
                  <a:srgbClr val="0432FF"/>
                </a:solidFill>
              </a:rPr>
            </a:br>
            <a:r>
              <a:rPr lang="en-GB" sz="2400" dirty="0">
                <a:solidFill>
                  <a:srgbClr val="0432FF"/>
                </a:solidFill>
              </a:rPr>
              <a:t>an experience </a:t>
            </a:r>
            <a:br>
              <a:rPr lang="en-GB" sz="2400" dirty="0">
                <a:solidFill>
                  <a:srgbClr val="0432FF"/>
                </a:solidFill>
              </a:rPr>
            </a:br>
            <a:r>
              <a:rPr lang="en-GB" sz="2400" dirty="0">
                <a:solidFill>
                  <a:srgbClr val="0432FF"/>
                </a:solidFill>
              </a:rPr>
              <a:t>of that succession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26BE1-74FC-248C-B558-3A9EFCFBB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53" y="3324019"/>
            <a:ext cx="2384068" cy="3479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1E84F2-47DC-8984-D802-1AC0FBC96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" y="3319507"/>
            <a:ext cx="2208124" cy="348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AEB4-4180-D9DF-A856-5E02313E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AD489-F8AB-6F07-C5C5-22E353D5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136697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dirty="0"/>
              <a:t> Draw a triangle</a:t>
            </a:r>
          </a:p>
          <a:p>
            <a:pPr>
              <a:buFont typeface="Wingdings" pitchFamily="2" charset="2"/>
              <a:buChar char="v"/>
            </a:pPr>
            <a:r>
              <a:rPr lang="en-GB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 Draw another triangle that is different …</a:t>
            </a:r>
          </a:p>
          <a:p>
            <a:pPr>
              <a:buFont typeface="Wingdings" pitchFamily="2" charset="2"/>
              <a:buChar char="v"/>
            </a:pPr>
            <a:r>
              <a:rPr lang="en-GB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 … and another that is different from those two</a:t>
            </a:r>
            <a:endParaRPr lang="en-GB" dirty="0">
              <a:effectLst/>
              <a:latin typeface="Chalkboard" panose="03050602040202020205" pitchFamily="66" charset="77"/>
            </a:endParaRPr>
          </a:p>
          <a:p>
            <a:pPr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15EF2B-9D0E-F8E9-645B-39B3187F909E}"/>
              </a:ext>
            </a:extLst>
          </p:cNvPr>
          <p:cNvSpPr txBox="1">
            <a:spLocks/>
          </p:cNvSpPr>
          <p:nvPr/>
        </p:nvSpPr>
        <p:spPr>
          <a:xfrm>
            <a:off x="628650" y="2654043"/>
            <a:ext cx="8181474" cy="7749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GB" sz="2400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 For each pair of your triangles: </a:t>
            </a:r>
            <a:br>
              <a:rPr lang="en-GB" sz="2400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</a:br>
            <a:r>
              <a:rPr lang="en-GB" sz="2400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what do they have in common that the third does not have?</a:t>
            </a:r>
            <a:endParaRPr lang="en-GB" sz="2400" dirty="0">
              <a:effectLst/>
              <a:latin typeface="Chalkboard" panose="03050602040202020205" pitchFamily="66" charset="77"/>
            </a:endParaRPr>
          </a:p>
          <a:p>
            <a:pPr>
              <a:buFont typeface="Wingdings" pitchFamily="2" charset="2"/>
              <a:buChar char="v"/>
            </a:pPr>
            <a:endParaRPr lang="en-GB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E682F-1A2A-4412-F121-31175B018837}"/>
              </a:ext>
            </a:extLst>
          </p:cNvPr>
          <p:cNvSpPr txBox="1">
            <a:spLocks/>
          </p:cNvSpPr>
          <p:nvPr/>
        </p:nvSpPr>
        <p:spPr>
          <a:xfrm>
            <a:off x="628650" y="3814629"/>
            <a:ext cx="8181474" cy="774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GB" sz="2400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 Put your triangles in some kind of order </a:t>
            </a:r>
            <a:br>
              <a:rPr lang="en-GB" sz="2400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</a:br>
            <a:r>
              <a:rPr lang="en-GB" sz="2400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and explain your order to your neighbour</a:t>
            </a:r>
            <a:endParaRPr lang="en-GB" sz="2400" dirty="0">
              <a:effectLst/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04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371F-2372-3F0C-8CEF-DCE030894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F1D3A-4289-C633-3C46-4749573F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7C2F-03DB-8105-1DED-54E7EE21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B84DB-43EA-5002-EB56-942AA0A763E3}"/>
              </a:ext>
            </a:extLst>
          </p:cNvPr>
          <p:cNvSpPr txBox="1"/>
          <p:nvPr/>
        </p:nvSpPr>
        <p:spPr>
          <a:xfrm>
            <a:off x="628650" y="1135075"/>
            <a:ext cx="621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400" dirty="0">
                <a:solidFill>
                  <a:srgbClr val="0432FF"/>
                </a:solidFill>
                <a:latin typeface="Chalkboard" panose="03050602040202020205" pitchFamily="66" charset="77"/>
              </a:rPr>
              <a:t>With your neighbour, put your six triangles into some kind of order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>
                <a:solidFill>
                  <a:srgbClr val="0432FF"/>
                </a:solidFill>
                <a:latin typeface="Chalkboard" panose="03050602040202020205" pitchFamily="66" charset="77"/>
              </a:rPr>
              <a:t>… and another kind of order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D4B3CFB-7A73-4413-8AA9-D988F65FAFAD}"/>
              </a:ext>
            </a:extLst>
          </p:cNvPr>
          <p:cNvSpPr/>
          <p:nvPr/>
        </p:nvSpPr>
        <p:spPr>
          <a:xfrm>
            <a:off x="564297" y="2536778"/>
            <a:ext cx="3161668" cy="7112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400" kern="1200" dirty="0">
                <a:solidFill>
                  <a:srgbClr val="0432FF"/>
                </a:solidFill>
                <a:effectLst/>
                <a:latin typeface="Chalkboard" panose="03050602040202020205" pitchFamily="66" charset="77"/>
              </a:rPr>
              <a:t>Counting something?</a:t>
            </a:r>
            <a:endParaRPr lang="en-GB" sz="2400" dirty="0">
              <a:solidFill>
                <a:srgbClr val="0432FF"/>
              </a:solidFill>
              <a:effectLst/>
              <a:latin typeface="Chalkboard" panose="03050602040202020205" pitchFamily="66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CD6E7A2-83E5-ABC1-3BC5-C8B3F00F347B}"/>
              </a:ext>
            </a:extLst>
          </p:cNvPr>
          <p:cNvSpPr/>
          <p:nvPr/>
        </p:nvSpPr>
        <p:spPr>
          <a:xfrm>
            <a:off x="787034" y="3248022"/>
            <a:ext cx="3323492" cy="5753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400" kern="1200" dirty="0">
                <a:solidFill>
                  <a:srgbClr val="0432FF"/>
                </a:solidFill>
                <a:effectLst/>
                <a:latin typeface="Chalkboard" panose="03050602040202020205" pitchFamily="66" charset="77"/>
              </a:rPr>
              <a:t>Measuring something?</a:t>
            </a:r>
            <a:endParaRPr lang="en-GB" sz="2400" dirty="0">
              <a:solidFill>
                <a:srgbClr val="0432FF"/>
              </a:solidFill>
              <a:effectLst/>
              <a:latin typeface="Chalkboard" panose="03050602040202020205" pitchFamily="66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A7425B-F31A-4EA4-5A0A-AD6DCA73124C}"/>
              </a:ext>
            </a:extLst>
          </p:cNvPr>
          <p:cNvSpPr/>
          <p:nvPr/>
        </p:nvSpPr>
        <p:spPr>
          <a:xfrm>
            <a:off x="1132865" y="3855281"/>
            <a:ext cx="3567321" cy="687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kern="1200" dirty="0">
                <a:solidFill>
                  <a:srgbClr val="0432FF"/>
                </a:solidFill>
                <a:effectLst/>
                <a:latin typeface="Chalkboard" panose="03050602040202020205" pitchFamily="66" charset="77"/>
              </a:rPr>
              <a:t>Hierarchy of properties</a:t>
            </a:r>
            <a:endParaRPr lang="en-GB" sz="2400" dirty="0">
              <a:solidFill>
                <a:srgbClr val="0432FF"/>
              </a:solidFill>
              <a:effectLst/>
              <a:latin typeface="Chalkboard" panose="03050602040202020205" pitchFamily="66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617A25-8FB1-AA74-DFCE-3CC85FE70905}"/>
              </a:ext>
            </a:extLst>
          </p:cNvPr>
          <p:cNvSpPr/>
          <p:nvPr/>
        </p:nvSpPr>
        <p:spPr>
          <a:xfrm>
            <a:off x="4811704" y="3375527"/>
            <a:ext cx="3067517" cy="12003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In retrospect, </a:t>
            </a:r>
            <a:br>
              <a:rPr lang="en-GB" sz="2400" dirty="0">
                <a:solidFill>
                  <a:srgbClr val="FFFF00"/>
                </a:solidFill>
              </a:rPr>
            </a:br>
            <a:r>
              <a:rPr lang="en-GB" sz="2400" dirty="0">
                <a:solidFill>
                  <a:srgbClr val="FFFF00"/>
                </a:solidFill>
              </a:rPr>
              <a:t>what else could have been used?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2F299-3FC9-DF34-F194-0B36A165745A}"/>
              </a:ext>
            </a:extLst>
          </p:cNvPr>
          <p:cNvSpPr txBox="1"/>
          <p:nvPr/>
        </p:nvSpPr>
        <p:spPr>
          <a:xfrm>
            <a:off x="603034" y="5025826"/>
            <a:ext cx="7455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400" dirty="0">
                <a:solidFill>
                  <a:srgbClr val="0432FF"/>
                </a:solidFill>
                <a:latin typeface="Chalkboard" panose="03050602040202020205" pitchFamily="66" charset="77"/>
              </a:rPr>
              <a:t>Make another triangle that fits into your order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>
                <a:solidFill>
                  <a:srgbClr val="0432FF"/>
                </a:solidFill>
                <a:latin typeface="Chalkboard" panose="03050602040202020205" pitchFamily="66" charset="77"/>
              </a:rPr>
              <a:t>Make another triangle that doesn’t fit into your order</a:t>
            </a:r>
          </a:p>
        </p:txBody>
      </p:sp>
    </p:spTree>
    <p:extLst>
      <p:ext uri="{BB962C8B-B14F-4D97-AF65-F5344CB8AC3E}">
        <p14:creationId xmlns:p14="http://schemas.microsoft.com/office/powerpoint/2010/main" val="24571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0" animBg="1"/>
      <p:bldP spid="6" grpId="0" animBg="1"/>
      <p:bldP spid="7" grpId="0" animBg="1"/>
      <p:bldP spid="8" grpId="0" animBg="1"/>
      <p:bldP spid="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1126-3149-F2B6-AF96-B36D1FA6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Singling out for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C82E6-99E8-93E9-C6FE-5FA48C069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5"/>
            <a:ext cx="8181474" cy="2023464"/>
          </a:xfrm>
        </p:spPr>
        <p:txBody>
          <a:bodyPr/>
          <a:lstStyle/>
          <a:p>
            <a:r>
              <a:rPr lang="en-GB" dirty="0"/>
              <a:t>Choose one of your triangles</a:t>
            </a:r>
          </a:p>
          <a:p>
            <a:r>
              <a:rPr lang="en-GB" dirty="0"/>
              <a:t>Draw one that is the same but roughly half the size</a:t>
            </a:r>
          </a:p>
          <a:p>
            <a:r>
              <a:rPr lang="en-GB" dirty="0"/>
              <a:t>What meaning did you give to ‘size’? What else would make sense?</a:t>
            </a:r>
          </a:p>
          <a:p>
            <a:r>
              <a:rPr lang="en-GB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Draw one that is the same shape but one-quarter of the perimeter</a:t>
            </a:r>
            <a:endParaRPr lang="en-GB" dirty="0">
              <a:latin typeface="Chalkboard" panose="03050602040202020205" pitchFamily="66" charset="77"/>
              <a:ea typeface="+mn-ea"/>
              <a:cs typeface="+mn-cs"/>
            </a:endParaRPr>
          </a:p>
          <a:p>
            <a:r>
              <a:rPr lang="en-GB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Draw one that is the same shape but one-third of the perimeter</a:t>
            </a:r>
            <a:endParaRPr lang="en-GB" dirty="0">
              <a:effectLst/>
              <a:latin typeface="Chalkboard" panose="03050602040202020205" pitchFamily="66" charset="77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87AC1-C954-B648-EF6F-51F17ABA8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495" y="4145834"/>
            <a:ext cx="4086519" cy="26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C203-0026-BDD5-93A7-6936FF22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32043"/>
          </a:xfrm>
        </p:spPr>
        <p:txBody>
          <a:bodyPr>
            <a:normAutofit fontScale="90000"/>
          </a:bodyPr>
          <a:lstStyle/>
          <a:p>
            <a:r>
              <a:rPr lang="en-GB" dirty="0"/>
              <a:t>Recognising Relationships &amp; Perceiving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2D2C-E5DA-AA52-8112-755BF31C1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75" y="797169"/>
            <a:ext cx="8540301" cy="5978769"/>
          </a:xfrm>
        </p:spPr>
        <p:txBody>
          <a:bodyPr/>
          <a:lstStyle/>
          <a:p>
            <a:pPr marL="57150" indent="-28575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GB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 Do you have a triangle in which the sum of the lengths of two sides is more than the length of the third side?</a:t>
            </a:r>
            <a:endParaRPr lang="en-GB" dirty="0">
              <a:effectLst/>
              <a:latin typeface="Chalkboard" panose="03050602040202020205" pitchFamily="66" charset="77"/>
            </a:endParaRPr>
          </a:p>
          <a:p>
            <a:pPr marL="57150" indent="-28575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GB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 Do you have a triangle in which the sum of the lengths of two sides is less than the length of the third side?</a:t>
            </a:r>
            <a:endParaRPr lang="en-GB" dirty="0">
              <a:effectLst/>
              <a:latin typeface="Chalkboard" panose="03050602040202020205" pitchFamily="66" charset="77"/>
            </a:endParaRPr>
          </a:p>
          <a:p>
            <a:pPr marL="57150" indent="-28575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GB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 Do you have a triangle in which the sum of the squares of the lengths of two sides is less than the square of the length of the third side?</a:t>
            </a:r>
            <a:endParaRPr lang="en-GB" dirty="0">
              <a:effectLst/>
              <a:latin typeface="Chalkboard" panose="03050602040202020205" pitchFamily="66" charset="77"/>
            </a:endParaRPr>
          </a:p>
          <a:p>
            <a:pPr marL="57150" indent="-28575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GB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 Do you have a triangle in which the sum of the squares of the lengths of two sides is more than the square of the length of the third side?</a:t>
            </a:r>
            <a:endParaRPr lang="en-GB" dirty="0">
              <a:effectLst/>
              <a:latin typeface="Chalkboard" panose="03050602040202020205" pitchFamily="66" charset="77"/>
            </a:endParaRPr>
          </a:p>
          <a:p>
            <a:pPr marL="57150" indent="-28575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GB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 Draw a triangle in which the sum of the squares of the lengths of two sides is equal to the square of the length of the third side</a:t>
            </a:r>
            <a:endParaRPr lang="en-GB" dirty="0">
              <a:effectLst/>
              <a:latin typeface="Chalkboard" panose="03050602040202020205" pitchFamily="66" charset="77"/>
            </a:endParaRPr>
          </a:p>
          <a:p>
            <a:pPr marL="57150" indent="-28575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GB" kern="1200" dirty="0">
                <a:effectLst/>
                <a:latin typeface="Chalkboard" panose="03050602040202020205" pitchFamily="66" charset="77"/>
                <a:ea typeface="+mn-ea"/>
                <a:cs typeface="+mn-cs"/>
              </a:rPr>
              <a:t>Order your triangles according to this less than, equal to, more than relationship …..</a:t>
            </a:r>
            <a:endParaRPr lang="en-GB" dirty="0">
              <a:effectLst/>
              <a:latin typeface="Chalkboard" panose="03050602040202020205" pitchFamily="66" charset="77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E5E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E5E5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8323-9075-2FE4-5F1F-5C0496A5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Scaling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05C30E-9D61-78DD-DF5C-7F560D140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69" y="1195857"/>
            <a:ext cx="5065098" cy="1783237"/>
          </a:xfrm>
        </p:spPr>
        <p:txBody>
          <a:bodyPr/>
          <a:lstStyle/>
          <a:p>
            <a:r>
              <a:rPr lang="en-GB" dirty="0"/>
              <a:t>Draw one that is the same shape but one-quarter of the area</a:t>
            </a:r>
          </a:p>
          <a:p>
            <a:r>
              <a:rPr lang="en-GB" dirty="0"/>
              <a:t>Draw one that is the same shape but one-third of the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E6F0E-FEDC-DBE2-F0B0-48FF064C3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937084"/>
            <a:ext cx="3750783" cy="2777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4FFA27-7167-3655-16A8-BA6B42ACB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02" y="831232"/>
            <a:ext cx="3750783" cy="2777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E612A1-E231-8325-D007-60133D45D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967" y="3714397"/>
            <a:ext cx="3750783" cy="2777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CA1B54-7D42-86F0-CAA5-51FB8D102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36" y="5985913"/>
            <a:ext cx="3771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5F4346-942C-C5BD-EDC3-9C28D945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61" y="1359569"/>
            <a:ext cx="5594078" cy="413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1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6F2B-1779-2381-15BF-164C6A82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Pedagogical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7BC59-3522-156C-0DED-659E689B5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Do – We (You and I) Do – I Do</a:t>
            </a:r>
          </a:p>
          <a:p>
            <a:r>
              <a:rPr lang="en-GB" dirty="0"/>
              <a:t>What does ‘I’ do?</a:t>
            </a:r>
          </a:p>
          <a:p>
            <a:pPr lvl="1"/>
            <a:r>
              <a:rPr lang="en-GB" dirty="0"/>
              <a:t>Direct attention to …</a:t>
            </a:r>
          </a:p>
          <a:p>
            <a:pPr lvl="1"/>
            <a:r>
              <a:rPr lang="en-GB" dirty="0"/>
              <a:t>Pose a planned sequence of prompts</a:t>
            </a:r>
          </a:p>
          <a:p>
            <a:pPr lvl="1"/>
            <a:r>
              <a:rPr lang="en-GB" dirty="0"/>
              <a:t>Provide conventional language</a:t>
            </a:r>
          </a:p>
          <a:p>
            <a:pPr lvl="1"/>
            <a:r>
              <a:rPr lang="en-GB" dirty="0"/>
              <a:t>Pose exploratory questions</a:t>
            </a:r>
          </a:p>
          <a:p>
            <a:pPr lvl="2"/>
            <a:r>
              <a:rPr lang="en-GB" sz="2000" dirty="0"/>
              <a:t>Construct an example which shows …</a:t>
            </a:r>
          </a:p>
          <a:p>
            <a:pPr lvl="2"/>
            <a:r>
              <a:rPr lang="en-GB" sz="2000" dirty="0"/>
              <a:t>Is it always true that … ?</a:t>
            </a:r>
          </a:p>
        </p:txBody>
      </p:sp>
    </p:spTree>
    <p:extLst>
      <p:ext uri="{BB962C8B-B14F-4D97-AF65-F5344CB8AC3E}">
        <p14:creationId xmlns:p14="http://schemas.microsoft.com/office/powerpoint/2010/main" val="141421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D88B20D-AC3D-1F4B-9D6E-33BB755BBE54}">
  <we:reference id="wa104381909" version="3.5.0.0" store="en-GB" storeType="OMEX"/>
  <we:alternateReferences>
    <we:reference id="wa104381909" version="3.5.0.0" store="wa104381909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style displaystyle=\\\&quot;false\\\&quot;&gt;&lt;munderover&gt;&lt;mo&gt;&amp;#x2211;&lt;/mo&gt;&lt;mrow&gt;&lt;mi&gt;k&lt;/mi&gt;&lt;mo&gt;=&lt;/mo&gt;&lt;mn&gt;1&lt;/mn&gt;&lt;/mrow&gt;&lt;mi&gt;n&lt;/mi&gt;&lt;/munderover&gt;&lt;/mstyle&gt;&lt;msup&gt;&lt;mi&gt;k&lt;/mi&gt;&lt;mn&gt;3&lt;/mn&gt;&lt;/msup&gt;&lt;mo&gt;&amp;#xA0;&lt;/mo&gt;&lt;mo&gt;=&lt;/mo&gt;&lt;mo&gt;&amp;#xA0;&lt;/mo&gt;&lt;msup&gt;&lt;mfenced&gt;&lt;mrow&gt;&lt;mstyle displaystyle=\\\&quot;false\\\&quot;&gt;&lt;munderover&gt;&lt;mo&gt;&amp;#x2211;&lt;/mo&gt;&lt;mrow&gt;&lt;mi&gt;k&lt;/mi&gt;&lt;mo&gt;=&lt;/mo&gt;&lt;mn&gt;1&lt;/mn&gt;&lt;/mrow&gt;&lt;mi&gt;n&lt;/mi&gt;&lt;/munderover&gt;&lt;/mstyle&gt;&lt;mi&gt;k&lt;/mi&gt;&lt;/mrow&gt;&lt;/mfenced&gt;&lt;mn&gt;2&lt;/mn&gt;&lt;/msup&gt;&lt;/mstyle&gt;&lt;/math&gt;\&quot;,\&quot;base64Image\&quot;:\&quot;iVBORw0KGgoAAAANSUhEUgAAA/sAAADRCAYAAACTp6L3AAAACXBIWXMAAA7EAAAOxAGVKw4bAAAABGJhU0UAAAB97pCfHwAAKh1JREFUeNrt3QHIVFXeP/CDiEREJBUmbewSESISQRsVbbRBRIiEyCtuuKGxS0hISAgVrVTIstEb/aMNl5CIkBB2wzdK2kBEQkJio402WmkJiZAQwcTCxBX2f8/OSE/TvffMnefOzL13Ph84BPk888z85t5zvnPnnnNCAACYTY9k7T9z2k4lAZiIFwf638eVBACAOmwdCJofZG2hsgBMROxv3x/ohx9TFgAA5uPBgYB5ImtXKQvARF2ZteMD/fEWZQEAYBTrB4JlbPcoC8BU3JPTJ29QFgAAqliVEyqfVxaAqXo+p29epSwAAAzjlqydHgiTn2RtkdIATFWcv//RQP8c++tblQYAgDJXZ+3YQJA8k7XlSgPQCNf2++XB9VSuURoAAPIsztpn4ce3iD6sNACNsjmnr/48a5cqDQAAcy3I2v6c8HhQaQAaKa/PfjfYGhUAgDnyFn36NvRu6wegeeJ2fCdz+u4dSjM5y7L2pNba9kuHMAAdl7fFXt17OMtD8hBQv00F/ff9SjM5BwveBK357UmHLwAdFhfeO50z/h2ShzR5CFrhQM45Gxfwu05pJiNezf7GQGFwA4AGuSjkL8h3Loxn9X15SB4C6hdX4T+bc95+EXoLrzIBGw0UBjcAaJDXCsa+7fKQJg9BqzxRcO7uUZrJecVgYXADgAYomqd/JGsXyEOaPAStsij0tt7LO38fUJ7JiLfL/dOAYXADgCmKK+yfKhj37pGHNHkIWmllwfkb12W5VnkmY0UwX83gBgDTU7RQ3jvykCYPQau9WXAOv680k/OkQcPgBgBT8HDBeBcX5VsmD2nyELRavHPrbMF5vE15JmNhsP2MwQ0AJh8CzxSMd8/LQ5o8BJ3wTCi+qLtceSbjJ8HtawY3AJicAwVj3cmsXSoPafIQdMLFWTtecC4fUp7J+e2YO+Z9/c65C+1Pobd671+z9o+SA9jgBgA/9puSse5xeUgekoegUx4uOZ8fVJ7J2TXGjjkOAFd0uHaXZe3OrG3N2ltZ+9rgBgA/srjkQ+FXYfxb7clD8hAwWXGa1BcF5/OJML27uWZO3H7mX2G8V7MXztBBfXc/MHxncAOA/9pRMs5tlofkIXkIOmlDyTm9U3km5+c1dsZ57dEZrGm8gv+HMP+r2wY3ANpsRckYF7/1WSAPyUPyEHTW4ZLz+gblmZwtYbxzre6c0brGQe4tgxsAM+pAyRi3SR6Sh+Qh6LT7Ss7r95RncuItV4fGOLh9Gbo9Xy0l3qb4b4MbADNkVWjPt/rykDwEjEfZt/trlWdy4vYz41xVdZbmq+X59QgDnMENgLb6JDR/rr48JA8B43V/ybn9WWjmhd9Od8DjvH3t0Rmvb9XbAw1uALRR2cJMcQX+RfKQPCQPwUyIH+a/KDm/H1Ciyfq/MQ5u8Uruz2e8vrsNbgB0PNgdKRnbtslD8pA8BDNlayif3uTb/Qka9/Yzsz5f7ZLQ+1bD4AZAF/2mZFw7E9qzv7I8JA8B9bgwa6dCO6d2dVK82jzKAirDtni1fJbnq/3K4AZAB8VvZz4vGdd2yEPykDwEM+mZ0L5FWzttaxjvfLVZv4Jz0OAGQMesT4xry+QheUgegpn008R5fr8STd5fxzi4fZ21n81wbVcb3ADomI9KxrT98pA8JA/BTHuj5Dw/rDyTd01/EBrXAPe3MNu3r/2jg4NbPGbWZO3ZrL0TelsMpSwJvQWb3sva6aydDb2tOLaH3pxJAJrv9sSYtkYekofkIXmImXZH4lxfqUST9z9hvLev/WGGa7ux5YPb8qytDb05mO/0B6bB1/B4ye8v6A9qp0tq8IkBDqAV3i7py4+G9s/HlIfkIXkI5q9sXZcDyjMdVbZHGaWtmtG6xk77m5YNbnE+ZrwV88yQ7+3ygse5MmvvD/kYTzsFARrt2kQ/vl0ekofkIXkIMo+F7q3t0npxe5Qvxzi4HQ+zO19tV8sGt7ilUpxvE29H+zbxvn5e8BgrwvDb7ZQ9DgDN8FyiH79aHpKH5CF5CDJLs3au5Dh/sWHPN158eCRrr4fetJrzU2zihb64nWCcdvNK1u4NLb/75uYw3u1nZnW+2urQ7jlqd4TifTOfz/n56/ph5j/9EyauvHlh/71/oeBxzuoXARpr4Zx+Pa+927HXKw/JQ/IQzE/ZtK948eyCBjzHu/of5Kv03/EcjdN5rmzrG/O7MN7b17bP4MF+WUloeLIlr+HPBc//joGfi1tuHOv/20tZWzTw7xcVPM5pfSJAY21IjO2/6eBrlofkIXkIRrcu0Qc+MMXntrjkXB62xQsWm9r65uwb8wD3yxk84P/e8sEtbxuNeHV77mJMl2ftSP/fHi54nAUFdfhMnwjQWPtD+bccXV1UTB6Sh+QhGE28g6VsQcr3pvS84hSDwzX24y+18c25Iox3+5l4S9NPZuyAf7LFg9uCkH/b2q6Bn3k3MbCdHwDz6vCaPhGgka5KjOl7Ovza5SF5SB6C0b2a6AOvmfDziefd52Poy19s45uzMYz3ava+MFvz1Va3eHC7qeC5r57zM8/3/99zicdaVfBYD+oPARppW2I8X9vx1y8PyUPyEIxmVaL/e2rCz2f/GPvyDW18g14Z8wD3uxk62C9q8eD2RMi/bfP8/LO1/f+3d4jH2hpswUG3LegHv5dDby/ZU/3zJbY4v+vD0LvSHVd0vUC5aIFPQvkt/ItmoAbykDwkD8FomehUSd83yWkrW3L+/gf9/3/TwFgW89ltoXd3zgdD9uMns3ZpGzvkf41xcIuLtNw9Qwf8kZYObgdznvf5gSze3nki9G6JuXiIx3o957GO6AvpgDgwxG9Aj4dqi7ts96GfBlueOIb/PEMfUOUheUgegupSF0uvn8BzWDJw0SEunnlPhd+PC3AOM8+/lQuv/jyMd/uZGIwvm5GDfVcLB7cYcPL2ydw0Z+CLe1BeN+Tj5X0Qelk/SMvFgeqzefSDn/U/VEHTPJU4dtfPUC3kIXlIHoLqVif6vqcn8Byem/P3jobebhmj9AFvD9GPL2jjmzTu7WfifLVZ+Gbr0RYObmsK3rO4kuUjAwNdynUhPdcN2mZlKF9tdth2Ikzm6jZUUXYLf/zgs3jG6iEPyUPyEFQT1yQ5W9LvHR7z348f0s/0/9aZeWat2D+nbuu/va1v1MExD3BPzsDBvqqFr/vlnOf8fujNKYsn7t4Kj7W1ICy6hZm2ujMxgFVtX87ghyea69rE8frujNZFHpKH5CGo5s1EvzfOtSoemvN3Hqnh8ZaF/Lt8zretbX2T4tYw49x+Jt4a94uOH+g/aeHgdjTnOT8eele14nyXyys8Vt4KmAf0f7TU+fmZc4/nL0JvAac4t2vuQi9xwZY4N2xn+P7qclF7QWlpiIcTx+ojM1oXeUgekoegms2Jfm+cH5DPb4X5aajvFvuydQhebfMb9asw3qvZX4XenrZd9suB9rMGP9dlJQdx/O+aCo8Vb+E5JyzSIe+FH67AumnIQWRpKN/65Wxo4WqudNI7iTH7hhmujTwkD8lDMLzUnWLjuth1cRjPNJk7S17L621/s3aH8c9XoxnyrsLFAer0CAfyamGRDtk05xiOc5qvqvj7CxMf+NcrMVNW9IFk7iJEs04ekofkIRje56F8DZgLx/A3z6+18VHNj7ugZIxs/Yf9S0JvXqn5at33RsH7E29DvrLiY70kLNIR8fb887dzxvmaF4/4OEtD8S39rygzU5ZaPXm3EslD8pA8BBWktuAbxwKVz/cfe8MYHvvTgtfxWhferHjrwji3n4ntl86JqSpbOfP3Izxe3tW8V5WZFnowfD8///J5PlbRwPeGMjNlLyTG6PuVSB6Sh+QhqGBdoq/bMYa/eV/ofdM+ju3wihYdfKYrb9i4t5+JV8svc15MNcAUzSeu+gGnaJ7OvcpMC8Xb9uOtW3Vsk7e24NzYq8xM2UeJMfoaJZKH5CF5CCpYkujrPmnZ69lT8DrWduUNi1c6D415gPtr/+8wec8WvCcvjfBYRStwWoSMtrmhf+xuG3OI3KPUTNFFibHZLcfykDwkD8EoPk/0dW3afnhvwWu4sktvWLyy/82YB7itzoupKPpWZ5QFZPLmun2gxLRQXJjvcI2he2mNIRLqsiaYry8PIQ9B/XYl+rk1LXot7+c8/4+6+Kb9z5gHt+9CPbfLMryi22xGub2maK7bdmWGcGOY3CI1MKxnE+PyQ0okD8lD8hCM4L5EP/dci15L3iLLD3f1jUutrljHfrPmq03OvQXvwyi3Lt9d8Fi3KzNDinMcF3f0td2Tc26cCL0V/2Fa9ifGZP23PCQPyUPIQ6O4PtHHvduS13FpqGcdj9aI288cGfMA95dgvtqkFO0dvGyEx3o553HivrR5q2LGeaLxG6ULvQUzK+5XH7/Vjiscx9sdv+0fMy929PU+XlOIhLrEvvlMKN8LeYEyyUPykDyEPDSGMeZsS8aYvOluL3T9oIxXar4L9pvtgpM5tf90hMdZOKdzGma+557+377KW9B5ca76ytDbvmtn1vb1Q0/Rud/VlYrfyznPfKvPtMfysnH4QyWSh+QheQh5aB5Sd4/d2ILXsDPnIsWVs3DAPjrmwS3uZXuzfmGsiuYQj7KX7D0Fj7Up52e3B9vPdNn9/fASF7c7M8K5v7SDNVkRfnz7/jKHClO2PnEu2g9cHpKH5CHkoTo/KA+29Q1//vHOg2MDz/mpWTqID455gPtX6N0mx3g8XlD3W0Z4rFcLHmvFwM/dJ0R23s55nPOHO1qT/QMf9G9ymNAAOxLn4yYlkofkIXkIeWgeUheVX2748x+8eBenbl0wSwfxFaG3gMw4B7i39BVjcyDUt6fy0YL3L++EiSvbXqT8MyFeEY23OsVvLT4a4nzf0cEaPDTn9cU9Z32jT1O8nTgfVyqRPCQPyUPIQ/Nwa+J17m/48383WGQz/GrMg1tsG/URtYtXpc7l1PqVER/vbMF7d0fozUs+f9U8zku7VvlnUgw0xxLnete2obt34NwS6miSbxPno+NVHpKH5CHkoflYlHidpxv83G8ZeK7PzvJB+5cxD27fBN+G1W11zZ3LySHexziY3qX0M+2NxPHRpQ8X2+e8tjhXL+4nawEmmhQ2y/rrU0okD8lD8hDyUA2OJs6Hpm4x+OGc53gozPjOKJPYfuYfwXy1OuXNI4pXo0edh7J7iPdwrbLPvLJb1w515DXeUPI64zn2TPCNKdO3MtFfv6NE8pA8JA8hD9VgT2jflLEH5jy/eBfGEodsb/uZf495gPujMtfm85z67pvn+19061qc93anklNyjMT2dMtfW1zN+c0h+7Kjzgmm7L5gJX55CHkIeWj8UgsV3tew5xvvwjwVvp9mcKPD9Xt/COOfr2Z14OaKc1sO9k+M2D7I2rbQ3NtzmKxrE+d2G29pvLjfJ304Yn/2kMOCKXk+cWxuUSJ5CHkIeagGG0J7FiOMCykemvPc7nG4/ti4t5/5Ovx4+xKg+daWnNdn+x1sm2wJ5Vfmh233OzSYgtStxquVSB4C5KEarE70Zbsb9Fyfm/O8NjhU88XtZ46PeYCLV1zMeYV2eaHknN7XwtdzXX8AWxd6+8g+GHq3qsW5aVW24IqL9y13eDBhhxLH5W1KJA8B8lANlif6sQ8b8jzXz3lODztMy/06jP/2tZ3KDJ35cPFIB19vvBgQ592dGKI/sxgak5badm+REslDgDxUg4WJPuzbBjzHW0Nvyk18Pk85RIeTWoyhjrZKmaE1Hf25knP5lg6/9vitW2p+dGzXO0yYkAUhfbcJ8hAgD9XldKIPm+bUhbid6fm7sF50iA4vblny9zD++WqXKTU0Xtl8rdMzUoNVicHuOYcJE3JNYmw9okTyECAP1eijRB82remMV4beDknxOexyeFZ3cxj/9jPxVpiFSg2NVjY/7c8G+f+2ww4TJuTuxLj6phLJQ4A8VKM3Ev3X3VN4TktC7+K2cW+etobx3762XZmh0T4Oto8675VgnjTTtTYxpr6mRPIQIA/VaFei71o74edz6Zz3Yn9woXTeDgTz1WBWLUmcu8tmrB5XheL5erc6XJiA+xPn5EtKJA8B8lCNdoTmbEN8cdbe7//d94IdTWoRt5+pshXVKO2bGfzQAG2wruS8PTajNdkrpDNFzyTG00eUSB4C5KEa/SbRbz0/oecR11B5t/834zoCix2W9flVGP/V7L8pMzTOayXn7KszWpPNBfVY7XBhAl5OjKXrlUgeAuShGq1P9FkvT+A5xFv13wnfL0R7ec2Pvztrd8z6Qf7KBAa4R/Ul0Chl32LdO6M1WRl8s08zA2dsa5RIHgLkoRqtCdNfK+b8IoFx9f0ra37s83cuXDvrB3m8ovKPCQxwd+tPoBGWJc7VpTNal8sL6nGXQ4YJBp6itlKJ5CFAHqrRysTr3zPmv3/+IvexMXwgXxF62yYedJh/X5Bvxjy4bVVmaITNwVZzeS4oqMmlDhkmYG9iDL1TieQhQB6q0Z2JvmrvGP/2S/2/cTJrN9T82MvD93ds/MZh/r1NYxzY9gXbJ0BT7Ck5V3f4sP+DdsrhwoQcTIyjNyqRPATIQzW6OtFffTimv/ts//HjN++31fSYcZvk20Nvsdszcx7/Aof5D+0bw8AWF1u4RGmhERb0O7+i83WWF6O7Jqceux0yTMjxxFhqGyJ5CJCH6nRRos86Poa/+UQY/1QpW9aWiNvPfF1jkb/L2i+UFRrjtpLz9dwQHyhiJ723htbEb7ZWByugMz0nE+OpbyfkIUAeqtOiRL91sua/99AEP+jHdovDPN/dNRZ5o3JCo5RdUT005O/HwSnug3pmxH7hdH+AaZrfDzzPEw19nnTTt4nzxrEoDwHyUJ0WJp5fnVMZN0z4g/4nDvFyT9ZQ5F3BvDRomndLztmnKz5WvAUubktzNtEXxH+PW1rFb86b/O3kpwPPe5vDhQlKhUXkIUAeqlvZ8z1T099IbfE3jvawQzx9peef8yhwXGjI/EJo3nl9LtS/HVTRlmHxb72QtSUtqM0dA8/9qD4MH/aRh0Ae6ngeGveH/ZVDXASpu8V6X+4wT4t7T343QoHjHLdrlA8aZ3Uov9q8YITHjLefHct5vI+zdl2LavNh6N42Z6ktdbrU9nTg/fJhXx4C5KGufdgfx2KnqfaGQ3x4b41Q4FXKBo30QijfDmoU23Me69kRB8phLOz/zS9Db+GYvWH+K+YOztt7qiPvtw/77ZJ6jchDgDw0ybHnnEOl2zaOMLD9TtmgsT4pOXcfGeHxVoYfL2i3csyv4blQvBfs8hEeb33o7jYtPuz7sI88BHQzDxl7mJd421nVLWcOBAvQQFMtCfVuTxJ//tSc34+r0f50Aq+jbC/yeOtdXFRv2JVtHwvdXpDPh30f9pGHgG7mIWMPI7ska/+qOLDFxWsuUzporHWhfOuXKm4KP9wT/PWsXTih1/HxEP1RvMU/Xpm/Muf34+108bb/uXP0D2ft1g6+5z7s+7CPPAR0Mw8ZexjZ7ooD27+zdrOyQWvP69crPM5tAwPbpOe3P1ixfzoSegu1xA+DcVXsswMf8jeF5s+n82Hfh32BSx4C5CFjD/O2eYSQtUnZoPG+quEcvif0rnqfv2V+3ZReS/zWPrVyeVGLdXipP0h3nQ/7AhfyENDdPGTsoXIwrLq1zC5lg8ZbljiPl1UMvnHe/LRve1/SH5RfC735cSf7FwDOtzh/7tP+h8D44f7eIV8nCFzIQyAPtSUPGXsYSpxf9mXFge3vWbtI6aDxyr6hOjbE77845+c/D/aNBoFLHpKHQB7qQh4y9syIfRUHtm+y9hNlg1bYE0b7NmrxQN9wKGuXKycIXPKQPATykLGHdng0VJ+XtkrZoBXi4nNl89vvLfi9eCvbZ3N+7s2sXaCcIHDJQ/IQyEPGHtohbkH174oD25PKBq1xW+J8XlrQL8zdM3aHMoLAJQ/JQyAPGXtoj3il6uuKA9tfs7ZQ6aA1nig5nw/n/PyzAz/zmBKCwCUPyUMgDxl7aI94+8mhUH3LKvPSoF3eLTmn516hXpLzs28rHwhc8pA8BPKQsYd22VVxYIu3tt2pbNAqi7J2ruS8Xt3/udtDbxXawX8/1x/0AIFLHpKHQB4y9tACvw3VF6D5nbJB66wuOafjwBW3ino4MQA+oYwgcMlD8hDIQ8Yemi/OS/uu4sD2/4J5adBGL5Sc159m7Y0hzv+jobeCLSBwyUPyEMhDxh4a6rKs/aviwHbAwAatdXjI8/xM4t/XKyUIXPKQPATykLGH5vq/UH0BmiuUDVpp6ZDn+f6sXZW1syU/c1A5QeCShwB5yNhDMz0aqs9Lu1vZoLXuHeIcf3rOz7+a+NnrlBQELnkIkIeMPTTLL0Nv9dgqA9uTygattrvk/P42a2sHfv72RJ+wQ0lb584RPtS0te0RuJCHAHnI2DNr4m1nXwbz0mDWHCs5x58v+J3PS34n3tZ2sbL6sO/DvsAlDwHykA/7TN/C/kBVZWA7EsxLg7ZbkTjPVxX83mOJ39uqtD7s+7AvcMlDgDzkwz7T978VB7a4Bc31ygat91AovyJd9E3V5aF8YZovlNaHfR/2BS55CJCHfNhnulaH6vPSNiobdELZfrH7E7+bWphmtfL6sO/DvsAlDwHykA/7TMc1Wfu64sD2irJBJywI5VejtyV+/6ZEX2EbPh/2fdgXuOQhQB7yYZ8puCBrf6s4sP0za5coHXRCahXZW4Z4jA8Sj3GjMvuw78O+wCUPAfKQsYfJeiWYlwaz7KmS8/30kI+R2pP2DWUGgUseAuQhYw+TszpU/zbE/FvoloMl5/vrQz5GvPXti0TfsaLCc9oeeovdAAKXPATIQ8YeKooH2jcVB7YnlQ065cKsnSs55zdVeKyHQz1Xs1cFdwOAwCUPAfJQE/OQsacFLgq9eWZVBra43+xCpYNOSX2btazCY8X5rscTj3dD4jEWZe3zIX8WfNgXuOQhQB4y9jDgLxUHtq+ydoWyQee8WHLeHx3h8bYl+pIPEr//RP/ndnlrQOCShwB5yNhDNVtC9XlpdysbdNLhkvP+1REeL35LdizRn2wu+N14K228he5k1pZ4a0DgkocAecjYw/BuDr3VY6sMbJuU7Qd+nlOjVcpCCy1NnPvrRnzc1Fy1uKLt4ArWi7P2Wf/fH/TWgMAlD8lDIA8ZexhevO3sy4oD2yvK9iOP5tTpMmWhhdYnzv9LR3zcuBLtp4nHjle7z39DFvet/aT//9/1toDAJQ/JQyAPGXuo5q8VB7a4YM0lyvYjb4Uf77MLbbS75Pz/eJ6PfWeofnvsiaxd6W0BgUsekodAHmrl2HPO4TQd2yseZLHDvl7Zcg1uz3NISWipsrlkz9fw+Dsq9jt3eUugkjM+7MtD8hDIQw36sH/G4TR5cf7UvyseZBuVLdfNObX6o7LQQtcl+oA65l3GrWc+GLLPWe8tAR/25SF5COShxvNhv0F+lrWvKw5sf1K2Qnnz036rLLTQQ6H8Fqy69pC+PDHAxX1oV3o7wId9eUgeAnmoFXzYb4h4cB6oOLAdqPGg7qK/5dTsTmWBZF+0NfQWnYmDwOn+gBf3kL1UeWBkpxJj+gIlkofkIZCHarQo0Xee8jZPzh8rDmxfhd4KteT7Sci//c/KswBMw4nEuL5IieQheQio0QWJ/vOkEk3Gr0P1lR/vVrZSW0L+Cr0AMA3HEuP6hUokD8lDQI0uTvSfx5Vo/H7WL3SVge1JZUv6Z07d9ikLAFPyTmJsn/WtLOUheQioV2pBww+VaLwuKuiEzUubn7sLamflWQCmZW9ifL9dHpKH5CGgRncl+tG9SjReVeelxYHQHKu0twrq9yulAWBK9gS3o8tD8hAwOasSfekeJRqfjRUHtu+ydr2yJS0LxfvyXqM8AEzJa4lx/h55SB6Sh4AarUn0p68p0Xjc3B+sqgxuG5VtKG+V1NDtfgBMy8uJcX6dPCQPyUNAjdYn+tOXlah+cQuEIxUHtleUbSi/CMVXsbuw8mzclmll1h7L2g5vdytcG3pzUQG2Jcb6DfKQPCQPyUPyEDXamuhTn1ei+v0lVJ+XdomyDeVvHQkIC0Jv9czVWXsqa3/OCUQfebsb7dKsvZi1c1m7TzmAfl9QNt6/IA/JQ/KQPCQPUaOdiX71fiWq16MVB7avQm8rGtL+N1HLzQ1//nEwi1vhnBry2HjOW95I8dbIR7J2cs57ZXADQv8Di2+t5SF5SB6Sh5iU3YnzZ60S1efnofiWKivzzs8vhqjt/zT8NVyVtQeztj1rL2Xt7cTrWeVtb5y4CEreLakGNyBKbYH0ujwkD8lD8pA8RI3e1LdOxhVZ+1fFge1JZRvKT4as7c9a+NruKXgtZ4PFdZrkhqy9V3LsGdyAaElinHpPHpKH5CF5SB6iRql1UZYr0fzFTuhgxYHtkM5r6IFtmMV9jrf09S0qeD0HvPWNcGXo3XabOv4MbkC0INFXnJKH5CF5SB6Sh6jRmcR7skCJ5u8PofoCNJcpW9KKfq2GDQtttLzg9Tzh7Z+qC/rvwekhjz+DG3Be2Tzkcx0PXvKQPCQPyUNMzqIw2xeYJyIuxlNlXlr82ZuVLem3Wfs6dH+rnrUFr+d2h8DUxFVLj4begid39IP5NVn7zOAGDGF/Yry6Wh6Sh+QheUgeoga3JvqDD5VofuIBfzxUu4q9RdlKXR96K7T+p2Lb3NLX+0zOazkd3HIzLXGhoD0hf37TOoMbMITUysgr5SF5SB6Sh+QharAm0R/sVqLRxfllf6/YAf9J2XLFW4Q29ge1qqv3nm/Xt/S1530DtMchMTWXlvzbYoMbMITtYbZuc5WH5CF5SB6Sh6ZjS6I/eFGJRrezYuf7j6xdpGz/Fetwc/8AfStr3404oM1tbaxtvFp9Nvi2o00MbkDKusR49YI8JA/JQ/KQPEQNXg3WUBiLjSN0vnFhlQMz3OLqvHG7mG9qGMgG25ctPY7uKHg91znFDG5Aa92WGLO69G2lPCQPyUPykDw0Pe+E2Zs2Nnbx9qg6rrxq9bV9LT2W8m71PO4UM7gBrZZaHflTeUiTh+QheYgafJvoExYrUTWXhOG3PtEm1/7Y0uMpby9iC2kY3ID2OxG6vf2ePCQPyUPykDw0XYsT/cG3SlTd/xlIGtnauPLshf3AN/ha7neaGdyA1tsTurmImjwkD8lDyEPNsDLRH+xXomoeNYg0ti1r4fG0uuC1XOVUM7gBrfdMYtxaJw9p8pA8JA8xDw8l+oOdSjS8XwTz0pra4vuysIXH1Is5r+WIU83gBnTC2tDNFfnlIXlIHkIeaobXEn3CeiUaTtzC5EuDSGPbP1t6XH2S81pecboZ3IBOuDoxdr0tD2nykDwkDzEPHyf6hBuVaDi7DSCNbn9p4TG1pOC1rHG6GdyAzjhd0mecloc0eUgekocYUbyL51zJ+3A2tH8h2IkwL635bXsLj6t1odr2GHHu586KTWdrcAOm643E+HWtPKTJQ/KQPMQI7kz0BweVKM28tHa0X7fw2NqV8zo+Kvn5OLjFW9r29K/UDVMXi3IY3IDp2pbop9fKQ5o8JA/JQ4xgS+K4f06Jyl0RzEuz8uz4fDWPk/Laklp8nrUnQm8rjqVOY4MbMFWpbZFekoc0eUgekocYweuJ/sBUmBJxDsRBg0Yr2vEWHl/LCl7Lqnn8/lGdq8ENaGSeKJtT+bE8pMlD8pA8xAhOJvqExUpU7A8Gjda0Qy08vh7IeR3nwvDb5ewf+N1Xs3Zxjc/vvpYdA3sNbkCDlX1Yjn3/BfKQJg/JQ/IQNVwoO98+UaJiq7P2b4NGa1obt2bJu+3mwJC/+0z44UrO947h+RncDG5AfX6f6MNWy0OaPCQPyUPM80LZ3LZDifJdE3q3QRk02tMebdkxFrfA+DbndTwxxO/OXejpi6ytGNNzNLgZ3ID6pFZMfkEe0uQheUgeooI/t/Qi8lTFW4b+brBoXWvbwXxTweu4PfF7T8/52Xjb2jjn4RjcDG5AvR9qylYNb9q8fXlIHpKH5CF5qNlOhfZOD5uanQYKK89OwGM5r+F0PwwWeTn88Da9BWN+jgY3gxtQrz2JfqxJq4XLQ/KQPCQPyUPtu1BWdSrMTNlokGhli9u1LGzZsfZOzut4o+Bn4yIz++b83CNO1UYwuAFVpeZXrpeHNHlIHpKHGMITif7A+THg+qx9Z6BoZdvXsmMtDsR5t3JuyfnZq7N2uP/v8XfWOVUNbkBrLU2MZ7vlIU0ekofkIYZwKHTrLp+xivMZ/pq1I1or2/aWHW93F5yU1+X83In+v8X/3uZUNbgBnQ5oqduX5SFNHpKH5CGWJD7oH1YimJ6nc07KEwM/89Scf/syuDpncAO6YmsipN2lRMhD8pA8RInfJMaR3ysRTM/7ofjWzUtDb2GV8/8/XqlfqmQGN6AzfpoIaS8pEfKQPCQPUWJvYhy5XolgOi4Kva0wBk/K+7N2Q+jtEzt4S+dFymZwAzrlvZI+5JjyIA/JQ/IQFc+d8+0zJYLpWROKb7c5U/BvW5TN4AZ0ypZQ/q3M7UqEPCQPyUPkSG0F+ZQSwfS8VHJyxtVljwSLbBjcgK67PJR/M/OCEiEPyUPyEDlSt/Bfo0QwPZ+F4r1xb8nahuBbHoMbMAveLOlH4iJlC5QIeUgekoeYI3Wh+D0lgulZWnJiLun/zKKsfZvzM3uVz+AGdMrqUP7tzEolQh6Sh+Qh5ticGDceUCKYnqI5NlcP/NyOnJ+JV/F+2pDn29Q26QBgcAPmI35zf7SkL3ldiZCH5CF5iDneL6l3vDh2gRLB9OzOOTG/yPm560Iz9sw0uBncgPF6KpTPW16sRMhD8pA8RGZ54n231gtM2bGcE/PVgp89FPLncC4yuBncgM64KpTPv3xIiZCH5CF5iMyzifd9uRLB9BRdjVtXcWB50OBmcAM6ZXdJf/Kx8iAPyUPy0MxbmLXjJbXer0QwXUULaiwt+Pk4l/OrMN1tZwxuBjdg/G5K9G23KhHykDwkD820DcGCrtBoe0YYqLYVnNBrlLMRDG5AXQ6V9Cm7lAd5SB6Sh2baeyV1Pqw8MF3xqvTpnJPzpcTvXRzyt51J3dZ5Z9YOBHs0G9yAtlhV0qfEOf1LlAh5SB6Sh2bS9aH8W/37lQim67Yw+hXp7QW/e2/JQPpp1t5W9rEHFoMbUKdPSvqVJ5QHeUgekodm0sslNf4iuJgFU1d0+9kwWypdHnrbLw3+7pGQv5fm1tD7FsiKnOO1pKTj3aA8wAjWlfQrcfXyRUqEPCQPyUMzZWko37FlsxLB9O3POTk/qvD7L4bh9tNcEXq3xz2r5FMN5eoPjOrTkr7lQeVBHpKH5KGZsr2kvl8G3+rD1MWtMvKuyD1f4THiPsxnC070x/snelyt+Wj/xL9I2cfu3WChFKB+a0r6ls+UB3lIHpKHZsaFWTtRUt8HlAimb2XBCXpPxcd5Jgy33codSj52w7wXO4KrrcBoPijpW9YrD/KQPCQPzYRHgou/0HjPhfyVlavOvYxXp79IdKjblLt2t2TtrqytztrToTc3cNh9buPPxlvY1vQf47bgWwYg7faSfuVj5UEekofkoc6L58WxkpradhIa4qOcE/S9ER/rhqydKjjpn1bq2l1aYSAbtr2orMAQ3izpR9YqD/KQPCQPddrDJbV7T3mgu5ZlbV/oLTwTW9xS5nZlAeiUa0PxCsy+3Qd5iO6K3+p/VfJh/wYlAgBot7L5sOuUB6CTyubqv6w8AADtF+e0Hg3FizNZ9Aqge/1+0Qr8J0NvSgUAAB1wbyj+hmez8gB0yvaSPv9B5QEA6Ja3C4JfnNNpRWuAbliatW8L+vtDygMA0D1XlQTAp5QHoBN2FvTzZ7O2XHkAALppc0EIPNO/GABAe60Ixbfvb1MeAIBu21cQBP+sNACtdrCgf/9AaQAAui9+g1+0SvMdygPQSkULscbpW9cqDwDAbFhbEAo/DbbiA2ibsi1WH1AeAIDZ8mowrxOgC54NpmcBANB3YdY+CfmL9V2tPACtsLzgg/7nWbtYeQAAZlOcx5m3Hd8BpQFohY9C/kXb65QGAGC2rQvmeQK00daC/vt+pQEAIMqb73kya1cqDUAjxTuzzuT03TuUBgCAufblhMZ9ygLQSIdy+ux3s7ZQaQAAmGtx1g7nhMcHlQagUR7J6as/y9qlSgMAQJ6fZu3YQIA8HXq3iwIwfSvCj2/fPx7sogIAQMKNWTs1ECQ/Dm4NBZi2C7L2afjxBdlblQYAgGHcFX58i+jzygIwVS/k9M33KAsAAFXcK1QCNMY9OX3yBmUBAGAUmwaC5YmsXaUsABN1Vb//ndsfP6wsAADMx5aBgPl+MH8fYFJif/vBQD/8uLIAAFCHrQNBc6eSAEzESz7oj9//BwzJgB/yiJvTAAAB9HRFWHRNYXRoTUwAPG1hdGggeG1sbnM9Imh0dHA6Ly93d3cudzMub3JnLzE5OTgvTWF0aC9NYXRoTUwiPjxtc3R5bGUgbWF0aHNpemU9IjE2cHgiPjxtc3R5bGUgZGlzcGxheXN0eWxlPSJmYWxzZSI+PG11bmRlcm92ZXI+PG1vPiYjeDIyMTE7PC9tbz48bXJvdz48bWk+azwvbWk+PG1vPj08L21vPjxtbj4xPC9tbj48L21yb3c+PG1pPm48L21pPjwvbXVuZGVyb3Zlcj48L21zdHlsZT48bXN1cD48bWk+azwvbWk+PG1uPjM8L21uPjwvbXN1cD48bW8+JiN4QTA7PC9tbz48bW8+PTwvbW8+PG1vPiYjeEEwOzwvbW8+PG1zdXA+PG1mZW5jZWQ+PG1yb3c+PG1zdHlsZSBkaXNwbGF5c3R5bGU9ImZhbHNlIj48bXVuZGVyb3Zlcj48bW8+JiN4MjIxMTs8L21vPjxtcm93PjxtaT5rPC9taT48bW8+PTwvbW8+PG1uPjE8L21uPjwvbXJvdz48bWk+bjwvbWk+PC9tdW5kZXJvdmVyPjwvbXN0eWxlPjxtaT5rPC9taT48L21yb3c+PC9tZmVuY2VkPjxtbj4yPC9tbj48L21zdXA+PC9tc3R5bGU+PC9tYXRoPiveoVIAAAAASUVORK5CYII=\&quot;,\&quot;slideId\&quot;:259,\&quot;accessibleText\&quot;:\&quot;sum from k equals 1 to n of k cubed space equals space open parentheses sum from k equals 1 to n of k close parentheses squared\&quot;,\&quot;imageHeight\&quot;:22.594594594594593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4048</TotalTime>
  <Words>871</Words>
  <Application>Microsoft Macintosh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Chalkboard</vt:lpstr>
      <vt:lpstr>Verdana</vt:lpstr>
      <vt:lpstr>Wingdings</vt:lpstr>
      <vt:lpstr>Office Theme</vt:lpstr>
      <vt:lpstr>Shaping Thinkers’ Thinking  </vt:lpstr>
      <vt:lpstr>Before we begin</vt:lpstr>
      <vt:lpstr>First steps</vt:lpstr>
      <vt:lpstr>Getting Together</vt:lpstr>
      <vt:lpstr>Singling out for scaling</vt:lpstr>
      <vt:lpstr>Recognising Relationships &amp; Perceiving Properties</vt:lpstr>
      <vt:lpstr>More Scaling</vt:lpstr>
      <vt:lpstr>PowerPoint Presentation</vt:lpstr>
      <vt:lpstr>Pedagogical Actions</vt:lpstr>
      <vt:lpstr>Responsible Teaching</vt:lpstr>
      <vt:lpstr>Homage to Bob Burn: Ferrers’ Graphs</vt:lpstr>
      <vt:lpstr>Thinkers Reflections</vt:lpstr>
      <vt:lpstr>Your Reflections</vt:lpstr>
      <vt:lpstr>Follow-Up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95</cp:revision>
  <cp:lastPrinted>2024-04-01T09:59:22Z</cp:lastPrinted>
  <dcterms:created xsi:type="dcterms:W3CDTF">2017-06-17T10:17:52Z</dcterms:created>
  <dcterms:modified xsi:type="dcterms:W3CDTF">2024-04-05T10:43:22Z</dcterms:modified>
</cp:coreProperties>
</file>