
<file path=[Content_Types].xml><?xml version="1.0" encoding="utf-8"?>
<Types xmlns="http://schemas.openxmlformats.org/package/2006/content-types">
  <Default Extension="xml" ContentType="application/xml"/>
  <Default Extension="mov" ContentType="video/quicktime"/>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72" r:id="rId3"/>
    <p:sldId id="273" r:id="rId4"/>
    <p:sldId id="258" r:id="rId5"/>
    <p:sldId id="259" r:id="rId6"/>
    <p:sldId id="267" r:id="rId7"/>
    <p:sldId id="260" r:id="rId8"/>
    <p:sldId id="261" r:id="rId9"/>
    <p:sldId id="262" r:id="rId10"/>
    <p:sldId id="271" r:id="rId11"/>
    <p:sldId id="274" r:id="rId12"/>
    <p:sldId id="275" r:id="rId13"/>
    <p:sldId id="264" r:id="rId14"/>
    <p:sldId id="265" r:id="rId15"/>
    <p:sldId id="266" r:id="rId16"/>
    <p:sldId id="270" r:id="rId17"/>
    <p:sldId id="263"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AB7942"/>
    <a:srgbClr val="000000"/>
    <a:srgbClr val="FFF6C4"/>
    <a:srgbClr val="FFF5C4"/>
    <a:srgbClr val="FFF1BF"/>
    <a:srgbClr val="FCF3A7"/>
    <a:srgbClr val="FFE29F"/>
    <a:srgbClr val="FFF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p:restoredTop sz="94666"/>
  </p:normalViewPr>
  <p:slideViewPr>
    <p:cSldViewPr snapToGrid="0" snapToObjects="1">
      <p:cViewPr varScale="1">
        <p:scale>
          <a:sx n="127" d="100"/>
          <a:sy n="127" d="100"/>
        </p:scale>
        <p:origin x="99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CD11C-4576-B640-B161-1FA718C6018D}" type="datetimeFigureOut">
              <a:rPr lang="en-GB" smtClean="0"/>
              <a:t>05/10/2017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FE863-E553-244F-B957-377C65F5E222}" type="slidenum">
              <a:rPr lang="en-GB" smtClean="0"/>
              <a:t>‹#›</a:t>
            </a:fld>
            <a:endParaRPr lang="en-GB"/>
          </a:p>
        </p:txBody>
      </p:sp>
    </p:spTree>
    <p:extLst>
      <p:ext uri="{BB962C8B-B14F-4D97-AF65-F5344CB8AC3E}">
        <p14:creationId xmlns:p14="http://schemas.microsoft.com/office/powerpoint/2010/main" val="209851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761293-A21A-B34A-8222-3FDCBF276EEF}" type="datetime1">
              <a:rPr lang="en-GB" smtClean="0"/>
              <a:t>05/10/2017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469F3-D21F-DE47-BC93-57E1F31E0563}" type="datetime1">
              <a:rPr lang="en-GB" smtClean="0"/>
              <a:t>05/10/2017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5192C-D131-7347-9106-F97767E18960}" type="datetime1">
              <a:rPr lang="en-GB" smtClean="0"/>
              <a:t>05/10/2017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9482"/>
          </a:xfrm>
        </p:spPr>
        <p:txBody>
          <a:bodyPr anchor="ctr">
            <a:normAutofit/>
          </a:bodyPr>
          <a:lstStyle>
            <a:lvl1pPr>
              <a:defRPr sz="2800" b="0" i="0">
                <a:solidFill>
                  <a:schemeClr val="accent2">
                    <a:lumMod val="50000"/>
                  </a:schemeClr>
                </a:solidFill>
                <a:latin typeface="Chalkboard" charset="0"/>
                <a:ea typeface="Chalkboard" charset="0"/>
                <a:cs typeface="Chalkboard"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085456"/>
            <a:ext cx="7886700" cy="4351338"/>
          </a:xfrm>
        </p:spPr>
        <p:txBody>
          <a:bodyPr anchor="t"/>
          <a:lstStyle>
            <a:lvl1pPr marL="228600" indent="-360000">
              <a:lnSpc>
                <a:spcPct val="100000"/>
              </a:lnSpc>
              <a:buFont typeface="Wingdings" charset="2"/>
              <a:buChar char="v"/>
              <a:defRPr sz="2000">
                <a:solidFill>
                  <a:srgbClr val="0432FF"/>
                </a:solidFill>
                <a:latin typeface="Chalkboard" charset="0"/>
                <a:ea typeface="Chalkboard" charset="0"/>
                <a:cs typeface="Chalkboard" charset="0"/>
              </a:defRPr>
            </a:lvl1pPr>
            <a:lvl2pPr>
              <a:defRPr sz="1800" b="0" i="0">
                <a:solidFill>
                  <a:schemeClr val="tx1"/>
                </a:solidFill>
                <a:latin typeface="Chalkboard" charset="0"/>
                <a:ea typeface="Chalkboard" charset="0"/>
                <a:cs typeface="Chalkboard" charset="0"/>
              </a:defRPr>
            </a:lvl2pPr>
          </a:lstStyle>
          <a:p>
            <a:pPr lvl="0"/>
            <a:r>
              <a:rPr lang="en-US" dirty="0" smtClean="0"/>
              <a:t> Click to edit Master text styles so that we can see the next 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0" y="6479822"/>
            <a:ext cx="575733" cy="276999"/>
          </a:xfrm>
          <a:prstGeom prst="rect">
            <a:avLst/>
          </a:prstGeom>
          <a:noFill/>
        </p:spPr>
        <p:txBody>
          <a:bodyPr wrap="square" rtlCol="0">
            <a:spAutoFit/>
          </a:bodyPr>
          <a:lstStyle/>
          <a:p>
            <a:r>
              <a:rPr lang="en-GB" sz="1200" dirty="0" smtClean="0">
                <a:latin typeface="Chalkboard" charset="0"/>
                <a:ea typeface="Chalkboard" charset="0"/>
                <a:cs typeface="Chalkboard" charset="0"/>
              </a:rPr>
              <a:t> </a:t>
            </a:r>
            <a:fld id="{BB90668A-301B-9D40-B02F-622B93071D78}" type="slidenum">
              <a:rPr lang="en-GB" sz="1200" smtClean="0">
                <a:latin typeface="Chalkboard" charset="0"/>
                <a:ea typeface="Chalkboard" charset="0"/>
                <a:cs typeface="Chalkboard" charset="0"/>
              </a:rPr>
              <a:t>‹#›</a:t>
            </a:fld>
            <a:endParaRPr lang="en-GB" sz="1200" dirty="0">
              <a:latin typeface="Chalkboard" charset="0"/>
              <a:ea typeface="Chalkboard" charset="0"/>
              <a:cs typeface="Chalkboar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B6B6F-9DF8-7C4C-9CB0-9922A7E7A91B}" type="datetime1">
              <a:rPr lang="en-GB" smtClean="0"/>
              <a:t>05/10/2017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5D9FBA-8C43-A94D-8B3E-8FCA14BBEE79}" type="datetime1">
              <a:rPr lang="en-GB" smtClean="0"/>
              <a:t>05/10/2017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FD5E41-F6F0-4C4B-9CDE-50B044C1C792}" type="datetime1">
              <a:rPr lang="en-GB" smtClean="0"/>
              <a:t>05/10/2017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0AEA7B-4CE1-2644-981B-16781B1A64B7}" type="datetime1">
              <a:rPr lang="en-GB" smtClean="0"/>
              <a:t>05/10/2017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81D20-F544-2B4B-8295-FA569C884218}" type="datetime1">
              <a:rPr lang="en-GB" smtClean="0"/>
              <a:t>05/10/2017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0C046-29D2-E94A-81A4-B9733E1F8263}" type="datetime1">
              <a:rPr lang="en-GB" smtClean="0"/>
              <a:t>05/10/2017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A4A7D-DF62-8A47-B45E-3D48C8C93CFD}" type="datetime1">
              <a:rPr lang="en-GB" smtClean="0"/>
              <a:t>05/10/2017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6C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17EA-39D8-1C43-AC9F-5F4E7F9C6D41}" type="datetime1">
              <a:rPr lang="en-GB" smtClean="0"/>
              <a:t>05/10/2017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E1FDC-A50F-D542-B2A4-BF6D432589B5}" type="slidenum">
              <a:rPr lang="en-US" smtClean="0"/>
              <a:t>‹#›</a:t>
            </a:fld>
            <a:endParaRPr lang="en-US"/>
          </a:p>
        </p:txBody>
      </p:sp>
    </p:spTree>
    <p:extLst>
      <p:ext uri="{BB962C8B-B14F-4D97-AF65-F5344CB8AC3E}">
        <p14:creationId xmlns:p14="http://schemas.microsoft.com/office/powerpoint/2010/main" val="37118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microsoft.com/office/2007/relationships/media" Target="../media/media1.mov"/><Relationship Id="rId2" Type="http://schemas.openxmlformats.org/officeDocument/2006/relationships/video" Target="../media/media1.mo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0426" y="1888392"/>
            <a:ext cx="7772400" cy="2387600"/>
          </a:xfrm>
        </p:spPr>
        <p:txBody>
          <a:bodyPr>
            <a:normAutofit/>
          </a:bodyPr>
          <a:lstStyle/>
          <a:p>
            <a:r>
              <a:rPr lang="en-US" sz="2800" dirty="0">
                <a:solidFill>
                  <a:schemeClr val="accent2">
                    <a:lumMod val="50000"/>
                  </a:schemeClr>
                </a:solidFill>
                <a:latin typeface="Chalkboard" charset="0"/>
                <a:ea typeface="Chalkboard" charset="0"/>
                <a:cs typeface="Chalkboard" charset="0"/>
              </a:rPr>
              <a:t>Scaling New Heights</a:t>
            </a:r>
            <a:br>
              <a:rPr lang="en-US" sz="2800" dirty="0">
                <a:solidFill>
                  <a:schemeClr val="accent2">
                    <a:lumMod val="50000"/>
                  </a:schemeClr>
                </a:solidFill>
                <a:latin typeface="Chalkboard" charset="0"/>
                <a:ea typeface="Chalkboard" charset="0"/>
                <a:cs typeface="Chalkboard" charset="0"/>
              </a:rPr>
            </a:br>
            <a:r>
              <a:rPr lang="en-US" sz="2800" dirty="0" smtClean="0">
                <a:solidFill>
                  <a:schemeClr val="accent2">
                    <a:lumMod val="50000"/>
                  </a:schemeClr>
                </a:solidFill>
                <a:latin typeface="Chalkboard" charset="0"/>
                <a:ea typeface="Chalkboard" charset="0"/>
                <a:cs typeface="Chalkboard" charset="0"/>
              </a:rPr>
              <a:t>in order to </a:t>
            </a:r>
            <a:br>
              <a:rPr lang="en-US" sz="2800" dirty="0" smtClean="0">
                <a:solidFill>
                  <a:schemeClr val="accent2">
                    <a:lumMod val="50000"/>
                  </a:schemeClr>
                </a:solidFill>
                <a:latin typeface="Chalkboard" charset="0"/>
                <a:ea typeface="Chalkboard" charset="0"/>
                <a:cs typeface="Chalkboard" charset="0"/>
              </a:rPr>
            </a:br>
            <a:r>
              <a:rPr lang="en-US" sz="2800" dirty="0" smtClean="0">
                <a:solidFill>
                  <a:schemeClr val="accent2">
                    <a:lumMod val="50000"/>
                  </a:schemeClr>
                </a:solidFill>
                <a:latin typeface="Chalkboard" charset="0"/>
                <a:ea typeface="Chalkboard" charset="0"/>
                <a:cs typeface="Chalkboard" charset="0"/>
              </a:rPr>
              <a:t>Master</a:t>
            </a:r>
            <a:r>
              <a:rPr lang="en-US" sz="2800" dirty="0">
                <a:solidFill>
                  <a:schemeClr val="accent2">
                    <a:lumMod val="50000"/>
                  </a:schemeClr>
                </a:solidFill>
                <a:latin typeface="Chalkboard" charset="0"/>
                <a:ea typeface="Chalkboard" charset="0"/>
                <a:cs typeface="Chalkboard" charset="0"/>
              </a:rPr>
              <a:t> </a:t>
            </a:r>
            <a:r>
              <a:rPr lang="en-US" sz="2800" dirty="0" smtClean="0">
                <a:solidFill>
                  <a:schemeClr val="accent2">
                    <a:lumMod val="50000"/>
                  </a:schemeClr>
                </a:solidFill>
                <a:latin typeface="Chalkboard" charset="0"/>
                <a:ea typeface="Chalkboard" charset="0"/>
                <a:cs typeface="Chalkboard" charset="0"/>
              </a:rPr>
              <a:t>Multiplication </a:t>
            </a:r>
            <a:endParaRPr lang="en-US" sz="2800" dirty="0">
              <a:solidFill>
                <a:schemeClr val="accent2">
                  <a:lumMod val="50000"/>
                </a:schemeClr>
              </a:solidFill>
              <a:latin typeface="Chalkboard" charset="0"/>
              <a:ea typeface="Chalkboard" charset="0"/>
              <a:cs typeface="Chalkboard" charset="0"/>
            </a:endParaRPr>
          </a:p>
        </p:txBody>
      </p:sp>
      <p:pic>
        <p:nvPicPr>
          <p:cNvPr id="6" name="Picture 5"/>
          <p:cNvPicPr>
            <a:picLocks noChangeAspect="1"/>
          </p:cNvPicPr>
          <p:nvPr/>
        </p:nvPicPr>
        <p:blipFill>
          <a:blip r:embed="rId2"/>
          <a:stretch>
            <a:fillRect/>
          </a:stretch>
        </p:blipFill>
        <p:spPr>
          <a:xfrm>
            <a:off x="3247292" y="84992"/>
            <a:ext cx="2649415" cy="1464150"/>
          </a:xfrm>
          <a:prstGeom prst="rect">
            <a:avLst/>
          </a:prstGeom>
        </p:spPr>
      </p:pic>
      <p:sp>
        <p:nvSpPr>
          <p:cNvPr id="5" name="Subtitle 4"/>
          <p:cNvSpPr>
            <a:spLocks noGrp="1"/>
          </p:cNvSpPr>
          <p:nvPr>
            <p:ph type="subTitle" idx="1"/>
          </p:nvPr>
        </p:nvSpPr>
        <p:spPr>
          <a:xfrm>
            <a:off x="2675867" y="4761387"/>
            <a:ext cx="4141519" cy="1373723"/>
          </a:xfrm>
        </p:spPr>
        <p:txBody>
          <a:bodyPr>
            <a:normAutofit/>
          </a:bodyPr>
          <a:lstStyle/>
          <a:p>
            <a:r>
              <a:rPr lang="en-US" sz="2000" dirty="0" smtClean="0">
                <a:latin typeface="Chalkboard" charset="0"/>
                <a:ea typeface="Chalkboard" charset="0"/>
                <a:cs typeface="Chalkboard" charset="0"/>
              </a:rPr>
              <a:t>John Mason</a:t>
            </a:r>
          </a:p>
          <a:p>
            <a:r>
              <a:rPr lang="en-US" sz="2000" dirty="0" smtClean="0">
                <a:latin typeface="Chalkboard" charset="0"/>
                <a:ea typeface="Chalkboard" charset="0"/>
                <a:cs typeface="Chalkboard" charset="0"/>
              </a:rPr>
              <a:t>Birmingham ATM</a:t>
            </a:r>
          </a:p>
          <a:p>
            <a:r>
              <a:rPr lang="en-US" sz="2000" dirty="0" smtClean="0">
                <a:latin typeface="Chalkboard" charset="0"/>
                <a:ea typeface="Chalkboard" charset="0"/>
                <a:cs typeface="Chalkboard" charset="0"/>
              </a:rPr>
              <a:t>Oct 5 2017</a:t>
            </a:r>
            <a:endParaRPr lang="en-US" sz="2000" dirty="0">
              <a:latin typeface="Chalkboard" charset="0"/>
              <a:ea typeface="Chalkboard" charset="0"/>
              <a:cs typeface="Chalkboard" charset="0"/>
            </a:endParaRPr>
          </a:p>
        </p:txBody>
      </p:sp>
      <p:pic>
        <p:nvPicPr>
          <p:cNvPr id="7" name="Picture 6"/>
          <p:cNvPicPr>
            <a:picLocks noChangeAspect="1"/>
          </p:cNvPicPr>
          <p:nvPr/>
        </p:nvPicPr>
        <p:blipFill>
          <a:blip r:embed="rId3"/>
          <a:stretch>
            <a:fillRect/>
          </a:stretch>
        </p:blipFill>
        <p:spPr>
          <a:xfrm>
            <a:off x="165099" y="84992"/>
            <a:ext cx="8813800" cy="1803400"/>
          </a:xfrm>
          <a:prstGeom prst="rect">
            <a:avLst/>
          </a:prstGeom>
        </p:spPr>
      </p:pic>
    </p:spTree>
    <p:extLst>
      <p:ext uri="{BB962C8B-B14F-4D97-AF65-F5344CB8AC3E}">
        <p14:creationId xmlns:p14="http://schemas.microsoft.com/office/powerpoint/2010/main" val="1777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Multiplicative Stretch </a:t>
            </a:r>
            <a:r>
              <a:rPr lang="en-GB" dirty="0"/>
              <a:t>R</a:t>
            </a:r>
            <a:r>
              <a:rPr lang="en-GB" dirty="0" smtClean="0"/>
              <a:t>easoning</a:t>
            </a:r>
            <a:endParaRPr lang="en-GB" dirty="0"/>
          </a:p>
        </p:txBody>
      </p:sp>
      <p:sp>
        <p:nvSpPr>
          <p:cNvPr id="3" name="Content Placeholder 2"/>
          <p:cNvSpPr>
            <a:spLocks noGrp="1"/>
          </p:cNvSpPr>
          <p:nvPr>
            <p:ph idx="1"/>
          </p:nvPr>
        </p:nvSpPr>
        <p:spPr>
          <a:xfrm>
            <a:off x="536050" y="960853"/>
            <a:ext cx="7886700" cy="1488655"/>
          </a:xfrm>
        </p:spPr>
        <p:txBody>
          <a:bodyPr>
            <a:normAutofit lnSpcReduction="10000"/>
          </a:bodyPr>
          <a:lstStyle/>
          <a:p>
            <a:r>
              <a:rPr lang="en-GB" dirty="0" smtClean="0"/>
              <a:t>Suppose the ant starts at one end that is fixed and travels a distance </a:t>
            </a:r>
            <a:r>
              <a:rPr lang="en-GB" i="1" dirty="0" smtClean="0"/>
              <a:t>a</a:t>
            </a:r>
            <a:r>
              <a:rPr lang="en-GB" dirty="0" smtClean="0"/>
              <a:t> each time period, at the end of which the elastic scales by a scale factor of </a:t>
            </a:r>
            <a:r>
              <a:rPr lang="en-GB" i="1" dirty="0" smtClean="0"/>
              <a:t>s</a:t>
            </a:r>
            <a:r>
              <a:rPr lang="en-GB" dirty="0" smtClean="0"/>
              <a:t>.</a:t>
            </a:r>
          </a:p>
          <a:p>
            <a:pPr lvl="1"/>
            <a:r>
              <a:rPr lang="en-GB" dirty="0" smtClean="0"/>
              <a:t>Can the ant ever reach the end of the elastic?</a:t>
            </a:r>
            <a:endParaRPr lang="en-GB" dirty="0"/>
          </a:p>
        </p:txBody>
      </p:sp>
      <p:sp>
        <p:nvSpPr>
          <p:cNvPr id="4" name="TextBox 3"/>
          <p:cNvSpPr txBox="1"/>
          <p:nvPr/>
        </p:nvSpPr>
        <p:spPr>
          <a:xfrm>
            <a:off x="472272" y="2384642"/>
            <a:ext cx="8405510" cy="2554545"/>
          </a:xfrm>
          <a:prstGeom prst="rect">
            <a:avLst/>
          </a:prstGeom>
          <a:noFill/>
        </p:spPr>
        <p:txBody>
          <a:bodyPr wrap="square" rtlCol="0">
            <a:spAutoFit/>
          </a:bodyPr>
          <a:lstStyle/>
          <a:p>
            <a:r>
              <a:rPr lang="en-GB" sz="2000" dirty="0" smtClean="0">
                <a:solidFill>
                  <a:srgbClr val="0432FF"/>
                </a:solidFill>
                <a:latin typeface="Chalkboard" charset="0"/>
                <a:ea typeface="Chalkboard" charset="0"/>
                <a:cs typeface="Chalkboard" charset="0"/>
              </a:rPr>
              <a:t>End of 1</a:t>
            </a:r>
            <a:r>
              <a:rPr lang="en-GB" sz="2000" baseline="30000" dirty="0" smtClean="0">
                <a:solidFill>
                  <a:srgbClr val="0432FF"/>
                </a:solidFill>
                <a:latin typeface="Chalkboard" charset="0"/>
                <a:ea typeface="Chalkboard" charset="0"/>
                <a:cs typeface="Chalkboard" charset="0"/>
              </a:rPr>
              <a:t>st</a:t>
            </a:r>
            <a:r>
              <a:rPr lang="en-GB" sz="2000" dirty="0" smtClean="0">
                <a:solidFill>
                  <a:srgbClr val="0432FF"/>
                </a:solidFill>
                <a:latin typeface="Chalkboard" charset="0"/>
                <a:ea typeface="Chalkboard" charset="0"/>
                <a:cs typeface="Chalkboard" charset="0"/>
              </a:rPr>
              <a:t> time period</a:t>
            </a:r>
            <a:r>
              <a:rPr lang="en-GB" sz="2000" dirty="0" smtClean="0">
                <a:latin typeface="Chalkboard" charset="0"/>
                <a:ea typeface="Chalkboard" charset="0"/>
                <a:cs typeface="Chalkboard" charset="0"/>
              </a:rPr>
              <a:t>: ant has walked </a:t>
            </a:r>
            <a:r>
              <a:rPr lang="en-GB" sz="2000" i="1" dirty="0" smtClean="0">
                <a:latin typeface="Chalkboard" charset="0"/>
                <a:ea typeface="Chalkboard" charset="0"/>
                <a:cs typeface="Chalkboard" charset="0"/>
              </a:rPr>
              <a:t>a</a:t>
            </a:r>
            <a:r>
              <a:rPr lang="en-GB" sz="2000" dirty="0" smtClean="0">
                <a:latin typeface="Chalkboard" charset="0"/>
                <a:ea typeface="Chalkboard" charset="0"/>
                <a:cs typeface="Chalkboard" charset="0"/>
              </a:rPr>
              <a:t> which has been scaled by </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 so ant is at </a:t>
            </a:r>
            <a:r>
              <a:rPr lang="en-GB" sz="2000" i="1" dirty="0" smtClean="0">
                <a:latin typeface="Chalkboard" charset="0"/>
                <a:ea typeface="Chalkboard" charset="0"/>
                <a:cs typeface="Chalkboard" charset="0"/>
              </a:rPr>
              <a:t>as</a:t>
            </a:r>
            <a:r>
              <a:rPr lang="en-GB" sz="2000" dirty="0" smtClean="0">
                <a:latin typeface="Chalkboard" charset="0"/>
                <a:ea typeface="Chalkboard" charset="0"/>
                <a:cs typeface="Chalkboard" charset="0"/>
              </a:rPr>
              <a:t> on an elastic </a:t>
            </a:r>
            <a:r>
              <a:rPr lang="en-GB" sz="2000" i="1" dirty="0" err="1" smtClean="0">
                <a:latin typeface="Chalkboard" charset="0"/>
                <a:ea typeface="Chalkboard" charset="0"/>
                <a:cs typeface="Chalkboard" charset="0"/>
              </a:rPr>
              <a:t>sL</a:t>
            </a:r>
            <a:r>
              <a:rPr lang="en-GB" sz="2000" dirty="0" smtClean="0">
                <a:latin typeface="Chalkboard" charset="0"/>
                <a:ea typeface="Chalkboard" charset="0"/>
                <a:cs typeface="Chalkboard" charset="0"/>
              </a:rPr>
              <a:t> long.</a:t>
            </a:r>
          </a:p>
          <a:p>
            <a:r>
              <a:rPr lang="en-GB" sz="2000" dirty="0" smtClean="0">
                <a:solidFill>
                  <a:srgbClr val="0432FF"/>
                </a:solidFill>
                <a:latin typeface="Chalkboard" charset="0"/>
                <a:ea typeface="Chalkboard" charset="0"/>
                <a:cs typeface="Chalkboard" charset="0"/>
              </a:rPr>
              <a:t>End of 2</a:t>
            </a:r>
            <a:r>
              <a:rPr lang="en-GB" sz="2000" baseline="30000" dirty="0" smtClean="0">
                <a:solidFill>
                  <a:srgbClr val="0432FF"/>
                </a:solidFill>
                <a:latin typeface="Chalkboard" charset="0"/>
                <a:ea typeface="Chalkboard" charset="0"/>
                <a:cs typeface="Chalkboard" charset="0"/>
              </a:rPr>
              <a:t>nd</a:t>
            </a:r>
            <a:r>
              <a:rPr lang="en-GB" sz="2000" dirty="0" smtClean="0">
                <a:solidFill>
                  <a:srgbClr val="0432FF"/>
                </a:solidFill>
                <a:latin typeface="Chalkboard" charset="0"/>
                <a:ea typeface="Chalkboard" charset="0"/>
                <a:cs typeface="Chalkboard" charset="0"/>
              </a:rPr>
              <a:t> time period</a:t>
            </a:r>
            <a:r>
              <a:rPr lang="en-GB" sz="2000" dirty="0" smtClean="0">
                <a:latin typeface="Chalkboard" charset="0"/>
                <a:ea typeface="Chalkboard" charset="0"/>
                <a:cs typeface="Chalkboard" charset="0"/>
              </a:rPr>
              <a:t>: ant has walked </a:t>
            </a:r>
            <a:r>
              <a:rPr lang="en-GB" sz="2000" i="1" dirty="0" smtClean="0">
                <a:latin typeface="Chalkboard" charset="0"/>
                <a:ea typeface="Chalkboard" charset="0"/>
                <a:cs typeface="Chalkboard" charset="0"/>
              </a:rPr>
              <a:t>a</a:t>
            </a:r>
            <a:r>
              <a:rPr lang="en-GB" sz="2000" dirty="0" smtClean="0">
                <a:latin typeface="Chalkboard" charset="0"/>
                <a:ea typeface="Chalkboard" charset="0"/>
                <a:cs typeface="Chalkboard" charset="0"/>
              </a:rPr>
              <a:t> + as which has been scaled by </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 so ant is at </a:t>
            </a:r>
            <a:r>
              <a:rPr lang="en-GB" sz="2000" i="1" dirty="0" smtClean="0">
                <a:latin typeface="Chalkboard" charset="0"/>
                <a:ea typeface="Chalkboard" charset="0"/>
                <a:cs typeface="Chalkboard" charset="0"/>
              </a:rPr>
              <a:t>a</a:t>
            </a:r>
            <a:r>
              <a:rPr lang="en-GB" sz="2000" dirty="0" smtClean="0">
                <a:latin typeface="Chalkboard" charset="0"/>
                <a:ea typeface="Chalkboard" charset="0"/>
                <a:cs typeface="Chalkboard" charset="0"/>
              </a:rPr>
              <a:t>(1</a:t>
            </a:r>
            <a:r>
              <a:rPr lang="en-GB" sz="2000" i="1" dirty="0" smtClean="0">
                <a:latin typeface="Chalkboard" charset="0"/>
                <a:ea typeface="Chalkboard" charset="0"/>
                <a:cs typeface="Chalkboard" charset="0"/>
              </a:rPr>
              <a:t>+s)s</a:t>
            </a:r>
            <a:r>
              <a:rPr lang="en-GB" sz="2000" dirty="0" smtClean="0">
                <a:latin typeface="Chalkboard" charset="0"/>
                <a:ea typeface="Chalkboard" charset="0"/>
                <a:cs typeface="Chalkboard" charset="0"/>
              </a:rPr>
              <a:t> on an elastic </a:t>
            </a:r>
            <a:r>
              <a:rPr lang="en-GB" sz="2000" i="1" dirty="0" smtClean="0">
                <a:latin typeface="Chalkboard" charset="0"/>
                <a:ea typeface="Chalkboard" charset="0"/>
                <a:cs typeface="Chalkboard" charset="0"/>
              </a:rPr>
              <a:t>s</a:t>
            </a:r>
            <a:r>
              <a:rPr lang="en-GB" sz="2000" baseline="30000" dirty="0" smtClean="0">
                <a:latin typeface="Chalkboard" charset="0"/>
                <a:ea typeface="Chalkboard" charset="0"/>
                <a:cs typeface="Chalkboard" charset="0"/>
              </a:rPr>
              <a:t>2</a:t>
            </a:r>
            <a:r>
              <a:rPr lang="en-GB" sz="2000" i="1" dirty="0" smtClean="0">
                <a:latin typeface="Chalkboard" charset="0"/>
                <a:ea typeface="Chalkboard" charset="0"/>
                <a:cs typeface="Chalkboard" charset="0"/>
              </a:rPr>
              <a:t>L</a:t>
            </a:r>
            <a:r>
              <a:rPr lang="en-GB" sz="2000" dirty="0" smtClean="0">
                <a:latin typeface="Chalkboard" charset="0"/>
                <a:ea typeface="Chalkboard" charset="0"/>
                <a:cs typeface="Chalkboard" charset="0"/>
              </a:rPr>
              <a:t> long.</a:t>
            </a:r>
          </a:p>
          <a:p>
            <a:r>
              <a:rPr lang="en-GB" sz="2000" dirty="0" smtClean="0">
                <a:solidFill>
                  <a:srgbClr val="0432FF"/>
                </a:solidFill>
                <a:latin typeface="Chalkboard" charset="0"/>
                <a:ea typeface="Chalkboard" charset="0"/>
                <a:cs typeface="Chalkboard" charset="0"/>
              </a:rPr>
              <a:t>End of 3</a:t>
            </a:r>
            <a:r>
              <a:rPr lang="en-GB" sz="2000" baseline="30000" dirty="0" smtClean="0">
                <a:solidFill>
                  <a:srgbClr val="0432FF"/>
                </a:solidFill>
                <a:latin typeface="Chalkboard" charset="0"/>
                <a:ea typeface="Chalkboard" charset="0"/>
                <a:cs typeface="Chalkboard" charset="0"/>
              </a:rPr>
              <a:t>rd</a:t>
            </a:r>
            <a:r>
              <a:rPr lang="en-GB" sz="2000" dirty="0" smtClean="0">
                <a:solidFill>
                  <a:srgbClr val="0432FF"/>
                </a:solidFill>
                <a:latin typeface="Chalkboard" charset="0"/>
                <a:ea typeface="Chalkboard" charset="0"/>
                <a:cs typeface="Chalkboard" charset="0"/>
              </a:rPr>
              <a:t> time period</a:t>
            </a:r>
            <a:r>
              <a:rPr lang="en-GB" sz="2000" dirty="0" smtClean="0">
                <a:latin typeface="Chalkboard" charset="0"/>
                <a:ea typeface="Chalkboard" charset="0"/>
                <a:cs typeface="Chalkboard" charset="0"/>
              </a:rPr>
              <a:t>: ant has walked </a:t>
            </a:r>
            <a:r>
              <a:rPr lang="en-GB" sz="2000" i="1" dirty="0" smtClean="0">
                <a:latin typeface="Chalkboard" charset="0"/>
                <a:ea typeface="Chalkboard" charset="0"/>
                <a:cs typeface="Chalkboard" charset="0"/>
              </a:rPr>
              <a:t>a</a:t>
            </a:r>
            <a:r>
              <a:rPr lang="en-GB" sz="2000" dirty="0" smtClean="0">
                <a:latin typeface="Chalkboard" charset="0"/>
                <a:ea typeface="Chalkboard" charset="0"/>
                <a:cs typeface="Chalkboard" charset="0"/>
              </a:rPr>
              <a:t> + </a:t>
            </a:r>
            <a:r>
              <a:rPr lang="en-GB" sz="2000" i="1" dirty="0" smtClean="0">
                <a:latin typeface="Chalkboard" charset="0"/>
                <a:ea typeface="Chalkboard" charset="0"/>
                <a:cs typeface="Chalkboard" charset="0"/>
              </a:rPr>
              <a:t>a</a:t>
            </a:r>
            <a:r>
              <a:rPr lang="en-GB" sz="2000" dirty="0" smtClean="0">
                <a:latin typeface="Chalkboard" charset="0"/>
                <a:ea typeface="Chalkboard" charset="0"/>
                <a:cs typeface="Chalkboard" charset="0"/>
              </a:rPr>
              <a:t>(1+</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a:t>
            </a:r>
            <a:r>
              <a:rPr lang="en-GB" sz="2000" i="1" dirty="0" smtClean="0">
                <a:latin typeface="Chalkboard" charset="0"/>
                <a:ea typeface="Chalkboard" charset="0"/>
                <a:cs typeface="Chalkboard" charset="0"/>
              </a:rPr>
              <a:t>s </a:t>
            </a:r>
            <a:r>
              <a:rPr lang="en-GB" sz="2000" dirty="0" smtClean="0">
                <a:latin typeface="Chalkboard" charset="0"/>
                <a:ea typeface="Chalkboard" charset="0"/>
                <a:cs typeface="Chalkboard" charset="0"/>
              </a:rPr>
              <a:t>which has been scaled by</a:t>
            </a:r>
            <a:r>
              <a:rPr lang="en-GB" sz="2000" i="1" dirty="0" smtClean="0">
                <a:latin typeface="Chalkboard" charset="0"/>
                <a:ea typeface="Chalkboard" charset="0"/>
                <a:cs typeface="Chalkboard" charset="0"/>
              </a:rPr>
              <a:t> s </a:t>
            </a:r>
            <a:r>
              <a:rPr lang="en-GB" sz="2000" dirty="0" smtClean="0">
                <a:latin typeface="Chalkboard" charset="0"/>
                <a:ea typeface="Chalkboard" charset="0"/>
                <a:cs typeface="Chalkboard" charset="0"/>
              </a:rPr>
              <a:t>and so ant is at </a:t>
            </a:r>
            <a:r>
              <a:rPr lang="en-GB" sz="2000" i="1" dirty="0" smtClean="0">
                <a:latin typeface="Chalkboard" charset="0"/>
                <a:ea typeface="Chalkboard" charset="0"/>
                <a:cs typeface="Chalkboard" charset="0"/>
              </a:rPr>
              <a:t>a</a:t>
            </a:r>
            <a:r>
              <a:rPr lang="en-GB" sz="2000" dirty="0" smtClean="0">
                <a:latin typeface="Chalkboard" charset="0"/>
                <a:ea typeface="Chalkboard" charset="0"/>
                <a:cs typeface="Chalkboard" charset="0"/>
              </a:rPr>
              <a:t>(1+</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a:t>
            </a:r>
            <a:r>
              <a:rPr lang="en-GB" sz="2000" i="1" dirty="0" smtClean="0">
                <a:latin typeface="Chalkboard" charset="0"/>
                <a:ea typeface="Chalkboard" charset="0"/>
                <a:cs typeface="Chalkboard" charset="0"/>
              </a:rPr>
              <a:t>s</a:t>
            </a:r>
            <a:r>
              <a:rPr lang="en-GB" sz="2000" baseline="30000" dirty="0" smtClean="0">
                <a:latin typeface="Chalkboard" charset="0"/>
                <a:ea typeface="Chalkboard" charset="0"/>
                <a:cs typeface="Chalkboard" charset="0"/>
              </a:rPr>
              <a:t>2</a:t>
            </a:r>
            <a:r>
              <a:rPr lang="en-GB" sz="2000" dirty="0" smtClean="0">
                <a:latin typeface="Chalkboard" charset="0"/>
                <a:ea typeface="Chalkboard" charset="0"/>
                <a:cs typeface="Chalkboard" charset="0"/>
              </a:rPr>
              <a:t>)</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 on an elastic </a:t>
            </a:r>
            <a:r>
              <a:rPr lang="en-GB" sz="2000" i="1" dirty="0" smtClean="0">
                <a:latin typeface="Chalkboard" charset="0"/>
                <a:ea typeface="Chalkboard" charset="0"/>
                <a:cs typeface="Chalkboard" charset="0"/>
              </a:rPr>
              <a:t>s</a:t>
            </a:r>
            <a:r>
              <a:rPr lang="en-GB" sz="2000" baseline="30000" dirty="0" smtClean="0">
                <a:latin typeface="Chalkboard" charset="0"/>
                <a:ea typeface="Chalkboard" charset="0"/>
                <a:cs typeface="Chalkboard" charset="0"/>
              </a:rPr>
              <a:t>3</a:t>
            </a:r>
            <a:r>
              <a:rPr lang="en-GB" sz="2000" i="1" dirty="0" smtClean="0">
                <a:latin typeface="Chalkboard" charset="0"/>
                <a:ea typeface="Chalkboard" charset="0"/>
                <a:cs typeface="Chalkboard" charset="0"/>
              </a:rPr>
              <a:t>L</a:t>
            </a:r>
            <a:r>
              <a:rPr lang="en-GB" sz="2000" dirty="0" smtClean="0">
                <a:latin typeface="Chalkboard" charset="0"/>
                <a:ea typeface="Chalkboard" charset="0"/>
                <a:cs typeface="Chalkboard" charset="0"/>
              </a:rPr>
              <a:t> long.</a:t>
            </a:r>
          </a:p>
          <a:p>
            <a:r>
              <a:rPr lang="en-GB" sz="2000" dirty="0" smtClean="0">
                <a:solidFill>
                  <a:srgbClr val="0432FF"/>
                </a:solidFill>
                <a:latin typeface="Chalkboard" charset="0"/>
                <a:ea typeface="Chalkboard" charset="0"/>
                <a:cs typeface="Chalkboard" charset="0"/>
              </a:rPr>
              <a:t>End of </a:t>
            </a:r>
            <a:r>
              <a:rPr lang="en-GB" sz="2000" i="1" dirty="0" smtClean="0">
                <a:solidFill>
                  <a:srgbClr val="0432FF"/>
                </a:solidFill>
                <a:latin typeface="Chalkboard" charset="0"/>
                <a:ea typeface="Chalkboard" charset="0"/>
                <a:cs typeface="Chalkboard" charset="0"/>
              </a:rPr>
              <a:t>n</a:t>
            </a:r>
            <a:r>
              <a:rPr lang="en-GB" sz="2000" i="1" baseline="30000" dirty="0" smtClean="0">
                <a:solidFill>
                  <a:srgbClr val="0432FF"/>
                </a:solidFill>
                <a:latin typeface="Chalkboard" charset="0"/>
                <a:ea typeface="Chalkboard" charset="0"/>
                <a:cs typeface="Chalkboard" charset="0"/>
              </a:rPr>
              <a:t>th</a:t>
            </a:r>
            <a:r>
              <a:rPr lang="en-GB" sz="2000" i="1" dirty="0" smtClean="0">
                <a:solidFill>
                  <a:srgbClr val="0432FF"/>
                </a:solidFill>
                <a:latin typeface="Chalkboard" charset="0"/>
                <a:ea typeface="Chalkboard" charset="0"/>
                <a:cs typeface="Chalkboard" charset="0"/>
              </a:rPr>
              <a:t> </a:t>
            </a:r>
            <a:r>
              <a:rPr lang="en-GB" sz="2000" dirty="0" smtClean="0">
                <a:solidFill>
                  <a:srgbClr val="0432FF"/>
                </a:solidFill>
                <a:latin typeface="Chalkboard" charset="0"/>
                <a:ea typeface="Chalkboard" charset="0"/>
                <a:cs typeface="Chalkboard" charset="0"/>
              </a:rPr>
              <a:t>time period: </a:t>
            </a:r>
            <a:r>
              <a:rPr lang="en-GB" sz="2000" dirty="0" smtClean="0">
                <a:latin typeface="Chalkboard" charset="0"/>
                <a:ea typeface="Chalkboard" charset="0"/>
                <a:cs typeface="Chalkboard" charset="0"/>
              </a:rPr>
              <a:t>ant has walked </a:t>
            </a:r>
            <a:r>
              <a:rPr lang="en-GB" sz="2000" i="1" dirty="0" smtClean="0">
                <a:latin typeface="Chalkboard" charset="0"/>
                <a:ea typeface="Chalkboard" charset="0"/>
                <a:cs typeface="Chalkboard" charset="0"/>
              </a:rPr>
              <a:t>a</a:t>
            </a:r>
            <a:r>
              <a:rPr lang="en-GB" sz="2000" dirty="0" smtClean="0">
                <a:latin typeface="Chalkboard" charset="0"/>
                <a:ea typeface="Chalkboard" charset="0"/>
                <a:cs typeface="Chalkboard" charset="0"/>
              </a:rPr>
              <a:t>(1+</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a:t>
            </a:r>
            <a:r>
              <a:rPr lang="en-GB" sz="2000" i="1" dirty="0" smtClean="0">
                <a:latin typeface="Chalkboard" charset="0"/>
                <a:ea typeface="Chalkboard" charset="0"/>
                <a:cs typeface="Chalkboard" charset="0"/>
              </a:rPr>
              <a:t>s</a:t>
            </a:r>
            <a:r>
              <a:rPr lang="en-GB" sz="2000" baseline="30000" dirty="0" smtClean="0">
                <a:latin typeface="Chalkboard" charset="0"/>
                <a:ea typeface="Chalkboard" charset="0"/>
                <a:cs typeface="Chalkboard" charset="0"/>
              </a:rPr>
              <a:t>2</a:t>
            </a:r>
            <a:r>
              <a:rPr lang="en-GB" sz="2000" dirty="0" smtClean="0">
                <a:latin typeface="Chalkboard" charset="0"/>
                <a:ea typeface="Chalkboard" charset="0"/>
                <a:cs typeface="Chalkboard" charset="0"/>
              </a:rPr>
              <a:t>+</a:t>
            </a:r>
            <a:r>
              <a:rPr lang="mr-IN" sz="2000" dirty="0" smtClean="0">
                <a:latin typeface="Chalkboard" charset="0"/>
                <a:ea typeface="Chalkboard" charset="0"/>
                <a:cs typeface="Chalkboard" charset="0"/>
              </a:rPr>
              <a:t>…</a:t>
            </a:r>
            <a:r>
              <a:rPr lang="en-GB" sz="2000" dirty="0" smtClean="0">
                <a:latin typeface="Chalkboard" charset="0"/>
                <a:ea typeface="Chalkboard" charset="0"/>
                <a:cs typeface="Chalkboard" charset="0"/>
              </a:rPr>
              <a:t>+</a:t>
            </a:r>
            <a:r>
              <a:rPr lang="en-GB" sz="2000" i="1" dirty="0" smtClean="0">
                <a:latin typeface="Chalkboard" charset="0"/>
                <a:ea typeface="Chalkboard" charset="0"/>
                <a:cs typeface="Chalkboard" charset="0"/>
              </a:rPr>
              <a:t>s</a:t>
            </a:r>
            <a:r>
              <a:rPr lang="en-GB" sz="2000" i="1" baseline="30000" dirty="0" smtClean="0">
                <a:latin typeface="Chalkboard" charset="0"/>
                <a:ea typeface="Chalkboard" charset="0"/>
                <a:cs typeface="Chalkboard" charset="0"/>
              </a:rPr>
              <a:t>n</a:t>
            </a:r>
            <a:r>
              <a:rPr lang="en-GB" sz="2000" baseline="30000" dirty="0" smtClean="0">
                <a:latin typeface="Chalkboard" charset="0"/>
                <a:ea typeface="Chalkboard" charset="0"/>
                <a:cs typeface="Chalkboard" charset="0"/>
              </a:rPr>
              <a:t>-1</a:t>
            </a:r>
            <a:r>
              <a:rPr lang="en-GB" sz="2000" dirty="0" smtClean="0">
                <a:latin typeface="Chalkboard" charset="0"/>
                <a:ea typeface="Chalkboard" charset="0"/>
                <a:cs typeface="Chalkboard" charset="0"/>
              </a:rPr>
              <a:t>) which has been scaled by </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 so ant is at </a:t>
            </a:r>
            <a:r>
              <a:rPr lang="en-GB" sz="2000" i="1" dirty="0">
                <a:latin typeface="Chalkboard" charset="0"/>
                <a:ea typeface="Chalkboard" charset="0"/>
                <a:cs typeface="Chalkboard" charset="0"/>
              </a:rPr>
              <a:t>a</a:t>
            </a:r>
            <a:r>
              <a:rPr lang="en-GB" sz="2000" dirty="0">
                <a:latin typeface="Chalkboard" charset="0"/>
                <a:ea typeface="Chalkboard" charset="0"/>
                <a:cs typeface="Chalkboard" charset="0"/>
              </a:rPr>
              <a:t>(1+</a:t>
            </a:r>
            <a:r>
              <a:rPr lang="en-GB" sz="2000" i="1" dirty="0">
                <a:latin typeface="Chalkboard" charset="0"/>
                <a:ea typeface="Chalkboard" charset="0"/>
                <a:cs typeface="Chalkboard" charset="0"/>
              </a:rPr>
              <a:t>s</a:t>
            </a:r>
            <a:r>
              <a:rPr lang="en-GB" sz="2000" dirty="0">
                <a:latin typeface="Chalkboard" charset="0"/>
                <a:ea typeface="Chalkboard" charset="0"/>
                <a:cs typeface="Chalkboard" charset="0"/>
              </a:rPr>
              <a:t>+</a:t>
            </a:r>
            <a:r>
              <a:rPr lang="en-GB" sz="2000" i="1" dirty="0">
                <a:latin typeface="Chalkboard" charset="0"/>
                <a:ea typeface="Chalkboard" charset="0"/>
                <a:cs typeface="Chalkboard" charset="0"/>
              </a:rPr>
              <a:t>s</a:t>
            </a:r>
            <a:r>
              <a:rPr lang="en-GB" sz="2000" baseline="30000" dirty="0">
                <a:latin typeface="Chalkboard" charset="0"/>
                <a:ea typeface="Chalkboard" charset="0"/>
                <a:cs typeface="Chalkboard" charset="0"/>
              </a:rPr>
              <a:t>2</a:t>
            </a:r>
            <a:r>
              <a:rPr lang="en-GB" sz="2000" dirty="0">
                <a:latin typeface="Chalkboard" charset="0"/>
                <a:ea typeface="Chalkboard" charset="0"/>
                <a:cs typeface="Chalkboard" charset="0"/>
              </a:rPr>
              <a:t>+</a:t>
            </a:r>
            <a:r>
              <a:rPr lang="mr-IN" sz="2000" dirty="0">
                <a:latin typeface="Chalkboard" charset="0"/>
                <a:ea typeface="Chalkboard" charset="0"/>
                <a:cs typeface="Chalkboard" charset="0"/>
              </a:rPr>
              <a:t>…</a:t>
            </a:r>
            <a:r>
              <a:rPr lang="en-GB" sz="2000" dirty="0">
                <a:latin typeface="Chalkboard" charset="0"/>
                <a:ea typeface="Chalkboard" charset="0"/>
                <a:cs typeface="Chalkboard" charset="0"/>
              </a:rPr>
              <a:t>+</a:t>
            </a:r>
            <a:r>
              <a:rPr lang="en-GB" sz="2000" i="1" dirty="0" smtClean="0">
                <a:latin typeface="Chalkboard" charset="0"/>
                <a:ea typeface="Chalkboard" charset="0"/>
                <a:cs typeface="Chalkboard" charset="0"/>
              </a:rPr>
              <a:t>s</a:t>
            </a:r>
            <a:r>
              <a:rPr lang="en-GB" sz="2000" i="1" baseline="30000" dirty="0" smtClean="0">
                <a:latin typeface="Chalkboard" charset="0"/>
                <a:ea typeface="Chalkboard" charset="0"/>
                <a:cs typeface="Chalkboard" charset="0"/>
              </a:rPr>
              <a:t>n</a:t>
            </a:r>
            <a:r>
              <a:rPr lang="en-GB" sz="2000" baseline="30000" dirty="0" smtClean="0">
                <a:latin typeface="Chalkboard" charset="0"/>
                <a:ea typeface="Chalkboard" charset="0"/>
                <a:cs typeface="Chalkboard" charset="0"/>
              </a:rPr>
              <a:t>-1</a:t>
            </a:r>
            <a:r>
              <a:rPr lang="en-GB" sz="2000" dirty="0" smtClean="0">
                <a:latin typeface="Chalkboard" charset="0"/>
                <a:ea typeface="Chalkboard" charset="0"/>
                <a:cs typeface="Chalkboard" charset="0"/>
              </a:rPr>
              <a:t>)</a:t>
            </a:r>
            <a:r>
              <a:rPr lang="en-GB" sz="2000" i="1" dirty="0" smtClean="0">
                <a:latin typeface="Chalkboard" charset="0"/>
                <a:ea typeface="Chalkboard" charset="0"/>
                <a:cs typeface="Chalkboard" charset="0"/>
              </a:rPr>
              <a:t>s</a:t>
            </a:r>
            <a:r>
              <a:rPr lang="en-GB" sz="2000" dirty="0" smtClean="0">
                <a:latin typeface="Chalkboard" charset="0"/>
                <a:ea typeface="Chalkboard" charset="0"/>
                <a:cs typeface="Chalkboard" charset="0"/>
              </a:rPr>
              <a:t> along an elastic </a:t>
            </a:r>
            <a:r>
              <a:rPr lang="en-GB" sz="2000" i="1" dirty="0" err="1" smtClean="0">
                <a:latin typeface="Chalkboard" charset="0"/>
                <a:ea typeface="Chalkboard" charset="0"/>
                <a:cs typeface="Chalkboard" charset="0"/>
              </a:rPr>
              <a:t>s</a:t>
            </a:r>
            <a:r>
              <a:rPr lang="en-GB" sz="2000" i="1" baseline="30000" dirty="0" err="1" smtClean="0">
                <a:latin typeface="Chalkboard" charset="0"/>
                <a:ea typeface="Chalkboard" charset="0"/>
                <a:cs typeface="Chalkboard" charset="0"/>
              </a:rPr>
              <a:t>n</a:t>
            </a:r>
            <a:r>
              <a:rPr lang="en-GB" sz="2000" i="1" dirty="0" err="1" smtClean="0">
                <a:latin typeface="Chalkboard" charset="0"/>
                <a:ea typeface="Chalkboard" charset="0"/>
                <a:cs typeface="Chalkboard" charset="0"/>
              </a:rPr>
              <a:t>L</a:t>
            </a:r>
            <a:r>
              <a:rPr lang="en-GB" sz="2000" dirty="0" smtClean="0">
                <a:latin typeface="Chalkboard" charset="0"/>
                <a:ea typeface="Chalkboard" charset="0"/>
                <a:cs typeface="Chalkboard" charset="0"/>
              </a:rPr>
              <a:t> long.</a:t>
            </a:r>
            <a:endParaRPr lang="en-GB" sz="2000" dirty="0">
              <a:latin typeface="Chalkboard" charset="0"/>
              <a:ea typeface="Chalkboard" charset="0"/>
              <a:cs typeface="Chalkboard" charset="0"/>
            </a:endParaRPr>
          </a:p>
        </p:txBody>
      </p:sp>
      <p:sp>
        <p:nvSpPr>
          <p:cNvPr id="8" name="TextBox 7"/>
          <p:cNvSpPr txBox="1"/>
          <p:nvPr/>
        </p:nvSpPr>
        <p:spPr>
          <a:xfrm>
            <a:off x="276392" y="5577204"/>
            <a:ext cx="3239669" cy="1015663"/>
          </a:xfrm>
          <a:prstGeom prst="rect">
            <a:avLst/>
          </a:prstGeom>
          <a:noFill/>
        </p:spPr>
        <p:txBody>
          <a:bodyPr wrap="none" rtlCol="0">
            <a:spAutoFit/>
          </a:bodyPr>
          <a:lstStyle/>
          <a:p>
            <a:r>
              <a:rPr lang="en-GB" sz="2000" dirty="0" smtClean="0">
                <a:latin typeface="Chalkboard" charset="0"/>
                <a:ea typeface="Chalkboard" charset="0"/>
                <a:cs typeface="Chalkboard" charset="0"/>
              </a:rPr>
              <a:t>Ant is at point              </a:t>
            </a:r>
            <a:br>
              <a:rPr lang="en-GB" sz="2000" dirty="0" smtClean="0">
                <a:latin typeface="Chalkboard" charset="0"/>
                <a:ea typeface="Chalkboard" charset="0"/>
                <a:cs typeface="Chalkboard" charset="0"/>
              </a:rPr>
            </a:br>
            <a:r>
              <a:rPr lang="en-GB" sz="2000" i="1" dirty="0" smtClean="0">
                <a:latin typeface="Chalkboard" charset="0"/>
                <a:ea typeface="Chalkboard" charset="0"/>
                <a:cs typeface="Chalkboard" charset="0"/>
              </a:rPr>
              <a:t>r</a:t>
            </a:r>
            <a:r>
              <a:rPr lang="en-GB" sz="2000" dirty="0" smtClean="0">
                <a:latin typeface="Chalkboard" charset="0"/>
                <a:ea typeface="Chalkboard" charset="0"/>
                <a:cs typeface="Chalkboard" charset="0"/>
              </a:rPr>
              <a:t> of the way </a:t>
            </a:r>
          </a:p>
          <a:p>
            <a:r>
              <a:rPr lang="en-GB" sz="2000" dirty="0" smtClean="0">
                <a:latin typeface="Chalkboard" charset="0"/>
                <a:ea typeface="Chalkboard" charset="0"/>
                <a:cs typeface="Chalkboard" charset="0"/>
              </a:rPr>
              <a:t>along the elastic.</a:t>
            </a:r>
            <a:endParaRPr lang="en-GB" sz="2000" dirty="0">
              <a:latin typeface="Chalkboard" charset="0"/>
              <a:ea typeface="Chalkboard" charset="0"/>
              <a:cs typeface="Chalkboard" charset="0"/>
            </a:endParaRPr>
          </a:p>
        </p:txBody>
      </p:sp>
      <p:pic>
        <p:nvPicPr>
          <p:cNvPr id="10" name="Picture 9"/>
          <p:cNvPicPr>
            <a:picLocks noChangeAspect="1"/>
          </p:cNvPicPr>
          <p:nvPr/>
        </p:nvPicPr>
        <p:blipFill>
          <a:blip r:embed="rId2"/>
          <a:stretch>
            <a:fillRect/>
          </a:stretch>
        </p:blipFill>
        <p:spPr>
          <a:xfrm>
            <a:off x="2090693" y="5191926"/>
            <a:ext cx="3765797" cy="1232020"/>
          </a:xfrm>
          <a:prstGeom prst="rect">
            <a:avLst/>
          </a:prstGeom>
        </p:spPr>
      </p:pic>
      <p:sp>
        <p:nvSpPr>
          <p:cNvPr id="11" name="TextBox 10"/>
          <p:cNvSpPr txBox="1"/>
          <p:nvPr/>
        </p:nvSpPr>
        <p:spPr>
          <a:xfrm>
            <a:off x="5898382" y="5115406"/>
            <a:ext cx="3206327" cy="400110"/>
          </a:xfrm>
          <a:prstGeom prst="rect">
            <a:avLst/>
          </a:prstGeom>
          <a:noFill/>
        </p:spPr>
        <p:txBody>
          <a:bodyPr wrap="none" rtlCol="0">
            <a:spAutoFit/>
          </a:bodyPr>
          <a:lstStyle/>
          <a:p>
            <a:r>
              <a:rPr lang="en-GB" sz="2000" dirty="0" smtClean="0">
                <a:latin typeface="Chalkboard" charset="0"/>
                <a:ea typeface="Chalkboard" charset="0"/>
                <a:cs typeface="Chalkboard" charset="0"/>
              </a:rPr>
              <a:t>So to reach </a:t>
            </a:r>
            <a:r>
              <a:rPr lang="en-GB" sz="2000" smtClean="0">
                <a:latin typeface="Chalkboard" charset="0"/>
                <a:ea typeface="Chalkboard" charset="0"/>
                <a:cs typeface="Chalkboard" charset="0"/>
              </a:rPr>
              <a:t>the end, </a:t>
            </a:r>
            <a:r>
              <a:rPr lang="en-GB" sz="2000" dirty="0" smtClean="0">
                <a:latin typeface="Chalkboard" charset="0"/>
                <a:ea typeface="Chalkboard" charset="0"/>
                <a:cs typeface="Chalkboard" charset="0"/>
              </a:rPr>
              <a:t>r ≥ 1</a:t>
            </a:r>
            <a:endParaRPr lang="en-GB" sz="2000" dirty="0">
              <a:latin typeface="Chalkboard" charset="0"/>
              <a:ea typeface="Chalkboard" charset="0"/>
              <a:cs typeface="Chalkboard" charset="0"/>
            </a:endParaRPr>
          </a:p>
        </p:txBody>
      </p:sp>
      <p:pic>
        <p:nvPicPr>
          <p:cNvPr id="12" name="Picture 11"/>
          <p:cNvPicPr>
            <a:picLocks noChangeAspect="1"/>
          </p:cNvPicPr>
          <p:nvPr/>
        </p:nvPicPr>
        <p:blipFill>
          <a:blip r:embed="rId3"/>
          <a:stretch>
            <a:fillRect/>
          </a:stretch>
        </p:blipFill>
        <p:spPr>
          <a:xfrm>
            <a:off x="6539042" y="5561094"/>
            <a:ext cx="1496843" cy="782964"/>
          </a:xfrm>
          <a:prstGeom prst="rect">
            <a:avLst/>
          </a:prstGeom>
        </p:spPr>
      </p:pic>
    </p:spTree>
    <p:extLst>
      <p:ext uri="{BB962C8B-B14F-4D97-AF65-F5344CB8AC3E}">
        <p14:creationId xmlns:p14="http://schemas.microsoft.com/office/powerpoint/2010/main" val="185638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Scaling on a Number Line</a:t>
            </a:r>
            <a:endParaRPr lang="en-GB" dirty="0"/>
          </a:p>
        </p:txBody>
      </p:sp>
      <p:sp>
        <p:nvSpPr>
          <p:cNvPr id="3" name="Content Placeholder 2"/>
          <p:cNvSpPr>
            <a:spLocks noGrp="1"/>
          </p:cNvSpPr>
          <p:nvPr>
            <p:ph idx="1"/>
          </p:nvPr>
        </p:nvSpPr>
        <p:spPr>
          <a:xfrm>
            <a:off x="457828" y="1085455"/>
            <a:ext cx="8274190" cy="4792831"/>
          </a:xfrm>
        </p:spPr>
        <p:txBody>
          <a:bodyPr>
            <a:noAutofit/>
          </a:bodyPr>
          <a:lstStyle/>
          <a:p>
            <a:r>
              <a:rPr lang="en-GB" dirty="0" smtClean="0"/>
              <a:t>Imagine a number line, painted on a table.</a:t>
            </a:r>
          </a:p>
          <a:p>
            <a:r>
              <a:rPr lang="en-GB" dirty="0"/>
              <a:t>Imagine an elastic copy of that number line on top of it</a:t>
            </a:r>
            <a:r>
              <a:rPr lang="en-GB" dirty="0" smtClean="0"/>
              <a:t>.</a:t>
            </a:r>
          </a:p>
          <a:p>
            <a:r>
              <a:rPr lang="en-GB" dirty="0" smtClean="0"/>
              <a:t>Imagine the number line is stretched by a factor of 2 keeping 0 fixed.</a:t>
            </a:r>
          </a:p>
          <a:p>
            <a:pPr lvl="1">
              <a:lnSpc>
                <a:spcPct val="100000"/>
              </a:lnSpc>
            </a:pPr>
            <a:r>
              <a:rPr lang="en-GB" dirty="0" smtClean="0"/>
              <a:t>Where does 4 end up on the painted line?</a:t>
            </a:r>
          </a:p>
          <a:p>
            <a:pPr lvl="1">
              <a:lnSpc>
                <a:spcPct val="100000"/>
              </a:lnSpc>
            </a:pPr>
            <a:r>
              <a:rPr lang="en-GB" dirty="0" smtClean="0"/>
              <a:t>Where does -3 end up?</a:t>
            </a:r>
          </a:p>
          <a:p>
            <a:pPr lvl="1">
              <a:lnSpc>
                <a:spcPct val="100000"/>
              </a:lnSpc>
            </a:pPr>
            <a:r>
              <a:rPr lang="en-GB" dirty="0" smtClean="0"/>
              <a:t>Someone is thinking of a point on the line; where does it end up?</a:t>
            </a:r>
          </a:p>
          <a:p>
            <a:r>
              <a:rPr lang="en-GB" dirty="0" smtClean="0"/>
              <a:t>Return the elastic line to match the original painted line.</a:t>
            </a:r>
          </a:p>
          <a:p>
            <a:r>
              <a:rPr lang="en-GB" dirty="0" smtClean="0"/>
              <a:t>Imagine the number line is stretched by a factor of 2 but this time it is the point 1 that is kept fixed.</a:t>
            </a:r>
          </a:p>
          <a:p>
            <a:pPr lvl="1">
              <a:lnSpc>
                <a:spcPct val="100000"/>
              </a:lnSpc>
            </a:pPr>
            <a:r>
              <a:rPr lang="en-GB" dirty="0"/>
              <a:t>Where does 4 end up on the painted line?</a:t>
            </a:r>
          </a:p>
          <a:p>
            <a:pPr lvl="1">
              <a:lnSpc>
                <a:spcPct val="100000"/>
              </a:lnSpc>
            </a:pPr>
            <a:r>
              <a:rPr lang="en-GB" dirty="0"/>
              <a:t>Where does </a:t>
            </a:r>
            <a:r>
              <a:rPr lang="en-GB" dirty="0" smtClean="0"/>
              <a:t>-3 </a:t>
            </a:r>
            <a:r>
              <a:rPr lang="en-GB" dirty="0"/>
              <a:t>end up?</a:t>
            </a:r>
          </a:p>
          <a:p>
            <a:pPr lvl="1">
              <a:lnSpc>
                <a:spcPct val="100000"/>
              </a:lnSpc>
            </a:pPr>
            <a:r>
              <a:rPr lang="en-GB" dirty="0"/>
              <a:t>Someone is thinking of a point on the line; where does it end up</a:t>
            </a:r>
            <a:r>
              <a:rPr lang="en-GB" dirty="0" smtClean="0"/>
              <a:t>?</a:t>
            </a:r>
          </a:p>
          <a:p>
            <a:endParaRPr lang="en-GB" dirty="0"/>
          </a:p>
          <a:p>
            <a:pPr lvl="1">
              <a:lnSpc>
                <a:spcPct val="100000"/>
              </a:lnSpc>
            </a:pPr>
            <a:endParaRPr lang="en-GB" sz="2400" dirty="0" smtClean="0"/>
          </a:p>
          <a:p>
            <a:endParaRPr lang="en-GB" dirty="0"/>
          </a:p>
          <a:p>
            <a:endParaRPr lang="en-GB" dirty="0"/>
          </a:p>
        </p:txBody>
      </p:sp>
      <p:sp>
        <p:nvSpPr>
          <p:cNvPr id="4" name="Content Placeholder 2"/>
          <p:cNvSpPr txBox="1">
            <a:spLocks/>
          </p:cNvSpPr>
          <p:nvPr/>
        </p:nvSpPr>
        <p:spPr>
          <a:xfrm>
            <a:off x="457828" y="2343175"/>
            <a:ext cx="7886700" cy="562474"/>
          </a:xfrm>
          <a:prstGeom prst="rect">
            <a:avLst/>
          </a:prstGeom>
        </p:spPr>
        <p:txBody>
          <a:bodyPr vert="horz" lIns="91440" tIns="45720" rIns="91440" bIns="45720" rtlCol="0" anchor="t">
            <a:normAutofit/>
          </a:bodyPr>
          <a:lstStyle>
            <a:lvl1pPr marL="228600" indent="-360000" algn="l" defTabSz="914400" rtl="0" eaLnBrk="1" latinLnBrk="0" hangingPunct="1">
              <a:lnSpc>
                <a:spcPct val="100000"/>
              </a:lnSpc>
              <a:spcBef>
                <a:spcPts val="1000"/>
              </a:spcBef>
              <a:buFont typeface="Wingdings" charset="2"/>
              <a:buChar char="v"/>
              <a:defRPr sz="24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84195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Scaling on a Number Line</a:t>
            </a:r>
            <a:endParaRPr lang="en-GB" dirty="0"/>
          </a:p>
        </p:txBody>
      </p:sp>
      <p:sp>
        <p:nvSpPr>
          <p:cNvPr id="3" name="Content Placeholder 2"/>
          <p:cNvSpPr>
            <a:spLocks noGrp="1"/>
          </p:cNvSpPr>
          <p:nvPr>
            <p:ph idx="1"/>
          </p:nvPr>
        </p:nvSpPr>
        <p:spPr>
          <a:xfrm>
            <a:off x="467877" y="1948256"/>
            <a:ext cx="8274190" cy="1929050"/>
          </a:xfrm>
        </p:spPr>
        <p:txBody>
          <a:bodyPr>
            <a:noAutofit/>
          </a:bodyPr>
          <a:lstStyle/>
          <a:p>
            <a:r>
              <a:rPr lang="en-GB" dirty="0" smtClean="0"/>
              <a:t>Now imagine the number line is further stretched by a factor of 3 but this time it is the point 5 that is kept fixed.</a:t>
            </a:r>
          </a:p>
          <a:p>
            <a:pPr lvl="1">
              <a:lnSpc>
                <a:spcPct val="100000"/>
              </a:lnSpc>
            </a:pPr>
            <a:r>
              <a:rPr lang="en-GB" dirty="0"/>
              <a:t>Where does </a:t>
            </a:r>
            <a:r>
              <a:rPr lang="en-GB" dirty="0" smtClean="0"/>
              <a:t>the original 4 </a:t>
            </a:r>
            <a:r>
              <a:rPr lang="en-GB" dirty="0"/>
              <a:t>end up on the painted line?</a:t>
            </a:r>
          </a:p>
          <a:p>
            <a:pPr lvl="1">
              <a:lnSpc>
                <a:spcPct val="100000"/>
              </a:lnSpc>
            </a:pPr>
            <a:r>
              <a:rPr lang="en-GB" dirty="0"/>
              <a:t>Where does </a:t>
            </a:r>
            <a:r>
              <a:rPr lang="en-GB" dirty="0" smtClean="0"/>
              <a:t>the original -3 </a:t>
            </a:r>
            <a:r>
              <a:rPr lang="en-GB" dirty="0"/>
              <a:t>end up?</a:t>
            </a:r>
          </a:p>
          <a:p>
            <a:pPr lvl="1">
              <a:lnSpc>
                <a:spcPct val="100000"/>
              </a:lnSpc>
            </a:pPr>
            <a:r>
              <a:rPr lang="en-GB" dirty="0"/>
              <a:t>Someone is thinking of a point on </a:t>
            </a:r>
            <a:r>
              <a:rPr lang="en-GB"/>
              <a:t>the </a:t>
            </a:r>
            <a:r>
              <a:rPr lang="en-GB" smtClean="0"/>
              <a:t>original line</a:t>
            </a:r>
            <a:r>
              <a:rPr lang="en-GB"/>
              <a:t>; </a:t>
            </a:r>
            <a:r>
              <a:rPr lang="en-GB" smtClean="0"/>
              <a:t/>
            </a:r>
            <a:br>
              <a:rPr lang="en-GB" smtClean="0"/>
            </a:br>
            <a:r>
              <a:rPr lang="en-GB" smtClean="0"/>
              <a:t>where </a:t>
            </a:r>
            <a:r>
              <a:rPr lang="en-GB" dirty="0"/>
              <a:t>does it end up</a:t>
            </a:r>
            <a:r>
              <a:rPr lang="en-GB" dirty="0" smtClean="0"/>
              <a:t>?</a:t>
            </a:r>
          </a:p>
          <a:p>
            <a:endParaRPr lang="en-GB" dirty="0"/>
          </a:p>
          <a:p>
            <a:pPr lvl="1">
              <a:lnSpc>
                <a:spcPct val="100000"/>
              </a:lnSpc>
            </a:pPr>
            <a:endParaRPr lang="en-GB" sz="2400" dirty="0" smtClean="0"/>
          </a:p>
          <a:p>
            <a:endParaRPr lang="en-GB" dirty="0"/>
          </a:p>
          <a:p>
            <a:endParaRPr lang="en-GB" dirty="0"/>
          </a:p>
        </p:txBody>
      </p:sp>
      <p:sp>
        <p:nvSpPr>
          <p:cNvPr id="4" name="Content Placeholder 2"/>
          <p:cNvSpPr txBox="1">
            <a:spLocks/>
          </p:cNvSpPr>
          <p:nvPr/>
        </p:nvSpPr>
        <p:spPr>
          <a:xfrm>
            <a:off x="457828" y="2343175"/>
            <a:ext cx="7886700" cy="562474"/>
          </a:xfrm>
          <a:prstGeom prst="rect">
            <a:avLst/>
          </a:prstGeom>
        </p:spPr>
        <p:txBody>
          <a:bodyPr vert="horz" lIns="91440" tIns="45720" rIns="91440" bIns="45720" rtlCol="0" anchor="t">
            <a:normAutofit/>
          </a:bodyPr>
          <a:lstStyle>
            <a:lvl1pPr marL="228600" indent="-360000" algn="l" defTabSz="914400" rtl="0" eaLnBrk="1" latinLnBrk="0" hangingPunct="1">
              <a:lnSpc>
                <a:spcPct val="100000"/>
              </a:lnSpc>
              <a:spcBef>
                <a:spcPts val="1000"/>
              </a:spcBef>
              <a:buFont typeface="Wingdings" charset="2"/>
              <a:buChar char="v"/>
              <a:defRPr sz="24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pSp>
        <p:nvGrpSpPr>
          <p:cNvPr id="46" name="Group 45"/>
          <p:cNvGrpSpPr/>
          <p:nvPr/>
        </p:nvGrpSpPr>
        <p:grpSpPr>
          <a:xfrm>
            <a:off x="460362" y="1014609"/>
            <a:ext cx="8271656" cy="662763"/>
            <a:chOff x="450313" y="3396343"/>
            <a:chExt cx="8271656" cy="662763"/>
          </a:xfrm>
        </p:grpSpPr>
        <p:cxnSp>
          <p:nvCxnSpPr>
            <p:cNvPr id="6" name="Straight Connector 5"/>
            <p:cNvCxnSpPr/>
            <p:nvPr/>
          </p:nvCxnSpPr>
          <p:spPr>
            <a:xfrm>
              <a:off x="457828" y="3923454"/>
              <a:ext cx="8264141" cy="2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890"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2645"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56447"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00249"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44051"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87853"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31655"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75457"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19259"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63061"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06863"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50665"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94467"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8269"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82071"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25873"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69675"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213477"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57279" y="3807898"/>
              <a:ext cx="0" cy="251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59537" y="3396343"/>
              <a:ext cx="330540" cy="400110"/>
            </a:xfrm>
            <a:prstGeom prst="rect">
              <a:avLst/>
            </a:prstGeom>
            <a:noFill/>
          </p:spPr>
          <p:txBody>
            <a:bodyPr wrap="none" rtlCol="0">
              <a:spAutoFit/>
            </a:bodyPr>
            <a:lstStyle/>
            <a:p>
              <a:r>
                <a:rPr lang="en-GB" sz="2000" dirty="0" smtClean="0">
                  <a:latin typeface="Chalkboard" charset="0"/>
                  <a:ea typeface="Chalkboard" charset="0"/>
                  <a:cs typeface="Chalkboard" charset="0"/>
                </a:rPr>
                <a:t>0</a:t>
              </a:r>
              <a:endParaRPr lang="en-GB" sz="2000" dirty="0">
                <a:latin typeface="Chalkboard" charset="0"/>
                <a:ea typeface="Chalkboard" charset="0"/>
                <a:cs typeface="Chalkboard" charset="0"/>
              </a:endParaRPr>
            </a:p>
          </p:txBody>
        </p:sp>
        <p:sp>
          <p:nvSpPr>
            <p:cNvPr id="29" name="TextBox 28"/>
            <p:cNvSpPr txBox="1"/>
            <p:nvPr/>
          </p:nvSpPr>
          <p:spPr>
            <a:xfrm>
              <a:off x="4503333" y="3398021"/>
              <a:ext cx="279244" cy="400110"/>
            </a:xfrm>
            <a:prstGeom prst="rect">
              <a:avLst/>
            </a:prstGeom>
            <a:noFill/>
          </p:spPr>
          <p:txBody>
            <a:bodyPr wrap="none" rtlCol="0">
              <a:spAutoFit/>
            </a:bodyPr>
            <a:lstStyle/>
            <a:p>
              <a:r>
                <a:rPr lang="en-GB" sz="2000" dirty="0">
                  <a:latin typeface="Chalkboard" charset="0"/>
                  <a:ea typeface="Chalkboard" charset="0"/>
                  <a:cs typeface="Chalkboard" charset="0"/>
                </a:rPr>
                <a:t>1</a:t>
              </a:r>
            </a:p>
          </p:txBody>
        </p:sp>
        <p:sp>
          <p:nvSpPr>
            <p:cNvPr id="30" name="TextBox 29"/>
            <p:cNvSpPr txBox="1"/>
            <p:nvPr/>
          </p:nvSpPr>
          <p:spPr>
            <a:xfrm>
              <a:off x="4957177" y="3399699"/>
              <a:ext cx="330540" cy="400110"/>
            </a:xfrm>
            <a:prstGeom prst="rect">
              <a:avLst/>
            </a:prstGeom>
            <a:noFill/>
          </p:spPr>
          <p:txBody>
            <a:bodyPr wrap="none" rtlCol="0">
              <a:spAutoFit/>
            </a:bodyPr>
            <a:lstStyle/>
            <a:p>
              <a:r>
                <a:rPr lang="en-GB" sz="2000" dirty="0" smtClean="0">
                  <a:latin typeface="Chalkboard" charset="0"/>
                  <a:ea typeface="Chalkboard" charset="0"/>
                  <a:cs typeface="Chalkboard" charset="0"/>
                </a:rPr>
                <a:t>2</a:t>
              </a:r>
              <a:endParaRPr lang="en-GB" sz="2000" dirty="0">
                <a:latin typeface="Chalkboard" charset="0"/>
                <a:ea typeface="Chalkboard" charset="0"/>
                <a:cs typeface="Chalkboard" charset="0"/>
              </a:endParaRPr>
            </a:p>
          </p:txBody>
        </p:sp>
        <p:sp>
          <p:nvSpPr>
            <p:cNvPr id="31" name="TextBox 30"/>
            <p:cNvSpPr txBox="1"/>
            <p:nvPr/>
          </p:nvSpPr>
          <p:spPr>
            <a:xfrm>
              <a:off x="5411021" y="3401377"/>
              <a:ext cx="330540" cy="400110"/>
            </a:xfrm>
            <a:prstGeom prst="rect">
              <a:avLst/>
            </a:prstGeom>
            <a:noFill/>
          </p:spPr>
          <p:txBody>
            <a:bodyPr wrap="none" rtlCol="0">
              <a:spAutoFit/>
            </a:bodyPr>
            <a:lstStyle/>
            <a:p>
              <a:r>
                <a:rPr lang="en-GB" sz="2000" dirty="0">
                  <a:latin typeface="Chalkboard" charset="0"/>
                  <a:ea typeface="Chalkboard" charset="0"/>
                  <a:cs typeface="Chalkboard" charset="0"/>
                </a:rPr>
                <a:t>3</a:t>
              </a:r>
            </a:p>
          </p:txBody>
        </p:sp>
        <p:sp>
          <p:nvSpPr>
            <p:cNvPr id="32" name="TextBox 31"/>
            <p:cNvSpPr txBox="1"/>
            <p:nvPr/>
          </p:nvSpPr>
          <p:spPr>
            <a:xfrm>
              <a:off x="5864865" y="3403055"/>
              <a:ext cx="330540" cy="400110"/>
            </a:xfrm>
            <a:prstGeom prst="rect">
              <a:avLst/>
            </a:prstGeom>
            <a:noFill/>
          </p:spPr>
          <p:txBody>
            <a:bodyPr wrap="none" rtlCol="0">
              <a:spAutoFit/>
            </a:bodyPr>
            <a:lstStyle/>
            <a:p>
              <a:r>
                <a:rPr lang="en-GB" sz="2000" dirty="0" smtClean="0">
                  <a:latin typeface="Chalkboard" charset="0"/>
                  <a:ea typeface="Chalkboard" charset="0"/>
                  <a:cs typeface="Chalkboard" charset="0"/>
                </a:rPr>
                <a:t>4</a:t>
              </a:r>
              <a:endParaRPr lang="en-GB" sz="2000" dirty="0">
                <a:latin typeface="Chalkboard" charset="0"/>
                <a:ea typeface="Chalkboard" charset="0"/>
                <a:cs typeface="Chalkboard" charset="0"/>
              </a:endParaRPr>
            </a:p>
          </p:txBody>
        </p:sp>
        <p:sp>
          <p:nvSpPr>
            <p:cNvPr id="33" name="TextBox 32"/>
            <p:cNvSpPr txBox="1"/>
            <p:nvPr/>
          </p:nvSpPr>
          <p:spPr>
            <a:xfrm>
              <a:off x="6318709" y="3404733"/>
              <a:ext cx="330540" cy="400110"/>
            </a:xfrm>
            <a:prstGeom prst="rect">
              <a:avLst/>
            </a:prstGeom>
            <a:noFill/>
          </p:spPr>
          <p:txBody>
            <a:bodyPr wrap="none" rtlCol="0">
              <a:spAutoFit/>
            </a:bodyPr>
            <a:lstStyle/>
            <a:p>
              <a:r>
                <a:rPr lang="en-GB" sz="2000" dirty="0">
                  <a:latin typeface="Chalkboard" charset="0"/>
                  <a:ea typeface="Chalkboard" charset="0"/>
                  <a:cs typeface="Chalkboard" charset="0"/>
                </a:rPr>
                <a:t>5</a:t>
              </a:r>
            </a:p>
          </p:txBody>
        </p:sp>
        <p:sp>
          <p:nvSpPr>
            <p:cNvPr id="34" name="TextBox 33"/>
            <p:cNvSpPr txBox="1"/>
            <p:nvPr/>
          </p:nvSpPr>
          <p:spPr>
            <a:xfrm>
              <a:off x="6772553" y="3406411"/>
              <a:ext cx="330540" cy="400110"/>
            </a:xfrm>
            <a:prstGeom prst="rect">
              <a:avLst/>
            </a:prstGeom>
            <a:noFill/>
          </p:spPr>
          <p:txBody>
            <a:bodyPr wrap="none" rtlCol="0">
              <a:spAutoFit/>
            </a:bodyPr>
            <a:lstStyle/>
            <a:p>
              <a:r>
                <a:rPr lang="en-GB" sz="2000" dirty="0" smtClean="0">
                  <a:latin typeface="Chalkboard" charset="0"/>
                  <a:ea typeface="Chalkboard" charset="0"/>
                  <a:cs typeface="Chalkboard" charset="0"/>
                </a:rPr>
                <a:t>6</a:t>
              </a:r>
              <a:endParaRPr lang="en-GB" sz="2000" dirty="0">
                <a:latin typeface="Chalkboard" charset="0"/>
                <a:ea typeface="Chalkboard" charset="0"/>
                <a:cs typeface="Chalkboard" charset="0"/>
              </a:endParaRPr>
            </a:p>
          </p:txBody>
        </p:sp>
        <p:sp>
          <p:nvSpPr>
            <p:cNvPr id="35" name="TextBox 34"/>
            <p:cNvSpPr txBox="1"/>
            <p:nvPr/>
          </p:nvSpPr>
          <p:spPr>
            <a:xfrm>
              <a:off x="7226397" y="3408089"/>
              <a:ext cx="330540" cy="400110"/>
            </a:xfrm>
            <a:prstGeom prst="rect">
              <a:avLst/>
            </a:prstGeom>
            <a:noFill/>
          </p:spPr>
          <p:txBody>
            <a:bodyPr wrap="none" rtlCol="0">
              <a:spAutoFit/>
            </a:bodyPr>
            <a:lstStyle/>
            <a:p>
              <a:r>
                <a:rPr lang="en-GB" sz="2000">
                  <a:latin typeface="Chalkboard" charset="0"/>
                  <a:ea typeface="Chalkboard" charset="0"/>
                  <a:cs typeface="Chalkboard" charset="0"/>
                </a:rPr>
                <a:t>7</a:t>
              </a:r>
            </a:p>
          </p:txBody>
        </p:sp>
        <p:sp>
          <p:nvSpPr>
            <p:cNvPr id="36" name="TextBox 35"/>
            <p:cNvSpPr txBox="1"/>
            <p:nvPr/>
          </p:nvSpPr>
          <p:spPr>
            <a:xfrm>
              <a:off x="7680241" y="3409767"/>
              <a:ext cx="330540" cy="400110"/>
            </a:xfrm>
            <a:prstGeom prst="rect">
              <a:avLst/>
            </a:prstGeom>
            <a:noFill/>
          </p:spPr>
          <p:txBody>
            <a:bodyPr wrap="none" rtlCol="0">
              <a:spAutoFit/>
            </a:bodyPr>
            <a:lstStyle/>
            <a:p>
              <a:r>
                <a:rPr lang="en-GB" sz="2000" dirty="0" smtClean="0">
                  <a:latin typeface="Chalkboard" charset="0"/>
                  <a:ea typeface="Chalkboard" charset="0"/>
                  <a:cs typeface="Chalkboard" charset="0"/>
                </a:rPr>
                <a:t>8</a:t>
              </a:r>
              <a:endParaRPr lang="en-GB" sz="2000" dirty="0">
                <a:latin typeface="Chalkboard" charset="0"/>
                <a:ea typeface="Chalkboard" charset="0"/>
                <a:cs typeface="Chalkboard" charset="0"/>
              </a:endParaRPr>
            </a:p>
          </p:txBody>
        </p:sp>
        <p:sp>
          <p:nvSpPr>
            <p:cNvPr id="37" name="TextBox 36"/>
            <p:cNvSpPr txBox="1"/>
            <p:nvPr/>
          </p:nvSpPr>
          <p:spPr>
            <a:xfrm>
              <a:off x="8134085" y="3411445"/>
              <a:ext cx="330540" cy="400110"/>
            </a:xfrm>
            <a:prstGeom prst="rect">
              <a:avLst/>
            </a:prstGeom>
            <a:noFill/>
          </p:spPr>
          <p:txBody>
            <a:bodyPr wrap="none" rtlCol="0">
              <a:spAutoFit/>
            </a:bodyPr>
            <a:lstStyle/>
            <a:p>
              <a:r>
                <a:rPr lang="en-GB" sz="2000" dirty="0">
                  <a:latin typeface="Chalkboard" charset="0"/>
                  <a:ea typeface="Chalkboard" charset="0"/>
                  <a:cs typeface="Chalkboard" charset="0"/>
                </a:rPr>
                <a:t>9</a:t>
              </a:r>
            </a:p>
          </p:txBody>
        </p:sp>
        <p:sp>
          <p:nvSpPr>
            <p:cNvPr id="38" name="TextBox 37"/>
            <p:cNvSpPr txBox="1"/>
            <p:nvPr/>
          </p:nvSpPr>
          <p:spPr>
            <a:xfrm>
              <a:off x="3608384" y="3399556"/>
              <a:ext cx="401072" cy="400110"/>
            </a:xfrm>
            <a:prstGeom prst="rect">
              <a:avLst/>
            </a:prstGeom>
            <a:noFill/>
          </p:spPr>
          <p:txBody>
            <a:bodyPr wrap="none" rtlCol="0">
              <a:spAutoFit/>
            </a:bodyPr>
            <a:lstStyle/>
            <a:p>
              <a:r>
                <a:rPr lang="en-GB" sz="2000" dirty="0" smtClean="0">
                  <a:latin typeface="Chalkboard" charset="0"/>
                  <a:ea typeface="Chalkboard" charset="0"/>
                  <a:cs typeface="Chalkboard" charset="0"/>
                </a:rPr>
                <a:t>-1</a:t>
              </a:r>
              <a:endParaRPr lang="en-GB" sz="2000" dirty="0">
                <a:latin typeface="Chalkboard" charset="0"/>
                <a:ea typeface="Chalkboard" charset="0"/>
                <a:cs typeface="Chalkboard" charset="0"/>
              </a:endParaRPr>
            </a:p>
          </p:txBody>
        </p:sp>
        <p:sp>
          <p:nvSpPr>
            <p:cNvPr id="39" name="TextBox 38"/>
            <p:cNvSpPr txBox="1"/>
            <p:nvPr/>
          </p:nvSpPr>
          <p:spPr>
            <a:xfrm>
              <a:off x="3157231" y="3402769"/>
              <a:ext cx="439800" cy="400110"/>
            </a:xfrm>
            <a:prstGeom prst="rect">
              <a:avLst/>
            </a:prstGeom>
            <a:noFill/>
          </p:spPr>
          <p:txBody>
            <a:bodyPr wrap="none" rtlCol="0">
              <a:spAutoFit/>
            </a:bodyPr>
            <a:lstStyle/>
            <a:p>
              <a:r>
                <a:rPr lang="en-GB" sz="2000" dirty="0" smtClean="0">
                  <a:latin typeface="Chalkboard" charset="0"/>
                  <a:ea typeface="Chalkboard" charset="0"/>
                  <a:cs typeface="Chalkboard" charset="0"/>
                </a:rPr>
                <a:t>-2</a:t>
              </a:r>
              <a:endParaRPr lang="en-GB" sz="2000" dirty="0">
                <a:latin typeface="Chalkboard" charset="0"/>
                <a:ea typeface="Chalkboard" charset="0"/>
                <a:cs typeface="Chalkboard" charset="0"/>
              </a:endParaRPr>
            </a:p>
          </p:txBody>
        </p:sp>
        <p:sp>
          <p:nvSpPr>
            <p:cNvPr id="40" name="TextBox 39"/>
            <p:cNvSpPr txBox="1"/>
            <p:nvPr/>
          </p:nvSpPr>
          <p:spPr>
            <a:xfrm>
              <a:off x="2706078" y="3405982"/>
              <a:ext cx="432106" cy="400110"/>
            </a:xfrm>
            <a:prstGeom prst="rect">
              <a:avLst/>
            </a:prstGeom>
            <a:noFill/>
          </p:spPr>
          <p:txBody>
            <a:bodyPr wrap="none" rtlCol="0">
              <a:spAutoFit/>
            </a:bodyPr>
            <a:lstStyle/>
            <a:p>
              <a:r>
                <a:rPr lang="en-GB" sz="2000" dirty="0" smtClean="0">
                  <a:latin typeface="Chalkboard" charset="0"/>
                  <a:ea typeface="Chalkboard" charset="0"/>
                  <a:cs typeface="Chalkboard" charset="0"/>
                </a:rPr>
                <a:t>-3</a:t>
              </a:r>
              <a:endParaRPr lang="en-GB" sz="2000" dirty="0">
                <a:latin typeface="Chalkboard" charset="0"/>
                <a:ea typeface="Chalkboard" charset="0"/>
                <a:cs typeface="Chalkboard" charset="0"/>
              </a:endParaRPr>
            </a:p>
          </p:txBody>
        </p:sp>
        <p:sp>
          <p:nvSpPr>
            <p:cNvPr id="41" name="TextBox 40"/>
            <p:cNvSpPr txBox="1"/>
            <p:nvPr/>
          </p:nvSpPr>
          <p:spPr>
            <a:xfrm>
              <a:off x="2254925" y="3409195"/>
              <a:ext cx="452368" cy="400110"/>
            </a:xfrm>
            <a:prstGeom prst="rect">
              <a:avLst/>
            </a:prstGeom>
            <a:noFill/>
          </p:spPr>
          <p:txBody>
            <a:bodyPr wrap="none" rtlCol="0">
              <a:spAutoFit/>
            </a:bodyPr>
            <a:lstStyle/>
            <a:p>
              <a:r>
                <a:rPr lang="en-GB" sz="2000" dirty="0" smtClean="0">
                  <a:latin typeface="Chalkboard" charset="0"/>
                  <a:ea typeface="Chalkboard" charset="0"/>
                  <a:cs typeface="Chalkboard" charset="0"/>
                </a:rPr>
                <a:t>-4</a:t>
              </a:r>
              <a:endParaRPr lang="en-GB" sz="2000" dirty="0">
                <a:latin typeface="Chalkboard" charset="0"/>
                <a:ea typeface="Chalkboard" charset="0"/>
                <a:cs typeface="Chalkboard" charset="0"/>
              </a:endParaRPr>
            </a:p>
          </p:txBody>
        </p:sp>
        <p:sp>
          <p:nvSpPr>
            <p:cNvPr id="42" name="TextBox 41"/>
            <p:cNvSpPr txBox="1"/>
            <p:nvPr/>
          </p:nvSpPr>
          <p:spPr>
            <a:xfrm>
              <a:off x="1803772" y="3412408"/>
              <a:ext cx="439544" cy="400110"/>
            </a:xfrm>
            <a:prstGeom prst="rect">
              <a:avLst/>
            </a:prstGeom>
            <a:noFill/>
          </p:spPr>
          <p:txBody>
            <a:bodyPr wrap="none" rtlCol="0">
              <a:spAutoFit/>
            </a:bodyPr>
            <a:lstStyle/>
            <a:p>
              <a:r>
                <a:rPr lang="en-GB" sz="2000" dirty="0" smtClean="0">
                  <a:latin typeface="Chalkboard" charset="0"/>
                  <a:ea typeface="Chalkboard" charset="0"/>
                  <a:cs typeface="Chalkboard" charset="0"/>
                </a:rPr>
                <a:t>-5</a:t>
              </a:r>
              <a:endParaRPr lang="en-GB" sz="2000" dirty="0">
                <a:latin typeface="Chalkboard" charset="0"/>
                <a:ea typeface="Chalkboard" charset="0"/>
                <a:cs typeface="Chalkboard" charset="0"/>
              </a:endParaRPr>
            </a:p>
          </p:txBody>
        </p:sp>
        <p:sp>
          <p:nvSpPr>
            <p:cNvPr id="43" name="TextBox 42"/>
            <p:cNvSpPr txBox="1"/>
            <p:nvPr/>
          </p:nvSpPr>
          <p:spPr>
            <a:xfrm>
              <a:off x="1352619" y="3415621"/>
              <a:ext cx="452368" cy="400110"/>
            </a:xfrm>
            <a:prstGeom prst="rect">
              <a:avLst/>
            </a:prstGeom>
            <a:noFill/>
          </p:spPr>
          <p:txBody>
            <a:bodyPr wrap="none" rtlCol="0">
              <a:spAutoFit/>
            </a:bodyPr>
            <a:lstStyle/>
            <a:p>
              <a:r>
                <a:rPr lang="en-GB" sz="2000" dirty="0" smtClean="0">
                  <a:latin typeface="Chalkboard" charset="0"/>
                  <a:ea typeface="Chalkboard" charset="0"/>
                  <a:cs typeface="Chalkboard" charset="0"/>
                </a:rPr>
                <a:t>-6</a:t>
              </a:r>
              <a:endParaRPr lang="en-GB" sz="2000" dirty="0">
                <a:latin typeface="Chalkboard" charset="0"/>
                <a:ea typeface="Chalkboard" charset="0"/>
                <a:cs typeface="Chalkboard" charset="0"/>
              </a:endParaRPr>
            </a:p>
          </p:txBody>
        </p:sp>
        <p:sp>
          <p:nvSpPr>
            <p:cNvPr id="44" name="TextBox 43"/>
            <p:cNvSpPr txBox="1"/>
            <p:nvPr/>
          </p:nvSpPr>
          <p:spPr>
            <a:xfrm>
              <a:off x="901466" y="3418834"/>
              <a:ext cx="435440" cy="400110"/>
            </a:xfrm>
            <a:prstGeom prst="rect">
              <a:avLst/>
            </a:prstGeom>
            <a:noFill/>
          </p:spPr>
          <p:txBody>
            <a:bodyPr wrap="none" rtlCol="0">
              <a:spAutoFit/>
            </a:bodyPr>
            <a:lstStyle/>
            <a:p>
              <a:r>
                <a:rPr lang="en-GB" sz="2000" dirty="0" smtClean="0">
                  <a:latin typeface="Chalkboard" charset="0"/>
                  <a:ea typeface="Chalkboard" charset="0"/>
                  <a:cs typeface="Chalkboard" charset="0"/>
                </a:rPr>
                <a:t>-7</a:t>
              </a:r>
              <a:endParaRPr lang="en-GB" sz="2000" dirty="0">
                <a:latin typeface="Chalkboard" charset="0"/>
                <a:ea typeface="Chalkboard" charset="0"/>
                <a:cs typeface="Chalkboard" charset="0"/>
              </a:endParaRPr>
            </a:p>
          </p:txBody>
        </p:sp>
        <p:sp>
          <p:nvSpPr>
            <p:cNvPr id="45" name="TextBox 44"/>
            <p:cNvSpPr txBox="1"/>
            <p:nvPr/>
          </p:nvSpPr>
          <p:spPr>
            <a:xfrm>
              <a:off x="450313" y="3422047"/>
              <a:ext cx="452368" cy="400110"/>
            </a:xfrm>
            <a:prstGeom prst="rect">
              <a:avLst/>
            </a:prstGeom>
            <a:noFill/>
          </p:spPr>
          <p:txBody>
            <a:bodyPr wrap="none" rtlCol="0">
              <a:spAutoFit/>
            </a:bodyPr>
            <a:lstStyle/>
            <a:p>
              <a:r>
                <a:rPr lang="en-GB" sz="2000" dirty="0" smtClean="0">
                  <a:latin typeface="Chalkboard" charset="0"/>
                  <a:ea typeface="Chalkboard" charset="0"/>
                  <a:cs typeface="Chalkboard" charset="0"/>
                </a:rPr>
                <a:t>-8</a:t>
              </a:r>
              <a:endParaRPr lang="en-GB" sz="2000" dirty="0">
                <a:latin typeface="Chalkboard" charset="0"/>
                <a:ea typeface="Chalkboard" charset="0"/>
                <a:cs typeface="Chalkboard" charset="0"/>
              </a:endParaRPr>
            </a:p>
          </p:txBody>
        </p:sp>
      </p:grpSp>
    </p:spTree>
    <p:extLst>
      <p:ext uri="{BB962C8B-B14F-4D97-AF65-F5344CB8AC3E}">
        <p14:creationId xmlns:p14="http://schemas.microsoft.com/office/powerpoint/2010/main" val="68491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Compound Scaling</a:t>
            </a:r>
            <a:endParaRPr lang="en-GB" dirty="0"/>
          </a:p>
        </p:txBody>
      </p:sp>
      <p:pic>
        <p:nvPicPr>
          <p:cNvPr id="11" name="Picture 10"/>
          <p:cNvPicPr>
            <a:picLocks noChangeAspect="1"/>
          </p:cNvPicPr>
          <p:nvPr/>
        </p:nvPicPr>
        <p:blipFill>
          <a:blip r:embed="rId2"/>
          <a:stretch>
            <a:fillRect/>
          </a:stretch>
        </p:blipFill>
        <p:spPr>
          <a:xfrm>
            <a:off x="2916818" y="2048714"/>
            <a:ext cx="6230328" cy="4816434"/>
          </a:xfrm>
          <a:prstGeom prst="rect">
            <a:avLst/>
          </a:prstGeom>
        </p:spPr>
      </p:pic>
      <p:pic>
        <p:nvPicPr>
          <p:cNvPr id="13" name="Picture 12"/>
          <p:cNvPicPr>
            <a:picLocks noChangeAspect="1"/>
          </p:cNvPicPr>
          <p:nvPr/>
        </p:nvPicPr>
        <p:blipFill>
          <a:blip r:embed="rId3"/>
          <a:stretch>
            <a:fillRect/>
          </a:stretch>
        </p:blipFill>
        <p:spPr>
          <a:xfrm>
            <a:off x="2916818" y="2048714"/>
            <a:ext cx="6230328" cy="4816434"/>
          </a:xfrm>
          <a:prstGeom prst="rect">
            <a:avLst/>
          </a:prstGeom>
        </p:spPr>
      </p:pic>
      <p:pic>
        <p:nvPicPr>
          <p:cNvPr id="14" name="Picture 13"/>
          <p:cNvPicPr>
            <a:picLocks noChangeAspect="1"/>
          </p:cNvPicPr>
          <p:nvPr/>
        </p:nvPicPr>
        <p:blipFill>
          <a:blip r:embed="rId4"/>
          <a:stretch>
            <a:fillRect/>
          </a:stretch>
        </p:blipFill>
        <p:spPr>
          <a:xfrm>
            <a:off x="2916818" y="2048714"/>
            <a:ext cx="6230328" cy="4816434"/>
          </a:xfrm>
          <a:prstGeom prst="rect">
            <a:avLst/>
          </a:prstGeom>
        </p:spPr>
      </p:pic>
      <p:pic>
        <p:nvPicPr>
          <p:cNvPr id="15" name="Picture 14"/>
          <p:cNvPicPr>
            <a:picLocks noChangeAspect="1"/>
          </p:cNvPicPr>
          <p:nvPr/>
        </p:nvPicPr>
        <p:blipFill>
          <a:blip r:embed="rId5"/>
          <a:stretch>
            <a:fillRect/>
          </a:stretch>
        </p:blipFill>
        <p:spPr>
          <a:xfrm>
            <a:off x="2916818" y="2048714"/>
            <a:ext cx="6230328" cy="4816434"/>
          </a:xfrm>
          <a:prstGeom prst="rect">
            <a:avLst/>
          </a:prstGeom>
        </p:spPr>
      </p:pic>
      <p:pic>
        <p:nvPicPr>
          <p:cNvPr id="16" name="Picture 15"/>
          <p:cNvPicPr>
            <a:picLocks noChangeAspect="1"/>
          </p:cNvPicPr>
          <p:nvPr/>
        </p:nvPicPr>
        <p:blipFill>
          <a:blip r:embed="rId6"/>
          <a:stretch>
            <a:fillRect/>
          </a:stretch>
        </p:blipFill>
        <p:spPr>
          <a:xfrm>
            <a:off x="2916818" y="2048714"/>
            <a:ext cx="6230328" cy="4816434"/>
          </a:xfrm>
          <a:prstGeom prst="rect">
            <a:avLst/>
          </a:prstGeom>
        </p:spPr>
      </p:pic>
      <p:pic>
        <p:nvPicPr>
          <p:cNvPr id="19" name="Picture 18"/>
          <p:cNvPicPr>
            <a:picLocks noChangeAspect="1"/>
          </p:cNvPicPr>
          <p:nvPr/>
        </p:nvPicPr>
        <p:blipFill>
          <a:blip r:embed="rId7"/>
          <a:stretch>
            <a:fillRect/>
          </a:stretch>
        </p:blipFill>
        <p:spPr>
          <a:xfrm>
            <a:off x="2916818" y="1939015"/>
            <a:ext cx="5944960" cy="4524802"/>
          </a:xfrm>
          <a:prstGeom prst="rect">
            <a:avLst/>
          </a:prstGeom>
        </p:spPr>
      </p:pic>
      <p:sp>
        <p:nvSpPr>
          <p:cNvPr id="3" name="Content Placeholder 2"/>
          <p:cNvSpPr>
            <a:spLocks noGrp="1"/>
          </p:cNvSpPr>
          <p:nvPr>
            <p:ph idx="1"/>
          </p:nvPr>
        </p:nvSpPr>
        <p:spPr>
          <a:xfrm>
            <a:off x="277792" y="1014608"/>
            <a:ext cx="7164730" cy="1392925"/>
          </a:xfrm>
        </p:spPr>
        <p:txBody>
          <a:bodyPr>
            <a:normAutofit fontScale="92500" lnSpcReduction="10000"/>
          </a:bodyPr>
          <a:lstStyle/>
          <a:p>
            <a:r>
              <a:rPr lang="en-GB" dirty="0" smtClean="0"/>
              <a:t>Imagine scaling a picture by some scale factor, and then scaling that again by a different scale factor.</a:t>
            </a:r>
          </a:p>
          <a:p>
            <a:pPr lvl="1"/>
            <a:r>
              <a:rPr lang="en-GB" dirty="0" smtClean="0"/>
              <a:t>What is the overall effect?</a:t>
            </a:r>
          </a:p>
          <a:p>
            <a:pPr lvl="1"/>
            <a:r>
              <a:rPr lang="en-GB" dirty="0" smtClean="0"/>
              <a:t>Does the order matter?</a:t>
            </a:r>
            <a:endParaRPr lang="en-GB" dirty="0"/>
          </a:p>
        </p:txBody>
      </p:sp>
    </p:spTree>
    <p:extLst>
      <p:ext uri="{BB962C8B-B14F-4D97-AF65-F5344CB8AC3E}">
        <p14:creationId xmlns:p14="http://schemas.microsoft.com/office/powerpoint/2010/main" val="12836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Scaling from Different Centres</a:t>
            </a:r>
            <a:endParaRPr lang="en-GB" dirty="0"/>
          </a:p>
        </p:txBody>
      </p:sp>
      <p:pic>
        <p:nvPicPr>
          <p:cNvPr id="11" name="Picture 10"/>
          <p:cNvPicPr>
            <a:picLocks noChangeAspect="1"/>
          </p:cNvPicPr>
          <p:nvPr/>
        </p:nvPicPr>
        <p:blipFill>
          <a:blip r:embed="rId4"/>
          <a:stretch>
            <a:fillRect/>
          </a:stretch>
        </p:blipFill>
        <p:spPr>
          <a:xfrm>
            <a:off x="1473200" y="1670050"/>
            <a:ext cx="6197600" cy="4660900"/>
          </a:xfrm>
          <a:prstGeom prst="rect">
            <a:avLst/>
          </a:prstGeom>
        </p:spPr>
      </p:pic>
      <p:pic>
        <p:nvPicPr>
          <p:cNvPr id="12" name="Picture 11"/>
          <p:cNvPicPr>
            <a:picLocks noChangeAspect="1"/>
          </p:cNvPicPr>
          <p:nvPr/>
        </p:nvPicPr>
        <p:blipFill>
          <a:blip r:embed="rId5"/>
          <a:stretch>
            <a:fillRect/>
          </a:stretch>
        </p:blipFill>
        <p:spPr>
          <a:xfrm>
            <a:off x="1473200" y="1670050"/>
            <a:ext cx="6197600" cy="4660900"/>
          </a:xfrm>
          <a:prstGeom prst="rect">
            <a:avLst/>
          </a:prstGeom>
        </p:spPr>
      </p:pic>
      <p:pic>
        <p:nvPicPr>
          <p:cNvPr id="13" name="Picture 12"/>
          <p:cNvPicPr>
            <a:picLocks noChangeAspect="1"/>
          </p:cNvPicPr>
          <p:nvPr/>
        </p:nvPicPr>
        <p:blipFill>
          <a:blip r:embed="rId6"/>
          <a:stretch>
            <a:fillRect/>
          </a:stretch>
        </p:blipFill>
        <p:spPr>
          <a:xfrm>
            <a:off x="1473200" y="1670050"/>
            <a:ext cx="6197600" cy="4660900"/>
          </a:xfrm>
          <a:prstGeom prst="rect">
            <a:avLst/>
          </a:prstGeom>
        </p:spPr>
      </p:pic>
      <p:pic>
        <p:nvPicPr>
          <p:cNvPr id="14" name="Picture 13"/>
          <p:cNvPicPr>
            <a:picLocks noChangeAspect="1"/>
          </p:cNvPicPr>
          <p:nvPr/>
        </p:nvPicPr>
        <p:blipFill>
          <a:blip r:embed="rId7"/>
          <a:stretch>
            <a:fillRect/>
          </a:stretch>
        </p:blipFill>
        <p:spPr>
          <a:xfrm>
            <a:off x="1473200" y="1670050"/>
            <a:ext cx="6197600" cy="4660900"/>
          </a:xfrm>
          <a:prstGeom prst="rect">
            <a:avLst/>
          </a:prstGeom>
        </p:spPr>
      </p:pic>
      <p:pic>
        <p:nvPicPr>
          <p:cNvPr id="15" name="Combined Scaling Invarianc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473200" y="1555750"/>
            <a:ext cx="5994400" cy="4775200"/>
          </a:xfrm>
          <a:prstGeom prst="rect">
            <a:avLst/>
          </a:prstGeom>
        </p:spPr>
      </p:pic>
    </p:spTree>
    <p:extLst>
      <p:ext uri="{BB962C8B-B14F-4D97-AF65-F5344CB8AC3E}">
        <p14:creationId xmlns:p14="http://schemas.microsoft.com/office/powerpoint/2010/main" val="15266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mediacall" presetSubtype="0" fill="hold" nodeType="withEffect">
                                  <p:stCondLst>
                                    <p:cond delay="0"/>
                                  </p:stCondLst>
                                  <p:childTnLst>
                                    <p:cmd type="call" cmd="playFrom(0.0)">
                                      <p:cBhvr>
                                        <p:cTn id="20" dur="1580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15"/>
                </p:tgtEl>
              </p:cMediaNode>
            </p:video>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Scaling Configuration</a:t>
            </a:r>
            <a:endParaRPr lang="en-GB" dirty="0"/>
          </a:p>
        </p:txBody>
      </p:sp>
      <p:pic>
        <p:nvPicPr>
          <p:cNvPr id="4" name="Picture 3"/>
          <p:cNvPicPr>
            <a:picLocks noChangeAspect="1"/>
          </p:cNvPicPr>
          <p:nvPr/>
        </p:nvPicPr>
        <p:blipFill>
          <a:blip r:embed="rId2"/>
          <a:stretch>
            <a:fillRect/>
          </a:stretch>
        </p:blipFill>
        <p:spPr>
          <a:xfrm>
            <a:off x="4495800" y="1165609"/>
            <a:ext cx="4648200" cy="4102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77420963"/>
              </p:ext>
            </p:extLst>
          </p:nvPr>
        </p:nvGraphicFramePr>
        <p:xfrm>
          <a:off x="96087" y="1165609"/>
          <a:ext cx="4485961" cy="2713055"/>
        </p:xfrm>
        <a:graphic>
          <a:graphicData uri="http://schemas.openxmlformats.org/drawingml/2006/table">
            <a:tbl>
              <a:tblPr firstRow="1" bandRow="1">
                <a:tableStyleId>{5C22544A-7EE6-4342-B048-85BDC9FD1C3A}</a:tableStyleId>
              </a:tblPr>
              <a:tblGrid>
                <a:gridCol w="398517"/>
                <a:gridCol w="912165"/>
                <a:gridCol w="954594"/>
                <a:gridCol w="1215850"/>
                <a:gridCol w="1004835"/>
              </a:tblGrid>
              <a:tr h="884255">
                <a:tc>
                  <a:txBody>
                    <a:bodyPr/>
                    <a:lstStyle/>
                    <a:p>
                      <a:pPr algn="ctr"/>
                      <a:r>
                        <a:rPr lang="en-GB" dirty="0" smtClean="0">
                          <a:latin typeface="Chalkboard" charset="0"/>
                          <a:ea typeface="Chalkboard" charset="0"/>
                          <a:cs typeface="Chalkboard" charset="0"/>
                        </a:rPr>
                        <a:t>P</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1</a:t>
                      </a:r>
                      <a:r>
                        <a:rPr lang="en-GB" baseline="30000" dirty="0" smtClean="0">
                          <a:latin typeface="Chalkboard" charset="0"/>
                          <a:ea typeface="Chalkboard" charset="0"/>
                          <a:cs typeface="Chalkboard" charset="0"/>
                        </a:rPr>
                        <a:t>st</a:t>
                      </a:r>
                      <a:r>
                        <a:rPr lang="en-GB" dirty="0" smtClean="0">
                          <a:latin typeface="Chalkboard" charset="0"/>
                          <a:ea typeface="Chalkboard" charset="0"/>
                          <a:cs typeface="Chalkboard" charset="0"/>
                        </a:rPr>
                        <a:t> Centre</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2</a:t>
                      </a:r>
                      <a:r>
                        <a:rPr lang="en-GB" baseline="30000" dirty="0" smtClean="0">
                          <a:latin typeface="Chalkboard" charset="0"/>
                          <a:ea typeface="Chalkboard" charset="0"/>
                          <a:cs typeface="Chalkboard" charset="0"/>
                        </a:rPr>
                        <a:t>nd</a:t>
                      </a:r>
                      <a:r>
                        <a:rPr lang="en-GB" dirty="0" smtClean="0">
                          <a:latin typeface="Chalkboard" charset="0"/>
                          <a:ea typeface="Chalkboard" charset="0"/>
                          <a:cs typeface="Chalkboard" charset="0"/>
                        </a:rPr>
                        <a:t> Centre</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Combined Centre</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Image of P</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635">
                <a:tc>
                  <a:txBody>
                    <a:bodyPr/>
                    <a:lstStyle/>
                    <a:p>
                      <a:pPr algn="ctr"/>
                      <a:r>
                        <a:rPr lang="en-GB" dirty="0" smtClean="0">
                          <a:latin typeface="Chalkboard" charset="0"/>
                          <a:ea typeface="Chalkboard" charset="0"/>
                          <a:cs typeface="Chalkboard" charset="0"/>
                        </a:rPr>
                        <a:t>C</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A</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B</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D</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F</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635">
                <a:tc>
                  <a:txBody>
                    <a:bodyPr/>
                    <a:lstStyle/>
                    <a:p>
                      <a:pPr algn="ctr"/>
                      <a:r>
                        <a:rPr lang="en-GB" dirty="0" smtClean="0">
                          <a:latin typeface="Chalkboard" charset="0"/>
                          <a:ea typeface="Chalkboard" charset="0"/>
                          <a:cs typeface="Chalkboard" charset="0"/>
                        </a:rPr>
                        <a:t>B</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A</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C</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E</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F</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635">
                <a:tc>
                  <a:txBody>
                    <a:bodyPr/>
                    <a:lstStyle/>
                    <a:p>
                      <a:pPr algn="ctr"/>
                      <a:r>
                        <a:rPr lang="en-GB" dirty="0" smtClean="0">
                          <a:latin typeface="Chalkboard" charset="0"/>
                          <a:ea typeface="Chalkboard" charset="0"/>
                          <a:cs typeface="Chalkboard" charset="0"/>
                        </a:rPr>
                        <a:t>A</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B</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C</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E</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F</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635">
                <a:tc>
                  <a:txBody>
                    <a:bodyPr/>
                    <a:lstStyle/>
                    <a:p>
                      <a:pPr algn="ctr"/>
                      <a:r>
                        <a:rPr lang="en-GB" dirty="0" smtClean="0">
                          <a:latin typeface="Chalkboard" charset="0"/>
                          <a:ea typeface="Chalkboard" charset="0"/>
                          <a:cs typeface="Chalkboard" charset="0"/>
                        </a:rPr>
                        <a:t>F</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D</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E</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B</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A</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635">
                <a:tc>
                  <a:txBody>
                    <a:bodyPr/>
                    <a:lstStyle/>
                    <a:p>
                      <a:pPr algn="ctr"/>
                      <a:r>
                        <a:rPr lang="en-GB" dirty="0" smtClean="0">
                          <a:latin typeface="Chalkboard" charset="0"/>
                          <a:ea typeface="Chalkboard" charset="0"/>
                          <a:cs typeface="Chalkboard" charset="0"/>
                        </a:rPr>
                        <a:t>E</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F</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D</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C</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latin typeface="Chalkboard" charset="0"/>
                          <a:ea typeface="Chalkboard" charset="0"/>
                          <a:cs typeface="Chalkboard" charset="0"/>
                        </a:rPr>
                        <a:t>A</a:t>
                      </a:r>
                      <a:endParaRPr lang="en-GB" dirty="0">
                        <a:latin typeface="Chalkboard" charset="0"/>
                        <a:ea typeface="Chalkboard" charset="0"/>
                        <a:cs typeface="Chalkboar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96087" y="2042556"/>
            <a:ext cx="4485961" cy="380010"/>
          </a:xfrm>
          <a:prstGeom prst="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7" name="Rectangle 6"/>
          <p:cNvSpPr/>
          <p:nvPr/>
        </p:nvSpPr>
        <p:spPr>
          <a:xfrm>
            <a:off x="94112" y="2396831"/>
            <a:ext cx="4485961" cy="380010"/>
          </a:xfrm>
          <a:prstGeom prst="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8" name="Rectangle 7"/>
          <p:cNvSpPr/>
          <p:nvPr/>
        </p:nvSpPr>
        <p:spPr>
          <a:xfrm>
            <a:off x="92137" y="2751106"/>
            <a:ext cx="4485961" cy="380010"/>
          </a:xfrm>
          <a:prstGeom prst="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9" name="Rectangle 8"/>
          <p:cNvSpPr/>
          <p:nvPr/>
        </p:nvSpPr>
        <p:spPr>
          <a:xfrm>
            <a:off x="90162" y="3117256"/>
            <a:ext cx="4485961" cy="380010"/>
          </a:xfrm>
          <a:prstGeom prst="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0" name="Rectangle 9"/>
          <p:cNvSpPr/>
          <p:nvPr/>
        </p:nvSpPr>
        <p:spPr>
          <a:xfrm>
            <a:off x="88187" y="3483406"/>
            <a:ext cx="4485961" cy="380010"/>
          </a:xfrm>
          <a:prstGeom prst="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3" name="TextBox 2"/>
          <p:cNvSpPr txBox="1"/>
          <p:nvPr/>
        </p:nvSpPr>
        <p:spPr>
          <a:xfrm>
            <a:off x="493602" y="4252770"/>
            <a:ext cx="3604683" cy="707886"/>
          </a:xfrm>
          <a:prstGeom prst="rect">
            <a:avLst/>
          </a:prstGeom>
          <a:noFill/>
        </p:spPr>
        <p:txBody>
          <a:bodyPr wrap="square" rtlCol="0">
            <a:spAutoFit/>
          </a:bodyPr>
          <a:lstStyle/>
          <a:p>
            <a:r>
              <a:rPr lang="en-GB" sz="2000" dirty="0" smtClean="0">
                <a:latin typeface="Chalkboard" charset="0"/>
                <a:ea typeface="Chalkboard" charset="0"/>
                <a:cs typeface="Chalkboard" charset="0"/>
              </a:rPr>
              <a:t>There are </a:t>
            </a:r>
            <a:r>
              <a:rPr lang="en-GB" sz="2000" smtClean="0">
                <a:latin typeface="Chalkboard" charset="0"/>
                <a:ea typeface="Chalkboard" charset="0"/>
                <a:cs typeface="Chalkboard" charset="0"/>
              </a:rPr>
              <a:t>48 different ways of ‘seeing’ the diagram!</a:t>
            </a:r>
            <a:endParaRPr lang="en-GB" sz="2000">
              <a:latin typeface="Chalkboard" charset="0"/>
              <a:ea typeface="Chalkboard" charset="0"/>
              <a:cs typeface="Chalkboard" charset="0"/>
            </a:endParaRPr>
          </a:p>
        </p:txBody>
      </p:sp>
    </p:spTree>
    <p:extLst>
      <p:ext uri="{BB962C8B-B14F-4D97-AF65-F5344CB8AC3E}">
        <p14:creationId xmlns:p14="http://schemas.microsoft.com/office/powerpoint/2010/main" val="6065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2"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a:t>
            </a:r>
            <a:r>
              <a:rPr lang="en-GB" dirty="0" err="1" smtClean="0"/>
              <a:t>Scalings</a:t>
            </a:r>
            <a:r>
              <a:rPr lang="en-GB" dirty="0" smtClean="0"/>
              <a:t> (associativity)</a:t>
            </a:r>
            <a:endParaRPr lang="en-GB" dirty="0"/>
          </a:p>
        </p:txBody>
      </p:sp>
      <p:sp>
        <p:nvSpPr>
          <p:cNvPr id="3" name="Content Placeholder 2"/>
          <p:cNvSpPr>
            <a:spLocks noGrp="1"/>
          </p:cNvSpPr>
          <p:nvPr>
            <p:ph idx="1"/>
          </p:nvPr>
        </p:nvSpPr>
        <p:spPr>
          <a:xfrm>
            <a:off x="628650" y="1435415"/>
            <a:ext cx="7886700" cy="1337930"/>
          </a:xfrm>
        </p:spPr>
        <p:txBody>
          <a:bodyPr/>
          <a:lstStyle/>
          <a:p>
            <a:r>
              <a:rPr lang="en-GB" dirty="0" smtClean="0"/>
              <a:t>Depict for yourself the situation of three </a:t>
            </a:r>
            <a:r>
              <a:rPr lang="en-GB" dirty="0" err="1" smtClean="0"/>
              <a:t>scalings</a:t>
            </a:r>
            <a:r>
              <a:rPr lang="en-GB" dirty="0" smtClean="0"/>
              <a:t> looked at associatively.</a:t>
            </a:r>
          </a:p>
          <a:p>
            <a:r>
              <a:rPr lang="en-GB" dirty="0" smtClean="0"/>
              <a:t>You might recognise Desargues’ Configuration!</a:t>
            </a:r>
            <a:endParaRPr lang="en-GB" dirty="0"/>
          </a:p>
        </p:txBody>
      </p:sp>
    </p:spTree>
    <p:extLst>
      <p:ext uri="{BB962C8B-B14F-4D97-AF65-F5344CB8AC3E}">
        <p14:creationId xmlns:p14="http://schemas.microsoft.com/office/powerpoint/2010/main" val="68374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3" name="Content Placeholder 2"/>
          <p:cNvSpPr>
            <a:spLocks noGrp="1"/>
          </p:cNvSpPr>
          <p:nvPr>
            <p:ph idx="1"/>
          </p:nvPr>
        </p:nvSpPr>
        <p:spPr>
          <a:xfrm>
            <a:off x="628650" y="1412266"/>
            <a:ext cx="7886700" cy="1865324"/>
          </a:xfrm>
        </p:spPr>
        <p:txBody>
          <a:bodyPr/>
          <a:lstStyle/>
          <a:p>
            <a:r>
              <a:rPr lang="en-GB" dirty="0" smtClean="0"/>
              <a:t>What mathematical actions did you experience?</a:t>
            </a:r>
          </a:p>
          <a:p>
            <a:r>
              <a:rPr lang="en-GB" dirty="0" smtClean="0"/>
              <a:t>What emotions </a:t>
            </a:r>
            <a:r>
              <a:rPr lang="en-GB" smtClean="0"/>
              <a:t>came near the </a:t>
            </a:r>
            <a:r>
              <a:rPr lang="en-GB" dirty="0" smtClean="0"/>
              <a:t>surface?</a:t>
            </a:r>
          </a:p>
          <a:p>
            <a:r>
              <a:rPr lang="en-GB" dirty="0" smtClean="0"/>
              <a:t>What mathematical powers and themes were you aware of?</a:t>
            </a:r>
          </a:p>
          <a:p>
            <a:pPr lvl="1"/>
            <a:endParaRPr lang="en-GB" dirty="0"/>
          </a:p>
        </p:txBody>
      </p:sp>
    </p:spTree>
    <p:extLst>
      <p:ext uri="{BB962C8B-B14F-4D97-AF65-F5344CB8AC3E}">
        <p14:creationId xmlns:p14="http://schemas.microsoft.com/office/powerpoint/2010/main" val="1197015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Observations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 Use of mental imagery</a:t>
            </a:r>
          </a:p>
          <a:p>
            <a:r>
              <a:rPr lang="en-GB" dirty="0" smtClean="0"/>
              <a:t> Use of Variation</a:t>
            </a:r>
          </a:p>
          <a:p>
            <a:r>
              <a:rPr lang="en-GB" dirty="0" smtClean="0"/>
              <a:t> Inviting imagining the situation before setting a word problem.</a:t>
            </a:r>
          </a:p>
          <a:p>
            <a:r>
              <a:rPr lang="en-GB"/>
              <a:t> </a:t>
            </a:r>
            <a:r>
              <a:rPr lang="en-GB" smtClean="0"/>
              <a:t>Inviting </a:t>
            </a:r>
            <a:r>
              <a:rPr lang="en-GB" dirty="0" smtClean="0"/>
              <a:t>depiction before presenting a diagram</a:t>
            </a:r>
          </a:p>
          <a:p>
            <a:r>
              <a:rPr lang="en-GB" dirty="0"/>
              <a:t> P</a:t>
            </a:r>
            <a:r>
              <a:rPr lang="en-GB" dirty="0" smtClean="0"/>
              <a:t>ace when using animations</a:t>
            </a:r>
          </a:p>
          <a:p>
            <a:r>
              <a:rPr lang="en-GB" dirty="0"/>
              <a:t> </a:t>
            </a:r>
            <a:r>
              <a:rPr lang="en-GB" dirty="0" smtClean="0"/>
              <a:t>Role of attention in</a:t>
            </a:r>
          </a:p>
          <a:p>
            <a:pPr lvl="1"/>
            <a:r>
              <a:rPr lang="en-GB" dirty="0" smtClean="0"/>
              <a:t>Holding Wholes</a:t>
            </a:r>
          </a:p>
          <a:p>
            <a:pPr lvl="1"/>
            <a:r>
              <a:rPr lang="en-GB" dirty="0" smtClean="0"/>
              <a:t>Discerning details</a:t>
            </a:r>
          </a:p>
          <a:p>
            <a:pPr lvl="1"/>
            <a:r>
              <a:rPr lang="en-GB" dirty="0" smtClean="0"/>
              <a:t>Recognising Relationships</a:t>
            </a:r>
          </a:p>
          <a:p>
            <a:pPr lvl="1"/>
            <a:r>
              <a:rPr lang="en-GB" dirty="0" smtClean="0"/>
              <a:t>Perceiving Properties as being instantiated</a:t>
            </a:r>
          </a:p>
          <a:p>
            <a:pPr lvl="1"/>
            <a:r>
              <a:rPr lang="en-GB" dirty="0" smtClean="0"/>
              <a:t>Reasoning on the basis of agreed properties</a:t>
            </a:r>
            <a:endParaRPr lang="en-GB" dirty="0"/>
          </a:p>
        </p:txBody>
      </p:sp>
    </p:spTree>
    <p:extLst>
      <p:ext uri="{BB962C8B-B14F-4D97-AF65-F5344CB8AC3E}">
        <p14:creationId xmlns:p14="http://schemas.microsoft.com/office/powerpoint/2010/main" val="1457697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Follow Up</a:t>
            </a:r>
            <a:endParaRPr lang="en-GB" dirty="0"/>
          </a:p>
        </p:txBody>
      </p:sp>
      <p:sp>
        <p:nvSpPr>
          <p:cNvPr id="4" name="Content Placeholder 2"/>
          <p:cNvSpPr txBox="1">
            <a:spLocks/>
          </p:cNvSpPr>
          <p:nvPr/>
        </p:nvSpPr>
        <p:spPr>
          <a:xfrm>
            <a:off x="445384" y="1298448"/>
            <a:ext cx="7886700" cy="1319360"/>
          </a:xfrm>
          <a:prstGeom prst="rect">
            <a:avLst/>
          </a:prstGeom>
        </p:spPr>
        <p:txBody>
          <a:bodyPr vert="horz" lIns="91440" tIns="45720" rIns="91440" bIns="45720" rtlCol="0" anchor="t">
            <a:normAutofit/>
          </a:bodyPr>
          <a:lstStyle>
            <a:lvl1pPr marL="228600" indent="-360000" algn="l" defTabSz="914400" rtl="0" eaLnBrk="1" latinLnBrk="0" hangingPunct="1">
              <a:lnSpc>
                <a:spcPct val="90000"/>
              </a:lnSpc>
              <a:spcBef>
                <a:spcPts val="1000"/>
              </a:spcBef>
              <a:buFont typeface="Wingdings" charset="2"/>
              <a:buChar char="v"/>
              <a:defRPr sz="24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PMTheta.com</a:t>
            </a:r>
            <a:endParaRPr lang="en-GB" dirty="0" smtClean="0"/>
          </a:p>
          <a:p>
            <a:pPr lvl="1"/>
            <a:r>
              <a:rPr lang="en-GB" dirty="0" smtClean="0"/>
              <a:t>JHM Presentations</a:t>
            </a:r>
          </a:p>
          <a:p>
            <a:r>
              <a:rPr lang="en-GB" dirty="0" err="1" smtClean="0"/>
              <a:t>John.Mason@open.ac.uk</a:t>
            </a:r>
            <a:endParaRPr lang="en-GB" dirty="0"/>
          </a:p>
        </p:txBody>
      </p:sp>
    </p:spTree>
    <p:extLst>
      <p:ext uri="{BB962C8B-B14F-4D97-AF65-F5344CB8AC3E}">
        <p14:creationId xmlns:p14="http://schemas.microsoft.com/office/powerpoint/2010/main" val="194430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a:t>
            </a:r>
            <a:endParaRPr lang="en-GB" dirty="0"/>
          </a:p>
        </p:txBody>
      </p:sp>
      <p:sp>
        <p:nvSpPr>
          <p:cNvPr id="3" name="Content Placeholder 2"/>
          <p:cNvSpPr>
            <a:spLocks noGrp="1"/>
          </p:cNvSpPr>
          <p:nvPr>
            <p:ph idx="1"/>
          </p:nvPr>
        </p:nvSpPr>
        <p:spPr>
          <a:xfrm>
            <a:off x="628650" y="1435415"/>
            <a:ext cx="7886700" cy="1996407"/>
          </a:xfrm>
        </p:spPr>
        <p:txBody>
          <a:bodyPr/>
          <a:lstStyle/>
          <a:p>
            <a:r>
              <a:rPr lang="en-GB" dirty="0" smtClean="0"/>
              <a:t>We work together in a conjecturing atmosphere</a:t>
            </a:r>
          </a:p>
          <a:p>
            <a:pPr lvl="1"/>
            <a:r>
              <a:rPr lang="en-GB" dirty="0" smtClean="0"/>
              <a:t>When we are unsure, we try to articulate to others;</a:t>
            </a:r>
          </a:p>
          <a:p>
            <a:pPr lvl="1"/>
            <a:r>
              <a:rPr lang="en-GB" dirty="0" smtClean="0"/>
              <a:t>When we are sure, we listen carefully to others;</a:t>
            </a:r>
          </a:p>
          <a:p>
            <a:pPr lvl="1"/>
            <a:r>
              <a:rPr lang="en-GB" dirty="0" smtClean="0"/>
              <a:t>We treat everything that is said as a conjecture, </a:t>
            </a:r>
            <a:r>
              <a:rPr lang="en-GB" dirty="0" smtClean="0"/>
              <a:t>to </a:t>
            </a:r>
            <a:r>
              <a:rPr lang="en-GB" dirty="0" smtClean="0"/>
              <a:t>be tested in our own experience.</a:t>
            </a:r>
          </a:p>
        </p:txBody>
      </p:sp>
    </p:spTree>
    <p:extLst>
      <p:ext uri="{BB962C8B-B14F-4D97-AF65-F5344CB8AC3E}">
        <p14:creationId xmlns:p14="http://schemas.microsoft.com/office/powerpoint/2010/main" val="1090541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a:t>
            </a:r>
            <a:endParaRPr lang="en-GB" dirty="0"/>
          </a:p>
        </p:txBody>
      </p:sp>
      <p:sp>
        <p:nvSpPr>
          <p:cNvPr id="3" name="Content Placeholder 2"/>
          <p:cNvSpPr>
            <a:spLocks noGrp="1"/>
          </p:cNvSpPr>
          <p:nvPr>
            <p:ph idx="1"/>
          </p:nvPr>
        </p:nvSpPr>
        <p:spPr>
          <a:xfrm>
            <a:off x="628650" y="1435415"/>
            <a:ext cx="7886700" cy="3430096"/>
          </a:xfrm>
        </p:spPr>
        <p:txBody>
          <a:bodyPr/>
          <a:lstStyle/>
          <a:p>
            <a:r>
              <a:rPr lang="en-GB" dirty="0" smtClean="0"/>
              <a:t>We work together on a sequence of tasks.</a:t>
            </a:r>
          </a:p>
          <a:p>
            <a:r>
              <a:rPr lang="en-GB" dirty="0" smtClean="0"/>
              <a:t>We try to trap our thinking, our emotions, and what we actually do as we go.</a:t>
            </a:r>
          </a:p>
          <a:p>
            <a:r>
              <a:rPr lang="en-GB" dirty="0" smtClean="0"/>
              <a:t>Some tasks will advance from Primary to Secondary level, but all are within reach to appreciate, if not fully comprehend, no matter what your current phase of work and mathematical experience.</a:t>
            </a:r>
          </a:p>
          <a:p>
            <a:pPr lvl="1"/>
            <a:r>
              <a:rPr lang="en-GB" dirty="0" smtClean="0"/>
              <a:t>That too is a conjecture! </a:t>
            </a:r>
            <a:endParaRPr lang="en-GB" dirty="0"/>
          </a:p>
        </p:txBody>
      </p:sp>
    </p:spTree>
    <p:extLst>
      <p:ext uri="{BB962C8B-B14F-4D97-AF65-F5344CB8AC3E}">
        <p14:creationId xmlns:p14="http://schemas.microsoft.com/office/powerpoint/2010/main" val="167917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Elastics &amp; Scaling</a:t>
            </a:r>
            <a:endParaRPr lang="en-GB" b="0" dirty="0"/>
          </a:p>
        </p:txBody>
      </p:sp>
      <p:sp>
        <p:nvSpPr>
          <p:cNvPr id="3" name="Content Placeholder 2"/>
          <p:cNvSpPr>
            <a:spLocks noGrp="1"/>
          </p:cNvSpPr>
          <p:nvPr>
            <p:ph idx="1"/>
          </p:nvPr>
        </p:nvSpPr>
        <p:spPr>
          <a:xfrm>
            <a:off x="357714" y="1061735"/>
            <a:ext cx="7886700" cy="3900514"/>
          </a:xfrm>
        </p:spPr>
        <p:txBody>
          <a:bodyPr>
            <a:normAutofit lnSpcReduction="10000"/>
          </a:bodyPr>
          <a:lstStyle/>
          <a:p>
            <a:r>
              <a:rPr lang="en-GB" dirty="0"/>
              <a:t> </a:t>
            </a:r>
            <a:r>
              <a:rPr lang="en-GB" dirty="0" smtClean="0"/>
              <a:t>Imagine an elastic stretched between your two hands.</a:t>
            </a:r>
          </a:p>
          <a:p>
            <a:r>
              <a:rPr lang="en-GB" dirty="0" smtClean="0"/>
              <a:t> Imagine stretching it, and letting it shrink.</a:t>
            </a:r>
          </a:p>
          <a:p>
            <a:r>
              <a:rPr lang="en-GB" dirty="0" smtClean="0"/>
              <a:t> Now imagine that the middle of the elastic has been marked. </a:t>
            </a:r>
          </a:p>
          <a:p>
            <a:pPr lvl="1"/>
            <a:r>
              <a:rPr lang="en-GB" dirty="0" smtClean="0"/>
              <a:t>Where is the mark to be found as you stretch and shrink the elastic?</a:t>
            </a:r>
          </a:p>
          <a:p>
            <a:r>
              <a:rPr lang="en-GB" dirty="0" smtClean="0"/>
              <a:t> Now imagine that a point one-third of the way along has been marked as well. </a:t>
            </a:r>
          </a:p>
          <a:p>
            <a:pPr lvl="1"/>
            <a:r>
              <a:rPr lang="en-GB" dirty="0" smtClean="0"/>
              <a:t>Where is that mark as you stretch and shrink the elastic?</a:t>
            </a:r>
            <a:endParaRPr lang="en-GB" dirty="0"/>
          </a:p>
        </p:txBody>
      </p:sp>
      <p:sp>
        <p:nvSpPr>
          <p:cNvPr id="4" name="Rounded Rectangle 3"/>
          <p:cNvSpPr/>
          <p:nvPr/>
        </p:nvSpPr>
        <p:spPr>
          <a:xfrm>
            <a:off x="1049274" y="5220180"/>
            <a:ext cx="3894582" cy="768944"/>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FF00"/>
                </a:solidFill>
              </a:rPr>
              <a:t>You now have a way of measuring fractions of things!</a:t>
            </a:r>
          </a:p>
        </p:txBody>
      </p:sp>
      <p:sp>
        <p:nvSpPr>
          <p:cNvPr id="5" name="Rounded Rectangle 4"/>
          <p:cNvSpPr/>
          <p:nvPr/>
        </p:nvSpPr>
        <p:spPr>
          <a:xfrm>
            <a:off x="2261616" y="5911036"/>
            <a:ext cx="2846832" cy="72125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FF00"/>
                </a:solidFill>
              </a:rPr>
              <a:t>You can enact a fr</a:t>
            </a:r>
            <a:r>
              <a:rPr lang="en-GB" sz="2000" dirty="0" smtClean="0">
                <a:solidFill>
                  <a:schemeClr val="bg1"/>
                </a:solidFill>
              </a:rPr>
              <a:t>action </a:t>
            </a:r>
            <a:r>
              <a:rPr lang="en-GB" sz="2000" dirty="0" smtClean="0">
                <a:solidFill>
                  <a:srgbClr val="FFFF00"/>
                </a:solidFill>
              </a:rPr>
              <a:t/>
            </a:r>
            <a:br>
              <a:rPr lang="en-GB" sz="2000" dirty="0" smtClean="0">
                <a:solidFill>
                  <a:srgbClr val="FFFF00"/>
                </a:solidFill>
              </a:rPr>
            </a:br>
            <a:r>
              <a:rPr lang="en-GB" sz="2000" dirty="0" smtClean="0">
                <a:solidFill>
                  <a:srgbClr val="FFFF00"/>
                </a:solidFill>
              </a:rPr>
              <a:t>as an action</a:t>
            </a:r>
          </a:p>
        </p:txBody>
      </p:sp>
      <p:sp>
        <p:nvSpPr>
          <p:cNvPr id="6" name="Rounded Rectangle 5"/>
          <p:cNvSpPr/>
          <p:nvPr/>
        </p:nvSpPr>
        <p:spPr>
          <a:xfrm>
            <a:off x="5497830" y="5191244"/>
            <a:ext cx="2846832" cy="133687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Note the invariance of the </a:t>
            </a:r>
            <a:r>
              <a:rPr lang="en-GB" sz="2000" smtClean="0">
                <a:solidFill>
                  <a:srgbClr val="C00000"/>
                </a:solidFill>
              </a:rPr>
              <a:t>relative position in </a:t>
            </a:r>
            <a:r>
              <a:rPr lang="en-GB" sz="2000" dirty="0" smtClean="0">
                <a:solidFill>
                  <a:srgbClr val="C00000"/>
                </a:solidFill>
              </a:rPr>
              <a:t>the midst of change: stretching and shrinking</a:t>
            </a:r>
          </a:p>
        </p:txBody>
      </p:sp>
    </p:spTree>
    <p:extLst>
      <p:ext uri="{BB962C8B-B14F-4D97-AF65-F5344CB8AC3E}">
        <p14:creationId xmlns:p14="http://schemas.microsoft.com/office/powerpoint/2010/main" val="9071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Imagining the Situation</a:t>
            </a:r>
            <a:endParaRPr lang="en-GB" dirty="0"/>
          </a:p>
        </p:txBody>
      </p:sp>
      <p:sp>
        <p:nvSpPr>
          <p:cNvPr id="3" name="Content Placeholder 2"/>
          <p:cNvSpPr>
            <a:spLocks noGrp="1"/>
          </p:cNvSpPr>
          <p:nvPr>
            <p:ph idx="1"/>
          </p:nvPr>
        </p:nvSpPr>
        <p:spPr>
          <a:xfrm>
            <a:off x="628650" y="1107463"/>
            <a:ext cx="7886700" cy="2874726"/>
          </a:xfrm>
        </p:spPr>
        <p:txBody>
          <a:bodyPr>
            <a:normAutofit fontScale="92500"/>
          </a:bodyPr>
          <a:lstStyle/>
          <a:p>
            <a:r>
              <a:rPr lang="en-GB" dirty="0" smtClean="0"/>
              <a:t> What questions occur to you about this situation?</a:t>
            </a:r>
            <a:br>
              <a:rPr lang="en-GB" dirty="0" smtClean="0"/>
            </a:br>
            <a:r>
              <a:rPr lang="en-GB" dirty="0" smtClean="0"/>
              <a:t>  How might the situation be exploited mathematically?</a:t>
            </a:r>
          </a:p>
          <a:p>
            <a:r>
              <a:rPr lang="en-GB" dirty="0"/>
              <a:t> </a:t>
            </a:r>
            <a:r>
              <a:rPr lang="en-GB" dirty="0" smtClean="0"/>
              <a:t>Make a copy of your elastic on a piece of paper in its original </a:t>
            </a:r>
            <a:r>
              <a:rPr lang="en-GB" dirty="0" err="1" smtClean="0"/>
              <a:t>unstretched</a:t>
            </a:r>
            <a:r>
              <a:rPr lang="en-GB" dirty="0" smtClean="0"/>
              <a:t> length.</a:t>
            </a:r>
          </a:p>
          <a:p>
            <a:pPr lvl="1"/>
            <a:r>
              <a:rPr lang="en-GB" dirty="0" smtClean="0"/>
              <a:t>Keep one end fixed. If you scale by a factor of 2, where does the 1/3 point correspond to on the original elastic?</a:t>
            </a:r>
          </a:p>
          <a:p>
            <a:pPr lvl="1"/>
            <a:r>
              <a:rPr lang="en-GB" dirty="0" smtClean="0"/>
              <a:t>If you stretch the elastic so that the 1/3 point aligns with the 1/2 way point on the original, what was the scale factor?</a:t>
            </a:r>
            <a:endParaRPr lang="en-GB" dirty="0"/>
          </a:p>
        </p:txBody>
      </p:sp>
    </p:spTree>
    <p:extLst>
      <p:ext uri="{BB962C8B-B14F-4D97-AF65-F5344CB8AC3E}">
        <p14:creationId xmlns:p14="http://schemas.microsoft.com/office/powerpoint/2010/main" val="191732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Depicting Elastic Stretching</a:t>
            </a:r>
            <a:endParaRPr lang="en-GB" dirty="0"/>
          </a:p>
        </p:txBody>
      </p:sp>
      <p:sp>
        <p:nvSpPr>
          <p:cNvPr id="3" name="Content Placeholder 2"/>
          <p:cNvSpPr>
            <a:spLocks noGrp="1"/>
          </p:cNvSpPr>
          <p:nvPr>
            <p:ph idx="1"/>
          </p:nvPr>
        </p:nvSpPr>
        <p:spPr>
          <a:xfrm>
            <a:off x="628650" y="1412266"/>
            <a:ext cx="7886700" cy="868710"/>
          </a:xfrm>
        </p:spPr>
        <p:txBody>
          <a:bodyPr/>
          <a:lstStyle/>
          <a:p>
            <a:r>
              <a:rPr lang="en-GB" dirty="0" smtClean="0"/>
              <a:t>How might you depict both the original elastic and when it </a:t>
            </a:r>
            <a:r>
              <a:rPr lang="en-GB" smtClean="0"/>
              <a:t>is stretched?</a:t>
            </a:r>
            <a:endParaRPr lang="en-GB" dirty="0"/>
          </a:p>
        </p:txBody>
      </p:sp>
      <p:grpSp>
        <p:nvGrpSpPr>
          <p:cNvPr id="7" name="Group 6"/>
          <p:cNvGrpSpPr/>
          <p:nvPr/>
        </p:nvGrpSpPr>
        <p:grpSpPr>
          <a:xfrm>
            <a:off x="21011" y="2280976"/>
            <a:ext cx="9144000" cy="3259722"/>
            <a:chOff x="80386" y="2280976"/>
            <a:chExt cx="9144000" cy="3259722"/>
          </a:xfrm>
        </p:grpSpPr>
        <p:pic>
          <p:nvPicPr>
            <p:cNvPr id="4" name="Picture 3"/>
            <p:cNvPicPr>
              <a:picLocks noChangeAspect="1"/>
            </p:cNvPicPr>
            <p:nvPr/>
          </p:nvPicPr>
          <p:blipFill>
            <a:blip r:embed="rId2"/>
            <a:stretch>
              <a:fillRect/>
            </a:stretch>
          </p:blipFill>
          <p:spPr>
            <a:xfrm>
              <a:off x="80386" y="2280976"/>
              <a:ext cx="9144000" cy="3259722"/>
            </a:xfrm>
            <a:prstGeom prst="rect">
              <a:avLst/>
            </a:prstGeom>
          </p:spPr>
        </p:pic>
        <p:sp>
          <p:nvSpPr>
            <p:cNvPr id="6" name="Rectangle 5"/>
            <p:cNvSpPr/>
            <p:nvPr/>
          </p:nvSpPr>
          <p:spPr>
            <a:xfrm>
              <a:off x="7405636" y="3104941"/>
              <a:ext cx="331595" cy="22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grpSp>
    </p:spTree>
    <p:extLst>
      <p:ext uri="{BB962C8B-B14F-4D97-AF65-F5344CB8AC3E}">
        <p14:creationId xmlns:p14="http://schemas.microsoft.com/office/powerpoint/2010/main" val="761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Ant’s Question</a:t>
            </a:r>
            <a:endParaRPr lang="en-GB" dirty="0"/>
          </a:p>
        </p:txBody>
      </p:sp>
      <p:sp>
        <p:nvSpPr>
          <p:cNvPr id="3" name="Content Placeholder 2"/>
          <p:cNvSpPr>
            <a:spLocks noGrp="1"/>
          </p:cNvSpPr>
          <p:nvPr>
            <p:ph idx="1"/>
          </p:nvPr>
        </p:nvSpPr>
        <p:spPr>
          <a:xfrm>
            <a:off x="628650" y="1435415"/>
            <a:ext cx="7886700" cy="3452674"/>
          </a:xfrm>
        </p:spPr>
        <p:txBody>
          <a:bodyPr/>
          <a:lstStyle/>
          <a:p>
            <a:r>
              <a:rPr lang="en-GB" dirty="0" smtClean="0"/>
              <a:t> An ant has ended up at the fixed end on your elastic.</a:t>
            </a:r>
          </a:p>
          <a:p>
            <a:r>
              <a:rPr lang="en-GB" dirty="0"/>
              <a:t>A</a:t>
            </a:r>
            <a:r>
              <a:rPr lang="en-GB" dirty="0" smtClean="0"/>
              <a:t>s the ant walks away from that end, at constant speed along the elastic, the elastic stretches, again at some constant speed.</a:t>
            </a:r>
          </a:p>
          <a:p>
            <a:r>
              <a:rPr lang="en-GB" dirty="0"/>
              <a:t> </a:t>
            </a:r>
            <a:r>
              <a:rPr lang="en-GB" dirty="0" smtClean="0"/>
              <a:t>Imagine this happening!</a:t>
            </a:r>
          </a:p>
          <a:p>
            <a:r>
              <a:rPr lang="en-GB" dirty="0"/>
              <a:t> </a:t>
            </a:r>
            <a:r>
              <a:rPr lang="en-GB" dirty="0" smtClean="0"/>
              <a:t>Can the ant hope to get to the other end of the elastic?</a:t>
            </a:r>
            <a:endParaRPr lang="en-GB" dirty="0"/>
          </a:p>
        </p:txBody>
      </p:sp>
    </p:spTree>
    <p:extLst>
      <p:ext uri="{BB962C8B-B14F-4D97-AF65-F5344CB8AC3E}">
        <p14:creationId xmlns:p14="http://schemas.microsoft.com/office/powerpoint/2010/main" val="721704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Ant on the Elastic: additive stretch reasoning</a:t>
            </a:r>
            <a:endParaRPr lang="en-GB" dirty="0"/>
          </a:p>
        </p:txBody>
      </p:sp>
      <p:sp>
        <p:nvSpPr>
          <p:cNvPr id="3" name="Content Placeholder 2"/>
          <p:cNvSpPr>
            <a:spLocks noGrp="1"/>
          </p:cNvSpPr>
          <p:nvPr>
            <p:ph idx="1"/>
          </p:nvPr>
        </p:nvSpPr>
        <p:spPr>
          <a:xfrm>
            <a:off x="628650" y="1029011"/>
            <a:ext cx="7886700" cy="4351338"/>
          </a:xfrm>
        </p:spPr>
        <p:txBody>
          <a:bodyPr/>
          <a:lstStyle/>
          <a:p>
            <a:r>
              <a:rPr lang="en-GB" dirty="0" smtClean="0"/>
              <a:t> </a:t>
            </a:r>
            <a:r>
              <a:rPr lang="en-GB" dirty="0"/>
              <a:t>Suppose the ant walks a distance </a:t>
            </a:r>
            <a:r>
              <a:rPr lang="en-GB" i="1" dirty="0"/>
              <a:t>a</a:t>
            </a:r>
            <a:r>
              <a:rPr lang="en-GB" dirty="0"/>
              <a:t> along the elastic at the beginning of each time period.</a:t>
            </a:r>
          </a:p>
          <a:p>
            <a:r>
              <a:rPr lang="en-GB" dirty="0" smtClean="0"/>
              <a:t>Suppose the elastic stretches by an additive amount </a:t>
            </a:r>
            <a:r>
              <a:rPr lang="en-GB" i="1" dirty="0" smtClean="0"/>
              <a:t>e</a:t>
            </a:r>
            <a:r>
              <a:rPr lang="en-GB" dirty="0" smtClean="0"/>
              <a:t> at the end of each time period, starting with length </a:t>
            </a:r>
            <a:r>
              <a:rPr lang="en-GB" i="1" dirty="0" smtClean="0"/>
              <a:t>L</a:t>
            </a:r>
            <a:r>
              <a:rPr lang="en-GB" dirty="0" smtClean="0"/>
              <a:t>.</a:t>
            </a:r>
          </a:p>
          <a:p>
            <a:r>
              <a:rPr lang="en-GB" dirty="0" smtClean="0"/>
              <a:t>In the first time interval, the ant walks a distance a along L. The elastic stretches to length  </a:t>
            </a:r>
            <a:r>
              <a:rPr lang="en-GB" dirty="0" err="1" smtClean="0"/>
              <a:t>L+e</a:t>
            </a:r>
            <a:r>
              <a:rPr lang="en-GB" dirty="0" smtClean="0"/>
              <a:t> and the ant is carried to the       point along the elastic.</a:t>
            </a:r>
          </a:p>
        </p:txBody>
      </p:sp>
      <p:pic>
        <p:nvPicPr>
          <p:cNvPr id="4" name="Picture 3"/>
          <p:cNvPicPr>
            <a:picLocks noChangeAspect="1"/>
          </p:cNvPicPr>
          <p:nvPr/>
        </p:nvPicPr>
        <p:blipFill>
          <a:blip r:embed="rId2"/>
          <a:stretch>
            <a:fillRect/>
          </a:stretch>
        </p:blipFill>
        <p:spPr>
          <a:xfrm>
            <a:off x="3817311" y="3754815"/>
            <a:ext cx="697950" cy="746084"/>
          </a:xfrm>
          <a:prstGeom prst="rect">
            <a:avLst/>
          </a:prstGeom>
        </p:spPr>
      </p:pic>
      <p:sp>
        <p:nvSpPr>
          <p:cNvPr id="6" name="Content Placeholder 2"/>
          <p:cNvSpPr txBox="1">
            <a:spLocks/>
          </p:cNvSpPr>
          <p:nvPr/>
        </p:nvSpPr>
        <p:spPr>
          <a:xfrm>
            <a:off x="628649" y="4449386"/>
            <a:ext cx="7973483" cy="2272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charset="2"/>
              <a:buChar char="v"/>
              <a:defRPr sz="24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dirty="0" smtClean="0"/>
              <a:t> In the second time interval, the ant walks a further a and is then carried by the elastic stretching to </a:t>
            </a:r>
            <a:r>
              <a:rPr lang="en-GB" sz="2000" i="1" dirty="0" smtClean="0"/>
              <a:t>L</a:t>
            </a:r>
            <a:r>
              <a:rPr lang="en-GB" sz="2000" dirty="0" smtClean="0"/>
              <a:t>+2</a:t>
            </a:r>
            <a:r>
              <a:rPr lang="en-GB" sz="2000" i="1" dirty="0" smtClean="0"/>
              <a:t>e</a:t>
            </a:r>
            <a:r>
              <a:rPr lang="en-GB" sz="2000" dirty="0" smtClean="0"/>
              <a:t> So </a:t>
            </a:r>
            <a:br>
              <a:rPr lang="en-GB" sz="2000" dirty="0" smtClean="0"/>
            </a:br>
            <a:r>
              <a:rPr lang="en-GB" sz="2000" dirty="0" smtClean="0"/>
              <a:t>the ant has reached  </a:t>
            </a:r>
            <a:br>
              <a:rPr lang="en-GB" sz="2000" dirty="0" smtClean="0"/>
            </a:br>
            <a:r>
              <a:rPr lang="en-GB" sz="2000" dirty="0" smtClean="0"/>
              <a:t>along the elastic.</a:t>
            </a:r>
            <a:endParaRPr lang="en-GB" sz="2000" dirty="0"/>
          </a:p>
        </p:txBody>
      </p:sp>
      <p:pic>
        <p:nvPicPr>
          <p:cNvPr id="7" name="Picture 6"/>
          <p:cNvPicPr>
            <a:picLocks noChangeAspect="1"/>
          </p:cNvPicPr>
          <p:nvPr/>
        </p:nvPicPr>
        <p:blipFill>
          <a:blip r:embed="rId3"/>
          <a:stretch>
            <a:fillRect/>
          </a:stretch>
        </p:blipFill>
        <p:spPr>
          <a:xfrm>
            <a:off x="3510531" y="5181872"/>
            <a:ext cx="3812684" cy="990034"/>
          </a:xfrm>
          <a:prstGeom prst="rect">
            <a:avLst/>
          </a:prstGeom>
        </p:spPr>
      </p:pic>
    </p:spTree>
    <p:extLst>
      <p:ext uri="{BB962C8B-B14F-4D97-AF65-F5344CB8AC3E}">
        <p14:creationId xmlns:p14="http://schemas.microsoft.com/office/powerpoint/2010/main" val="19397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Additive Stretch Reasoning Continued</a:t>
            </a:r>
            <a:endParaRPr lang="en-GB" dirty="0"/>
          </a:p>
        </p:txBody>
      </p:sp>
      <p:sp>
        <p:nvSpPr>
          <p:cNvPr id="3" name="Content Placeholder 2"/>
          <p:cNvSpPr>
            <a:spLocks noGrp="1"/>
          </p:cNvSpPr>
          <p:nvPr>
            <p:ph idx="1"/>
          </p:nvPr>
        </p:nvSpPr>
        <p:spPr>
          <a:xfrm>
            <a:off x="628650" y="1412266"/>
            <a:ext cx="7886700" cy="582789"/>
          </a:xfrm>
        </p:spPr>
        <p:txBody>
          <a:bodyPr/>
          <a:lstStyle/>
          <a:p>
            <a:r>
              <a:rPr lang="en-GB" dirty="0" smtClean="0"/>
              <a:t>In successive time periods the ant reaches</a:t>
            </a:r>
          </a:p>
          <a:p>
            <a:endParaRPr lang="en-GB" dirty="0"/>
          </a:p>
        </p:txBody>
      </p:sp>
      <p:pic>
        <p:nvPicPr>
          <p:cNvPr id="4" name="Picture 3"/>
          <p:cNvPicPr>
            <a:picLocks noChangeAspect="1"/>
          </p:cNvPicPr>
          <p:nvPr/>
        </p:nvPicPr>
        <p:blipFill>
          <a:blip r:embed="rId2"/>
          <a:stretch>
            <a:fillRect/>
          </a:stretch>
        </p:blipFill>
        <p:spPr>
          <a:xfrm>
            <a:off x="2336799" y="1999011"/>
            <a:ext cx="3887964" cy="684812"/>
          </a:xfrm>
          <a:prstGeom prst="rect">
            <a:avLst/>
          </a:prstGeom>
        </p:spPr>
      </p:pic>
      <p:pic>
        <p:nvPicPr>
          <p:cNvPr id="5" name="Picture 4"/>
          <p:cNvPicPr>
            <a:picLocks noChangeAspect="1"/>
          </p:cNvPicPr>
          <p:nvPr/>
        </p:nvPicPr>
        <p:blipFill>
          <a:blip r:embed="rId3"/>
          <a:stretch>
            <a:fillRect/>
          </a:stretch>
        </p:blipFill>
        <p:spPr>
          <a:xfrm>
            <a:off x="1987715" y="2804639"/>
            <a:ext cx="4855246" cy="734208"/>
          </a:xfrm>
          <a:prstGeom prst="rect">
            <a:avLst/>
          </a:prstGeom>
        </p:spPr>
      </p:pic>
      <p:pic>
        <p:nvPicPr>
          <p:cNvPr id="6" name="Picture 5"/>
          <p:cNvPicPr>
            <a:picLocks noChangeAspect="1"/>
          </p:cNvPicPr>
          <p:nvPr/>
        </p:nvPicPr>
        <p:blipFill>
          <a:blip r:embed="rId4"/>
          <a:stretch>
            <a:fillRect/>
          </a:stretch>
        </p:blipFill>
        <p:spPr>
          <a:xfrm>
            <a:off x="1987715" y="3774127"/>
            <a:ext cx="2726789" cy="741686"/>
          </a:xfrm>
          <a:prstGeom prst="rect">
            <a:avLst/>
          </a:prstGeom>
        </p:spPr>
      </p:pic>
      <p:sp>
        <p:nvSpPr>
          <p:cNvPr id="7" name="TextBox 6"/>
          <p:cNvSpPr txBox="1"/>
          <p:nvPr/>
        </p:nvSpPr>
        <p:spPr>
          <a:xfrm>
            <a:off x="6472059" y="2125682"/>
            <a:ext cx="2173184" cy="461665"/>
          </a:xfrm>
          <a:prstGeom prst="rect">
            <a:avLst/>
          </a:prstGeom>
          <a:noFill/>
        </p:spPr>
        <p:txBody>
          <a:bodyPr wrap="square" rtlCol="0">
            <a:spAutoFit/>
          </a:bodyPr>
          <a:lstStyle/>
          <a:p>
            <a:r>
              <a:rPr lang="en-GB" sz="2400" dirty="0">
                <a:solidFill>
                  <a:srgbClr val="0432FF"/>
                </a:solidFill>
                <a:latin typeface="Chalkboard" charset="0"/>
                <a:ea typeface="Chalkboard" charset="0"/>
                <a:cs typeface="Chalkboard" charset="0"/>
              </a:rPr>
              <a:t>o</a:t>
            </a:r>
            <a:r>
              <a:rPr lang="en-GB" sz="2400" dirty="0" smtClean="0">
                <a:solidFill>
                  <a:srgbClr val="0432FF"/>
                </a:solidFill>
                <a:latin typeface="Chalkboard" charset="0"/>
                <a:ea typeface="Chalkboard" charset="0"/>
                <a:cs typeface="Chalkboard" charset="0"/>
              </a:rPr>
              <a:t>f the elastic</a:t>
            </a:r>
            <a:endParaRPr lang="en-GB" sz="2400" dirty="0">
              <a:solidFill>
                <a:srgbClr val="0432FF"/>
              </a:solidFill>
              <a:latin typeface="Chalkboard" charset="0"/>
              <a:ea typeface="Chalkboard" charset="0"/>
              <a:cs typeface="Chalkboard" charset="0"/>
            </a:endParaRPr>
          </a:p>
        </p:txBody>
      </p:sp>
      <p:sp>
        <p:nvSpPr>
          <p:cNvPr id="8" name="TextBox 7"/>
          <p:cNvSpPr txBox="1"/>
          <p:nvPr/>
        </p:nvSpPr>
        <p:spPr>
          <a:xfrm>
            <a:off x="6842961" y="2963990"/>
            <a:ext cx="2173184" cy="461665"/>
          </a:xfrm>
          <a:prstGeom prst="rect">
            <a:avLst/>
          </a:prstGeom>
          <a:noFill/>
        </p:spPr>
        <p:txBody>
          <a:bodyPr wrap="square" rtlCol="0">
            <a:spAutoFit/>
          </a:bodyPr>
          <a:lstStyle/>
          <a:p>
            <a:r>
              <a:rPr lang="en-GB" sz="2400" dirty="0">
                <a:solidFill>
                  <a:srgbClr val="0432FF"/>
                </a:solidFill>
                <a:latin typeface="Chalkboard" charset="0"/>
                <a:ea typeface="Chalkboard" charset="0"/>
                <a:cs typeface="Chalkboard" charset="0"/>
              </a:rPr>
              <a:t>o</a:t>
            </a:r>
            <a:r>
              <a:rPr lang="en-GB" sz="2400" dirty="0" smtClean="0">
                <a:solidFill>
                  <a:srgbClr val="0432FF"/>
                </a:solidFill>
                <a:latin typeface="Chalkboard" charset="0"/>
                <a:ea typeface="Chalkboard" charset="0"/>
                <a:cs typeface="Chalkboard" charset="0"/>
              </a:rPr>
              <a:t>f the elastic</a:t>
            </a:r>
            <a:endParaRPr lang="en-GB" sz="2400" dirty="0">
              <a:solidFill>
                <a:srgbClr val="0432FF"/>
              </a:solidFill>
              <a:latin typeface="Chalkboard" charset="0"/>
              <a:ea typeface="Chalkboard" charset="0"/>
              <a:cs typeface="Chalkboard" charset="0"/>
            </a:endParaRPr>
          </a:p>
        </p:txBody>
      </p:sp>
      <p:sp>
        <p:nvSpPr>
          <p:cNvPr id="9" name="TextBox 8"/>
          <p:cNvSpPr txBox="1"/>
          <p:nvPr/>
        </p:nvSpPr>
        <p:spPr>
          <a:xfrm>
            <a:off x="4714504" y="3886766"/>
            <a:ext cx="2173184" cy="461665"/>
          </a:xfrm>
          <a:prstGeom prst="rect">
            <a:avLst/>
          </a:prstGeom>
          <a:noFill/>
        </p:spPr>
        <p:txBody>
          <a:bodyPr wrap="square" rtlCol="0">
            <a:spAutoFit/>
          </a:bodyPr>
          <a:lstStyle/>
          <a:p>
            <a:r>
              <a:rPr lang="en-GB" sz="2400" dirty="0">
                <a:solidFill>
                  <a:srgbClr val="0432FF"/>
                </a:solidFill>
                <a:latin typeface="Chalkboard" charset="0"/>
                <a:ea typeface="Chalkboard" charset="0"/>
                <a:cs typeface="Chalkboard" charset="0"/>
              </a:rPr>
              <a:t>o</a:t>
            </a:r>
            <a:r>
              <a:rPr lang="en-GB" sz="2400" dirty="0" smtClean="0">
                <a:solidFill>
                  <a:srgbClr val="0432FF"/>
                </a:solidFill>
                <a:latin typeface="Chalkboard" charset="0"/>
                <a:ea typeface="Chalkboard" charset="0"/>
                <a:cs typeface="Chalkboard" charset="0"/>
              </a:rPr>
              <a:t>f the elastic</a:t>
            </a:r>
            <a:endParaRPr lang="en-GB" sz="2400" dirty="0">
              <a:solidFill>
                <a:srgbClr val="0432FF"/>
              </a:solidFill>
              <a:latin typeface="Chalkboard" charset="0"/>
              <a:ea typeface="Chalkboard" charset="0"/>
              <a:cs typeface="Chalkboard" charset="0"/>
            </a:endParaRPr>
          </a:p>
        </p:txBody>
      </p:sp>
    </p:spTree>
    <p:extLst>
      <p:ext uri="{BB962C8B-B14F-4D97-AF65-F5344CB8AC3E}">
        <p14:creationId xmlns:p14="http://schemas.microsoft.com/office/powerpoint/2010/main" val="14271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B7942"/>
        </a:solidFill>
        <a:ln>
          <a:solidFill>
            <a:schemeClr val="tx1"/>
          </a:solidFill>
        </a:ln>
      </a:spPr>
      <a:bodyPr rtlCol="0" anchor="ctr"/>
      <a:lstStyle>
        <a:defPPr algn="ctr">
          <a:defRPr sz="2000">
            <a:solidFill>
              <a:srgbClr val="FFFF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latin typeface="Chalkboard" charset="0"/>
            <a:ea typeface="Chalkboard" charset="0"/>
            <a:cs typeface="Chalkboard" charset="0"/>
          </a:defRPr>
        </a:defPPr>
      </a:lstStyle>
    </a:txDef>
  </a:objectDefaults>
  <a:extraClrSchemeLst/>
  <a:extLst>
    <a:ext uri="{05A4C25C-085E-4340-85A3-A5531E510DB2}">
      <thm15:themeFamily xmlns:thm15="http://schemas.microsoft.com/office/thememl/2012/main" name="Blank" id="{266CBBC0-D244-7347-801A-1958D987A020}" vid="{EDE611A9-898C-6240-80DA-EB3238CCA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1323</TotalTime>
  <Words>1077</Words>
  <Application>Microsoft Macintosh PowerPoint</Application>
  <PresentationFormat>On-screen Show (4:3)</PresentationFormat>
  <Paragraphs>155</Paragraphs>
  <Slides>19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Chalkboard</vt:lpstr>
      <vt:lpstr>Wingdings</vt:lpstr>
      <vt:lpstr>Arial</vt:lpstr>
      <vt:lpstr>Office Theme</vt:lpstr>
      <vt:lpstr>Scaling New Heights in order to  Master Multiplication </vt:lpstr>
      <vt:lpstr>Assumption</vt:lpstr>
      <vt:lpstr>Plan</vt:lpstr>
      <vt:lpstr>Elastics &amp; Scaling</vt:lpstr>
      <vt:lpstr>Imagining the Situation</vt:lpstr>
      <vt:lpstr>Depicting Elastic Stretching</vt:lpstr>
      <vt:lpstr>The Ant’s Question</vt:lpstr>
      <vt:lpstr>Ant on the Elastic: additive stretch reasoning</vt:lpstr>
      <vt:lpstr>Additive Stretch Reasoning Continued</vt:lpstr>
      <vt:lpstr>Multiplicative Stretch Reasoning</vt:lpstr>
      <vt:lpstr>Scaling on a Number Line</vt:lpstr>
      <vt:lpstr>More Scaling on a Number Line</vt:lpstr>
      <vt:lpstr>Compound Scaling</vt:lpstr>
      <vt:lpstr>Scaling from Different Centres</vt:lpstr>
      <vt:lpstr>The Scaling Configuration</vt:lpstr>
      <vt:lpstr>Three Scalings (associativity)</vt:lpstr>
      <vt:lpstr>Reflection</vt:lpstr>
      <vt:lpstr>Some Observations</vt:lpstr>
      <vt:lpstr>To Follow Up</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84</cp:revision>
  <dcterms:created xsi:type="dcterms:W3CDTF">2017-06-17T10:17:52Z</dcterms:created>
  <dcterms:modified xsi:type="dcterms:W3CDTF">2017-10-05T14:23:25Z</dcterms:modified>
</cp:coreProperties>
</file>