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quicktime"/>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6"/>
  </p:notesMasterIdLst>
  <p:handoutMasterIdLst>
    <p:handoutMasterId r:id="rId37"/>
  </p:handoutMasterIdLst>
  <p:sldIdLst>
    <p:sldId id="336" r:id="rId2"/>
    <p:sldId id="369" r:id="rId3"/>
    <p:sldId id="489" r:id="rId4"/>
    <p:sldId id="454" r:id="rId5"/>
    <p:sldId id="493" r:id="rId6"/>
    <p:sldId id="504" r:id="rId7"/>
    <p:sldId id="512" r:id="rId8"/>
    <p:sldId id="513" r:id="rId9"/>
    <p:sldId id="477" r:id="rId10"/>
    <p:sldId id="465" r:id="rId11"/>
    <p:sldId id="466" r:id="rId12"/>
    <p:sldId id="501" r:id="rId13"/>
    <p:sldId id="502" r:id="rId14"/>
    <p:sldId id="506" r:id="rId15"/>
    <p:sldId id="507" r:id="rId16"/>
    <p:sldId id="503" r:id="rId17"/>
    <p:sldId id="514" r:id="rId18"/>
    <p:sldId id="505" r:id="rId19"/>
    <p:sldId id="481" r:id="rId20"/>
    <p:sldId id="508" r:id="rId21"/>
    <p:sldId id="482" r:id="rId22"/>
    <p:sldId id="509" r:id="rId23"/>
    <p:sldId id="510" r:id="rId24"/>
    <p:sldId id="478" r:id="rId25"/>
    <p:sldId id="479" r:id="rId26"/>
    <p:sldId id="446" r:id="rId27"/>
    <p:sldId id="442" r:id="rId28"/>
    <p:sldId id="490" r:id="rId29"/>
    <p:sldId id="491" r:id="rId30"/>
    <p:sldId id="430" r:id="rId31"/>
    <p:sldId id="511" r:id="rId32"/>
    <p:sldId id="468" r:id="rId33"/>
    <p:sldId id="436" r:id="rId34"/>
    <p:sldId id="422" r:id="rId3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00279F"/>
    <a:srgbClr val="009900"/>
    <a:srgbClr val="00B200"/>
    <a:srgbClr val="00FFFF"/>
    <a:srgbClr val="3400FF"/>
    <a:srgbClr val="F1C34E"/>
    <a:srgbClr val="FFFFFF"/>
    <a:srgbClr val="666666"/>
    <a:srgbClr val="8E8E8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2" autoAdjust="0"/>
    <p:restoredTop sz="94648"/>
  </p:normalViewPr>
  <p:slideViewPr>
    <p:cSldViewPr>
      <p:cViewPr>
        <p:scale>
          <a:sx n="85" d="100"/>
          <a:sy n="85" d="100"/>
        </p:scale>
        <p:origin x="1152"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9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18/10/2017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Chalkboard" charset="0"/>
              </a:rPr>
              <a:t>Tracking Arithmetic</a:t>
            </a:r>
          </a:p>
        </p:txBody>
      </p:sp>
      <p:sp>
        <p:nvSpPr>
          <p:cNvPr id="90116" name="Slide Number Placeholder 3"/>
          <p:cNvSpPr>
            <a:spLocks noGrp="1"/>
          </p:cNvSpPr>
          <p:nvPr>
            <p:ph type="sldNum" sz="quarter" idx="5"/>
          </p:nvPr>
        </p:nvSpPr>
        <p:spPr>
          <a:noFill/>
        </p:spPr>
        <p:txBody>
          <a:bodyPr/>
          <a:lstStyle/>
          <a:p>
            <a:fld id="{B6EED13B-6FDC-5348-896B-B23382814A9B}" type="slidenum">
              <a:rPr lang="en-US" smtClean="0"/>
              <a:pPr/>
              <a:t>25</a:t>
            </a:fld>
            <a:endParaRPr lang="en-US" smtClean="0"/>
          </a:p>
        </p:txBody>
      </p:sp>
    </p:spTree>
    <p:extLst>
      <p:ext uri="{BB962C8B-B14F-4D97-AF65-F5344CB8AC3E}">
        <p14:creationId xmlns:p14="http://schemas.microsoft.com/office/powerpoint/2010/main" val="88925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ko-KR" altLang="en-US">
              <a:ea typeface="MS PGothic" charset="0"/>
            </a:endParaRPr>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E69EDA3A-0255-BD4D-9FB9-FCBECA08F9AF}" type="slidenum">
              <a:rPr lang="en-US" altLang="ko-KR" sz="1200" b="0">
                <a:latin typeface="Lucida Grande" charset="0"/>
              </a:rPr>
              <a:pPr/>
              <a:t>2</a:t>
            </a:fld>
            <a:endParaRPr lang="en-US" altLang="ko-KR" sz="1200" b="0">
              <a:latin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65" charset="-128"/>
                <a:cs typeface="ＭＳ Ｐゴシック" pitchFamily="-65" charset="-128"/>
              </a:rPr>
              <a:t>Originally from </a:t>
            </a:r>
            <a:r>
              <a:rPr lang="en-US" sz="1200" kern="1200" dirty="0" err="1" smtClean="0">
                <a:solidFill>
                  <a:schemeClr val="tx1"/>
                </a:solidFill>
                <a:effectLst/>
                <a:latin typeface="Times" pitchFamily="-111" charset="0"/>
                <a:ea typeface="ＭＳ Ｐゴシック" pitchFamily="-65" charset="-128"/>
                <a:cs typeface="ＭＳ Ｐゴシック" pitchFamily="-65" charset="-128"/>
              </a:rPr>
              <a:t>uestion</a:t>
            </a:r>
            <a:r>
              <a:rPr lang="en-US" sz="1200" kern="1200" dirty="0" smtClean="0">
                <a:solidFill>
                  <a:schemeClr val="tx1"/>
                </a:solidFill>
                <a:effectLst/>
                <a:latin typeface="Times" pitchFamily="-111" charset="0"/>
                <a:ea typeface="ＭＳ Ｐゴシック" pitchFamily="-65" charset="-128"/>
                <a:cs typeface="ＭＳ Ｐゴシック" pitchFamily="-65" charset="-128"/>
              </a:rPr>
              <a:t> #25 of the 2002 Pascal contest run by the Centre for Education in Mathematics and Computing at the University of Waterloo.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11"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65" charset="-128"/>
                <a:cs typeface="ＭＳ Ｐゴシック" pitchFamily="-65" charset="-128"/>
              </a:rPr>
              <a:t>Godin, S. (2013). What’s the problem? Cylinders within cylinders. Ontario Mathematics Gazette, 51(4), 8-9. </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5</a:t>
            </a:fld>
            <a:endParaRPr lang="en-US"/>
          </a:p>
        </p:txBody>
      </p:sp>
    </p:spTree>
    <p:extLst>
      <p:ext uri="{BB962C8B-B14F-4D97-AF65-F5344CB8AC3E}">
        <p14:creationId xmlns:p14="http://schemas.microsoft.com/office/powerpoint/2010/main" val="11721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65" charset="-128"/>
                <a:cs typeface="ＭＳ Ｐゴシック" pitchFamily="-65" charset="-128"/>
              </a:rPr>
              <a:t>Godin, S. (2018? in preparation)</a:t>
            </a:r>
            <a:r>
              <a:rPr lang="en-US" sz="1200" kern="1200" baseline="0" dirty="0" smtClean="0">
                <a:solidFill>
                  <a:schemeClr val="tx1"/>
                </a:solidFill>
                <a:effectLst/>
                <a:latin typeface="Times" pitchFamily="-111" charset="0"/>
                <a:ea typeface="ＭＳ Ｐゴシック" pitchFamily="-65" charset="-128"/>
                <a:cs typeface="ＭＳ Ｐゴシック" pitchFamily="-65" charset="-128"/>
              </a:rPr>
              <a:t> </a:t>
            </a:r>
            <a:r>
              <a:rPr lang="en-US" sz="1200" kern="1200" dirty="0" smtClean="0">
                <a:solidFill>
                  <a:schemeClr val="tx1"/>
                </a:solidFill>
                <a:effectLst/>
                <a:latin typeface="Times" pitchFamily="-111" charset="0"/>
                <a:ea typeface="ＭＳ Ｐゴシック" pitchFamily="-65" charset="-128"/>
                <a:cs typeface="ＭＳ Ｐゴシック" pitchFamily="-65" charset="-128"/>
              </a:rPr>
              <a:t>Problem Solving in the Secondary Classroom: A Teacher’s View</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8</a:t>
            </a:fld>
            <a:endParaRPr lang="en-US"/>
          </a:p>
        </p:txBody>
      </p:sp>
    </p:spTree>
    <p:extLst>
      <p:ext uri="{BB962C8B-B14F-4D97-AF65-F5344CB8AC3E}">
        <p14:creationId xmlns:p14="http://schemas.microsoft.com/office/powerpoint/2010/main" val="30117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DFB91459-E481-334A-AFB3-18CC8267D688}" type="slidenum">
              <a:rPr lang="en-US" sz="1200" b="0">
                <a:latin typeface="Lucida Grande" charset="0"/>
              </a:rPr>
              <a:pPr/>
              <a:t>10</a:t>
            </a:fld>
            <a:endParaRPr lang="en-US" sz="1200" b="0">
              <a:latin typeface="Lucida Grande" charset="0"/>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Think of all the patterns obtained like this one but with different choices of the red line and the blue line.</a:t>
            </a:r>
          </a:p>
          <a:p>
            <a:pPr eaLnBrk="1" hangingPunct="1"/>
            <a:r>
              <a:rPr lang="en-US">
                <a:latin typeface="Times" charset="0"/>
                <a:ea typeface="ＭＳ Ｐゴシック" charset="0"/>
                <a:cs typeface="ＭＳ Ｐゴシック" charset="0"/>
              </a:rPr>
              <a:t>Sketch a few</a:t>
            </a:r>
          </a:p>
          <a:p>
            <a:pPr eaLnBrk="1" hangingPunct="1"/>
            <a:r>
              <a:rPr lang="en-US">
                <a:latin typeface="Times" charset="0"/>
                <a:ea typeface="ＭＳ Ｐゴシック" charset="0"/>
                <a:cs typeface="ＭＳ Ｐゴシック" charset="0"/>
              </a:rPr>
              <a:t>Here is another reasoning</a:t>
            </a:r>
          </a:p>
          <a:p>
            <a:pPr eaLnBrk="1" hangingPunct="1"/>
            <a:r>
              <a:rPr lang="en-US">
                <a:latin typeface="Times" charset="0"/>
                <a:ea typeface="ＭＳ Ｐゴシック" charset="0"/>
                <a:cs typeface="ＭＳ Ｐゴシック" charset="0"/>
              </a:rPr>
              <a:t>What about this pattern: is it true?</a:t>
            </a:r>
          </a:p>
          <a:p>
            <a:pPr eaLnBrk="1" hangingPunct="1"/>
            <a:r>
              <a:rPr lang="en-US">
                <a:latin typeface="Times" charset="0"/>
                <a:ea typeface="ＭＳ Ｐゴシック" charset="0"/>
                <a:cs typeface="ＭＳ Ｐゴシック" charset="0"/>
              </a:rPr>
              <a:t>	did you have difficulty recognising the components?  This may be why learners find it hard to remember what they were taught recently!</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9C4BAEFC-93A1-B64C-96D1-02AFB9139EF4}" type="slidenum">
              <a:rPr lang="en-US" sz="1200" b="0">
                <a:latin typeface="Lucida Grande" charset="0"/>
              </a:rPr>
              <a:pPr/>
              <a:t>11</a:t>
            </a:fld>
            <a:endParaRPr lang="en-US" sz="1200" b="0">
              <a:latin typeface="Lucida Grande" charset="0"/>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x 4 + 1</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14</a:t>
            </a:fld>
            <a:endParaRPr lang="en-US"/>
          </a:p>
        </p:txBody>
      </p:sp>
    </p:spTree>
    <p:extLst>
      <p:ext uri="{BB962C8B-B14F-4D97-AF65-F5344CB8AC3E}">
        <p14:creationId xmlns:p14="http://schemas.microsoft.com/office/powerpoint/2010/main" val="168433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Imagine a round table …</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17</a:t>
            </a:fld>
            <a:endParaRPr lang="en-US"/>
          </a:p>
        </p:txBody>
      </p:sp>
    </p:spTree>
    <p:extLst>
      <p:ext uri="{BB962C8B-B14F-4D97-AF65-F5344CB8AC3E}">
        <p14:creationId xmlns:p14="http://schemas.microsoft.com/office/powerpoint/2010/main" val="119793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r>
              <a:rPr lang="en-US" smtClean="0">
                <a:latin typeface="Chalkboard" charset="0"/>
              </a:rPr>
              <a:t>Tracking Arithmetic</a:t>
            </a:r>
          </a:p>
        </p:txBody>
      </p:sp>
      <p:sp>
        <p:nvSpPr>
          <p:cNvPr id="88068" name="Slide Number Placeholder 3"/>
          <p:cNvSpPr>
            <a:spLocks noGrp="1"/>
          </p:cNvSpPr>
          <p:nvPr>
            <p:ph type="sldNum" sz="quarter" idx="5"/>
          </p:nvPr>
        </p:nvSpPr>
        <p:spPr>
          <a:noFill/>
        </p:spPr>
        <p:txBody>
          <a:bodyPr/>
          <a:lstStyle/>
          <a:p>
            <a:fld id="{0CC28124-601B-104A-A708-4F6006A619B0}" type="slidenum">
              <a:rPr lang="en-US" smtClean="0"/>
              <a:pPr/>
              <a:t>24</a:t>
            </a:fld>
            <a:endParaRPr lang="en-US" smtClean="0"/>
          </a:p>
        </p:txBody>
      </p:sp>
    </p:spTree>
    <p:extLst>
      <p:ext uri="{BB962C8B-B14F-4D97-AF65-F5344CB8AC3E}">
        <p14:creationId xmlns:p14="http://schemas.microsoft.com/office/powerpoint/2010/main" val="167142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349250" y="980728"/>
            <a:ext cx="8471222" cy="53285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2400" b="0" smtClean="0">
                <a:solidFill>
                  <a:srgbClr val="000000"/>
                </a:solidFill>
                <a:latin typeface="Lucida Grande" charset="0"/>
              </a:rPr>
              <a:pPr>
                <a:spcBef>
                  <a:spcPct val="50000"/>
                </a:spcBef>
                <a:defRPr/>
              </a:pPr>
              <a:t>‹#›</a:t>
            </a:fld>
            <a:endParaRPr lang="en-US" sz="2400" b="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2.mov"/><Relationship Id="rId2" Type="http://schemas.openxmlformats.org/officeDocument/2006/relationships/video" Target="../media/media2.mov"/></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localhost/Users/jhm3/Documents/Files/%20%20%20%20Current%20Activities/%20%20%20%20%20Events%202013/03.16-23%20Phuket%20EARCOME/Reasoning%20Reasonably/Applets/Secret%20Places/Secret%20Places%201D.html"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0" Type="http://schemas.openxmlformats.org/officeDocument/2006/relationships/image" Target="../media/image27.emf"/><Relationship Id="rId11"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23528" y="2329232"/>
            <a:ext cx="8712968" cy="1459808"/>
          </a:xfrm>
        </p:spPr>
        <p:txBody>
          <a:bodyPr anchor="t"/>
          <a:lstStyle/>
          <a:p>
            <a:pPr algn="ctr">
              <a:defRPr/>
            </a:pPr>
            <a:r>
              <a:rPr lang="en-GB" sz="3200" dirty="0">
                <a:effectLst/>
              </a:rPr>
              <a:t>Reasoning </a:t>
            </a:r>
            <a:r>
              <a:rPr lang="en-GB" sz="3200" dirty="0" smtClean="0">
                <a:effectLst/>
              </a:rPr>
              <a:t>Reasonably</a:t>
            </a:r>
            <a:r>
              <a:rPr lang="en-GB" sz="3200" dirty="0">
                <a:effectLst/>
              </a:rPr>
              <a:t/>
            </a:r>
            <a:br>
              <a:rPr lang="en-GB" sz="3200" dirty="0">
                <a:effectLst/>
              </a:rPr>
            </a:br>
            <a:r>
              <a:rPr lang="en-GB" sz="3200" dirty="0">
                <a:effectLst/>
              </a:rPr>
              <a:t>in Mathematics</a:t>
            </a: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578276" y="4365104"/>
            <a:ext cx="2201308" cy="1717393"/>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a:solidFill>
                  <a:srgbClr val="00002A"/>
                </a:solidFill>
              </a:rPr>
              <a:t>John </a:t>
            </a:r>
            <a:r>
              <a:rPr lang="en-US" sz="2400" b="0" dirty="0" smtClean="0">
                <a:solidFill>
                  <a:srgbClr val="00002A"/>
                </a:solidFill>
              </a:rPr>
              <a:t>Mason</a:t>
            </a:r>
          </a:p>
          <a:p>
            <a:pPr algn="ctr">
              <a:spcBef>
                <a:spcPct val="20000"/>
              </a:spcBef>
              <a:buClr>
                <a:schemeClr val="tx2"/>
              </a:buClr>
              <a:buSzPct val="75000"/>
              <a:defRPr/>
            </a:pPr>
            <a:r>
              <a:rPr lang="en-US" sz="2400" dirty="0">
                <a:solidFill>
                  <a:srgbClr val="00279F"/>
                </a:solidFill>
              </a:rPr>
              <a:t>Power of Six</a:t>
            </a:r>
            <a:r>
              <a:rPr lang="en-US" sz="2400" dirty="0">
                <a:solidFill>
                  <a:srgbClr val="00279F"/>
                </a:solidFill>
              </a:rPr>
              <a:t> </a:t>
            </a:r>
            <a:r>
              <a:rPr lang="en-US" sz="2400" b="0" dirty="0" smtClean="0">
                <a:solidFill>
                  <a:srgbClr val="00002A"/>
                </a:solidFill>
              </a:rPr>
              <a:t/>
            </a:r>
            <a:br>
              <a:rPr lang="en-US" sz="2400" b="0" dirty="0" smtClean="0">
                <a:solidFill>
                  <a:srgbClr val="00002A"/>
                </a:solidFill>
              </a:rPr>
            </a:br>
            <a:r>
              <a:rPr lang="en-US" sz="2400" b="0" dirty="0" smtClean="0">
                <a:solidFill>
                  <a:srgbClr val="00002A"/>
                </a:solidFill>
              </a:rPr>
              <a:t>London Hubs</a:t>
            </a:r>
            <a:endParaRPr lang="en-US" sz="2400" b="0" dirty="0">
              <a:solidFill>
                <a:srgbClr val="00002A"/>
              </a:solidFill>
            </a:endParaRPr>
          </a:p>
          <a:p>
            <a:pPr algn="ctr" eaLnBrk="0" hangingPunct="0">
              <a:spcBef>
                <a:spcPct val="20000"/>
              </a:spcBef>
              <a:buClr>
                <a:schemeClr val="tx2"/>
              </a:buClr>
              <a:buSzPct val="75000"/>
              <a:buFont typeface="Monotype Sorts" charset="0"/>
              <a:buNone/>
              <a:defRPr/>
            </a:pPr>
            <a:r>
              <a:rPr lang="en-US" sz="2400" b="0" dirty="0" smtClean="0">
                <a:solidFill>
                  <a:srgbClr val="00002A"/>
                </a:solidFill>
              </a:rPr>
              <a:t>Oct 2017</a:t>
            </a:r>
            <a:endParaRPr lang="en-US" sz="2400" b="0" dirty="0">
              <a:solidFill>
                <a:srgbClr val="00002A"/>
              </a:solidFill>
            </a:endParaRPr>
          </a:p>
        </p:txBody>
      </p:sp>
      <p:sp>
        <p:nvSpPr>
          <p:cNvPr id="3" name="TextBox 2"/>
          <p:cNvSpPr txBox="1"/>
          <p:nvPr/>
        </p:nvSpPr>
        <p:spPr>
          <a:xfrm>
            <a:off x="4586564" y="3771037"/>
            <a:ext cx="184731" cy="954107"/>
          </a:xfrm>
          <a:prstGeom prst="rect">
            <a:avLst/>
          </a:prstGeom>
          <a:noFill/>
        </p:spPr>
        <p:txBody>
          <a:bodyPr wrap="none" rtlCol="0">
            <a:spAutoFit/>
          </a:bodyPr>
          <a:lstStyle/>
          <a:p>
            <a:pPr algn="ctr"/>
            <a:r>
              <a:rPr lang="en-US" b="0" dirty="0" smtClean="0">
                <a:solidFill>
                  <a:srgbClr val="00279F"/>
                </a:solidFill>
              </a:rPr>
              <a:t/>
            </a:r>
            <a:br>
              <a:rPr lang="en-US" b="0" dirty="0" smtClean="0">
                <a:solidFill>
                  <a:srgbClr val="00279F"/>
                </a:solidFill>
              </a:rPr>
            </a:br>
            <a:endParaRPr lang="en-GB" dirty="0">
              <a:solidFill>
                <a:srgbClr val="00279F"/>
              </a:solidFill>
            </a:endParaRPr>
          </a:p>
        </p:txBody>
      </p:sp>
      <p:pic>
        <p:nvPicPr>
          <p:cNvPr id="6" name="Picture 5"/>
          <p:cNvPicPr>
            <a:picLocks noChangeAspect="1"/>
          </p:cNvPicPr>
          <p:nvPr/>
        </p:nvPicPr>
        <p:blipFill>
          <a:blip r:embed="rId3"/>
          <a:stretch>
            <a:fillRect/>
          </a:stretch>
        </p:blipFill>
        <p:spPr>
          <a:xfrm>
            <a:off x="3231129" y="172616"/>
            <a:ext cx="2895600" cy="1600200"/>
          </a:xfrm>
          <a:prstGeom prst="rect">
            <a:avLst/>
          </a:prstGeom>
        </p:spPr>
      </p:pic>
      <p:pic>
        <p:nvPicPr>
          <p:cNvPr id="7" name="Picture 6"/>
          <p:cNvPicPr>
            <a:picLocks noChangeAspect="1"/>
          </p:cNvPicPr>
          <p:nvPr/>
        </p:nvPicPr>
        <p:blipFill>
          <a:blip r:embed="rId4"/>
          <a:stretch>
            <a:fillRect/>
          </a:stretch>
        </p:blipFill>
        <p:spPr>
          <a:xfrm>
            <a:off x="272029" y="147789"/>
            <a:ext cx="8813800" cy="1803400"/>
          </a:xfrm>
          <a:prstGeom prst="rect">
            <a:avLst/>
          </a:prstGeom>
        </p:spPr>
      </p:pic>
    </p:spTree>
    <p:extLst>
      <p:ext uri="{BB962C8B-B14F-4D97-AF65-F5344CB8AC3E}">
        <p14:creationId xmlns:p14="http://schemas.microsoft.com/office/powerpoint/2010/main" val="2814456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lstStyle/>
          <a:p>
            <a:r>
              <a:rPr lang="en-US">
                <a:latin typeface="Chalkboard" charset="0"/>
                <a:ea typeface="ＭＳ Ｐゴシック" charset="0"/>
                <a:cs typeface="ＭＳ Ｐゴシック" charset="0"/>
              </a:rPr>
              <a:t>Magic Square Reasoning</a:t>
            </a:r>
          </a:p>
        </p:txBody>
      </p:sp>
      <p:grpSp>
        <p:nvGrpSpPr>
          <p:cNvPr id="38915" name="Group 3"/>
          <p:cNvGrpSpPr>
            <a:grpSpLocks/>
          </p:cNvGrpSpPr>
          <p:nvPr/>
        </p:nvGrpSpPr>
        <p:grpSpPr bwMode="auto">
          <a:xfrm>
            <a:off x="2819400" y="2057400"/>
            <a:ext cx="2743200" cy="2743200"/>
            <a:chOff x="336" y="1296"/>
            <a:chExt cx="1728" cy="1728"/>
          </a:xfrm>
        </p:grpSpPr>
        <p:sp>
          <p:nvSpPr>
            <p:cNvPr id="38975" name="Line 4"/>
            <p:cNvSpPr>
              <a:spLocks noChangeShapeType="1"/>
            </p:cNvSpPr>
            <p:nvPr/>
          </p:nvSpPr>
          <p:spPr bwMode="auto">
            <a:xfrm>
              <a:off x="2064" y="1296"/>
              <a:ext cx="0" cy="1728"/>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grpSp>
          <p:nvGrpSpPr>
            <p:cNvPr id="38976" name="Group 5"/>
            <p:cNvGrpSpPr>
              <a:grpSpLocks/>
            </p:cNvGrpSpPr>
            <p:nvPr/>
          </p:nvGrpSpPr>
          <p:grpSpPr bwMode="auto">
            <a:xfrm>
              <a:off x="336" y="1296"/>
              <a:ext cx="1728" cy="1728"/>
              <a:chOff x="336" y="1296"/>
              <a:chExt cx="1728" cy="1728"/>
            </a:xfrm>
          </p:grpSpPr>
          <p:sp>
            <p:nvSpPr>
              <p:cNvPr id="38977" name="Line 6"/>
              <p:cNvSpPr>
                <a:spLocks noChangeShapeType="1"/>
              </p:cNvSpPr>
              <p:nvPr/>
            </p:nvSpPr>
            <p:spPr bwMode="auto">
              <a:xfrm>
                <a:off x="336" y="1296"/>
                <a:ext cx="0" cy="1728"/>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78" name="Line 7"/>
              <p:cNvSpPr>
                <a:spLocks noChangeShapeType="1"/>
              </p:cNvSpPr>
              <p:nvPr/>
            </p:nvSpPr>
            <p:spPr bwMode="auto">
              <a:xfrm>
                <a:off x="912" y="1296"/>
                <a:ext cx="0" cy="1728"/>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79" name="Line 8"/>
              <p:cNvSpPr>
                <a:spLocks noChangeShapeType="1"/>
              </p:cNvSpPr>
              <p:nvPr/>
            </p:nvSpPr>
            <p:spPr bwMode="auto">
              <a:xfrm>
                <a:off x="1488" y="1296"/>
                <a:ext cx="0" cy="1728"/>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80" name="Line 9"/>
              <p:cNvSpPr>
                <a:spLocks noChangeShapeType="1"/>
              </p:cNvSpPr>
              <p:nvPr/>
            </p:nvSpPr>
            <p:spPr bwMode="auto">
              <a:xfrm>
                <a:off x="336" y="1296"/>
                <a:ext cx="172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81" name="Line 10"/>
              <p:cNvSpPr>
                <a:spLocks noChangeShapeType="1"/>
              </p:cNvSpPr>
              <p:nvPr/>
            </p:nvSpPr>
            <p:spPr bwMode="auto">
              <a:xfrm>
                <a:off x="336" y="1872"/>
                <a:ext cx="172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82" name="Line 11"/>
              <p:cNvSpPr>
                <a:spLocks noChangeShapeType="1"/>
              </p:cNvSpPr>
              <p:nvPr/>
            </p:nvSpPr>
            <p:spPr bwMode="auto">
              <a:xfrm>
                <a:off x="336" y="2448"/>
                <a:ext cx="172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83" name="Line 12"/>
              <p:cNvSpPr>
                <a:spLocks noChangeShapeType="1"/>
              </p:cNvSpPr>
              <p:nvPr/>
            </p:nvSpPr>
            <p:spPr bwMode="auto">
              <a:xfrm>
                <a:off x="336" y="3024"/>
                <a:ext cx="172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grpSp>
      </p:grpSp>
      <p:grpSp>
        <p:nvGrpSpPr>
          <p:cNvPr id="4" name="Group 13"/>
          <p:cNvGrpSpPr>
            <a:grpSpLocks/>
          </p:cNvGrpSpPr>
          <p:nvPr/>
        </p:nvGrpSpPr>
        <p:grpSpPr bwMode="auto">
          <a:xfrm>
            <a:off x="3124200" y="2209800"/>
            <a:ext cx="2438400" cy="2408238"/>
            <a:chOff x="1872" y="1392"/>
            <a:chExt cx="1536" cy="1517"/>
          </a:xfrm>
        </p:grpSpPr>
        <p:sp>
          <p:nvSpPr>
            <p:cNvPr id="38966" name="Text Box 14"/>
            <p:cNvSpPr txBox="1">
              <a:spLocks noChangeArrowheads="1"/>
            </p:cNvSpPr>
            <p:nvPr/>
          </p:nvSpPr>
          <p:spPr bwMode="auto">
            <a:xfrm>
              <a:off x="2448" y="1968"/>
              <a:ext cx="38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5</a:t>
              </a:r>
            </a:p>
          </p:txBody>
        </p:sp>
        <p:sp>
          <p:nvSpPr>
            <p:cNvPr id="38967" name="Text Box 15"/>
            <p:cNvSpPr txBox="1">
              <a:spLocks noChangeArrowheads="1"/>
            </p:cNvSpPr>
            <p:nvPr/>
          </p:nvSpPr>
          <p:spPr bwMode="auto">
            <a:xfrm>
              <a:off x="1872" y="1968"/>
              <a:ext cx="38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1</a:t>
              </a:r>
            </a:p>
          </p:txBody>
        </p:sp>
        <p:sp>
          <p:nvSpPr>
            <p:cNvPr id="38968" name="Text Box 16"/>
            <p:cNvSpPr txBox="1">
              <a:spLocks noChangeArrowheads="1"/>
            </p:cNvSpPr>
            <p:nvPr/>
          </p:nvSpPr>
          <p:spPr bwMode="auto">
            <a:xfrm>
              <a:off x="2976" y="1968"/>
              <a:ext cx="336"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9</a:t>
              </a:r>
            </a:p>
          </p:txBody>
        </p:sp>
        <p:sp>
          <p:nvSpPr>
            <p:cNvPr id="38969" name="Text Box 17"/>
            <p:cNvSpPr txBox="1">
              <a:spLocks noChangeArrowheads="1"/>
            </p:cNvSpPr>
            <p:nvPr/>
          </p:nvSpPr>
          <p:spPr bwMode="auto">
            <a:xfrm>
              <a:off x="2976" y="1392"/>
              <a:ext cx="43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2</a:t>
              </a:r>
            </a:p>
          </p:txBody>
        </p:sp>
        <p:sp>
          <p:nvSpPr>
            <p:cNvPr id="38970" name="Text Box 18"/>
            <p:cNvSpPr txBox="1">
              <a:spLocks noChangeArrowheads="1"/>
            </p:cNvSpPr>
            <p:nvPr/>
          </p:nvSpPr>
          <p:spPr bwMode="auto">
            <a:xfrm>
              <a:off x="2976" y="2544"/>
              <a:ext cx="43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4</a:t>
              </a:r>
            </a:p>
          </p:txBody>
        </p:sp>
        <p:sp>
          <p:nvSpPr>
            <p:cNvPr id="38971" name="Text Box 19"/>
            <p:cNvSpPr txBox="1">
              <a:spLocks noChangeArrowheads="1"/>
            </p:cNvSpPr>
            <p:nvPr/>
          </p:nvSpPr>
          <p:spPr bwMode="auto">
            <a:xfrm>
              <a:off x="1872" y="1392"/>
              <a:ext cx="38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6</a:t>
              </a:r>
            </a:p>
          </p:txBody>
        </p:sp>
        <p:sp>
          <p:nvSpPr>
            <p:cNvPr id="38972" name="Text Box 20"/>
            <p:cNvSpPr txBox="1">
              <a:spLocks noChangeArrowheads="1"/>
            </p:cNvSpPr>
            <p:nvPr/>
          </p:nvSpPr>
          <p:spPr bwMode="auto">
            <a:xfrm>
              <a:off x="1872" y="2544"/>
              <a:ext cx="28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8</a:t>
              </a:r>
            </a:p>
          </p:txBody>
        </p:sp>
        <p:sp>
          <p:nvSpPr>
            <p:cNvPr id="38973" name="Text Box 21"/>
            <p:cNvSpPr txBox="1">
              <a:spLocks noChangeArrowheads="1"/>
            </p:cNvSpPr>
            <p:nvPr/>
          </p:nvSpPr>
          <p:spPr bwMode="auto">
            <a:xfrm>
              <a:off x="2448" y="2544"/>
              <a:ext cx="28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3</a:t>
              </a:r>
            </a:p>
          </p:txBody>
        </p:sp>
        <p:sp>
          <p:nvSpPr>
            <p:cNvPr id="38974" name="Text Box 22"/>
            <p:cNvSpPr txBox="1">
              <a:spLocks noChangeArrowheads="1"/>
            </p:cNvSpPr>
            <p:nvPr/>
          </p:nvSpPr>
          <p:spPr bwMode="auto">
            <a:xfrm>
              <a:off x="2448" y="1392"/>
              <a:ext cx="48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7</a:t>
              </a:r>
            </a:p>
          </p:txBody>
        </p:sp>
      </p:grpSp>
      <p:grpSp>
        <p:nvGrpSpPr>
          <p:cNvPr id="5" name="Group 23"/>
          <p:cNvGrpSpPr>
            <a:grpSpLocks/>
          </p:cNvGrpSpPr>
          <p:nvPr/>
        </p:nvGrpSpPr>
        <p:grpSpPr bwMode="auto">
          <a:xfrm>
            <a:off x="2895600" y="2133600"/>
            <a:ext cx="2590800" cy="2590800"/>
            <a:chOff x="2160" y="1344"/>
            <a:chExt cx="1632" cy="1632"/>
          </a:xfrm>
        </p:grpSpPr>
        <p:sp>
          <p:nvSpPr>
            <p:cNvPr id="38962" name="Rectangle 24"/>
            <p:cNvSpPr>
              <a:spLocks noChangeArrowheads="1"/>
            </p:cNvSpPr>
            <p:nvPr/>
          </p:nvSpPr>
          <p:spPr bwMode="auto">
            <a:xfrm>
              <a:off x="2160" y="1920"/>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3" name="Rectangle 25"/>
            <p:cNvSpPr>
              <a:spLocks noChangeArrowheads="1"/>
            </p:cNvSpPr>
            <p:nvPr/>
          </p:nvSpPr>
          <p:spPr bwMode="auto">
            <a:xfrm>
              <a:off x="2160" y="2496"/>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4" name="Rectangle 26"/>
            <p:cNvSpPr>
              <a:spLocks noChangeArrowheads="1"/>
            </p:cNvSpPr>
            <p:nvPr/>
          </p:nvSpPr>
          <p:spPr bwMode="auto">
            <a:xfrm>
              <a:off x="2736"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sp>
          <p:nvSpPr>
            <p:cNvPr id="38965" name="Rectangle 27"/>
            <p:cNvSpPr>
              <a:spLocks noChangeArrowheads="1"/>
            </p:cNvSpPr>
            <p:nvPr/>
          </p:nvSpPr>
          <p:spPr bwMode="auto">
            <a:xfrm>
              <a:off x="3312"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grpSp>
      <p:grpSp>
        <p:nvGrpSpPr>
          <p:cNvPr id="6" name="Group 33"/>
          <p:cNvGrpSpPr>
            <a:grpSpLocks/>
          </p:cNvGrpSpPr>
          <p:nvPr/>
        </p:nvGrpSpPr>
        <p:grpSpPr bwMode="auto">
          <a:xfrm>
            <a:off x="2971800" y="2209800"/>
            <a:ext cx="2438400" cy="2362200"/>
            <a:chOff x="1872" y="1392"/>
            <a:chExt cx="1536" cy="1488"/>
          </a:xfrm>
        </p:grpSpPr>
        <p:sp>
          <p:nvSpPr>
            <p:cNvPr id="38960" name="Line 34"/>
            <p:cNvSpPr>
              <a:spLocks noChangeShapeType="1"/>
            </p:cNvSpPr>
            <p:nvPr/>
          </p:nvSpPr>
          <p:spPr bwMode="auto">
            <a:xfrm>
              <a:off x="1872" y="1584"/>
              <a:ext cx="1536" cy="0"/>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sp>
          <p:nvSpPr>
            <p:cNvPr id="38961" name="Line 35"/>
            <p:cNvSpPr>
              <a:spLocks noChangeShapeType="1"/>
            </p:cNvSpPr>
            <p:nvPr/>
          </p:nvSpPr>
          <p:spPr bwMode="auto">
            <a:xfrm>
              <a:off x="2064" y="1392"/>
              <a:ext cx="0" cy="1488"/>
            </a:xfrm>
            <a:prstGeom prst="line">
              <a:avLst/>
            </a:prstGeom>
            <a:noFill/>
            <a:ln w="12700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GB" b="0">
                <a:solidFill>
                  <a:srgbClr val="000000"/>
                </a:solidFill>
              </a:endParaRPr>
            </a:p>
          </p:txBody>
        </p:sp>
      </p:grpSp>
      <p:grpSp>
        <p:nvGrpSpPr>
          <p:cNvPr id="7" name="Group 39"/>
          <p:cNvGrpSpPr>
            <a:grpSpLocks/>
          </p:cNvGrpSpPr>
          <p:nvPr/>
        </p:nvGrpSpPr>
        <p:grpSpPr bwMode="auto">
          <a:xfrm>
            <a:off x="2057400" y="5675313"/>
            <a:ext cx="3733800" cy="573087"/>
            <a:chOff x="1296" y="3430"/>
            <a:chExt cx="2352" cy="361"/>
          </a:xfrm>
        </p:grpSpPr>
        <p:sp>
          <p:nvSpPr>
            <p:cNvPr id="110634" name="Rectangle 40"/>
            <p:cNvSpPr>
              <a:spLocks noChangeArrowheads="1"/>
            </p:cNvSpPr>
            <p:nvPr/>
          </p:nvSpPr>
          <p:spPr bwMode="auto">
            <a:xfrm>
              <a:off x="1900" y="3435"/>
              <a:ext cx="356" cy="356"/>
            </a:xfrm>
            <a:prstGeom prst="rect">
              <a:avLst/>
            </a:prstGeom>
            <a:solidFill>
              <a:schemeClr val="hlink"/>
            </a:solidFill>
            <a:ln w="9525">
              <a:noFill/>
              <a:miter lim="800000"/>
              <a:headEnd/>
              <a:tailEnd/>
            </a:ln>
          </p:spPr>
          <p:txBody>
            <a:bodyPr wrap="none" anchor="ctr"/>
            <a:lstStyle/>
            <a:p>
              <a:endParaRPr lang="en-GB" sz="2400">
                <a:solidFill>
                  <a:srgbClr val="000000"/>
                </a:solidFill>
              </a:endParaRPr>
            </a:p>
          </p:txBody>
        </p:sp>
        <p:sp>
          <p:nvSpPr>
            <p:cNvPr id="110635" name="Rectangle 41"/>
            <p:cNvSpPr>
              <a:spLocks noChangeArrowheads="1"/>
            </p:cNvSpPr>
            <p:nvPr/>
          </p:nvSpPr>
          <p:spPr bwMode="auto">
            <a:xfrm>
              <a:off x="3100" y="3435"/>
              <a:ext cx="356" cy="356"/>
            </a:xfrm>
            <a:prstGeom prst="rect">
              <a:avLst/>
            </a:prstGeom>
            <a:solidFill>
              <a:srgbClr val="00FFFF"/>
            </a:solidFill>
            <a:ln w="9525">
              <a:noFill/>
              <a:miter lim="800000"/>
              <a:headEnd/>
              <a:tailEnd/>
            </a:ln>
          </p:spPr>
          <p:txBody>
            <a:bodyPr wrap="none" anchor="ctr"/>
            <a:lstStyle/>
            <a:p>
              <a:endParaRPr lang="en-GB" sz="2400">
                <a:solidFill>
                  <a:srgbClr val="000000"/>
                </a:solidFill>
              </a:endParaRPr>
            </a:p>
          </p:txBody>
        </p:sp>
        <p:sp>
          <p:nvSpPr>
            <p:cNvPr id="110636" name="Text Box 42"/>
            <p:cNvSpPr txBox="1">
              <a:spLocks noChangeArrowheads="1"/>
            </p:cNvSpPr>
            <p:nvPr/>
          </p:nvSpPr>
          <p:spPr bwMode="auto">
            <a:xfrm>
              <a:off x="2324" y="3430"/>
              <a:ext cx="355"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dirty="0">
                  <a:solidFill>
                    <a:srgbClr val="000000"/>
                  </a:solidFill>
                </a:rPr>
                <a:t>=</a:t>
              </a:r>
            </a:p>
          </p:txBody>
        </p:sp>
        <p:sp>
          <p:nvSpPr>
            <p:cNvPr id="110638" name="Text Box 44"/>
            <p:cNvSpPr txBox="1">
              <a:spLocks noChangeArrowheads="1"/>
            </p:cNvSpPr>
            <p:nvPr/>
          </p:nvSpPr>
          <p:spPr bwMode="auto">
            <a:xfrm>
              <a:off x="1296" y="3430"/>
              <a:ext cx="864"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a:t>
              </a:r>
            </a:p>
          </p:txBody>
        </p:sp>
        <p:sp>
          <p:nvSpPr>
            <p:cNvPr id="38958" name="Text Box 45"/>
            <p:cNvSpPr txBox="1">
              <a:spLocks noChangeArrowheads="1"/>
            </p:cNvSpPr>
            <p:nvPr/>
          </p:nvSpPr>
          <p:spPr bwMode="auto">
            <a:xfrm>
              <a:off x="1847" y="3430"/>
              <a:ext cx="57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a:solidFill>
                    <a:srgbClr val="000000"/>
                  </a:solidFill>
                </a:rPr>
                <a:t>     </a:t>
              </a:r>
              <a:r>
                <a:rPr lang="en-US" sz="2400" b="0">
                  <a:solidFill>
                    <a:srgbClr val="000000"/>
                  </a:solidFill>
                </a:rPr>
                <a:t>)</a:t>
              </a:r>
            </a:p>
          </p:txBody>
        </p:sp>
        <p:sp>
          <p:nvSpPr>
            <p:cNvPr id="38959" name="Text Box 46"/>
            <p:cNvSpPr txBox="1">
              <a:spLocks noChangeArrowheads="1"/>
            </p:cNvSpPr>
            <p:nvPr/>
          </p:nvSpPr>
          <p:spPr bwMode="auto">
            <a:xfrm>
              <a:off x="2496" y="3430"/>
              <a:ext cx="115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       )</a:t>
              </a:r>
            </a:p>
          </p:txBody>
        </p:sp>
      </p:grpSp>
      <p:grpSp>
        <p:nvGrpSpPr>
          <p:cNvPr id="8" name="Group 47"/>
          <p:cNvGrpSpPr>
            <a:grpSpLocks/>
          </p:cNvGrpSpPr>
          <p:nvPr/>
        </p:nvGrpSpPr>
        <p:grpSpPr bwMode="auto">
          <a:xfrm>
            <a:off x="2895600" y="2133600"/>
            <a:ext cx="2590800" cy="2590800"/>
            <a:chOff x="3696" y="1344"/>
            <a:chExt cx="1632" cy="1632"/>
          </a:xfrm>
        </p:grpSpPr>
        <p:sp>
          <p:nvSpPr>
            <p:cNvPr id="38945" name="Rectangle 48"/>
            <p:cNvSpPr>
              <a:spLocks noChangeArrowheads="1"/>
            </p:cNvSpPr>
            <p:nvPr/>
          </p:nvSpPr>
          <p:spPr bwMode="auto">
            <a:xfrm>
              <a:off x="3696" y="1344"/>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6" name="Rectangle 49"/>
            <p:cNvSpPr>
              <a:spLocks noChangeArrowheads="1"/>
            </p:cNvSpPr>
            <p:nvPr/>
          </p:nvSpPr>
          <p:spPr bwMode="auto">
            <a:xfrm>
              <a:off x="3696"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7" name="Rectangle 50"/>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8" name="Rectangle 51"/>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9" name="Rectangle 52"/>
            <p:cNvSpPr>
              <a:spLocks noChangeArrowheads="1"/>
            </p:cNvSpPr>
            <p:nvPr/>
          </p:nvSpPr>
          <p:spPr bwMode="auto">
            <a:xfrm>
              <a:off x="4848"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0" name="Rectangle 53"/>
            <p:cNvSpPr>
              <a:spLocks noChangeArrowheads="1"/>
            </p:cNvSpPr>
            <p:nvPr/>
          </p:nvSpPr>
          <p:spPr bwMode="auto">
            <a:xfrm>
              <a:off x="4272"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1" name="Rectangle 54"/>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2" name="Rectangle 55"/>
            <p:cNvSpPr>
              <a:spLocks noChangeArrowheads="1"/>
            </p:cNvSpPr>
            <p:nvPr/>
          </p:nvSpPr>
          <p:spPr bwMode="auto">
            <a:xfrm>
              <a:off x="4272"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grpSp>
        <p:nvGrpSpPr>
          <p:cNvPr id="9" name="Group 56"/>
          <p:cNvGrpSpPr>
            <a:grpSpLocks/>
          </p:cNvGrpSpPr>
          <p:nvPr/>
        </p:nvGrpSpPr>
        <p:grpSpPr bwMode="auto">
          <a:xfrm>
            <a:off x="2895600" y="3048000"/>
            <a:ext cx="2590800" cy="1676400"/>
            <a:chOff x="3696" y="1920"/>
            <a:chExt cx="1632" cy="1056"/>
          </a:xfrm>
        </p:grpSpPr>
        <p:sp>
          <p:nvSpPr>
            <p:cNvPr id="38941" name="Rectangle 57"/>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2" name="Rectangle 58"/>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3" name="Rectangle 59"/>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44" name="Rectangle 60"/>
            <p:cNvSpPr>
              <a:spLocks noChangeArrowheads="1"/>
            </p:cNvSpPr>
            <p:nvPr/>
          </p:nvSpPr>
          <p:spPr bwMode="auto">
            <a:xfrm>
              <a:off x="4272" y="1920"/>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sp>
        <p:nvSpPr>
          <p:cNvPr id="12349" name="AutoShape 61"/>
          <p:cNvSpPr>
            <a:spLocks noChangeArrowheads="1"/>
          </p:cNvSpPr>
          <p:nvPr/>
        </p:nvSpPr>
        <p:spPr bwMode="auto">
          <a:xfrm>
            <a:off x="6324600" y="3657600"/>
            <a:ext cx="2536825" cy="914400"/>
          </a:xfrm>
          <a:prstGeom prst="wedgeRoundRectCallout">
            <a:avLst>
              <a:gd name="adj1" fmla="val 3005"/>
              <a:gd name="adj2" fmla="val -151389"/>
              <a:gd name="adj3" fmla="val 16667"/>
            </a:avLst>
          </a:prstGeom>
          <a:solidFill>
            <a:schemeClr val="accent1">
              <a:lumMod val="60000"/>
              <a:lumOff val="40000"/>
            </a:schemeClr>
          </a:solidFill>
          <a:ln w="9525">
            <a:solidFill>
              <a:schemeClr val="tx1"/>
            </a:solidFill>
            <a:miter lim="800000"/>
            <a:headEnd/>
            <a:tailEnd/>
          </a:ln>
        </p:spPr>
        <p:txBody>
          <a:bodyPr wrap="none" anchor="ctr"/>
          <a:lstStyle/>
          <a:p>
            <a:pPr algn="ctr"/>
            <a:r>
              <a:rPr lang="en-US" sz="2000" b="0">
                <a:solidFill>
                  <a:srgbClr val="800000"/>
                </a:solidFill>
              </a:rPr>
              <a:t>Try to describe</a:t>
            </a:r>
            <a:br>
              <a:rPr lang="en-US" sz="2000" b="0">
                <a:solidFill>
                  <a:srgbClr val="800000"/>
                </a:solidFill>
              </a:rPr>
            </a:br>
            <a:r>
              <a:rPr lang="en-US" sz="2000" b="0">
                <a:solidFill>
                  <a:srgbClr val="800000"/>
                </a:solidFill>
              </a:rPr>
              <a:t>them in words</a:t>
            </a:r>
          </a:p>
        </p:txBody>
      </p:sp>
      <p:sp>
        <p:nvSpPr>
          <p:cNvPr id="12350" name="AutoShape 62"/>
          <p:cNvSpPr>
            <a:spLocks noChangeArrowheads="1"/>
          </p:cNvSpPr>
          <p:nvPr/>
        </p:nvSpPr>
        <p:spPr bwMode="auto">
          <a:xfrm>
            <a:off x="6172200" y="1219200"/>
            <a:ext cx="2743200" cy="1752600"/>
          </a:xfrm>
          <a:prstGeom prst="wedgeRoundRectCallout">
            <a:avLst>
              <a:gd name="adj1" fmla="val -73148"/>
              <a:gd name="adj2" fmla="val 71194"/>
              <a:gd name="adj3" fmla="val 16667"/>
            </a:avLst>
          </a:prstGeom>
          <a:solidFill>
            <a:srgbClr val="CCFF66"/>
          </a:solidFill>
          <a:ln w="9525">
            <a:solidFill>
              <a:schemeClr val="tx1"/>
            </a:solidFill>
            <a:miter lim="800000"/>
            <a:headEnd/>
            <a:tailEnd/>
          </a:ln>
        </p:spPr>
        <p:txBody>
          <a:bodyPr wrap="none" anchor="ctr"/>
          <a:lstStyle/>
          <a:p>
            <a:pPr algn="ctr">
              <a:lnSpc>
                <a:spcPct val="80000"/>
              </a:lnSpc>
            </a:pPr>
            <a:r>
              <a:rPr lang="en-US" sz="2000" b="0">
                <a:solidFill>
                  <a:srgbClr val="800000"/>
                </a:solidFill>
              </a:rPr>
              <a:t>What other </a:t>
            </a:r>
            <a:br>
              <a:rPr lang="en-US" sz="2000" b="0">
                <a:solidFill>
                  <a:srgbClr val="800000"/>
                </a:solidFill>
              </a:rPr>
            </a:br>
            <a:r>
              <a:rPr lang="en-US" sz="2000" b="0">
                <a:solidFill>
                  <a:srgbClr val="800000"/>
                </a:solidFill>
              </a:rPr>
              <a:t>configurations</a:t>
            </a:r>
            <a:br>
              <a:rPr lang="en-US" sz="2000" b="0">
                <a:solidFill>
                  <a:srgbClr val="800000"/>
                </a:solidFill>
              </a:rPr>
            </a:br>
            <a:r>
              <a:rPr lang="en-US" sz="2000" b="0">
                <a:solidFill>
                  <a:srgbClr val="800000"/>
                </a:solidFill>
              </a:rPr>
              <a:t>like this</a:t>
            </a:r>
            <a:br>
              <a:rPr lang="en-US" sz="2000" b="0">
                <a:solidFill>
                  <a:srgbClr val="800000"/>
                </a:solidFill>
              </a:rPr>
            </a:br>
            <a:r>
              <a:rPr lang="en-US" sz="2000" b="0">
                <a:solidFill>
                  <a:srgbClr val="800000"/>
                </a:solidFill>
              </a:rPr>
              <a:t>give one sum</a:t>
            </a:r>
            <a:br>
              <a:rPr lang="en-US" sz="2000" b="0">
                <a:solidFill>
                  <a:srgbClr val="800000"/>
                </a:solidFill>
              </a:rPr>
            </a:br>
            <a:r>
              <a:rPr lang="en-US" sz="2000" b="0">
                <a:solidFill>
                  <a:srgbClr val="800000"/>
                </a:solidFill>
              </a:rPr>
              <a:t>equal to another?</a:t>
            </a:r>
          </a:p>
        </p:txBody>
      </p:sp>
      <p:grpSp>
        <p:nvGrpSpPr>
          <p:cNvPr id="10" name="Group 85"/>
          <p:cNvGrpSpPr>
            <a:grpSpLocks/>
          </p:cNvGrpSpPr>
          <p:nvPr/>
        </p:nvGrpSpPr>
        <p:grpSpPr bwMode="auto">
          <a:xfrm>
            <a:off x="990600" y="3657600"/>
            <a:ext cx="319088" cy="1143000"/>
            <a:chOff x="990600" y="3657600"/>
            <a:chExt cx="318755" cy="1143000"/>
          </a:xfrm>
          <a:solidFill>
            <a:srgbClr val="00FFFF"/>
          </a:solidFill>
        </p:grpSpPr>
        <p:sp>
          <p:nvSpPr>
            <p:cNvPr id="38938" name="Rectangle 67"/>
            <p:cNvSpPr>
              <a:spLocks noChangeArrowheads="1"/>
            </p:cNvSpPr>
            <p:nvPr/>
          </p:nvSpPr>
          <p:spPr bwMode="auto">
            <a:xfrm>
              <a:off x="1004555" y="4086886"/>
              <a:ext cx="304800" cy="304800"/>
            </a:xfrm>
            <a:prstGeom prst="rect">
              <a:avLst/>
            </a:prstGeom>
            <a:grpFill/>
            <a:ln w="9525">
              <a:solidFill>
                <a:srgbClr val="000000"/>
              </a:solidFill>
              <a:miter lim="800000"/>
              <a:headEnd/>
              <a:tailEnd/>
            </a:ln>
          </p:spPr>
          <p:txBody>
            <a:bodyPr wrap="none" anchor="ctr"/>
            <a:lstStyle/>
            <a:p>
              <a:pPr algn="ctr"/>
              <a:endParaRPr lang="en-GB"/>
            </a:p>
          </p:txBody>
        </p:sp>
        <p:sp>
          <p:nvSpPr>
            <p:cNvPr id="38939" name="Rectangle 76"/>
            <p:cNvSpPr>
              <a:spLocks noChangeArrowheads="1"/>
            </p:cNvSpPr>
            <p:nvPr/>
          </p:nvSpPr>
          <p:spPr bwMode="auto">
            <a:xfrm>
              <a:off x="1004555" y="36576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40" name="Rectangle 80"/>
            <p:cNvSpPr>
              <a:spLocks noChangeArrowheads="1"/>
            </p:cNvSpPr>
            <p:nvPr/>
          </p:nvSpPr>
          <p:spPr bwMode="auto">
            <a:xfrm>
              <a:off x="990600" y="4495800"/>
              <a:ext cx="304800" cy="304800"/>
            </a:xfrm>
            <a:prstGeom prst="rect">
              <a:avLst/>
            </a:prstGeom>
            <a:grpFill/>
            <a:ln w="9525">
              <a:solidFill>
                <a:srgbClr val="000000"/>
              </a:solidFill>
              <a:miter lim="800000"/>
              <a:headEnd/>
              <a:tailEnd/>
            </a:ln>
          </p:spPr>
          <p:txBody>
            <a:bodyPr wrap="none" anchor="ctr"/>
            <a:lstStyle/>
            <a:p>
              <a:pPr algn="ctr"/>
              <a:endParaRPr lang="en-GB"/>
            </a:p>
          </p:txBody>
        </p:sp>
      </p:grpSp>
      <p:grpSp>
        <p:nvGrpSpPr>
          <p:cNvPr id="11" name="Group 82"/>
          <p:cNvGrpSpPr>
            <a:grpSpLocks/>
          </p:cNvGrpSpPr>
          <p:nvPr/>
        </p:nvGrpSpPr>
        <p:grpSpPr bwMode="auto">
          <a:xfrm>
            <a:off x="609600" y="2514600"/>
            <a:ext cx="1066800" cy="304800"/>
            <a:chOff x="685800" y="2514600"/>
            <a:chExt cx="1066800" cy="304800"/>
          </a:xfrm>
        </p:grpSpPr>
        <p:sp>
          <p:nvSpPr>
            <p:cNvPr id="38935" name="Rectangle 64"/>
            <p:cNvSpPr>
              <a:spLocks noChangeArrowheads="1"/>
            </p:cNvSpPr>
            <p:nvPr/>
          </p:nvSpPr>
          <p:spPr bwMode="auto">
            <a:xfrm>
              <a:off x="1447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6" name="Rectangle 70"/>
            <p:cNvSpPr>
              <a:spLocks noChangeArrowheads="1"/>
            </p:cNvSpPr>
            <p:nvPr/>
          </p:nvSpPr>
          <p:spPr bwMode="auto">
            <a:xfrm>
              <a:off x="685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7" name="Rectangle 81"/>
            <p:cNvSpPr>
              <a:spLocks noChangeArrowheads="1"/>
            </p:cNvSpPr>
            <p:nvPr/>
          </p:nvSpPr>
          <p:spPr bwMode="auto">
            <a:xfrm>
              <a:off x="1066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grpSp>
      <p:grpSp>
        <p:nvGrpSpPr>
          <p:cNvPr id="12" name="Group 84"/>
          <p:cNvGrpSpPr>
            <a:grpSpLocks/>
          </p:cNvGrpSpPr>
          <p:nvPr/>
        </p:nvGrpSpPr>
        <p:grpSpPr bwMode="auto">
          <a:xfrm>
            <a:off x="609600" y="3654425"/>
            <a:ext cx="1081088" cy="1146175"/>
            <a:chOff x="609600" y="3654095"/>
            <a:chExt cx="1080755" cy="1146505"/>
          </a:xfrm>
          <a:solidFill>
            <a:srgbClr val="00FFFF"/>
          </a:solidFill>
        </p:grpSpPr>
        <p:sp>
          <p:nvSpPr>
            <p:cNvPr id="38932" name="Rectangle 77"/>
            <p:cNvSpPr>
              <a:spLocks noChangeArrowheads="1"/>
            </p:cNvSpPr>
            <p:nvPr/>
          </p:nvSpPr>
          <p:spPr bwMode="auto">
            <a:xfrm>
              <a:off x="1385555" y="3654095"/>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3" name="Rectangle 79"/>
            <p:cNvSpPr>
              <a:spLocks noChangeArrowheads="1"/>
            </p:cNvSpPr>
            <p:nvPr/>
          </p:nvSpPr>
          <p:spPr bwMode="auto">
            <a:xfrm>
              <a:off x="609600" y="44958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4" name="Text Box 82"/>
            <p:cNvSpPr txBox="1">
              <a:spLocks noChangeArrowheads="1"/>
            </p:cNvSpPr>
            <p:nvPr/>
          </p:nvSpPr>
          <p:spPr bwMode="auto">
            <a:xfrm>
              <a:off x="990600" y="3979863"/>
              <a:ext cx="381000" cy="46179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grpSp>
        <p:nvGrpSpPr>
          <p:cNvPr id="13" name="Group 83"/>
          <p:cNvGrpSpPr>
            <a:grpSpLocks/>
          </p:cNvGrpSpPr>
          <p:nvPr/>
        </p:nvGrpSpPr>
        <p:grpSpPr bwMode="auto">
          <a:xfrm>
            <a:off x="609600" y="2133600"/>
            <a:ext cx="1066800" cy="1066800"/>
            <a:chOff x="685800" y="2133600"/>
            <a:chExt cx="1066800" cy="1066800"/>
          </a:xfrm>
        </p:grpSpPr>
        <p:sp>
          <p:nvSpPr>
            <p:cNvPr id="38929" name="Rectangle 65"/>
            <p:cNvSpPr>
              <a:spLocks noChangeArrowheads="1"/>
            </p:cNvSpPr>
            <p:nvPr/>
          </p:nvSpPr>
          <p:spPr bwMode="auto">
            <a:xfrm>
              <a:off x="1447800" y="2895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0" name="Rectangle 69"/>
            <p:cNvSpPr>
              <a:spLocks noChangeArrowheads="1"/>
            </p:cNvSpPr>
            <p:nvPr/>
          </p:nvSpPr>
          <p:spPr bwMode="auto">
            <a:xfrm>
              <a:off x="685800" y="2133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1" name="Text Box 72"/>
            <p:cNvSpPr txBox="1">
              <a:spLocks noChangeArrowheads="1"/>
            </p:cNvSpPr>
            <p:nvPr/>
          </p:nvSpPr>
          <p:spPr bwMode="auto">
            <a:xfrm>
              <a:off x="1066800" y="2438400"/>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sp>
        <p:nvSpPr>
          <p:cNvPr id="79" name="Rounded Rectangular Callout 78"/>
          <p:cNvSpPr/>
          <p:nvPr/>
        </p:nvSpPr>
        <p:spPr bwMode="auto">
          <a:xfrm>
            <a:off x="6019800" y="4648200"/>
            <a:ext cx="2895600" cy="838200"/>
          </a:xfrm>
          <a:prstGeom prst="wedgeRoundRectCallout">
            <a:avLst>
              <a:gd name="adj1" fmla="val -36258"/>
              <a:gd name="adj2" fmla="val 87723"/>
              <a:gd name="adj3" fmla="val 16667"/>
            </a:avLst>
          </a:prstGeom>
          <a:solidFill>
            <a:srgbClr val="B9CAFF"/>
          </a:solidFill>
          <a:ln w="9525" cap="flat" cmpd="sng" algn="ctr">
            <a:solidFill>
              <a:schemeClr val="tx1"/>
            </a:solidFill>
            <a:prstDash val="solid"/>
            <a:round/>
            <a:headEnd type="none" w="med" len="med"/>
            <a:tailEnd type="none" w="med" len="med"/>
          </a:ln>
          <a:effectLst/>
        </p:spPr>
        <p:txBody>
          <a:bodyPr/>
          <a:lstStyle/>
          <a:p>
            <a:pPr algn="ctr"/>
            <a:r>
              <a:rPr lang="en-GB" sz="2000" b="0">
                <a:solidFill>
                  <a:srgbClr val="0000BF"/>
                </a:solidFill>
              </a:rPr>
              <a:t>Any colour-symmetric </a:t>
            </a:r>
            <a:br>
              <a:rPr lang="en-GB" sz="2000" b="0">
                <a:solidFill>
                  <a:srgbClr val="0000BF"/>
                </a:solidFill>
              </a:rPr>
            </a:br>
            <a:r>
              <a:rPr lang="en-GB" sz="2000" b="0">
                <a:solidFill>
                  <a:srgbClr val="0000BF"/>
                </a:solidFill>
              </a:rPr>
              <a:t>arrangement?</a:t>
            </a:r>
          </a:p>
        </p:txBody>
      </p:sp>
    </p:spTree>
    <p:extLst>
      <p:ext uri="{BB962C8B-B14F-4D97-AF65-F5344CB8AC3E}">
        <p14:creationId xmlns:p14="http://schemas.microsoft.com/office/powerpoint/2010/main" val="3566335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3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3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 grpId="0" animBg="1" autoUpdateAnimBg="0"/>
      <p:bldP spid="12349" grpId="1" animBg="1"/>
      <p:bldP spid="12350" grpId="0" animBg="1" autoUpdateAnimBg="0"/>
      <p:bldP spid="12350" grpId="1"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332656"/>
            <a:ext cx="8305800" cy="1104900"/>
          </a:xfrm>
        </p:spPr>
        <p:txBody>
          <a:bodyPr anchor="t"/>
          <a:lstStyle/>
          <a:p>
            <a:r>
              <a:rPr lang="en-US">
                <a:latin typeface="Chalkboard" charset="0"/>
                <a:ea typeface="ＭＳ Ｐゴシック" charset="0"/>
                <a:cs typeface="ＭＳ Ｐゴシック" charset="0"/>
              </a:rPr>
              <a:t>More Magic Square Reasoning</a:t>
            </a:r>
          </a:p>
        </p:txBody>
      </p:sp>
      <p:grpSp>
        <p:nvGrpSpPr>
          <p:cNvPr id="40963" name="Group 3"/>
          <p:cNvGrpSpPr>
            <a:grpSpLocks/>
          </p:cNvGrpSpPr>
          <p:nvPr/>
        </p:nvGrpSpPr>
        <p:grpSpPr bwMode="auto">
          <a:xfrm>
            <a:off x="2819400" y="1524000"/>
            <a:ext cx="3657600" cy="3657600"/>
            <a:chOff x="2832" y="1104"/>
            <a:chExt cx="2304" cy="2304"/>
          </a:xfrm>
        </p:grpSpPr>
        <p:sp>
          <p:nvSpPr>
            <p:cNvPr id="41005" name="Rectangle 4"/>
            <p:cNvSpPr>
              <a:spLocks noChangeArrowheads="1"/>
            </p:cNvSpPr>
            <p:nvPr/>
          </p:nvSpPr>
          <p:spPr bwMode="auto">
            <a:xfrm>
              <a:off x="2832"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06" name="Rectangle 5"/>
            <p:cNvSpPr>
              <a:spLocks noChangeArrowheads="1"/>
            </p:cNvSpPr>
            <p:nvPr/>
          </p:nvSpPr>
          <p:spPr bwMode="auto">
            <a:xfrm>
              <a:off x="3408"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07" name="Rectangle 6"/>
            <p:cNvSpPr>
              <a:spLocks noChangeArrowheads="1"/>
            </p:cNvSpPr>
            <p:nvPr/>
          </p:nvSpPr>
          <p:spPr bwMode="auto">
            <a:xfrm>
              <a:off x="3984"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08" name="Rectangle 7"/>
            <p:cNvSpPr>
              <a:spLocks noChangeArrowheads="1"/>
            </p:cNvSpPr>
            <p:nvPr/>
          </p:nvSpPr>
          <p:spPr bwMode="auto">
            <a:xfrm>
              <a:off x="4560"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09" name="Rectangle 8"/>
            <p:cNvSpPr>
              <a:spLocks noChangeArrowheads="1"/>
            </p:cNvSpPr>
            <p:nvPr/>
          </p:nvSpPr>
          <p:spPr bwMode="auto">
            <a:xfrm>
              <a:off x="2832"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0" name="Rectangle 9"/>
            <p:cNvSpPr>
              <a:spLocks noChangeArrowheads="1"/>
            </p:cNvSpPr>
            <p:nvPr/>
          </p:nvSpPr>
          <p:spPr bwMode="auto">
            <a:xfrm>
              <a:off x="3408"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1" name="Rectangle 10"/>
            <p:cNvSpPr>
              <a:spLocks noChangeArrowheads="1"/>
            </p:cNvSpPr>
            <p:nvPr/>
          </p:nvSpPr>
          <p:spPr bwMode="auto">
            <a:xfrm>
              <a:off x="3984"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2" name="Rectangle 11"/>
            <p:cNvSpPr>
              <a:spLocks noChangeArrowheads="1"/>
            </p:cNvSpPr>
            <p:nvPr/>
          </p:nvSpPr>
          <p:spPr bwMode="auto">
            <a:xfrm>
              <a:off x="4560"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3" name="Rectangle 12"/>
            <p:cNvSpPr>
              <a:spLocks noChangeArrowheads="1"/>
            </p:cNvSpPr>
            <p:nvPr/>
          </p:nvSpPr>
          <p:spPr bwMode="auto">
            <a:xfrm>
              <a:off x="2832"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4" name="Rectangle 13"/>
            <p:cNvSpPr>
              <a:spLocks noChangeArrowheads="1"/>
            </p:cNvSpPr>
            <p:nvPr/>
          </p:nvSpPr>
          <p:spPr bwMode="auto">
            <a:xfrm>
              <a:off x="3408"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5" name="Rectangle 14"/>
            <p:cNvSpPr>
              <a:spLocks noChangeArrowheads="1"/>
            </p:cNvSpPr>
            <p:nvPr/>
          </p:nvSpPr>
          <p:spPr bwMode="auto">
            <a:xfrm>
              <a:off x="3984"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6" name="Rectangle 15"/>
            <p:cNvSpPr>
              <a:spLocks noChangeArrowheads="1"/>
            </p:cNvSpPr>
            <p:nvPr/>
          </p:nvSpPr>
          <p:spPr bwMode="auto">
            <a:xfrm>
              <a:off x="4560"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7" name="Rectangle 16"/>
            <p:cNvSpPr>
              <a:spLocks noChangeArrowheads="1"/>
            </p:cNvSpPr>
            <p:nvPr/>
          </p:nvSpPr>
          <p:spPr bwMode="auto">
            <a:xfrm>
              <a:off x="2832"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8" name="Rectangle 17"/>
            <p:cNvSpPr>
              <a:spLocks noChangeArrowheads="1"/>
            </p:cNvSpPr>
            <p:nvPr/>
          </p:nvSpPr>
          <p:spPr bwMode="auto">
            <a:xfrm>
              <a:off x="3408"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19" name="Rectangle 18"/>
            <p:cNvSpPr>
              <a:spLocks noChangeArrowheads="1"/>
            </p:cNvSpPr>
            <p:nvPr/>
          </p:nvSpPr>
          <p:spPr bwMode="auto">
            <a:xfrm>
              <a:off x="3984"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41020" name="Rectangle 19"/>
            <p:cNvSpPr>
              <a:spLocks noChangeArrowheads="1"/>
            </p:cNvSpPr>
            <p:nvPr/>
          </p:nvSpPr>
          <p:spPr bwMode="auto">
            <a:xfrm>
              <a:off x="4560"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3" name="Group 20"/>
          <p:cNvGrpSpPr>
            <a:grpSpLocks/>
          </p:cNvGrpSpPr>
          <p:nvPr/>
        </p:nvGrpSpPr>
        <p:grpSpPr bwMode="auto">
          <a:xfrm>
            <a:off x="2895600" y="1600200"/>
            <a:ext cx="3505200" cy="3505200"/>
            <a:chOff x="2880" y="1152"/>
            <a:chExt cx="2208" cy="2208"/>
          </a:xfrm>
        </p:grpSpPr>
        <p:sp>
          <p:nvSpPr>
            <p:cNvPr id="40999" name="Rectangle 21"/>
            <p:cNvSpPr>
              <a:spLocks noChangeArrowheads="1"/>
            </p:cNvSpPr>
            <p:nvPr/>
          </p:nvSpPr>
          <p:spPr bwMode="auto">
            <a:xfrm>
              <a:off x="3456"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0" name="Rectangle 22"/>
            <p:cNvSpPr>
              <a:spLocks noChangeArrowheads="1"/>
            </p:cNvSpPr>
            <p:nvPr/>
          </p:nvSpPr>
          <p:spPr bwMode="auto">
            <a:xfrm>
              <a:off x="4032"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1" name="Rectangle 23"/>
            <p:cNvSpPr>
              <a:spLocks noChangeArrowheads="1"/>
            </p:cNvSpPr>
            <p:nvPr/>
          </p:nvSpPr>
          <p:spPr bwMode="auto">
            <a:xfrm>
              <a:off x="4608"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2" name="Rectangle 24"/>
            <p:cNvSpPr>
              <a:spLocks noChangeArrowheads="1"/>
            </p:cNvSpPr>
            <p:nvPr/>
          </p:nvSpPr>
          <p:spPr bwMode="auto">
            <a:xfrm>
              <a:off x="2880" y="172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3" name="Rectangle 25"/>
            <p:cNvSpPr>
              <a:spLocks noChangeArrowheads="1"/>
            </p:cNvSpPr>
            <p:nvPr/>
          </p:nvSpPr>
          <p:spPr bwMode="auto">
            <a:xfrm>
              <a:off x="2880" y="2304"/>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4" name="Rectangle 26"/>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4" name="Group 27"/>
          <p:cNvGrpSpPr>
            <a:grpSpLocks/>
          </p:cNvGrpSpPr>
          <p:nvPr/>
        </p:nvGrpSpPr>
        <p:grpSpPr bwMode="auto">
          <a:xfrm>
            <a:off x="2895600" y="1600200"/>
            <a:ext cx="3505200" cy="3505200"/>
            <a:chOff x="2880" y="1152"/>
            <a:chExt cx="2208" cy="2208"/>
          </a:xfrm>
        </p:grpSpPr>
        <p:sp>
          <p:nvSpPr>
            <p:cNvPr id="40991" name="Rectangle 28"/>
            <p:cNvSpPr>
              <a:spLocks noChangeArrowheads="1"/>
            </p:cNvSpPr>
            <p:nvPr/>
          </p:nvSpPr>
          <p:spPr bwMode="auto">
            <a:xfrm>
              <a:off x="3456"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2" name="Rectangle 29"/>
            <p:cNvSpPr>
              <a:spLocks noChangeArrowheads="1"/>
            </p:cNvSpPr>
            <p:nvPr/>
          </p:nvSpPr>
          <p:spPr bwMode="auto">
            <a:xfrm>
              <a:off x="4032"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3" name="Rectangle 30"/>
            <p:cNvSpPr>
              <a:spLocks noChangeArrowheads="1"/>
            </p:cNvSpPr>
            <p:nvPr/>
          </p:nvSpPr>
          <p:spPr bwMode="auto">
            <a:xfrm>
              <a:off x="4032"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4" name="Rectangle 31"/>
            <p:cNvSpPr>
              <a:spLocks noChangeArrowheads="1"/>
            </p:cNvSpPr>
            <p:nvPr/>
          </p:nvSpPr>
          <p:spPr bwMode="auto">
            <a:xfrm>
              <a:off x="2880"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5" name="Rectangle 32"/>
            <p:cNvSpPr>
              <a:spLocks noChangeArrowheads="1"/>
            </p:cNvSpPr>
            <p:nvPr/>
          </p:nvSpPr>
          <p:spPr bwMode="auto">
            <a:xfrm>
              <a:off x="4608"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6" name="Rectangle 33"/>
            <p:cNvSpPr>
              <a:spLocks noChangeArrowheads="1"/>
            </p:cNvSpPr>
            <p:nvPr/>
          </p:nvSpPr>
          <p:spPr bwMode="auto">
            <a:xfrm>
              <a:off x="4608"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7" name="Rectangle 34"/>
            <p:cNvSpPr>
              <a:spLocks noChangeArrowheads="1"/>
            </p:cNvSpPr>
            <p:nvPr/>
          </p:nvSpPr>
          <p:spPr bwMode="auto">
            <a:xfrm>
              <a:off x="3456"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8" name="Rectangle 35"/>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5" name="Group 36"/>
          <p:cNvGrpSpPr>
            <a:grpSpLocks/>
          </p:cNvGrpSpPr>
          <p:nvPr/>
        </p:nvGrpSpPr>
        <p:grpSpPr bwMode="auto">
          <a:xfrm>
            <a:off x="2895600" y="1600200"/>
            <a:ext cx="3505200" cy="3505200"/>
            <a:chOff x="3888" y="1248"/>
            <a:chExt cx="2208" cy="2208"/>
          </a:xfrm>
        </p:grpSpPr>
        <p:sp>
          <p:nvSpPr>
            <p:cNvPr id="40987" name="Rectangle 37"/>
            <p:cNvSpPr>
              <a:spLocks noChangeArrowheads="1"/>
            </p:cNvSpPr>
            <p:nvPr/>
          </p:nvSpPr>
          <p:spPr bwMode="auto">
            <a:xfrm>
              <a:off x="5616" y="124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88" name="Rectangle 38"/>
            <p:cNvSpPr>
              <a:spLocks noChangeArrowheads="1"/>
            </p:cNvSpPr>
            <p:nvPr/>
          </p:nvSpPr>
          <p:spPr bwMode="auto">
            <a:xfrm>
              <a:off x="4464" y="182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89" name="Rectangle 39"/>
            <p:cNvSpPr>
              <a:spLocks noChangeArrowheads="1"/>
            </p:cNvSpPr>
            <p:nvPr/>
          </p:nvSpPr>
          <p:spPr bwMode="auto">
            <a:xfrm>
              <a:off x="5040" y="2400"/>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0" name="Rectangle 40"/>
            <p:cNvSpPr>
              <a:spLocks noChangeArrowheads="1"/>
            </p:cNvSpPr>
            <p:nvPr/>
          </p:nvSpPr>
          <p:spPr bwMode="auto">
            <a:xfrm>
              <a:off x="3888" y="2976"/>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6" name="Group 41"/>
          <p:cNvGrpSpPr>
            <a:grpSpLocks/>
          </p:cNvGrpSpPr>
          <p:nvPr/>
        </p:nvGrpSpPr>
        <p:grpSpPr bwMode="auto">
          <a:xfrm>
            <a:off x="2987824" y="1628800"/>
            <a:ext cx="3352800" cy="3200400"/>
            <a:chOff x="-703" y="2763"/>
            <a:chExt cx="2112" cy="2016"/>
          </a:xfrm>
        </p:grpSpPr>
        <p:sp>
          <p:nvSpPr>
            <p:cNvPr id="40983" name="Line 42"/>
            <p:cNvSpPr>
              <a:spLocks noChangeShapeType="1"/>
            </p:cNvSpPr>
            <p:nvPr/>
          </p:nvSpPr>
          <p:spPr bwMode="auto">
            <a:xfrm>
              <a:off x="-703" y="3483"/>
              <a:ext cx="2064" cy="0"/>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4" name="Line 43"/>
            <p:cNvSpPr>
              <a:spLocks noChangeShapeType="1"/>
            </p:cNvSpPr>
            <p:nvPr/>
          </p:nvSpPr>
          <p:spPr bwMode="auto">
            <a:xfrm>
              <a:off x="-703" y="4059"/>
              <a:ext cx="2112" cy="0"/>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5" name="Line 44"/>
            <p:cNvSpPr>
              <a:spLocks noChangeShapeType="1"/>
            </p:cNvSpPr>
            <p:nvPr/>
          </p:nvSpPr>
          <p:spPr bwMode="auto">
            <a:xfrm flipV="1">
              <a:off x="-511" y="2763"/>
              <a:ext cx="0" cy="2016"/>
            </a:xfrm>
            <a:prstGeom prst="line">
              <a:avLst/>
            </a:prstGeom>
            <a:noFill/>
            <a:ln w="1270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6" name="Line 45"/>
            <p:cNvSpPr>
              <a:spLocks noChangeShapeType="1"/>
            </p:cNvSpPr>
            <p:nvPr/>
          </p:nvSpPr>
          <p:spPr bwMode="auto">
            <a:xfrm flipV="1">
              <a:off x="1217" y="2763"/>
              <a:ext cx="0" cy="2016"/>
            </a:xfrm>
            <a:prstGeom prst="line">
              <a:avLst/>
            </a:prstGeom>
            <a:noFill/>
            <a:ln w="1270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7" name="Group 46"/>
          <p:cNvGrpSpPr>
            <a:grpSpLocks/>
          </p:cNvGrpSpPr>
          <p:nvPr/>
        </p:nvGrpSpPr>
        <p:grpSpPr bwMode="auto">
          <a:xfrm>
            <a:off x="2987824" y="1556792"/>
            <a:ext cx="3352800" cy="3276600"/>
            <a:chOff x="288" y="1104"/>
            <a:chExt cx="2112" cy="2064"/>
          </a:xfrm>
        </p:grpSpPr>
        <p:sp>
          <p:nvSpPr>
            <p:cNvPr id="40977" name="Line 47"/>
            <p:cNvSpPr>
              <a:spLocks noChangeShapeType="1"/>
            </p:cNvSpPr>
            <p:nvPr/>
          </p:nvSpPr>
          <p:spPr bwMode="auto">
            <a:xfrm flipH="1" flipV="1">
              <a:off x="432" y="1152"/>
              <a:ext cx="1776" cy="2016"/>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78" name="Line 48"/>
            <p:cNvSpPr>
              <a:spLocks noChangeShapeType="1"/>
            </p:cNvSpPr>
            <p:nvPr/>
          </p:nvSpPr>
          <p:spPr bwMode="auto">
            <a:xfrm>
              <a:off x="288" y="1872"/>
              <a:ext cx="2064" cy="0"/>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79" name="Line 49"/>
            <p:cNvSpPr>
              <a:spLocks noChangeShapeType="1"/>
            </p:cNvSpPr>
            <p:nvPr/>
          </p:nvSpPr>
          <p:spPr bwMode="auto">
            <a:xfrm>
              <a:off x="288" y="2448"/>
              <a:ext cx="2112" cy="0"/>
            </a:xfrm>
            <a:prstGeom prst="line">
              <a:avLst/>
            </a:prstGeom>
            <a:noFill/>
            <a:ln w="1270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0" name="Line 50"/>
            <p:cNvSpPr>
              <a:spLocks noChangeShapeType="1"/>
            </p:cNvSpPr>
            <p:nvPr/>
          </p:nvSpPr>
          <p:spPr bwMode="auto">
            <a:xfrm flipV="1">
              <a:off x="2208" y="1152"/>
              <a:ext cx="0" cy="2016"/>
            </a:xfrm>
            <a:prstGeom prst="line">
              <a:avLst/>
            </a:prstGeom>
            <a:noFill/>
            <a:ln w="12700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1" name="Line 51"/>
            <p:cNvSpPr>
              <a:spLocks noChangeShapeType="1"/>
            </p:cNvSpPr>
            <p:nvPr/>
          </p:nvSpPr>
          <p:spPr bwMode="auto">
            <a:xfrm flipV="1">
              <a:off x="432" y="1152"/>
              <a:ext cx="1824" cy="1920"/>
            </a:xfrm>
            <a:prstGeom prst="line">
              <a:avLst/>
            </a:prstGeom>
            <a:noFill/>
            <a:ln w="12700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0982" name="Line 52"/>
            <p:cNvSpPr>
              <a:spLocks noChangeShapeType="1"/>
            </p:cNvSpPr>
            <p:nvPr/>
          </p:nvSpPr>
          <p:spPr bwMode="auto">
            <a:xfrm flipV="1">
              <a:off x="432" y="1104"/>
              <a:ext cx="0" cy="2016"/>
            </a:xfrm>
            <a:prstGeom prst="line">
              <a:avLst/>
            </a:prstGeom>
            <a:noFill/>
            <a:ln w="12700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8" name="Group 53"/>
          <p:cNvGrpSpPr>
            <a:grpSpLocks/>
          </p:cNvGrpSpPr>
          <p:nvPr/>
        </p:nvGrpSpPr>
        <p:grpSpPr bwMode="auto">
          <a:xfrm>
            <a:off x="2362200" y="5516563"/>
            <a:ext cx="3733800" cy="579437"/>
            <a:chOff x="1296" y="3430"/>
            <a:chExt cx="2352" cy="365"/>
          </a:xfrm>
        </p:grpSpPr>
        <p:sp>
          <p:nvSpPr>
            <p:cNvPr id="40970" name="Rectangle 54"/>
            <p:cNvSpPr>
              <a:spLocks noChangeArrowheads="1"/>
            </p:cNvSpPr>
            <p:nvPr/>
          </p:nvSpPr>
          <p:spPr bwMode="auto">
            <a:xfrm>
              <a:off x="1900" y="3435"/>
              <a:ext cx="356" cy="35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1" name="Rectangle 55"/>
            <p:cNvSpPr>
              <a:spLocks noChangeArrowheads="1"/>
            </p:cNvSpPr>
            <p:nvPr/>
          </p:nvSpPr>
          <p:spPr bwMode="auto">
            <a:xfrm>
              <a:off x="3100" y="3435"/>
              <a:ext cx="356" cy="356"/>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2" name="Text Box 56"/>
            <p:cNvSpPr txBox="1">
              <a:spLocks noChangeArrowheads="1"/>
            </p:cNvSpPr>
            <p:nvPr/>
          </p:nvSpPr>
          <p:spPr bwMode="auto">
            <a:xfrm>
              <a:off x="2324" y="3430"/>
              <a:ext cx="355"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dirty="0">
                  <a:solidFill>
                    <a:srgbClr val="000000"/>
                  </a:solidFill>
                  <a:latin typeface="Arial Narrow" charset="0"/>
                </a:rPr>
                <a:t>=</a:t>
              </a:r>
            </a:p>
          </p:txBody>
        </p:sp>
        <p:sp>
          <p:nvSpPr>
            <p:cNvPr id="40974" name="Text Box 58"/>
            <p:cNvSpPr txBox="1">
              <a:spLocks noChangeArrowheads="1"/>
            </p:cNvSpPr>
            <p:nvPr/>
          </p:nvSpPr>
          <p:spPr bwMode="auto">
            <a:xfrm>
              <a:off x="1296" y="3430"/>
              <a:ext cx="86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a:t>
              </a:r>
            </a:p>
          </p:txBody>
        </p:sp>
        <p:sp>
          <p:nvSpPr>
            <p:cNvPr id="40975" name="Text Box 59"/>
            <p:cNvSpPr txBox="1">
              <a:spLocks noChangeArrowheads="1"/>
            </p:cNvSpPr>
            <p:nvPr/>
          </p:nvSpPr>
          <p:spPr bwMode="auto">
            <a:xfrm>
              <a:off x="1814" y="3430"/>
              <a:ext cx="595"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3200" b="0">
                  <a:solidFill>
                    <a:srgbClr val="000000"/>
                  </a:solidFill>
                  <a:latin typeface="Arial Narrow" charset="0"/>
                </a:rPr>
                <a:t>       )</a:t>
              </a:r>
            </a:p>
          </p:txBody>
        </p:sp>
        <p:sp>
          <p:nvSpPr>
            <p:cNvPr id="40976" name="Text Box 60"/>
            <p:cNvSpPr txBox="1">
              <a:spLocks noChangeArrowheads="1"/>
            </p:cNvSpPr>
            <p:nvPr/>
          </p:nvSpPr>
          <p:spPr bwMode="auto">
            <a:xfrm>
              <a:off x="2496" y="3430"/>
              <a:ext cx="115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       )</a:t>
              </a:r>
            </a:p>
          </p:txBody>
        </p:sp>
      </p:grpSp>
    </p:spTree>
    <p:extLst>
      <p:ext uri="{BB962C8B-B14F-4D97-AF65-F5344CB8AC3E}">
        <p14:creationId xmlns:p14="http://schemas.microsoft.com/office/powerpoint/2010/main" val="1206298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35896" y="1048987"/>
            <a:ext cx="5256583" cy="5218073"/>
          </a:xfrm>
          <a:prstGeom prst="rect">
            <a:avLst/>
          </a:prstGeom>
        </p:spPr>
      </p:pic>
      <p:sp>
        <p:nvSpPr>
          <p:cNvPr id="2" name="Title 1"/>
          <p:cNvSpPr>
            <a:spLocks noGrp="1"/>
          </p:cNvSpPr>
          <p:nvPr>
            <p:ph type="title"/>
          </p:nvPr>
        </p:nvSpPr>
        <p:spPr/>
        <p:txBody>
          <a:bodyPr/>
          <a:lstStyle/>
          <a:p>
            <a:r>
              <a:rPr lang="en-GB" dirty="0" smtClean="0"/>
              <a:t>Alternate Segment Theorem</a:t>
            </a:r>
            <a:endParaRPr lang="en-GB" dirty="0"/>
          </a:p>
        </p:txBody>
      </p:sp>
      <p:pic>
        <p:nvPicPr>
          <p:cNvPr id="4" name="Picture 3"/>
          <p:cNvPicPr>
            <a:picLocks noChangeAspect="1"/>
          </p:cNvPicPr>
          <p:nvPr/>
        </p:nvPicPr>
        <p:blipFill>
          <a:blip r:embed="rId3"/>
          <a:stretch>
            <a:fillRect/>
          </a:stretch>
        </p:blipFill>
        <p:spPr>
          <a:xfrm>
            <a:off x="3635897" y="1048987"/>
            <a:ext cx="5256583" cy="5218073"/>
          </a:xfrm>
          <a:prstGeom prst="rect">
            <a:avLst/>
          </a:prstGeom>
        </p:spPr>
      </p:pic>
      <p:sp>
        <p:nvSpPr>
          <p:cNvPr id="6" name="TextBox 5"/>
          <p:cNvSpPr txBox="1"/>
          <p:nvPr/>
        </p:nvSpPr>
        <p:spPr>
          <a:xfrm>
            <a:off x="4251078" y="2132856"/>
            <a:ext cx="320922" cy="523220"/>
          </a:xfrm>
          <a:prstGeom prst="rect">
            <a:avLst/>
          </a:prstGeom>
          <a:noFill/>
        </p:spPr>
        <p:txBody>
          <a:bodyPr wrap="none" rtlCol="0">
            <a:spAutoFit/>
          </a:bodyPr>
          <a:lstStyle/>
          <a:p>
            <a:r>
              <a:rPr lang="en-GB" sz="2000" b="0" dirty="0" err="1" smtClean="0">
                <a:solidFill>
                  <a:srgbClr val="002060"/>
                </a:solidFill>
              </a:rPr>
              <a:t>θ</a:t>
            </a:r>
            <a:endParaRPr lang="en-GB" sz="2000" dirty="0">
              <a:solidFill>
                <a:srgbClr val="002060"/>
              </a:solidFill>
            </a:endParaRPr>
          </a:p>
        </p:txBody>
      </p:sp>
      <p:sp>
        <p:nvSpPr>
          <p:cNvPr id="7" name="TextBox 6"/>
          <p:cNvSpPr txBox="1"/>
          <p:nvPr/>
        </p:nvSpPr>
        <p:spPr>
          <a:xfrm>
            <a:off x="4355976" y="2476248"/>
            <a:ext cx="936475" cy="400110"/>
          </a:xfrm>
          <a:prstGeom prst="rect">
            <a:avLst/>
          </a:prstGeom>
          <a:noFill/>
        </p:spPr>
        <p:txBody>
          <a:bodyPr wrap="none" rtlCol="0">
            <a:spAutoFit/>
          </a:bodyPr>
          <a:lstStyle/>
          <a:p>
            <a:r>
              <a:rPr lang="en-GB" sz="1600" b="0" dirty="0" smtClean="0">
                <a:solidFill>
                  <a:srgbClr val="002060"/>
                </a:solidFill>
              </a:rPr>
              <a:t>90°- </a:t>
            </a:r>
            <a:r>
              <a:rPr lang="en-GB" sz="2000" b="0" dirty="0" err="1" smtClean="0">
                <a:solidFill>
                  <a:srgbClr val="002060"/>
                </a:solidFill>
              </a:rPr>
              <a:t>θ</a:t>
            </a:r>
            <a:endParaRPr lang="en-GB" sz="2000" dirty="0">
              <a:solidFill>
                <a:srgbClr val="002060"/>
              </a:solidFill>
            </a:endParaRPr>
          </a:p>
        </p:txBody>
      </p:sp>
      <p:sp>
        <p:nvSpPr>
          <p:cNvPr id="8" name="TextBox 7"/>
          <p:cNvSpPr txBox="1"/>
          <p:nvPr/>
        </p:nvSpPr>
        <p:spPr>
          <a:xfrm>
            <a:off x="4192819" y="3753183"/>
            <a:ext cx="946093" cy="400110"/>
          </a:xfrm>
          <a:prstGeom prst="rect">
            <a:avLst/>
          </a:prstGeom>
          <a:noFill/>
        </p:spPr>
        <p:txBody>
          <a:bodyPr wrap="none" rtlCol="0">
            <a:spAutoFit/>
          </a:bodyPr>
          <a:lstStyle/>
          <a:p>
            <a:r>
              <a:rPr lang="en-GB" sz="1600" b="0" dirty="0" smtClean="0">
                <a:solidFill>
                  <a:srgbClr val="002060"/>
                </a:solidFill>
              </a:rPr>
              <a:t>90°-</a:t>
            </a:r>
            <a:r>
              <a:rPr lang="en-GB" sz="1800" b="0" dirty="0" smtClean="0">
                <a:solidFill>
                  <a:srgbClr val="002060"/>
                </a:solidFill>
              </a:rPr>
              <a:t> </a:t>
            </a:r>
            <a:r>
              <a:rPr lang="en-GB" sz="2000" b="0" dirty="0" err="1" smtClean="0">
                <a:solidFill>
                  <a:srgbClr val="002060"/>
                </a:solidFill>
              </a:rPr>
              <a:t>θ</a:t>
            </a:r>
            <a:endParaRPr lang="en-GB" sz="2000" dirty="0">
              <a:solidFill>
                <a:srgbClr val="002060"/>
              </a:solidFill>
            </a:endParaRPr>
          </a:p>
        </p:txBody>
      </p:sp>
      <p:sp>
        <p:nvSpPr>
          <p:cNvPr id="9" name="TextBox 8"/>
          <p:cNvSpPr txBox="1"/>
          <p:nvPr/>
        </p:nvSpPr>
        <p:spPr>
          <a:xfrm>
            <a:off x="5597535" y="3409836"/>
            <a:ext cx="452368" cy="523220"/>
          </a:xfrm>
          <a:prstGeom prst="rect">
            <a:avLst/>
          </a:prstGeom>
          <a:noFill/>
        </p:spPr>
        <p:txBody>
          <a:bodyPr wrap="none" rtlCol="0">
            <a:spAutoFit/>
          </a:bodyPr>
          <a:lstStyle/>
          <a:p>
            <a:r>
              <a:rPr lang="en-GB" sz="1800" b="0" dirty="0" smtClean="0">
                <a:solidFill>
                  <a:srgbClr val="002060"/>
                </a:solidFill>
              </a:rPr>
              <a:t>2</a:t>
            </a:r>
            <a:r>
              <a:rPr lang="en-GB" sz="2000" b="0" dirty="0" smtClean="0">
                <a:solidFill>
                  <a:srgbClr val="002060"/>
                </a:solidFill>
              </a:rPr>
              <a:t>θ</a:t>
            </a:r>
            <a:endParaRPr lang="en-GB" sz="2000" dirty="0">
              <a:solidFill>
                <a:srgbClr val="002060"/>
              </a:solidFill>
            </a:endParaRPr>
          </a:p>
        </p:txBody>
      </p:sp>
      <p:sp>
        <p:nvSpPr>
          <p:cNvPr id="10" name="TextBox 9"/>
          <p:cNvSpPr txBox="1"/>
          <p:nvPr/>
        </p:nvSpPr>
        <p:spPr>
          <a:xfrm>
            <a:off x="7553153" y="3892986"/>
            <a:ext cx="320922" cy="400110"/>
          </a:xfrm>
          <a:prstGeom prst="rect">
            <a:avLst/>
          </a:prstGeom>
          <a:noFill/>
        </p:spPr>
        <p:txBody>
          <a:bodyPr wrap="none" rtlCol="0">
            <a:spAutoFit/>
          </a:bodyPr>
          <a:lstStyle/>
          <a:p>
            <a:r>
              <a:rPr lang="en-GB" sz="2000" b="0" dirty="0" err="1" smtClean="0">
                <a:solidFill>
                  <a:srgbClr val="002060"/>
                </a:solidFill>
              </a:rPr>
              <a:t>θ</a:t>
            </a:r>
            <a:endParaRPr lang="en-GB" sz="2000" dirty="0">
              <a:solidFill>
                <a:srgbClr val="002060"/>
              </a:solidFill>
            </a:endParaRPr>
          </a:p>
        </p:txBody>
      </p:sp>
    </p:spTree>
    <p:extLst>
      <p:ext uri="{BB962C8B-B14F-4D97-AF65-F5344CB8AC3E}">
        <p14:creationId xmlns:p14="http://schemas.microsoft.com/office/powerpoint/2010/main" val="18082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Reflected Tangent</a:t>
            </a:r>
            <a:endParaRPr lang="en-GB" dirty="0"/>
          </a:p>
        </p:txBody>
      </p:sp>
      <p:sp>
        <p:nvSpPr>
          <p:cNvPr id="4" name="Content Placeholder 3"/>
          <p:cNvSpPr>
            <a:spLocks noGrp="1"/>
          </p:cNvSpPr>
          <p:nvPr>
            <p:ph idx="1"/>
          </p:nvPr>
        </p:nvSpPr>
        <p:spPr>
          <a:xfrm>
            <a:off x="380793" y="908720"/>
            <a:ext cx="3975183" cy="5328592"/>
          </a:xfrm>
        </p:spPr>
        <p:txBody>
          <a:bodyPr/>
          <a:lstStyle/>
          <a:p>
            <a:r>
              <a:rPr lang="en-GB" dirty="0" smtClean="0"/>
              <a:t>Imagine a circle</a:t>
            </a:r>
          </a:p>
          <a:p>
            <a:r>
              <a:rPr lang="en-GB" dirty="0" smtClean="0"/>
              <a:t>Imagine a point P on the circle</a:t>
            </a:r>
          </a:p>
          <a:p>
            <a:r>
              <a:rPr lang="en-GB" dirty="0" smtClean="0"/>
              <a:t>Imagine a tangent to the circle at P</a:t>
            </a:r>
          </a:p>
          <a:p>
            <a:r>
              <a:rPr lang="en-GB" dirty="0" smtClean="0"/>
              <a:t>Join P to some point </a:t>
            </a:r>
            <a:r>
              <a:rPr lang="en-GB" i="1" dirty="0" smtClean="0"/>
              <a:t>A</a:t>
            </a:r>
            <a:r>
              <a:rPr lang="en-GB" dirty="0" smtClean="0"/>
              <a:t> on the circle</a:t>
            </a:r>
          </a:p>
          <a:p>
            <a:r>
              <a:rPr lang="en-GB" dirty="0" smtClean="0"/>
              <a:t>Reflect the tangent in the line PA</a:t>
            </a:r>
          </a:p>
          <a:p>
            <a:r>
              <a:rPr lang="en-GB" dirty="0" smtClean="0"/>
              <a:t>Imagine P moving around the circle while A stays fixed</a:t>
            </a:r>
          </a:p>
          <a:p>
            <a:r>
              <a:rPr lang="en-GB" dirty="0" smtClean="0"/>
              <a:t>What happens to the reflected tangent?</a:t>
            </a:r>
            <a:endParaRPr lang="en-GB" dirty="0"/>
          </a:p>
        </p:txBody>
      </p:sp>
      <p:pic>
        <p:nvPicPr>
          <p:cNvPr id="5" name="Reflected Tang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55976" y="928515"/>
            <a:ext cx="4736052" cy="3599731"/>
          </a:xfrm>
          <a:prstGeom prst="rect">
            <a:avLst/>
          </a:prstGeom>
        </p:spPr>
      </p:pic>
      <p:sp>
        <p:nvSpPr>
          <p:cNvPr id="6" name="Rounded Rectangle 5"/>
          <p:cNvSpPr/>
          <p:nvPr/>
        </p:nvSpPr>
        <p:spPr bwMode="auto">
          <a:xfrm>
            <a:off x="4572000" y="5877272"/>
            <a:ext cx="3312368" cy="720080"/>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1"/>
                </a:solidFill>
                <a:effectLst/>
                <a:latin typeface="Chalkboard" pitchFamily="-111" charset="0"/>
              </a:rPr>
              <a:t>How do you know?</a:t>
            </a:r>
            <a:endParaRPr kumimoji="0" lang="en-GB" sz="2800" b="0" i="0" u="none" strike="noStrike" cap="none" normalizeH="0" baseline="0" dirty="0">
              <a:ln>
                <a:noFill/>
              </a:ln>
              <a:solidFill>
                <a:schemeClr val="bg1"/>
              </a:solidFill>
              <a:effectLst/>
              <a:latin typeface="Chalkboard" pitchFamily="-111" charset="0"/>
            </a:endParaRPr>
          </a:p>
        </p:txBody>
      </p:sp>
    </p:spTree>
    <p:extLst>
      <p:ext uri="{BB962C8B-B14F-4D97-AF65-F5344CB8AC3E}">
        <p14:creationId xmlns:p14="http://schemas.microsoft.com/office/powerpoint/2010/main" val="14643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fill="hold" display="0">
                  <p:stCondLst>
                    <p:cond delay="indefinite"/>
                  </p:stCondLst>
                </p:cTn>
                <p:tgtEl>
                  <p:spTgt spid="5"/>
                </p:tgtEl>
              </p:cMediaNode>
            </p:video>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Triangle Count</a:t>
            </a:r>
          </a:p>
        </p:txBody>
      </p:sp>
      <p:sp>
        <p:nvSpPr>
          <p:cNvPr id="3" name="Content Placeholder 2"/>
          <p:cNvSpPr>
            <a:spLocks noGrp="1"/>
          </p:cNvSpPr>
          <p:nvPr>
            <p:ph idx="1"/>
          </p:nvPr>
        </p:nvSpPr>
        <p:spPr>
          <a:xfrm>
            <a:off x="2123728" y="4869160"/>
            <a:ext cx="4896544" cy="1584176"/>
          </a:xfrm>
        </p:spPr>
        <p:txBody>
          <a:bodyPr/>
          <a:lstStyle/>
          <a:p>
            <a:r>
              <a:rPr lang="en-GB"/>
              <a:t>In how many different ways might you count the triangles?</a:t>
            </a:r>
          </a:p>
        </p:txBody>
      </p:sp>
      <p:sp>
        <p:nvSpPr>
          <p:cNvPr id="5" name="TextBox 4"/>
          <p:cNvSpPr txBox="1"/>
          <p:nvPr/>
        </p:nvSpPr>
        <p:spPr>
          <a:xfrm>
            <a:off x="755576" y="5661248"/>
            <a:ext cx="4248472" cy="461665"/>
          </a:xfrm>
          <a:prstGeom prst="rect">
            <a:avLst/>
          </a:prstGeom>
          <a:noFill/>
        </p:spPr>
        <p:txBody>
          <a:bodyPr wrap="square" rtlCol="0">
            <a:spAutoFit/>
          </a:bodyPr>
          <a:lstStyle/>
          <a:p>
            <a:r>
              <a:rPr lang="en-GB" sz="2400" b="0" dirty="0" smtClean="0">
                <a:solidFill>
                  <a:srgbClr val="000000"/>
                </a:solidFill>
              </a:rPr>
              <a:t>(5 + 4 + 3 + 2 + 1) </a:t>
            </a:r>
            <a:r>
              <a:rPr lang="en-GB" sz="2400" b="0" dirty="0">
                <a:solidFill>
                  <a:srgbClr val="000000"/>
                </a:solidFill>
              </a:rPr>
              <a:t>x 4 + 1</a:t>
            </a:r>
          </a:p>
        </p:txBody>
      </p:sp>
      <p:sp>
        <p:nvSpPr>
          <p:cNvPr id="6" name="Rounded Rectangle 5"/>
          <p:cNvSpPr/>
          <p:nvPr/>
        </p:nvSpPr>
        <p:spPr bwMode="auto">
          <a:xfrm>
            <a:off x="5076056" y="5661248"/>
            <a:ext cx="3528392" cy="432048"/>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800000"/>
                </a:solidFill>
                <a:latin typeface="Chalkboard" pitchFamily="-111" charset="0"/>
              </a:rPr>
              <a:t>What are you attending to?</a:t>
            </a:r>
            <a:endParaRPr kumimoji="0" lang="en-GB" sz="2000" b="0" i="0" u="none" strike="noStrike" cap="none" normalizeH="0" baseline="0">
              <a:ln>
                <a:noFill/>
              </a:ln>
              <a:solidFill>
                <a:srgbClr val="800000"/>
              </a:solidFill>
              <a:effectLst/>
              <a:latin typeface="Chalkboard" pitchFamily="-111"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980728"/>
            <a:ext cx="6489700" cy="374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p:cNvPicPr>
            <a:picLocks noChangeAspect="1"/>
          </p:cNvPicPr>
          <p:nvPr/>
        </p:nvPicPr>
        <p:blipFill>
          <a:blip r:embed="rId4"/>
          <a:stretch>
            <a:fillRect/>
          </a:stretch>
        </p:blipFill>
        <p:spPr>
          <a:xfrm>
            <a:off x="3779912" y="764329"/>
            <a:ext cx="5194300" cy="1244600"/>
          </a:xfrm>
          <a:prstGeom prst="rect">
            <a:avLst/>
          </a:prstGeom>
        </p:spPr>
      </p:pic>
    </p:spTree>
    <p:extLst>
      <p:ext uri="{BB962C8B-B14F-4D97-AF65-F5344CB8AC3E}">
        <p14:creationId xmlns:p14="http://schemas.microsoft.com/office/powerpoint/2010/main" val="1777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Right-Triangle </a:t>
            </a:r>
            <a:r>
              <a:rPr lang="en-GB" dirty="0" smtClean="0"/>
              <a:t>Count</a:t>
            </a:r>
            <a:endParaRPr lang="en-GB" dirty="0"/>
          </a:p>
        </p:txBody>
      </p:sp>
      <p:sp>
        <p:nvSpPr>
          <p:cNvPr id="3" name="Content Placeholder 2"/>
          <p:cNvSpPr>
            <a:spLocks noGrp="1"/>
          </p:cNvSpPr>
          <p:nvPr>
            <p:ph idx="1"/>
          </p:nvPr>
        </p:nvSpPr>
        <p:spPr>
          <a:xfrm>
            <a:off x="349250" y="980728"/>
            <a:ext cx="8471222" cy="792088"/>
          </a:xfrm>
        </p:spPr>
        <p:txBody>
          <a:bodyPr/>
          <a:lstStyle/>
          <a:p>
            <a:r>
              <a:rPr lang="en-GB" dirty="0" smtClean="0"/>
              <a:t>How many right-angled triangles can you find?</a:t>
            </a:r>
            <a:endParaRPr lang="en-GB" dirty="0"/>
          </a:p>
        </p:txBody>
      </p:sp>
      <p:pic>
        <p:nvPicPr>
          <p:cNvPr id="4" name="Picture 3"/>
          <p:cNvPicPr>
            <a:picLocks noChangeAspect="1"/>
          </p:cNvPicPr>
          <p:nvPr/>
        </p:nvPicPr>
        <p:blipFill>
          <a:blip r:embed="rId2"/>
          <a:stretch>
            <a:fillRect/>
          </a:stretch>
        </p:blipFill>
        <p:spPr>
          <a:xfrm>
            <a:off x="1530350" y="1628800"/>
            <a:ext cx="5321300" cy="4114800"/>
          </a:xfrm>
          <a:prstGeom prst="rect">
            <a:avLst/>
          </a:prstGeom>
        </p:spPr>
      </p:pic>
      <p:sp>
        <p:nvSpPr>
          <p:cNvPr id="5" name="Rounded Rectangle 4"/>
          <p:cNvSpPr/>
          <p:nvPr/>
        </p:nvSpPr>
        <p:spPr bwMode="auto">
          <a:xfrm>
            <a:off x="3211464" y="5764452"/>
            <a:ext cx="5176959" cy="1093548"/>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0" dirty="0">
                <a:solidFill>
                  <a:schemeClr val="bg1"/>
                </a:solidFill>
                <a:effectLst>
                  <a:outerShdw blurRad="38100" dist="38100" dir="2700000" algn="tl" rotWithShape="0">
                    <a:schemeClr val="tx2"/>
                  </a:outerShdw>
                </a:effectLst>
              </a:rPr>
              <a:t>Discerning Geometric </a:t>
            </a:r>
            <a:r>
              <a:rPr lang="en-GB" b="0" dirty="0" smtClean="0">
                <a:solidFill>
                  <a:schemeClr val="bg1"/>
                </a:solidFill>
                <a:effectLst>
                  <a:outerShdw blurRad="38100" dist="38100" dir="2700000" algn="tl" rotWithShape="0">
                    <a:schemeClr val="tx2"/>
                  </a:outerShdw>
                </a:effectLst>
              </a:rPr>
              <a:t>Details</a:t>
            </a:r>
          </a:p>
          <a:p>
            <a:pPr algn="ctr"/>
            <a:r>
              <a:rPr lang="en-GB" b="0" dirty="0" smtClean="0">
                <a:solidFill>
                  <a:schemeClr val="bg1"/>
                </a:solidFill>
                <a:effectLst>
                  <a:outerShdw blurRad="38100" dist="38100" dir="2700000" algn="tl" rotWithShape="0">
                    <a:schemeClr val="tx2"/>
                  </a:outerShdw>
                </a:effectLst>
              </a:rPr>
              <a:t>Seeking relationships</a:t>
            </a:r>
            <a:r>
              <a:rPr lang="en-GB" b="0" dirty="0" smtClean="0">
                <a:solidFill>
                  <a:schemeClr val="bg1"/>
                </a:solidFill>
              </a:rPr>
              <a:t> </a:t>
            </a:r>
            <a:endParaRPr kumimoji="0" lang="en-GB" sz="2800" b="0" i="0" u="none" strike="noStrike" cap="none" normalizeH="0" baseline="0" dirty="0">
              <a:ln>
                <a:noFill/>
              </a:ln>
              <a:solidFill>
                <a:schemeClr val="bg1"/>
              </a:solidFill>
              <a:effectLst/>
              <a:latin typeface="Chalkboard" pitchFamily="-111" charset="0"/>
            </a:endParaRPr>
          </a:p>
        </p:txBody>
      </p:sp>
    </p:spTree>
    <p:extLst>
      <p:ext uri="{BB962C8B-B14F-4D97-AF65-F5344CB8AC3E}">
        <p14:creationId xmlns:p14="http://schemas.microsoft.com/office/powerpoint/2010/main" val="53793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Square Deductions</a:t>
            </a:r>
          </a:p>
        </p:txBody>
      </p:sp>
      <p:sp>
        <p:nvSpPr>
          <p:cNvPr id="3" name="Content Placeholder 2"/>
          <p:cNvSpPr>
            <a:spLocks noGrp="1"/>
          </p:cNvSpPr>
          <p:nvPr>
            <p:ph idx="1"/>
          </p:nvPr>
        </p:nvSpPr>
        <p:spPr>
          <a:xfrm>
            <a:off x="152400" y="990600"/>
            <a:ext cx="8839200" cy="838200"/>
          </a:xfrm>
        </p:spPr>
        <p:txBody>
          <a:bodyPr/>
          <a:lstStyle/>
          <a:p>
            <a:r>
              <a:rPr lang="en-US">
                <a:latin typeface="Chalkboard" charset="0"/>
                <a:ea typeface="ＭＳ Ｐゴシック" charset="0"/>
                <a:cs typeface="ＭＳ Ｐゴシック" charset="0"/>
              </a:rPr>
              <a:t>Each of the inner quadrilaterals is a square.</a:t>
            </a:r>
          </a:p>
        </p:txBody>
      </p:sp>
      <p:graphicFrame>
        <p:nvGraphicFramePr>
          <p:cNvPr id="63490" name="Object 2"/>
          <p:cNvGraphicFramePr>
            <a:graphicFrameLocks noChangeAspect="1"/>
          </p:cNvGraphicFramePr>
          <p:nvPr/>
        </p:nvGraphicFramePr>
        <p:xfrm>
          <a:off x="4191000" y="2057400"/>
          <a:ext cx="4710113" cy="4572000"/>
        </p:xfrm>
        <a:graphic>
          <a:graphicData uri="http://schemas.openxmlformats.org/presentationml/2006/ole">
            <mc:AlternateContent xmlns:mc="http://schemas.openxmlformats.org/markup-compatibility/2006">
              <mc:Choice xmlns:v="urn:schemas-microsoft-com:vml" Requires="v">
                <p:oleObj spid="_x0000_s2062" name="Document" r:id="rId3" imgW="3048000" imgH="2959100" progId="Word.Document.12">
                  <p:link updateAutomatic="1"/>
                </p:oleObj>
              </mc:Choice>
              <mc:Fallback>
                <p:oleObj name="Document" r:id="rId3" imgW="3048000" imgH="2959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4710113"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179512" y="1412776"/>
            <a:ext cx="2520280" cy="1443608"/>
          </a:xfrm>
          <a:prstGeom prst="rect">
            <a:avLst/>
          </a:prstGeom>
          <a:noFill/>
          <a:ln w="12700">
            <a:noFill/>
            <a:miter lim="800000"/>
            <a:headEnd/>
            <a:tailEnd/>
          </a:ln>
          <a:effectLst/>
        </p:spPr>
        <p:txBody>
          <a:bodyPr lIns="90487" tIns="44450" rIns="90487" bIns="44450"/>
          <a:lstStyle>
            <a:lvl1pPr marL="342900" indent="-342900" eaLnBrk="0" hangingPunct="0">
              <a:defRPr sz="2800" b="1">
                <a:solidFill>
                  <a:schemeClr val="tx1"/>
                </a:solidFill>
                <a:latin typeface="Chalkboard" charset="0"/>
                <a:ea typeface="ＭＳ Ｐゴシック" charset="0"/>
                <a:cs typeface="ＭＳ Ｐゴシック" charset="0"/>
              </a:defRPr>
            </a:lvl1pPr>
            <a:lvl2pPr marL="37931725" indent="-37474525" eaLnBrk="0" hangingPunct="0">
              <a:defRPr sz="2800" b="1">
                <a:solidFill>
                  <a:schemeClr val="tx1"/>
                </a:solidFill>
                <a:latin typeface="Chalkboard" charset="0"/>
                <a:ea typeface="ＭＳ Ｐゴシック" charset="0"/>
              </a:defRPr>
            </a:lvl2pPr>
            <a:lvl3pPr eaLnBrk="0" hangingPunct="0">
              <a:defRPr sz="2800" b="1">
                <a:solidFill>
                  <a:schemeClr val="tx1"/>
                </a:solidFill>
                <a:latin typeface="Chalkboard" charset="0"/>
                <a:ea typeface="ＭＳ Ｐゴシック" charset="0"/>
              </a:defRPr>
            </a:lvl3pPr>
            <a:lvl4pPr eaLnBrk="0" hangingPunct="0">
              <a:defRPr sz="2800" b="1">
                <a:solidFill>
                  <a:schemeClr val="tx1"/>
                </a:solidFill>
                <a:latin typeface="Chalkboard" charset="0"/>
                <a:ea typeface="ＭＳ Ｐゴシック" charset="0"/>
              </a:defRPr>
            </a:lvl4pPr>
            <a:lvl5pPr eaLnBrk="0" hangingPunct="0">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chemeClr val="bg1"/>
              </a:buClr>
              <a:buSzPct val="75000"/>
              <a:buFont typeface="Wingdings" charset="2"/>
              <a:buChar char="v"/>
            </a:pPr>
            <a:r>
              <a:rPr lang="en-US" sz="2400" b="0">
                <a:solidFill>
                  <a:schemeClr val="accent3">
                    <a:lumMod val="50000"/>
                  </a:schemeClr>
                </a:solidFill>
              </a:rPr>
              <a:t>Can the outer quadrilateral </a:t>
            </a:r>
            <a:br>
              <a:rPr lang="en-US" sz="2400" b="0">
                <a:solidFill>
                  <a:schemeClr val="accent3">
                    <a:lumMod val="50000"/>
                  </a:schemeClr>
                </a:solidFill>
              </a:rPr>
            </a:br>
            <a:r>
              <a:rPr lang="en-US" sz="2400" b="0">
                <a:solidFill>
                  <a:schemeClr val="accent3">
                    <a:lumMod val="50000"/>
                  </a:schemeClr>
                </a:solidFill>
              </a:rPr>
              <a:t>be square?</a:t>
            </a:r>
          </a:p>
        </p:txBody>
      </p:sp>
      <p:sp>
        <p:nvSpPr>
          <p:cNvPr id="4" name="TextBox 3"/>
          <p:cNvSpPr txBox="1"/>
          <p:nvPr/>
        </p:nvSpPr>
        <p:spPr>
          <a:xfrm>
            <a:off x="6804248" y="3933056"/>
            <a:ext cx="351378" cy="461665"/>
          </a:xfrm>
          <a:prstGeom prst="rect">
            <a:avLst/>
          </a:prstGeom>
          <a:noFill/>
        </p:spPr>
        <p:txBody>
          <a:bodyPr wrap="none" rtlCol="0">
            <a:spAutoFit/>
          </a:bodyPr>
          <a:lstStyle/>
          <a:p>
            <a:r>
              <a:rPr lang="en-GB" sz="2400" b="0">
                <a:solidFill>
                  <a:srgbClr val="000000"/>
                </a:solidFill>
              </a:rPr>
              <a:t>a</a:t>
            </a:r>
          </a:p>
        </p:txBody>
      </p:sp>
      <p:sp>
        <p:nvSpPr>
          <p:cNvPr id="7" name="TextBox 6"/>
          <p:cNvSpPr txBox="1"/>
          <p:nvPr/>
        </p:nvSpPr>
        <p:spPr>
          <a:xfrm>
            <a:off x="6516216" y="3140968"/>
            <a:ext cx="356748" cy="461665"/>
          </a:xfrm>
          <a:prstGeom prst="rect">
            <a:avLst/>
          </a:prstGeom>
          <a:noFill/>
        </p:spPr>
        <p:txBody>
          <a:bodyPr wrap="none" rtlCol="0">
            <a:spAutoFit/>
          </a:bodyPr>
          <a:lstStyle/>
          <a:p>
            <a:r>
              <a:rPr lang="en-GB" sz="2400" b="0">
                <a:solidFill>
                  <a:srgbClr val="000000"/>
                </a:solidFill>
              </a:rPr>
              <a:t>b</a:t>
            </a:r>
          </a:p>
        </p:txBody>
      </p:sp>
      <p:sp>
        <p:nvSpPr>
          <p:cNvPr id="8" name="TextBox 7"/>
          <p:cNvSpPr txBox="1"/>
          <p:nvPr/>
        </p:nvSpPr>
        <p:spPr>
          <a:xfrm>
            <a:off x="7668344" y="3284984"/>
            <a:ext cx="687644" cy="461665"/>
          </a:xfrm>
          <a:prstGeom prst="rect">
            <a:avLst/>
          </a:prstGeom>
          <a:noFill/>
        </p:spPr>
        <p:txBody>
          <a:bodyPr wrap="none" rtlCol="0">
            <a:spAutoFit/>
          </a:bodyPr>
          <a:lstStyle/>
          <a:p>
            <a:r>
              <a:rPr lang="en-GB" sz="2400" b="0">
                <a:solidFill>
                  <a:srgbClr val="000000"/>
                </a:solidFill>
              </a:rPr>
              <a:t>a+b</a:t>
            </a:r>
          </a:p>
        </p:txBody>
      </p:sp>
      <p:sp>
        <p:nvSpPr>
          <p:cNvPr id="9" name="TextBox 8"/>
          <p:cNvSpPr txBox="1"/>
          <p:nvPr/>
        </p:nvSpPr>
        <p:spPr>
          <a:xfrm>
            <a:off x="7452320" y="5271591"/>
            <a:ext cx="862783" cy="461665"/>
          </a:xfrm>
          <a:prstGeom prst="rect">
            <a:avLst/>
          </a:prstGeom>
          <a:noFill/>
        </p:spPr>
        <p:txBody>
          <a:bodyPr wrap="none" rtlCol="0">
            <a:spAutoFit/>
          </a:bodyPr>
          <a:lstStyle/>
          <a:p>
            <a:r>
              <a:rPr lang="en-GB" sz="2400" b="0">
                <a:solidFill>
                  <a:srgbClr val="000000"/>
                </a:solidFill>
              </a:rPr>
              <a:t>2a+b</a:t>
            </a:r>
          </a:p>
        </p:txBody>
      </p:sp>
      <p:sp>
        <p:nvSpPr>
          <p:cNvPr id="10" name="TextBox 9"/>
          <p:cNvSpPr txBox="1"/>
          <p:nvPr/>
        </p:nvSpPr>
        <p:spPr>
          <a:xfrm>
            <a:off x="5076056" y="5013176"/>
            <a:ext cx="862783" cy="461665"/>
          </a:xfrm>
          <a:prstGeom prst="rect">
            <a:avLst/>
          </a:prstGeom>
          <a:noFill/>
        </p:spPr>
        <p:txBody>
          <a:bodyPr wrap="none" rtlCol="0">
            <a:spAutoFit/>
          </a:bodyPr>
          <a:lstStyle/>
          <a:p>
            <a:r>
              <a:rPr lang="en-GB" sz="2400" b="0">
                <a:solidFill>
                  <a:srgbClr val="000000"/>
                </a:solidFill>
              </a:rPr>
              <a:t>3a+b</a:t>
            </a:r>
          </a:p>
        </p:txBody>
      </p:sp>
      <p:sp>
        <p:nvSpPr>
          <p:cNvPr id="12" name="TextBox 11"/>
          <p:cNvSpPr txBox="1"/>
          <p:nvPr/>
        </p:nvSpPr>
        <p:spPr>
          <a:xfrm>
            <a:off x="4932040" y="2708920"/>
            <a:ext cx="530915" cy="461665"/>
          </a:xfrm>
          <a:prstGeom prst="rect">
            <a:avLst/>
          </a:prstGeom>
          <a:noFill/>
        </p:spPr>
        <p:txBody>
          <a:bodyPr wrap="none" rtlCol="0">
            <a:spAutoFit/>
          </a:bodyPr>
          <a:lstStyle/>
          <a:p>
            <a:r>
              <a:rPr lang="en-GB" sz="2400" b="0">
                <a:solidFill>
                  <a:srgbClr val="000000"/>
                </a:solidFill>
              </a:rPr>
              <a:t>4a</a:t>
            </a:r>
          </a:p>
        </p:txBody>
      </p:sp>
      <p:sp>
        <p:nvSpPr>
          <p:cNvPr id="13" name="TextBox 12"/>
          <p:cNvSpPr txBox="1"/>
          <p:nvPr/>
        </p:nvSpPr>
        <p:spPr>
          <a:xfrm>
            <a:off x="5988642" y="2060848"/>
            <a:ext cx="882850" cy="461665"/>
          </a:xfrm>
          <a:prstGeom prst="rect">
            <a:avLst/>
          </a:prstGeom>
          <a:noFill/>
        </p:spPr>
        <p:txBody>
          <a:bodyPr wrap="none" rtlCol="0">
            <a:spAutoFit/>
          </a:bodyPr>
          <a:lstStyle/>
          <a:p>
            <a:r>
              <a:rPr lang="en-GB" sz="2400" b="0">
                <a:solidFill>
                  <a:srgbClr val="000000"/>
                </a:solidFill>
              </a:rPr>
              <a:t>4a–b</a:t>
            </a:r>
          </a:p>
        </p:txBody>
      </p:sp>
      <p:sp>
        <p:nvSpPr>
          <p:cNvPr id="14" name="TextBox 13"/>
          <p:cNvSpPr txBox="1"/>
          <p:nvPr/>
        </p:nvSpPr>
        <p:spPr>
          <a:xfrm>
            <a:off x="4499992" y="1556792"/>
            <a:ext cx="2297234" cy="461665"/>
          </a:xfrm>
          <a:prstGeom prst="rect">
            <a:avLst/>
          </a:prstGeom>
          <a:noFill/>
        </p:spPr>
        <p:txBody>
          <a:bodyPr wrap="none" rtlCol="0">
            <a:spAutoFit/>
          </a:bodyPr>
          <a:lstStyle/>
          <a:p>
            <a:r>
              <a:rPr lang="en-GB" sz="2400" b="0">
                <a:solidFill>
                  <a:srgbClr val="000000"/>
                </a:solidFill>
              </a:rPr>
              <a:t>4(4a–b) = a+2b</a:t>
            </a:r>
          </a:p>
        </p:txBody>
      </p:sp>
      <p:sp>
        <p:nvSpPr>
          <p:cNvPr id="15" name="TextBox 14"/>
          <p:cNvSpPr txBox="1"/>
          <p:nvPr/>
        </p:nvSpPr>
        <p:spPr>
          <a:xfrm>
            <a:off x="611560" y="4768056"/>
            <a:ext cx="2101347" cy="461665"/>
          </a:xfrm>
          <a:prstGeom prst="rect">
            <a:avLst/>
          </a:prstGeom>
          <a:noFill/>
        </p:spPr>
        <p:txBody>
          <a:bodyPr wrap="none" rtlCol="0">
            <a:spAutoFit/>
          </a:bodyPr>
          <a:lstStyle/>
          <a:p>
            <a:r>
              <a:rPr lang="en-GB" sz="2400" b="0">
                <a:solidFill>
                  <a:srgbClr val="000000"/>
                </a:solidFill>
              </a:rPr>
              <a:t>7a+b = 5a+2b</a:t>
            </a:r>
          </a:p>
        </p:txBody>
      </p:sp>
      <p:sp>
        <p:nvSpPr>
          <p:cNvPr id="16" name="TextBox 15"/>
          <p:cNvSpPr txBox="1"/>
          <p:nvPr/>
        </p:nvSpPr>
        <p:spPr>
          <a:xfrm>
            <a:off x="467544" y="4336008"/>
            <a:ext cx="2313560" cy="461665"/>
          </a:xfrm>
          <a:prstGeom prst="rect">
            <a:avLst/>
          </a:prstGeom>
          <a:noFill/>
        </p:spPr>
        <p:txBody>
          <a:bodyPr wrap="none" rtlCol="0">
            <a:spAutoFit/>
          </a:bodyPr>
          <a:lstStyle/>
          <a:p>
            <a:r>
              <a:rPr lang="en-GB" sz="2400" b="0">
                <a:solidFill>
                  <a:srgbClr val="000000"/>
                </a:solidFill>
              </a:rPr>
              <a:t>To be a square:</a:t>
            </a:r>
          </a:p>
        </p:txBody>
      </p:sp>
      <p:sp>
        <p:nvSpPr>
          <p:cNvPr id="17" name="TextBox 16"/>
          <p:cNvSpPr txBox="1"/>
          <p:nvPr/>
        </p:nvSpPr>
        <p:spPr>
          <a:xfrm>
            <a:off x="7164288" y="1527175"/>
            <a:ext cx="1371538" cy="461665"/>
          </a:xfrm>
          <a:prstGeom prst="rect">
            <a:avLst/>
          </a:prstGeom>
          <a:noFill/>
        </p:spPr>
        <p:txBody>
          <a:bodyPr wrap="none" rtlCol="0">
            <a:spAutoFit/>
          </a:bodyPr>
          <a:lstStyle/>
          <a:p>
            <a:r>
              <a:rPr lang="en-GB" sz="2400" b="0">
                <a:solidFill>
                  <a:srgbClr val="000000"/>
                </a:solidFill>
              </a:rPr>
              <a:t>15a = 6b</a:t>
            </a:r>
          </a:p>
        </p:txBody>
      </p:sp>
      <p:sp>
        <p:nvSpPr>
          <p:cNvPr id="18" name="TextBox 17"/>
          <p:cNvSpPr txBox="1"/>
          <p:nvPr/>
        </p:nvSpPr>
        <p:spPr>
          <a:xfrm>
            <a:off x="539552" y="5200104"/>
            <a:ext cx="1530700" cy="461665"/>
          </a:xfrm>
          <a:prstGeom prst="rect">
            <a:avLst/>
          </a:prstGeom>
          <a:noFill/>
        </p:spPr>
        <p:txBody>
          <a:bodyPr wrap="none" rtlCol="0">
            <a:spAutoFit/>
          </a:bodyPr>
          <a:lstStyle/>
          <a:p>
            <a:r>
              <a:rPr lang="en-GB" sz="2400" b="0">
                <a:solidFill>
                  <a:srgbClr val="000000"/>
                </a:solidFill>
              </a:rPr>
              <a:t>So 2a = b</a:t>
            </a:r>
          </a:p>
        </p:txBody>
      </p:sp>
      <p:pic>
        <p:nvPicPr>
          <p:cNvPr id="21" name="Picture 20"/>
          <p:cNvPicPr>
            <a:picLocks noChangeAspect="1"/>
          </p:cNvPicPr>
          <p:nvPr/>
        </p:nvPicPr>
        <p:blipFill>
          <a:blip r:embed="rId5"/>
          <a:stretch>
            <a:fillRect/>
          </a:stretch>
        </p:blipFill>
        <p:spPr>
          <a:xfrm>
            <a:off x="1979712" y="5704160"/>
            <a:ext cx="977900" cy="965200"/>
          </a:xfrm>
          <a:prstGeom prst="rect">
            <a:avLst/>
          </a:prstGeom>
        </p:spPr>
      </p:pic>
      <p:sp>
        <p:nvSpPr>
          <p:cNvPr id="23" name="TextBox 22"/>
          <p:cNvSpPr txBox="1"/>
          <p:nvPr/>
        </p:nvSpPr>
        <p:spPr>
          <a:xfrm>
            <a:off x="395536" y="2636912"/>
            <a:ext cx="2931370" cy="1015663"/>
          </a:xfrm>
          <a:prstGeom prst="rect">
            <a:avLst/>
          </a:prstGeom>
          <a:noFill/>
        </p:spPr>
        <p:txBody>
          <a:bodyPr wrap="none" rtlCol="0">
            <a:spAutoFit/>
          </a:bodyPr>
          <a:lstStyle/>
          <a:p>
            <a:pPr algn="ctr"/>
            <a:r>
              <a:rPr lang="en-GB" sz="2000" b="0">
                <a:solidFill>
                  <a:srgbClr val="FF0000"/>
                </a:solidFill>
              </a:rPr>
              <a:t>Acknowledge ignorance:</a:t>
            </a:r>
          </a:p>
          <a:p>
            <a:pPr algn="ctr"/>
            <a:r>
              <a:rPr lang="en-GB" sz="2000" b="0">
                <a:solidFill>
                  <a:srgbClr val="FF0000"/>
                </a:solidFill>
              </a:rPr>
              <a:t>denote size of edge of </a:t>
            </a:r>
            <a:br>
              <a:rPr lang="en-GB" sz="2000" b="0">
                <a:solidFill>
                  <a:srgbClr val="FF0000"/>
                </a:solidFill>
              </a:rPr>
            </a:br>
            <a:r>
              <a:rPr lang="en-GB" sz="2000" b="0">
                <a:solidFill>
                  <a:srgbClr val="FF0000"/>
                </a:solidFill>
              </a:rPr>
              <a:t>smallest square by a;</a:t>
            </a:r>
          </a:p>
        </p:txBody>
      </p:sp>
      <p:sp>
        <p:nvSpPr>
          <p:cNvPr id="6" name="Rectangle 5"/>
          <p:cNvSpPr/>
          <p:nvPr/>
        </p:nvSpPr>
        <p:spPr>
          <a:xfrm>
            <a:off x="387990" y="3645024"/>
            <a:ext cx="3319914" cy="400110"/>
          </a:xfrm>
          <a:prstGeom prst="rect">
            <a:avLst/>
          </a:prstGeom>
        </p:spPr>
        <p:txBody>
          <a:bodyPr wrap="none">
            <a:spAutoFit/>
          </a:bodyPr>
          <a:lstStyle/>
          <a:p>
            <a:pPr algn="ctr"/>
            <a:r>
              <a:rPr lang="en-GB" sz="2000" b="0">
                <a:solidFill>
                  <a:srgbClr val="FF0000"/>
                </a:solidFill>
              </a:rPr>
              <a:t>Adjacent square edge by b</a:t>
            </a:r>
          </a:p>
        </p:txBody>
      </p:sp>
    </p:spTree>
    <p:extLst>
      <p:ext uri="{BB962C8B-B14F-4D97-AF65-F5344CB8AC3E}">
        <p14:creationId xmlns:p14="http://schemas.microsoft.com/office/powerpoint/2010/main" val="8243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2" grpId="0"/>
      <p:bldP spid="13" grpId="0"/>
      <p:bldP spid="14" grpId="0"/>
      <p:bldP spid="15" grpId="0"/>
      <p:bldP spid="16" grpId="0"/>
      <p:bldP spid="17" grpId="0"/>
      <p:bldP spid="18" grpId="0"/>
      <p:bldP spid="2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Secret Places</a:t>
            </a:r>
          </a:p>
        </p:txBody>
      </p:sp>
      <p:sp>
        <p:nvSpPr>
          <p:cNvPr id="3" name="Content Placeholder 2"/>
          <p:cNvSpPr>
            <a:spLocks noGrp="1"/>
          </p:cNvSpPr>
          <p:nvPr>
            <p:ph idx="1"/>
          </p:nvPr>
        </p:nvSpPr>
        <p:spPr>
          <a:xfrm>
            <a:off x="179512" y="1114400"/>
            <a:ext cx="4968552" cy="4114800"/>
          </a:xfrm>
        </p:spPr>
        <p:txBody>
          <a:bodyPr/>
          <a:lstStyle/>
          <a:p>
            <a:r>
              <a:rPr lang="en-GB"/>
              <a:t>One of these five places has been chosen secretly. </a:t>
            </a:r>
          </a:p>
          <a:p>
            <a:r>
              <a:rPr lang="en-GB"/>
              <a:t>You can get information by clicking on the numbers.</a:t>
            </a:r>
          </a:p>
          <a:p>
            <a:r>
              <a:rPr lang="en-GB"/>
              <a:t>If the place where you click is the secret place, or next to the secret place, it will go red (hot), otherwise it will go blue (cold).</a:t>
            </a:r>
          </a:p>
          <a:p>
            <a:r>
              <a:rPr lang="en-GB"/>
              <a:t>How few clicks can you make and be certain of finding the secret place?</a:t>
            </a:r>
          </a:p>
        </p:txBody>
      </p:sp>
      <p:pic>
        <p:nvPicPr>
          <p:cNvPr id="31" name="Picture 30">
            <a:hlinkClick r:id="rId3" action="ppaction://hlinkfile"/>
          </p:cNvPr>
          <p:cNvPicPr>
            <a:picLocks noChangeAspect="1"/>
          </p:cNvPicPr>
          <p:nvPr/>
        </p:nvPicPr>
        <p:blipFill>
          <a:blip r:embed="rId4"/>
          <a:stretch>
            <a:fillRect/>
          </a:stretch>
        </p:blipFill>
        <p:spPr>
          <a:xfrm>
            <a:off x="5220072" y="1196752"/>
            <a:ext cx="3626124" cy="3543920"/>
          </a:xfrm>
          <a:prstGeom prst="rect">
            <a:avLst/>
          </a:prstGeom>
        </p:spPr>
      </p:pic>
      <p:sp>
        <p:nvSpPr>
          <p:cNvPr id="4" name="Rounded Rectangle 3"/>
          <p:cNvSpPr/>
          <p:nvPr/>
        </p:nvSpPr>
        <p:spPr bwMode="auto">
          <a:xfrm>
            <a:off x="5436096" y="5229200"/>
            <a:ext cx="3168352"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0D0D0D"/>
                </a:solidFill>
                <a:latin typeface="Chalkboard" pitchFamily="-111" charset="0"/>
              </a:rPr>
              <a:t>Can you always find it in 2 clicks? </a:t>
            </a:r>
            <a:endParaRPr kumimoji="0" lang="en-GB" sz="2000" b="0" i="0" u="none" strike="noStrike" cap="none" normalizeH="0" baseline="0">
              <a:ln>
                <a:noFill/>
              </a:ln>
              <a:solidFill>
                <a:srgbClr val="0D0D0D"/>
              </a:solidFill>
              <a:effectLst/>
              <a:latin typeface="Chalkboard" pitchFamily="-111" charset="0"/>
            </a:endParaRPr>
          </a:p>
        </p:txBody>
      </p:sp>
    </p:spTree>
    <p:extLst>
      <p:ext uri="{BB962C8B-B14F-4D97-AF65-F5344CB8AC3E}">
        <p14:creationId xmlns:p14="http://schemas.microsoft.com/office/powerpoint/2010/main" val="766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halkboard" charset="0"/>
                <a:ea typeface="ＭＳ Ｐゴシック" charset="0"/>
                <a:cs typeface="ＭＳ Ｐゴシック" charset="0"/>
              </a:rPr>
              <a:t>Diamond Multiplication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136775"/>
            <a:ext cx="2286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667968">
            <a:off x="1192213" y="2212975"/>
            <a:ext cx="2286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700" name="Group 12"/>
          <p:cNvGrpSpPr>
            <a:grpSpLocks/>
          </p:cNvGrpSpPr>
          <p:nvPr/>
        </p:nvGrpSpPr>
        <p:grpSpPr bwMode="auto">
          <a:xfrm>
            <a:off x="5796136" y="146178"/>
            <a:ext cx="3109912" cy="6629400"/>
            <a:chOff x="960" y="240"/>
            <a:chExt cx="1824" cy="3888"/>
          </a:xfrm>
          <a:solidFill>
            <a:srgbClr val="FFFFFF"/>
          </a:solidFill>
        </p:grpSpPr>
        <p:sp>
          <p:nvSpPr>
            <p:cNvPr id="29704" name="Rectangle 9"/>
            <p:cNvSpPr>
              <a:spLocks noChangeArrowheads="1"/>
            </p:cNvSpPr>
            <p:nvPr/>
          </p:nvSpPr>
          <p:spPr bwMode="auto">
            <a:xfrm>
              <a:off x="960" y="240"/>
              <a:ext cx="1824" cy="3888"/>
            </a:xfrm>
            <a:prstGeom prst="rect">
              <a:avLst/>
            </a:prstGeom>
            <a:grpFill/>
            <a:ln w="38100">
              <a:solidFill>
                <a:srgbClr val="800000"/>
              </a:solidFill>
              <a:miter lim="800000"/>
              <a:headEnd/>
              <a:tailEnd/>
            </a:ln>
          </p:spPr>
          <p:txBody>
            <a:bodyPr wrap="none" anchor="ctr"/>
            <a:lstStyle/>
            <a:p>
              <a:endParaRPr lang="en-GB"/>
            </a:p>
          </p:txBody>
        </p:sp>
        <p:pic>
          <p:nvPicPr>
            <p:cNvPr id="2970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40"/>
              <a:ext cx="1532" cy="38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7"/>
          <p:cNvGrpSpPr>
            <a:grpSpLocks/>
          </p:cNvGrpSpPr>
          <p:nvPr/>
        </p:nvGrpSpPr>
        <p:grpSpPr bwMode="auto">
          <a:xfrm>
            <a:off x="5796136" y="116632"/>
            <a:ext cx="3109912" cy="6629400"/>
            <a:chOff x="2736" y="432"/>
            <a:chExt cx="1824" cy="3888"/>
          </a:xfrm>
          <a:solidFill>
            <a:srgbClr val="FFFFFF"/>
          </a:solidFill>
        </p:grpSpPr>
        <p:sp>
          <p:nvSpPr>
            <p:cNvPr id="29702" name="Rectangle 5"/>
            <p:cNvSpPr>
              <a:spLocks noChangeArrowheads="1"/>
            </p:cNvSpPr>
            <p:nvPr/>
          </p:nvSpPr>
          <p:spPr bwMode="auto">
            <a:xfrm>
              <a:off x="2736" y="432"/>
              <a:ext cx="1824" cy="3888"/>
            </a:xfrm>
            <a:prstGeom prst="rect">
              <a:avLst/>
            </a:prstGeom>
            <a:grpFill/>
            <a:ln w="38100">
              <a:solidFill>
                <a:srgbClr val="800000"/>
              </a:solidFill>
              <a:miter lim="800000"/>
              <a:headEnd/>
              <a:tailEnd/>
            </a:ln>
          </p:spPr>
          <p:txBody>
            <a:bodyPr wrap="none" anchor="ctr"/>
            <a:lstStyle/>
            <a:p>
              <a:endParaRPr lang="en-GB"/>
            </a:p>
          </p:txBody>
        </p:sp>
        <p:pic>
          <p:nvPicPr>
            <p:cNvPr id="297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432"/>
              <a:ext cx="1539" cy="38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845084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Candles</a:t>
            </a:r>
            <a:endParaRPr lang="en-GB" dirty="0"/>
          </a:p>
        </p:txBody>
      </p:sp>
      <p:sp>
        <p:nvSpPr>
          <p:cNvPr id="3" name="Content Placeholder 2"/>
          <p:cNvSpPr>
            <a:spLocks noGrp="1"/>
          </p:cNvSpPr>
          <p:nvPr>
            <p:ph idx="1"/>
          </p:nvPr>
        </p:nvSpPr>
        <p:spPr>
          <a:xfrm>
            <a:off x="467544" y="908720"/>
            <a:ext cx="7727950" cy="2040632"/>
          </a:xfrm>
        </p:spPr>
        <p:txBody>
          <a:bodyPr/>
          <a:lstStyle/>
          <a:p>
            <a:r>
              <a:rPr lang="en-GB" dirty="0" smtClean="0"/>
              <a:t>Imagine you have two candles of different diameters so that they burn at different rates</a:t>
            </a:r>
          </a:p>
          <a:p>
            <a:r>
              <a:rPr lang="en-GB" dirty="0" smtClean="0"/>
              <a:t>What happens if the candles are lit at the same time?</a:t>
            </a:r>
          </a:p>
          <a:p>
            <a:r>
              <a:rPr lang="en-GB" dirty="0" smtClean="0"/>
              <a:t>What sorts of questions might be asked?</a:t>
            </a:r>
          </a:p>
        </p:txBody>
      </p:sp>
      <p:sp>
        <p:nvSpPr>
          <p:cNvPr id="4" name="Content Placeholder 2"/>
          <p:cNvSpPr txBox="1">
            <a:spLocks/>
          </p:cNvSpPr>
          <p:nvPr/>
        </p:nvSpPr>
        <p:spPr bwMode="auto">
          <a:xfrm>
            <a:off x="480878" y="3096072"/>
            <a:ext cx="7727950" cy="90899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kern="0" dirty="0" smtClean="0"/>
              <a:t>Suppose you are told the time taken to burn each completely.</a:t>
            </a:r>
            <a:endParaRPr lang="en-GB" b="0" kern="0" dirty="0"/>
          </a:p>
        </p:txBody>
      </p:sp>
      <p:sp>
        <p:nvSpPr>
          <p:cNvPr id="5" name="Content Placeholder 2"/>
          <p:cNvSpPr txBox="1">
            <a:spLocks/>
          </p:cNvSpPr>
          <p:nvPr/>
        </p:nvSpPr>
        <p:spPr bwMode="auto">
          <a:xfrm>
            <a:off x="480878" y="4005064"/>
            <a:ext cx="6755418" cy="151216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kern="0" dirty="0" smtClean="0"/>
              <a:t>Example:</a:t>
            </a:r>
          </a:p>
          <a:p>
            <a:pPr lvl="1"/>
            <a:r>
              <a:rPr lang="en-GB" b="0" kern="0" dirty="0" smtClean="0"/>
              <a:t>If one takes 4 hours and the other 5 hours to burn down, when will one candle be 3 times the length of the other</a:t>
            </a:r>
            <a:r>
              <a:rPr lang="en-GB" b="0" kern="0" dirty="0"/>
              <a:t>?</a:t>
            </a:r>
          </a:p>
        </p:txBody>
      </p:sp>
      <p:sp>
        <p:nvSpPr>
          <p:cNvPr id="6" name="Rounded Rectangle 5"/>
          <p:cNvSpPr/>
          <p:nvPr/>
        </p:nvSpPr>
        <p:spPr bwMode="auto">
          <a:xfrm>
            <a:off x="6876256" y="3609020"/>
            <a:ext cx="1908636" cy="792088"/>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bg1"/>
                </a:solidFill>
                <a:effectLst/>
                <a:latin typeface="Chalkboard" pitchFamily="-111" charset="0"/>
              </a:rPr>
              <a:t>What else do</a:t>
            </a:r>
            <a:br>
              <a:rPr kumimoji="0" lang="en-GB" sz="2000" b="0" i="0" u="none" strike="noStrike" cap="none" normalizeH="0" baseline="0" smtClean="0">
                <a:ln>
                  <a:noFill/>
                </a:ln>
                <a:solidFill>
                  <a:schemeClr val="bg1"/>
                </a:solidFill>
                <a:effectLst/>
                <a:latin typeface="Chalkboard" pitchFamily="-111" charset="0"/>
              </a:rPr>
            </a:br>
            <a:r>
              <a:rPr kumimoji="0" lang="en-GB" sz="2000" b="0" i="0" u="none" strike="noStrike" cap="none" normalizeH="0" baseline="0" smtClean="0">
                <a:ln>
                  <a:noFill/>
                </a:ln>
                <a:solidFill>
                  <a:schemeClr val="bg1"/>
                </a:solidFill>
                <a:effectLst/>
                <a:latin typeface="Chalkboard" pitchFamily="-111" charset="0"/>
              </a:rPr>
              <a:t> </a:t>
            </a:r>
            <a:r>
              <a:rPr kumimoji="0" lang="en-GB" sz="2000" b="0" i="0" u="none" strike="noStrike" cap="none" normalizeH="0" baseline="0" dirty="0" smtClean="0">
                <a:ln>
                  <a:noFill/>
                </a:ln>
                <a:solidFill>
                  <a:schemeClr val="bg1"/>
                </a:solidFill>
                <a:effectLst/>
                <a:latin typeface="Chalkboard" pitchFamily="-111" charset="0"/>
              </a:rPr>
              <a:t>you know?</a:t>
            </a:r>
            <a:endParaRPr kumimoji="0" lang="en-GB" sz="2000" b="0" i="0" u="none" strike="noStrike" cap="none" normalizeH="0" baseline="0" dirty="0">
              <a:ln>
                <a:noFill/>
              </a:ln>
              <a:solidFill>
                <a:schemeClr val="bg1"/>
              </a:solidFill>
              <a:effectLst/>
              <a:latin typeface="Chalkboard" pitchFamily="-111" charset="0"/>
            </a:endParaRPr>
          </a:p>
        </p:txBody>
      </p:sp>
    </p:spTree>
    <p:extLst>
      <p:ext uri="{BB962C8B-B14F-4D97-AF65-F5344CB8AC3E}">
        <p14:creationId xmlns:p14="http://schemas.microsoft.com/office/powerpoint/2010/main" val="14225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ko-KR">
                <a:latin typeface="Chalkboard" charset="0"/>
                <a:ea typeface="MS PGothic" charset="0"/>
              </a:rPr>
              <a:t>Conjectures</a:t>
            </a:r>
          </a:p>
        </p:txBody>
      </p:sp>
      <p:sp>
        <p:nvSpPr>
          <p:cNvPr id="3" name="Content Placeholder 2"/>
          <p:cNvSpPr>
            <a:spLocks noGrp="1"/>
          </p:cNvSpPr>
          <p:nvPr>
            <p:ph idx="1"/>
          </p:nvPr>
        </p:nvSpPr>
        <p:spPr>
          <a:xfrm>
            <a:off x="611560" y="980728"/>
            <a:ext cx="7727950" cy="4114800"/>
          </a:xfrm>
        </p:spPr>
        <p:txBody>
          <a:bodyPr/>
          <a:lstStyle/>
          <a:p>
            <a:r>
              <a:rPr lang="en-GB" altLang="ko-KR" sz="2000" dirty="0">
                <a:latin typeface="Chalkboard" charset="0"/>
                <a:ea typeface="MS PGothic" charset="0"/>
              </a:rPr>
              <a:t>Everything said here today is a conjecture … to be tested in your experience</a:t>
            </a:r>
          </a:p>
          <a:p>
            <a:r>
              <a:rPr lang="en-GB" altLang="ko-KR" sz="2000" dirty="0">
                <a:latin typeface="Chalkboard" charset="0"/>
                <a:ea typeface="MS PGothic" charset="0"/>
              </a:rPr>
              <a:t>The best way to sensitise yourself to learners …</a:t>
            </a:r>
          </a:p>
          <a:p>
            <a:pPr lvl="1">
              <a:buFont typeface="Lucida Grande"/>
              <a:buChar char="…"/>
            </a:pPr>
            <a:r>
              <a:rPr lang="en-US" altLang="ko-KR" dirty="0">
                <a:latin typeface="Chalkboard" charset="0"/>
                <a:ea typeface="MS PGothic" charset="0"/>
              </a:rPr>
              <a:t> </a:t>
            </a:r>
            <a:r>
              <a:rPr lang="en-GB" altLang="ko-KR" dirty="0">
                <a:latin typeface="Chalkboard" charset="0"/>
                <a:ea typeface="MS PGothic" charset="0"/>
              </a:rPr>
              <a:t>is to experience parallel phenomena yourself </a:t>
            </a:r>
          </a:p>
          <a:p>
            <a:r>
              <a:rPr lang="en-GB" altLang="ko-KR" sz="2000" dirty="0">
                <a:latin typeface="Chalkboard" charset="0"/>
                <a:ea typeface="MS PGothic" charset="0"/>
              </a:rPr>
              <a:t>So, what you get from this</a:t>
            </a:r>
            <a:r>
              <a:rPr lang="en-US" altLang="ko-KR" sz="2000" dirty="0">
                <a:latin typeface="Chalkboard" charset="0"/>
                <a:ea typeface="MS PGothic" charset="0"/>
              </a:rPr>
              <a:t> </a:t>
            </a:r>
            <a:r>
              <a:rPr lang="en-GB" altLang="ko-KR" sz="2000" dirty="0">
                <a:latin typeface="Chalkboard" charset="0"/>
                <a:ea typeface="MS PGothic" charset="0"/>
              </a:rPr>
              <a:t>session is what you notice happening inside you!</a:t>
            </a:r>
          </a:p>
          <a:p>
            <a:r>
              <a:rPr lang="en-GB" altLang="ko-KR" sz="2000" dirty="0">
                <a:latin typeface="Chalkboard" charset="0"/>
                <a:ea typeface="MS PGothic" charset="0"/>
              </a:rPr>
              <a:t>Principle Conjecture</a:t>
            </a:r>
          </a:p>
          <a:p>
            <a:pPr lvl="1"/>
            <a:r>
              <a:rPr lang="en-GB" altLang="ko-KR" sz="1600" dirty="0">
                <a:latin typeface="Chalkboard" charset="0"/>
                <a:ea typeface="MS PGothic" charset="0"/>
              </a:rPr>
              <a:t>Every child in school can reason mathematically</a:t>
            </a:r>
          </a:p>
          <a:p>
            <a:pPr lvl="1"/>
            <a:r>
              <a:rPr lang="en-GB" altLang="ko-KR" sz="1600" dirty="0">
                <a:latin typeface="Chalkboard" charset="0"/>
                <a:ea typeface="MS PGothic" charset="0"/>
              </a:rPr>
              <a:t>What often holds them back is lack of facility with numbers</a:t>
            </a:r>
          </a:p>
          <a:p>
            <a:pPr lvl="1"/>
            <a:r>
              <a:rPr lang="en-GB" altLang="ko-KR" sz="1600" dirty="0">
                <a:latin typeface="Chalkboard" charset="0"/>
                <a:ea typeface="MS PGothic" charset="0"/>
              </a:rPr>
              <a:t>So </a:t>
            </a:r>
            <a:r>
              <a:rPr lang="en-GB" altLang="ko-KR" sz="1600" dirty="0" smtClean="0">
                <a:latin typeface="Chalkboard" charset="0"/>
                <a:ea typeface="MS PGothic" charset="0"/>
              </a:rPr>
              <a:t>it is worth </a:t>
            </a:r>
            <a:r>
              <a:rPr lang="en-GB" altLang="ko-KR" sz="1600" dirty="0" smtClean="0">
                <a:latin typeface="Chalkboard" charset="0"/>
                <a:ea typeface="MS PGothic" charset="0"/>
              </a:rPr>
              <a:t>looking </a:t>
            </a:r>
            <a:r>
              <a:rPr lang="en-GB" altLang="ko-KR" sz="1600" dirty="0" smtClean="0">
                <a:latin typeface="Chalkboard" charset="0"/>
                <a:ea typeface="MS PGothic" charset="0"/>
              </a:rPr>
              <a:t>out </a:t>
            </a:r>
            <a:r>
              <a:rPr lang="en-GB" altLang="ko-KR" sz="1600" dirty="0">
                <a:latin typeface="Chalkboard" charset="0"/>
                <a:ea typeface="MS PGothic" charset="0"/>
              </a:rPr>
              <a:t>for opportunities to reason that do not involve arithmetic</a:t>
            </a:r>
          </a:p>
        </p:txBody>
      </p:sp>
    </p:spTree>
    <p:extLst>
      <p:ext uri="{BB962C8B-B14F-4D97-AF65-F5344CB8AC3E}">
        <p14:creationId xmlns:p14="http://schemas.microsoft.com/office/powerpoint/2010/main" val="41629885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2"/>
          <a:stretch>
            <a:fillRect/>
          </a:stretch>
        </p:blipFill>
        <p:spPr>
          <a:xfrm>
            <a:off x="107504" y="1052736"/>
            <a:ext cx="6261100" cy="3759200"/>
          </a:xfrm>
          <a:prstGeom prst="rect">
            <a:avLst/>
          </a:prstGeom>
        </p:spPr>
      </p:pic>
      <p:pic>
        <p:nvPicPr>
          <p:cNvPr id="8" name="Picture 7"/>
          <p:cNvPicPr>
            <a:picLocks noChangeAspect="1"/>
          </p:cNvPicPr>
          <p:nvPr/>
        </p:nvPicPr>
        <p:blipFill>
          <a:blip r:embed="rId3"/>
          <a:stretch>
            <a:fillRect/>
          </a:stretch>
        </p:blipFill>
        <p:spPr>
          <a:xfrm>
            <a:off x="107504" y="1052736"/>
            <a:ext cx="6261100" cy="3759200"/>
          </a:xfrm>
          <a:prstGeom prst="rect">
            <a:avLst/>
          </a:prstGeom>
        </p:spPr>
      </p:pic>
      <p:pic>
        <p:nvPicPr>
          <p:cNvPr id="9" name="Picture 8"/>
          <p:cNvPicPr>
            <a:picLocks noChangeAspect="1"/>
          </p:cNvPicPr>
          <p:nvPr/>
        </p:nvPicPr>
        <p:blipFill>
          <a:blip r:embed="rId4"/>
          <a:stretch>
            <a:fillRect/>
          </a:stretch>
        </p:blipFill>
        <p:spPr>
          <a:xfrm>
            <a:off x="128932" y="1085683"/>
            <a:ext cx="6261100" cy="3759200"/>
          </a:xfrm>
          <a:prstGeom prst="rect">
            <a:avLst/>
          </a:prstGeom>
        </p:spPr>
      </p:pic>
      <p:sp>
        <p:nvSpPr>
          <p:cNvPr id="5" name="Rectangle 4"/>
          <p:cNvSpPr/>
          <p:nvPr/>
        </p:nvSpPr>
        <p:spPr>
          <a:xfrm>
            <a:off x="4355976" y="1052736"/>
            <a:ext cx="4572000" cy="2677656"/>
          </a:xfrm>
          <a:prstGeom prst="rect">
            <a:avLst/>
          </a:prstGeom>
        </p:spPr>
        <p:txBody>
          <a:bodyPr>
            <a:spAutoFit/>
          </a:bodyPr>
          <a:lstStyle/>
          <a:p>
            <a:pPr marL="457200">
              <a:spcBef>
                <a:spcPts val="0"/>
              </a:spcBef>
              <a:spcAft>
                <a:spcPts val="0"/>
              </a:spcAft>
            </a:pPr>
            <a:r>
              <a:rPr lang="en-GB" b="0">
                <a:solidFill>
                  <a:srgbClr val="00279F"/>
                </a:solidFill>
                <a:ea typeface="ＭＳ Ｐゴシック" charset="-128"/>
                <a:cs typeface="ＭＳ Ｐゴシック" charset="-128"/>
              </a:rPr>
              <a:t>If one takes 4 hours and the other 5 hours to burn down, when will one candle be 3 times the length of the other?</a:t>
            </a:r>
            <a:endParaRPr lang="en-GB">
              <a:solidFill>
                <a:srgbClr val="00279F"/>
              </a:solidFill>
              <a:effectLst/>
            </a:endParaRPr>
          </a:p>
        </p:txBody>
      </p:sp>
      <p:sp>
        <p:nvSpPr>
          <p:cNvPr id="10" name="Rectangle 9"/>
          <p:cNvSpPr/>
          <p:nvPr/>
        </p:nvSpPr>
        <p:spPr>
          <a:xfrm>
            <a:off x="4666439" y="1052736"/>
            <a:ext cx="3490042" cy="954107"/>
          </a:xfrm>
          <a:prstGeom prst="rect">
            <a:avLst/>
          </a:prstGeom>
        </p:spPr>
        <p:txBody>
          <a:bodyPr wrap="square">
            <a:spAutoFit/>
          </a:bodyPr>
          <a:lstStyle/>
          <a:p>
            <a:pPr marL="457200">
              <a:spcBef>
                <a:spcPts val="0"/>
              </a:spcBef>
              <a:spcAft>
                <a:spcPts val="0"/>
              </a:spcAft>
            </a:pPr>
            <a:r>
              <a:rPr lang="en-GB" b="0">
                <a:solidFill>
                  <a:srgbClr val="00279F"/>
                </a:solidFill>
                <a:ea typeface="ＭＳ Ｐゴシック" charset="-128"/>
                <a:cs typeface="ＭＳ Ｐゴシック" charset="-128"/>
              </a:rPr>
              <a:t>W</a:t>
            </a:r>
            <a:r>
              <a:rPr lang="en-GB" b="0" smtClean="0">
                <a:solidFill>
                  <a:srgbClr val="00279F"/>
                </a:solidFill>
                <a:ea typeface="ＭＳ Ｐゴシック" charset="-128"/>
                <a:cs typeface="ＭＳ Ｐゴシック" charset="-128"/>
              </a:rPr>
              <a:t>hat </a:t>
            </a:r>
            <a:r>
              <a:rPr lang="en-GB" b="0" dirty="0" smtClean="0">
                <a:solidFill>
                  <a:srgbClr val="00279F"/>
                </a:solidFill>
                <a:ea typeface="ＭＳ Ｐゴシック" charset="-128"/>
                <a:cs typeface="ＭＳ Ｐゴシック" charset="-128"/>
              </a:rPr>
              <a:t>might </a:t>
            </a:r>
            <a:r>
              <a:rPr lang="en-GB" b="0" smtClean="0">
                <a:solidFill>
                  <a:srgbClr val="00279F"/>
                </a:solidFill>
                <a:ea typeface="ＭＳ Ｐゴシック" charset="-128"/>
                <a:cs typeface="ＭＳ Ｐゴシック" charset="-128"/>
              </a:rPr>
              <a:t>the question be?</a:t>
            </a:r>
            <a:endParaRPr lang="en-GB" dirty="0">
              <a:solidFill>
                <a:srgbClr val="00279F"/>
              </a:solidFill>
              <a:effectLst/>
            </a:endParaRPr>
          </a:p>
        </p:txBody>
      </p:sp>
    </p:spTree>
    <p:extLst>
      <p:ext uri="{BB962C8B-B14F-4D97-AF65-F5344CB8AC3E}">
        <p14:creationId xmlns:p14="http://schemas.microsoft.com/office/powerpoint/2010/main" val="1886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Same and Different Candles</a:t>
            </a:r>
            <a:endParaRPr lang="en-GB" dirty="0"/>
          </a:p>
        </p:txBody>
      </p:sp>
      <p:sp>
        <p:nvSpPr>
          <p:cNvPr id="3" name="Content Placeholder 2"/>
          <p:cNvSpPr>
            <a:spLocks noGrp="1"/>
          </p:cNvSpPr>
          <p:nvPr>
            <p:ph idx="1"/>
          </p:nvPr>
        </p:nvSpPr>
        <p:spPr>
          <a:xfrm>
            <a:off x="683568" y="1052736"/>
            <a:ext cx="7727950" cy="2544688"/>
          </a:xfrm>
        </p:spPr>
        <p:txBody>
          <a:bodyPr/>
          <a:lstStyle/>
          <a:p>
            <a:r>
              <a:rPr lang="en-GB" dirty="0" smtClean="0"/>
              <a:t>Two candles of different sizes take the same time to burn down.</a:t>
            </a:r>
          </a:p>
          <a:p>
            <a:r>
              <a:rPr lang="en-GB" dirty="0" smtClean="0"/>
              <a:t>If they are 4 units and 5 units in height respectively, is there a height from which it will take one candle 3 times as long to burn down as the other? </a:t>
            </a:r>
            <a:endParaRPr lang="en-GB" dirty="0"/>
          </a:p>
        </p:txBody>
      </p:sp>
      <p:pic>
        <p:nvPicPr>
          <p:cNvPr id="7" name="Picture 6"/>
          <p:cNvPicPr>
            <a:picLocks noChangeAspect="1"/>
          </p:cNvPicPr>
          <p:nvPr/>
        </p:nvPicPr>
        <p:blipFill>
          <a:blip r:embed="rId2"/>
          <a:stretch>
            <a:fillRect/>
          </a:stretch>
        </p:blipFill>
        <p:spPr>
          <a:xfrm>
            <a:off x="2411760" y="3098800"/>
            <a:ext cx="6261100" cy="3759200"/>
          </a:xfrm>
          <a:prstGeom prst="rect">
            <a:avLst/>
          </a:prstGeom>
        </p:spPr>
      </p:pic>
    </p:spTree>
    <p:extLst>
      <p:ext uri="{BB962C8B-B14F-4D97-AF65-F5344CB8AC3E}">
        <p14:creationId xmlns:p14="http://schemas.microsoft.com/office/powerpoint/2010/main" val="114335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Candle Algebra</a:t>
            </a:r>
            <a:endParaRPr lang="en-GB" dirty="0"/>
          </a:p>
        </p:txBody>
      </p:sp>
      <p:sp>
        <p:nvSpPr>
          <p:cNvPr id="3" name="Content Placeholder 2"/>
          <p:cNvSpPr>
            <a:spLocks noGrp="1"/>
          </p:cNvSpPr>
          <p:nvPr>
            <p:ph idx="1"/>
          </p:nvPr>
        </p:nvSpPr>
        <p:spPr>
          <a:xfrm>
            <a:off x="670876" y="1284689"/>
            <a:ext cx="7727950" cy="1320552"/>
          </a:xfrm>
        </p:spPr>
        <p:txBody>
          <a:bodyPr/>
          <a:lstStyle/>
          <a:p>
            <a:r>
              <a:rPr lang="en-GB" dirty="0" smtClean="0"/>
              <a:t>Let the candles burn for </a:t>
            </a:r>
            <a:r>
              <a:rPr lang="en-GB" i="1" dirty="0" smtClean="0"/>
              <a:t>t</a:t>
            </a:r>
            <a:r>
              <a:rPr lang="en-GB" dirty="0" smtClean="0"/>
              <a:t> hours from a height of 1 unit.</a:t>
            </a:r>
          </a:p>
          <a:p>
            <a:r>
              <a:rPr lang="en-GB" dirty="0" smtClean="0"/>
              <a:t>The heights at time </a:t>
            </a:r>
            <a:r>
              <a:rPr lang="en-GB" i="1" dirty="0" smtClean="0"/>
              <a:t>t</a:t>
            </a:r>
            <a:r>
              <a:rPr lang="en-GB" dirty="0" smtClean="0"/>
              <a:t> are</a:t>
            </a:r>
            <a:endParaRPr lang="en-GB" dirty="0"/>
          </a:p>
        </p:txBody>
      </p:sp>
      <p:pic>
        <p:nvPicPr>
          <p:cNvPr id="4" name="Picture 3"/>
          <p:cNvPicPr>
            <a:picLocks noChangeAspect="1"/>
          </p:cNvPicPr>
          <p:nvPr/>
        </p:nvPicPr>
        <p:blipFill>
          <a:blip r:embed="rId2"/>
          <a:stretch>
            <a:fillRect/>
          </a:stretch>
        </p:blipFill>
        <p:spPr>
          <a:xfrm>
            <a:off x="5222997" y="1856077"/>
            <a:ext cx="819522" cy="940933"/>
          </a:xfrm>
          <a:prstGeom prst="rect">
            <a:avLst/>
          </a:prstGeom>
        </p:spPr>
      </p:pic>
      <p:pic>
        <p:nvPicPr>
          <p:cNvPr id="7" name="Picture 6"/>
          <p:cNvPicPr>
            <a:picLocks noChangeAspect="1"/>
          </p:cNvPicPr>
          <p:nvPr/>
        </p:nvPicPr>
        <p:blipFill>
          <a:blip r:embed="rId3"/>
          <a:stretch>
            <a:fillRect/>
          </a:stretch>
        </p:blipFill>
        <p:spPr>
          <a:xfrm>
            <a:off x="6807828" y="1921809"/>
            <a:ext cx="755603" cy="867544"/>
          </a:xfrm>
          <a:prstGeom prst="rect">
            <a:avLst/>
          </a:prstGeom>
        </p:spPr>
      </p:pic>
      <p:pic>
        <p:nvPicPr>
          <p:cNvPr id="10" name="Picture 9"/>
          <p:cNvPicPr>
            <a:picLocks noChangeAspect="1"/>
          </p:cNvPicPr>
          <p:nvPr/>
        </p:nvPicPr>
        <p:blipFill>
          <a:blip r:embed="rId4"/>
          <a:stretch>
            <a:fillRect/>
          </a:stretch>
        </p:blipFill>
        <p:spPr>
          <a:xfrm>
            <a:off x="924117" y="3022693"/>
            <a:ext cx="2083697" cy="863972"/>
          </a:xfrm>
          <a:prstGeom prst="rect">
            <a:avLst/>
          </a:prstGeom>
        </p:spPr>
      </p:pic>
      <p:pic>
        <p:nvPicPr>
          <p:cNvPr id="11" name="Picture 10"/>
          <p:cNvPicPr>
            <a:picLocks noChangeAspect="1"/>
          </p:cNvPicPr>
          <p:nvPr/>
        </p:nvPicPr>
        <p:blipFill>
          <a:blip r:embed="rId5"/>
          <a:stretch>
            <a:fillRect/>
          </a:stretch>
        </p:blipFill>
        <p:spPr>
          <a:xfrm>
            <a:off x="648162" y="4005064"/>
            <a:ext cx="1341389" cy="1231888"/>
          </a:xfrm>
          <a:prstGeom prst="rect">
            <a:avLst/>
          </a:prstGeom>
        </p:spPr>
      </p:pic>
      <p:pic>
        <p:nvPicPr>
          <p:cNvPr id="12" name="Picture 11"/>
          <p:cNvPicPr>
            <a:picLocks noChangeAspect="1"/>
          </p:cNvPicPr>
          <p:nvPr/>
        </p:nvPicPr>
        <p:blipFill>
          <a:blip r:embed="rId6"/>
          <a:stretch>
            <a:fillRect/>
          </a:stretch>
        </p:blipFill>
        <p:spPr>
          <a:xfrm>
            <a:off x="1979712" y="4017888"/>
            <a:ext cx="2279348" cy="923280"/>
          </a:xfrm>
          <a:prstGeom prst="rect">
            <a:avLst/>
          </a:prstGeom>
        </p:spPr>
      </p:pic>
      <p:pic>
        <p:nvPicPr>
          <p:cNvPr id="13" name="Picture 12"/>
          <p:cNvPicPr>
            <a:picLocks noChangeAspect="1"/>
          </p:cNvPicPr>
          <p:nvPr/>
        </p:nvPicPr>
        <p:blipFill>
          <a:blip r:embed="rId7"/>
          <a:stretch>
            <a:fillRect/>
          </a:stretch>
        </p:blipFill>
        <p:spPr>
          <a:xfrm>
            <a:off x="5222997" y="3022879"/>
            <a:ext cx="2083249" cy="863786"/>
          </a:xfrm>
          <a:prstGeom prst="rect">
            <a:avLst/>
          </a:prstGeom>
        </p:spPr>
      </p:pic>
      <p:pic>
        <p:nvPicPr>
          <p:cNvPr id="14" name="Picture 13"/>
          <p:cNvPicPr>
            <a:picLocks noChangeAspect="1"/>
          </p:cNvPicPr>
          <p:nvPr/>
        </p:nvPicPr>
        <p:blipFill>
          <a:blip r:embed="rId8"/>
          <a:stretch>
            <a:fillRect/>
          </a:stretch>
        </p:blipFill>
        <p:spPr>
          <a:xfrm>
            <a:off x="5176811" y="4007883"/>
            <a:ext cx="1335251" cy="1226251"/>
          </a:xfrm>
          <a:prstGeom prst="rect">
            <a:avLst/>
          </a:prstGeom>
        </p:spPr>
      </p:pic>
      <p:pic>
        <p:nvPicPr>
          <p:cNvPr id="15" name="Picture 14"/>
          <p:cNvPicPr>
            <a:picLocks noChangeAspect="1"/>
          </p:cNvPicPr>
          <p:nvPr/>
        </p:nvPicPr>
        <p:blipFill>
          <a:blip r:embed="rId9"/>
          <a:stretch>
            <a:fillRect/>
          </a:stretch>
        </p:blipFill>
        <p:spPr>
          <a:xfrm>
            <a:off x="6597400" y="4005064"/>
            <a:ext cx="2127781" cy="861886"/>
          </a:xfrm>
          <a:prstGeom prst="rect">
            <a:avLst/>
          </a:prstGeom>
        </p:spPr>
      </p:pic>
      <p:pic>
        <p:nvPicPr>
          <p:cNvPr id="16" name="Picture 15"/>
          <p:cNvPicPr>
            <a:picLocks noChangeAspect="1"/>
          </p:cNvPicPr>
          <p:nvPr/>
        </p:nvPicPr>
        <p:blipFill>
          <a:blip r:embed="rId10"/>
          <a:stretch>
            <a:fillRect/>
          </a:stretch>
        </p:blipFill>
        <p:spPr>
          <a:xfrm>
            <a:off x="6655385" y="5013176"/>
            <a:ext cx="652919" cy="722875"/>
          </a:xfrm>
          <a:prstGeom prst="rect">
            <a:avLst/>
          </a:prstGeom>
        </p:spPr>
      </p:pic>
      <p:pic>
        <p:nvPicPr>
          <p:cNvPr id="17" name="Picture 16"/>
          <p:cNvPicPr>
            <a:picLocks noChangeAspect="1"/>
          </p:cNvPicPr>
          <p:nvPr/>
        </p:nvPicPr>
        <p:blipFill>
          <a:blip r:embed="rId11"/>
          <a:stretch>
            <a:fillRect/>
          </a:stretch>
        </p:blipFill>
        <p:spPr>
          <a:xfrm>
            <a:off x="1990103" y="5079983"/>
            <a:ext cx="724190" cy="801782"/>
          </a:xfrm>
          <a:prstGeom prst="rect">
            <a:avLst/>
          </a:prstGeom>
        </p:spPr>
      </p:pic>
      <p:sp>
        <p:nvSpPr>
          <p:cNvPr id="18" name="TextBox 17"/>
          <p:cNvSpPr txBox="1"/>
          <p:nvPr/>
        </p:nvSpPr>
        <p:spPr>
          <a:xfrm>
            <a:off x="2729539" y="6134486"/>
            <a:ext cx="1051313" cy="523220"/>
          </a:xfrm>
          <a:prstGeom prst="rect">
            <a:avLst/>
          </a:prstGeom>
          <a:solidFill>
            <a:srgbClr val="00FFFF"/>
          </a:solidFill>
        </p:spPr>
        <p:txBody>
          <a:bodyPr wrap="none" rtlCol="0">
            <a:spAutoFit/>
          </a:bodyPr>
          <a:lstStyle/>
          <a:p>
            <a:r>
              <a:rPr lang="en-GB" b="0" smtClean="0">
                <a:solidFill>
                  <a:srgbClr val="FF0000"/>
                </a:solidFill>
              </a:rPr>
              <a:t>Oops!</a:t>
            </a:r>
            <a:endParaRPr lang="en-GB" b="0">
              <a:solidFill>
                <a:srgbClr val="FF0000"/>
              </a:solidFill>
            </a:endParaRPr>
          </a:p>
        </p:txBody>
      </p:sp>
      <p:sp>
        <p:nvSpPr>
          <p:cNvPr id="19" name="TextBox 18"/>
          <p:cNvSpPr txBox="1"/>
          <p:nvPr/>
        </p:nvSpPr>
        <p:spPr>
          <a:xfrm>
            <a:off x="7025887" y="6095494"/>
            <a:ext cx="726481" cy="523220"/>
          </a:xfrm>
          <a:prstGeom prst="rect">
            <a:avLst/>
          </a:prstGeom>
          <a:solidFill>
            <a:srgbClr val="00FFFF"/>
          </a:solidFill>
        </p:spPr>
        <p:txBody>
          <a:bodyPr wrap="none" rtlCol="0">
            <a:spAutoFit/>
          </a:bodyPr>
          <a:lstStyle/>
          <a:p>
            <a:r>
              <a:rPr lang="en-GB" b="0" dirty="0" smtClean="0">
                <a:solidFill>
                  <a:srgbClr val="FF0000"/>
                </a:solidFill>
              </a:rPr>
              <a:t>Ok!</a:t>
            </a:r>
            <a:endParaRPr lang="en-GB" b="0" dirty="0">
              <a:solidFill>
                <a:srgbClr val="FF0000"/>
              </a:solidFill>
            </a:endParaRPr>
          </a:p>
        </p:txBody>
      </p:sp>
    </p:spTree>
    <p:extLst>
      <p:ext uri="{BB962C8B-B14F-4D97-AF65-F5344CB8AC3E}">
        <p14:creationId xmlns:p14="http://schemas.microsoft.com/office/powerpoint/2010/main" val="4991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Candles</a:t>
            </a:r>
            <a:endParaRPr lang="en-GB" dirty="0"/>
          </a:p>
        </p:txBody>
      </p:sp>
      <p:sp>
        <p:nvSpPr>
          <p:cNvPr id="3" name="Content Placeholder 2"/>
          <p:cNvSpPr>
            <a:spLocks noGrp="1"/>
          </p:cNvSpPr>
          <p:nvPr>
            <p:ph idx="1"/>
          </p:nvPr>
        </p:nvSpPr>
        <p:spPr>
          <a:xfrm>
            <a:off x="611560" y="908720"/>
            <a:ext cx="7727950" cy="1656184"/>
          </a:xfrm>
        </p:spPr>
        <p:txBody>
          <a:bodyPr/>
          <a:lstStyle/>
          <a:p>
            <a:r>
              <a:rPr lang="en-GB" dirty="0" smtClean="0"/>
              <a:t>Two candles take </a:t>
            </a:r>
            <a:r>
              <a:rPr lang="en-GB" i="1" dirty="0" smtClean="0"/>
              <a:t>a</a:t>
            </a:r>
            <a:r>
              <a:rPr lang="en-GB" dirty="0" smtClean="0"/>
              <a:t> and </a:t>
            </a:r>
            <a:r>
              <a:rPr lang="en-GB" i="1" dirty="0" smtClean="0"/>
              <a:t>b</a:t>
            </a:r>
            <a:r>
              <a:rPr lang="en-GB" dirty="0" smtClean="0"/>
              <a:t> hours respectively to burn down.</a:t>
            </a:r>
          </a:p>
          <a:p>
            <a:r>
              <a:rPr lang="en-GB" dirty="0" smtClean="0"/>
              <a:t>Is there a time at which one candle is </a:t>
            </a:r>
            <a:r>
              <a:rPr lang="en-GB" i="1" dirty="0" smtClean="0"/>
              <a:t>h</a:t>
            </a:r>
            <a:r>
              <a:rPr lang="en-GB" dirty="0" smtClean="0"/>
              <a:t> times as high as the other?</a:t>
            </a:r>
          </a:p>
        </p:txBody>
      </p:sp>
      <p:pic>
        <p:nvPicPr>
          <p:cNvPr id="7" name="Picture 6"/>
          <p:cNvPicPr>
            <a:picLocks noChangeAspect="1"/>
          </p:cNvPicPr>
          <p:nvPr/>
        </p:nvPicPr>
        <p:blipFill>
          <a:blip r:embed="rId2"/>
          <a:stretch>
            <a:fillRect/>
          </a:stretch>
        </p:blipFill>
        <p:spPr>
          <a:xfrm>
            <a:off x="4139952" y="2276872"/>
            <a:ext cx="822746" cy="381989"/>
          </a:xfrm>
          <a:prstGeom prst="rect">
            <a:avLst/>
          </a:prstGeom>
        </p:spPr>
      </p:pic>
      <p:pic>
        <p:nvPicPr>
          <p:cNvPr id="9" name="Picture 8"/>
          <p:cNvPicPr>
            <a:picLocks noChangeAspect="1"/>
          </p:cNvPicPr>
          <p:nvPr/>
        </p:nvPicPr>
        <p:blipFill>
          <a:blip r:embed="rId3"/>
          <a:stretch>
            <a:fillRect/>
          </a:stretch>
        </p:blipFill>
        <p:spPr>
          <a:xfrm>
            <a:off x="308753" y="2624963"/>
            <a:ext cx="3543300" cy="2209800"/>
          </a:xfrm>
          <a:prstGeom prst="rect">
            <a:avLst/>
          </a:prstGeom>
        </p:spPr>
      </p:pic>
      <p:pic>
        <p:nvPicPr>
          <p:cNvPr id="10" name="Picture 9"/>
          <p:cNvPicPr>
            <a:picLocks noChangeAspect="1"/>
          </p:cNvPicPr>
          <p:nvPr/>
        </p:nvPicPr>
        <p:blipFill>
          <a:blip r:embed="rId4"/>
          <a:stretch>
            <a:fillRect/>
          </a:stretch>
        </p:blipFill>
        <p:spPr>
          <a:xfrm>
            <a:off x="4139952" y="3664756"/>
            <a:ext cx="3272172" cy="1204159"/>
          </a:xfrm>
          <a:prstGeom prst="rect">
            <a:avLst/>
          </a:prstGeom>
        </p:spPr>
      </p:pic>
      <p:pic>
        <p:nvPicPr>
          <p:cNvPr id="11" name="Picture 10"/>
          <p:cNvPicPr>
            <a:picLocks noChangeAspect="1"/>
          </p:cNvPicPr>
          <p:nvPr/>
        </p:nvPicPr>
        <p:blipFill>
          <a:blip r:embed="rId5"/>
          <a:stretch>
            <a:fillRect/>
          </a:stretch>
        </p:blipFill>
        <p:spPr>
          <a:xfrm>
            <a:off x="4142067" y="2564904"/>
            <a:ext cx="2596074" cy="1089710"/>
          </a:xfrm>
          <a:prstGeom prst="rect">
            <a:avLst/>
          </a:prstGeom>
        </p:spPr>
      </p:pic>
      <p:sp>
        <p:nvSpPr>
          <p:cNvPr id="12" name="TextBox 11"/>
          <p:cNvSpPr txBox="1"/>
          <p:nvPr/>
        </p:nvSpPr>
        <p:spPr>
          <a:xfrm>
            <a:off x="3329929" y="4843152"/>
            <a:ext cx="2986395" cy="830997"/>
          </a:xfrm>
          <a:prstGeom prst="rect">
            <a:avLst/>
          </a:prstGeom>
          <a:noFill/>
        </p:spPr>
        <p:txBody>
          <a:bodyPr wrap="none" rtlCol="0">
            <a:spAutoFit/>
          </a:bodyPr>
          <a:lstStyle/>
          <a:p>
            <a:r>
              <a:rPr lang="en-GB" sz="2400" b="0" smtClean="0">
                <a:solidFill>
                  <a:srgbClr val="FF0000"/>
                </a:solidFill>
              </a:rPr>
              <a:t>So must have </a:t>
            </a:r>
            <a:r>
              <a:rPr lang="en-GB" sz="2400" b="0" dirty="0" smtClean="0">
                <a:solidFill>
                  <a:srgbClr val="FF0000"/>
                </a:solidFill>
              </a:rPr>
              <a:t>either</a:t>
            </a:r>
          </a:p>
          <a:p>
            <a:pPr algn="r"/>
            <a:r>
              <a:rPr lang="en-GB" sz="2400" b="0" dirty="0" smtClean="0">
                <a:solidFill>
                  <a:srgbClr val="FF0000"/>
                </a:solidFill>
              </a:rPr>
              <a:t>or </a:t>
            </a:r>
            <a:endParaRPr lang="en-GB" sz="2400" b="0" dirty="0">
              <a:solidFill>
                <a:srgbClr val="FF0000"/>
              </a:solidFill>
            </a:endParaRPr>
          </a:p>
        </p:txBody>
      </p:sp>
      <p:pic>
        <p:nvPicPr>
          <p:cNvPr id="14" name="Picture 13"/>
          <p:cNvPicPr>
            <a:picLocks noChangeAspect="1"/>
          </p:cNvPicPr>
          <p:nvPr/>
        </p:nvPicPr>
        <p:blipFill>
          <a:blip r:embed="rId6"/>
          <a:stretch>
            <a:fillRect/>
          </a:stretch>
        </p:blipFill>
        <p:spPr>
          <a:xfrm>
            <a:off x="7412124" y="4916202"/>
            <a:ext cx="715788" cy="332330"/>
          </a:xfrm>
          <a:prstGeom prst="rect">
            <a:avLst/>
          </a:prstGeom>
        </p:spPr>
      </p:pic>
      <p:pic>
        <p:nvPicPr>
          <p:cNvPr id="15" name="Picture 14"/>
          <p:cNvPicPr>
            <a:picLocks noChangeAspect="1"/>
          </p:cNvPicPr>
          <p:nvPr/>
        </p:nvPicPr>
        <p:blipFill>
          <a:blip r:embed="rId7"/>
          <a:stretch>
            <a:fillRect/>
          </a:stretch>
        </p:blipFill>
        <p:spPr>
          <a:xfrm>
            <a:off x="6300192" y="4797152"/>
            <a:ext cx="720080" cy="360040"/>
          </a:xfrm>
          <a:prstGeom prst="rect">
            <a:avLst/>
          </a:prstGeom>
        </p:spPr>
      </p:pic>
      <p:pic>
        <p:nvPicPr>
          <p:cNvPr id="16" name="Picture 15"/>
          <p:cNvPicPr>
            <a:picLocks noChangeAspect="1"/>
          </p:cNvPicPr>
          <p:nvPr/>
        </p:nvPicPr>
        <p:blipFill>
          <a:blip r:embed="rId8"/>
          <a:stretch>
            <a:fillRect/>
          </a:stretch>
        </p:blipFill>
        <p:spPr>
          <a:xfrm>
            <a:off x="6300192" y="5140908"/>
            <a:ext cx="995372" cy="670794"/>
          </a:xfrm>
          <a:prstGeom prst="rect">
            <a:avLst/>
          </a:prstGeom>
        </p:spPr>
      </p:pic>
      <p:sp>
        <p:nvSpPr>
          <p:cNvPr id="17" name="Content Placeholder 2"/>
          <p:cNvSpPr txBox="1">
            <a:spLocks/>
          </p:cNvSpPr>
          <p:nvPr/>
        </p:nvSpPr>
        <p:spPr bwMode="auto">
          <a:xfrm>
            <a:off x="582652" y="5805264"/>
            <a:ext cx="7727950" cy="856555"/>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kern="0" dirty="0" smtClean="0"/>
              <a:t>Is there a height which will take one candle </a:t>
            </a:r>
            <a:r>
              <a:rPr lang="en-GB" b="0" i="1" kern="0" dirty="0" smtClean="0"/>
              <a:t>t </a:t>
            </a:r>
            <a:r>
              <a:rPr lang="en-GB" b="0" kern="0" dirty="0" smtClean="0"/>
              <a:t>times as long to burn down as the other? </a:t>
            </a:r>
            <a:endParaRPr lang="en-GB" b="0" kern="0" dirty="0"/>
          </a:p>
        </p:txBody>
      </p:sp>
    </p:spTree>
    <p:extLst>
      <p:ext uri="{BB962C8B-B14F-4D97-AF65-F5344CB8AC3E}">
        <p14:creationId xmlns:p14="http://schemas.microsoft.com/office/powerpoint/2010/main" val="8239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8"/>
          <p:cNvSpPr>
            <a:spLocks noChangeArrowheads="1"/>
          </p:cNvSpPr>
          <p:nvPr/>
        </p:nvSpPr>
        <p:spPr bwMode="auto">
          <a:xfrm>
            <a:off x="1981200" y="3200400"/>
            <a:ext cx="4495800" cy="2286000"/>
          </a:xfrm>
          <a:prstGeom prst="rect">
            <a:avLst/>
          </a:prstGeom>
          <a:noFill/>
          <a:ln w="25400">
            <a:solidFill>
              <a:srgbClr val="002060"/>
            </a:solidFill>
            <a:round/>
            <a:headEnd/>
            <a:tailEnd/>
          </a:ln>
        </p:spPr>
        <p:txBody>
          <a:bodyPr>
            <a:prstTxWarp prst="textNoShape">
              <a:avLst/>
            </a:prstTxWarp>
          </a:bodyPr>
          <a:lstStyle/>
          <a:p>
            <a:endParaRPr lang="en-US"/>
          </a:p>
        </p:txBody>
      </p:sp>
      <p:sp>
        <p:nvSpPr>
          <p:cNvPr id="2" name="Title 1"/>
          <p:cNvSpPr>
            <a:spLocks noGrp="1"/>
          </p:cNvSpPr>
          <p:nvPr>
            <p:ph type="title"/>
          </p:nvPr>
        </p:nvSpPr>
        <p:spPr/>
        <p:txBody>
          <a:bodyPr/>
          <a:lstStyle/>
          <a:p>
            <a:pPr>
              <a:defRPr/>
            </a:pPr>
            <a:r>
              <a:rPr lang="en-US" dirty="0" smtClean="0"/>
              <a:t>Clubbing</a:t>
            </a:r>
            <a:endParaRPr lang="en-US" dirty="0"/>
          </a:p>
        </p:txBody>
      </p:sp>
      <p:sp>
        <p:nvSpPr>
          <p:cNvPr id="39942" name="TextBox 7"/>
          <p:cNvSpPr txBox="1">
            <a:spLocks noChangeArrowheads="1"/>
          </p:cNvSpPr>
          <p:nvPr/>
        </p:nvSpPr>
        <p:spPr bwMode="auto">
          <a:xfrm>
            <a:off x="3886200" y="3200400"/>
            <a:ext cx="1524000" cy="523220"/>
          </a:xfrm>
          <a:prstGeom prst="rect">
            <a:avLst/>
          </a:prstGeom>
          <a:noFill/>
          <a:ln w="9525">
            <a:noFill/>
            <a:miter lim="800000"/>
            <a:headEnd/>
            <a:tailEnd/>
          </a:ln>
        </p:spPr>
        <p:txBody>
          <a:bodyPr>
            <a:prstTxWarp prst="textNoShape">
              <a:avLst/>
            </a:prstTxWarp>
            <a:spAutoFit/>
          </a:bodyPr>
          <a:lstStyle/>
          <a:p>
            <a:pPr>
              <a:defRPr/>
            </a:pPr>
            <a:r>
              <a:rPr lang="en-US" sz="2400" b="0" dirty="0">
                <a:solidFill>
                  <a:schemeClr val="bg1">
                    <a:lumMod val="50000"/>
                  </a:schemeClr>
                </a:solidFill>
              </a:rPr>
              <a:t>47</a:t>
            </a:r>
            <a:r>
              <a:rPr lang="en-US" sz="2400" b="0" dirty="0">
                <a:solidFill>
                  <a:schemeClr val="tx2"/>
                </a:solidFill>
                <a:effectLst>
                  <a:outerShdw blurRad="50800" dist="38100" dir="2700000" algn="tl" rotWithShape="0">
                    <a:srgbClr val="000000">
                      <a:alpha val="43000"/>
                    </a:srgbClr>
                  </a:outerShdw>
                </a:effectLst>
              </a:rPr>
              <a:t> </a:t>
            </a:r>
            <a:r>
              <a:rPr lang="en-US" b="0" dirty="0">
                <a:solidFill>
                  <a:schemeClr val="bg2">
                    <a:lumMod val="10000"/>
                  </a:schemeClr>
                </a:solidFill>
              </a:rPr>
              <a:t>total</a:t>
            </a:r>
            <a:endParaRPr lang="en-US" sz="2400" b="0" dirty="0">
              <a:solidFill>
                <a:schemeClr val="bg2">
                  <a:lumMod val="10000"/>
                </a:schemeClr>
              </a:solidFill>
              <a:effectLst>
                <a:outerShdw blurRad="50800" dist="38100" dir="2700000" algn="tl" rotWithShape="0">
                  <a:srgbClr val="000000">
                    <a:alpha val="43000"/>
                  </a:srgbClr>
                </a:outerShdw>
              </a:effectLst>
            </a:endParaRPr>
          </a:p>
        </p:txBody>
      </p:sp>
      <p:sp>
        <p:nvSpPr>
          <p:cNvPr id="10" name="TextBox 9"/>
          <p:cNvSpPr txBox="1">
            <a:spLocks noChangeArrowheads="1"/>
          </p:cNvSpPr>
          <p:nvPr/>
        </p:nvSpPr>
        <p:spPr bwMode="auto">
          <a:xfrm>
            <a:off x="4724400" y="4267200"/>
            <a:ext cx="1143000" cy="461665"/>
          </a:xfrm>
          <a:prstGeom prst="rect">
            <a:avLst/>
          </a:prstGeom>
          <a:noFill/>
          <a:ln w="9525">
            <a:noFill/>
            <a:miter lim="800000"/>
            <a:headEnd/>
            <a:tailEnd/>
          </a:ln>
        </p:spPr>
        <p:txBody>
          <a:bodyPr>
            <a:prstTxWarp prst="textNoShape">
              <a:avLst/>
            </a:prstTxWarp>
            <a:spAutoFit/>
          </a:bodyPr>
          <a:lstStyle/>
          <a:p>
            <a:pPr>
              <a:defRPr/>
            </a:pPr>
            <a:r>
              <a:rPr lang="en-US" sz="2400" b="0" dirty="0">
                <a:solidFill>
                  <a:srgbClr val="002060"/>
                </a:solidFill>
              </a:rPr>
              <a:t>47–31</a:t>
            </a:r>
          </a:p>
        </p:txBody>
      </p:sp>
      <p:sp>
        <p:nvSpPr>
          <p:cNvPr id="11" name="TextBox 10"/>
          <p:cNvSpPr txBox="1">
            <a:spLocks noChangeArrowheads="1"/>
          </p:cNvSpPr>
          <p:nvPr/>
        </p:nvSpPr>
        <p:spPr bwMode="auto">
          <a:xfrm>
            <a:off x="2286000" y="4267200"/>
            <a:ext cx="1447800" cy="461665"/>
          </a:xfrm>
          <a:prstGeom prst="rect">
            <a:avLst/>
          </a:prstGeom>
          <a:noFill/>
          <a:ln w="9525">
            <a:noFill/>
            <a:miter lim="800000"/>
            <a:headEnd/>
            <a:tailEnd/>
          </a:ln>
        </p:spPr>
        <p:txBody>
          <a:bodyPr>
            <a:prstTxWarp prst="textNoShape">
              <a:avLst/>
            </a:prstTxWarp>
            <a:spAutoFit/>
          </a:bodyPr>
          <a:lstStyle/>
          <a:p>
            <a:pPr>
              <a:defRPr/>
            </a:pPr>
            <a:r>
              <a:rPr lang="en-US" sz="2400" b="0" dirty="0">
                <a:solidFill>
                  <a:srgbClr val="002060"/>
                </a:solidFill>
              </a:rPr>
              <a:t>47–29</a:t>
            </a:r>
          </a:p>
        </p:txBody>
      </p:sp>
      <p:grpSp>
        <p:nvGrpSpPr>
          <p:cNvPr id="3" name="Group 14"/>
          <p:cNvGrpSpPr>
            <a:grpSpLocks/>
          </p:cNvGrpSpPr>
          <p:nvPr/>
        </p:nvGrpSpPr>
        <p:grpSpPr bwMode="auto">
          <a:xfrm rot="10800000" flipV="1">
            <a:off x="4343402" y="4648201"/>
            <a:ext cx="4032250" cy="1759674"/>
            <a:chOff x="5070166" y="-3575757"/>
            <a:chExt cx="4161379" cy="9388878"/>
          </a:xfrm>
        </p:grpSpPr>
        <p:sp>
          <p:nvSpPr>
            <p:cNvPr id="59415" name="TextBox 11"/>
            <p:cNvSpPr txBox="1">
              <a:spLocks noChangeArrowheads="1"/>
            </p:cNvSpPr>
            <p:nvPr/>
          </p:nvSpPr>
          <p:spPr bwMode="auto">
            <a:xfrm>
              <a:off x="5070166" y="2036140"/>
              <a:ext cx="2514848" cy="3776981"/>
            </a:xfrm>
            <a:prstGeom prst="rect">
              <a:avLst/>
            </a:prstGeom>
            <a:noFill/>
            <a:ln w="9525">
              <a:solidFill>
                <a:schemeClr val="tx1"/>
              </a:solidFill>
              <a:miter lim="800000"/>
              <a:headEnd/>
              <a:tailEnd/>
            </a:ln>
          </p:spPr>
          <p:txBody>
            <a:bodyPr>
              <a:prstTxWarp prst="textNoShape">
                <a:avLst/>
              </a:prstTxWarp>
              <a:spAutoFit/>
            </a:bodyPr>
            <a:lstStyle/>
            <a:p>
              <a:pPr>
                <a:defRPr/>
              </a:pPr>
              <a:r>
                <a:rPr lang="en-US" sz="2000" b="0" dirty="0">
                  <a:solidFill>
                    <a:srgbClr val="002060"/>
                  </a:solidFill>
                </a:rPr>
                <a:t>31–(47–29)</a:t>
              </a:r>
            </a:p>
            <a:p>
              <a:pPr>
                <a:defRPr/>
              </a:pPr>
              <a:r>
                <a:rPr lang="en-US" sz="2000" b="0" dirty="0">
                  <a:solidFill>
                    <a:srgbClr val="002060"/>
                  </a:solidFill>
                </a:rPr>
                <a:t>29–(47–31)</a:t>
              </a:r>
            </a:p>
          </p:txBody>
        </p:sp>
        <p:cxnSp>
          <p:nvCxnSpPr>
            <p:cNvPr id="87067" name="Straight Arrow Connector 13"/>
            <p:cNvCxnSpPr>
              <a:cxnSpLocks noChangeShapeType="1"/>
              <a:stCxn id="59415" idx="0"/>
            </p:cNvCxnSpPr>
            <p:nvPr/>
          </p:nvCxnSpPr>
          <p:spPr bwMode="auto">
            <a:xfrm rot="10800000" flipH="1">
              <a:off x="6327590" y="-3575757"/>
              <a:ext cx="2903955" cy="5611897"/>
            </a:xfrm>
            <a:prstGeom prst="straightConnector1">
              <a:avLst/>
            </a:prstGeom>
            <a:noFill/>
            <a:ln w="28575">
              <a:solidFill>
                <a:schemeClr val="tx1"/>
              </a:solidFill>
              <a:round/>
              <a:headEnd/>
              <a:tailEnd type="arrow" w="med" len="med"/>
            </a:ln>
          </p:spPr>
        </p:cxnSp>
      </p:grpSp>
      <p:grpSp>
        <p:nvGrpSpPr>
          <p:cNvPr id="4" name="Group 16"/>
          <p:cNvGrpSpPr>
            <a:grpSpLocks/>
          </p:cNvGrpSpPr>
          <p:nvPr/>
        </p:nvGrpSpPr>
        <p:grpSpPr bwMode="auto">
          <a:xfrm>
            <a:off x="457200" y="3810000"/>
            <a:ext cx="4114800" cy="1524000"/>
            <a:chOff x="457200" y="3810000"/>
            <a:chExt cx="4114800" cy="1524000"/>
          </a:xfrm>
        </p:grpSpPr>
        <p:sp>
          <p:nvSpPr>
            <p:cNvPr id="87062" name="Oval 3"/>
            <p:cNvSpPr>
              <a:spLocks noChangeArrowheads="1"/>
            </p:cNvSpPr>
            <p:nvPr/>
          </p:nvSpPr>
          <p:spPr bwMode="auto">
            <a:xfrm>
              <a:off x="2133600" y="3810000"/>
              <a:ext cx="2438400" cy="1524000"/>
            </a:xfrm>
            <a:prstGeom prst="ellipse">
              <a:avLst/>
            </a:prstGeom>
            <a:noFill/>
            <a:ln w="28575">
              <a:solidFill>
                <a:srgbClr val="002060"/>
              </a:solidFill>
              <a:round/>
              <a:headEnd/>
              <a:tailEnd/>
            </a:ln>
          </p:spPr>
          <p:txBody>
            <a:bodyPr>
              <a:prstTxWarp prst="textNoShape">
                <a:avLst/>
              </a:prstTxWarp>
            </a:bodyPr>
            <a:lstStyle/>
            <a:p>
              <a:endParaRPr lang="en-US" sz="2400" b="0">
                <a:effectLst>
                  <a:outerShdw blurRad="50800" dist="38100" dir="2700000" algn="tl" rotWithShape="0">
                    <a:srgbClr val="000000">
                      <a:alpha val="43000"/>
                    </a:srgbClr>
                  </a:outerShdw>
                </a:effectLst>
              </a:endParaRPr>
            </a:p>
          </p:txBody>
        </p:sp>
        <p:grpSp>
          <p:nvGrpSpPr>
            <p:cNvPr id="5" name="Group 15"/>
            <p:cNvGrpSpPr>
              <a:grpSpLocks/>
            </p:cNvGrpSpPr>
            <p:nvPr/>
          </p:nvGrpSpPr>
          <p:grpSpPr bwMode="auto">
            <a:xfrm>
              <a:off x="457200" y="4267200"/>
              <a:ext cx="1371600" cy="461665"/>
              <a:chOff x="457200" y="4267200"/>
              <a:chExt cx="1371600" cy="461665"/>
            </a:xfrm>
          </p:grpSpPr>
          <p:sp>
            <p:nvSpPr>
              <p:cNvPr id="87064" name="TextBox 6"/>
              <p:cNvSpPr txBox="1">
                <a:spLocks noChangeArrowheads="1"/>
              </p:cNvSpPr>
              <p:nvPr/>
            </p:nvSpPr>
            <p:spPr bwMode="auto">
              <a:xfrm>
                <a:off x="1295400" y="4267200"/>
                <a:ext cx="533400" cy="461665"/>
              </a:xfrm>
              <a:prstGeom prst="rect">
                <a:avLst/>
              </a:prstGeom>
              <a:noFill/>
              <a:ln w="9525">
                <a:noFill/>
                <a:miter lim="800000"/>
                <a:headEnd/>
                <a:tailEnd/>
              </a:ln>
            </p:spPr>
            <p:txBody>
              <a:bodyPr>
                <a:prstTxWarp prst="textNoShape">
                  <a:avLst/>
                </a:prstTxWarp>
                <a:spAutoFit/>
              </a:bodyPr>
              <a:lstStyle/>
              <a:p>
                <a:r>
                  <a:rPr lang="en-US" sz="2400" b="0" dirty="0">
                    <a:solidFill>
                      <a:schemeClr val="bg1">
                        <a:lumMod val="50000"/>
                      </a:schemeClr>
                    </a:solidFill>
                  </a:rPr>
                  <a:t>31</a:t>
                </a:r>
                <a:endParaRPr lang="en-US" sz="2400" b="0" dirty="0">
                  <a:solidFill>
                    <a:schemeClr val="bg1">
                      <a:lumMod val="50000"/>
                    </a:schemeClr>
                  </a:solidFill>
                  <a:effectLst>
                    <a:outerShdw blurRad="50800" dist="38100" dir="2700000" algn="tl" rotWithShape="0">
                      <a:srgbClr val="000000">
                        <a:alpha val="43000"/>
                      </a:srgbClr>
                    </a:outerShdw>
                  </a:effectLst>
                </a:endParaRPr>
              </a:p>
            </p:txBody>
          </p:sp>
          <p:sp>
            <p:nvSpPr>
              <p:cNvPr id="59414" name="TextBox 21"/>
              <p:cNvSpPr txBox="1">
                <a:spLocks noChangeArrowheads="1"/>
              </p:cNvSpPr>
              <p:nvPr/>
            </p:nvSpPr>
            <p:spPr bwMode="auto">
              <a:xfrm>
                <a:off x="457200" y="4267200"/>
                <a:ext cx="925318" cy="461665"/>
              </a:xfrm>
              <a:prstGeom prst="rect">
                <a:avLst/>
              </a:prstGeom>
              <a:noFill/>
              <a:ln w="9525">
                <a:noFill/>
                <a:miter lim="800000"/>
                <a:headEnd/>
                <a:tailEnd/>
              </a:ln>
            </p:spPr>
            <p:txBody>
              <a:bodyPr wrap="none">
                <a:prstTxWarp prst="textNoShape">
                  <a:avLst/>
                </a:prstTxWarp>
                <a:spAutoFit/>
              </a:bodyPr>
              <a:lstStyle/>
              <a:p>
                <a:pPr>
                  <a:defRPr/>
                </a:pPr>
                <a:r>
                  <a:rPr lang="en-US" sz="2400" b="0" dirty="0">
                    <a:solidFill>
                      <a:srgbClr val="3400FF"/>
                    </a:solidFill>
                  </a:rPr>
                  <a:t>poets</a:t>
                </a:r>
                <a:endParaRPr lang="en-US" sz="2400" b="0" dirty="0">
                  <a:solidFill>
                    <a:srgbClr val="3400FF"/>
                  </a:solidFill>
                  <a:effectLst>
                    <a:outerShdw blurRad="50800" dist="38100" dir="2700000" algn="tl" rotWithShape="0">
                      <a:srgbClr val="000000">
                        <a:alpha val="43000"/>
                      </a:srgbClr>
                    </a:outerShdw>
                  </a:effectLst>
                </a:endParaRPr>
              </a:p>
            </p:txBody>
          </p:sp>
        </p:grpSp>
      </p:grpSp>
      <p:grpSp>
        <p:nvGrpSpPr>
          <p:cNvPr id="6" name="Group 17"/>
          <p:cNvGrpSpPr>
            <a:grpSpLocks/>
          </p:cNvGrpSpPr>
          <p:nvPr/>
        </p:nvGrpSpPr>
        <p:grpSpPr bwMode="auto">
          <a:xfrm>
            <a:off x="3944938" y="3810000"/>
            <a:ext cx="4458554" cy="1524000"/>
            <a:chOff x="3581400" y="3810000"/>
            <a:chExt cx="4458555" cy="1524000"/>
          </a:xfrm>
        </p:grpSpPr>
        <p:sp>
          <p:nvSpPr>
            <p:cNvPr id="87059" name="Oval 4"/>
            <p:cNvSpPr>
              <a:spLocks noChangeArrowheads="1"/>
            </p:cNvSpPr>
            <p:nvPr/>
          </p:nvSpPr>
          <p:spPr bwMode="auto">
            <a:xfrm>
              <a:off x="3581400" y="3810000"/>
              <a:ext cx="2438400" cy="1524000"/>
            </a:xfrm>
            <a:prstGeom prst="ellipse">
              <a:avLst/>
            </a:prstGeom>
            <a:noFill/>
            <a:ln w="28575">
              <a:solidFill>
                <a:srgbClr val="002060"/>
              </a:solidFill>
              <a:round/>
              <a:headEnd/>
              <a:tailEnd/>
            </a:ln>
          </p:spPr>
          <p:txBody>
            <a:bodyPr>
              <a:prstTxWarp prst="textNoShape">
                <a:avLst/>
              </a:prstTxWarp>
            </a:bodyPr>
            <a:lstStyle/>
            <a:p>
              <a:endParaRPr lang="en-US" sz="2400" b="0">
                <a:effectLst>
                  <a:outerShdw blurRad="50800" dist="38100" dir="2700000" algn="tl" rotWithShape="0">
                    <a:srgbClr val="000000">
                      <a:alpha val="43000"/>
                    </a:srgbClr>
                  </a:outerShdw>
                </a:effectLst>
              </a:endParaRPr>
            </a:p>
          </p:txBody>
        </p:sp>
        <p:sp>
          <p:nvSpPr>
            <p:cNvPr id="87060" name="TextBox 8"/>
            <p:cNvSpPr txBox="1">
              <a:spLocks noChangeArrowheads="1"/>
            </p:cNvSpPr>
            <p:nvPr/>
          </p:nvSpPr>
          <p:spPr bwMode="auto">
            <a:xfrm>
              <a:off x="6096000" y="4343400"/>
              <a:ext cx="762000" cy="461665"/>
            </a:xfrm>
            <a:prstGeom prst="rect">
              <a:avLst/>
            </a:prstGeom>
            <a:noFill/>
            <a:ln w="9525">
              <a:noFill/>
              <a:miter lim="800000"/>
              <a:headEnd/>
              <a:tailEnd/>
            </a:ln>
          </p:spPr>
          <p:txBody>
            <a:bodyPr>
              <a:prstTxWarp prst="textNoShape">
                <a:avLst/>
              </a:prstTxWarp>
              <a:spAutoFit/>
            </a:bodyPr>
            <a:lstStyle/>
            <a:p>
              <a:r>
                <a:rPr lang="en-US" sz="2400" b="0" dirty="0" smtClean="0">
                  <a:solidFill>
                    <a:schemeClr val="bg1">
                      <a:lumMod val="50000"/>
                    </a:schemeClr>
                  </a:solidFill>
                </a:rPr>
                <a:t>31</a:t>
              </a:r>
              <a:endParaRPr lang="en-US" sz="2400" b="0" dirty="0">
                <a:solidFill>
                  <a:schemeClr val="bg1">
                    <a:lumMod val="50000"/>
                  </a:schemeClr>
                </a:solidFill>
                <a:effectLst>
                  <a:outerShdw blurRad="50800" dist="38100" dir="2700000" algn="tl" rotWithShape="0">
                    <a:srgbClr val="000000">
                      <a:alpha val="43000"/>
                    </a:srgbClr>
                  </a:outerShdw>
                </a:effectLst>
              </a:endParaRPr>
            </a:p>
          </p:txBody>
        </p:sp>
        <p:sp>
          <p:nvSpPr>
            <p:cNvPr id="59410" name="TextBox 22"/>
            <p:cNvSpPr txBox="1">
              <a:spLocks noChangeArrowheads="1"/>
            </p:cNvSpPr>
            <p:nvPr/>
          </p:nvSpPr>
          <p:spPr bwMode="auto">
            <a:xfrm>
              <a:off x="6553201" y="4338638"/>
              <a:ext cx="1486754" cy="523220"/>
            </a:xfrm>
            <a:prstGeom prst="rect">
              <a:avLst/>
            </a:prstGeom>
            <a:noFill/>
            <a:ln w="9525">
              <a:noFill/>
              <a:miter lim="800000"/>
              <a:headEnd/>
              <a:tailEnd/>
            </a:ln>
          </p:spPr>
          <p:txBody>
            <a:bodyPr wrap="none">
              <a:prstTxWarp prst="textNoShape">
                <a:avLst/>
              </a:prstTxWarp>
              <a:spAutoFit/>
            </a:bodyPr>
            <a:lstStyle/>
            <a:p>
              <a:pPr>
                <a:defRPr/>
              </a:pPr>
              <a:r>
                <a:rPr lang="en-US" b="0" dirty="0">
                  <a:solidFill>
                    <a:srgbClr val="3400FF"/>
                  </a:solidFill>
                </a:rPr>
                <a:t>painters</a:t>
              </a:r>
              <a:endParaRPr lang="en-US" sz="2400" b="0" dirty="0">
                <a:solidFill>
                  <a:srgbClr val="3400FF"/>
                </a:solidFill>
                <a:effectLst>
                  <a:outerShdw blurRad="50800" dist="38100" dir="2700000" algn="tl" rotWithShape="0">
                    <a:srgbClr val="000000">
                      <a:alpha val="43000"/>
                    </a:srgbClr>
                  </a:outerShdw>
                </a:effectLst>
              </a:endParaRPr>
            </a:p>
          </p:txBody>
        </p:sp>
      </p:grpSp>
      <p:sp>
        <p:nvSpPr>
          <p:cNvPr id="87050" name="Rounded Rectangular Callout 32"/>
          <p:cNvSpPr>
            <a:spLocks noChangeArrowheads="1"/>
          </p:cNvSpPr>
          <p:nvPr/>
        </p:nvSpPr>
        <p:spPr bwMode="auto">
          <a:xfrm>
            <a:off x="762000" y="914400"/>
            <a:ext cx="7467600" cy="1371600"/>
          </a:xfrm>
          <a:prstGeom prst="wedgeRoundRectCallout">
            <a:avLst>
              <a:gd name="adj1" fmla="val -20833"/>
              <a:gd name="adj2" fmla="val 50111"/>
              <a:gd name="adj3" fmla="val 16667"/>
            </a:avLst>
          </a:prstGeom>
          <a:solidFill>
            <a:srgbClr val="F2F2F2"/>
          </a:solidFill>
          <a:ln w="9525">
            <a:solidFill>
              <a:schemeClr val="tx1"/>
            </a:solidFill>
            <a:round/>
            <a:headEnd/>
            <a:tailEnd/>
          </a:ln>
        </p:spPr>
        <p:txBody>
          <a:bodyPr>
            <a:prstTxWarp prst="textNoShape">
              <a:avLst/>
            </a:prstTxWarp>
          </a:bodyPr>
          <a:lstStyle/>
          <a:p>
            <a:r>
              <a:rPr lang="en-US" sz="2000" b="0" dirty="0">
                <a:solidFill>
                  <a:schemeClr val="bg1">
                    <a:lumMod val="50000"/>
                  </a:schemeClr>
                </a:solidFill>
              </a:rPr>
              <a:t>In a certain club there are 47 people altogether, of whom 31 are poets and 29 are painters. </a:t>
            </a:r>
            <a:br>
              <a:rPr lang="en-US" sz="2000" b="0" dirty="0">
                <a:solidFill>
                  <a:schemeClr val="bg1">
                    <a:lumMod val="50000"/>
                  </a:schemeClr>
                </a:solidFill>
              </a:rPr>
            </a:br>
            <a:r>
              <a:rPr lang="en-US" sz="2000" b="0" dirty="0">
                <a:solidFill>
                  <a:schemeClr val="bg1">
                    <a:lumMod val="50000"/>
                  </a:schemeClr>
                </a:solidFill>
              </a:rPr>
              <a:t>How many are both? (Everyone is </a:t>
            </a:r>
            <a:r>
              <a:rPr lang="en-US" sz="2000" b="0" dirty="0" smtClean="0">
                <a:solidFill>
                  <a:schemeClr val="bg1">
                    <a:lumMod val="50000"/>
                  </a:schemeClr>
                </a:solidFill>
              </a:rPr>
              <a:t>in at </a:t>
            </a:r>
            <a:r>
              <a:rPr lang="en-US" sz="2000" b="0" dirty="0">
                <a:solidFill>
                  <a:schemeClr val="bg1">
                    <a:lumMod val="50000"/>
                  </a:schemeClr>
                </a:solidFill>
              </a:rPr>
              <a:t>least one!)</a:t>
            </a:r>
          </a:p>
        </p:txBody>
      </p:sp>
      <p:sp>
        <p:nvSpPr>
          <p:cNvPr id="19" name="Cloud Callout 18"/>
          <p:cNvSpPr>
            <a:spLocks noChangeArrowheads="1"/>
          </p:cNvSpPr>
          <p:nvPr/>
        </p:nvSpPr>
        <p:spPr bwMode="auto">
          <a:xfrm>
            <a:off x="304800" y="2514600"/>
            <a:ext cx="3691136" cy="1143000"/>
          </a:xfrm>
          <a:prstGeom prst="cloudCallout">
            <a:avLst>
              <a:gd name="adj1" fmla="val 26333"/>
              <a:gd name="adj2" fmla="val 90579"/>
            </a:avLst>
          </a:prstGeom>
          <a:solidFill>
            <a:schemeClr val="bg1"/>
          </a:solidFill>
          <a:ln w="9525">
            <a:solidFill>
              <a:schemeClr val="tx1"/>
            </a:solidFill>
            <a:round/>
            <a:headEnd/>
            <a:tailEnd/>
          </a:ln>
        </p:spPr>
        <p:txBody>
          <a:bodyPr>
            <a:prstTxWarp prst="textNoShape">
              <a:avLst/>
            </a:prstTxWarp>
          </a:bodyPr>
          <a:lstStyle/>
          <a:p>
            <a:r>
              <a:rPr lang="en-US" sz="2000" b="0">
                <a:solidFill>
                  <a:schemeClr val="tx2"/>
                </a:solidFill>
              </a:rPr>
              <a:t>How many poets are </a:t>
            </a:r>
            <a:r>
              <a:rPr lang="en-US" sz="2000" b="0" u="sng">
                <a:solidFill>
                  <a:schemeClr val="tx2"/>
                </a:solidFill>
              </a:rPr>
              <a:t>not</a:t>
            </a:r>
            <a:r>
              <a:rPr lang="en-US" sz="2000" b="0">
                <a:solidFill>
                  <a:schemeClr val="tx2"/>
                </a:solidFill>
              </a:rPr>
              <a:t> painters?</a:t>
            </a:r>
          </a:p>
        </p:txBody>
      </p:sp>
      <p:sp>
        <p:nvSpPr>
          <p:cNvPr id="20" name="Cloud Callout 19"/>
          <p:cNvSpPr>
            <a:spLocks noChangeArrowheads="1"/>
          </p:cNvSpPr>
          <p:nvPr/>
        </p:nvSpPr>
        <p:spPr bwMode="auto">
          <a:xfrm>
            <a:off x="5029200" y="2362200"/>
            <a:ext cx="3935288" cy="1066800"/>
          </a:xfrm>
          <a:prstGeom prst="cloudCallout">
            <a:avLst>
              <a:gd name="adj1" fmla="val -50352"/>
              <a:gd name="adj2" fmla="val 114162"/>
            </a:avLst>
          </a:prstGeom>
          <a:solidFill>
            <a:schemeClr val="bg1"/>
          </a:solidFill>
          <a:ln w="9525">
            <a:solidFill>
              <a:schemeClr val="tx1"/>
            </a:solidFill>
            <a:round/>
            <a:headEnd/>
            <a:tailEnd/>
          </a:ln>
        </p:spPr>
        <p:txBody>
          <a:bodyPr>
            <a:prstTxWarp prst="textNoShape">
              <a:avLst/>
            </a:prstTxWarp>
          </a:bodyPr>
          <a:lstStyle/>
          <a:p>
            <a:r>
              <a:rPr lang="en-US" sz="2000" b="0" dirty="0">
                <a:solidFill>
                  <a:schemeClr val="tx2"/>
                </a:solidFill>
              </a:rPr>
              <a:t>How many painters are </a:t>
            </a:r>
            <a:r>
              <a:rPr lang="en-US" sz="2000" b="0" u="sng" dirty="0" smtClean="0">
                <a:solidFill>
                  <a:schemeClr val="tx2"/>
                </a:solidFill>
              </a:rPr>
              <a:t>not</a:t>
            </a:r>
            <a:r>
              <a:rPr lang="en-US" sz="2000" b="0" dirty="0" smtClean="0">
                <a:solidFill>
                  <a:schemeClr val="tx2"/>
                </a:solidFill>
              </a:rPr>
              <a:t> poets</a:t>
            </a:r>
            <a:r>
              <a:rPr lang="en-US" sz="2000" b="0" dirty="0">
                <a:solidFill>
                  <a:schemeClr val="tx2"/>
                </a:solidFill>
              </a:rPr>
              <a:t>?</a:t>
            </a:r>
          </a:p>
        </p:txBody>
      </p:sp>
      <p:grpSp>
        <p:nvGrpSpPr>
          <p:cNvPr id="7" name="Group 14"/>
          <p:cNvGrpSpPr>
            <a:grpSpLocks/>
          </p:cNvGrpSpPr>
          <p:nvPr/>
        </p:nvGrpSpPr>
        <p:grpSpPr bwMode="auto">
          <a:xfrm rot="10800000" flipV="1">
            <a:off x="679450" y="4648201"/>
            <a:ext cx="3511549" cy="1588323"/>
            <a:chOff x="3990928" y="-4388386"/>
            <a:chExt cx="3514984" cy="8077029"/>
          </a:xfrm>
        </p:grpSpPr>
        <p:sp>
          <p:nvSpPr>
            <p:cNvPr id="59406" name="TextBox 11"/>
            <p:cNvSpPr txBox="1">
              <a:spLocks noChangeArrowheads="1"/>
            </p:cNvSpPr>
            <p:nvPr/>
          </p:nvSpPr>
          <p:spPr bwMode="auto">
            <a:xfrm>
              <a:off x="4992030" y="1653981"/>
              <a:ext cx="2513882" cy="2034662"/>
            </a:xfrm>
            <a:prstGeom prst="rect">
              <a:avLst/>
            </a:prstGeom>
            <a:noFill/>
            <a:ln w="9525">
              <a:solidFill>
                <a:schemeClr val="tx1"/>
              </a:solidFill>
              <a:miter lim="800000"/>
              <a:headEnd/>
              <a:tailEnd/>
            </a:ln>
          </p:spPr>
          <p:txBody>
            <a:bodyPr>
              <a:prstTxWarp prst="textNoShape">
                <a:avLst/>
              </a:prstTxWarp>
              <a:spAutoFit/>
            </a:bodyPr>
            <a:lstStyle/>
            <a:p>
              <a:pPr>
                <a:defRPr/>
              </a:pPr>
              <a:r>
                <a:rPr lang="en-US" sz="2000" b="0" dirty="0">
                  <a:solidFill>
                    <a:srgbClr val="002060"/>
                  </a:solidFill>
                </a:rPr>
                <a:t>31 + 29 – 47</a:t>
              </a:r>
            </a:p>
          </p:txBody>
        </p:sp>
        <p:cxnSp>
          <p:nvCxnSpPr>
            <p:cNvPr id="87058" name="Straight Arrow Connector 13"/>
            <p:cNvCxnSpPr>
              <a:cxnSpLocks noChangeShapeType="1"/>
              <a:stCxn id="59406" idx="0"/>
            </p:cNvCxnSpPr>
            <p:nvPr/>
          </p:nvCxnSpPr>
          <p:spPr bwMode="auto">
            <a:xfrm rot="10800000">
              <a:off x="3990928" y="-4388386"/>
              <a:ext cx="2258044" cy="6042367"/>
            </a:xfrm>
            <a:prstGeom prst="straightConnector1">
              <a:avLst/>
            </a:prstGeom>
            <a:noFill/>
            <a:ln w="28575">
              <a:solidFill>
                <a:schemeClr val="tx1"/>
              </a:solidFill>
              <a:round/>
              <a:headEnd/>
              <a:tailEnd type="arrow" w="med" len="med"/>
            </a:ln>
          </p:spPr>
        </p:cxnSp>
      </p:grpSp>
      <p:grpSp>
        <p:nvGrpSpPr>
          <p:cNvPr id="8" name="Group 28"/>
          <p:cNvGrpSpPr>
            <a:grpSpLocks/>
          </p:cNvGrpSpPr>
          <p:nvPr/>
        </p:nvGrpSpPr>
        <p:grpSpPr bwMode="auto">
          <a:xfrm>
            <a:off x="3810000" y="5715000"/>
            <a:ext cx="1600200" cy="762000"/>
            <a:chOff x="3810000" y="5715000"/>
            <a:chExt cx="1600200" cy="762000"/>
          </a:xfrm>
        </p:grpSpPr>
        <p:sp>
          <p:nvSpPr>
            <p:cNvPr id="25" name="Rounded Rectangular Callout 24"/>
            <p:cNvSpPr/>
            <p:nvPr/>
          </p:nvSpPr>
          <p:spPr bwMode="auto">
            <a:xfrm>
              <a:off x="3810000" y="5715000"/>
              <a:ext cx="1524000" cy="762000"/>
            </a:xfrm>
            <a:prstGeom prst="wedgeRoundRectCallout">
              <a:avLst>
                <a:gd name="adj1" fmla="val 82148"/>
                <a:gd name="adj2" fmla="val -1814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r>
                <a:rPr lang="en-US" sz="2000" b="0" dirty="0">
                  <a:solidFill>
                    <a:srgbClr val="002060"/>
                  </a:solidFill>
                </a:rPr>
                <a:t>Tracking Arithmetic</a:t>
              </a:r>
            </a:p>
          </p:txBody>
        </p:sp>
        <p:sp>
          <p:nvSpPr>
            <p:cNvPr id="28" name="Rounded Rectangular Callout 27"/>
            <p:cNvSpPr/>
            <p:nvPr/>
          </p:nvSpPr>
          <p:spPr bwMode="auto">
            <a:xfrm>
              <a:off x="3886200" y="5715000"/>
              <a:ext cx="1524000" cy="762000"/>
            </a:xfrm>
            <a:prstGeom prst="wedgeRoundRectCallout">
              <a:avLst>
                <a:gd name="adj1" fmla="val -90011"/>
                <a:gd name="adj2" fmla="val -10279"/>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r>
                <a:rPr lang="en-US" sz="2000" b="0" dirty="0">
                  <a:solidFill>
                    <a:srgbClr val="002060"/>
                  </a:solidFill>
                </a:rPr>
                <a:t>Tracking Arithmetic</a:t>
              </a:r>
            </a:p>
          </p:txBody>
        </p:sp>
      </p:grpSp>
    </p:spTree>
    <p:extLst>
      <p:ext uri="{BB962C8B-B14F-4D97-AF65-F5344CB8AC3E}">
        <p14:creationId xmlns:p14="http://schemas.microsoft.com/office/powerpoint/2010/main" val="8745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10" grpId="0"/>
      <p:bldP spid="11" grpId="0"/>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9"/>
          <p:cNvSpPr>
            <a:spLocks noChangeArrowheads="1"/>
          </p:cNvSpPr>
          <p:nvPr/>
        </p:nvSpPr>
        <p:spPr bwMode="auto">
          <a:xfrm>
            <a:off x="2133600" y="2590800"/>
            <a:ext cx="4038600" cy="2590800"/>
          </a:xfrm>
          <a:prstGeom prst="rect">
            <a:avLst/>
          </a:prstGeom>
          <a:noFill/>
          <a:ln w="25400">
            <a:solidFill>
              <a:srgbClr val="002060"/>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sp>
        <p:nvSpPr>
          <p:cNvPr id="89091" name="Oval 15"/>
          <p:cNvSpPr>
            <a:spLocks noChangeArrowheads="1"/>
          </p:cNvSpPr>
          <p:nvPr/>
        </p:nvSpPr>
        <p:spPr bwMode="auto">
          <a:xfrm>
            <a:off x="2209800" y="3581400"/>
            <a:ext cx="2438400" cy="1524000"/>
          </a:xfrm>
          <a:prstGeom prst="ellipse">
            <a:avLst/>
          </a:prstGeom>
          <a:noFill/>
          <a:ln w="28575">
            <a:solidFill>
              <a:srgbClr val="002060"/>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sp>
        <p:nvSpPr>
          <p:cNvPr id="89092" name="Oval 16"/>
          <p:cNvSpPr>
            <a:spLocks noChangeArrowheads="1"/>
          </p:cNvSpPr>
          <p:nvPr/>
        </p:nvSpPr>
        <p:spPr bwMode="auto">
          <a:xfrm>
            <a:off x="3657600" y="3581400"/>
            <a:ext cx="2438400" cy="1524000"/>
          </a:xfrm>
          <a:prstGeom prst="ellipse">
            <a:avLst/>
          </a:prstGeom>
          <a:noFill/>
          <a:ln w="28575">
            <a:solidFill>
              <a:srgbClr val="002060"/>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sp>
        <p:nvSpPr>
          <p:cNvPr id="89093" name="Oval 17"/>
          <p:cNvSpPr>
            <a:spLocks noChangeArrowheads="1"/>
          </p:cNvSpPr>
          <p:nvPr/>
        </p:nvSpPr>
        <p:spPr bwMode="auto">
          <a:xfrm>
            <a:off x="2971800" y="2819400"/>
            <a:ext cx="2438400" cy="1524000"/>
          </a:xfrm>
          <a:prstGeom prst="ellipse">
            <a:avLst/>
          </a:prstGeom>
          <a:noFill/>
          <a:ln w="28575">
            <a:solidFill>
              <a:srgbClr val="002060"/>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grpSp>
        <p:nvGrpSpPr>
          <p:cNvPr id="2" name="Group 69"/>
          <p:cNvGrpSpPr>
            <a:grpSpLocks/>
          </p:cNvGrpSpPr>
          <p:nvPr/>
        </p:nvGrpSpPr>
        <p:grpSpPr bwMode="auto">
          <a:xfrm>
            <a:off x="381000" y="2133600"/>
            <a:ext cx="7473537" cy="2519305"/>
            <a:chOff x="381223" y="2133620"/>
            <a:chExt cx="7473631" cy="2518987"/>
          </a:xfrm>
        </p:grpSpPr>
        <p:sp>
          <p:nvSpPr>
            <p:cNvPr id="89124" name="TextBox 18"/>
            <p:cNvSpPr txBox="1">
              <a:spLocks noChangeArrowheads="1"/>
            </p:cNvSpPr>
            <p:nvPr/>
          </p:nvSpPr>
          <p:spPr bwMode="auto">
            <a:xfrm>
              <a:off x="381223" y="4114571"/>
              <a:ext cx="533400" cy="461607"/>
            </a:xfrm>
            <a:prstGeom prst="rect">
              <a:avLst/>
            </a:prstGeom>
            <a:noFill/>
            <a:ln w="9525">
              <a:noFill/>
              <a:miter lim="800000"/>
              <a:headEnd/>
              <a:tailEnd/>
            </a:ln>
          </p:spPr>
          <p:txBody>
            <a:bodyPr>
              <a:prstTxWarp prst="textNoShape">
                <a:avLst/>
              </a:prstTxWarp>
              <a:spAutoFit/>
            </a:bodyPr>
            <a:lstStyle/>
            <a:p>
              <a:r>
                <a:rPr lang="en-US" sz="2400" b="0" dirty="0">
                  <a:solidFill>
                    <a:srgbClr val="002060"/>
                  </a:solidFill>
                </a:rPr>
                <a:t>14</a:t>
              </a:r>
            </a:p>
          </p:txBody>
        </p:sp>
        <p:sp>
          <p:nvSpPr>
            <p:cNvPr id="89125" name="TextBox 19"/>
            <p:cNvSpPr txBox="1">
              <a:spLocks noChangeArrowheads="1"/>
            </p:cNvSpPr>
            <p:nvPr/>
          </p:nvSpPr>
          <p:spPr bwMode="auto">
            <a:xfrm>
              <a:off x="6248400" y="4191000"/>
              <a:ext cx="533400" cy="461607"/>
            </a:xfrm>
            <a:prstGeom prst="rect">
              <a:avLst/>
            </a:prstGeom>
            <a:noFill/>
            <a:ln w="9525">
              <a:noFill/>
              <a:miter lim="800000"/>
              <a:headEnd/>
              <a:tailEnd/>
            </a:ln>
          </p:spPr>
          <p:txBody>
            <a:bodyPr>
              <a:prstTxWarp prst="textNoShape">
                <a:avLst/>
              </a:prstTxWarp>
              <a:spAutoFit/>
            </a:bodyPr>
            <a:lstStyle/>
            <a:p>
              <a:r>
                <a:rPr lang="en-US" sz="2400" b="0" dirty="0">
                  <a:solidFill>
                    <a:srgbClr val="00279F"/>
                  </a:solidFill>
                </a:rPr>
                <a:t>11</a:t>
              </a:r>
            </a:p>
          </p:txBody>
        </p:sp>
        <p:sp>
          <p:nvSpPr>
            <p:cNvPr id="89126" name="TextBox 20"/>
            <p:cNvSpPr txBox="1">
              <a:spLocks noChangeArrowheads="1"/>
            </p:cNvSpPr>
            <p:nvPr/>
          </p:nvSpPr>
          <p:spPr bwMode="auto">
            <a:xfrm>
              <a:off x="3048256" y="2133620"/>
              <a:ext cx="2209799" cy="461607"/>
            </a:xfrm>
            <a:prstGeom prst="rect">
              <a:avLst/>
            </a:prstGeom>
            <a:noFill/>
            <a:ln w="9525">
              <a:noFill/>
              <a:miter lim="800000"/>
              <a:headEnd/>
              <a:tailEnd/>
            </a:ln>
          </p:spPr>
          <p:txBody>
            <a:bodyPr>
              <a:prstTxWarp prst="textNoShape">
                <a:avLst/>
              </a:prstTxWarp>
              <a:spAutoFit/>
            </a:bodyPr>
            <a:lstStyle/>
            <a:p>
              <a:r>
                <a:rPr lang="en-US" sz="2400" b="0" dirty="0">
                  <a:solidFill>
                    <a:srgbClr val="002060"/>
                  </a:solidFill>
                </a:rPr>
                <a:t>15</a:t>
              </a:r>
              <a:r>
                <a:rPr lang="en-US" sz="2400" b="0" dirty="0"/>
                <a:t> </a:t>
              </a:r>
              <a:r>
                <a:rPr lang="en-US" sz="2400" b="0" dirty="0">
                  <a:solidFill>
                    <a:srgbClr val="3400FF"/>
                  </a:solidFill>
                </a:rPr>
                <a:t>musicians</a:t>
              </a:r>
            </a:p>
          </p:txBody>
        </p:sp>
        <p:sp>
          <p:nvSpPr>
            <p:cNvPr id="89127" name="TextBox 23"/>
            <p:cNvSpPr txBox="1">
              <a:spLocks noChangeArrowheads="1"/>
            </p:cNvSpPr>
            <p:nvPr/>
          </p:nvSpPr>
          <p:spPr bwMode="auto">
            <a:xfrm>
              <a:off x="747941" y="4114800"/>
              <a:ext cx="925330" cy="461607"/>
            </a:xfrm>
            <a:prstGeom prst="rect">
              <a:avLst/>
            </a:prstGeom>
            <a:noFill/>
            <a:ln w="9525">
              <a:noFill/>
              <a:miter lim="800000"/>
              <a:headEnd/>
              <a:tailEnd/>
            </a:ln>
          </p:spPr>
          <p:txBody>
            <a:bodyPr wrap="none">
              <a:prstTxWarp prst="textNoShape">
                <a:avLst/>
              </a:prstTxWarp>
              <a:spAutoFit/>
            </a:bodyPr>
            <a:lstStyle/>
            <a:p>
              <a:r>
                <a:rPr lang="en-US" sz="2400" b="0" dirty="0">
                  <a:solidFill>
                    <a:srgbClr val="3400FF"/>
                  </a:solidFill>
                </a:rPr>
                <a:t>poets</a:t>
              </a:r>
            </a:p>
          </p:txBody>
        </p:sp>
        <p:sp>
          <p:nvSpPr>
            <p:cNvPr id="89128" name="TextBox 24"/>
            <p:cNvSpPr txBox="1">
              <a:spLocks noChangeArrowheads="1"/>
            </p:cNvSpPr>
            <p:nvPr/>
          </p:nvSpPr>
          <p:spPr bwMode="auto">
            <a:xfrm>
              <a:off x="6553200" y="4159360"/>
              <a:ext cx="1301654" cy="461607"/>
            </a:xfrm>
            <a:prstGeom prst="rect">
              <a:avLst/>
            </a:prstGeom>
            <a:noFill/>
            <a:ln w="9525">
              <a:noFill/>
              <a:miter lim="800000"/>
              <a:headEnd/>
              <a:tailEnd/>
            </a:ln>
          </p:spPr>
          <p:txBody>
            <a:bodyPr wrap="none">
              <a:prstTxWarp prst="textNoShape">
                <a:avLst/>
              </a:prstTxWarp>
              <a:spAutoFit/>
            </a:bodyPr>
            <a:lstStyle/>
            <a:p>
              <a:r>
                <a:rPr lang="en-US" sz="2400" b="0" dirty="0">
                  <a:solidFill>
                    <a:srgbClr val="3400FF"/>
                  </a:solidFill>
                </a:rPr>
                <a:t>painters</a:t>
              </a:r>
            </a:p>
          </p:txBody>
        </p:sp>
      </p:grpSp>
      <p:sp>
        <p:nvSpPr>
          <p:cNvPr id="89095" name="TextBox 25"/>
          <p:cNvSpPr txBox="1">
            <a:spLocks noChangeArrowheads="1"/>
          </p:cNvSpPr>
          <p:nvPr/>
        </p:nvSpPr>
        <p:spPr bwMode="auto">
          <a:xfrm>
            <a:off x="2209800" y="2586038"/>
            <a:ext cx="1600200" cy="461665"/>
          </a:xfrm>
          <a:prstGeom prst="rect">
            <a:avLst/>
          </a:prstGeom>
          <a:noFill/>
          <a:ln w="9525">
            <a:noFill/>
            <a:miter lim="800000"/>
            <a:headEnd/>
            <a:tailEnd/>
          </a:ln>
        </p:spPr>
        <p:txBody>
          <a:bodyPr>
            <a:prstTxWarp prst="textNoShape">
              <a:avLst/>
            </a:prstTxWarp>
            <a:spAutoFit/>
          </a:bodyPr>
          <a:lstStyle/>
          <a:p>
            <a:r>
              <a:rPr lang="en-US" sz="2400" b="0" dirty="0">
                <a:solidFill>
                  <a:srgbClr val="002060"/>
                </a:solidFill>
              </a:rPr>
              <a:t>28</a:t>
            </a:r>
            <a:r>
              <a:rPr lang="en-US" sz="2400" b="0" dirty="0"/>
              <a:t> </a:t>
            </a:r>
            <a:r>
              <a:rPr lang="en-US" sz="2400" b="0" dirty="0">
                <a:solidFill>
                  <a:srgbClr val="3400FF"/>
                </a:solidFill>
              </a:rPr>
              <a:t>total</a:t>
            </a:r>
          </a:p>
        </p:txBody>
      </p:sp>
      <p:sp>
        <p:nvSpPr>
          <p:cNvPr id="89096" name="TextBox 26"/>
          <p:cNvSpPr txBox="1">
            <a:spLocks noChangeArrowheads="1"/>
          </p:cNvSpPr>
          <p:nvPr/>
        </p:nvSpPr>
        <p:spPr bwMode="auto">
          <a:xfrm>
            <a:off x="6172200" y="2895600"/>
            <a:ext cx="2286000" cy="830997"/>
          </a:xfrm>
          <a:prstGeom prst="rect">
            <a:avLst/>
          </a:prstGeom>
          <a:noFill/>
          <a:ln w="9525">
            <a:noFill/>
            <a:miter lim="800000"/>
            <a:headEnd/>
            <a:tailEnd/>
          </a:ln>
        </p:spPr>
        <p:txBody>
          <a:bodyPr>
            <a:prstTxWarp prst="textNoShape">
              <a:avLst/>
            </a:prstTxWarp>
            <a:spAutoFit/>
          </a:bodyPr>
          <a:lstStyle/>
          <a:p>
            <a:r>
              <a:rPr lang="en-US" sz="2400" b="0" dirty="0">
                <a:solidFill>
                  <a:srgbClr val="002060"/>
                </a:solidFill>
              </a:rPr>
              <a:t>23</a:t>
            </a:r>
            <a:r>
              <a:rPr lang="en-US" sz="2400" dirty="0"/>
              <a:t> </a:t>
            </a:r>
            <a:r>
              <a:rPr lang="en-US" sz="2400" b="0" dirty="0">
                <a:solidFill>
                  <a:srgbClr val="3400FF"/>
                </a:solidFill>
              </a:rPr>
              <a:t>musicians or painters</a:t>
            </a:r>
          </a:p>
        </p:txBody>
      </p:sp>
      <p:sp>
        <p:nvSpPr>
          <p:cNvPr id="89097" name="TextBox 27"/>
          <p:cNvSpPr txBox="1">
            <a:spLocks noChangeArrowheads="1"/>
          </p:cNvSpPr>
          <p:nvPr/>
        </p:nvSpPr>
        <p:spPr bwMode="auto">
          <a:xfrm>
            <a:off x="381000" y="2895600"/>
            <a:ext cx="2286000" cy="892552"/>
          </a:xfrm>
          <a:prstGeom prst="rect">
            <a:avLst/>
          </a:prstGeom>
          <a:noFill/>
          <a:ln w="9525">
            <a:noFill/>
            <a:miter lim="800000"/>
            <a:headEnd/>
            <a:tailEnd/>
          </a:ln>
        </p:spPr>
        <p:txBody>
          <a:bodyPr>
            <a:prstTxWarp prst="textNoShape">
              <a:avLst/>
            </a:prstTxWarp>
            <a:spAutoFit/>
          </a:bodyPr>
          <a:lstStyle/>
          <a:p>
            <a:r>
              <a:rPr lang="en-US" b="0" dirty="0">
                <a:solidFill>
                  <a:srgbClr val="002060"/>
                </a:solidFill>
              </a:rPr>
              <a:t>21</a:t>
            </a:r>
            <a:r>
              <a:rPr lang="en-US" b="0" dirty="0"/>
              <a:t> </a:t>
            </a:r>
            <a:r>
              <a:rPr lang="en-US" sz="2400" b="0" dirty="0">
                <a:solidFill>
                  <a:srgbClr val="3400FF"/>
                </a:solidFill>
              </a:rPr>
              <a:t>poets or musicians</a:t>
            </a:r>
          </a:p>
        </p:txBody>
      </p:sp>
      <p:sp>
        <p:nvSpPr>
          <p:cNvPr id="89098" name="TextBox 28"/>
          <p:cNvSpPr txBox="1">
            <a:spLocks noChangeArrowheads="1"/>
          </p:cNvSpPr>
          <p:nvPr/>
        </p:nvSpPr>
        <p:spPr bwMode="auto">
          <a:xfrm>
            <a:off x="2743200" y="5105400"/>
            <a:ext cx="3124200" cy="461665"/>
          </a:xfrm>
          <a:prstGeom prst="rect">
            <a:avLst/>
          </a:prstGeom>
          <a:noFill/>
          <a:ln w="9525">
            <a:noFill/>
            <a:miter lim="800000"/>
            <a:headEnd/>
            <a:tailEnd/>
          </a:ln>
        </p:spPr>
        <p:txBody>
          <a:bodyPr>
            <a:prstTxWarp prst="textNoShape">
              <a:avLst/>
            </a:prstTxWarp>
            <a:spAutoFit/>
          </a:bodyPr>
          <a:lstStyle/>
          <a:p>
            <a:r>
              <a:rPr lang="en-US" sz="2400" b="0" dirty="0">
                <a:solidFill>
                  <a:srgbClr val="002060"/>
                </a:solidFill>
              </a:rPr>
              <a:t>22</a:t>
            </a:r>
            <a:r>
              <a:rPr lang="en-US" sz="2400" b="0" dirty="0"/>
              <a:t> </a:t>
            </a:r>
            <a:r>
              <a:rPr lang="en-US" sz="2400" b="0" dirty="0">
                <a:solidFill>
                  <a:srgbClr val="3400FF"/>
                </a:solidFill>
              </a:rPr>
              <a:t>poets or painters</a:t>
            </a:r>
          </a:p>
        </p:txBody>
      </p:sp>
      <p:sp>
        <p:nvSpPr>
          <p:cNvPr id="30" name="TextBox 29"/>
          <p:cNvSpPr txBox="1">
            <a:spLocks noChangeArrowheads="1"/>
          </p:cNvSpPr>
          <p:nvPr/>
        </p:nvSpPr>
        <p:spPr bwMode="auto">
          <a:xfrm>
            <a:off x="2438400" y="4267200"/>
            <a:ext cx="1219200" cy="461665"/>
          </a:xfrm>
          <a:prstGeom prst="rect">
            <a:avLst/>
          </a:prstGeom>
          <a:noFill/>
          <a:ln w="9525">
            <a:noFill/>
            <a:miter lim="800000"/>
            <a:headEnd/>
            <a:tailEnd/>
          </a:ln>
        </p:spPr>
        <p:txBody>
          <a:bodyPr>
            <a:prstTxWarp prst="textNoShape">
              <a:avLst/>
            </a:prstTxWarp>
            <a:spAutoFit/>
          </a:bodyPr>
          <a:lstStyle/>
          <a:p>
            <a:r>
              <a:rPr lang="en-US" sz="2400" b="0"/>
              <a:t>28–23</a:t>
            </a:r>
          </a:p>
        </p:txBody>
      </p:sp>
      <p:sp>
        <p:nvSpPr>
          <p:cNvPr id="31" name="TextBox 30"/>
          <p:cNvSpPr txBox="1">
            <a:spLocks noChangeArrowheads="1"/>
          </p:cNvSpPr>
          <p:nvPr/>
        </p:nvSpPr>
        <p:spPr bwMode="auto">
          <a:xfrm>
            <a:off x="4800600" y="4267200"/>
            <a:ext cx="1219200" cy="461665"/>
          </a:xfrm>
          <a:prstGeom prst="rect">
            <a:avLst/>
          </a:prstGeom>
          <a:noFill/>
          <a:ln w="9525">
            <a:noFill/>
            <a:miter lim="800000"/>
            <a:headEnd/>
            <a:tailEnd/>
          </a:ln>
        </p:spPr>
        <p:txBody>
          <a:bodyPr>
            <a:prstTxWarp prst="textNoShape">
              <a:avLst/>
            </a:prstTxWarp>
            <a:spAutoFit/>
          </a:bodyPr>
          <a:lstStyle/>
          <a:p>
            <a:r>
              <a:rPr lang="en-US" sz="2400" b="0"/>
              <a:t>28–21</a:t>
            </a:r>
          </a:p>
        </p:txBody>
      </p:sp>
      <p:sp>
        <p:nvSpPr>
          <p:cNvPr id="32" name="TextBox 31"/>
          <p:cNvSpPr txBox="1">
            <a:spLocks noChangeArrowheads="1"/>
          </p:cNvSpPr>
          <p:nvPr/>
        </p:nvSpPr>
        <p:spPr bwMode="auto">
          <a:xfrm>
            <a:off x="3657600" y="3048000"/>
            <a:ext cx="1219200" cy="461665"/>
          </a:xfrm>
          <a:prstGeom prst="rect">
            <a:avLst/>
          </a:prstGeom>
          <a:noFill/>
          <a:ln w="9525">
            <a:noFill/>
            <a:miter lim="800000"/>
            <a:headEnd/>
            <a:tailEnd/>
          </a:ln>
        </p:spPr>
        <p:txBody>
          <a:bodyPr>
            <a:prstTxWarp prst="textNoShape">
              <a:avLst/>
            </a:prstTxWarp>
            <a:spAutoFit/>
          </a:bodyPr>
          <a:lstStyle/>
          <a:p>
            <a:r>
              <a:rPr lang="en-US" sz="2400" b="0" dirty="0"/>
              <a:t>28–22</a:t>
            </a:r>
          </a:p>
        </p:txBody>
      </p:sp>
      <p:grpSp>
        <p:nvGrpSpPr>
          <p:cNvPr id="3" name="Group 56"/>
          <p:cNvGrpSpPr>
            <a:grpSpLocks/>
          </p:cNvGrpSpPr>
          <p:nvPr/>
        </p:nvGrpSpPr>
        <p:grpSpPr bwMode="auto">
          <a:xfrm>
            <a:off x="152400" y="3600450"/>
            <a:ext cx="4529138" cy="2119015"/>
            <a:chOff x="152400" y="3600428"/>
            <a:chExt cx="4529733" cy="2118739"/>
          </a:xfrm>
        </p:grpSpPr>
        <p:grpSp>
          <p:nvGrpSpPr>
            <p:cNvPr id="4" name="Group 37"/>
            <p:cNvGrpSpPr>
              <a:grpSpLocks/>
            </p:cNvGrpSpPr>
            <p:nvPr/>
          </p:nvGrpSpPr>
          <p:grpSpPr bwMode="auto">
            <a:xfrm>
              <a:off x="1600200" y="3600428"/>
              <a:ext cx="3081933" cy="2038372"/>
              <a:chOff x="1600200" y="3600428"/>
              <a:chExt cx="3081933" cy="2038372"/>
            </a:xfrm>
          </p:grpSpPr>
          <p:sp>
            <p:nvSpPr>
              <p:cNvPr id="89122" name="Freeform 33"/>
              <p:cNvSpPr>
                <a:spLocks noChangeArrowheads="1"/>
              </p:cNvSpPr>
              <p:nvPr/>
            </p:nvSpPr>
            <p:spPr bwMode="auto">
              <a:xfrm>
                <a:off x="2950757" y="3600428"/>
                <a:ext cx="1731376" cy="741796"/>
              </a:xfrm>
              <a:custGeom>
                <a:avLst/>
                <a:gdLst>
                  <a:gd name="T0" fmla="*/ 45229 w 1731376"/>
                  <a:gd name="T1" fmla="*/ 57896 h 741796"/>
                  <a:gd name="T2" fmla="*/ 501140 w 1731376"/>
                  <a:gd name="T3" fmla="*/ 3618 h 741796"/>
                  <a:gd name="T4" fmla="*/ 989616 w 1731376"/>
                  <a:gd name="T5" fmla="*/ 68751 h 741796"/>
                  <a:gd name="T6" fmla="*/ 1380397 w 1731376"/>
                  <a:gd name="T7" fmla="*/ 220729 h 741796"/>
                  <a:gd name="T8" fmla="*/ 1684338 w 1731376"/>
                  <a:gd name="T9" fmla="*/ 654952 h 741796"/>
                  <a:gd name="T10" fmla="*/ 1098167 w 1731376"/>
                  <a:gd name="T11" fmla="*/ 741796 h 741796"/>
                  <a:gd name="T12" fmla="*/ 674821 w 1731376"/>
                  <a:gd name="T13" fmla="*/ 654952 h 741796"/>
                  <a:gd name="T14" fmla="*/ 436010 w 1731376"/>
                  <a:gd name="T15" fmla="*/ 546396 h 741796"/>
                  <a:gd name="T16" fmla="*/ 229765 w 1731376"/>
                  <a:gd name="T17" fmla="*/ 350996 h 741796"/>
                  <a:gd name="T18" fmla="*/ 45229 w 1731376"/>
                  <a:gd name="T19" fmla="*/ 57896 h 741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1376"/>
                  <a:gd name="T31" fmla="*/ 0 h 741796"/>
                  <a:gd name="T32" fmla="*/ 1731376 w 1731376"/>
                  <a:gd name="T33" fmla="*/ 741796 h 741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1376" h="741796">
                    <a:moveTo>
                      <a:pt x="45229" y="57896"/>
                    </a:moveTo>
                    <a:cubicBezTo>
                      <a:pt x="90458" y="0"/>
                      <a:pt x="343742" y="1809"/>
                      <a:pt x="501140" y="3618"/>
                    </a:cubicBezTo>
                    <a:cubicBezTo>
                      <a:pt x="658538" y="5427"/>
                      <a:pt x="843073" y="32566"/>
                      <a:pt x="989616" y="68751"/>
                    </a:cubicBezTo>
                    <a:cubicBezTo>
                      <a:pt x="1136159" y="104936"/>
                      <a:pt x="1264610" y="123029"/>
                      <a:pt x="1380397" y="220729"/>
                    </a:cubicBezTo>
                    <a:cubicBezTo>
                      <a:pt x="1496184" y="318429"/>
                      <a:pt x="1731376" y="568108"/>
                      <a:pt x="1684338" y="654952"/>
                    </a:cubicBezTo>
                    <a:cubicBezTo>
                      <a:pt x="1637300" y="741796"/>
                      <a:pt x="1266420" y="741796"/>
                      <a:pt x="1098167" y="741796"/>
                    </a:cubicBezTo>
                    <a:cubicBezTo>
                      <a:pt x="929914" y="741796"/>
                      <a:pt x="785180" y="687519"/>
                      <a:pt x="674821" y="654952"/>
                    </a:cubicBezTo>
                    <a:cubicBezTo>
                      <a:pt x="564462" y="622385"/>
                      <a:pt x="510186" y="597055"/>
                      <a:pt x="436010" y="546396"/>
                    </a:cubicBezTo>
                    <a:cubicBezTo>
                      <a:pt x="361834" y="495737"/>
                      <a:pt x="296704" y="434222"/>
                      <a:pt x="229765" y="350996"/>
                    </a:cubicBezTo>
                    <a:cubicBezTo>
                      <a:pt x="162826" y="267770"/>
                      <a:pt x="0" y="115792"/>
                      <a:pt x="45229" y="57896"/>
                    </a:cubicBezTo>
                    <a:close/>
                  </a:path>
                </a:pathLst>
              </a:custGeom>
              <a:solidFill>
                <a:schemeClr val="accent1">
                  <a:alpha val="65097"/>
                </a:schemeClr>
              </a:solidFill>
              <a:ln w="9525">
                <a:solidFill>
                  <a:schemeClr val="tx1"/>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cxnSp>
            <p:nvCxnSpPr>
              <p:cNvPr id="89123" name="Straight Arrow Connector 35"/>
              <p:cNvCxnSpPr>
                <a:cxnSpLocks noChangeShapeType="1"/>
              </p:cNvCxnSpPr>
              <p:nvPr/>
            </p:nvCxnSpPr>
            <p:spPr bwMode="auto">
              <a:xfrm flipV="1">
                <a:off x="1600200" y="4038600"/>
                <a:ext cx="1981200" cy="1600200"/>
              </a:xfrm>
              <a:prstGeom prst="straightConnector1">
                <a:avLst/>
              </a:prstGeom>
              <a:noFill/>
              <a:ln w="28575">
                <a:solidFill>
                  <a:schemeClr val="tx1"/>
                </a:solidFill>
                <a:round/>
                <a:headEnd/>
                <a:tailEnd type="arrow" w="med" len="med"/>
              </a:ln>
            </p:spPr>
          </p:cxnSp>
        </p:grpSp>
        <p:sp>
          <p:nvSpPr>
            <p:cNvPr id="37" name="TextBox 36"/>
            <p:cNvSpPr txBox="1"/>
            <p:nvPr/>
          </p:nvSpPr>
          <p:spPr>
            <a:xfrm>
              <a:off x="152400" y="5257562"/>
              <a:ext cx="1524200" cy="461605"/>
            </a:xfrm>
            <a:prstGeom prst="rect">
              <a:avLst/>
            </a:prstGeom>
            <a:solidFill>
              <a:srgbClr val="66FFFF"/>
            </a:solidFill>
          </p:spPr>
          <p:txBody>
            <a:bodyPr>
              <a:spAutoFit/>
            </a:bodyPr>
            <a:lstStyle/>
            <a:p>
              <a:pPr>
                <a:defRPr/>
              </a:pPr>
              <a:r>
                <a:rPr lang="en-US" sz="2400" b="0" dirty="0">
                  <a:solidFill>
                    <a:srgbClr val="002060"/>
                  </a:solidFill>
                </a:rPr>
                <a:t>14+15–21</a:t>
              </a:r>
            </a:p>
          </p:txBody>
        </p:sp>
      </p:grpSp>
      <p:grpSp>
        <p:nvGrpSpPr>
          <p:cNvPr id="5" name="Group 63"/>
          <p:cNvGrpSpPr>
            <a:grpSpLocks/>
          </p:cNvGrpSpPr>
          <p:nvPr/>
        </p:nvGrpSpPr>
        <p:grpSpPr bwMode="auto">
          <a:xfrm>
            <a:off x="3668713" y="3590925"/>
            <a:ext cx="4865687" cy="1976140"/>
            <a:chOff x="3668998" y="3591381"/>
            <a:chExt cx="4865402" cy="1975386"/>
          </a:xfrm>
        </p:grpSpPr>
        <p:sp>
          <p:nvSpPr>
            <p:cNvPr id="89117" name="Freeform 38"/>
            <p:cNvSpPr>
              <a:spLocks noChangeArrowheads="1"/>
            </p:cNvSpPr>
            <p:nvPr/>
          </p:nvSpPr>
          <p:spPr bwMode="auto">
            <a:xfrm>
              <a:off x="3668998" y="3591381"/>
              <a:ext cx="1731376" cy="765317"/>
            </a:xfrm>
            <a:custGeom>
              <a:avLst/>
              <a:gdLst>
                <a:gd name="T0" fmla="*/ 510186 w 1731376"/>
                <a:gd name="T1" fmla="*/ 132076 h 765317"/>
                <a:gd name="T2" fmla="*/ 890112 w 1731376"/>
                <a:gd name="T3" fmla="*/ 23520 h 765317"/>
                <a:gd name="T4" fmla="*/ 1280892 w 1731376"/>
                <a:gd name="T5" fmla="*/ 1809 h 765317"/>
                <a:gd name="T6" fmla="*/ 1563123 w 1731376"/>
                <a:gd name="T7" fmla="*/ 34376 h 765317"/>
                <a:gd name="T8" fmla="*/ 1725948 w 1731376"/>
                <a:gd name="T9" fmla="*/ 88654 h 765317"/>
                <a:gd name="T10" fmla="*/ 1530558 w 1731376"/>
                <a:gd name="T11" fmla="*/ 425176 h 765317"/>
                <a:gd name="T12" fmla="*/ 1226617 w 1731376"/>
                <a:gd name="T13" fmla="*/ 598865 h 765317"/>
                <a:gd name="T14" fmla="*/ 911822 w 1731376"/>
                <a:gd name="T15" fmla="*/ 696565 h 765317"/>
                <a:gd name="T16" fmla="*/ 510186 w 1731376"/>
                <a:gd name="T17" fmla="*/ 761699 h 765317"/>
                <a:gd name="T18" fmla="*/ 119405 w 1731376"/>
                <a:gd name="T19" fmla="*/ 718276 h 765317"/>
                <a:gd name="T20" fmla="*/ 0 w 1731376"/>
                <a:gd name="T21" fmla="*/ 685710 h 765317"/>
                <a:gd name="T22" fmla="*/ 119405 w 1731376"/>
                <a:gd name="T23" fmla="*/ 446887 h 765317"/>
                <a:gd name="T24" fmla="*/ 510186 w 1731376"/>
                <a:gd name="T25" fmla="*/ 132076 h 765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1376"/>
                <a:gd name="T40" fmla="*/ 0 h 765317"/>
                <a:gd name="T41" fmla="*/ 1731376 w 1731376"/>
                <a:gd name="T42" fmla="*/ 765317 h 765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1376" h="765317">
                  <a:moveTo>
                    <a:pt x="510186" y="132076"/>
                  </a:moveTo>
                  <a:cubicBezTo>
                    <a:pt x="638637" y="61515"/>
                    <a:pt x="761661" y="45231"/>
                    <a:pt x="890112" y="23520"/>
                  </a:cubicBezTo>
                  <a:cubicBezTo>
                    <a:pt x="1018563" y="1809"/>
                    <a:pt x="1168724" y="0"/>
                    <a:pt x="1280892" y="1809"/>
                  </a:cubicBezTo>
                  <a:cubicBezTo>
                    <a:pt x="1393060" y="3618"/>
                    <a:pt x="1488947" y="19902"/>
                    <a:pt x="1563123" y="34376"/>
                  </a:cubicBezTo>
                  <a:cubicBezTo>
                    <a:pt x="1637299" y="48850"/>
                    <a:pt x="1731376" y="23521"/>
                    <a:pt x="1725948" y="88654"/>
                  </a:cubicBezTo>
                  <a:cubicBezTo>
                    <a:pt x="1720521" y="153787"/>
                    <a:pt x="1613780" y="340141"/>
                    <a:pt x="1530558" y="425176"/>
                  </a:cubicBezTo>
                  <a:cubicBezTo>
                    <a:pt x="1447336" y="510211"/>
                    <a:pt x="1329740" y="553634"/>
                    <a:pt x="1226617" y="598865"/>
                  </a:cubicBezTo>
                  <a:cubicBezTo>
                    <a:pt x="1123494" y="644096"/>
                    <a:pt x="1031227" y="669426"/>
                    <a:pt x="911822" y="696565"/>
                  </a:cubicBezTo>
                  <a:cubicBezTo>
                    <a:pt x="792417" y="723704"/>
                    <a:pt x="642255" y="758081"/>
                    <a:pt x="510186" y="761699"/>
                  </a:cubicBezTo>
                  <a:cubicBezTo>
                    <a:pt x="378117" y="765317"/>
                    <a:pt x="204436" y="730941"/>
                    <a:pt x="119405" y="718276"/>
                  </a:cubicBezTo>
                  <a:cubicBezTo>
                    <a:pt x="34374" y="705611"/>
                    <a:pt x="0" y="730941"/>
                    <a:pt x="0" y="685710"/>
                  </a:cubicBezTo>
                  <a:cubicBezTo>
                    <a:pt x="0" y="640479"/>
                    <a:pt x="37992" y="539159"/>
                    <a:pt x="119405" y="446887"/>
                  </a:cubicBezTo>
                  <a:cubicBezTo>
                    <a:pt x="200818" y="354615"/>
                    <a:pt x="381735" y="202637"/>
                    <a:pt x="510186" y="132076"/>
                  </a:cubicBezTo>
                  <a:close/>
                </a:path>
              </a:pathLst>
            </a:custGeom>
            <a:solidFill>
              <a:srgbClr val="CCFFCC">
                <a:alpha val="49019"/>
              </a:srgbClr>
            </a:solidFill>
            <a:ln w="12700">
              <a:solidFill>
                <a:schemeClr val="tx2"/>
              </a:solidFill>
              <a:round/>
              <a:headEnd/>
              <a:tailEnd/>
            </a:ln>
          </p:spPr>
          <p:txBody>
            <a:bodyPr>
              <a:prstTxWarp prst="textNoShape">
                <a:avLst/>
              </a:prstTxWarp>
            </a:bodyPr>
            <a:lstStyle/>
            <a:p>
              <a:endParaRPr lang="en-US" b="0">
                <a:effectLst>
                  <a:outerShdw blurRad="50800" dist="38100" dir="2700000" algn="tl" rotWithShape="0">
                    <a:srgbClr val="000000">
                      <a:alpha val="43000"/>
                    </a:srgbClr>
                  </a:outerShdw>
                </a:effectLst>
              </a:endParaRPr>
            </a:p>
          </p:txBody>
        </p:sp>
        <p:cxnSp>
          <p:nvCxnSpPr>
            <p:cNvPr id="89118" name="Straight Arrow Connector 41"/>
            <p:cNvCxnSpPr>
              <a:cxnSpLocks noChangeShapeType="1"/>
            </p:cNvCxnSpPr>
            <p:nvPr/>
          </p:nvCxnSpPr>
          <p:spPr bwMode="auto">
            <a:xfrm rot="10800000">
              <a:off x="4800600" y="3886200"/>
              <a:ext cx="2057400" cy="1676400"/>
            </a:xfrm>
            <a:prstGeom prst="straightConnector1">
              <a:avLst/>
            </a:prstGeom>
            <a:noFill/>
            <a:ln w="28575">
              <a:solidFill>
                <a:schemeClr val="tx1"/>
              </a:solidFill>
              <a:round/>
              <a:headEnd/>
              <a:tailEnd type="arrow" w="med" len="med"/>
            </a:ln>
          </p:spPr>
        </p:cxnSp>
        <p:sp>
          <p:nvSpPr>
            <p:cNvPr id="45" name="TextBox 44"/>
            <p:cNvSpPr txBox="1"/>
            <p:nvPr/>
          </p:nvSpPr>
          <p:spPr>
            <a:xfrm>
              <a:off x="7010489" y="5105278"/>
              <a:ext cx="1523911" cy="461489"/>
            </a:xfrm>
            <a:prstGeom prst="rect">
              <a:avLst/>
            </a:prstGeom>
            <a:solidFill>
              <a:srgbClr val="66FFFF"/>
            </a:solidFill>
          </p:spPr>
          <p:txBody>
            <a:bodyPr>
              <a:spAutoFit/>
            </a:bodyPr>
            <a:lstStyle/>
            <a:p>
              <a:pPr>
                <a:defRPr/>
              </a:pPr>
              <a:r>
                <a:rPr lang="en-US" sz="2400" b="0" dirty="0">
                  <a:solidFill>
                    <a:srgbClr val="002060"/>
                  </a:solidFill>
                </a:rPr>
                <a:t>11+15–23</a:t>
              </a:r>
            </a:p>
          </p:txBody>
        </p:sp>
      </p:grpSp>
      <p:grpSp>
        <p:nvGrpSpPr>
          <p:cNvPr id="6" name="Group 68"/>
          <p:cNvGrpSpPr>
            <a:grpSpLocks/>
          </p:cNvGrpSpPr>
          <p:nvPr/>
        </p:nvGrpSpPr>
        <p:grpSpPr bwMode="auto">
          <a:xfrm>
            <a:off x="381000" y="6096000"/>
            <a:ext cx="9601200" cy="762000"/>
            <a:chOff x="381000" y="6096000"/>
            <a:chExt cx="9601200" cy="762000"/>
          </a:xfrm>
        </p:grpSpPr>
        <p:grpSp>
          <p:nvGrpSpPr>
            <p:cNvPr id="7" name="Group 67"/>
            <p:cNvGrpSpPr>
              <a:grpSpLocks/>
            </p:cNvGrpSpPr>
            <p:nvPr/>
          </p:nvGrpSpPr>
          <p:grpSpPr bwMode="auto">
            <a:xfrm>
              <a:off x="381000" y="6096000"/>
              <a:ext cx="9601200" cy="400110"/>
              <a:chOff x="381000" y="6096000"/>
              <a:chExt cx="9601200" cy="400110"/>
            </a:xfrm>
          </p:grpSpPr>
          <p:sp>
            <p:nvSpPr>
              <p:cNvPr id="89112" name="Rectangle 54"/>
              <p:cNvSpPr>
                <a:spLocks noChangeArrowheads="1"/>
              </p:cNvSpPr>
              <p:nvPr/>
            </p:nvSpPr>
            <p:spPr bwMode="auto">
              <a:xfrm>
                <a:off x="3429000" y="6096000"/>
                <a:ext cx="990600" cy="381000"/>
              </a:xfrm>
              <a:prstGeom prst="rect">
                <a:avLst/>
              </a:prstGeom>
              <a:solidFill>
                <a:srgbClr val="66FFFF"/>
              </a:solidFill>
              <a:ln w="9525">
                <a:solidFill>
                  <a:schemeClr val="tx1"/>
                </a:solidFill>
                <a:round/>
                <a:headEnd/>
                <a:tailEnd/>
              </a:ln>
            </p:spPr>
            <p:txBody>
              <a:bodyPr>
                <a:prstTxWarp prst="textNoShape">
                  <a:avLst/>
                </a:prstTxWarp>
              </a:bodyPr>
              <a:lstStyle/>
              <a:p>
                <a:endParaRPr lang="en-US" sz="2000" b="0">
                  <a:solidFill>
                    <a:srgbClr val="002060"/>
                  </a:solidFill>
                </a:endParaRPr>
              </a:p>
            </p:txBody>
          </p:sp>
          <p:sp>
            <p:nvSpPr>
              <p:cNvPr id="89113" name="Rectangle 53"/>
              <p:cNvSpPr>
                <a:spLocks noChangeArrowheads="1"/>
              </p:cNvSpPr>
              <p:nvPr/>
            </p:nvSpPr>
            <p:spPr bwMode="auto">
              <a:xfrm>
                <a:off x="1981200" y="6096000"/>
                <a:ext cx="990600" cy="381000"/>
              </a:xfrm>
              <a:prstGeom prst="rect">
                <a:avLst/>
              </a:prstGeom>
              <a:solidFill>
                <a:srgbClr val="66FFFF"/>
              </a:solidFill>
              <a:ln w="9525">
                <a:solidFill>
                  <a:schemeClr val="tx1"/>
                </a:solidFill>
                <a:round/>
                <a:headEnd/>
                <a:tailEnd/>
              </a:ln>
            </p:spPr>
            <p:txBody>
              <a:bodyPr>
                <a:prstTxWarp prst="textNoShape">
                  <a:avLst/>
                </a:prstTxWarp>
              </a:bodyPr>
              <a:lstStyle/>
              <a:p>
                <a:endParaRPr lang="en-US" sz="2000" b="0">
                  <a:solidFill>
                    <a:srgbClr val="002060"/>
                  </a:solidFill>
                </a:endParaRPr>
              </a:p>
            </p:txBody>
          </p:sp>
          <p:sp>
            <p:nvSpPr>
              <p:cNvPr id="89114" name="Rectangle 52"/>
              <p:cNvSpPr>
                <a:spLocks noChangeArrowheads="1"/>
              </p:cNvSpPr>
              <p:nvPr/>
            </p:nvSpPr>
            <p:spPr bwMode="auto">
              <a:xfrm>
                <a:off x="533400" y="6096000"/>
                <a:ext cx="990600" cy="381000"/>
              </a:xfrm>
              <a:prstGeom prst="rect">
                <a:avLst/>
              </a:prstGeom>
              <a:solidFill>
                <a:srgbClr val="66FFFF"/>
              </a:solidFill>
              <a:ln w="9525">
                <a:solidFill>
                  <a:schemeClr val="tx1"/>
                </a:solidFill>
                <a:round/>
                <a:headEnd/>
                <a:tailEnd/>
              </a:ln>
            </p:spPr>
            <p:txBody>
              <a:bodyPr>
                <a:prstTxWarp prst="textNoShape">
                  <a:avLst/>
                </a:prstTxWarp>
              </a:bodyPr>
              <a:lstStyle/>
              <a:p>
                <a:endParaRPr lang="en-US" sz="2000" b="0">
                  <a:solidFill>
                    <a:srgbClr val="002060"/>
                  </a:solidFill>
                </a:endParaRPr>
              </a:p>
            </p:txBody>
          </p:sp>
          <p:sp>
            <p:nvSpPr>
              <p:cNvPr id="89115" name="TextBox 48"/>
              <p:cNvSpPr txBox="1">
                <a:spLocks noChangeArrowheads="1"/>
              </p:cNvSpPr>
              <p:nvPr/>
            </p:nvSpPr>
            <p:spPr bwMode="auto">
              <a:xfrm>
                <a:off x="381000" y="6096000"/>
                <a:ext cx="9601200" cy="400110"/>
              </a:xfrm>
              <a:prstGeom prst="rect">
                <a:avLst/>
              </a:prstGeom>
              <a:noFill/>
              <a:ln w="9525">
                <a:noFill/>
                <a:miter lim="800000"/>
                <a:headEnd/>
                <a:tailEnd/>
              </a:ln>
            </p:spPr>
            <p:txBody>
              <a:bodyPr>
                <a:prstTxWarp prst="textNoShape">
                  <a:avLst/>
                </a:prstTxWarp>
                <a:spAutoFit/>
              </a:bodyPr>
              <a:lstStyle/>
              <a:p>
                <a:r>
                  <a:rPr lang="en-US" sz="2000" b="0">
                    <a:solidFill>
                      <a:srgbClr val="002060"/>
                    </a:solidFill>
                  </a:rPr>
                  <a:t>(14+15-21) + (14+11-22) + (11+15-23) – (28– ((28-23) + (28-22) + (28-21))</a:t>
                </a:r>
              </a:p>
            </p:txBody>
          </p:sp>
          <p:cxnSp>
            <p:nvCxnSpPr>
              <p:cNvPr id="89116" name="Straight Connector 50"/>
              <p:cNvCxnSpPr>
                <a:cxnSpLocks noChangeShapeType="1"/>
              </p:cNvCxnSpPr>
              <p:nvPr/>
            </p:nvCxnSpPr>
            <p:spPr bwMode="auto">
              <a:xfrm>
                <a:off x="533400" y="6477000"/>
                <a:ext cx="7772400" cy="1588"/>
              </a:xfrm>
              <a:prstGeom prst="line">
                <a:avLst/>
              </a:prstGeom>
              <a:noFill/>
              <a:ln w="9525">
                <a:solidFill>
                  <a:schemeClr val="tx1"/>
                </a:solidFill>
                <a:round/>
                <a:headEnd/>
                <a:tailEnd/>
              </a:ln>
            </p:spPr>
          </p:cxnSp>
        </p:grpSp>
        <p:sp>
          <p:nvSpPr>
            <p:cNvPr id="89111" name="TextBox 51"/>
            <p:cNvSpPr txBox="1">
              <a:spLocks noChangeArrowheads="1"/>
            </p:cNvSpPr>
            <p:nvPr/>
          </p:nvSpPr>
          <p:spPr bwMode="auto">
            <a:xfrm>
              <a:off x="3962400" y="6457890"/>
              <a:ext cx="381000" cy="400110"/>
            </a:xfrm>
            <a:prstGeom prst="rect">
              <a:avLst/>
            </a:prstGeom>
            <a:noFill/>
            <a:ln w="9525">
              <a:noFill/>
              <a:miter lim="800000"/>
              <a:headEnd/>
              <a:tailEnd/>
            </a:ln>
          </p:spPr>
          <p:txBody>
            <a:bodyPr>
              <a:prstTxWarp prst="textNoShape">
                <a:avLst/>
              </a:prstTxWarp>
              <a:spAutoFit/>
            </a:bodyPr>
            <a:lstStyle/>
            <a:p>
              <a:r>
                <a:rPr lang="en-US" sz="2000" b="0">
                  <a:solidFill>
                    <a:srgbClr val="002060"/>
                  </a:solidFill>
                </a:rPr>
                <a:t>2</a:t>
              </a:r>
            </a:p>
          </p:txBody>
        </p:sp>
      </p:grpSp>
      <p:grpSp>
        <p:nvGrpSpPr>
          <p:cNvPr id="8" name="Group 65"/>
          <p:cNvGrpSpPr>
            <a:grpSpLocks/>
          </p:cNvGrpSpPr>
          <p:nvPr/>
        </p:nvGrpSpPr>
        <p:grpSpPr bwMode="auto">
          <a:xfrm>
            <a:off x="3581400" y="3746500"/>
            <a:ext cx="1524000" cy="2273003"/>
            <a:chOff x="3581400" y="3746177"/>
            <a:chExt cx="1524000" cy="2273326"/>
          </a:xfrm>
        </p:grpSpPr>
        <p:cxnSp>
          <p:nvCxnSpPr>
            <p:cNvPr id="89107" name="Straight Arrow Connector 59"/>
            <p:cNvCxnSpPr>
              <a:cxnSpLocks noChangeShapeType="1"/>
              <a:stCxn id="48" idx="0"/>
            </p:cNvCxnSpPr>
            <p:nvPr/>
          </p:nvCxnSpPr>
          <p:spPr bwMode="auto">
            <a:xfrm flipH="1" flipV="1">
              <a:off x="4267200" y="4567536"/>
              <a:ext cx="76200" cy="990237"/>
            </a:xfrm>
            <a:prstGeom prst="straightConnector1">
              <a:avLst/>
            </a:prstGeom>
            <a:noFill/>
            <a:ln w="28575">
              <a:solidFill>
                <a:schemeClr val="tx1"/>
              </a:solidFill>
              <a:round/>
              <a:headEnd/>
              <a:tailEnd type="arrow" w="med" len="med"/>
            </a:ln>
          </p:spPr>
        </p:cxnSp>
        <p:sp>
          <p:nvSpPr>
            <p:cNvPr id="48" name="TextBox 47"/>
            <p:cNvSpPr txBox="1"/>
            <p:nvPr/>
          </p:nvSpPr>
          <p:spPr>
            <a:xfrm>
              <a:off x="3581400" y="5557772"/>
              <a:ext cx="1524000" cy="461731"/>
            </a:xfrm>
            <a:prstGeom prst="rect">
              <a:avLst/>
            </a:prstGeom>
            <a:solidFill>
              <a:srgbClr val="66FFFF"/>
            </a:solidFill>
          </p:spPr>
          <p:txBody>
            <a:bodyPr>
              <a:spAutoFit/>
            </a:bodyPr>
            <a:lstStyle/>
            <a:p>
              <a:pPr>
                <a:defRPr/>
              </a:pPr>
              <a:r>
                <a:rPr lang="en-US" sz="2400" b="0" dirty="0">
                  <a:solidFill>
                    <a:srgbClr val="002060"/>
                  </a:solidFill>
                </a:rPr>
                <a:t>14+11–22</a:t>
              </a:r>
            </a:p>
          </p:txBody>
        </p:sp>
        <p:sp>
          <p:nvSpPr>
            <p:cNvPr id="63" name="Freeform 62"/>
            <p:cNvSpPr/>
            <p:nvPr/>
          </p:nvSpPr>
          <p:spPr bwMode="auto">
            <a:xfrm>
              <a:off x="3662363" y="3746177"/>
              <a:ext cx="965200" cy="1206671"/>
            </a:xfrm>
            <a:custGeom>
              <a:avLst/>
              <a:gdLst>
                <a:gd name="connsiteX0" fmla="*/ 482778 w 965556"/>
                <a:gd name="connsiteY0" fmla="*/ 1857 h 1206823"/>
                <a:gd name="connsiteX1" fmla="*/ 716740 w 965556"/>
                <a:gd name="connsiteY1" fmla="*/ 146676 h 1206823"/>
                <a:gd name="connsiteX2" fmla="*/ 894996 w 965556"/>
                <a:gd name="connsiteY2" fmla="*/ 347194 h 1206823"/>
                <a:gd name="connsiteX3" fmla="*/ 961842 w 965556"/>
                <a:gd name="connsiteY3" fmla="*/ 569992 h 1206823"/>
                <a:gd name="connsiteX4" fmla="*/ 917278 w 965556"/>
                <a:gd name="connsiteY4" fmla="*/ 815069 h 1206823"/>
                <a:gd name="connsiteX5" fmla="*/ 694458 w 965556"/>
                <a:gd name="connsiteY5" fmla="*/ 1093567 h 1206823"/>
                <a:gd name="connsiteX6" fmla="*/ 505060 w 965556"/>
                <a:gd name="connsiteY6" fmla="*/ 1204966 h 1206823"/>
                <a:gd name="connsiteX7" fmla="*/ 271098 w 965556"/>
                <a:gd name="connsiteY7" fmla="*/ 1082427 h 1206823"/>
                <a:gd name="connsiteX8" fmla="*/ 70560 w 965556"/>
                <a:gd name="connsiteY8" fmla="*/ 870769 h 1206823"/>
                <a:gd name="connsiteX9" fmla="*/ 3714 w 965556"/>
                <a:gd name="connsiteY9" fmla="*/ 547712 h 1206823"/>
                <a:gd name="connsiteX10" fmla="*/ 92842 w 965556"/>
                <a:gd name="connsiteY10" fmla="*/ 313774 h 1206823"/>
                <a:gd name="connsiteX11" fmla="*/ 293380 w 965556"/>
                <a:gd name="connsiteY11" fmla="*/ 135536 h 1206823"/>
                <a:gd name="connsiteX12" fmla="*/ 482778 w 965556"/>
                <a:gd name="connsiteY12" fmla="*/ 1857 h 12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556" h="1206823">
                  <a:moveTo>
                    <a:pt x="482778" y="1857"/>
                  </a:moveTo>
                  <a:cubicBezTo>
                    <a:pt x="553338" y="3714"/>
                    <a:pt x="648037" y="89120"/>
                    <a:pt x="716740" y="146676"/>
                  </a:cubicBezTo>
                  <a:cubicBezTo>
                    <a:pt x="785443" y="204232"/>
                    <a:pt x="854146" y="276641"/>
                    <a:pt x="894996" y="347194"/>
                  </a:cubicBezTo>
                  <a:cubicBezTo>
                    <a:pt x="935846" y="417747"/>
                    <a:pt x="958128" y="492013"/>
                    <a:pt x="961842" y="569992"/>
                  </a:cubicBezTo>
                  <a:cubicBezTo>
                    <a:pt x="965556" y="647971"/>
                    <a:pt x="961842" y="727807"/>
                    <a:pt x="917278" y="815069"/>
                  </a:cubicBezTo>
                  <a:cubicBezTo>
                    <a:pt x="872714" y="902331"/>
                    <a:pt x="763161" y="1028584"/>
                    <a:pt x="694458" y="1093567"/>
                  </a:cubicBezTo>
                  <a:cubicBezTo>
                    <a:pt x="625755" y="1158550"/>
                    <a:pt x="575620" y="1206823"/>
                    <a:pt x="505060" y="1204966"/>
                  </a:cubicBezTo>
                  <a:cubicBezTo>
                    <a:pt x="434500" y="1203109"/>
                    <a:pt x="343515" y="1138126"/>
                    <a:pt x="271098" y="1082427"/>
                  </a:cubicBezTo>
                  <a:cubicBezTo>
                    <a:pt x="198681" y="1026728"/>
                    <a:pt x="115124" y="959888"/>
                    <a:pt x="70560" y="870769"/>
                  </a:cubicBezTo>
                  <a:cubicBezTo>
                    <a:pt x="25996" y="781650"/>
                    <a:pt x="0" y="640544"/>
                    <a:pt x="3714" y="547712"/>
                  </a:cubicBezTo>
                  <a:cubicBezTo>
                    <a:pt x="7428" y="454880"/>
                    <a:pt x="44564" y="382470"/>
                    <a:pt x="92842" y="313774"/>
                  </a:cubicBezTo>
                  <a:cubicBezTo>
                    <a:pt x="141120" y="245078"/>
                    <a:pt x="228391" y="185665"/>
                    <a:pt x="293380" y="135536"/>
                  </a:cubicBezTo>
                  <a:cubicBezTo>
                    <a:pt x="358369" y="85407"/>
                    <a:pt x="412218" y="0"/>
                    <a:pt x="482778" y="1857"/>
                  </a:cubicBezTo>
                  <a:close/>
                </a:path>
              </a:pathLst>
            </a:custGeom>
            <a:solidFill>
              <a:schemeClr val="bg1">
                <a:lumMod val="20000"/>
                <a:lumOff val="80000"/>
                <a:alpha val="57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b="0">
                <a:effectLst>
                  <a:outerShdw blurRad="50800" dist="38100" dir="2700000" algn="tl" rotWithShape="0">
                    <a:srgbClr val="000000">
                      <a:alpha val="43000"/>
                    </a:srgbClr>
                  </a:outerShdw>
                </a:effectLst>
              </a:endParaRPr>
            </a:p>
          </p:txBody>
        </p:sp>
      </p:grpSp>
      <p:sp>
        <p:nvSpPr>
          <p:cNvPr id="89106" name="Rounded Rectangular Callout 4"/>
          <p:cNvSpPr>
            <a:spLocks noChangeArrowheads="1"/>
          </p:cNvSpPr>
          <p:nvPr/>
        </p:nvSpPr>
        <p:spPr bwMode="auto">
          <a:xfrm>
            <a:off x="539552" y="0"/>
            <a:ext cx="8604448" cy="2060848"/>
          </a:xfrm>
          <a:prstGeom prst="wedgeRoundRectCallout">
            <a:avLst>
              <a:gd name="adj1" fmla="val -20833"/>
              <a:gd name="adj2" fmla="val 50111"/>
              <a:gd name="adj3" fmla="val 16667"/>
            </a:avLst>
          </a:prstGeom>
          <a:solidFill>
            <a:srgbClr val="F2F2F2"/>
          </a:solidFill>
          <a:ln w="9525">
            <a:solidFill>
              <a:schemeClr val="tx1"/>
            </a:solidFill>
            <a:round/>
            <a:headEnd/>
            <a:tailEnd/>
          </a:ln>
        </p:spPr>
        <p:txBody>
          <a:bodyPr>
            <a:prstTxWarp prst="textNoShape">
              <a:avLst/>
            </a:prstTxWarp>
          </a:bodyPr>
          <a:lstStyle/>
          <a:p>
            <a:r>
              <a:rPr lang="en-US" sz="2000" b="0">
                <a:solidFill>
                  <a:srgbClr val="002060"/>
                </a:solidFill>
              </a:rPr>
              <a:t>In a certain club there are 28 people. </a:t>
            </a:r>
            <a:br>
              <a:rPr lang="en-US" sz="2000" b="0">
                <a:solidFill>
                  <a:srgbClr val="002060"/>
                </a:solidFill>
              </a:rPr>
            </a:br>
            <a:r>
              <a:rPr lang="en-US" sz="2000" b="0">
                <a:solidFill>
                  <a:srgbClr val="002060"/>
                </a:solidFill>
              </a:rPr>
              <a:t>There are 14 poets, 11 painters and 15 musicians; </a:t>
            </a:r>
            <a:br>
              <a:rPr lang="en-US" sz="2000" b="0">
                <a:solidFill>
                  <a:srgbClr val="002060"/>
                </a:solidFill>
              </a:rPr>
            </a:br>
            <a:r>
              <a:rPr lang="en-US" sz="2000" b="0">
                <a:solidFill>
                  <a:srgbClr val="002060"/>
                </a:solidFill>
              </a:rPr>
              <a:t>there are 22 who are either poets or painters or both, </a:t>
            </a:r>
            <a:br>
              <a:rPr lang="en-US" sz="2000" b="0">
                <a:solidFill>
                  <a:srgbClr val="002060"/>
                </a:solidFill>
              </a:rPr>
            </a:br>
            <a:r>
              <a:rPr lang="en-US" sz="2000" b="0">
                <a:solidFill>
                  <a:srgbClr val="002060"/>
                </a:solidFill>
              </a:rPr>
              <a:t>21 who are either painters or musicians or both</a:t>
            </a:r>
          </a:p>
          <a:p>
            <a:r>
              <a:rPr lang="en-US" sz="2000" b="0">
                <a:solidFill>
                  <a:srgbClr val="002060"/>
                </a:solidFill>
              </a:rPr>
              <a:t>and 23 who are either musicians or poets or both.</a:t>
            </a:r>
          </a:p>
          <a:p>
            <a:r>
              <a:rPr lang="en-US" sz="2000" b="0">
                <a:solidFill>
                  <a:srgbClr val="002060"/>
                </a:solidFill>
              </a:rPr>
              <a:t>How many people are all three: poet, painter and musician?</a:t>
            </a:r>
          </a:p>
        </p:txBody>
      </p:sp>
    </p:spTree>
    <p:extLst>
      <p:ext uri="{BB962C8B-B14F-4D97-AF65-F5344CB8AC3E}">
        <p14:creationId xmlns:p14="http://schemas.microsoft.com/office/powerpoint/2010/main" val="4070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Square Deductions</a:t>
            </a:r>
          </a:p>
        </p:txBody>
      </p:sp>
      <p:sp>
        <p:nvSpPr>
          <p:cNvPr id="3" name="Content Placeholder 2"/>
          <p:cNvSpPr>
            <a:spLocks noGrp="1"/>
          </p:cNvSpPr>
          <p:nvPr>
            <p:ph idx="1"/>
          </p:nvPr>
        </p:nvSpPr>
        <p:spPr>
          <a:xfrm>
            <a:off x="152400" y="990600"/>
            <a:ext cx="8839200" cy="838200"/>
          </a:xfrm>
        </p:spPr>
        <p:txBody>
          <a:bodyPr/>
          <a:lstStyle/>
          <a:p>
            <a:r>
              <a:rPr lang="en-US">
                <a:latin typeface="Chalkboard" charset="0"/>
                <a:ea typeface="ＭＳ Ｐゴシック" charset="0"/>
                <a:cs typeface="ＭＳ Ｐゴシック" charset="0"/>
              </a:rPr>
              <a:t>Each of the inner quadrilaterals is a square.</a:t>
            </a:r>
          </a:p>
        </p:txBody>
      </p:sp>
      <p:graphicFrame>
        <p:nvGraphicFramePr>
          <p:cNvPr id="63490" name="Object 2"/>
          <p:cNvGraphicFramePr>
            <a:graphicFrameLocks noChangeAspect="1"/>
          </p:cNvGraphicFramePr>
          <p:nvPr/>
        </p:nvGraphicFramePr>
        <p:xfrm>
          <a:off x="4191000" y="2057400"/>
          <a:ext cx="4710113" cy="4572000"/>
        </p:xfrm>
        <a:graphic>
          <a:graphicData uri="http://schemas.openxmlformats.org/presentationml/2006/ole">
            <mc:AlternateContent xmlns:mc="http://schemas.openxmlformats.org/markup-compatibility/2006">
              <mc:Choice xmlns:v="urn:schemas-microsoft-com:vml" Requires="v">
                <p:oleObj spid="_x0000_s1173" name="Document" r:id="rId3" imgW="3048000" imgH="2959100" progId="Word.Document.12">
                  <p:link updateAutomatic="1"/>
                </p:oleObj>
              </mc:Choice>
              <mc:Fallback>
                <p:oleObj name="Document" r:id="rId3" imgW="3048000" imgH="2959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4710113"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179512" y="1412776"/>
            <a:ext cx="2520280" cy="1443608"/>
          </a:xfrm>
          <a:prstGeom prst="rect">
            <a:avLst/>
          </a:prstGeom>
          <a:noFill/>
          <a:ln w="12700">
            <a:noFill/>
            <a:miter lim="800000"/>
            <a:headEnd/>
            <a:tailEnd/>
          </a:ln>
          <a:effectLst/>
        </p:spPr>
        <p:txBody>
          <a:bodyPr lIns="90487" tIns="44450" rIns="90487" bIns="44450"/>
          <a:lstStyle>
            <a:lvl1pPr marL="342900" indent="-342900" eaLnBrk="0" hangingPunct="0">
              <a:defRPr sz="2800" b="1">
                <a:solidFill>
                  <a:schemeClr val="tx1"/>
                </a:solidFill>
                <a:latin typeface="Chalkboard" charset="0"/>
                <a:ea typeface="ＭＳ Ｐゴシック" charset="0"/>
                <a:cs typeface="ＭＳ Ｐゴシック" charset="0"/>
              </a:defRPr>
            </a:lvl1pPr>
            <a:lvl2pPr marL="37931725" indent="-37474525" eaLnBrk="0" hangingPunct="0">
              <a:defRPr sz="2800" b="1">
                <a:solidFill>
                  <a:schemeClr val="tx1"/>
                </a:solidFill>
                <a:latin typeface="Chalkboard" charset="0"/>
                <a:ea typeface="ＭＳ Ｐゴシック" charset="0"/>
              </a:defRPr>
            </a:lvl2pPr>
            <a:lvl3pPr eaLnBrk="0" hangingPunct="0">
              <a:defRPr sz="2800" b="1">
                <a:solidFill>
                  <a:schemeClr val="tx1"/>
                </a:solidFill>
                <a:latin typeface="Chalkboard" charset="0"/>
                <a:ea typeface="ＭＳ Ｐゴシック" charset="0"/>
              </a:defRPr>
            </a:lvl3pPr>
            <a:lvl4pPr eaLnBrk="0" hangingPunct="0">
              <a:defRPr sz="2800" b="1">
                <a:solidFill>
                  <a:schemeClr val="tx1"/>
                </a:solidFill>
                <a:latin typeface="Chalkboard" charset="0"/>
                <a:ea typeface="ＭＳ Ｐゴシック" charset="0"/>
              </a:defRPr>
            </a:lvl4pPr>
            <a:lvl5pPr eaLnBrk="0" hangingPunct="0">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chemeClr val="bg1"/>
              </a:buClr>
              <a:buSzPct val="75000"/>
              <a:buFont typeface="Wingdings" charset="2"/>
              <a:buChar char="v"/>
            </a:pPr>
            <a:r>
              <a:rPr lang="en-US" sz="2400" b="0">
                <a:solidFill>
                  <a:schemeClr val="accent3">
                    <a:lumMod val="50000"/>
                  </a:schemeClr>
                </a:solidFill>
              </a:rPr>
              <a:t>Can the outer quadrilateral </a:t>
            </a:r>
            <a:br>
              <a:rPr lang="en-US" sz="2400" b="0">
                <a:solidFill>
                  <a:schemeClr val="accent3">
                    <a:lumMod val="50000"/>
                  </a:schemeClr>
                </a:solidFill>
              </a:rPr>
            </a:br>
            <a:r>
              <a:rPr lang="en-US" sz="2400" b="0">
                <a:solidFill>
                  <a:schemeClr val="accent3">
                    <a:lumMod val="50000"/>
                  </a:schemeClr>
                </a:solidFill>
              </a:rPr>
              <a:t>be square?</a:t>
            </a:r>
          </a:p>
        </p:txBody>
      </p:sp>
      <p:sp>
        <p:nvSpPr>
          <p:cNvPr id="4" name="TextBox 3"/>
          <p:cNvSpPr txBox="1"/>
          <p:nvPr/>
        </p:nvSpPr>
        <p:spPr>
          <a:xfrm>
            <a:off x="6804248" y="3933056"/>
            <a:ext cx="351378" cy="461665"/>
          </a:xfrm>
          <a:prstGeom prst="rect">
            <a:avLst/>
          </a:prstGeom>
          <a:noFill/>
        </p:spPr>
        <p:txBody>
          <a:bodyPr wrap="none" rtlCol="0">
            <a:spAutoFit/>
          </a:bodyPr>
          <a:lstStyle/>
          <a:p>
            <a:r>
              <a:rPr lang="en-GB" sz="2400" b="0">
                <a:solidFill>
                  <a:srgbClr val="000000"/>
                </a:solidFill>
              </a:rPr>
              <a:t>a</a:t>
            </a:r>
          </a:p>
        </p:txBody>
      </p:sp>
      <p:sp>
        <p:nvSpPr>
          <p:cNvPr id="7" name="TextBox 6"/>
          <p:cNvSpPr txBox="1"/>
          <p:nvPr/>
        </p:nvSpPr>
        <p:spPr>
          <a:xfrm>
            <a:off x="6516216" y="3140968"/>
            <a:ext cx="356748" cy="461665"/>
          </a:xfrm>
          <a:prstGeom prst="rect">
            <a:avLst/>
          </a:prstGeom>
          <a:noFill/>
        </p:spPr>
        <p:txBody>
          <a:bodyPr wrap="none" rtlCol="0">
            <a:spAutoFit/>
          </a:bodyPr>
          <a:lstStyle/>
          <a:p>
            <a:r>
              <a:rPr lang="en-GB" sz="2400" b="0">
                <a:solidFill>
                  <a:srgbClr val="000000"/>
                </a:solidFill>
              </a:rPr>
              <a:t>b</a:t>
            </a:r>
          </a:p>
        </p:txBody>
      </p:sp>
      <p:sp>
        <p:nvSpPr>
          <p:cNvPr id="8" name="TextBox 7"/>
          <p:cNvSpPr txBox="1"/>
          <p:nvPr/>
        </p:nvSpPr>
        <p:spPr>
          <a:xfrm>
            <a:off x="7668344" y="3284984"/>
            <a:ext cx="687644" cy="461665"/>
          </a:xfrm>
          <a:prstGeom prst="rect">
            <a:avLst/>
          </a:prstGeom>
          <a:noFill/>
        </p:spPr>
        <p:txBody>
          <a:bodyPr wrap="none" rtlCol="0">
            <a:spAutoFit/>
          </a:bodyPr>
          <a:lstStyle/>
          <a:p>
            <a:r>
              <a:rPr lang="en-GB" sz="2400" b="0">
                <a:solidFill>
                  <a:srgbClr val="000000"/>
                </a:solidFill>
              </a:rPr>
              <a:t>a+b</a:t>
            </a:r>
          </a:p>
        </p:txBody>
      </p:sp>
      <p:sp>
        <p:nvSpPr>
          <p:cNvPr id="9" name="TextBox 8"/>
          <p:cNvSpPr txBox="1"/>
          <p:nvPr/>
        </p:nvSpPr>
        <p:spPr>
          <a:xfrm>
            <a:off x="7452320" y="5271591"/>
            <a:ext cx="862783" cy="461665"/>
          </a:xfrm>
          <a:prstGeom prst="rect">
            <a:avLst/>
          </a:prstGeom>
          <a:noFill/>
        </p:spPr>
        <p:txBody>
          <a:bodyPr wrap="none" rtlCol="0">
            <a:spAutoFit/>
          </a:bodyPr>
          <a:lstStyle/>
          <a:p>
            <a:r>
              <a:rPr lang="en-GB" sz="2400" b="0">
                <a:solidFill>
                  <a:srgbClr val="000000"/>
                </a:solidFill>
              </a:rPr>
              <a:t>2a+b</a:t>
            </a:r>
          </a:p>
        </p:txBody>
      </p:sp>
      <p:sp>
        <p:nvSpPr>
          <p:cNvPr id="10" name="TextBox 9"/>
          <p:cNvSpPr txBox="1"/>
          <p:nvPr/>
        </p:nvSpPr>
        <p:spPr>
          <a:xfrm>
            <a:off x="5076056" y="5013176"/>
            <a:ext cx="862783" cy="461665"/>
          </a:xfrm>
          <a:prstGeom prst="rect">
            <a:avLst/>
          </a:prstGeom>
          <a:noFill/>
        </p:spPr>
        <p:txBody>
          <a:bodyPr wrap="none" rtlCol="0">
            <a:spAutoFit/>
          </a:bodyPr>
          <a:lstStyle/>
          <a:p>
            <a:r>
              <a:rPr lang="en-GB" sz="2400" b="0">
                <a:solidFill>
                  <a:srgbClr val="000000"/>
                </a:solidFill>
              </a:rPr>
              <a:t>3a+b</a:t>
            </a:r>
          </a:p>
        </p:txBody>
      </p:sp>
      <p:sp>
        <p:nvSpPr>
          <p:cNvPr id="12" name="TextBox 11"/>
          <p:cNvSpPr txBox="1"/>
          <p:nvPr/>
        </p:nvSpPr>
        <p:spPr>
          <a:xfrm>
            <a:off x="4932040" y="2708920"/>
            <a:ext cx="530915" cy="461665"/>
          </a:xfrm>
          <a:prstGeom prst="rect">
            <a:avLst/>
          </a:prstGeom>
          <a:noFill/>
        </p:spPr>
        <p:txBody>
          <a:bodyPr wrap="none" rtlCol="0">
            <a:spAutoFit/>
          </a:bodyPr>
          <a:lstStyle/>
          <a:p>
            <a:r>
              <a:rPr lang="en-GB" sz="2400" b="0">
                <a:solidFill>
                  <a:srgbClr val="000000"/>
                </a:solidFill>
              </a:rPr>
              <a:t>4a</a:t>
            </a:r>
          </a:p>
        </p:txBody>
      </p:sp>
      <p:sp>
        <p:nvSpPr>
          <p:cNvPr id="13" name="TextBox 12"/>
          <p:cNvSpPr txBox="1"/>
          <p:nvPr/>
        </p:nvSpPr>
        <p:spPr>
          <a:xfrm>
            <a:off x="5988642" y="2060848"/>
            <a:ext cx="882850" cy="461665"/>
          </a:xfrm>
          <a:prstGeom prst="rect">
            <a:avLst/>
          </a:prstGeom>
          <a:noFill/>
        </p:spPr>
        <p:txBody>
          <a:bodyPr wrap="none" rtlCol="0">
            <a:spAutoFit/>
          </a:bodyPr>
          <a:lstStyle/>
          <a:p>
            <a:r>
              <a:rPr lang="en-GB" sz="2400" b="0">
                <a:solidFill>
                  <a:srgbClr val="000000"/>
                </a:solidFill>
              </a:rPr>
              <a:t>4a–b</a:t>
            </a:r>
          </a:p>
        </p:txBody>
      </p:sp>
      <p:sp>
        <p:nvSpPr>
          <p:cNvPr id="14" name="TextBox 13"/>
          <p:cNvSpPr txBox="1"/>
          <p:nvPr/>
        </p:nvSpPr>
        <p:spPr>
          <a:xfrm>
            <a:off x="4499992" y="1556792"/>
            <a:ext cx="2297234" cy="461665"/>
          </a:xfrm>
          <a:prstGeom prst="rect">
            <a:avLst/>
          </a:prstGeom>
          <a:noFill/>
        </p:spPr>
        <p:txBody>
          <a:bodyPr wrap="none" rtlCol="0">
            <a:spAutoFit/>
          </a:bodyPr>
          <a:lstStyle/>
          <a:p>
            <a:r>
              <a:rPr lang="en-GB" sz="2400" b="0">
                <a:solidFill>
                  <a:srgbClr val="000000"/>
                </a:solidFill>
              </a:rPr>
              <a:t>4(4a–b) = a+2b</a:t>
            </a:r>
          </a:p>
        </p:txBody>
      </p:sp>
      <p:sp>
        <p:nvSpPr>
          <p:cNvPr id="15" name="TextBox 14"/>
          <p:cNvSpPr txBox="1"/>
          <p:nvPr/>
        </p:nvSpPr>
        <p:spPr>
          <a:xfrm>
            <a:off x="611560" y="4768056"/>
            <a:ext cx="2101347" cy="461665"/>
          </a:xfrm>
          <a:prstGeom prst="rect">
            <a:avLst/>
          </a:prstGeom>
          <a:noFill/>
        </p:spPr>
        <p:txBody>
          <a:bodyPr wrap="none" rtlCol="0">
            <a:spAutoFit/>
          </a:bodyPr>
          <a:lstStyle/>
          <a:p>
            <a:r>
              <a:rPr lang="en-GB" sz="2400" b="0">
                <a:solidFill>
                  <a:srgbClr val="000000"/>
                </a:solidFill>
              </a:rPr>
              <a:t>7a+b = 5a+2b</a:t>
            </a:r>
          </a:p>
        </p:txBody>
      </p:sp>
      <p:sp>
        <p:nvSpPr>
          <p:cNvPr id="16" name="TextBox 15"/>
          <p:cNvSpPr txBox="1"/>
          <p:nvPr/>
        </p:nvSpPr>
        <p:spPr>
          <a:xfrm>
            <a:off x="467544" y="4336008"/>
            <a:ext cx="2313560" cy="461665"/>
          </a:xfrm>
          <a:prstGeom prst="rect">
            <a:avLst/>
          </a:prstGeom>
          <a:noFill/>
        </p:spPr>
        <p:txBody>
          <a:bodyPr wrap="none" rtlCol="0">
            <a:spAutoFit/>
          </a:bodyPr>
          <a:lstStyle/>
          <a:p>
            <a:r>
              <a:rPr lang="en-GB" sz="2400" b="0">
                <a:solidFill>
                  <a:srgbClr val="000000"/>
                </a:solidFill>
              </a:rPr>
              <a:t>To be a square:</a:t>
            </a:r>
          </a:p>
        </p:txBody>
      </p:sp>
      <p:sp>
        <p:nvSpPr>
          <p:cNvPr id="17" name="TextBox 16"/>
          <p:cNvSpPr txBox="1"/>
          <p:nvPr/>
        </p:nvSpPr>
        <p:spPr>
          <a:xfrm>
            <a:off x="7164288" y="1527175"/>
            <a:ext cx="1371538" cy="461665"/>
          </a:xfrm>
          <a:prstGeom prst="rect">
            <a:avLst/>
          </a:prstGeom>
          <a:noFill/>
        </p:spPr>
        <p:txBody>
          <a:bodyPr wrap="none" rtlCol="0">
            <a:spAutoFit/>
          </a:bodyPr>
          <a:lstStyle/>
          <a:p>
            <a:r>
              <a:rPr lang="en-GB" sz="2400" b="0">
                <a:solidFill>
                  <a:srgbClr val="000000"/>
                </a:solidFill>
              </a:rPr>
              <a:t>15a = 6b</a:t>
            </a:r>
          </a:p>
        </p:txBody>
      </p:sp>
      <p:sp>
        <p:nvSpPr>
          <p:cNvPr id="18" name="TextBox 17"/>
          <p:cNvSpPr txBox="1"/>
          <p:nvPr/>
        </p:nvSpPr>
        <p:spPr>
          <a:xfrm>
            <a:off x="539552" y="5200104"/>
            <a:ext cx="1530700" cy="461665"/>
          </a:xfrm>
          <a:prstGeom prst="rect">
            <a:avLst/>
          </a:prstGeom>
          <a:noFill/>
        </p:spPr>
        <p:txBody>
          <a:bodyPr wrap="none" rtlCol="0">
            <a:spAutoFit/>
          </a:bodyPr>
          <a:lstStyle/>
          <a:p>
            <a:r>
              <a:rPr lang="en-GB" sz="2400" b="0">
                <a:solidFill>
                  <a:srgbClr val="000000"/>
                </a:solidFill>
              </a:rPr>
              <a:t>So 2a = b</a:t>
            </a:r>
          </a:p>
        </p:txBody>
      </p:sp>
      <p:pic>
        <p:nvPicPr>
          <p:cNvPr id="21" name="Picture 20"/>
          <p:cNvPicPr>
            <a:picLocks noChangeAspect="1"/>
          </p:cNvPicPr>
          <p:nvPr/>
        </p:nvPicPr>
        <p:blipFill>
          <a:blip r:embed="rId5"/>
          <a:stretch>
            <a:fillRect/>
          </a:stretch>
        </p:blipFill>
        <p:spPr>
          <a:xfrm>
            <a:off x="1979712" y="5704160"/>
            <a:ext cx="977900" cy="965200"/>
          </a:xfrm>
          <a:prstGeom prst="rect">
            <a:avLst/>
          </a:prstGeom>
        </p:spPr>
      </p:pic>
      <p:sp>
        <p:nvSpPr>
          <p:cNvPr id="23" name="TextBox 22"/>
          <p:cNvSpPr txBox="1"/>
          <p:nvPr/>
        </p:nvSpPr>
        <p:spPr>
          <a:xfrm>
            <a:off x="395536" y="2636912"/>
            <a:ext cx="2931370" cy="1015663"/>
          </a:xfrm>
          <a:prstGeom prst="rect">
            <a:avLst/>
          </a:prstGeom>
          <a:noFill/>
        </p:spPr>
        <p:txBody>
          <a:bodyPr wrap="none" rtlCol="0">
            <a:spAutoFit/>
          </a:bodyPr>
          <a:lstStyle/>
          <a:p>
            <a:pPr algn="ctr"/>
            <a:r>
              <a:rPr lang="en-GB" sz="2000" b="0">
                <a:solidFill>
                  <a:srgbClr val="FF0000"/>
                </a:solidFill>
              </a:rPr>
              <a:t>Acknowledge ignorance:</a:t>
            </a:r>
          </a:p>
          <a:p>
            <a:pPr algn="ctr"/>
            <a:r>
              <a:rPr lang="en-GB" sz="2000" b="0">
                <a:solidFill>
                  <a:srgbClr val="FF0000"/>
                </a:solidFill>
              </a:rPr>
              <a:t>denote size of edge of </a:t>
            </a:r>
            <a:br>
              <a:rPr lang="en-GB" sz="2000" b="0">
                <a:solidFill>
                  <a:srgbClr val="FF0000"/>
                </a:solidFill>
              </a:rPr>
            </a:br>
            <a:r>
              <a:rPr lang="en-GB" sz="2000" b="0">
                <a:solidFill>
                  <a:srgbClr val="FF0000"/>
                </a:solidFill>
              </a:rPr>
              <a:t>smallest square by a;</a:t>
            </a:r>
          </a:p>
        </p:txBody>
      </p:sp>
      <p:sp>
        <p:nvSpPr>
          <p:cNvPr id="6" name="Rectangle 5"/>
          <p:cNvSpPr/>
          <p:nvPr/>
        </p:nvSpPr>
        <p:spPr>
          <a:xfrm>
            <a:off x="387990" y="3645024"/>
            <a:ext cx="3319914" cy="400110"/>
          </a:xfrm>
          <a:prstGeom prst="rect">
            <a:avLst/>
          </a:prstGeom>
        </p:spPr>
        <p:txBody>
          <a:bodyPr wrap="none">
            <a:spAutoFit/>
          </a:bodyPr>
          <a:lstStyle/>
          <a:p>
            <a:pPr algn="ctr"/>
            <a:r>
              <a:rPr lang="en-GB" sz="2000" b="0">
                <a:solidFill>
                  <a:srgbClr val="FF0000"/>
                </a:solidFill>
              </a:rPr>
              <a:t>Adjacent square edge by b</a:t>
            </a:r>
          </a:p>
        </p:txBody>
      </p:sp>
    </p:spTree>
    <p:extLst>
      <p:ext uri="{BB962C8B-B14F-4D97-AF65-F5344CB8AC3E}">
        <p14:creationId xmlns:p14="http://schemas.microsoft.com/office/powerpoint/2010/main" val="272010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2" grpId="0"/>
      <p:bldP spid="13" grpId="0"/>
      <p:bldP spid="14" grpId="0"/>
      <p:bldP spid="15" grpId="0"/>
      <p:bldP spid="16" grpId="0"/>
      <p:bldP spid="17" grpId="0"/>
      <p:bldP spid="18" grpId="0"/>
      <p:bldP spid="23" grpId="0" uiExpand="1"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Conjectures</a:t>
            </a:r>
          </a:p>
        </p:txBody>
      </p:sp>
      <p:sp>
        <p:nvSpPr>
          <p:cNvPr id="3" name="Content Placeholder 2"/>
          <p:cNvSpPr>
            <a:spLocks noGrp="1"/>
          </p:cNvSpPr>
          <p:nvPr>
            <p:ph idx="1"/>
          </p:nvPr>
        </p:nvSpPr>
        <p:spPr>
          <a:xfrm>
            <a:off x="467544" y="1052736"/>
            <a:ext cx="8352928" cy="3888432"/>
          </a:xfrm>
        </p:spPr>
        <p:txBody>
          <a:bodyPr/>
          <a:lstStyle/>
          <a:p>
            <a:r>
              <a:rPr lang="en-GB" dirty="0"/>
              <a:t>What blocks children from displaying reasoning is often lack of facility with number.</a:t>
            </a:r>
          </a:p>
          <a:p>
            <a:r>
              <a:rPr lang="en-GB" dirty="0"/>
              <a:t>Reasoning mathematically involves</a:t>
            </a:r>
            <a:r>
              <a:rPr lang="en-GB" dirty="0">
                <a:solidFill>
                  <a:srgbClr val="FF0000"/>
                </a:solidFill>
              </a:rPr>
              <a:t> seeking and </a:t>
            </a:r>
            <a:r>
              <a:rPr lang="en-GB" dirty="0" err="1">
                <a:solidFill>
                  <a:srgbClr val="FF0000"/>
                </a:solidFill>
              </a:rPr>
              <a:t>recognsing</a:t>
            </a:r>
            <a:r>
              <a:rPr lang="en-GB" dirty="0">
                <a:solidFill>
                  <a:srgbClr val="FF0000"/>
                </a:solidFill>
              </a:rPr>
              <a:t> relationships</a:t>
            </a:r>
            <a:r>
              <a:rPr lang="en-GB" dirty="0"/>
              <a:t>, then justifying why those relationships are actually properties that always hold.</a:t>
            </a:r>
          </a:p>
          <a:p>
            <a:r>
              <a:rPr lang="en-GB" dirty="0"/>
              <a:t>Put another way, you look for invariants (relationships that don’t change) and then express why they must be invariant</a:t>
            </a:r>
            <a:r>
              <a:rPr lang="en-GB" dirty="0" smtClean="0"/>
              <a:t>.</a:t>
            </a:r>
          </a:p>
        </p:txBody>
      </p:sp>
    </p:spTree>
    <p:extLst>
      <p:ext uri="{BB962C8B-B14F-4D97-AF65-F5344CB8AC3E}">
        <p14:creationId xmlns:p14="http://schemas.microsoft.com/office/powerpoint/2010/main" val="199040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Pedagogic Actions</a:t>
            </a:r>
            <a:endParaRPr lang="en-GB" dirty="0"/>
          </a:p>
        </p:txBody>
      </p:sp>
      <p:sp>
        <p:nvSpPr>
          <p:cNvPr id="3" name="Content Placeholder 2"/>
          <p:cNvSpPr>
            <a:spLocks noGrp="1"/>
          </p:cNvSpPr>
          <p:nvPr>
            <p:ph idx="1"/>
          </p:nvPr>
        </p:nvSpPr>
        <p:spPr/>
        <p:txBody>
          <a:bodyPr/>
          <a:lstStyle/>
          <a:p>
            <a:r>
              <a:rPr lang="en-GB" dirty="0" smtClean="0"/>
              <a:t>“How do you know?”</a:t>
            </a:r>
          </a:p>
          <a:p>
            <a:r>
              <a:rPr lang="en-GB" dirty="0" smtClean="0"/>
              <a:t>“What do you Know” &amp; </a:t>
            </a:r>
            <a:br>
              <a:rPr lang="en-GB" dirty="0" smtClean="0"/>
            </a:br>
            <a:r>
              <a:rPr lang="en-GB" dirty="0" smtClean="0"/>
              <a:t>“What do you Want (to find out)”?</a:t>
            </a:r>
          </a:p>
          <a:p>
            <a:r>
              <a:rPr lang="en-GB" dirty="0" smtClean="0"/>
              <a:t>Imagining the Situation before diving in</a:t>
            </a:r>
          </a:p>
          <a:p>
            <a:endParaRPr lang="en-GB" dirty="0"/>
          </a:p>
        </p:txBody>
      </p:sp>
    </p:spTree>
    <p:extLst>
      <p:ext uri="{BB962C8B-B14F-4D97-AF65-F5344CB8AC3E}">
        <p14:creationId xmlns:p14="http://schemas.microsoft.com/office/powerpoint/2010/main" val="1848856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260376"/>
          </a:xfrm>
        </p:spPr>
        <p:txBody>
          <a:bodyPr/>
          <a:lstStyle/>
          <a:p>
            <a:r>
              <a:rPr lang="en-GB" dirty="0" smtClean="0"/>
              <a:t>Scaffolding &amp; Fading</a:t>
            </a:r>
            <a:br>
              <a:rPr lang="en-GB" dirty="0" smtClean="0"/>
            </a:br>
            <a:r>
              <a:rPr lang="en-GB" dirty="0" smtClean="0"/>
              <a:t>Directed – Prompted – Spontaneous</a:t>
            </a:r>
            <a:endParaRPr lang="en-GB" dirty="0"/>
          </a:p>
        </p:txBody>
      </p:sp>
      <p:sp>
        <p:nvSpPr>
          <p:cNvPr id="3" name="Content Placeholder 2"/>
          <p:cNvSpPr>
            <a:spLocks noGrp="1"/>
          </p:cNvSpPr>
          <p:nvPr>
            <p:ph idx="1"/>
          </p:nvPr>
        </p:nvSpPr>
        <p:spPr>
          <a:xfrm>
            <a:off x="349250" y="2060848"/>
            <a:ext cx="8471222" cy="4248472"/>
          </a:xfrm>
        </p:spPr>
        <p:txBody>
          <a:bodyPr/>
          <a:lstStyle/>
          <a:p>
            <a:r>
              <a:rPr lang="en-GB" dirty="0" smtClean="0"/>
              <a:t>Developing Independence NOT Building </a:t>
            </a:r>
            <a:r>
              <a:rPr lang="en-GB" dirty="0" err="1" smtClean="0"/>
              <a:t>Depenednecy</a:t>
            </a:r>
            <a:endParaRPr lang="en-GB" dirty="0" smtClean="0"/>
          </a:p>
          <a:p>
            <a:r>
              <a:rPr lang="en-GB" dirty="0" smtClean="0"/>
              <a:t>Use of label for some mathematical action</a:t>
            </a:r>
          </a:p>
          <a:p>
            <a:r>
              <a:rPr lang="en-GB" dirty="0" smtClean="0"/>
              <a:t>Gradually using less direct, more indirect prompts</a:t>
            </a:r>
          </a:p>
          <a:p>
            <a:r>
              <a:rPr lang="en-GB" dirty="0" smtClean="0"/>
              <a:t>Learners spontaneously using it for themselves</a:t>
            </a:r>
          </a:p>
          <a:p>
            <a:r>
              <a:rPr lang="en-GB" dirty="0" smtClean="0"/>
              <a:t>This is what Vygotsky actually meant by ZPD</a:t>
            </a:r>
          </a:p>
          <a:p>
            <a:pPr lvl="1"/>
            <a:r>
              <a:rPr lang="en-GB" dirty="0" smtClean="0"/>
              <a:t>What learners can currently do when cued, and re on the edge of being able to initiate for themselves.</a:t>
            </a:r>
            <a:endParaRPr lang="en-GB" dirty="0"/>
          </a:p>
        </p:txBody>
      </p:sp>
    </p:spTree>
    <p:extLst>
      <p:ext uri="{BB962C8B-B14F-4D97-AF65-F5344CB8AC3E}">
        <p14:creationId xmlns:p14="http://schemas.microsoft.com/office/powerpoint/2010/main" val="179964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349250" y="980728"/>
            <a:ext cx="8615238" cy="1944216"/>
          </a:xfrm>
        </p:spPr>
        <p:txBody>
          <a:bodyPr/>
          <a:lstStyle/>
          <a:p>
            <a:r>
              <a:rPr lang="en-GB" dirty="0" smtClean="0"/>
              <a:t>We work on some tasks together</a:t>
            </a:r>
          </a:p>
          <a:p>
            <a:r>
              <a:rPr lang="en-GB" dirty="0" smtClean="0"/>
              <a:t>We try to catch ourselves reasoning</a:t>
            </a:r>
          </a:p>
          <a:p>
            <a:r>
              <a:rPr lang="en-GB" dirty="0" smtClean="0"/>
              <a:t>We consider what pedagogical actions (moves, devices, </a:t>
            </a:r>
            <a:r>
              <a:rPr lang="mr-IN" dirty="0" smtClean="0"/>
              <a:t>…</a:t>
            </a:r>
            <a:r>
              <a:rPr lang="en-GB" dirty="0" smtClean="0"/>
              <a:t>) might inform our future actions</a:t>
            </a:r>
            <a:endParaRPr lang="en-GB" dirty="0"/>
          </a:p>
        </p:txBody>
      </p:sp>
    </p:spTree>
    <p:extLst>
      <p:ext uri="{BB962C8B-B14F-4D97-AF65-F5344CB8AC3E}">
        <p14:creationId xmlns:p14="http://schemas.microsoft.com/office/powerpoint/2010/main" val="144655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Mathematical Thinking</a:t>
            </a:r>
          </a:p>
        </p:txBody>
      </p:sp>
      <p:sp>
        <p:nvSpPr>
          <p:cNvPr id="3" name="Content Placeholder 2"/>
          <p:cNvSpPr>
            <a:spLocks noGrp="1"/>
          </p:cNvSpPr>
          <p:nvPr>
            <p:ph idx="1"/>
          </p:nvPr>
        </p:nvSpPr>
        <p:spPr/>
        <p:txBody>
          <a:bodyPr/>
          <a:lstStyle/>
          <a:p>
            <a:r>
              <a:rPr lang="en-GB" dirty="0"/>
              <a:t>How </a:t>
            </a:r>
            <a:r>
              <a:rPr lang="en-GB" dirty="0" smtClean="0"/>
              <a:t>might you describe </a:t>
            </a:r>
            <a:r>
              <a:rPr lang="en-GB" dirty="0"/>
              <a:t>the mathematical thinking you have done so far today?</a:t>
            </a:r>
          </a:p>
          <a:p>
            <a:r>
              <a:rPr lang="en-GB" dirty="0"/>
              <a:t>How could you incorporate that into students’ </a:t>
            </a:r>
            <a:r>
              <a:rPr lang="en-GB" dirty="0" smtClean="0"/>
              <a:t>learning</a:t>
            </a:r>
            <a:r>
              <a:rPr lang="en-GB" dirty="0"/>
              <a:t>?</a:t>
            </a:r>
          </a:p>
        </p:txBody>
      </p:sp>
    </p:spTree>
    <p:extLst>
      <p:ext uri="{BB962C8B-B14F-4D97-AF65-F5344CB8AC3E}">
        <p14:creationId xmlns:p14="http://schemas.microsoft.com/office/powerpoint/2010/main" val="992569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cal Scroll 5"/>
          <p:cNvSpPr>
            <a:spLocks noChangeArrowheads="1"/>
          </p:cNvSpPr>
          <p:nvPr/>
        </p:nvSpPr>
        <p:spPr bwMode="auto">
          <a:xfrm>
            <a:off x="4499992" y="332656"/>
            <a:ext cx="4419600" cy="3960440"/>
          </a:xfrm>
          <a:prstGeom prst="verticalScroll">
            <a:avLst>
              <a:gd name="adj" fmla="val 4750"/>
            </a:avLst>
          </a:prstGeom>
          <a:solidFill>
            <a:srgbClr val="009900"/>
          </a:solidFill>
          <a:ln w="9525">
            <a:solidFill>
              <a:schemeClr val="tx1"/>
            </a:solidFill>
            <a:round/>
            <a:headEnd/>
            <a:tailEnd/>
          </a:ln>
        </p:spPr>
        <p:txBody>
          <a:bodyPr/>
          <a:lstStyle/>
          <a:p>
            <a:endParaRPr lang="en-GB" altLang="ko-KR"/>
          </a:p>
        </p:txBody>
      </p:sp>
      <p:sp>
        <p:nvSpPr>
          <p:cNvPr id="2" name="Title 1"/>
          <p:cNvSpPr>
            <a:spLocks noGrp="1"/>
          </p:cNvSpPr>
          <p:nvPr>
            <p:ph type="title"/>
          </p:nvPr>
        </p:nvSpPr>
        <p:spPr/>
        <p:txBody>
          <a:bodyPr/>
          <a:lstStyle/>
          <a:p>
            <a:r>
              <a:rPr lang="en-GB"/>
              <a:t>Frameworks</a:t>
            </a:r>
          </a:p>
        </p:txBody>
      </p:sp>
      <p:pic>
        <p:nvPicPr>
          <p:cNvPr id="5"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6712"/>
            <a:ext cx="3721100" cy="452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0" y="620688"/>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Doing – Talking – Recording</a:t>
            </a:r>
            <a:br>
              <a:rPr lang="en-GB" altLang="ko-KR" sz="2400" b="0" smtClean="0">
                <a:solidFill>
                  <a:schemeClr val="tx2"/>
                </a:solidFill>
              </a:rPr>
            </a:br>
            <a:r>
              <a:rPr lang="en-GB" altLang="ko-KR" sz="2400" b="0" smtClean="0">
                <a:solidFill>
                  <a:schemeClr val="tx2"/>
                </a:solidFill>
              </a:rPr>
              <a:t>(DTR)</a:t>
            </a:r>
          </a:p>
        </p:txBody>
      </p:sp>
      <p:sp>
        <p:nvSpPr>
          <p:cNvPr id="7" name="TextBox 6"/>
          <p:cNvSpPr txBox="1"/>
          <p:nvPr/>
        </p:nvSpPr>
        <p:spPr>
          <a:xfrm>
            <a:off x="4499992" y="3255367"/>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Enactive – Iconic – Symbolic</a:t>
            </a:r>
            <a:br>
              <a:rPr lang="en-GB" altLang="ko-KR" sz="2400" b="0" smtClean="0">
                <a:solidFill>
                  <a:schemeClr val="tx2"/>
                </a:solidFill>
              </a:rPr>
            </a:br>
            <a:r>
              <a:rPr lang="en-GB" altLang="ko-KR" sz="2400" b="0" smtClean="0">
                <a:solidFill>
                  <a:schemeClr val="tx2"/>
                </a:solidFill>
              </a:rPr>
              <a:t>(EIS)</a:t>
            </a:r>
          </a:p>
        </p:txBody>
      </p:sp>
      <p:sp>
        <p:nvSpPr>
          <p:cNvPr id="8" name="TextBox 7"/>
          <p:cNvSpPr txBox="1"/>
          <p:nvPr/>
        </p:nvSpPr>
        <p:spPr>
          <a:xfrm>
            <a:off x="4572000" y="2319263"/>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See – Experience – Master</a:t>
            </a:r>
            <a:br>
              <a:rPr lang="en-GB" altLang="ko-KR" sz="2400" b="0" smtClean="0">
                <a:solidFill>
                  <a:schemeClr val="tx2"/>
                </a:solidFill>
              </a:rPr>
            </a:br>
            <a:r>
              <a:rPr lang="en-GB" altLang="ko-KR" sz="2400" b="0" smtClean="0">
                <a:solidFill>
                  <a:schemeClr val="tx2"/>
                </a:solidFill>
              </a:rPr>
              <a:t>(SEM)</a:t>
            </a:r>
          </a:p>
        </p:txBody>
      </p:sp>
      <p:sp>
        <p:nvSpPr>
          <p:cNvPr id="9" name="TextBox 8"/>
          <p:cNvSpPr txBox="1"/>
          <p:nvPr/>
        </p:nvSpPr>
        <p:spPr>
          <a:xfrm>
            <a:off x="4572000" y="1671191"/>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(MGA)</a:t>
            </a:r>
          </a:p>
        </p:txBody>
      </p:sp>
      <p:sp>
        <p:nvSpPr>
          <p:cNvPr id="10" name="TextBox 9"/>
          <p:cNvSpPr txBox="1"/>
          <p:nvPr/>
        </p:nvSpPr>
        <p:spPr>
          <a:xfrm>
            <a:off x="4427984" y="5027692"/>
            <a:ext cx="4682645" cy="1569660"/>
          </a:xfrm>
          <a:prstGeom prst="rect">
            <a:avLst/>
          </a:prstGeom>
          <a:solidFill>
            <a:schemeClr val="bg1">
              <a:lumMod val="75000"/>
            </a:schemeClr>
          </a:solidFill>
        </p:spPr>
        <p:txBody>
          <a:bodyPr wrap="square">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rgbClr val="FFFF00"/>
                </a:solidFill>
                <a:effectLst>
                  <a:outerShdw blurRad="50800" dist="38100" dir="2700000" algn="tl" rotWithShape="0">
                    <a:srgbClr val="000000">
                      <a:alpha val="43000"/>
                    </a:srgbClr>
                  </a:outerShdw>
                </a:effectLst>
              </a:rPr>
              <a:t>Specialise … </a:t>
            </a:r>
            <a:br>
              <a:rPr lang="en-GB" altLang="ko-KR" sz="2400" b="0" smtClean="0">
                <a:solidFill>
                  <a:srgbClr val="FFFF00"/>
                </a:solidFill>
                <a:effectLst>
                  <a:outerShdw blurRad="50800" dist="38100" dir="2700000" algn="tl" rotWithShape="0">
                    <a:srgbClr val="000000">
                      <a:alpha val="43000"/>
                    </a:srgbClr>
                  </a:outerShdw>
                </a:effectLst>
              </a:rPr>
            </a:br>
            <a:r>
              <a:rPr lang="en-GB" altLang="ko-KR" sz="2400" b="0" smtClean="0">
                <a:solidFill>
                  <a:srgbClr val="FFFF00"/>
                </a:solidFill>
                <a:effectLst>
                  <a:outerShdw blurRad="50800" dist="38100" dir="2700000" algn="tl" rotWithShape="0">
                    <a:srgbClr val="000000">
                      <a:alpha val="43000"/>
                    </a:srgbClr>
                  </a:outerShdw>
                </a:effectLst>
              </a:rPr>
              <a:t>in order to locate structural relationships …</a:t>
            </a:r>
          </a:p>
          <a:p>
            <a:pPr algn="ctr" eaLnBrk="1" hangingPunct="1">
              <a:defRPr/>
            </a:pPr>
            <a:r>
              <a:rPr lang="en-GB" altLang="ko-KR" sz="2400" b="0">
                <a:solidFill>
                  <a:srgbClr val="FFFF00"/>
                </a:solidFill>
                <a:effectLst>
                  <a:outerShdw blurRad="50800" dist="38100" dir="2700000" algn="tl" rotWithShape="0">
                    <a:srgbClr val="000000">
                      <a:alpha val="43000"/>
                    </a:srgbClr>
                  </a:outerShdw>
                </a:effectLst>
              </a:rPr>
              <a:t>then re-Generalise for yourself</a:t>
            </a:r>
            <a:endParaRPr lang="en-GB" altLang="ko-KR" sz="2400" b="0" smtClean="0">
              <a:solidFill>
                <a:srgbClr val="FFFF00"/>
              </a:solidFill>
              <a:effectLst>
                <a:outerShdw blurRad="50800" dist="38100" dir="2700000" algn="tl" rotWithShape="0">
                  <a:srgbClr val="000000">
                    <a:alpha val="43000"/>
                  </a:srgbClr>
                </a:outerShdw>
              </a:effectLst>
            </a:endParaRPr>
          </a:p>
        </p:txBody>
      </p:sp>
      <p:sp>
        <p:nvSpPr>
          <p:cNvPr id="13" name="Rectangle 12"/>
          <p:cNvSpPr/>
          <p:nvPr/>
        </p:nvSpPr>
        <p:spPr>
          <a:xfrm>
            <a:off x="570229" y="5589240"/>
            <a:ext cx="2982615"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know?</a:t>
            </a:r>
          </a:p>
        </p:txBody>
      </p:sp>
      <p:sp>
        <p:nvSpPr>
          <p:cNvPr id="14" name="Rectangle 13"/>
          <p:cNvSpPr/>
          <p:nvPr/>
        </p:nvSpPr>
        <p:spPr>
          <a:xfrm>
            <a:off x="1195822" y="6093296"/>
            <a:ext cx="2944130"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want?</a:t>
            </a:r>
          </a:p>
        </p:txBody>
      </p:sp>
      <p:sp>
        <p:nvSpPr>
          <p:cNvPr id="11" name="Rectangle 10"/>
          <p:cNvSpPr/>
          <p:nvPr/>
        </p:nvSpPr>
        <p:spPr>
          <a:xfrm>
            <a:off x="3444222" y="5445224"/>
            <a:ext cx="1271794" cy="523220"/>
          </a:xfrm>
          <a:prstGeom prst="rect">
            <a:avLst/>
          </a:prstGeom>
          <a:solidFill>
            <a:srgbClr val="FFFF00"/>
          </a:solidFill>
        </p:spPr>
        <p:txBody>
          <a:bodyPr wrap="none">
            <a:spAutoFit/>
          </a:bodyPr>
          <a:lstStyle/>
          <a:p>
            <a:pPr algn="ctr" eaLnBrk="1" hangingPunct="1">
              <a:defRPr/>
            </a:pPr>
            <a:r>
              <a:rPr lang="en-GB" altLang="ko-KR" b="0">
                <a:solidFill>
                  <a:srgbClr val="FF0000"/>
                </a:solidFill>
              </a:rPr>
              <a:t>Stuck?</a:t>
            </a:r>
          </a:p>
        </p:txBody>
      </p:sp>
    </p:spTree>
    <p:extLst>
      <p:ext uri="{BB962C8B-B14F-4D97-AF65-F5344CB8AC3E}">
        <p14:creationId xmlns:p14="http://schemas.microsoft.com/office/powerpoint/2010/main" val="1154700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Actions</a:t>
            </a:r>
          </a:p>
        </p:txBody>
      </p:sp>
      <p:sp>
        <p:nvSpPr>
          <p:cNvPr id="3" name="Content Placeholder 2"/>
          <p:cNvSpPr>
            <a:spLocks noGrp="1"/>
          </p:cNvSpPr>
          <p:nvPr>
            <p:ph idx="1"/>
          </p:nvPr>
        </p:nvSpPr>
        <p:spPr/>
        <p:txBody>
          <a:bodyPr/>
          <a:lstStyle/>
          <a:p>
            <a:r>
              <a:rPr lang="en-GB"/>
              <a:t>Inviting imagining before displaying</a:t>
            </a:r>
          </a:p>
          <a:p>
            <a:r>
              <a:rPr lang="en-GB"/>
              <a:t>Pausing</a:t>
            </a:r>
          </a:p>
          <a:p>
            <a:r>
              <a:rPr lang="en-GB"/>
              <a:t>Inviting re-construction/narration</a:t>
            </a:r>
          </a:p>
          <a:p>
            <a:r>
              <a:rPr lang="en-GB"/>
              <a:t>Promoting and provoking generalisation</a:t>
            </a:r>
          </a:p>
          <a:p>
            <a:r>
              <a:rPr lang="en-GB"/>
              <a:t>Working with specific properties explicitly</a:t>
            </a:r>
          </a:p>
        </p:txBody>
      </p:sp>
    </p:spTree>
    <p:extLst>
      <p:ext uri="{BB962C8B-B14F-4D97-AF65-F5344CB8AC3E}">
        <p14:creationId xmlns:p14="http://schemas.microsoft.com/office/powerpoint/2010/main" val="127245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Possibilities for </a:t>
            </a:r>
            <a:r>
              <a:rPr lang="en-GB" dirty="0" smtClean="0"/>
              <a:t>Future Action</a:t>
            </a:r>
            <a:endParaRPr lang="en-GB" dirty="0"/>
          </a:p>
        </p:txBody>
      </p:sp>
      <p:sp>
        <p:nvSpPr>
          <p:cNvPr id="5" name="Content Placeholder 4"/>
          <p:cNvSpPr>
            <a:spLocks noGrp="1"/>
          </p:cNvSpPr>
          <p:nvPr>
            <p:ph idx="1"/>
          </p:nvPr>
        </p:nvSpPr>
        <p:spPr>
          <a:xfrm>
            <a:off x="323528" y="1052736"/>
            <a:ext cx="8424936" cy="5400600"/>
          </a:xfrm>
        </p:spPr>
        <p:txBody>
          <a:bodyPr/>
          <a:lstStyle/>
          <a:p>
            <a:r>
              <a:rPr lang="en-GB" dirty="0" smtClean="0"/>
              <a:t>Listening to children </a:t>
            </a:r>
          </a:p>
          <a:p>
            <a:pPr lvl="1"/>
            <a:r>
              <a:rPr lang="en-GB" dirty="0" smtClean="0"/>
              <a:t>(not listening for what you hope to hear)</a:t>
            </a:r>
          </a:p>
          <a:p>
            <a:r>
              <a:rPr lang="en-GB" dirty="0" smtClean="0"/>
              <a:t>Getting </a:t>
            </a:r>
            <a:r>
              <a:rPr lang="en-GB" smtClean="0"/>
              <a:t>children to </a:t>
            </a:r>
            <a:r>
              <a:rPr lang="en-GB" dirty="0" smtClean="0"/>
              <a:t>listen to </a:t>
            </a:r>
            <a:r>
              <a:rPr lang="en-GB" smtClean="0"/>
              <a:t>each other</a:t>
            </a:r>
            <a:endParaRPr lang="en-GB" dirty="0" smtClean="0"/>
          </a:p>
          <a:p>
            <a:r>
              <a:rPr lang="en-GB" dirty="0" smtClean="0"/>
              <a:t>Trying </a:t>
            </a:r>
            <a:r>
              <a:rPr lang="en-GB" dirty="0"/>
              <a:t>small things and making small progress; </a:t>
            </a:r>
            <a:r>
              <a:rPr lang="en-GB" dirty="0" smtClean="0"/>
              <a:t/>
            </a:r>
            <a:br>
              <a:rPr lang="en-GB" dirty="0" smtClean="0"/>
            </a:br>
            <a:r>
              <a:rPr lang="en-GB" dirty="0" smtClean="0"/>
              <a:t>telling </a:t>
            </a:r>
            <a:r>
              <a:rPr lang="en-GB" dirty="0"/>
              <a:t>colleagues</a:t>
            </a:r>
          </a:p>
          <a:p>
            <a:r>
              <a:rPr lang="en-GB" dirty="0"/>
              <a:t>Pedagogic strategies </a:t>
            </a:r>
            <a:r>
              <a:rPr lang="en-GB" dirty="0" smtClean="0"/>
              <a:t>encountered today</a:t>
            </a:r>
            <a:endParaRPr lang="en-GB" dirty="0"/>
          </a:p>
          <a:p>
            <a:r>
              <a:rPr lang="en-GB" dirty="0"/>
              <a:t>Provoking mathematical thinking as happened today</a:t>
            </a:r>
          </a:p>
          <a:p>
            <a:r>
              <a:rPr lang="en-GB" dirty="0"/>
              <a:t>Question &amp; Prompts for Mathematical Thinking (ATM</a:t>
            </a:r>
            <a:r>
              <a:rPr lang="en-GB" dirty="0" smtClean="0"/>
              <a:t>)</a:t>
            </a:r>
            <a:endParaRPr lang="en-GB" dirty="0"/>
          </a:p>
        </p:txBody>
      </p:sp>
    </p:spTree>
    <p:extLst>
      <p:ext uri="{BB962C8B-B14F-4D97-AF65-F5344CB8AC3E}">
        <p14:creationId xmlns:p14="http://schemas.microsoft.com/office/powerpoint/2010/main" val="845204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Follow Up</a:t>
            </a:r>
          </a:p>
        </p:txBody>
      </p:sp>
      <p:sp>
        <p:nvSpPr>
          <p:cNvPr id="3" name="Content Placeholder 2"/>
          <p:cNvSpPr>
            <a:spLocks noGrp="1"/>
          </p:cNvSpPr>
          <p:nvPr>
            <p:ph idx="1"/>
          </p:nvPr>
        </p:nvSpPr>
        <p:spPr/>
        <p:txBody>
          <a:bodyPr/>
          <a:lstStyle/>
          <a:p>
            <a:r>
              <a:rPr lang="en-GB" dirty="0" err="1" smtClean="0"/>
              <a:t>john.mason</a:t>
            </a:r>
            <a:r>
              <a:rPr lang="en-GB" dirty="0" smtClean="0"/>
              <a:t> </a:t>
            </a:r>
            <a:r>
              <a:rPr lang="en-GB" dirty="0"/>
              <a:t>@ </a:t>
            </a:r>
            <a:r>
              <a:rPr lang="en-GB" dirty="0" err="1"/>
              <a:t>open.ac.uk</a:t>
            </a:r>
            <a:endParaRPr lang="en-GB" dirty="0"/>
          </a:p>
          <a:p>
            <a:r>
              <a:rPr lang="en-GB" dirty="0" err="1" smtClean="0"/>
              <a:t>PMTheta.com</a:t>
            </a:r>
            <a:r>
              <a:rPr lang="en-GB" dirty="0" smtClean="0"/>
              <a:t>  </a:t>
            </a:r>
            <a:r>
              <a:rPr lang="en-GB" dirty="0">
                <a:sym typeface="Wingdings"/>
              </a:rPr>
              <a:t></a:t>
            </a:r>
            <a:r>
              <a:rPr lang="en-GB" dirty="0"/>
              <a:t> </a:t>
            </a:r>
            <a:r>
              <a:rPr lang="en-GB" dirty="0" smtClean="0"/>
              <a:t>JHM Presentations</a:t>
            </a:r>
            <a:endParaRPr lang="en-GB" dirty="0"/>
          </a:p>
          <a:p>
            <a:r>
              <a:rPr lang="en-GB" dirty="0"/>
              <a:t>Questions &amp; Prompts (ATM)</a:t>
            </a:r>
          </a:p>
          <a:p>
            <a:r>
              <a:rPr lang="en-GB" dirty="0"/>
              <a:t>Key ideas in Mathematics (OUP)</a:t>
            </a:r>
          </a:p>
          <a:p>
            <a:r>
              <a:rPr lang="en-GB" dirty="0"/>
              <a:t>Learning &amp; Doing Mathematics (Tarquin)</a:t>
            </a:r>
          </a:p>
          <a:p>
            <a:r>
              <a:rPr lang="en-GB" dirty="0"/>
              <a:t>Thinking Mathematically (Pearson)</a:t>
            </a:r>
          </a:p>
          <a:p>
            <a:r>
              <a:rPr lang="en-GB" dirty="0"/>
              <a:t>Developing Thinking in Algebra (Sage)</a:t>
            </a:r>
          </a:p>
        </p:txBody>
      </p:sp>
    </p:spTree>
    <p:extLst>
      <p:ext uri="{BB962C8B-B14F-4D97-AF65-F5344CB8AC3E}">
        <p14:creationId xmlns:p14="http://schemas.microsoft.com/office/powerpoint/2010/main" val="77182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Intentions</a:t>
            </a:r>
          </a:p>
        </p:txBody>
      </p:sp>
      <p:sp>
        <p:nvSpPr>
          <p:cNvPr id="3" name="Content Placeholder 2"/>
          <p:cNvSpPr>
            <a:spLocks noGrp="1"/>
          </p:cNvSpPr>
          <p:nvPr>
            <p:ph idx="1"/>
          </p:nvPr>
        </p:nvSpPr>
        <p:spPr>
          <a:xfrm>
            <a:off x="611560" y="908720"/>
            <a:ext cx="7727950" cy="1728192"/>
          </a:xfrm>
        </p:spPr>
        <p:txBody>
          <a:bodyPr/>
          <a:lstStyle/>
          <a:p>
            <a:r>
              <a:rPr lang="en-GB" sz="2000"/>
              <a:t>Participants will be invited to engage in reasoning tasks that can help students make a transition from informal reasoning to reasoning solely on the basis of agreed properties.</a:t>
            </a:r>
          </a:p>
          <a:p>
            <a:r>
              <a:rPr lang="en-GB" sz="2000"/>
              <a:t>Keep track of </a:t>
            </a:r>
            <a:r>
              <a:rPr lang="en-GB" sz="2000" i="1"/>
              <a:t>awarenesses</a:t>
            </a:r>
            <a:r>
              <a:rPr lang="en-GB" sz="2000"/>
              <a:t> and </a:t>
            </a:r>
            <a:r>
              <a:rPr lang="en-GB" sz="2000" i="1"/>
              <a:t>ways of working</a:t>
            </a:r>
            <a:endParaRPr lang="en-GB" sz="2000"/>
          </a:p>
          <a:p>
            <a:pPr lvl="1"/>
            <a:r>
              <a:rPr lang="en-GB" sz="1600"/>
              <a:t>For discussion, contemplation, and pro-spective pre-paration</a:t>
            </a:r>
          </a:p>
        </p:txBody>
      </p:sp>
      <p:sp>
        <p:nvSpPr>
          <p:cNvPr id="4" name="Title 1"/>
          <p:cNvSpPr txBox="1">
            <a:spLocks/>
          </p:cNvSpPr>
          <p:nvPr/>
        </p:nvSpPr>
        <p:spPr bwMode="auto">
          <a:xfrm>
            <a:off x="467544" y="2636912"/>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a:lstStyle>
          <a:p>
            <a:r>
              <a:rPr lang="en-GB" b="0"/>
              <a:t>Background</a:t>
            </a:r>
          </a:p>
        </p:txBody>
      </p:sp>
      <p:sp>
        <p:nvSpPr>
          <p:cNvPr id="5" name="Content Placeholder 2"/>
          <p:cNvSpPr txBox="1">
            <a:spLocks/>
          </p:cNvSpPr>
          <p:nvPr/>
        </p:nvSpPr>
        <p:spPr bwMode="auto">
          <a:xfrm>
            <a:off x="732482" y="3356992"/>
            <a:ext cx="8015982" cy="24482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sz="2000" b="0"/>
              <a:t>Successful Reasoning Depends on making use of properties</a:t>
            </a:r>
          </a:p>
          <a:p>
            <a:r>
              <a:rPr lang="en-GB" sz="2000" b="0"/>
              <a:t>This in turn depends on Types of Attention</a:t>
            </a:r>
          </a:p>
          <a:p>
            <a:pPr lvl="1"/>
            <a:r>
              <a:rPr lang="en-GB" b="0"/>
              <a:t>Holding Wholes (gazing)</a:t>
            </a:r>
          </a:p>
          <a:p>
            <a:pPr lvl="1"/>
            <a:r>
              <a:rPr lang="en-GB" b="0"/>
              <a:t>Discerning Details</a:t>
            </a:r>
          </a:p>
          <a:p>
            <a:pPr lvl="1"/>
            <a:r>
              <a:rPr lang="en-GB" b="0"/>
              <a:t>Recognising Relationships</a:t>
            </a:r>
          </a:p>
          <a:p>
            <a:pPr lvl="1"/>
            <a:r>
              <a:rPr lang="en-GB" b="0"/>
              <a:t>Perceiving Properties (as being instantiated)</a:t>
            </a:r>
          </a:p>
          <a:p>
            <a:pPr lvl="1"/>
            <a:r>
              <a:rPr lang="en-GB" b="0"/>
              <a:t>Reasoning solely on the basis of agreed properties</a:t>
            </a:r>
          </a:p>
        </p:txBody>
      </p:sp>
    </p:spTree>
    <p:extLst>
      <p:ext uri="{BB962C8B-B14F-4D97-AF65-F5344CB8AC3E}">
        <p14:creationId xmlns:p14="http://schemas.microsoft.com/office/powerpoint/2010/main" val="37452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Cylinder Immersion</a:t>
            </a:r>
            <a:endParaRPr lang="en-GB" dirty="0"/>
          </a:p>
        </p:txBody>
      </p:sp>
      <p:sp>
        <p:nvSpPr>
          <p:cNvPr id="3" name="Content Placeholder 2"/>
          <p:cNvSpPr>
            <a:spLocks noGrp="1"/>
          </p:cNvSpPr>
          <p:nvPr>
            <p:ph idx="1"/>
          </p:nvPr>
        </p:nvSpPr>
        <p:spPr>
          <a:xfrm>
            <a:off x="349250" y="980728"/>
            <a:ext cx="8615238" cy="4104456"/>
          </a:xfrm>
        </p:spPr>
        <p:txBody>
          <a:bodyPr/>
          <a:lstStyle/>
          <a:p>
            <a:r>
              <a:rPr lang="en-GB" dirty="0" smtClean="0"/>
              <a:t>Imagine a large cylindrical open-topped can full of water</a:t>
            </a:r>
          </a:p>
          <a:p>
            <a:r>
              <a:rPr lang="en-GB" dirty="0" smtClean="0"/>
              <a:t>Imagine a smaller cylindrical open-topped can which is empty.</a:t>
            </a:r>
          </a:p>
          <a:p>
            <a:r>
              <a:rPr lang="en-GB" dirty="0" smtClean="0"/>
              <a:t>Slowly immerse the smaller </a:t>
            </a:r>
            <a:r>
              <a:rPr lang="en-GB" dirty="0" smtClean="0"/>
              <a:t>can, keeping it upright, </a:t>
            </a:r>
            <a:r>
              <a:rPr lang="en-GB" dirty="0" smtClean="0"/>
              <a:t>in the larger can</a:t>
            </a:r>
          </a:p>
          <a:p>
            <a:pPr lvl="1"/>
            <a:r>
              <a:rPr lang="en-GB" dirty="0" smtClean="0"/>
              <a:t>What happens?</a:t>
            </a:r>
          </a:p>
          <a:p>
            <a:pPr lvl="1"/>
            <a:r>
              <a:rPr lang="en-GB" dirty="0" smtClean="0"/>
              <a:t>Describe to a neighbour what you imagine </a:t>
            </a:r>
            <a:r>
              <a:rPr lang="en-GB" dirty="0" smtClean="0"/>
              <a:t>happening</a:t>
            </a:r>
          </a:p>
          <a:p>
            <a:r>
              <a:rPr lang="en-GB" dirty="0" smtClean="0"/>
              <a:t>Where are the critical transitions between states?</a:t>
            </a:r>
            <a:endParaRPr lang="en-GB" dirty="0" smtClean="0"/>
          </a:p>
          <a:p>
            <a:r>
              <a:rPr lang="en-GB" dirty="0" smtClean="0"/>
              <a:t>What mathematical questions might you ask about this situation?</a:t>
            </a:r>
          </a:p>
        </p:txBody>
      </p:sp>
    </p:spTree>
    <p:extLst>
      <p:ext uri="{BB962C8B-B14F-4D97-AF65-F5344CB8AC3E}">
        <p14:creationId xmlns:p14="http://schemas.microsoft.com/office/powerpoint/2010/main" val="197103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Cylinder Immersion</a:t>
            </a:r>
            <a:endParaRPr lang="en-GB" dirty="0"/>
          </a:p>
        </p:txBody>
      </p:sp>
      <p:pic>
        <p:nvPicPr>
          <p:cNvPr id="4" name="Overflowing Cylinder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87623" y="830507"/>
            <a:ext cx="7961139" cy="5557593"/>
          </a:xfrm>
          <a:prstGeom prst="rect">
            <a:avLst/>
          </a:prstGeom>
        </p:spPr>
      </p:pic>
    </p:spTree>
    <p:extLst>
      <p:ext uri="{BB962C8B-B14F-4D97-AF65-F5344CB8AC3E}">
        <p14:creationId xmlns:p14="http://schemas.microsoft.com/office/powerpoint/2010/main" val="1249731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Cylinder Immersion</a:t>
            </a:r>
            <a:endParaRPr lang="en-GB" dirty="0"/>
          </a:p>
        </p:txBody>
      </p:sp>
      <p:sp>
        <p:nvSpPr>
          <p:cNvPr id="3" name="Content Placeholder 2"/>
          <p:cNvSpPr>
            <a:spLocks noGrp="1"/>
          </p:cNvSpPr>
          <p:nvPr>
            <p:ph idx="1"/>
          </p:nvPr>
        </p:nvSpPr>
        <p:spPr/>
        <p:txBody>
          <a:bodyPr/>
          <a:lstStyle/>
          <a:p>
            <a:r>
              <a:rPr lang="en-US" dirty="0"/>
              <a:t>A student has two open-topped cylindrical containers. The larger container has a height of 20 cm, </a:t>
            </a:r>
            <a:r>
              <a:rPr lang="en-US" dirty="0"/>
              <a:t/>
            </a:r>
            <a:br>
              <a:rPr lang="en-US" dirty="0"/>
            </a:br>
            <a:r>
              <a:rPr lang="en-US" dirty="0" smtClean="0"/>
              <a:t>a </a:t>
            </a:r>
            <a:r>
              <a:rPr lang="en-US" dirty="0"/>
              <a:t>radius of 6 cm </a:t>
            </a:r>
            <a:r>
              <a:rPr lang="en-US" dirty="0" smtClean="0"/>
              <a:t/>
            </a:r>
            <a:br>
              <a:rPr lang="en-US" dirty="0" smtClean="0"/>
            </a:br>
            <a:r>
              <a:rPr lang="en-US" dirty="0" smtClean="0"/>
              <a:t>and </a:t>
            </a:r>
            <a:r>
              <a:rPr lang="en-US" dirty="0"/>
              <a:t>contains water to a depth of 17 cm. </a:t>
            </a:r>
            <a:endParaRPr lang="en-US" dirty="0" smtClean="0"/>
          </a:p>
          <a:p>
            <a:r>
              <a:rPr lang="en-US" dirty="0" smtClean="0"/>
              <a:t>The </a:t>
            </a:r>
            <a:r>
              <a:rPr lang="en-US" dirty="0"/>
              <a:t>smaller container has a height of 18 cm, </a:t>
            </a:r>
            <a:r>
              <a:rPr lang="en-US" dirty="0" smtClean="0"/>
              <a:t/>
            </a:r>
            <a:br>
              <a:rPr lang="en-US" dirty="0" smtClean="0"/>
            </a:br>
            <a:r>
              <a:rPr lang="en-US" dirty="0" smtClean="0"/>
              <a:t>a </a:t>
            </a:r>
            <a:r>
              <a:rPr lang="en-US" dirty="0"/>
              <a:t>radius of 5 cm and is empty. </a:t>
            </a:r>
            <a:endParaRPr lang="en-US" dirty="0"/>
          </a:p>
          <a:p>
            <a:r>
              <a:rPr lang="en-US" dirty="0" smtClean="0"/>
              <a:t>The </a:t>
            </a:r>
            <a:r>
              <a:rPr lang="en-US" dirty="0"/>
              <a:t>student slowly lowers the smaller container into the larger container. As the smaller container is lowered, the water first overflows out of the larger container and then eventually pours into the smaller container. Determine the depth of the water in the smaller container when the smaller container is resting on the bottom of the larger container. </a:t>
            </a:r>
            <a:endParaRPr lang="en-US" dirty="0"/>
          </a:p>
          <a:p>
            <a:endParaRPr lang="en-GB" dirty="0"/>
          </a:p>
        </p:txBody>
      </p:sp>
    </p:spTree>
    <p:extLst>
      <p:ext uri="{BB962C8B-B14F-4D97-AF65-F5344CB8AC3E}">
        <p14:creationId xmlns:p14="http://schemas.microsoft.com/office/powerpoint/2010/main" val="109295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Vase Marbles</a:t>
            </a:r>
            <a:endParaRPr lang="en-GB" dirty="0"/>
          </a:p>
        </p:txBody>
      </p:sp>
      <p:sp>
        <p:nvSpPr>
          <p:cNvPr id="3" name="Content Placeholder 2"/>
          <p:cNvSpPr>
            <a:spLocks noGrp="1"/>
          </p:cNvSpPr>
          <p:nvPr>
            <p:ph idx="1"/>
          </p:nvPr>
        </p:nvSpPr>
        <p:spPr/>
        <p:txBody>
          <a:bodyPr/>
          <a:lstStyle/>
          <a:p>
            <a:r>
              <a:rPr lang="en-US" dirty="0"/>
              <a:t>You have a cylindrical vase that has diameter 10 cm and height 20 cm. Water is put in the vase to a depth of 15 cm. You also have a collection of spherical glass </a:t>
            </a:r>
            <a:r>
              <a:rPr lang="en-US" dirty="0" smtClean="0"/>
              <a:t>marbles </a:t>
            </a:r>
            <a:r>
              <a:rPr lang="en-US" dirty="0"/>
              <a:t>with </a:t>
            </a:r>
            <a:r>
              <a:rPr lang="en-US" dirty="0" smtClean="0"/>
              <a:t>diameter </a:t>
            </a:r>
            <a:r>
              <a:rPr lang="en-US" dirty="0"/>
              <a:t>2 cm. </a:t>
            </a:r>
            <a:endParaRPr lang="en-US" dirty="0" smtClean="0"/>
          </a:p>
          <a:p>
            <a:r>
              <a:rPr lang="en-US" dirty="0" smtClean="0"/>
              <a:t>Determine </a:t>
            </a:r>
            <a:r>
              <a:rPr lang="en-US" dirty="0"/>
              <a:t>the maximum number of marbles that can be added to the vase without spilling any water</a:t>
            </a:r>
            <a:r>
              <a:rPr lang="en-US" dirty="0" smtClean="0"/>
              <a:t>.</a:t>
            </a:r>
          </a:p>
          <a:p>
            <a:r>
              <a:rPr lang="en-US" dirty="0" smtClean="0"/>
              <a:t>When you have a chance, estimate the number of paperclips you can add to a completely full glass of water before it over flows. Then try it! </a:t>
            </a:r>
            <a:endParaRPr lang="en-US" dirty="0"/>
          </a:p>
          <a:p>
            <a:endParaRPr lang="en-GB" dirty="0"/>
          </a:p>
        </p:txBody>
      </p:sp>
    </p:spTree>
    <p:extLst>
      <p:ext uri="{BB962C8B-B14F-4D97-AF65-F5344CB8AC3E}">
        <p14:creationId xmlns:p14="http://schemas.microsoft.com/office/powerpoint/2010/main" val="211727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Wason’s</a:t>
            </a:r>
            <a:r>
              <a:rPr lang="en-US" dirty="0" smtClean="0"/>
              <a:t> cards</a:t>
            </a:r>
            <a:endParaRPr lang="en-US" dirty="0"/>
          </a:p>
        </p:txBody>
      </p:sp>
      <p:sp>
        <p:nvSpPr>
          <p:cNvPr id="3" name="Content Placeholder 2"/>
          <p:cNvSpPr>
            <a:spLocks noGrp="1"/>
          </p:cNvSpPr>
          <p:nvPr>
            <p:ph idx="1"/>
          </p:nvPr>
        </p:nvSpPr>
        <p:spPr>
          <a:xfrm>
            <a:off x="609600" y="838200"/>
            <a:ext cx="7727950" cy="2133600"/>
          </a:xfrm>
        </p:spPr>
        <p:txBody>
          <a:bodyPr/>
          <a:lstStyle/>
          <a:p>
            <a:r>
              <a:rPr lang="en-US" dirty="0" smtClean="0"/>
              <a:t>Each card has a letter on one side and a numeral on the other.</a:t>
            </a:r>
          </a:p>
          <a:p>
            <a:r>
              <a:rPr lang="en-US" dirty="0" smtClean="0"/>
              <a:t>Which cards </a:t>
            </a:r>
            <a:r>
              <a:rPr lang="en-US" i="1" dirty="0" smtClean="0">
                <a:solidFill>
                  <a:srgbClr val="FF0000"/>
                </a:solidFill>
              </a:rPr>
              <a:t>must</a:t>
            </a:r>
            <a:r>
              <a:rPr lang="en-US" dirty="0" smtClean="0">
                <a:solidFill>
                  <a:srgbClr val="FF0000"/>
                </a:solidFill>
              </a:rPr>
              <a:t> </a:t>
            </a:r>
            <a:r>
              <a:rPr lang="en-US" dirty="0" smtClean="0"/>
              <a:t>be turned over in order to verify that </a:t>
            </a:r>
          </a:p>
          <a:p>
            <a:pPr lvl="1">
              <a:buNone/>
            </a:pPr>
            <a:r>
              <a:rPr lang="en-US" dirty="0" smtClean="0"/>
              <a:t>“on the back of a vowel </a:t>
            </a:r>
            <a:br>
              <a:rPr lang="en-US" dirty="0" smtClean="0"/>
            </a:br>
            <a:r>
              <a:rPr lang="en-US" dirty="0" smtClean="0"/>
              <a:t>there is always an even number”?</a:t>
            </a:r>
            <a:endParaRPr lang="en-US" dirty="0"/>
          </a:p>
        </p:txBody>
      </p:sp>
      <p:sp>
        <p:nvSpPr>
          <p:cNvPr id="4" name="Rounded Rectangle 3"/>
          <p:cNvSpPr/>
          <p:nvPr/>
        </p:nvSpPr>
        <p:spPr bwMode="auto">
          <a:xfrm>
            <a:off x="1676400" y="4572000"/>
            <a:ext cx="1143000" cy="1600200"/>
          </a:xfrm>
          <a:prstGeom prst="roundRect">
            <a:avLst/>
          </a:prstGeom>
          <a:solidFill>
            <a:srgbClr val="CCFFCC"/>
          </a:solidFill>
          <a:ln w="9525" cap="flat" cmpd="sng" algn="ctr">
            <a:solidFill>
              <a:schemeClr val="accent3">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79F"/>
                </a:solidFill>
                <a:effectLst/>
                <a:latin typeface="Chalkboard" charset="0"/>
              </a:rPr>
              <a:t/>
            </a:r>
            <a:br>
              <a:rPr kumimoji="0" lang="en-US" sz="2800" b="1" i="0" u="none" strike="noStrike" cap="none" normalizeH="0" baseline="0" dirty="0" smtClean="0">
                <a:ln>
                  <a:noFill/>
                </a:ln>
                <a:solidFill>
                  <a:srgbClr val="00279F"/>
                </a:solidFill>
                <a:effectLst/>
                <a:latin typeface="Chalkboard" charset="0"/>
              </a:rPr>
            </a:br>
            <a:r>
              <a:rPr kumimoji="0" lang="en-US" sz="4000" b="1" i="0" u="none" strike="noStrike" cap="none" normalizeH="0" baseline="0" dirty="0" smtClean="0">
                <a:ln>
                  <a:noFill/>
                </a:ln>
                <a:solidFill>
                  <a:srgbClr val="00279F"/>
                </a:solidFill>
                <a:effectLst/>
                <a:latin typeface="Chalkboard" charset="0"/>
              </a:rPr>
              <a:t>A</a:t>
            </a:r>
            <a:endParaRPr kumimoji="0" lang="en-US" sz="4000" b="1" i="0" u="none" strike="noStrike" cap="none" normalizeH="0" baseline="0" dirty="0">
              <a:ln>
                <a:noFill/>
              </a:ln>
              <a:solidFill>
                <a:srgbClr val="00279F"/>
              </a:solidFill>
              <a:effectLst/>
              <a:latin typeface="Chalkboard" charset="0"/>
            </a:endParaRPr>
          </a:p>
        </p:txBody>
      </p:sp>
      <p:sp>
        <p:nvSpPr>
          <p:cNvPr id="8" name="Rounded Rectangle 7"/>
          <p:cNvSpPr/>
          <p:nvPr/>
        </p:nvSpPr>
        <p:spPr bwMode="auto">
          <a:xfrm>
            <a:off x="3200400" y="4572000"/>
            <a:ext cx="1143000" cy="1600200"/>
          </a:xfrm>
          <a:prstGeom prst="roundRect">
            <a:avLst/>
          </a:prstGeom>
          <a:solidFill>
            <a:srgbClr val="CCFFCC"/>
          </a:solidFill>
          <a:ln w="9525" cap="flat" cmpd="sng" algn="ctr">
            <a:solidFill>
              <a:schemeClr val="accent3">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79F"/>
                </a:solidFill>
                <a:effectLst/>
                <a:latin typeface="Chalkboard" charset="0"/>
              </a:rPr>
              <a:t/>
            </a:r>
            <a:br>
              <a:rPr kumimoji="0" lang="en-US" sz="2800" b="1" i="0" u="none" strike="noStrike" cap="none" normalizeH="0" baseline="0" dirty="0" smtClean="0">
                <a:ln>
                  <a:noFill/>
                </a:ln>
                <a:solidFill>
                  <a:srgbClr val="00279F"/>
                </a:solidFill>
                <a:effectLst/>
                <a:latin typeface="Chalkboard" charset="0"/>
              </a:rPr>
            </a:br>
            <a:r>
              <a:rPr lang="en-US" sz="4000" dirty="0" smtClean="0">
                <a:solidFill>
                  <a:srgbClr val="00279F"/>
                </a:solidFill>
              </a:rPr>
              <a:t>2</a:t>
            </a:r>
            <a:endParaRPr kumimoji="0" lang="en-US" sz="4000" b="1" i="0" u="none" strike="noStrike" cap="none" normalizeH="0" baseline="0" dirty="0">
              <a:ln>
                <a:noFill/>
              </a:ln>
              <a:solidFill>
                <a:srgbClr val="00279F"/>
              </a:solidFill>
              <a:effectLst/>
              <a:latin typeface="Chalkboard" charset="0"/>
            </a:endParaRPr>
          </a:p>
        </p:txBody>
      </p:sp>
      <p:sp>
        <p:nvSpPr>
          <p:cNvPr id="9" name="Rounded Rectangle 8"/>
          <p:cNvSpPr/>
          <p:nvPr/>
        </p:nvSpPr>
        <p:spPr bwMode="auto">
          <a:xfrm>
            <a:off x="4724400" y="4572000"/>
            <a:ext cx="1143000" cy="1600200"/>
          </a:xfrm>
          <a:prstGeom prst="roundRect">
            <a:avLst/>
          </a:prstGeom>
          <a:solidFill>
            <a:srgbClr val="CCFFCC"/>
          </a:solidFill>
          <a:ln w="9525" cap="flat" cmpd="sng" algn="ctr">
            <a:solidFill>
              <a:schemeClr val="accent3">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79F"/>
                </a:solidFill>
                <a:effectLst/>
                <a:latin typeface="Chalkboard" charset="0"/>
              </a:rPr>
              <a:t/>
            </a:r>
            <a:br>
              <a:rPr kumimoji="0" lang="en-US" sz="2800" b="1" i="0" u="none" strike="noStrike" cap="none" normalizeH="0" baseline="0" dirty="0" smtClean="0">
                <a:ln>
                  <a:noFill/>
                </a:ln>
                <a:solidFill>
                  <a:srgbClr val="00279F"/>
                </a:solidFill>
                <a:effectLst/>
                <a:latin typeface="Chalkboard" charset="0"/>
              </a:rPr>
            </a:br>
            <a:r>
              <a:rPr lang="en-US" sz="4000" dirty="0" smtClean="0">
                <a:solidFill>
                  <a:srgbClr val="00279F"/>
                </a:solidFill>
              </a:rPr>
              <a:t>B</a:t>
            </a:r>
            <a:endParaRPr kumimoji="0" lang="en-US" sz="4000" b="1" i="0" u="none" strike="noStrike" cap="none" normalizeH="0" baseline="0" dirty="0">
              <a:ln>
                <a:noFill/>
              </a:ln>
              <a:solidFill>
                <a:srgbClr val="00279F"/>
              </a:solidFill>
              <a:effectLst/>
              <a:latin typeface="Chalkboard" charset="0"/>
            </a:endParaRPr>
          </a:p>
        </p:txBody>
      </p:sp>
      <p:sp>
        <p:nvSpPr>
          <p:cNvPr id="10" name="Rounded Rectangle 9"/>
          <p:cNvSpPr/>
          <p:nvPr/>
        </p:nvSpPr>
        <p:spPr bwMode="auto">
          <a:xfrm>
            <a:off x="6248400" y="4572000"/>
            <a:ext cx="1143000" cy="1600200"/>
          </a:xfrm>
          <a:prstGeom prst="roundRect">
            <a:avLst/>
          </a:prstGeom>
          <a:solidFill>
            <a:srgbClr val="CCFFCC"/>
          </a:solidFill>
          <a:ln w="9525" cap="flat" cmpd="sng" algn="ctr">
            <a:solidFill>
              <a:schemeClr val="accent3">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79F"/>
                </a:solidFill>
                <a:effectLst/>
                <a:latin typeface="Chalkboard" charset="0"/>
              </a:rPr>
              <a:t/>
            </a:r>
            <a:br>
              <a:rPr kumimoji="0" lang="en-US" sz="2800" b="1" i="0" u="none" strike="noStrike" cap="none" normalizeH="0" baseline="0" dirty="0" smtClean="0">
                <a:ln>
                  <a:noFill/>
                </a:ln>
                <a:solidFill>
                  <a:srgbClr val="00279F"/>
                </a:solidFill>
                <a:effectLst/>
                <a:latin typeface="Chalkboard" charset="0"/>
              </a:rPr>
            </a:br>
            <a:r>
              <a:rPr lang="en-US" sz="4000" dirty="0" smtClean="0">
                <a:solidFill>
                  <a:srgbClr val="00279F"/>
                </a:solidFill>
              </a:rPr>
              <a:t>3</a:t>
            </a:r>
            <a:endParaRPr kumimoji="0" lang="en-US" sz="4000" b="1" i="0" u="none" strike="noStrike" cap="none" normalizeH="0" baseline="0" dirty="0">
              <a:ln>
                <a:noFill/>
              </a:ln>
              <a:solidFill>
                <a:srgbClr val="00279F"/>
              </a:solidFill>
              <a:effectLst/>
              <a:latin typeface="Chalkboard" charset="0"/>
            </a:endParaRPr>
          </a:p>
        </p:txBody>
      </p:sp>
    </p:spTree>
    <p:extLst>
      <p:ext uri="{BB962C8B-B14F-4D97-AF65-F5344CB8AC3E}">
        <p14:creationId xmlns:p14="http://schemas.microsoft.com/office/powerpoint/2010/main" val="73057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15626</TotalTime>
  <Words>1550</Words>
  <Application>Microsoft Macintosh PowerPoint</Application>
  <PresentationFormat>On-screen Show (4:3)</PresentationFormat>
  <Paragraphs>278</Paragraphs>
  <Slides>34</Slides>
  <Notes>10</Notes>
  <HiddenSlides>0</HiddenSlides>
  <MMClips>2</MMClips>
  <ScaleCrop>false</ScaleCrop>
  <HeadingPairs>
    <vt:vector size="8" baseType="variant">
      <vt:variant>
        <vt:lpstr>Fonts Used</vt:lpstr>
      </vt:variant>
      <vt:variant>
        <vt:i4>8</vt:i4>
      </vt:variant>
      <vt:variant>
        <vt:lpstr>Theme</vt:lpstr>
      </vt:variant>
      <vt:variant>
        <vt:i4>1</vt:i4>
      </vt:variant>
      <vt:variant>
        <vt:lpstr>Links</vt:lpstr>
      </vt:variant>
      <vt:variant>
        <vt:i4>2</vt:i4>
      </vt:variant>
      <vt:variant>
        <vt:lpstr>Slide Titles</vt:lpstr>
      </vt:variant>
      <vt:variant>
        <vt:i4>34</vt:i4>
      </vt:variant>
    </vt:vector>
  </HeadingPairs>
  <TitlesOfParts>
    <vt:vector size="45" baseType="lpstr">
      <vt:lpstr>Arial Narrow</vt:lpstr>
      <vt:lpstr>Chalkboard</vt:lpstr>
      <vt:lpstr>Lucida Grande</vt:lpstr>
      <vt:lpstr>Monotype Sorts</vt:lpstr>
      <vt:lpstr>MS PGothic</vt:lpstr>
      <vt:lpstr>ＭＳ Ｐゴシック</vt:lpstr>
      <vt:lpstr>Times</vt:lpstr>
      <vt:lpstr>Wingdings</vt:lpstr>
      <vt:lpstr>Yellow on Blue</vt:lpstr>
      <vt:lpstr>???</vt:lpstr>
      <vt:lpstr>???</vt:lpstr>
      <vt:lpstr>Reasoning Reasonably in Mathematics</vt:lpstr>
      <vt:lpstr>Conjectures</vt:lpstr>
      <vt:lpstr>Outline</vt:lpstr>
      <vt:lpstr>Intentions</vt:lpstr>
      <vt:lpstr>Cylinder Immersion</vt:lpstr>
      <vt:lpstr>Cylinder Immersion</vt:lpstr>
      <vt:lpstr>Cylinder Immersion</vt:lpstr>
      <vt:lpstr>Vase Marbles</vt:lpstr>
      <vt:lpstr>Wason’s cards</vt:lpstr>
      <vt:lpstr>Magic Square Reasoning</vt:lpstr>
      <vt:lpstr>More Magic Square Reasoning</vt:lpstr>
      <vt:lpstr>Alternate Segment Theorem</vt:lpstr>
      <vt:lpstr>Reflected Tangent</vt:lpstr>
      <vt:lpstr>Triangle Count</vt:lpstr>
      <vt:lpstr>Right-Triangle Count</vt:lpstr>
      <vt:lpstr>Square Deductions</vt:lpstr>
      <vt:lpstr>Secret Places</vt:lpstr>
      <vt:lpstr>Diamond Multiplication</vt:lpstr>
      <vt:lpstr>Two Candles</vt:lpstr>
      <vt:lpstr>PowerPoint Presentation</vt:lpstr>
      <vt:lpstr>Same and Different Candles</vt:lpstr>
      <vt:lpstr>Candle Algebra</vt:lpstr>
      <vt:lpstr>General Candles</vt:lpstr>
      <vt:lpstr>Clubbing</vt:lpstr>
      <vt:lpstr>PowerPoint Presentation</vt:lpstr>
      <vt:lpstr>Square Deductions</vt:lpstr>
      <vt:lpstr>Reasoning Conjectures</vt:lpstr>
      <vt:lpstr>Some Pedagogic Actions</vt:lpstr>
      <vt:lpstr>Scaffolding &amp; Fading Directed – Prompted – Spontaneous</vt:lpstr>
      <vt:lpstr>Mathematical Thinking</vt:lpstr>
      <vt:lpstr>Frameworks</vt:lpstr>
      <vt:lpstr>Actions</vt:lpstr>
      <vt:lpstr>Possibilities for Future Action</vt:lpstr>
      <vt:lpstr>Follow Up</vt:lpstr>
    </vt:vector>
  </TitlesOfParts>
  <Company>CME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504</cp:revision>
  <dcterms:created xsi:type="dcterms:W3CDTF">2009-05-15T05:15:20Z</dcterms:created>
  <dcterms:modified xsi:type="dcterms:W3CDTF">2017-10-18T15:01:03Z</dcterms:modified>
</cp:coreProperties>
</file>