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36" r:id="rId2"/>
    <p:sldId id="369" r:id="rId3"/>
    <p:sldId id="489" r:id="rId4"/>
    <p:sldId id="454" r:id="rId5"/>
    <p:sldId id="492" r:id="rId6"/>
    <p:sldId id="494" r:id="rId7"/>
    <p:sldId id="441" r:id="rId8"/>
    <p:sldId id="496" r:id="rId9"/>
    <p:sldId id="493" r:id="rId10"/>
    <p:sldId id="495" r:id="rId11"/>
    <p:sldId id="440" r:id="rId12"/>
    <p:sldId id="465" r:id="rId13"/>
    <p:sldId id="466" r:id="rId14"/>
    <p:sldId id="477" r:id="rId15"/>
    <p:sldId id="475" r:id="rId16"/>
    <p:sldId id="499" r:id="rId17"/>
    <p:sldId id="498" r:id="rId18"/>
    <p:sldId id="497" r:id="rId19"/>
    <p:sldId id="481" r:id="rId20"/>
    <p:sldId id="483" r:id="rId21"/>
    <p:sldId id="485" r:id="rId22"/>
    <p:sldId id="484" r:id="rId23"/>
    <p:sldId id="482" r:id="rId24"/>
    <p:sldId id="478" r:id="rId25"/>
    <p:sldId id="479" r:id="rId26"/>
    <p:sldId id="446" r:id="rId27"/>
    <p:sldId id="445" r:id="rId28"/>
    <p:sldId id="472" r:id="rId29"/>
    <p:sldId id="473" r:id="rId30"/>
    <p:sldId id="442" r:id="rId31"/>
    <p:sldId id="490" r:id="rId32"/>
    <p:sldId id="491" r:id="rId33"/>
    <p:sldId id="443" r:id="rId34"/>
    <p:sldId id="430" r:id="rId35"/>
    <p:sldId id="468" r:id="rId36"/>
    <p:sldId id="436" r:id="rId37"/>
    <p:sldId id="42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00279F"/>
    <a:srgbClr val="009900"/>
    <a:srgbClr val="00B200"/>
    <a:srgbClr val="00FFFF"/>
    <a:srgbClr val="3400FF"/>
    <a:srgbClr val="F1C34E"/>
    <a:srgbClr val="FFFFFF"/>
    <a:srgbClr val="666666"/>
    <a:srgbClr val="8E8E8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5" autoAdjust="0"/>
    <p:restoredTop sz="94655"/>
  </p:normalViewPr>
  <p:slideViewPr>
    <p:cSldViewPr>
      <p:cViewPr>
        <p:scale>
          <a:sx n="85" d="100"/>
          <a:sy n="85" d="100"/>
        </p:scale>
        <p:origin x="720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MS PGothic" charset="0"/>
            </a:endParaRPr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E69EDA3A-0255-BD4D-9FB9-FCBECA08F9AF}" type="slidenum">
              <a:rPr lang="en-US" altLang="ko-KR" sz="1200" b="0">
                <a:latin typeface="Lucida Grande" charset="0"/>
              </a:rPr>
              <a:pPr/>
              <a:t>2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Imagine a round table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DFB91459-E481-334A-AFB3-18CC8267D688}" type="slidenum">
              <a:rPr lang="en-US" sz="1200" b="0">
                <a:latin typeface="Lucida Grande" charset="0"/>
              </a:rPr>
              <a:pPr/>
              <a:t>12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Think of all the patterns obtained like this one but with different choices of the red line and the blue line.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Sketch a few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Here is another reasoning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What about this pattern: is it true?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	did you have difficulty recognising the components?  This may be why learners find it hard to remember what they were taught recently!</a:t>
            </a:r>
          </a:p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9C4BAEFC-93A1-B64C-96D1-02AFB9139EF4}" type="slidenum">
              <a:rPr lang="en-US" sz="1200" b="0">
                <a:latin typeface="Lucida Grande" charset="0"/>
              </a:rPr>
              <a:pPr/>
              <a:t>13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15 x 4 + 1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halkboard" charset="0"/>
              </a:rPr>
              <a:t>Tracking Arithmetic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28124-601B-104A-A708-4F6006A619B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42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halkboard" charset="0"/>
              </a:rPr>
              <a:t>Tracking Arithmetic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D13B-6FDC-5348-896B-B23382814A9B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25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471222" cy="532859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3388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localhost/Users/jhm3/Documents/Files/%20%20%20%20Current%20Activities/%20%20%20%20%20Events%202013/03.16-23%20Phuket%20EARCOME/Reasoning%20Reasonably/Applets/Secret%20Places/Secret%20Places%201D.html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132856"/>
            <a:ext cx="8712968" cy="2592288"/>
          </a:xfrm>
        </p:spPr>
        <p:txBody>
          <a:bodyPr anchor="t"/>
          <a:lstStyle/>
          <a:p>
            <a:pPr algn="ctr">
              <a:defRPr/>
            </a:pPr>
            <a:r>
              <a:rPr lang="en-GB" sz="3200" dirty="0">
                <a:effectLst/>
              </a:rPr>
              <a:t>Reasoning </a:t>
            </a:r>
            <a:r>
              <a:rPr lang="en-GB" sz="3200" dirty="0" smtClean="0">
                <a:effectLst/>
              </a:rPr>
              <a:t>Masterfully</a:t>
            </a:r>
            <a:r>
              <a:rPr lang="en-GB" sz="3200" dirty="0">
                <a:effectLst/>
              </a:rPr>
              <a:t/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in Mathematics</a:t>
            </a: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33046" y="5085712"/>
            <a:ext cx="193309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>
                <a:solidFill>
                  <a:srgbClr val="00002A"/>
                </a:solidFill>
              </a:rPr>
              <a:t>John </a:t>
            </a:r>
            <a:r>
              <a:rPr lang="en-US" sz="2400" b="0" smtClean="0">
                <a:solidFill>
                  <a:srgbClr val="00002A"/>
                </a:solidFill>
              </a:rPr>
              <a:t>Mason</a:t>
            </a:r>
            <a:r>
              <a:rPr lang="en-US" sz="2400" b="0" dirty="0" smtClean="0">
                <a:solidFill>
                  <a:srgbClr val="00002A"/>
                </a:solidFill>
              </a:rPr>
              <a:t/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Leatherhead</a:t>
            </a:r>
            <a:endParaRPr lang="en-US" sz="2400" b="0" dirty="0">
              <a:solidFill>
                <a:srgbClr val="00002A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Oct 2017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295721" y="127637"/>
            <a:ext cx="8740775" cy="1644651"/>
            <a:chOff x="110" y="96"/>
            <a:chExt cx="5506" cy="103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04"/>
              <a:ext cx="1464" cy="1028"/>
              <a:chOff x="4080" y="10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0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2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05" y="28985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3246205" y="1248185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917" y="3771037"/>
            <a:ext cx="5784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rgbClr val="00279F"/>
                </a:solidFill>
              </a:rPr>
              <a:t>Mathematics in </a:t>
            </a:r>
            <a:r>
              <a:rPr lang="en-US" b="0" dirty="0" smtClean="0">
                <a:solidFill>
                  <a:srgbClr val="00279F"/>
                </a:solidFill>
              </a:rPr>
              <a:t>Action Conference:</a:t>
            </a:r>
            <a:r>
              <a:rPr lang="en-US" b="0" dirty="0">
                <a:solidFill>
                  <a:srgbClr val="00279F"/>
                </a:solidFill>
              </a:rPr>
              <a:t/>
            </a:r>
            <a:br>
              <a:rPr lang="en-US" b="0" dirty="0">
                <a:solidFill>
                  <a:srgbClr val="00279F"/>
                </a:solidFill>
              </a:rPr>
            </a:br>
            <a:r>
              <a:rPr lang="en-US" b="0" dirty="0" smtClean="0">
                <a:solidFill>
                  <a:srgbClr val="00279F"/>
                </a:solidFill>
              </a:rPr>
              <a:t>ready </a:t>
            </a:r>
            <a:r>
              <a:rPr lang="en-US" b="0" dirty="0">
                <a:solidFill>
                  <a:srgbClr val="00279F"/>
                </a:solidFill>
              </a:rPr>
              <a:t>to </a:t>
            </a:r>
            <a:r>
              <a:rPr lang="en-US" b="0" dirty="0" smtClean="0">
                <a:solidFill>
                  <a:srgbClr val="00279F"/>
                </a:solidFill>
              </a:rPr>
              <a:t>reason</a:t>
            </a:r>
            <a:endParaRPr lang="en-GB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Cylinder Immersion</a:t>
            </a:r>
            <a:endParaRPr lang="en-GB" dirty="0"/>
          </a:p>
        </p:txBody>
      </p:sp>
      <p:pic>
        <p:nvPicPr>
          <p:cNvPr id="4" name="Overflowing Cylinde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3" y="830507"/>
            <a:ext cx="7961139" cy="55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Secret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14400"/>
            <a:ext cx="4968552" cy="4114800"/>
          </a:xfrm>
        </p:spPr>
        <p:txBody>
          <a:bodyPr/>
          <a:lstStyle/>
          <a:p>
            <a:r>
              <a:rPr lang="en-GB"/>
              <a:t>One of these five places has been chosen secretly. </a:t>
            </a:r>
          </a:p>
          <a:p>
            <a:r>
              <a:rPr lang="en-GB"/>
              <a:t>You can get information by clicking on the numbers.</a:t>
            </a:r>
          </a:p>
          <a:p>
            <a:r>
              <a:rPr lang="en-GB"/>
              <a:t>If the place where you click is the secret place, or next to the secret place, it will go red (hot), otherwise it will go blue (cold).</a:t>
            </a:r>
          </a:p>
          <a:p>
            <a:r>
              <a:rPr lang="en-GB"/>
              <a:t>How few clicks can you make and be certain of finding the secret place?</a:t>
            </a:r>
          </a:p>
        </p:txBody>
      </p:sp>
      <p:pic>
        <p:nvPicPr>
          <p:cNvPr id="31" name="Picture 3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196752"/>
            <a:ext cx="3626124" cy="35439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5436096" y="5229200"/>
            <a:ext cx="3168352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0D0D0D"/>
                </a:solidFill>
                <a:latin typeface="Chalkboard" pitchFamily="-111" charset="0"/>
              </a:rPr>
              <a:t>Can you always find it in 2 clicks? 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0D0D0D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Magic Square Reasoning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819400" y="2057400"/>
            <a:ext cx="2743200" cy="2743200"/>
            <a:chOff x="336" y="1296"/>
            <a:chExt cx="1728" cy="1728"/>
          </a:xfrm>
        </p:grpSpPr>
        <p:sp>
          <p:nvSpPr>
            <p:cNvPr id="38975" name="Line 4"/>
            <p:cNvSpPr>
              <a:spLocks noChangeShapeType="1"/>
            </p:cNvSpPr>
            <p:nvPr/>
          </p:nvSpPr>
          <p:spPr bwMode="auto">
            <a:xfrm>
              <a:off x="2064" y="1296"/>
              <a:ext cx="0" cy="172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grpSp>
          <p:nvGrpSpPr>
            <p:cNvPr id="38976" name="Group 5"/>
            <p:cNvGrpSpPr>
              <a:grpSpLocks/>
            </p:cNvGrpSpPr>
            <p:nvPr/>
          </p:nvGrpSpPr>
          <p:grpSpPr bwMode="auto">
            <a:xfrm>
              <a:off x="336" y="1296"/>
              <a:ext cx="1728" cy="1728"/>
              <a:chOff x="336" y="1296"/>
              <a:chExt cx="1728" cy="1728"/>
            </a:xfrm>
          </p:grpSpPr>
          <p:sp>
            <p:nvSpPr>
              <p:cNvPr id="38977" name="Line 6"/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78" name="Line 7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79" name="Line 8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0" name="Line 9"/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1" name="Line 10"/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2" name="Line 11"/>
              <p:cNvSpPr>
                <a:spLocks noChangeShapeType="1"/>
              </p:cNvSpPr>
              <p:nvPr/>
            </p:nvSpPr>
            <p:spPr bwMode="auto">
              <a:xfrm>
                <a:off x="336" y="2448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3" name="Line 12"/>
              <p:cNvSpPr>
                <a:spLocks noChangeShapeType="1"/>
              </p:cNvSpPr>
              <p:nvPr/>
            </p:nvSpPr>
            <p:spPr bwMode="auto">
              <a:xfrm>
                <a:off x="336" y="3024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24200" y="2209800"/>
            <a:ext cx="2438400" cy="2408238"/>
            <a:chOff x="1872" y="1392"/>
            <a:chExt cx="1536" cy="1517"/>
          </a:xfrm>
        </p:grpSpPr>
        <p:sp>
          <p:nvSpPr>
            <p:cNvPr id="38966" name="Text Box 14"/>
            <p:cNvSpPr txBox="1">
              <a:spLocks noChangeArrowheads="1"/>
            </p:cNvSpPr>
            <p:nvPr/>
          </p:nvSpPr>
          <p:spPr bwMode="auto">
            <a:xfrm>
              <a:off x="2448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5</a:t>
              </a:r>
            </a:p>
          </p:txBody>
        </p:sp>
        <p:sp>
          <p:nvSpPr>
            <p:cNvPr id="38967" name="Text Box 15"/>
            <p:cNvSpPr txBox="1">
              <a:spLocks noChangeArrowheads="1"/>
            </p:cNvSpPr>
            <p:nvPr/>
          </p:nvSpPr>
          <p:spPr bwMode="auto">
            <a:xfrm>
              <a:off x="1872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1</a:t>
              </a:r>
            </a:p>
          </p:txBody>
        </p:sp>
        <p:sp>
          <p:nvSpPr>
            <p:cNvPr id="38968" name="Text Box 16"/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9</a:t>
              </a:r>
            </a:p>
          </p:txBody>
        </p:sp>
        <p:sp>
          <p:nvSpPr>
            <p:cNvPr id="38969" name="Text Box 17"/>
            <p:cNvSpPr txBox="1">
              <a:spLocks noChangeArrowheads="1"/>
            </p:cNvSpPr>
            <p:nvPr/>
          </p:nvSpPr>
          <p:spPr bwMode="auto">
            <a:xfrm>
              <a:off x="2976" y="1392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2</a:t>
              </a:r>
            </a:p>
          </p:txBody>
        </p:sp>
        <p:sp>
          <p:nvSpPr>
            <p:cNvPr id="38970" name="Text Box 18"/>
            <p:cNvSpPr txBox="1">
              <a:spLocks noChangeArrowheads="1"/>
            </p:cNvSpPr>
            <p:nvPr/>
          </p:nvSpPr>
          <p:spPr bwMode="auto">
            <a:xfrm>
              <a:off x="2976" y="254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4</a:t>
              </a:r>
            </a:p>
          </p:txBody>
        </p:sp>
        <p:sp>
          <p:nvSpPr>
            <p:cNvPr id="38971" name="Text Box 19"/>
            <p:cNvSpPr txBox="1">
              <a:spLocks noChangeArrowheads="1"/>
            </p:cNvSpPr>
            <p:nvPr/>
          </p:nvSpPr>
          <p:spPr bwMode="auto">
            <a:xfrm>
              <a:off x="1872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6</a:t>
              </a:r>
            </a:p>
          </p:txBody>
        </p:sp>
        <p:sp>
          <p:nvSpPr>
            <p:cNvPr id="38972" name="Text Box 20"/>
            <p:cNvSpPr txBox="1">
              <a:spLocks noChangeArrowheads="1"/>
            </p:cNvSpPr>
            <p:nvPr/>
          </p:nvSpPr>
          <p:spPr bwMode="auto">
            <a:xfrm>
              <a:off x="1872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8</a:t>
              </a:r>
            </a:p>
          </p:txBody>
        </p:sp>
        <p:sp>
          <p:nvSpPr>
            <p:cNvPr id="38973" name="Text Box 21"/>
            <p:cNvSpPr txBox="1">
              <a:spLocks noChangeArrowheads="1"/>
            </p:cNvSpPr>
            <p:nvPr/>
          </p:nvSpPr>
          <p:spPr bwMode="auto">
            <a:xfrm>
              <a:off x="2448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3</a:t>
              </a:r>
            </a:p>
          </p:txBody>
        </p:sp>
        <p:sp>
          <p:nvSpPr>
            <p:cNvPr id="38974" name="Text Box 22"/>
            <p:cNvSpPr txBox="1">
              <a:spLocks noChangeArrowheads="1"/>
            </p:cNvSpPr>
            <p:nvPr/>
          </p:nvSpPr>
          <p:spPr bwMode="auto">
            <a:xfrm>
              <a:off x="2448" y="1392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7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2160" y="1344"/>
            <a:chExt cx="1632" cy="1632"/>
          </a:xfrm>
        </p:grpSpPr>
        <p:sp>
          <p:nvSpPr>
            <p:cNvPr id="38962" name="Rectangle 24"/>
            <p:cNvSpPr>
              <a:spLocks noChangeArrowheads="1"/>
            </p:cNvSpPr>
            <p:nvPr/>
          </p:nvSpPr>
          <p:spPr bwMode="auto">
            <a:xfrm>
              <a:off x="2160" y="1920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63" name="Rectangle 25"/>
            <p:cNvSpPr>
              <a:spLocks noChangeArrowheads="1"/>
            </p:cNvSpPr>
            <p:nvPr/>
          </p:nvSpPr>
          <p:spPr bwMode="auto">
            <a:xfrm>
              <a:off x="2160" y="2496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64" name="Rectangle 26"/>
            <p:cNvSpPr>
              <a:spLocks noChangeArrowheads="1"/>
            </p:cNvSpPr>
            <p:nvPr/>
          </p:nvSpPr>
          <p:spPr bwMode="auto">
            <a:xfrm>
              <a:off x="273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65" name="Rectangle 27"/>
            <p:cNvSpPr>
              <a:spLocks noChangeArrowheads="1"/>
            </p:cNvSpPr>
            <p:nvPr/>
          </p:nvSpPr>
          <p:spPr bwMode="auto">
            <a:xfrm>
              <a:off x="3312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971800" y="2209800"/>
            <a:ext cx="2438400" cy="2362200"/>
            <a:chOff x="1872" y="1392"/>
            <a:chExt cx="1536" cy="1488"/>
          </a:xfrm>
        </p:grpSpPr>
        <p:sp>
          <p:nvSpPr>
            <p:cNvPr id="38960" name="Line 34"/>
            <p:cNvSpPr>
              <a:spLocks noChangeShapeType="1"/>
            </p:cNvSpPr>
            <p:nvPr/>
          </p:nvSpPr>
          <p:spPr bwMode="auto">
            <a:xfrm>
              <a:off x="1872" y="1584"/>
              <a:ext cx="1536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61" name="Line 35"/>
            <p:cNvSpPr>
              <a:spLocks noChangeShapeType="1"/>
            </p:cNvSpPr>
            <p:nvPr/>
          </p:nvSpPr>
          <p:spPr bwMode="auto">
            <a:xfrm>
              <a:off x="2064" y="1392"/>
              <a:ext cx="0" cy="1488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057400" y="5675313"/>
            <a:ext cx="3733800" cy="573087"/>
            <a:chOff x="1296" y="3430"/>
            <a:chExt cx="2352" cy="361"/>
          </a:xfrm>
        </p:grpSpPr>
        <p:sp>
          <p:nvSpPr>
            <p:cNvPr id="110634" name="Rectangle 40"/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10635" name="Rectangle 41"/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10636" name="Text Box 42"/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10638" name="Text Box 44"/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rgbClr val="000000"/>
                  </a:solidFill>
                </a:rPr>
                <a:t>Sum(</a:t>
              </a:r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1847" y="3430"/>
              <a:ext cx="5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     </a:t>
              </a:r>
              <a:r>
                <a:rPr lang="en-US" sz="2400" b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959" name="Text Box 46"/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rgbClr val="000000"/>
                  </a:solidFill>
                </a:rPr>
                <a:t>Sum(       )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3696" y="1344"/>
            <a:chExt cx="1632" cy="1632"/>
          </a:xfrm>
        </p:grpSpPr>
        <p:sp>
          <p:nvSpPr>
            <p:cNvPr id="38945" name="Rectangle 48"/>
            <p:cNvSpPr>
              <a:spLocks noChangeArrowheads="1"/>
            </p:cNvSpPr>
            <p:nvPr/>
          </p:nvSpPr>
          <p:spPr bwMode="auto">
            <a:xfrm>
              <a:off x="369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6" name="Rectangle 49"/>
            <p:cNvSpPr>
              <a:spLocks noChangeArrowheads="1"/>
            </p:cNvSpPr>
            <p:nvPr/>
          </p:nvSpPr>
          <p:spPr bwMode="auto">
            <a:xfrm>
              <a:off x="3696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7" name="Rectangle 50"/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8" name="Rectangle 51"/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9" name="Rectangle 52"/>
            <p:cNvSpPr>
              <a:spLocks noChangeArrowheads="1"/>
            </p:cNvSpPr>
            <p:nvPr/>
          </p:nvSpPr>
          <p:spPr bwMode="auto">
            <a:xfrm>
              <a:off x="4848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50" name="Rectangle 53"/>
            <p:cNvSpPr>
              <a:spLocks noChangeArrowheads="1"/>
            </p:cNvSpPr>
            <p:nvPr/>
          </p:nvSpPr>
          <p:spPr bwMode="auto">
            <a:xfrm>
              <a:off x="4272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51" name="Rectangle 54"/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52" name="Rectangle 55"/>
            <p:cNvSpPr>
              <a:spLocks noChangeArrowheads="1"/>
            </p:cNvSpPr>
            <p:nvPr/>
          </p:nvSpPr>
          <p:spPr bwMode="auto">
            <a:xfrm>
              <a:off x="4272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895600" y="3048000"/>
            <a:ext cx="2590800" cy="1676400"/>
            <a:chOff x="3696" y="1920"/>
            <a:chExt cx="1632" cy="1056"/>
          </a:xfrm>
        </p:grpSpPr>
        <p:sp>
          <p:nvSpPr>
            <p:cNvPr id="38941" name="Rectangle 57"/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2" name="Rectangle 58"/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3" name="Rectangle 59"/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38944" name="Rectangle 60"/>
            <p:cNvSpPr>
              <a:spLocks noChangeArrowheads="1"/>
            </p:cNvSpPr>
            <p:nvPr/>
          </p:nvSpPr>
          <p:spPr bwMode="auto">
            <a:xfrm>
              <a:off x="4272" y="192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</p:grpSp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6324600" y="3657600"/>
            <a:ext cx="2536825" cy="914400"/>
          </a:xfrm>
          <a:prstGeom prst="wedgeRoundRectCallout">
            <a:avLst>
              <a:gd name="adj1" fmla="val 3005"/>
              <a:gd name="adj2" fmla="val -1513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0">
                <a:solidFill>
                  <a:srgbClr val="800000"/>
                </a:solidFill>
              </a:rPr>
              <a:t>Try to describe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them in words</a:t>
            </a:r>
          </a:p>
        </p:txBody>
      </p:sp>
      <p:sp>
        <p:nvSpPr>
          <p:cNvPr id="12350" name="AutoShape 62"/>
          <p:cNvSpPr>
            <a:spLocks noChangeArrowheads="1"/>
          </p:cNvSpPr>
          <p:nvPr/>
        </p:nvSpPr>
        <p:spPr bwMode="auto">
          <a:xfrm>
            <a:off x="6172200" y="1219200"/>
            <a:ext cx="2743200" cy="1752600"/>
          </a:xfrm>
          <a:prstGeom prst="wedgeRoundRectCallout">
            <a:avLst>
              <a:gd name="adj1" fmla="val -73148"/>
              <a:gd name="adj2" fmla="val 7119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000" b="0">
                <a:solidFill>
                  <a:srgbClr val="800000"/>
                </a:solidFill>
              </a:rPr>
              <a:t>What other 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configurations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like this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give one sum</a:t>
            </a:r>
            <a:br>
              <a:rPr lang="en-US" sz="2000" b="0">
                <a:solidFill>
                  <a:srgbClr val="800000"/>
                </a:solidFill>
              </a:rPr>
            </a:br>
            <a:r>
              <a:rPr lang="en-US" sz="2000" b="0">
                <a:solidFill>
                  <a:srgbClr val="800000"/>
                </a:solidFill>
              </a:rPr>
              <a:t>equal to another?</a:t>
            </a:r>
          </a:p>
        </p:txBody>
      </p: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990600" y="3657600"/>
            <a:ext cx="319088" cy="1143000"/>
            <a:chOff x="990600" y="3657600"/>
            <a:chExt cx="318755" cy="1143000"/>
          </a:xfrm>
          <a:solidFill>
            <a:srgbClr val="00FFFF"/>
          </a:solidFill>
        </p:grpSpPr>
        <p:sp>
          <p:nvSpPr>
            <p:cNvPr id="38938" name="Rectangle 67"/>
            <p:cNvSpPr>
              <a:spLocks noChangeArrowheads="1"/>
            </p:cNvSpPr>
            <p:nvPr/>
          </p:nvSpPr>
          <p:spPr bwMode="auto">
            <a:xfrm>
              <a:off x="1004555" y="4086886"/>
              <a:ext cx="304800" cy="3048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8939" name="Rectangle 76"/>
            <p:cNvSpPr>
              <a:spLocks noChangeArrowheads="1"/>
            </p:cNvSpPr>
            <p:nvPr/>
          </p:nvSpPr>
          <p:spPr bwMode="auto">
            <a:xfrm>
              <a:off x="1004555" y="3657600"/>
              <a:ext cx="304800" cy="3048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0" name="Rectangle 80"/>
            <p:cNvSpPr>
              <a:spLocks noChangeArrowheads="1"/>
            </p:cNvSpPr>
            <p:nvPr/>
          </p:nvSpPr>
          <p:spPr bwMode="auto">
            <a:xfrm>
              <a:off x="990600" y="4495800"/>
              <a:ext cx="304800" cy="3048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09600" y="2514600"/>
            <a:ext cx="1066800" cy="304800"/>
            <a:chOff x="685800" y="2514600"/>
            <a:chExt cx="1066800" cy="304800"/>
          </a:xfrm>
        </p:grpSpPr>
        <p:sp>
          <p:nvSpPr>
            <p:cNvPr id="38935" name="Rectangle 64"/>
            <p:cNvSpPr>
              <a:spLocks noChangeArrowheads="1"/>
            </p:cNvSpPr>
            <p:nvPr/>
          </p:nvSpPr>
          <p:spPr bwMode="auto">
            <a:xfrm>
              <a:off x="1447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6" name="Rectangle 70"/>
            <p:cNvSpPr>
              <a:spLocks noChangeArrowheads="1"/>
            </p:cNvSpPr>
            <p:nvPr/>
          </p:nvSpPr>
          <p:spPr bwMode="auto">
            <a:xfrm>
              <a:off x="685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7" name="Rectangle 81"/>
            <p:cNvSpPr>
              <a:spLocks noChangeArrowheads="1"/>
            </p:cNvSpPr>
            <p:nvPr/>
          </p:nvSpPr>
          <p:spPr bwMode="auto">
            <a:xfrm>
              <a:off x="1066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609600" y="3654425"/>
            <a:ext cx="1081088" cy="1146175"/>
            <a:chOff x="609600" y="3654095"/>
            <a:chExt cx="1080755" cy="1146505"/>
          </a:xfrm>
          <a:solidFill>
            <a:srgbClr val="00FFFF"/>
          </a:solidFill>
        </p:grpSpPr>
        <p:sp>
          <p:nvSpPr>
            <p:cNvPr id="38932" name="Rectangle 77"/>
            <p:cNvSpPr>
              <a:spLocks noChangeArrowheads="1"/>
            </p:cNvSpPr>
            <p:nvPr/>
          </p:nvSpPr>
          <p:spPr bwMode="auto">
            <a:xfrm>
              <a:off x="1385555" y="3654095"/>
              <a:ext cx="304800" cy="3048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3" name="Rectangle 79"/>
            <p:cNvSpPr>
              <a:spLocks noChangeArrowheads="1"/>
            </p:cNvSpPr>
            <p:nvPr/>
          </p:nvSpPr>
          <p:spPr bwMode="auto">
            <a:xfrm>
              <a:off x="609600" y="4495800"/>
              <a:ext cx="304800" cy="3048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4" name="Text Box 82"/>
            <p:cNvSpPr txBox="1">
              <a:spLocks noChangeArrowheads="1"/>
            </p:cNvSpPr>
            <p:nvPr/>
          </p:nvSpPr>
          <p:spPr bwMode="auto">
            <a:xfrm>
              <a:off x="990600" y="3979863"/>
              <a:ext cx="381000" cy="4617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rgbClr val="000000"/>
                  </a:solidFill>
                  <a:latin typeface="Arial Narrow" charset="0"/>
                </a:rPr>
                <a:t>2</a:t>
              </a:r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609600" y="2133600"/>
            <a:ext cx="1066800" cy="1066800"/>
            <a:chOff x="685800" y="2133600"/>
            <a:chExt cx="1066800" cy="1066800"/>
          </a:xfrm>
        </p:grpSpPr>
        <p:sp>
          <p:nvSpPr>
            <p:cNvPr id="38929" name="Rectangle 65"/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0" name="Rectangle 69"/>
            <p:cNvSpPr>
              <a:spLocks noChangeArrowheads="1"/>
            </p:cNvSpPr>
            <p:nvPr/>
          </p:nvSpPr>
          <p:spPr bwMode="auto">
            <a:xfrm>
              <a:off x="685800" y="2133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1" name="Text Box 72"/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rgbClr val="000000"/>
                  </a:solidFill>
                  <a:latin typeface="Arial Narrow" charset="0"/>
                </a:rPr>
                <a:t>2</a:t>
              </a:r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Rounded Rectangular Callout 78"/>
          <p:cNvSpPr/>
          <p:nvPr/>
        </p:nvSpPr>
        <p:spPr bwMode="auto">
          <a:xfrm>
            <a:off x="6019800" y="4648200"/>
            <a:ext cx="2895600" cy="838200"/>
          </a:xfrm>
          <a:prstGeom prst="wedgeRoundRectCallout">
            <a:avLst>
              <a:gd name="adj1" fmla="val -36258"/>
              <a:gd name="adj2" fmla="val 87723"/>
              <a:gd name="adj3" fmla="val 16667"/>
            </a:avLst>
          </a:prstGeom>
          <a:solidFill>
            <a:srgbClr val="B9C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2000" b="0">
                <a:solidFill>
                  <a:srgbClr val="0000BF"/>
                </a:solidFill>
              </a:rPr>
              <a:t>Any colour-symmetric </a:t>
            </a:r>
            <a:br>
              <a:rPr lang="en-GB" sz="2000" b="0">
                <a:solidFill>
                  <a:srgbClr val="0000BF"/>
                </a:solidFill>
              </a:rPr>
            </a:br>
            <a:r>
              <a:rPr lang="en-GB" sz="2000" b="0">
                <a:solidFill>
                  <a:srgbClr val="0000BF"/>
                </a:solidFill>
              </a:rPr>
              <a:t>arrangement?</a:t>
            </a:r>
          </a:p>
        </p:txBody>
      </p:sp>
    </p:spTree>
    <p:extLst>
      <p:ext uri="{BB962C8B-B14F-4D97-AF65-F5344CB8AC3E}">
        <p14:creationId xmlns:p14="http://schemas.microsoft.com/office/powerpoint/2010/main" val="35663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 animBg="1" autoUpdateAnimBg="0"/>
      <p:bldP spid="12349" grpId="1" animBg="1"/>
      <p:bldP spid="12350" grpId="0" animBg="1" autoUpdateAnimBg="0"/>
      <p:bldP spid="12350" grpId="1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305800" cy="1104900"/>
          </a:xfrm>
        </p:spPr>
        <p:txBody>
          <a:bodyPr anchor="t"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More Magic Square Reasoning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819400" y="1524000"/>
            <a:ext cx="3657600" cy="3657600"/>
            <a:chOff x="2832" y="1104"/>
            <a:chExt cx="2304" cy="2304"/>
          </a:xfrm>
        </p:grpSpPr>
        <p:sp>
          <p:nvSpPr>
            <p:cNvPr id="41005" name="Rectangle 4"/>
            <p:cNvSpPr>
              <a:spLocks noChangeArrowheads="1"/>
            </p:cNvSpPr>
            <p:nvPr/>
          </p:nvSpPr>
          <p:spPr bwMode="auto">
            <a:xfrm>
              <a:off x="2832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6" name="Rectangle 5"/>
            <p:cNvSpPr>
              <a:spLocks noChangeArrowheads="1"/>
            </p:cNvSpPr>
            <p:nvPr/>
          </p:nvSpPr>
          <p:spPr bwMode="auto">
            <a:xfrm>
              <a:off x="3408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7" name="Rectangle 6"/>
            <p:cNvSpPr>
              <a:spLocks noChangeArrowheads="1"/>
            </p:cNvSpPr>
            <p:nvPr/>
          </p:nvSpPr>
          <p:spPr bwMode="auto">
            <a:xfrm>
              <a:off x="3984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8" name="Rectangle 7"/>
            <p:cNvSpPr>
              <a:spLocks noChangeArrowheads="1"/>
            </p:cNvSpPr>
            <p:nvPr/>
          </p:nvSpPr>
          <p:spPr bwMode="auto">
            <a:xfrm>
              <a:off x="4560" y="1104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9" name="Rectangle 8"/>
            <p:cNvSpPr>
              <a:spLocks noChangeArrowheads="1"/>
            </p:cNvSpPr>
            <p:nvPr/>
          </p:nvSpPr>
          <p:spPr bwMode="auto">
            <a:xfrm>
              <a:off x="2832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0" name="Rectangle 9"/>
            <p:cNvSpPr>
              <a:spLocks noChangeArrowheads="1"/>
            </p:cNvSpPr>
            <p:nvPr/>
          </p:nvSpPr>
          <p:spPr bwMode="auto">
            <a:xfrm>
              <a:off x="3408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1" name="Rectangle 10"/>
            <p:cNvSpPr>
              <a:spLocks noChangeArrowheads="1"/>
            </p:cNvSpPr>
            <p:nvPr/>
          </p:nvSpPr>
          <p:spPr bwMode="auto">
            <a:xfrm>
              <a:off x="3984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2" name="Rectangle 11"/>
            <p:cNvSpPr>
              <a:spLocks noChangeArrowheads="1"/>
            </p:cNvSpPr>
            <p:nvPr/>
          </p:nvSpPr>
          <p:spPr bwMode="auto">
            <a:xfrm>
              <a:off x="4560" y="1680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3" name="Rectangle 12"/>
            <p:cNvSpPr>
              <a:spLocks noChangeArrowheads="1"/>
            </p:cNvSpPr>
            <p:nvPr/>
          </p:nvSpPr>
          <p:spPr bwMode="auto">
            <a:xfrm>
              <a:off x="2832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4" name="Rectangle 13"/>
            <p:cNvSpPr>
              <a:spLocks noChangeArrowheads="1"/>
            </p:cNvSpPr>
            <p:nvPr/>
          </p:nvSpPr>
          <p:spPr bwMode="auto">
            <a:xfrm>
              <a:off x="3408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5" name="Rectangle 14"/>
            <p:cNvSpPr>
              <a:spLocks noChangeArrowheads="1"/>
            </p:cNvSpPr>
            <p:nvPr/>
          </p:nvSpPr>
          <p:spPr bwMode="auto">
            <a:xfrm>
              <a:off x="3984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6" name="Rectangle 15"/>
            <p:cNvSpPr>
              <a:spLocks noChangeArrowheads="1"/>
            </p:cNvSpPr>
            <p:nvPr/>
          </p:nvSpPr>
          <p:spPr bwMode="auto">
            <a:xfrm>
              <a:off x="4560" y="2256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7" name="Rectangle 16"/>
            <p:cNvSpPr>
              <a:spLocks noChangeArrowheads="1"/>
            </p:cNvSpPr>
            <p:nvPr/>
          </p:nvSpPr>
          <p:spPr bwMode="auto">
            <a:xfrm>
              <a:off x="2832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8" name="Rectangle 17"/>
            <p:cNvSpPr>
              <a:spLocks noChangeArrowheads="1"/>
            </p:cNvSpPr>
            <p:nvPr/>
          </p:nvSpPr>
          <p:spPr bwMode="auto">
            <a:xfrm>
              <a:off x="3408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19" name="Rectangle 18"/>
            <p:cNvSpPr>
              <a:spLocks noChangeArrowheads="1"/>
            </p:cNvSpPr>
            <p:nvPr/>
          </p:nvSpPr>
          <p:spPr bwMode="auto">
            <a:xfrm>
              <a:off x="3984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0" name="Rectangle 19"/>
            <p:cNvSpPr>
              <a:spLocks noChangeArrowheads="1"/>
            </p:cNvSpPr>
            <p:nvPr/>
          </p:nvSpPr>
          <p:spPr bwMode="auto">
            <a:xfrm>
              <a:off x="4560" y="2832"/>
              <a:ext cx="576" cy="57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9" name="Rectangle 21"/>
            <p:cNvSpPr>
              <a:spLocks noChangeArrowheads="1"/>
            </p:cNvSpPr>
            <p:nvPr/>
          </p:nvSpPr>
          <p:spPr bwMode="auto">
            <a:xfrm>
              <a:off x="3456" y="1152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0" name="Rectangle 22"/>
            <p:cNvSpPr>
              <a:spLocks noChangeArrowheads="1"/>
            </p:cNvSpPr>
            <p:nvPr/>
          </p:nvSpPr>
          <p:spPr bwMode="auto">
            <a:xfrm>
              <a:off x="4032" y="1152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1" name="Rectangle 23"/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2" name="Rectangle 24"/>
            <p:cNvSpPr>
              <a:spLocks noChangeArrowheads="1"/>
            </p:cNvSpPr>
            <p:nvPr/>
          </p:nvSpPr>
          <p:spPr bwMode="auto">
            <a:xfrm>
              <a:off x="2880" y="1728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3" name="Rectangle 25"/>
            <p:cNvSpPr>
              <a:spLocks noChangeArrowheads="1"/>
            </p:cNvSpPr>
            <p:nvPr/>
          </p:nvSpPr>
          <p:spPr bwMode="auto">
            <a:xfrm>
              <a:off x="2880" y="230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4" name="Rectangle 26"/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1" name="Rectangle 28"/>
            <p:cNvSpPr>
              <a:spLocks noChangeArrowheads="1"/>
            </p:cNvSpPr>
            <p:nvPr/>
          </p:nvSpPr>
          <p:spPr bwMode="auto">
            <a:xfrm>
              <a:off x="3456" y="1728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2" name="Rectangle 29"/>
            <p:cNvSpPr>
              <a:spLocks noChangeArrowheads="1"/>
            </p:cNvSpPr>
            <p:nvPr/>
          </p:nvSpPr>
          <p:spPr bwMode="auto">
            <a:xfrm>
              <a:off x="4032" y="1728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3" name="Rectangle 30"/>
            <p:cNvSpPr>
              <a:spLocks noChangeArrowheads="1"/>
            </p:cNvSpPr>
            <p:nvPr/>
          </p:nvSpPr>
          <p:spPr bwMode="auto">
            <a:xfrm>
              <a:off x="4032" y="230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4" name="Rectangle 31"/>
            <p:cNvSpPr>
              <a:spLocks noChangeArrowheads="1"/>
            </p:cNvSpPr>
            <p:nvPr/>
          </p:nvSpPr>
          <p:spPr bwMode="auto">
            <a:xfrm>
              <a:off x="2880" y="1152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5" name="Rectangle 32"/>
            <p:cNvSpPr>
              <a:spLocks noChangeArrowheads="1"/>
            </p:cNvSpPr>
            <p:nvPr/>
          </p:nvSpPr>
          <p:spPr bwMode="auto">
            <a:xfrm>
              <a:off x="4608" y="288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6" name="Rectangle 33"/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7" name="Rectangle 34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8" name="Rectangle 35"/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3888" y="1248"/>
            <a:chExt cx="2208" cy="2208"/>
          </a:xfrm>
        </p:grpSpPr>
        <p:sp>
          <p:nvSpPr>
            <p:cNvPr id="40987" name="Rectangle 37"/>
            <p:cNvSpPr>
              <a:spLocks noChangeArrowheads="1"/>
            </p:cNvSpPr>
            <p:nvPr/>
          </p:nvSpPr>
          <p:spPr bwMode="auto">
            <a:xfrm>
              <a:off x="5616" y="1248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8" name="Rectangle 38"/>
            <p:cNvSpPr>
              <a:spLocks noChangeArrowheads="1"/>
            </p:cNvSpPr>
            <p:nvPr/>
          </p:nvSpPr>
          <p:spPr bwMode="auto">
            <a:xfrm>
              <a:off x="4464" y="182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9" name="Rectangle 39"/>
            <p:cNvSpPr>
              <a:spLocks noChangeArrowheads="1"/>
            </p:cNvSpPr>
            <p:nvPr/>
          </p:nvSpPr>
          <p:spPr bwMode="auto">
            <a:xfrm>
              <a:off x="5040" y="240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0" name="Rectangle 40"/>
            <p:cNvSpPr>
              <a:spLocks noChangeArrowheads="1"/>
            </p:cNvSpPr>
            <p:nvPr/>
          </p:nvSpPr>
          <p:spPr bwMode="auto">
            <a:xfrm>
              <a:off x="3888" y="297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987824" y="1628800"/>
            <a:ext cx="3352800" cy="3200400"/>
            <a:chOff x="-703" y="2763"/>
            <a:chExt cx="2112" cy="2016"/>
          </a:xfrm>
        </p:grpSpPr>
        <p:sp>
          <p:nvSpPr>
            <p:cNvPr id="40983" name="Line 42"/>
            <p:cNvSpPr>
              <a:spLocks noChangeShapeType="1"/>
            </p:cNvSpPr>
            <p:nvPr/>
          </p:nvSpPr>
          <p:spPr bwMode="auto">
            <a:xfrm>
              <a:off x="-703" y="3483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Line 43"/>
            <p:cNvSpPr>
              <a:spLocks noChangeShapeType="1"/>
            </p:cNvSpPr>
            <p:nvPr/>
          </p:nvSpPr>
          <p:spPr bwMode="auto">
            <a:xfrm>
              <a:off x="-703" y="4059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Line 44"/>
            <p:cNvSpPr>
              <a:spLocks noChangeShapeType="1"/>
            </p:cNvSpPr>
            <p:nvPr/>
          </p:nvSpPr>
          <p:spPr bwMode="auto">
            <a:xfrm flipV="1">
              <a:off x="-511" y="2763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Line 45"/>
            <p:cNvSpPr>
              <a:spLocks noChangeShapeType="1"/>
            </p:cNvSpPr>
            <p:nvPr/>
          </p:nvSpPr>
          <p:spPr bwMode="auto">
            <a:xfrm flipV="1">
              <a:off x="1217" y="2763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987824" y="1556792"/>
            <a:ext cx="3352800" cy="3276600"/>
            <a:chOff x="288" y="1104"/>
            <a:chExt cx="2112" cy="2064"/>
          </a:xfrm>
        </p:grpSpPr>
        <p:sp>
          <p:nvSpPr>
            <p:cNvPr id="40977" name="Line 47"/>
            <p:cNvSpPr>
              <a:spLocks noChangeShapeType="1"/>
            </p:cNvSpPr>
            <p:nvPr/>
          </p:nvSpPr>
          <p:spPr bwMode="auto">
            <a:xfrm flipH="1" flipV="1">
              <a:off x="432" y="1152"/>
              <a:ext cx="1776" cy="201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Line 48"/>
            <p:cNvSpPr>
              <a:spLocks noChangeShapeType="1"/>
            </p:cNvSpPr>
            <p:nvPr/>
          </p:nvSpPr>
          <p:spPr bwMode="auto">
            <a:xfrm>
              <a:off x="288" y="1872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Line 49"/>
            <p:cNvSpPr>
              <a:spLocks noChangeShapeType="1"/>
            </p:cNvSpPr>
            <p:nvPr/>
          </p:nvSpPr>
          <p:spPr bwMode="auto">
            <a:xfrm>
              <a:off x="288" y="2448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Line 50"/>
            <p:cNvSpPr>
              <a:spLocks noChangeShapeType="1"/>
            </p:cNvSpPr>
            <p:nvPr/>
          </p:nvSpPr>
          <p:spPr bwMode="auto">
            <a:xfrm flipV="1">
              <a:off x="2208" y="1152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Line 51"/>
            <p:cNvSpPr>
              <a:spLocks noChangeShapeType="1"/>
            </p:cNvSpPr>
            <p:nvPr/>
          </p:nvSpPr>
          <p:spPr bwMode="auto">
            <a:xfrm flipV="1">
              <a:off x="432" y="1152"/>
              <a:ext cx="1824" cy="1920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Line 52"/>
            <p:cNvSpPr>
              <a:spLocks noChangeShapeType="1"/>
            </p:cNvSpPr>
            <p:nvPr/>
          </p:nvSpPr>
          <p:spPr bwMode="auto">
            <a:xfrm flipV="1">
              <a:off x="432" y="1104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362200" y="5516563"/>
            <a:ext cx="3733800" cy="579437"/>
            <a:chOff x="1296" y="3430"/>
            <a:chExt cx="2352" cy="365"/>
          </a:xfrm>
        </p:grpSpPr>
        <p:sp>
          <p:nvSpPr>
            <p:cNvPr id="40970" name="Rectangle 54"/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40971" name="Rectangle 55"/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40972" name="Text Box 56"/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 dirty="0">
                  <a:solidFill>
                    <a:srgbClr val="000000"/>
                  </a:solidFill>
                  <a:latin typeface="Arial Narrow" charset="0"/>
                </a:rPr>
                <a:t>=</a:t>
              </a:r>
            </a:p>
          </p:txBody>
        </p:sp>
        <p:sp>
          <p:nvSpPr>
            <p:cNvPr id="40974" name="Text Box 58"/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Sum(</a:t>
              </a:r>
            </a:p>
          </p:txBody>
        </p:sp>
        <p:sp>
          <p:nvSpPr>
            <p:cNvPr id="40975" name="Text Box 59"/>
            <p:cNvSpPr txBox="1">
              <a:spLocks noChangeArrowheads="1"/>
            </p:cNvSpPr>
            <p:nvPr/>
          </p:nvSpPr>
          <p:spPr bwMode="auto">
            <a:xfrm>
              <a:off x="1814" y="3430"/>
              <a:ext cx="5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       )</a:t>
              </a:r>
            </a:p>
          </p:txBody>
        </p:sp>
        <p:sp>
          <p:nvSpPr>
            <p:cNvPr id="40976" name="Text Box 60"/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>
                  <a:solidFill>
                    <a:srgbClr val="000000"/>
                  </a:solidFill>
                  <a:latin typeface="Arial Narrow" charset="0"/>
                </a:rPr>
                <a:t>Sum(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Wason’s</a:t>
            </a:r>
            <a:r>
              <a:rPr lang="en-US" dirty="0" smtClean="0"/>
              <a:t>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727950" cy="2133600"/>
          </a:xfrm>
        </p:spPr>
        <p:txBody>
          <a:bodyPr/>
          <a:lstStyle/>
          <a:p>
            <a:r>
              <a:rPr lang="en-US" dirty="0" smtClean="0"/>
              <a:t>Each card has a letter on one side and a numeral on the other.</a:t>
            </a:r>
          </a:p>
          <a:p>
            <a:r>
              <a:rPr lang="en-US" dirty="0" smtClean="0"/>
              <a:t>Which cards </a:t>
            </a:r>
            <a:r>
              <a:rPr lang="en-US" i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turned over in order to verify that </a:t>
            </a:r>
          </a:p>
          <a:p>
            <a:pPr lvl="1">
              <a:buNone/>
            </a:pPr>
            <a:r>
              <a:rPr lang="en-US" dirty="0" smtClean="0"/>
              <a:t>“on the back of a vowel </a:t>
            </a:r>
            <a:br>
              <a:rPr lang="en-US" dirty="0" smtClean="0"/>
            </a:br>
            <a:r>
              <a:rPr lang="en-US" dirty="0" smtClean="0"/>
              <a:t>there is always an even number”?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76400" y="4572000"/>
            <a:ext cx="1143000" cy="1600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  <a:t>A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00400" y="4572000"/>
            <a:ext cx="1143000" cy="1600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</a:br>
            <a:r>
              <a:rPr lang="en-US" sz="4000" dirty="0" smtClean="0">
                <a:solidFill>
                  <a:srgbClr val="00279F"/>
                </a:solidFill>
              </a:rPr>
              <a:t>2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24400" y="4572000"/>
            <a:ext cx="1143000" cy="1600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</a:br>
            <a:r>
              <a:rPr lang="en-US" sz="4000" dirty="0" smtClean="0">
                <a:solidFill>
                  <a:srgbClr val="00279F"/>
                </a:solidFill>
              </a:rPr>
              <a:t>B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48400" y="4572000"/>
            <a:ext cx="1143000" cy="1600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  <a:t/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charset="0"/>
              </a:rPr>
            </a:br>
            <a:r>
              <a:rPr lang="en-US" sz="4000" dirty="0" smtClean="0">
                <a:solidFill>
                  <a:srgbClr val="00279F"/>
                </a:solidFill>
              </a:rPr>
              <a:t>3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Diamond Multiplication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36775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7968">
            <a:off x="1192213" y="2212975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12"/>
          <p:cNvGrpSpPr>
            <a:grpSpLocks/>
          </p:cNvGrpSpPr>
          <p:nvPr/>
        </p:nvGrpSpPr>
        <p:grpSpPr bwMode="auto">
          <a:xfrm>
            <a:off x="5796136" y="146178"/>
            <a:ext cx="3109912" cy="6629400"/>
            <a:chOff x="960" y="240"/>
            <a:chExt cx="1824" cy="3888"/>
          </a:xfrm>
          <a:solidFill>
            <a:srgbClr val="FFFFFF"/>
          </a:solidFill>
        </p:grpSpPr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960" y="240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1532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96136" y="116632"/>
            <a:ext cx="3109912" cy="6629400"/>
            <a:chOff x="2736" y="432"/>
            <a:chExt cx="1824" cy="3888"/>
          </a:xfrm>
          <a:solidFill>
            <a:srgbClr val="FFFFFF"/>
          </a:solidFill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2736" y="432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0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32"/>
              <a:ext cx="1539" cy="3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8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Bags, Buses, and Number-line Walks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Triangle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4869160"/>
            <a:ext cx="4896544" cy="1584176"/>
          </a:xfrm>
        </p:spPr>
        <p:txBody>
          <a:bodyPr/>
          <a:lstStyle/>
          <a:p>
            <a:r>
              <a:rPr lang="en-GB"/>
              <a:t>In how many different ways might you count the triangles?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6612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(5 + 4 + 3 + 2 + 1) </a:t>
            </a:r>
            <a:r>
              <a:rPr lang="en-GB" sz="2400" b="0" dirty="0">
                <a:solidFill>
                  <a:srgbClr val="000000"/>
                </a:solidFill>
              </a:rPr>
              <a:t>x 4 + 1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76056" y="5661248"/>
            <a:ext cx="3528392" cy="4320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What are you attending to?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980728"/>
            <a:ext cx="64897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764329"/>
            <a:ext cx="51943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Right-Triangle </a:t>
            </a:r>
            <a:r>
              <a:rPr lang="en-GB" dirty="0" smtClean="0"/>
              <a:t>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471222" cy="792088"/>
          </a:xfrm>
        </p:spPr>
        <p:txBody>
          <a:bodyPr/>
          <a:lstStyle/>
          <a:p>
            <a:r>
              <a:rPr lang="en-GB" dirty="0" smtClean="0"/>
              <a:t>How many right-angled triangles can you find?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1628800"/>
            <a:ext cx="53213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211464" y="5764452"/>
            <a:ext cx="5176959" cy="10935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effectLst>
                  <a:outerShdw blurRad="38100" dist="38100" dir="2700000" algn="tl" rotWithShape="0">
                    <a:schemeClr val="tx2"/>
                  </a:outerShdw>
                </a:effectLst>
              </a:rPr>
              <a:t>Discerning Geometric </a:t>
            </a:r>
            <a:r>
              <a:rPr lang="en-GB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chemeClr val="tx2"/>
                  </a:outerShdw>
                </a:effectLst>
              </a:rPr>
              <a:t>Details</a:t>
            </a:r>
          </a:p>
          <a:p>
            <a:pPr algn="ctr"/>
            <a:r>
              <a:rPr lang="en-GB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chemeClr val="tx2"/>
                  </a:outerShdw>
                </a:effectLst>
              </a:rPr>
              <a:t>Seeking relationships</a:t>
            </a:r>
            <a:r>
              <a:rPr lang="en-GB" b="0" dirty="0" smtClean="0">
                <a:solidFill>
                  <a:schemeClr val="bg1"/>
                </a:solidFill>
              </a:rPr>
              <a:t>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Candles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727950" cy="2040632"/>
          </a:xfrm>
        </p:spPr>
        <p:txBody>
          <a:bodyPr/>
          <a:lstStyle/>
          <a:p>
            <a:r>
              <a:rPr lang="en-GB" dirty="0" smtClean="0"/>
              <a:t>Imagine you have two candles of different diameters so that they burn at different rates</a:t>
            </a:r>
          </a:p>
          <a:p>
            <a:r>
              <a:rPr lang="en-GB" dirty="0" smtClean="0"/>
              <a:t>What happens if the candles are lit at the same time?</a:t>
            </a:r>
          </a:p>
          <a:p>
            <a:r>
              <a:rPr lang="en-GB" dirty="0" smtClean="0"/>
              <a:t>What sorts of questions might be asked?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878" y="3096072"/>
            <a:ext cx="7727950" cy="90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 smtClean="0"/>
              <a:t>Suppose you are told the time taken to burn each completely.</a:t>
            </a:r>
            <a:endParaRPr lang="en-GB" b="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878" y="4005064"/>
            <a:ext cx="6755418" cy="151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 smtClean="0"/>
              <a:t>Example:</a:t>
            </a:r>
          </a:p>
          <a:p>
            <a:pPr lvl="1"/>
            <a:r>
              <a:rPr lang="en-GB" b="0" kern="0" dirty="0" smtClean="0"/>
              <a:t>If one takes 4 hours and the other 5 hours to burn down, when will one candle be 3 times the length of the other</a:t>
            </a:r>
            <a:r>
              <a:rPr lang="en-GB" b="0" kern="0" dirty="0"/>
              <a:t>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76256" y="3609020"/>
            <a:ext cx="1908636" cy="79208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else do</a:t>
            </a:r>
            <a:b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you know?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727950" cy="4114800"/>
          </a:xfrm>
        </p:spPr>
        <p:txBody>
          <a:bodyPr/>
          <a:lstStyle/>
          <a:p>
            <a:r>
              <a:rPr lang="en-GB" altLang="ko-KR" sz="2000" dirty="0">
                <a:latin typeface="Chalkboard" charset="0"/>
                <a:ea typeface="MS PGothic" charset="0"/>
              </a:rPr>
              <a:t>Everything said here today is a conjecture … to be tested in your experience</a:t>
            </a:r>
          </a:p>
          <a:p>
            <a:r>
              <a:rPr lang="en-GB" altLang="ko-KR" sz="2000" dirty="0">
                <a:latin typeface="Chalkboard" charset="0"/>
                <a:ea typeface="MS PGothic" charset="0"/>
              </a:rPr>
              <a:t>The best way to sensitise yourself to learners …</a:t>
            </a:r>
          </a:p>
          <a:p>
            <a:pPr lvl="1">
              <a:buFont typeface="Lucida Grande"/>
              <a:buChar char="…"/>
            </a:pPr>
            <a:r>
              <a:rPr lang="en-US" altLang="ko-KR" dirty="0">
                <a:latin typeface="Chalkboard" charset="0"/>
                <a:ea typeface="MS PGothic" charset="0"/>
              </a:rPr>
              <a:t> </a:t>
            </a:r>
            <a:r>
              <a:rPr lang="en-GB" altLang="ko-KR" dirty="0">
                <a:latin typeface="Chalkboard" charset="0"/>
                <a:ea typeface="MS PGothic" charset="0"/>
              </a:rPr>
              <a:t>is to experience parallel phenomena yourself </a:t>
            </a:r>
          </a:p>
          <a:p>
            <a:r>
              <a:rPr lang="en-GB" altLang="ko-KR" sz="2000" dirty="0">
                <a:latin typeface="Chalkboard" charset="0"/>
                <a:ea typeface="MS PGothic" charset="0"/>
              </a:rPr>
              <a:t>So, what you get from this</a:t>
            </a:r>
            <a:r>
              <a:rPr lang="en-US" altLang="ko-KR" sz="2000" dirty="0">
                <a:latin typeface="Chalkboard" charset="0"/>
                <a:ea typeface="MS PGothic" charset="0"/>
              </a:rPr>
              <a:t> </a:t>
            </a:r>
            <a:r>
              <a:rPr lang="en-GB" altLang="ko-KR" sz="2000" dirty="0">
                <a:latin typeface="Chalkboard" charset="0"/>
                <a:ea typeface="MS PGothic" charset="0"/>
              </a:rPr>
              <a:t>session is what you notice happening inside you!</a:t>
            </a:r>
          </a:p>
          <a:p>
            <a:r>
              <a:rPr lang="en-GB" altLang="ko-KR" sz="2000" dirty="0">
                <a:latin typeface="Chalkboard" charset="0"/>
                <a:ea typeface="MS PGothic" charset="0"/>
              </a:rPr>
              <a:t>Principle Conjecture</a:t>
            </a:r>
          </a:p>
          <a:p>
            <a:pPr lvl="1"/>
            <a:r>
              <a:rPr lang="en-GB" altLang="ko-KR" sz="1600" dirty="0">
                <a:latin typeface="Chalkboard" charset="0"/>
                <a:ea typeface="MS PGothic" charset="0"/>
              </a:rPr>
              <a:t>Every child in school can reason mathematically</a:t>
            </a:r>
          </a:p>
          <a:p>
            <a:pPr lvl="1"/>
            <a:r>
              <a:rPr lang="en-GB" altLang="ko-KR" sz="1600" dirty="0">
                <a:latin typeface="Chalkboard" charset="0"/>
                <a:ea typeface="MS PGothic" charset="0"/>
              </a:rPr>
              <a:t>What often holds them back is lack of facility with numbers</a:t>
            </a:r>
          </a:p>
          <a:p>
            <a:pPr lvl="1"/>
            <a:r>
              <a:rPr lang="en-GB" altLang="ko-KR" sz="1600" dirty="0">
                <a:latin typeface="Chalkboard" charset="0"/>
                <a:ea typeface="MS PGothic" charset="0"/>
              </a:rPr>
              <a:t>So </a:t>
            </a:r>
            <a:r>
              <a:rPr lang="en-GB" altLang="ko-KR" sz="1600" dirty="0" smtClean="0">
                <a:latin typeface="Chalkboard" charset="0"/>
                <a:ea typeface="MS PGothic" charset="0"/>
              </a:rPr>
              <a:t>it is worth </a:t>
            </a:r>
            <a:r>
              <a:rPr lang="en-GB" altLang="ko-KR" sz="1600" dirty="0" smtClean="0">
                <a:latin typeface="Chalkboard" charset="0"/>
                <a:ea typeface="MS PGothic" charset="0"/>
              </a:rPr>
              <a:t>looking </a:t>
            </a:r>
            <a:r>
              <a:rPr lang="en-GB" altLang="ko-KR" sz="1600" dirty="0" smtClean="0">
                <a:latin typeface="Chalkboard" charset="0"/>
                <a:ea typeface="MS PGothic" charset="0"/>
              </a:rPr>
              <a:t>out </a:t>
            </a:r>
            <a:r>
              <a:rPr lang="en-GB" altLang="ko-KR" sz="1600" dirty="0">
                <a:latin typeface="Chalkboard" charset="0"/>
                <a:ea typeface="MS PGothic" charset="0"/>
              </a:rPr>
              <a:t>for opportunities to reason that do not involve arithmetic</a:t>
            </a:r>
          </a:p>
        </p:txBody>
      </p:sp>
    </p:spTree>
    <p:extLst>
      <p:ext uri="{BB962C8B-B14F-4D97-AF65-F5344CB8AC3E}">
        <p14:creationId xmlns:p14="http://schemas.microsoft.com/office/powerpoint/2010/main" val="4162988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6261100" cy="375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6261100" cy="375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2" y="1085683"/>
            <a:ext cx="6261100" cy="375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1052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GB" b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If one takes 4 hours and the other 5 hours to burn down, when will one candle be 3 times the length of the other?</a:t>
            </a:r>
            <a:endParaRPr lang="en-GB">
              <a:solidFill>
                <a:srgbClr val="00279F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6439" y="1052736"/>
            <a:ext cx="3490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0"/>
              </a:spcBef>
              <a:spcAft>
                <a:spcPts val="0"/>
              </a:spcAft>
            </a:pPr>
            <a:r>
              <a:rPr lang="en-GB" b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W</a:t>
            </a:r>
            <a:r>
              <a:rPr lang="en-GB" b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hat </a:t>
            </a:r>
            <a:r>
              <a:rPr lang="en-GB" b="0" dirty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might </a:t>
            </a:r>
            <a:r>
              <a:rPr lang="en-GB" b="0" smtClean="0">
                <a:solidFill>
                  <a:srgbClr val="00279F"/>
                </a:solidFill>
                <a:ea typeface="ＭＳ Ｐゴシック" charset="-128"/>
                <a:cs typeface="ＭＳ Ｐゴシック" charset="-128"/>
              </a:rPr>
              <a:t>the question be?</a:t>
            </a:r>
            <a:endParaRPr lang="en-GB" dirty="0">
              <a:solidFill>
                <a:srgbClr val="00279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3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Candle Algebra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76" y="1284689"/>
            <a:ext cx="7727950" cy="1320552"/>
          </a:xfrm>
        </p:spPr>
        <p:txBody>
          <a:bodyPr/>
          <a:lstStyle/>
          <a:p>
            <a:r>
              <a:rPr lang="en-GB" dirty="0" smtClean="0"/>
              <a:t>Let the candles burn for </a:t>
            </a:r>
            <a:r>
              <a:rPr lang="en-GB" i="1" dirty="0" smtClean="0"/>
              <a:t>t</a:t>
            </a:r>
            <a:r>
              <a:rPr lang="en-GB" dirty="0" smtClean="0"/>
              <a:t> hours from a height of 1 unit.</a:t>
            </a:r>
          </a:p>
          <a:p>
            <a:r>
              <a:rPr lang="en-GB" dirty="0" smtClean="0"/>
              <a:t>The heights at time </a:t>
            </a:r>
            <a:r>
              <a:rPr lang="en-GB" i="1" dirty="0" smtClean="0"/>
              <a:t>t</a:t>
            </a:r>
            <a:r>
              <a:rPr lang="en-GB" dirty="0" smtClean="0"/>
              <a:t> 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997" y="1856077"/>
            <a:ext cx="819522" cy="940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28" y="1921809"/>
            <a:ext cx="755603" cy="867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17" y="3022693"/>
            <a:ext cx="2083697" cy="863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62" y="4005064"/>
            <a:ext cx="1341389" cy="123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017888"/>
            <a:ext cx="2279348" cy="92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997" y="3022879"/>
            <a:ext cx="2083249" cy="863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811" y="4007883"/>
            <a:ext cx="1335251" cy="1226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400" y="4005064"/>
            <a:ext cx="2127781" cy="861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5385" y="5013176"/>
            <a:ext cx="652919" cy="722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0103" y="5079983"/>
            <a:ext cx="724190" cy="8017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9539" y="6134486"/>
            <a:ext cx="1051313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b="0" smtClean="0">
                <a:solidFill>
                  <a:srgbClr val="FF0000"/>
                </a:solidFill>
              </a:rPr>
              <a:t>Oops!</a:t>
            </a:r>
            <a:endParaRPr lang="en-GB" b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5887" y="6095494"/>
            <a:ext cx="726481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Ok!</a:t>
            </a:r>
            <a:endParaRPr lang="en-GB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Candles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727950" cy="1656184"/>
          </a:xfrm>
        </p:spPr>
        <p:txBody>
          <a:bodyPr/>
          <a:lstStyle/>
          <a:p>
            <a:r>
              <a:rPr lang="en-GB" dirty="0" smtClean="0"/>
              <a:t>Two candles take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hours respectively to burn down.</a:t>
            </a:r>
          </a:p>
          <a:p>
            <a:r>
              <a:rPr lang="en-GB" dirty="0" smtClean="0"/>
              <a:t>Is there a time at which one candle is </a:t>
            </a:r>
            <a:r>
              <a:rPr lang="en-GB" i="1" dirty="0" smtClean="0"/>
              <a:t>h</a:t>
            </a:r>
            <a:r>
              <a:rPr lang="en-GB" dirty="0" smtClean="0"/>
              <a:t> times as high as the other?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276872"/>
            <a:ext cx="822746" cy="381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3" y="2624963"/>
            <a:ext cx="35433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664756"/>
            <a:ext cx="3272172" cy="1204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067" y="2564904"/>
            <a:ext cx="2596074" cy="1089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9929" y="4843152"/>
            <a:ext cx="2986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smtClean="0">
                <a:solidFill>
                  <a:srgbClr val="FF0000"/>
                </a:solidFill>
              </a:rPr>
              <a:t>So must have </a:t>
            </a:r>
            <a:r>
              <a:rPr lang="en-GB" sz="2400" b="0" dirty="0" smtClean="0">
                <a:solidFill>
                  <a:srgbClr val="FF0000"/>
                </a:solidFill>
              </a:rPr>
              <a:t>either</a:t>
            </a:r>
          </a:p>
          <a:p>
            <a:pPr algn="r"/>
            <a:r>
              <a:rPr lang="en-GB" sz="2400" b="0" dirty="0" smtClean="0">
                <a:solidFill>
                  <a:srgbClr val="FF0000"/>
                </a:solidFill>
              </a:rPr>
              <a:t>or </a:t>
            </a:r>
            <a:endParaRPr lang="en-GB" sz="2400" b="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124" y="4916202"/>
            <a:ext cx="715788" cy="332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4797152"/>
            <a:ext cx="720080" cy="36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5140908"/>
            <a:ext cx="995372" cy="67079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82652" y="5805264"/>
            <a:ext cx="7727950" cy="856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 smtClean="0"/>
              <a:t>Is there a height which will take one candle </a:t>
            </a:r>
            <a:r>
              <a:rPr lang="en-GB" b="0" i="1" kern="0" dirty="0" smtClean="0"/>
              <a:t>t </a:t>
            </a:r>
            <a:r>
              <a:rPr lang="en-GB" b="0" kern="0" dirty="0" smtClean="0"/>
              <a:t>times as long to burn down as the other? 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600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and Different Candles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727950" cy="2544688"/>
          </a:xfrm>
        </p:spPr>
        <p:txBody>
          <a:bodyPr/>
          <a:lstStyle/>
          <a:p>
            <a:r>
              <a:rPr lang="en-GB" dirty="0" smtClean="0"/>
              <a:t>Two candles of different sizes take the same time to burn down.</a:t>
            </a:r>
          </a:p>
          <a:p>
            <a:r>
              <a:rPr lang="en-GB" dirty="0" smtClean="0"/>
              <a:t>If they are 4 units and 5 units in height respectively, is there a height from which it will take one candle 3 times as long to burn down as the other?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098800"/>
            <a:ext cx="62611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8"/>
          <p:cNvSpPr>
            <a:spLocks noChangeArrowheads="1"/>
          </p:cNvSpPr>
          <p:nvPr/>
        </p:nvSpPr>
        <p:spPr bwMode="auto">
          <a:xfrm>
            <a:off x="1981200" y="3200400"/>
            <a:ext cx="4495800" cy="2286000"/>
          </a:xfrm>
          <a:prstGeom prst="rect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Clubbing</a:t>
            </a:r>
            <a:endParaRPr lang="en-US" dirty="0"/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3886200" y="32004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chemeClr val="bg1">
                    <a:lumMod val="50000"/>
                  </a:schemeClr>
                </a:solidFill>
              </a:rPr>
              <a:t>47</a:t>
            </a:r>
            <a:r>
              <a:rPr lang="en-US" sz="2400" b="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total</a:t>
            </a:r>
            <a:endParaRPr lang="en-US" sz="2400" b="0" dirty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4400" y="4267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2060"/>
                </a:solidFill>
              </a:rPr>
              <a:t>47–31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4267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2060"/>
                </a:solidFill>
              </a:rPr>
              <a:t>47–29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10800000" flipV="1">
            <a:off x="4343402" y="4648201"/>
            <a:ext cx="4032250" cy="1759674"/>
            <a:chOff x="5070166" y="-3575757"/>
            <a:chExt cx="4161379" cy="9388878"/>
          </a:xfrm>
        </p:grpSpPr>
        <p:sp>
          <p:nvSpPr>
            <p:cNvPr id="59415" name="TextBox 11"/>
            <p:cNvSpPr txBox="1">
              <a:spLocks noChangeArrowheads="1"/>
            </p:cNvSpPr>
            <p:nvPr/>
          </p:nvSpPr>
          <p:spPr bwMode="auto">
            <a:xfrm>
              <a:off x="5070166" y="2036140"/>
              <a:ext cx="2514848" cy="37769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31–(47–29)</a:t>
              </a:r>
            </a:p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29–(47–31)</a:t>
              </a:r>
            </a:p>
          </p:txBody>
        </p:sp>
        <p:cxnSp>
          <p:nvCxnSpPr>
            <p:cNvPr id="87067" name="Straight Arrow Connector 13"/>
            <p:cNvCxnSpPr>
              <a:cxnSpLocks noChangeShapeType="1"/>
              <a:stCxn id="59415" idx="0"/>
            </p:cNvCxnSpPr>
            <p:nvPr/>
          </p:nvCxnSpPr>
          <p:spPr bwMode="auto">
            <a:xfrm rot="10800000" flipH="1">
              <a:off x="6327590" y="-3575757"/>
              <a:ext cx="2903955" cy="56118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" y="3810000"/>
            <a:ext cx="4114800" cy="1524000"/>
            <a:chOff x="457200" y="3810000"/>
            <a:chExt cx="4114800" cy="1524000"/>
          </a:xfrm>
        </p:grpSpPr>
        <p:sp>
          <p:nvSpPr>
            <p:cNvPr id="87062" name="Oval 3"/>
            <p:cNvSpPr>
              <a:spLocks noChangeArrowheads="1"/>
            </p:cNvSpPr>
            <p:nvPr/>
          </p:nvSpPr>
          <p:spPr bwMode="auto">
            <a:xfrm>
              <a:off x="2133600" y="3810000"/>
              <a:ext cx="2438400" cy="1524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57200" y="4267200"/>
              <a:ext cx="1371600" cy="461665"/>
              <a:chOff x="457200" y="4267200"/>
              <a:chExt cx="1371600" cy="461665"/>
            </a:xfrm>
          </p:grpSpPr>
          <p:sp>
            <p:nvSpPr>
              <p:cNvPr id="87064" name="TextBox 6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 dirty="0">
                    <a:solidFill>
                      <a:schemeClr val="bg1">
                        <a:lumMod val="50000"/>
                      </a:schemeClr>
                    </a:solidFill>
                  </a:rPr>
                  <a:t>31</a:t>
                </a:r>
                <a:endParaRPr lang="en-US" sz="2400" b="0" dirty="0">
                  <a:solidFill>
                    <a:schemeClr val="bg1">
                      <a:lumMod val="5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59414" name="TextBox 21"/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9253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2400" b="0" dirty="0">
                    <a:solidFill>
                      <a:srgbClr val="3400FF"/>
                    </a:solidFill>
                  </a:rPr>
                  <a:t>poets</a:t>
                </a:r>
                <a:endParaRPr lang="en-US" sz="2400" b="0" dirty="0">
                  <a:solidFill>
                    <a:srgbClr val="34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44938" y="3810000"/>
            <a:ext cx="4458554" cy="1524000"/>
            <a:chOff x="3581400" y="3810000"/>
            <a:chExt cx="4458555" cy="1524000"/>
          </a:xfrm>
        </p:grpSpPr>
        <p:sp>
          <p:nvSpPr>
            <p:cNvPr id="87059" name="Oval 4"/>
            <p:cNvSpPr>
              <a:spLocks noChangeArrowheads="1"/>
            </p:cNvSpPr>
            <p:nvPr/>
          </p:nvSpPr>
          <p:spPr bwMode="auto">
            <a:xfrm>
              <a:off x="3581400" y="3810000"/>
              <a:ext cx="2438400" cy="1524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7060" name="TextBox 8"/>
            <p:cNvSpPr txBox="1">
              <a:spLocks noChangeArrowheads="1"/>
            </p:cNvSpPr>
            <p:nvPr/>
          </p:nvSpPr>
          <p:spPr bwMode="auto">
            <a:xfrm>
              <a:off x="6096000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 smtClean="0">
                  <a:solidFill>
                    <a:schemeClr val="bg1">
                      <a:lumMod val="50000"/>
                    </a:schemeClr>
                  </a:solidFill>
                </a:rPr>
                <a:t>31</a:t>
              </a:r>
              <a:endParaRPr lang="en-US" sz="2400" b="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9410" name="TextBox 22"/>
            <p:cNvSpPr txBox="1">
              <a:spLocks noChangeArrowheads="1"/>
            </p:cNvSpPr>
            <p:nvPr/>
          </p:nvSpPr>
          <p:spPr bwMode="auto">
            <a:xfrm>
              <a:off x="6553201" y="4338638"/>
              <a:ext cx="14867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3400FF"/>
                  </a:solidFill>
                </a:rPr>
                <a:t>painters</a:t>
              </a:r>
              <a:endParaRPr lang="en-US" sz="2400" b="0" dirty="0">
                <a:solidFill>
                  <a:srgbClr val="34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7050" name="Rounded Rectangular Callout 32"/>
          <p:cNvSpPr>
            <a:spLocks noChangeArrowheads="1"/>
          </p:cNvSpPr>
          <p:nvPr/>
        </p:nvSpPr>
        <p:spPr bwMode="auto">
          <a:xfrm>
            <a:off x="762000" y="914400"/>
            <a:ext cx="7467600" cy="1371600"/>
          </a:xfrm>
          <a:prstGeom prst="wedgeRoundRectCallout">
            <a:avLst>
              <a:gd name="adj1" fmla="val -20833"/>
              <a:gd name="adj2" fmla="val 50111"/>
              <a:gd name="adj3" fmla="val 16667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In a certain club there are 47 people altogether, of whom 31 are poets and 29 are painters. </a:t>
            </a:r>
            <a:br>
              <a:rPr lang="en-US" sz="20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How many are both? (Everyone is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in at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least one!)</a:t>
            </a:r>
          </a:p>
        </p:txBody>
      </p:sp>
      <p:sp>
        <p:nvSpPr>
          <p:cNvPr id="19" name="Cloud Callout 18"/>
          <p:cNvSpPr>
            <a:spLocks noChangeArrowheads="1"/>
          </p:cNvSpPr>
          <p:nvPr/>
        </p:nvSpPr>
        <p:spPr bwMode="auto">
          <a:xfrm>
            <a:off x="304800" y="2514600"/>
            <a:ext cx="3691136" cy="1143000"/>
          </a:xfrm>
          <a:prstGeom prst="cloudCallout">
            <a:avLst>
              <a:gd name="adj1" fmla="val 26333"/>
              <a:gd name="adj2" fmla="val 905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>
                <a:solidFill>
                  <a:schemeClr val="tx2"/>
                </a:solidFill>
              </a:rPr>
              <a:t>How many poets are </a:t>
            </a:r>
            <a:r>
              <a:rPr lang="en-US" sz="2000" b="0" u="sng">
                <a:solidFill>
                  <a:schemeClr val="tx2"/>
                </a:solidFill>
              </a:rPr>
              <a:t>not</a:t>
            </a:r>
            <a:r>
              <a:rPr lang="en-US" sz="2000" b="0">
                <a:solidFill>
                  <a:schemeClr val="tx2"/>
                </a:solidFill>
              </a:rPr>
              <a:t> painters?</a:t>
            </a:r>
          </a:p>
        </p:txBody>
      </p:sp>
      <p:sp>
        <p:nvSpPr>
          <p:cNvPr id="20" name="Cloud Callout 19"/>
          <p:cNvSpPr>
            <a:spLocks noChangeArrowheads="1"/>
          </p:cNvSpPr>
          <p:nvPr/>
        </p:nvSpPr>
        <p:spPr bwMode="auto">
          <a:xfrm>
            <a:off x="5029200" y="2362200"/>
            <a:ext cx="3935288" cy="1066800"/>
          </a:xfrm>
          <a:prstGeom prst="cloudCallout">
            <a:avLst>
              <a:gd name="adj1" fmla="val -50352"/>
              <a:gd name="adj2" fmla="val 11416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>
                <a:solidFill>
                  <a:schemeClr val="tx2"/>
                </a:solidFill>
              </a:rPr>
              <a:t>How many painters are </a:t>
            </a:r>
            <a:r>
              <a:rPr lang="en-US" sz="2000" b="0" u="sng" dirty="0" smtClean="0">
                <a:solidFill>
                  <a:schemeClr val="tx2"/>
                </a:solidFill>
              </a:rPr>
              <a:t>not</a:t>
            </a:r>
            <a:r>
              <a:rPr lang="en-US" sz="2000" b="0" dirty="0" smtClean="0">
                <a:solidFill>
                  <a:schemeClr val="tx2"/>
                </a:solidFill>
              </a:rPr>
              <a:t> poets</a:t>
            </a:r>
            <a:r>
              <a:rPr lang="en-US" sz="2000" b="0" dirty="0">
                <a:solidFill>
                  <a:schemeClr val="tx2"/>
                </a:solidFill>
              </a:rPr>
              <a:t>?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 rot="10800000" flipV="1">
            <a:off x="679450" y="4648201"/>
            <a:ext cx="3511549" cy="1588323"/>
            <a:chOff x="3990928" y="-4388386"/>
            <a:chExt cx="3514984" cy="8077029"/>
          </a:xfrm>
        </p:grpSpPr>
        <p:sp>
          <p:nvSpPr>
            <p:cNvPr id="59406" name="TextBox 11"/>
            <p:cNvSpPr txBox="1">
              <a:spLocks noChangeArrowheads="1"/>
            </p:cNvSpPr>
            <p:nvPr/>
          </p:nvSpPr>
          <p:spPr bwMode="auto">
            <a:xfrm>
              <a:off x="4992030" y="1653981"/>
              <a:ext cx="2513882" cy="2034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31 + 29 – 47</a:t>
              </a:r>
            </a:p>
          </p:txBody>
        </p:sp>
        <p:cxnSp>
          <p:nvCxnSpPr>
            <p:cNvPr id="87058" name="Straight Arrow Connector 13"/>
            <p:cNvCxnSpPr>
              <a:cxnSpLocks noChangeShapeType="1"/>
              <a:stCxn id="59406" idx="0"/>
            </p:cNvCxnSpPr>
            <p:nvPr/>
          </p:nvCxnSpPr>
          <p:spPr bwMode="auto">
            <a:xfrm rot="10800000">
              <a:off x="3990928" y="-4388386"/>
              <a:ext cx="2258044" cy="60423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810000" y="5715000"/>
            <a:ext cx="1600200" cy="762000"/>
            <a:chOff x="3810000" y="5715000"/>
            <a:chExt cx="1600200" cy="762000"/>
          </a:xfrm>
        </p:grpSpPr>
        <p:sp>
          <p:nvSpPr>
            <p:cNvPr id="25" name="Rounded Rectangular Callout 24"/>
            <p:cNvSpPr/>
            <p:nvPr/>
          </p:nvSpPr>
          <p:spPr bwMode="auto">
            <a:xfrm>
              <a:off x="3810000" y="5715000"/>
              <a:ext cx="1524000" cy="762000"/>
            </a:xfrm>
            <a:prstGeom prst="wedgeRoundRectCallout">
              <a:avLst>
                <a:gd name="adj1" fmla="val 82148"/>
                <a:gd name="adj2" fmla="val -18142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Tracking Arithmetic</a:t>
              </a:r>
            </a:p>
          </p:txBody>
        </p:sp>
        <p:sp>
          <p:nvSpPr>
            <p:cNvPr id="28" name="Rounded Rectangular Callout 27"/>
            <p:cNvSpPr/>
            <p:nvPr/>
          </p:nvSpPr>
          <p:spPr bwMode="auto">
            <a:xfrm>
              <a:off x="3886200" y="5715000"/>
              <a:ext cx="1524000" cy="762000"/>
            </a:xfrm>
            <a:prstGeom prst="wedgeRoundRectCallout">
              <a:avLst>
                <a:gd name="adj1" fmla="val -90011"/>
                <a:gd name="adj2" fmla="val -10279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002060"/>
                  </a:solidFill>
                </a:rPr>
                <a:t>Tracking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10" grpId="0"/>
      <p:bldP spid="11" grpId="0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9"/>
          <p:cNvSpPr>
            <a:spLocks noChangeArrowheads="1"/>
          </p:cNvSpPr>
          <p:nvPr/>
        </p:nvSpPr>
        <p:spPr bwMode="auto">
          <a:xfrm>
            <a:off x="2133600" y="2590800"/>
            <a:ext cx="4038600" cy="2590800"/>
          </a:xfrm>
          <a:prstGeom prst="rect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091" name="Oval 15"/>
          <p:cNvSpPr>
            <a:spLocks noChangeArrowheads="1"/>
          </p:cNvSpPr>
          <p:nvPr/>
        </p:nvSpPr>
        <p:spPr bwMode="auto">
          <a:xfrm>
            <a:off x="2209800" y="3581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092" name="Oval 16"/>
          <p:cNvSpPr>
            <a:spLocks noChangeArrowheads="1"/>
          </p:cNvSpPr>
          <p:nvPr/>
        </p:nvSpPr>
        <p:spPr bwMode="auto">
          <a:xfrm>
            <a:off x="3657600" y="3581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9093" name="Oval 17"/>
          <p:cNvSpPr>
            <a:spLocks noChangeArrowheads="1"/>
          </p:cNvSpPr>
          <p:nvPr/>
        </p:nvSpPr>
        <p:spPr bwMode="auto">
          <a:xfrm>
            <a:off x="2971800" y="2819400"/>
            <a:ext cx="2438400" cy="1524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81000" y="2133600"/>
            <a:ext cx="7473537" cy="2519305"/>
            <a:chOff x="381223" y="2133620"/>
            <a:chExt cx="7473631" cy="2518987"/>
          </a:xfrm>
        </p:grpSpPr>
        <p:sp>
          <p:nvSpPr>
            <p:cNvPr id="89124" name="TextBox 18"/>
            <p:cNvSpPr txBox="1">
              <a:spLocks noChangeArrowheads="1"/>
            </p:cNvSpPr>
            <p:nvPr/>
          </p:nvSpPr>
          <p:spPr bwMode="auto">
            <a:xfrm>
              <a:off x="381223" y="4114571"/>
              <a:ext cx="533400" cy="4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002060"/>
                  </a:solidFill>
                </a:rPr>
                <a:t>14</a:t>
              </a:r>
            </a:p>
          </p:txBody>
        </p:sp>
        <p:sp>
          <p:nvSpPr>
            <p:cNvPr id="89125" name="TextBox 19"/>
            <p:cNvSpPr txBox="1">
              <a:spLocks noChangeArrowheads="1"/>
            </p:cNvSpPr>
            <p:nvPr/>
          </p:nvSpPr>
          <p:spPr bwMode="auto">
            <a:xfrm>
              <a:off x="6248400" y="4191000"/>
              <a:ext cx="533400" cy="4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00279F"/>
                  </a:solidFill>
                </a:rPr>
                <a:t>11</a:t>
              </a:r>
            </a:p>
          </p:txBody>
        </p:sp>
        <p:sp>
          <p:nvSpPr>
            <p:cNvPr id="89126" name="TextBox 20"/>
            <p:cNvSpPr txBox="1">
              <a:spLocks noChangeArrowheads="1"/>
            </p:cNvSpPr>
            <p:nvPr/>
          </p:nvSpPr>
          <p:spPr bwMode="auto">
            <a:xfrm>
              <a:off x="3048256" y="2133620"/>
              <a:ext cx="2209799" cy="4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002060"/>
                  </a:solidFill>
                </a:rPr>
                <a:t>15</a:t>
              </a:r>
              <a:r>
                <a:rPr lang="en-US" sz="2400" b="0" dirty="0"/>
                <a:t> </a:t>
              </a:r>
              <a:r>
                <a:rPr lang="en-US" sz="2400" b="0" dirty="0">
                  <a:solidFill>
                    <a:srgbClr val="3400FF"/>
                  </a:solidFill>
                </a:rPr>
                <a:t>musicians</a:t>
              </a:r>
            </a:p>
          </p:txBody>
        </p:sp>
        <p:sp>
          <p:nvSpPr>
            <p:cNvPr id="89127" name="TextBox 23"/>
            <p:cNvSpPr txBox="1">
              <a:spLocks noChangeArrowheads="1"/>
            </p:cNvSpPr>
            <p:nvPr/>
          </p:nvSpPr>
          <p:spPr bwMode="auto">
            <a:xfrm>
              <a:off x="747941" y="4114800"/>
              <a:ext cx="925330" cy="4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3400FF"/>
                  </a:solidFill>
                </a:rPr>
                <a:t>poets</a:t>
              </a:r>
            </a:p>
          </p:txBody>
        </p:sp>
        <p:sp>
          <p:nvSpPr>
            <p:cNvPr id="89128" name="TextBox 24"/>
            <p:cNvSpPr txBox="1">
              <a:spLocks noChangeArrowheads="1"/>
            </p:cNvSpPr>
            <p:nvPr/>
          </p:nvSpPr>
          <p:spPr bwMode="auto">
            <a:xfrm>
              <a:off x="6553200" y="4159360"/>
              <a:ext cx="1301654" cy="4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rgbClr val="3400FF"/>
                  </a:solidFill>
                </a:rPr>
                <a:t>painters</a:t>
              </a:r>
            </a:p>
          </p:txBody>
        </p:sp>
      </p:grpSp>
      <p:sp>
        <p:nvSpPr>
          <p:cNvPr id="89095" name="TextBox 25"/>
          <p:cNvSpPr txBox="1">
            <a:spLocks noChangeArrowheads="1"/>
          </p:cNvSpPr>
          <p:nvPr/>
        </p:nvSpPr>
        <p:spPr bwMode="auto">
          <a:xfrm>
            <a:off x="2209800" y="2586038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28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3400FF"/>
                </a:solidFill>
              </a:rPr>
              <a:t>total</a:t>
            </a:r>
          </a:p>
        </p:txBody>
      </p:sp>
      <p:sp>
        <p:nvSpPr>
          <p:cNvPr id="89096" name="TextBox 26"/>
          <p:cNvSpPr txBox="1">
            <a:spLocks noChangeArrowheads="1"/>
          </p:cNvSpPr>
          <p:nvPr/>
        </p:nvSpPr>
        <p:spPr bwMode="auto">
          <a:xfrm>
            <a:off x="6172200" y="2895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23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3400FF"/>
                </a:solidFill>
              </a:rPr>
              <a:t>musicians or painters</a:t>
            </a:r>
          </a:p>
        </p:txBody>
      </p:sp>
      <p:sp>
        <p:nvSpPr>
          <p:cNvPr id="89097" name="TextBox 27"/>
          <p:cNvSpPr txBox="1">
            <a:spLocks noChangeArrowheads="1"/>
          </p:cNvSpPr>
          <p:nvPr/>
        </p:nvSpPr>
        <p:spPr bwMode="auto">
          <a:xfrm>
            <a:off x="381000" y="28956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2060"/>
                </a:solidFill>
              </a:rPr>
              <a:t>21</a:t>
            </a:r>
            <a:r>
              <a:rPr lang="en-US" b="0" dirty="0"/>
              <a:t> </a:t>
            </a:r>
            <a:r>
              <a:rPr lang="en-US" sz="2400" b="0" dirty="0">
                <a:solidFill>
                  <a:srgbClr val="3400FF"/>
                </a:solidFill>
              </a:rPr>
              <a:t>poets or musicians</a:t>
            </a:r>
          </a:p>
        </p:txBody>
      </p:sp>
      <p:sp>
        <p:nvSpPr>
          <p:cNvPr id="89098" name="TextBox 28"/>
          <p:cNvSpPr txBox="1">
            <a:spLocks noChangeArrowheads="1"/>
          </p:cNvSpPr>
          <p:nvPr/>
        </p:nvSpPr>
        <p:spPr bwMode="auto">
          <a:xfrm>
            <a:off x="2743200" y="51054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22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3400FF"/>
                </a:solidFill>
              </a:rPr>
              <a:t>poets or painters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4267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/>
              <a:t>28–23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00600" y="4267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/>
              <a:t>28–21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57600" y="3048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0" dirty="0"/>
              <a:t>28–22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52400" y="3600450"/>
            <a:ext cx="4529138" cy="2119015"/>
            <a:chOff x="152400" y="3600428"/>
            <a:chExt cx="4529733" cy="2118739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600200" y="3600428"/>
              <a:ext cx="3081933" cy="2038372"/>
              <a:chOff x="1600200" y="3600428"/>
              <a:chExt cx="3081933" cy="2038372"/>
            </a:xfrm>
          </p:grpSpPr>
          <p:sp>
            <p:nvSpPr>
              <p:cNvPr id="89122" name="Freeform 33"/>
              <p:cNvSpPr>
                <a:spLocks noChangeArrowheads="1"/>
              </p:cNvSpPr>
              <p:nvPr/>
            </p:nvSpPr>
            <p:spPr bwMode="auto">
              <a:xfrm>
                <a:off x="2950757" y="3600428"/>
                <a:ext cx="1731376" cy="741796"/>
              </a:xfrm>
              <a:custGeom>
                <a:avLst/>
                <a:gdLst>
                  <a:gd name="T0" fmla="*/ 45229 w 1731376"/>
                  <a:gd name="T1" fmla="*/ 57896 h 741796"/>
                  <a:gd name="T2" fmla="*/ 501140 w 1731376"/>
                  <a:gd name="T3" fmla="*/ 3618 h 741796"/>
                  <a:gd name="T4" fmla="*/ 989616 w 1731376"/>
                  <a:gd name="T5" fmla="*/ 68751 h 741796"/>
                  <a:gd name="T6" fmla="*/ 1380397 w 1731376"/>
                  <a:gd name="T7" fmla="*/ 220729 h 741796"/>
                  <a:gd name="T8" fmla="*/ 1684338 w 1731376"/>
                  <a:gd name="T9" fmla="*/ 654952 h 741796"/>
                  <a:gd name="T10" fmla="*/ 1098167 w 1731376"/>
                  <a:gd name="T11" fmla="*/ 741796 h 741796"/>
                  <a:gd name="T12" fmla="*/ 674821 w 1731376"/>
                  <a:gd name="T13" fmla="*/ 654952 h 741796"/>
                  <a:gd name="T14" fmla="*/ 436010 w 1731376"/>
                  <a:gd name="T15" fmla="*/ 546396 h 741796"/>
                  <a:gd name="T16" fmla="*/ 229765 w 1731376"/>
                  <a:gd name="T17" fmla="*/ 350996 h 741796"/>
                  <a:gd name="T18" fmla="*/ 45229 w 1731376"/>
                  <a:gd name="T19" fmla="*/ 57896 h 7417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31376"/>
                  <a:gd name="T31" fmla="*/ 0 h 741796"/>
                  <a:gd name="T32" fmla="*/ 1731376 w 1731376"/>
                  <a:gd name="T33" fmla="*/ 741796 h 7417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31376" h="741796">
                    <a:moveTo>
                      <a:pt x="45229" y="57896"/>
                    </a:moveTo>
                    <a:cubicBezTo>
                      <a:pt x="90458" y="0"/>
                      <a:pt x="343742" y="1809"/>
                      <a:pt x="501140" y="3618"/>
                    </a:cubicBezTo>
                    <a:cubicBezTo>
                      <a:pt x="658538" y="5427"/>
                      <a:pt x="843073" y="32566"/>
                      <a:pt x="989616" y="68751"/>
                    </a:cubicBezTo>
                    <a:cubicBezTo>
                      <a:pt x="1136159" y="104936"/>
                      <a:pt x="1264610" y="123029"/>
                      <a:pt x="1380397" y="220729"/>
                    </a:cubicBezTo>
                    <a:cubicBezTo>
                      <a:pt x="1496184" y="318429"/>
                      <a:pt x="1731376" y="568108"/>
                      <a:pt x="1684338" y="654952"/>
                    </a:cubicBezTo>
                    <a:cubicBezTo>
                      <a:pt x="1637300" y="741796"/>
                      <a:pt x="1266420" y="741796"/>
                      <a:pt x="1098167" y="741796"/>
                    </a:cubicBezTo>
                    <a:cubicBezTo>
                      <a:pt x="929914" y="741796"/>
                      <a:pt x="785180" y="687519"/>
                      <a:pt x="674821" y="654952"/>
                    </a:cubicBezTo>
                    <a:cubicBezTo>
                      <a:pt x="564462" y="622385"/>
                      <a:pt x="510186" y="597055"/>
                      <a:pt x="436010" y="546396"/>
                    </a:cubicBezTo>
                    <a:cubicBezTo>
                      <a:pt x="361834" y="495737"/>
                      <a:pt x="296704" y="434222"/>
                      <a:pt x="229765" y="350996"/>
                    </a:cubicBezTo>
                    <a:cubicBezTo>
                      <a:pt x="162826" y="267770"/>
                      <a:pt x="0" y="115792"/>
                      <a:pt x="45229" y="57896"/>
                    </a:cubicBezTo>
                    <a:close/>
                  </a:path>
                </a:pathLst>
              </a:custGeom>
              <a:solidFill>
                <a:schemeClr val="accent1">
                  <a:alpha val="65097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b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89123" name="Straight Arrow Connector 35"/>
              <p:cNvCxnSpPr>
                <a:cxnSpLocks noChangeShapeType="1"/>
              </p:cNvCxnSpPr>
              <p:nvPr/>
            </p:nvCxnSpPr>
            <p:spPr bwMode="auto">
              <a:xfrm flipV="1">
                <a:off x="1600200" y="4038600"/>
                <a:ext cx="1981200" cy="16002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152400" y="5257562"/>
              <a:ext cx="1524200" cy="461605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14+15–21</a:t>
              </a: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3668713" y="3590925"/>
            <a:ext cx="4865687" cy="1976140"/>
            <a:chOff x="3668998" y="3591381"/>
            <a:chExt cx="4865402" cy="1975386"/>
          </a:xfrm>
        </p:grpSpPr>
        <p:sp>
          <p:nvSpPr>
            <p:cNvPr id="89117" name="Freeform 38"/>
            <p:cNvSpPr>
              <a:spLocks noChangeArrowheads="1"/>
            </p:cNvSpPr>
            <p:nvPr/>
          </p:nvSpPr>
          <p:spPr bwMode="auto">
            <a:xfrm>
              <a:off x="3668998" y="3591381"/>
              <a:ext cx="1731376" cy="765317"/>
            </a:xfrm>
            <a:custGeom>
              <a:avLst/>
              <a:gdLst>
                <a:gd name="T0" fmla="*/ 510186 w 1731376"/>
                <a:gd name="T1" fmla="*/ 132076 h 765317"/>
                <a:gd name="T2" fmla="*/ 890112 w 1731376"/>
                <a:gd name="T3" fmla="*/ 23520 h 765317"/>
                <a:gd name="T4" fmla="*/ 1280892 w 1731376"/>
                <a:gd name="T5" fmla="*/ 1809 h 765317"/>
                <a:gd name="T6" fmla="*/ 1563123 w 1731376"/>
                <a:gd name="T7" fmla="*/ 34376 h 765317"/>
                <a:gd name="T8" fmla="*/ 1725948 w 1731376"/>
                <a:gd name="T9" fmla="*/ 88654 h 765317"/>
                <a:gd name="T10" fmla="*/ 1530558 w 1731376"/>
                <a:gd name="T11" fmla="*/ 425176 h 765317"/>
                <a:gd name="T12" fmla="*/ 1226617 w 1731376"/>
                <a:gd name="T13" fmla="*/ 598865 h 765317"/>
                <a:gd name="T14" fmla="*/ 911822 w 1731376"/>
                <a:gd name="T15" fmla="*/ 696565 h 765317"/>
                <a:gd name="T16" fmla="*/ 510186 w 1731376"/>
                <a:gd name="T17" fmla="*/ 761699 h 765317"/>
                <a:gd name="T18" fmla="*/ 119405 w 1731376"/>
                <a:gd name="T19" fmla="*/ 718276 h 765317"/>
                <a:gd name="T20" fmla="*/ 0 w 1731376"/>
                <a:gd name="T21" fmla="*/ 685710 h 765317"/>
                <a:gd name="T22" fmla="*/ 119405 w 1731376"/>
                <a:gd name="T23" fmla="*/ 446887 h 765317"/>
                <a:gd name="T24" fmla="*/ 510186 w 1731376"/>
                <a:gd name="T25" fmla="*/ 132076 h 7653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1376"/>
                <a:gd name="T40" fmla="*/ 0 h 765317"/>
                <a:gd name="T41" fmla="*/ 1731376 w 1731376"/>
                <a:gd name="T42" fmla="*/ 765317 h 7653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1376" h="765317">
                  <a:moveTo>
                    <a:pt x="510186" y="132076"/>
                  </a:moveTo>
                  <a:cubicBezTo>
                    <a:pt x="638637" y="61515"/>
                    <a:pt x="761661" y="45231"/>
                    <a:pt x="890112" y="23520"/>
                  </a:cubicBezTo>
                  <a:cubicBezTo>
                    <a:pt x="1018563" y="1809"/>
                    <a:pt x="1168724" y="0"/>
                    <a:pt x="1280892" y="1809"/>
                  </a:cubicBezTo>
                  <a:cubicBezTo>
                    <a:pt x="1393060" y="3618"/>
                    <a:pt x="1488947" y="19902"/>
                    <a:pt x="1563123" y="34376"/>
                  </a:cubicBezTo>
                  <a:cubicBezTo>
                    <a:pt x="1637299" y="48850"/>
                    <a:pt x="1731376" y="23521"/>
                    <a:pt x="1725948" y="88654"/>
                  </a:cubicBezTo>
                  <a:cubicBezTo>
                    <a:pt x="1720521" y="153787"/>
                    <a:pt x="1613780" y="340141"/>
                    <a:pt x="1530558" y="425176"/>
                  </a:cubicBezTo>
                  <a:cubicBezTo>
                    <a:pt x="1447336" y="510211"/>
                    <a:pt x="1329740" y="553634"/>
                    <a:pt x="1226617" y="598865"/>
                  </a:cubicBezTo>
                  <a:cubicBezTo>
                    <a:pt x="1123494" y="644096"/>
                    <a:pt x="1031227" y="669426"/>
                    <a:pt x="911822" y="696565"/>
                  </a:cubicBezTo>
                  <a:cubicBezTo>
                    <a:pt x="792417" y="723704"/>
                    <a:pt x="642255" y="758081"/>
                    <a:pt x="510186" y="761699"/>
                  </a:cubicBezTo>
                  <a:cubicBezTo>
                    <a:pt x="378117" y="765317"/>
                    <a:pt x="204436" y="730941"/>
                    <a:pt x="119405" y="718276"/>
                  </a:cubicBezTo>
                  <a:cubicBezTo>
                    <a:pt x="34374" y="705611"/>
                    <a:pt x="0" y="730941"/>
                    <a:pt x="0" y="685710"/>
                  </a:cubicBezTo>
                  <a:cubicBezTo>
                    <a:pt x="0" y="640479"/>
                    <a:pt x="37992" y="539159"/>
                    <a:pt x="119405" y="446887"/>
                  </a:cubicBezTo>
                  <a:cubicBezTo>
                    <a:pt x="200818" y="354615"/>
                    <a:pt x="381735" y="202637"/>
                    <a:pt x="510186" y="132076"/>
                  </a:cubicBezTo>
                  <a:close/>
                </a:path>
              </a:pathLst>
            </a:custGeom>
            <a:solidFill>
              <a:srgbClr val="CCFFCC">
                <a:alpha val="49019"/>
              </a:srgbClr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89118" name="Straight Arrow Connector 41"/>
            <p:cNvCxnSpPr>
              <a:cxnSpLocks noChangeShapeType="1"/>
            </p:cNvCxnSpPr>
            <p:nvPr/>
          </p:nvCxnSpPr>
          <p:spPr bwMode="auto">
            <a:xfrm rot="10800000">
              <a:off x="4800600" y="3886200"/>
              <a:ext cx="2057400" cy="1676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5" name="TextBox 44"/>
            <p:cNvSpPr txBox="1"/>
            <p:nvPr/>
          </p:nvSpPr>
          <p:spPr>
            <a:xfrm>
              <a:off x="7010489" y="5105278"/>
              <a:ext cx="1523911" cy="461489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11+15–23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381000" y="6096000"/>
            <a:ext cx="9601200" cy="762000"/>
            <a:chOff x="381000" y="6096000"/>
            <a:chExt cx="9601200" cy="762000"/>
          </a:xfrm>
        </p:grpSpPr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381000" y="6096000"/>
              <a:ext cx="9601200" cy="400110"/>
              <a:chOff x="381000" y="6096000"/>
              <a:chExt cx="9601200" cy="400110"/>
            </a:xfrm>
          </p:grpSpPr>
          <p:sp>
            <p:nvSpPr>
              <p:cNvPr id="89112" name="Rectangle 54"/>
              <p:cNvSpPr>
                <a:spLocks noChangeArrowheads="1"/>
              </p:cNvSpPr>
              <p:nvPr/>
            </p:nvSpPr>
            <p:spPr bwMode="auto">
              <a:xfrm>
                <a:off x="3429000" y="6096000"/>
                <a:ext cx="990600" cy="3810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9113" name="Rectangle 53"/>
              <p:cNvSpPr>
                <a:spLocks noChangeArrowheads="1"/>
              </p:cNvSpPr>
              <p:nvPr/>
            </p:nvSpPr>
            <p:spPr bwMode="auto">
              <a:xfrm>
                <a:off x="1981200" y="6096000"/>
                <a:ext cx="990600" cy="3810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9114" name="Rectangle 52"/>
              <p:cNvSpPr>
                <a:spLocks noChangeArrowheads="1"/>
              </p:cNvSpPr>
              <p:nvPr/>
            </p:nvSpPr>
            <p:spPr bwMode="auto">
              <a:xfrm>
                <a:off x="533400" y="6096000"/>
                <a:ext cx="990600" cy="3810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9115" name="TextBox 48"/>
              <p:cNvSpPr txBox="1">
                <a:spLocks noChangeArrowheads="1"/>
              </p:cNvSpPr>
              <p:nvPr/>
            </p:nvSpPr>
            <p:spPr bwMode="auto">
              <a:xfrm>
                <a:off x="381000" y="6096000"/>
                <a:ext cx="9601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0">
                    <a:solidFill>
                      <a:srgbClr val="002060"/>
                    </a:solidFill>
                  </a:rPr>
                  <a:t>(14+15-21) + (14+11-22) + (11+15-23) – (28– ((28-23) + (28-22) + (28-21))</a:t>
                </a:r>
              </a:p>
            </p:txBody>
          </p:sp>
          <p:cxnSp>
            <p:nvCxnSpPr>
              <p:cNvPr id="89116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33400" y="6477000"/>
                <a:ext cx="7772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9111" name="TextBox 51"/>
            <p:cNvSpPr txBox="1">
              <a:spLocks noChangeArrowheads="1"/>
            </p:cNvSpPr>
            <p:nvPr/>
          </p:nvSpPr>
          <p:spPr bwMode="auto">
            <a:xfrm>
              <a:off x="3962400" y="645789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581400" y="3746500"/>
            <a:ext cx="1524000" cy="2273003"/>
            <a:chOff x="3581400" y="3746177"/>
            <a:chExt cx="1524000" cy="2273326"/>
          </a:xfrm>
        </p:grpSpPr>
        <p:cxnSp>
          <p:nvCxnSpPr>
            <p:cNvPr id="89107" name="Straight Arrow Connector 59"/>
            <p:cNvCxnSpPr>
              <a:cxnSpLocks noChangeShapeType="1"/>
              <a:stCxn id="48" idx="0"/>
            </p:cNvCxnSpPr>
            <p:nvPr/>
          </p:nvCxnSpPr>
          <p:spPr bwMode="auto">
            <a:xfrm flipH="1" flipV="1">
              <a:off x="4267200" y="4567536"/>
              <a:ext cx="76200" cy="9902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8" name="TextBox 47"/>
            <p:cNvSpPr txBox="1"/>
            <p:nvPr/>
          </p:nvSpPr>
          <p:spPr>
            <a:xfrm>
              <a:off x="3581400" y="5557772"/>
              <a:ext cx="1524000" cy="461731"/>
            </a:xfrm>
            <a:prstGeom prst="rect">
              <a:avLst/>
            </a:prstGeom>
            <a:solidFill>
              <a:srgbClr val="66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2060"/>
                  </a:solidFill>
                </a:rPr>
                <a:t>14+11–22</a:t>
              </a: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662363" y="3746177"/>
              <a:ext cx="965200" cy="1206671"/>
            </a:xfrm>
            <a:custGeom>
              <a:avLst/>
              <a:gdLst>
                <a:gd name="connsiteX0" fmla="*/ 482778 w 965556"/>
                <a:gd name="connsiteY0" fmla="*/ 1857 h 1206823"/>
                <a:gd name="connsiteX1" fmla="*/ 716740 w 965556"/>
                <a:gd name="connsiteY1" fmla="*/ 146676 h 1206823"/>
                <a:gd name="connsiteX2" fmla="*/ 894996 w 965556"/>
                <a:gd name="connsiteY2" fmla="*/ 347194 h 1206823"/>
                <a:gd name="connsiteX3" fmla="*/ 961842 w 965556"/>
                <a:gd name="connsiteY3" fmla="*/ 569992 h 1206823"/>
                <a:gd name="connsiteX4" fmla="*/ 917278 w 965556"/>
                <a:gd name="connsiteY4" fmla="*/ 815069 h 1206823"/>
                <a:gd name="connsiteX5" fmla="*/ 694458 w 965556"/>
                <a:gd name="connsiteY5" fmla="*/ 1093567 h 1206823"/>
                <a:gd name="connsiteX6" fmla="*/ 505060 w 965556"/>
                <a:gd name="connsiteY6" fmla="*/ 1204966 h 1206823"/>
                <a:gd name="connsiteX7" fmla="*/ 271098 w 965556"/>
                <a:gd name="connsiteY7" fmla="*/ 1082427 h 1206823"/>
                <a:gd name="connsiteX8" fmla="*/ 70560 w 965556"/>
                <a:gd name="connsiteY8" fmla="*/ 870769 h 1206823"/>
                <a:gd name="connsiteX9" fmla="*/ 3714 w 965556"/>
                <a:gd name="connsiteY9" fmla="*/ 547712 h 1206823"/>
                <a:gd name="connsiteX10" fmla="*/ 92842 w 965556"/>
                <a:gd name="connsiteY10" fmla="*/ 313774 h 1206823"/>
                <a:gd name="connsiteX11" fmla="*/ 293380 w 965556"/>
                <a:gd name="connsiteY11" fmla="*/ 135536 h 1206823"/>
                <a:gd name="connsiteX12" fmla="*/ 482778 w 965556"/>
                <a:gd name="connsiteY12" fmla="*/ 1857 h 12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5556" h="1206823">
                  <a:moveTo>
                    <a:pt x="482778" y="1857"/>
                  </a:moveTo>
                  <a:cubicBezTo>
                    <a:pt x="553338" y="3714"/>
                    <a:pt x="648037" y="89120"/>
                    <a:pt x="716740" y="146676"/>
                  </a:cubicBezTo>
                  <a:cubicBezTo>
                    <a:pt x="785443" y="204232"/>
                    <a:pt x="854146" y="276641"/>
                    <a:pt x="894996" y="347194"/>
                  </a:cubicBezTo>
                  <a:cubicBezTo>
                    <a:pt x="935846" y="417747"/>
                    <a:pt x="958128" y="492013"/>
                    <a:pt x="961842" y="569992"/>
                  </a:cubicBezTo>
                  <a:cubicBezTo>
                    <a:pt x="965556" y="647971"/>
                    <a:pt x="961842" y="727807"/>
                    <a:pt x="917278" y="815069"/>
                  </a:cubicBezTo>
                  <a:cubicBezTo>
                    <a:pt x="872714" y="902331"/>
                    <a:pt x="763161" y="1028584"/>
                    <a:pt x="694458" y="1093567"/>
                  </a:cubicBezTo>
                  <a:cubicBezTo>
                    <a:pt x="625755" y="1158550"/>
                    <a:pt x="575620" y="1206823"/>
                    <a:pt x="505060" y="1204966"/>
                  </a:cubicBezTo>
                  <a:cubicBezTo>
                    <a:pt x="434500" y="1203109"/>
                    <a:pt x="343515" y="1138126"/>
                    <a:pt x="271098" y="1082427"/>
                  </a:cubicBezTo>
                  <a:cubicBezTo>
                    <a:pt x="198681" y="1026728"/>
                    <a:pt x="115124" y="959888"/>
                    <a:pt x="70560" y="870769"/>
                  </a:cubicBezTo>
                  <a:cubicBezTo>
                    <a:pt x="25996" y="781650"/>
                    <a:pt x="0" y="640544"/>
                    <a:pt x="3714" y="547712"/>
                  </a:cubicBezTo>
                  <a:cubicBezTo>
                    <a:pt x="7428" y="454880"/>
                    <a:pt x="44564" y="382470"/>
                    <a:pt x="92842" y="313774"/>
                  </a:cubicBezTo>
                  <a:cubicBezTo>
                    <a:pt x="141120" y="245078"/>
                    <a:pt x="228391" y="185665"/>
                    <a:pt x="293380" y="135536"/>
                  </a:cubicBezTo>
                  <a:cubicBezTo>
                    <a:pt x="358369" y="85407"/>
                    <a:pt x="412218" y="0"/>
                    <a:pt x="482778" y="1857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  <a:alpha val="5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b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9106" name="Rounded Rectangular Callout 4"/>
          <p:cNvSpPr>
            <a:spLocks noChangeArrowheads="1"/>
          </p:cNvSpPr>
          <p:nvPr/>
        </p:nvSpPr>
        <p:spPr bwMode="auto">
          <a:xfrm>
            <a:off x="539552" y="0"/>
            <a:ext cx="8604448" cy="2060848"/>
          </a:xfrm>
          <a:prstGeom prst="wedgeRoundRectCallout">
            <a:avLst>
              <a:gd name="adj1" fmla="val -20833"/>
              <a:gd name="adj2" fmla="val 50111"/>
              <a:gd name="adj3" fmla="val 16667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>
                <a:solidFill>
                  <a:srgbClr val="002060"/>
                </a:solidFill>
              </a:rPr>
              <a:t>In a certain club there are 28 people. </a:t>
            </a:r>
            <a:br>
              <a:rPr lang="en-US" sz="2000" b="0">
                <a:solidFill>
                  <a:srgbClr val="002060"/>
                </a:solidFill>
              </a:rPr>
            </a:br>
            <a:r>
              <a:rPr lang="en-US" sz="2000" b="0">
                <a:solidFill>
                  <a:srgbClr val="002060"/>
                </a:solidFill>
              </a:rPr>
              <a:t>There are 14 poets, 11 painters and 15 musicians; </a:t>
            </a:r>
            <a:br>
              <a:rPr lang="en-US" sz="2000" b="0">
                <a:solidFill>
                  <a:srgbClr val="002060"/>
                </a:solidFill>
              </a:rPr>
            </a:br>
            <a:r>
              <a:rPr lang="en-US" sz="2000" b="0">
                <a:solidFill>
                  <a:srgbClr val="002060"/>
                </a:solidFill>
              </a:rPr>
              <a:t>there are 22 who are either poets or painters or both, </a:t>
            </a:r>
            <a:br>
              <a:rPr lang="en-US" sz="2000" b="0">
                <a:solidFill>
                  <a:srgbClr val="002060"/>
                </a:solidFill>
              </a:rPr>
            </a:br>
            <a:r>
              <a:rPr lang="en-US" sz="2000" b="0">
                <a:solidFill>
                  <a:srgbClr val="002060"/>
                </a:solidFill>
              </a:rPr>
              <a:t>21 who are either painters or musicians or both</a:t>
            </a:r>
          </a:p>
          <a:p>
            <a:r>
              <a:rPr lang="en-US" sz="2000" b="0">
                <a:solidFill>
                  <a:srgbClr val="002060"/>
                </a:solidFill>
              </a:rPr>
              <a:t>and 23 who are either musicians or poets or both.</a:t>
            </a:r>
          </a:p>
          <a:p>
            <a:r>
              <a:rPr lang="en-US" sz="2000" b="0">
                <a:solidFill>
                  <a:srgbClr val="002060"/>
                </a:solidFill>
              </a:rPr>
              <a:t>How many people are all three: poet, painter and musician?</a:t>
            </a:r>
          </a:p>
        </p:txBody>
      </p:sp>
    </p:spTree>
    <p:extLst>
      <p:ext uri="{BB962C8B-B14F-4D97-AF65-F5344CB8AC3E}">
        <p14:creationId xmlns:p14="http://schemas.microsoft.com/office/powerpoint/2010/main" val="4070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Square Deductions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838200"/>
          </a:xfrm>
        </p:spPr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Each of the inner quadrilaterals is a square.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191000" y="2057400"/>
          <a:ext cx="47101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Document" r:id="rId3" imgW="3048000" imgH="2959100" progId="Word.Document.12">
                  <p:link updateAutomatic="1"/>
                </p:oleObj>
              </mc:Choice>
              <mc:Fallback>
                <p:oleObj name="Document" r:id="rId3" imgW="3048000" imgH="2959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7101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1412776"/>
            <a:ext cx="2520280" cy="144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2"/>
              <a:buChar char="v"/>
            </a:pP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Can the outer quadrilateral </a:t>
            </a:r>
            <a:br>
              <a:rPr lang="en-US" sz="2400" b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0">
                <a:solidFill>
                  <a:schemeClr val="accent3">
                    <a:lumMod val="50000"/>
                  </a:schemeClr>
                </a:solidFill>
              </a:rPr>
              <a:t>be square?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393305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140968"/>
            <a:ext cx="35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84984"/>
            <a:ext cx="68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a+b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5271591"/>
            <a:ext cx="86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2a+b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6" y="5013176"/>
            <a:ext cx="86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3a+b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040" y="270892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8642" y="2060848"/>
            <a:ext cx="88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4a–b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556792"/>
            <a:ext cx="229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4(4a–b) = a+2b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768056"/>
            <a:ext cx="210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7a+b = 5a+2b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4336008"/>
            <a:ext cx="231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To be a square: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288" y="1527175"/>
            <a:ext cx="13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15a = 6b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5200104"/>
            <a:ext cx="153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So 2a = b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5704160"/>
            <a:ext cx="977900" cy="965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2636912"/>
            <a:ext cx="2931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FF0000"/>
                </a:solidFill>
              </a:rPr>
              <a:t>Acknowledge ignorance:</a:t>
            </a:r>
          </a:p>
          <a:p>
            <a:pPr algn="ctr"/>
            <a:r>
              <a:rPr lang="en-GB" sz="2000" b="0">
                <a:solidFill>
                  <a:srgbClr val="FF0000"/>
                </a:solidFill>
              </a:rPr>
              <a:t>denote size of edge of </a:t>
            </a:r>
            <a:br>
              <a:rPr lang="en-GB" sz="2000" b="0">
                <a:solidFill>
                  <a:srgbClr val="FF0000"/>
                </a:solidFill>
              </a:rPr>
            </a:br>
            <a:r>
              <a:rPr lang="en-GB" sz="2000" b="0">
                <a:solidFill>
                  <a:srgbClr val="FF0000"/>
                </a:solidFill>
              </a:rPr>
              <a:t>smallest square by a;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990" y="3645024"/>
            <a:ext cx="3319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0">
                <a:solidFill>
                  <a:srgbClr val="FF0000"/>
                </a:solidFill>
              </a:rPr>
              <a:t>Adjacent square edge by b</a:t>
            </a:r>
          </a:p>
        </p:txBody>
      </p:sp>
    </p:spTree>
    <p:extLst>
      <p:ext uri="{BB962C8B-B14F-4D97-AF65-F5344CB8AC3E}">
        <p14:creationId xmlns:p14="http://schemas.microsoft.com/office/powerpoint/2010/main" val="27201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31: a game for two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76400"/>
            <a:ext cx="8106990" cy="4114800"/>
          </a:xfrm>
        </p:spPr>
        <p:txBody>
          <a:bodyPr/>
          <a:lstStyle/>
          <a:p>
            <a:r>
              <a:rPr lang="en-GB"/>
              <a:t>At each move you choose a whole number from 1 to 5.</a:t>
            </a:r>
          </a:p>
          <a:p>
            <a:r>
              <a:rPr lang="en-GB"/>
              <a:t>Each chosen number is added to the running total.  The first person to get the total to be 31 wins.</a:t>
            </a:r>
          </a:p>
          <a:p>
            <a:r>
              <a:rPr lang="en-GB"/>
              <a:t>What is your (best) strategy?</a:t>
            </a:r>
          </a:p>
          <a:p>
            <a:r>
              <a:rPr lang="en-GB"/>
              <a:t>How might you alter the game?</a:t>
            </a:r>
          </a:p>
        </p:txBody>
      </p:sp>
    </p:spTree>
    <p:extLst>
      <p:ext uri="{BB962C8B-B14F-4D97-AF65-F5344CB8AC3E}">
        <p14:creationId xmlns:p14="http://schemas.microsoft.com/office/powerpoint/2010/main" val="3568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Human Psyche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5918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22799" y="1152748"/>
            <a:ext cx="3178175" cy="1327151"/>
            <a:chOff x="2912" y="540"/>
            <a:chExt cx="2002" cy="836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454275" y="1176560"/>
            <a:ext cx="3463925" cy="1022349"/>
            <a:chOff x="1546" y="555"/>
            <a:chExt cx="2182" cy="644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603375" y="1851249"/>
            <a:ext cx="1455738" cy="463551"/>
            <a:chOff x="1010" y="987"/>
            <a:chExt cx="917" cy="292"/>
          </a:xfrm>
        </p:grpSpPr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04850" y="3419698"/>
            <a:ext cx="2528888" cy="1292225"/>
            <a:chOff x="444" y="1968"/>
            <a:chExt cx="1593" cy="81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842000" y="2538637"/>
            <a:ext cx="2743200" cy="862013"/>
            <a:chOff x="3680" y="1413"/>
            <a:chExt cx="1728" cy="543"/>
          </a:xfrm>
        </p:grpSpPr>
        <p:sp>
          <p:nvSpPr>
            <p:cNvPr id="19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298825" y="3495898"/>
            <a:ext cx="1449388" cy="2165350"/>
            <a:chOff x="2078" y="2016"/>
            <a:chExt cx="913" cy="1364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7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Only’s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67957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64623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13690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906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9060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705100"/>
            <a:ext cx="3022600" cy="9525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24180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6670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26720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1">
              <a:lumMod val="20000"/>
              <a:lumOff val="80000"/>
              <a:alpha val="49803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/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4384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4860032" y="6350669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Behaviour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672560" y="6001543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1475656" y="6271468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605711" y="537890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17570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247629" y="5425738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0030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 bwMode="auto">
          <a:xfrm>
            <a:off x="8466927" y="22996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615238" cy="1944216"/>
          </a:xfrm>
        </p:spPr>
        <p:txBody>
          <a:bodyPr/>
          <a:lstStyle/>
          <a:p>
            <a:r>
              <a:rPr lang="en-GB" dirty="0" smtClean="0"/>
              <a:t>We work on some tasks together</a:t>
            </a:r>
          </a:p>
          <a:p>
            <a:r>
              <a:rPr lang="en-GB" dirty="0" smtClean="0"/>
              <a:t>We try to catch ourselves reasoning</a:t>
            </a:r>
          </a:p>
          <a:p>
            <a:r>
              <a:rPr lang="en-GB" dirty="0" smtClean="0"/>
              <a:t>We consider what pedagogical actions (moves, devices, </a:t>
            </a:r>
            <a:r>
              <a:rPr lang="mr-IN" dirty="0" smtClean="0"/>
              <a:t>…</a:t>
            </a:r>
            <a:r>
              <a:rPr lang="en-GB" dirty="0" smtClean="0"/>
              <a:t>) might inform our future 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Reasoning 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3888432"/>
          </a:xfrm>
        </p:spPr>
        <p:txBody>
          <a:bodyPr/>
          <a:lstStyle/>
          <a:p>
            <a:r>
              <a:rPr lang="en-GB" dirty="0"/>
              <a:t>What blocks children from displaying reasoning is often lack of facility with number.</a:t>
            </a:r>
          </a:p>
          <a:p>
            <a:r>
              <a:rPr lang="en-GB" dirty="0"/>
              <a:t>Reasoning mathematically involves</a:t>
            </a:r>
            <a:r>
              <a:rPr lang="en-GB" dirty="0">
                <a:solidFill>
                  <a:srgbClr val="FF0000"/>
                </a:solidFill>
              </a:rPr>
              <a:t> seeking and </a:t>
            </a:r>
            <a:r>
              <a:rPr lang="en-GB" dirty="0" smtClean="0">
                <a:solidFill>
                  <a:srgbClr val="FF0000"/>
                </a:solidFill>
              </a:rPr>
              <a:t>recognising </a:t>
            </a:r>
            <a:r>
              <a:rPr lang="en-GB" dirty="0">
                <a:solidFill>
                  <a:srgbClr val="FF0000"/>
                </a:solidFill>
              </a:rPr>
              <a:t>relationships</a:t>
            </a:r>
            <a:r>
              <a:rPr lang="en-GB" dirty="0"/>
              <a:t>, then justifying why those relationships are actually properties that always hold.</a:t>
            </a:r>
          </a:p>
          <a:p>
            <a:r>
              <a:rPr lang="en-GB" dirty="0"/>
              <a:t>Put another way, you look for invariants (relationships that don’t change) and then express why they must be invariant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4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Pedagogic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“How do you know?”</a:t>
            </a:r>
          </a:p>
          <a:p>
            <a:r>
              <a:rPr lang="en-GB" dirty="0" smtClean="0"/>
              <a:t>“What do you Know” &amp; </a:t>
            </a:r>
            <a:br>
              <a:rPr lang="en-GB" dirty="0" smtClean="0"/>
            </a:br>
            <a:r>
              <a:rPr lang="en-GB" dirty="0" smtClean="0"/>
              <a:t>“What do you Want (to find out)”?</a:t>
            </a:r>
          </a:p>
          <a:p>
            <a:r>
              <a:rPr lang="en-GB" dirty="0" smtClean="0"/>
              <a:t>Imagining the Situation before diving 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260376"/>
          </a:xfrm>
        </p:spPr>
        <p:txBody>
          <a:bodyPr/>
          <a:lstStyle/>
          <a:p>
            <a:r>
              <a:rPr lang="en-GB" dirty="0" smtClean="0"/>
              <a:t>Scaffolding &amp; Fading</a:t>
            </a:r>
            <a:br>
              <a:rPr lang="en-GB" dirty="0" smtClean="0"/>
            </a:br>
            <a:r>
              <a:rPr lang="en-GB" dirty="0" smtClean="0"/>
              <a:t>Directed – Prompted – Spontaneous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2060848"/>
            <a:ext cx="8471222" cy="4248472"/>
          </a:xfrm>
        </p:spPr>
        <p:txBody>
          <a:bodyPr/>
          <a:lstStyle/>
          <a:p>
            <a:r>
              <a:rPr lang="en-GB" dirty="0" smtClean="0"/>
              <a:t>Developing Independence NOT Building </a:t>
            </a:r>
            <a:r>
              <a:rPr lang="en-GB" dirty="0" err="1" smtClean="0"/>
              <a:t>Depenednecy</a:t>
            </a:r>
            <a:endParaRPr lang="en-GB" dirty="0" smtClean="0"/>
          </a:p>
          <a:p>
            <a:r>
              <a:rPr lang="en-GB" dirty="0" smtClean="0"/>
              <a:t>Use of label for some mathematical action</a:t>
            </a:r>
          </a:p>
          <a:p>
            <a:r>
              <a:rPr lang="en-GB" dirty="0" smtClean="0"/>
              <a:t>Gradually using less direct, more indirect prompts</a:t>
            </a:r>
          </a:p>
          <a:p>
            <a:r>
              <a:rPr lang="en-GB" dirty="0" smtClean="0"/>
              <a:t>Learners spontaneously using it for themselves</a:t>
            </a:r>
          </a:p>
          <a:p>
            <a:r>
              <a:rPr lang="en-GB" dirty="0" smtClean="0"/>
              <a:t>This is what Vygotsky actually meant by ZPD</a:t>
            </a:r>
          </a:p>
          <a:p>
            <a:pPr lvl="1"/>
            <a:r>
              <a:rPr lang="en-GB" dirty="0" smtClean="0"/>
              <a:t>What learners can currently do when cued, and re on the edge of being able to initiate for themselves.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6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5"/>
          <p:cNvSpPr>
            <a:spLocks noChangeArrowheads="1"/>
          </p:cNvSpPr>
          <p:nvPr/>
        </p:nvSpPr>
        <p:spPr bwMode="auto">
          <a:xfrm>
            <a:off x="4499992" y="332656"/>
            <a:ext cx="4419600" cy="3960440"/>
          </a:xfrm>
          <a:prstGeom prst="verticalScroll">
            <a:avLst>
              <a:gd name="adj" fmla="val 475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Frameworks</a:t>
            </a:r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6712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620688"/>
            <a:ext cx="442912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tx2"/>
                </a:solidFill>
              </a:rPr>
              <a:t>Doing – Talking – Recording</a:t>
            </a:r>
            <a:br>
              <a:rPr lang="en-GB" altLang="ko-KR" sz="2400" b="0" smtClean="0">
                <a:solidFill>
                  <a:schemeClr val="tx2"/>
                </a:solidFill>
              </a:rPr>
            </a:br>
            <a:r>
              <a:rPr lang="en-GB" altLang="ko-KR" sz="2400" b="0" smtClean="0">
                <a:solidFill>
                  <a:schemeClr val="tx2"/>
                </a:solidFill>
              </a:rPr>
              <a:t>(DTR)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3255367"/>
            <a:ext cx="442912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tx2"/>
                </a:solidFill>
              </a:rPr>
              <a:t>Enactive – Iconic – Symbolic</a:t>
            </a:r>
            <a:br>
              <a:rPr lang="en-GB" altLang="ko-KR" sz="2400" b="0" smtClean="0">
                <a:solidFill>
                  <a:schemeClr val="tx2"/>
                </a:solidFill>
              </a:rPr>
            </a:br>
            <a:r>
              <a:rPr lang="en-GB" altLang="ko-KR" sz="2400" b="0" smtClean="0">
                <a:solidFill>
                  <a:schemeClr val="tx2"/>
                </a:solidFill>
              </a:rPr>
              <a:t>(EIS)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319263"/>
            <a:ext cx="442912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tx2"/>
                </a:solidFill>
              </a:rPr>
              <a:t>See – Experience – Master</a:t>
            </a:r>
            <a:br>
              <a:rPr lang="en-GB" altLang="ko-KR" sz="2400" b="0" smtClean="0">
                <a:solidFill>
                  <a:schemeClr val="tx2"/>
                </a:solidFill>
              </a:rPr>
            </a:br>
            <a:r>
              <a:rPr lang="en-GB" altLang="ko-KR" sz="2400" b="0" smtClean="0">
                <a:solidFill>
                  <a:schemeClr val="tx2"/>
                </a:solidFill>
              </a:rPr>
              <a:t>(SEM)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671191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tx2"/>
                </a:solidFill>
              </a:rPr>
              <a:t>(MGA)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5027692"/>
            <a:ext cx="4682645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Specialise … </a:t>
            </a:r>
            <a:br>
              <a:rPr lang="en-GB" altLang="ko-KR" sz="2400" b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altLang="ko-KR" sz="2400" b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order to locate structural relationships …</a:t>
            </a:r>
          </a:p>
          <a:p>
            <a:pPr algn="ctr" eaLnBrk="1" hangingPunct="1">
              <a:defRPr/>
            </a:pPr>
            <a:r>
              <a:rPr lang="en-GB" altLang="ko-KR" sz="2400" b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then re-Generalise for yourself</a:t>
            </a:r>
            <a:endParaRPr lang="en-GB" altLang="ko-KR" sz="2400" b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229" y="5589240"/>
            <a:ext cx="2982615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altLang="ko-KR" b="0">
                <a:solidFill>
                  <a:srgbClr val="FF0000"/>
                </a:solidFill>
              </a:rPr>
              <a:t>What do I know?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5822" y="6093296"/>
            <a:ext cx="2944130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altLang="ko-KR" b="0">
                <a:solidFill>
                  <a:srgbClr val="FF0000"/>
                </a:solidFill>
              </a:rPr>
              <a:t>What do I want?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4222" y="5445224"/>
            <a:ext cx="12717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altLang="ko-KR" b="0">
                <a:solidFill>
                  <a:srgbClr val="FF0000"/>
                </a:solidFill>
              </a:rPr>
              <a:t>Stuck?</a:t>
            </a:r>
          </a:p>
        </p:txBody>
      </p:sp>
    </p:spTree>
    <p:extLst>
      <p:ext uri="{BB962C8B-B14F-4D97-AF65-F5344CB8AC3E}">
        <p14:creationId xmlns:p14="http://schemas.microsoft.com/office/powerpoint/2010/main" val="39651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might you describe </a:t>
            </a:r>
            <a:r>
              <a:rPr lang="en-GB" dirty="0"/>
              <a:t>the mathematical thinking you have done so far today?</a:t>
            </a:r>
          </a:p>
          <a:p>
            <a:r>
              <a:rPr lang="en-GB" dirty="0"/>
              <a:t>How could you incorporate that into students’ </a:t>
            </a:r>
            <a:r>
              <a:rPr lang="en-GB" dirty="0" smtClean="0"/>
              <a:t>learning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Inviting imagining before displaying</a:t>
            </a:r>
          </a:p>
          <a:p>
            <a:r>
              <a:rPr lang="en-GB"/>
              <a:t>Pausing</a:t>
            </a:r>
          </a:p>
          <a:p>
            <a:r>
              <a:rPr lang="en-GB"/>
              <a:t>Inviting re-construction/narration</a:t>
            </a:r>
          </a:p>
          <a:p>
            <a:r>
              <a:rPr lang="en-GB"/>
              <a:t>Promoting and provoking generalisation</a:t>
            </a:r>
          </a:p>
          <a:p>
            <a:r>
              <a:rPr lang="en-GB"/>
              <a:t>Working with specific properties explicitly</a:t>
            </a:r>
          </a:p>
        </p:txBody>
      </p:sp>
    </p:spTree>
    <p:extLst>
      <p:ext uri="{BB962C8B-B14F-4D97-AF65-F5344CB8AC3E}">
        <p14:creationId xmlns:p14="http://schemas.microsoft.com/office/powerpoint/2010/main" val="12724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Possibilities for </a:t>
            </a:r>
            <a:r>
              <a:rPr lang="en-GB" dirty="0" smtClean="0"/>
              <a:t>Future 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400600"/>
          </a:xfrm>
        </p:spPr>
        <p:txBody>
          <a:bodyPr/>
          <a:lstStyle/>
          <a:p>
            <a:r>
              <a:rPr lang="en-GB" dirty="0" smtClean="0"/>
              <a:t>Listening to children </a:t>
            </a:r>
          </a:p>
          <a:p>
            <a:pPr lvl="1"/>
            <a:r>
              <a:rPr lang="en-GB" dirty="0" smtClean="0"/>
              <a:t>(not listening for what you hope to hear)</a:t>
            </a:r>
          </a:p>
          <a:p>
            <a:r>
              <a:rPr lang="en-GB" dirty="0" smtClean="0"/>
              <a:t>Getting </a:t>
            </a:r>
            <a:r>
              <a:rPr lang="en-GB" smtClean="0"/>
              <a:t>children to </a:t>
            </a:r>
            <a:r>
              <a:rPr lang="en-GB" dirty="0" smtClean="0"/>
              <a:t>listen to </a:t>
            </a:r>
            <a:r>
              <a:rPr lang="en-GB" smtClean="0"/>
              <a:t>each other</a:t>
            </a:r>
            <a:endParaRPr lang="en-GB" dirty="0" smtClean="0"/>
          </a:p>
          <a:p>
            <a:r>
              <a:rPr lang="en-GB" dirty="0" smtClean="0"/>
              <a:t>Trying </a:t>
            </a:r>
            <a:r>
              <a:rPr lang="en-GB" dirty="0"/>
              <a:t>small things and making small progress;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telling </a:t>
            </a:r>
            <a:r>
              <a:rPr lang="en-GB" dirty="0"/>
              <a:t>colleagues</a:t>
            </a:r>
          </a:p>
          <a:p>
            <a:r>
              <a:rPr lang="en-GB" dirty="0"/>
              <a:t>Pedagogic strategies </a:t>
            </a:r>
            <a:r>
              <a:rPr lang="en-GB" dirty="0" smtClean="0"/>
              <a:t>encountered today</a:t>
            </a:r>
            <a:endParaRPr lang="en-GB" dirty="0"/>
          </a:p>
          <a:p>
            <a:r>
              <a:rPr lang="en-GB" dirty="0"/>
              <a:t>Provoking mathematical thinking as happened today</a:t>
            </a:r>
          </a:p>
          <a:p>
            <a:r>
              <a:rPr lang="en-GB" dirty="0"/>
              <a:t>Question &amp; Prompts for Mathematical Thinking (ATM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2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john.mason</a:t>
            </a:r>
            <a:r>
              <a:rPr lang="en-GB" dirty="0" smtClean="0"/>
              <a:t> </a:t>
            </a:r>
            <a:r>
              <a:rPr lang="en-GB" dirty="0"/>
              <a:t>@ </a:t>
            </a:r>
            <a:r>
              <a:rPr lang="en-GB" dirty="0" err="1"/>
              <a:t>open.ac.uk</a:t>
            </a:r>
            <a:endParaRPr lang="en-GB" dirty="0"/>
          </a:p>
          <a:p>
            <a:r>
              <a:rPr lang="en-GB" dirty="0" err="1" smtClean="0"/>
              <a:t>PMTheta.com</a:t>
            </a:r>
            <a:r>
              <a:rPr lang="en-GB" dirty="0" smtClean="0"/>
              <a:t> 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</a:t>
            </a:r>
            <a:r>
              <a:rPr lang="en-GB" dirty="0" smtClean="0"/>
              <a:t>JHM –&gt;Presentations</a:t>
            </a:r>
            <a:endParaRPr lang="en-GB" dirty="0"/>
          </a:p>
          <a:p>
            <a:r>
              <a:rPr lang="en-GB" dirty="0"/>
              <a:t>Questions &amp; Prompts (ATM)</a:t>
            </a:r>
          </a:p>
          <a:p>
            <a:r>
              <a:rPr lang="en-GB" dirty="0"/>
              <a:t>Key ideas in Mathematics (OUP)</a:t>
            </a:r>
          </a:p>
          <a:p>
            <a:r>
              <a:rPr lang="en-GB" dirty="0"/>
              <a:t>Learning &amp; Doing Mathematics (Tarquin)</a:t>
            </a:r>
          </a:p>
          <a:p>
            <a:r>
              <a:rPr lang="en-GB" dirty="0"/>
              <a:t>Thinking Mathematically (Pearson)</a:t>
            </a:r>
          </a:p>
          <a:p>
            <a:r>
              <a:rPr lang="en-GB" dirty="0"/>
              <a:t>Developing Thinking in Algebra (Sage)</a:t>
            </a:r>
          </a:p>
        </p:txBody>
      </p:sp>
    </p:spTree>
    <p:extLst>
      <p:ext uri="{BB962C8B-B14F-4D97-AF65-F5344CB8AC3E}">
        <p14:creationId xmlns:p14="http://schemas.microsoft.com/office/powerpoint/2010/main" val="7718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727950" cy="1728192"/>
          </a:xfrm>
        </p:spPr>
        <p:txBody>
          <a:bodyPr/>
          <a:lstStyle/>
          <a:p>
            <a:r>
              <a:rPr lang="en-GB" sz="2000"/>
              <a:t>Participants will be invited to engage in reasoning tasks that can help students make a transition from informal reasoning to reasoning solely on the basis of agreed properties.</a:t>
            </a:r>
          </a:p>
          <a:p>
            <a:r>
              <a:rPr lang="en-GB" sz="2000"/>
              <a:t>Keep track of </a:t>
            </a:r>
            <a:r>
              <a:rPr lang="en-GB" sz="2000" i="1"/>
              <a:t>awarenesses</a:t>
            </a:r>
            <a:r>
              <a:rPr lang="en-GB" sz="2000"/>
              <a:t> and </a:t>
            </a:r>
            <a:r>
              <a:rPr lang="en-GB" sz="2000" i="1"/>
              <a:t>ways of working</a:t>
            </a:r>
            <a:endParaRPr lang="en-GB" sz="2000"/>
          </a:p>
          <a:p>
            <a:pPr lvl="1"/>
            <a:r>
              <a:rPr lang="en-GB" sz="1600"/>
              <a:t>For discussion, contemplation, and pro-spective pre-paration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2636912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chemeClr val="tx2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9pPr>
          </a:lstStyle>
          <a:p>
            <a:r>
              <a:rPr lang="en-GB" b="0"/>
              <a:t>Background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2482" y="3356992"/>
            <a:ext cx="8015982" cy="2448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/>
              <a:t>Successful Reasoning Depends on making use of properties</a:t>
            </a:r>
          </a:p>
          <a:p>
            <a:r>
              <a:rPr lang="en-GB" sz="2000" b="0" dirty="0"/>
              <a:t>This in turn depends on Types of Attention</a:t>
            </a:r>
          </a:p>
          <a:p>
            <a:pPr lvl="1"/>
            <a:r>
              <a:rPr lang="en-GB" b="0" dirty="0"/>
              <a:t>Holding Wholes (gazing)</a:t>
            </a:r>
          </a:p>
          <a:p>
            <a:pPr lvl="1"/>
            <a:r>
              <a:rPr lang="en-GB" b="0" dirty="0"/>
              <a:t>Discerning Details</a:t>
            </a:r>
          </a:p>
          <a:p>
            <a:pPr lvl="1"/>
            <a:r>
              <a:rPr lang="en-GB" b="0" dirty="0"/>
              <a:t>Recognising Relationships</a:t>
            </a:r>
          </a:p>
          <a:p>
            <a:pPr lvl="1"/>
            <a:r>
              <a:rPr lang="en-GB" b="0" dirty="0"/>
              <a:t>Perceiving Properties (as being instantiated)</a:t>
            </a:r>
          </a:p>
          <a:p>
            <a:pPr lvl="1"/>
            <a:r>
              <a:rPr lang="en-GB" b="0" dirty="0"/>
              <a:t>Reasoning solely on the basis of agreed properties</a:t>
            </a:r>
          </a:p>
        </p:txBody>
      </p:sp>
    </p:spTree>
    <p:extLst>
      <p:ext uri="{BB962C8B-B14F-4D97-AF65-F5344CB8AC3E}">
        <p14:creationId xmlns:p14="http://schemas.microsoft.com/office/powerpoint/2010/main" val="3745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471222" cy="576064"/>
          </a:xfrm>
        </p:spPr>
        <p:txBody>
          <a:bodyPr/>
          <a:lstStyle/>
          <a:p>
            <a:r>
              <a:rPr lang="en-GB" smtClean="0"/>
              <a:t>The black lines are mirrors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Symmetry-Based Reasoning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144" y="1649221"/>
            <a:ext cx="45593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5" y="3327400"/>
            <a:ext cx="3962400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25" y="3327400"/>
            <a:ext cx="3962400" cy="3530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294683" y="1004191"/>
            <a:ext cx="3456384" cy="523729"/>
          </a:xfrm>
          <a:prstGeom prst="roundRect">
            <a:avLst/>
          </a:prstGeom>
          <a:solidFill>
            <a:srgbClr val="00B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MUST be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the case?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9250" y="2348880"/>
            <a:ext cx="8471222" cy="1003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/>
              <a:t>Are there any conflicts?</a:t>
            </a:r>
          </a:p>
          <a:p>
            <a:r>
              <a:rPr lang="en-GB" b="0" kern="0" dirty="0" smtClean="0"/>
              <a:t>Is there any redundancy?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425" y="3327400"/>
            <a:ext cx="3962400" cy="3530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763977" y="2552580"/>
            <a:ext cx="2517795" cy="523729"/>
          </a:xfrm>
          <a:prstGeom prst="roundRect">
            <a:avLst/>
          </a:prstGeom>
          <a:solidFill>
            <a:srgbClr val="00B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How do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you know?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649221"/>
            <a:ext cx="461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71656" cy="609600"/>
          </a:xfrm>
        </p:spPr>
        <p:txBody>
          <a:bodyPr/>
          <a:lstStyle/>
          <a:p>
            <a:r>
              <a:rPr lang="en-GB" dirty="0" smtClean="0"/>
              <a:t>Some Stages in Symmetry Reasoning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976745"/>
            <a:ext cx="3035300" cy="207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1" y="3976745"/>
            <a:ext cx="3035300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10" y="1911075"/>
            <a:ext cx="2946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18" y="1098029"/>
            <a:ext cx="2933700" cy="584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139952" y="1168883"/>
            <a:ext cx="2968312" cy="1026691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mathematical questions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might arise?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484008" y="1988840"/>
            <a:ext cx="4659992" cy="8640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How few can you specify from which I </a:t>
            </a: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can work out all the others?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49456" y="2739404"/>
            <a:ext cx="4392488" cy="93032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halkboard" pitchFamily="-111" charset="0"/>
              </a:rPr>
              <a:t>What awarenesses are being made available?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Set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765174"/>
            <a:ext cx="8064500" cy="3167881"/>
          </a:xfrm>
        </p:spPr>
        <p:txBody>
          <a:bodyPr/>
          <a:lstStyle/>
          <a:p>
            <a:pPr>
              <a:defRPr/>
            </a:pPr>
            <a:r>
              <a:rPr lang="en-GB" dirty="0"/>
              <a:t>In how many different ways can you place 17 objects so that there are equal numbers of objects in each of two possibly overlapping sets?</a:t>
            </a:r>
          </a:p>
          <a:p>
            <a:pPr>
              <a:defRPr/>
            </a:pPr>
            <a:r>
              <a:rPr lang="en-GB" dirty="0"/>
              <a:t>What about requiring that there be twice as many in the left set as in the right set?</a:t>
            </a:r>
          </a:p>
          <a:p>
            <a:pPr>
              <a:defRPr/>
            </a:pPr>
            <a:r>
              <a:rPr lang="en-GB" dirty="0"/>
              <a:t>What about requiring that the ratio of the numbers in the left set to the right set is 3 : 2?</a:t>
            </a:r>
          </a:p>
          <a:p>
            <a:pPr>
              <a:defRPr/>
            </a:pPr>
            <a:r>
              <a:rPr lang="en-GB" dirty="0"/>
              <a:t>What is the largest number of objects that CANNOT be placed in the two sets in any way so that the ratio is 5 : 2?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4644008" y="4508584"/>
            <a:ext cx="2160777" cy="2160776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/>
            <a:endParaRPr lang="en-GB" b="0">
              <a:solidFill>
                <a:srgbClr val="631908"/>
              </a:solidFill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6301210" y="4508584"/>
            <a:ext cx="2159669" cy="216077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/>
            <a:endParaRPr lang="en-GB" b="0">
              <a:solidFill>
                <a:srgbClr val="631908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99592" y="4725144"/>
            <a:ext cx="1800225" cy="1079500"/>
          </a:xfrm>
          <a:prstGeom prst="roundRect">
            <a:avLst>
              <a:gd name="adj" fmla="val 27510"/>
            </a:avLst>
          </a:prstGeom>
          <a:solidFill>
            <a:srgbClr val="CCFFCC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sz="2400" b="0" dirty="0">
                <a:solidFill>
                  <a:srgbClr val="631908"/>
                </a:solidFill>
              </a:rPr>
              <a:t>What can be varied?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4581128"/>
            <a:ext cx="57606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S</a:t>
            </a:r>
            <a:r>
              <a:rPr lang="en-GB" b="0" baseline="-25000">
                <a:solidFill>
                  <a:srgbClr val="000000"/>
                </a:solidFill>
              </a:rPr>
              <a:t>1</a:t>
            </a: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416" y="47059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FF0000"/>
                </a:solidFill>
              </a:rPr>
              <a:t>S</a:t>
            </a:r>
            <a:r>
              <a:rPr lang="en-GB" b="0" baseline="-25000">
                <a:solidFill>
                  <a:srgbClr val="FF0000"/>
                </a:solidFill>
              </a:rPr>
              <a:t>2</a:t>
            </a:r>
            <a:endParaRPr lang="en-GB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Queue Reasoning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471222" cy="1080120"/>
          </a:xfrm>
        </p:spPr>
        <p:txBody>
          <a:bodyPr/>
          <a:lstStyle/>
          <a:p>
            <a:r>
              <a:rPr lang="en-GB" dirty="0" smtClean="0"/>
              <a:t>Imagine you are in a Queue</a:t>
            </a:r>
          </a:p>
          <a:p>
            <a:r>
              <a:rPr lang="en-GB" dirty="0" smtClean="0"/>
              <a:t>Someone calls you and asks where you are in the Queue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Cylinder Immersion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80728"/>
            <a:ext cx="8615238" cy="3240360"/>
          </a:xfrm>
        </p:spPr>
        <p:txBody>
          <a:bodyPr/>
          <a:lstStyle/>
          <a:p>
            <a:r>
              <a:rPr lang="en-GB" dirty="0" smtClean="0"/>
              <a:t>Imagine a large cylindrical open-topped can full of water</a:t>
            </a:r>
          </a:p>
          <a:p>
            <a:r>
              <a:rPr lang="en-GB" dirty="0" smtClean="0"/>
              <a:t>Imagine a smaller cylindrical open-topped can which is empty.</a:t>
            </a:r>
          </a:p>
          <a:p>
            <a:r>
              <a:rPr lang="en-GB" dirty="0" smtClean="0"/>
              <a:t>Slowly immerse the smaller can in the larger can</a:t>
            </a:r>
          </a:p>
          <a:p>
            <a:pPr lvl="1"/>
            <a:r>
              <a:rPr lang="en-GB" dirty="0" smtClean="0"/>
              <a:t>What happens?</a:t>
            </a:r>
          </a:p>
          <a:p>
            <a:pPr lvl="1"/>
            <a:r>
              <a:rPr lang="en-GB" dirty="0" smtClean="0"/>
              <a:t>Describe to a neighbour what you imagine happening</a:t>
            </a:r>
          </a:p>
          <a:p>
            <a:r>
              <a:rPr lang="en-GB" dirty="0" smtClean="0"/>
              <a:t>What mathematical questions might you ask about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1971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15855</TotalTime>
  <Words>1544</Words>
  <Application>Microsoft Macintosh PowerPoint</Application>
  <PresentationFormat>On-screen Show (4:3)</PresentationFormat>
  <Paragraphs>283</Paragraphs>
  <Slides>37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Narrow</vt:lpstr>
      <vt:lpstr>Chalkboard</vt:lpstr>
      <vt:lpstr>Lucida Grande</vt:lpstr>
      <vt:lpstr>Monotype Sorts</vt:lpstr>
      <vt:lpstr>MS PGothic</vt:lpstr>
      <vt:lpstr>ＭＳ Ｐゴシック</vt:lpstr>
      <vt:lpstr>Times</vt:lpstr>
      <vt:lpstr>Wingdings</vt:lpstr>
      <vt:lpstr>Yellow on Blue</vt:lpstr>
      <vt:lpstr>???</vt:lpstr>
      <vt:lpstr>Reasoning Masterfully in Mathematics</vt:lpstr>
      <vt:lpstr>Conjectures</vt:lpstr>
      <vt:lpstr>Outline</vt:lpstr>
      <vt:lpstr>Intentions</vt:lpstr>
      <vt:lpstr>Symmetry-Based Reasoning</vt:lpstr>
      <vt:lpstr>Some Stages in Symmetry Reasoning</vt:lpstr>
      <vt:lpstr>Set Ratios</vt:lpstr>
      <vt:lpstr>Queue Reasoning</vt:lpstr>
      <vt:lpstr>Cylinder Immersion</vt:lpstr>
      <vt:lpstr>Cylinder Immersion</vt:lpstr>
      <vt:lpstr>Secret Places</vt:lpstr>
      <vt:lpstr>Magic Square Reasoning</vt:lpstr>
      <vt:lpstr>More Magic Square Reasoning</vt:lpstr>
      <vt:lpstr>Wason’s cards</vt:lpstr>
      <vt:lpstr>Diamond Multiplication</vt:lpstr>
      <vt:lpstr>Bags, Buses, and Number-line Walks</vt:lpstr>
      <vt:lpstr>Triangle Count</vt:lpstr>
      <vt:lpstr>Right-Triangle Count</vt:lpstr>
      <vt:lpstr>Two Candles</vt:lpstr>
      <vt:lpstr>PowerPoint Presentation</vt:lpstr>
      <vt:lpstr>Candle Algebra</vt:lpstr>
      <vt:lpstr>General Candles</vt:lpstr>
      <vt:lpstr>Same and Different Candles</vt:lpstr>
      <vt:lpstr>Clubbing</vt:lpstr>
      <vt:lpstr>PowerPoint Presentation</vt:lpstr>
      <vt:lpstr>Square Deductions</vt:lpstr>
      <vt:lpstr>31: a game for two players</vt:lpstr>
      <vt:lpstr>Human Psyche</vt:lpstr>
      <vt:lpstr>Three Only’s</vt:lpstr>
      <vt:lpstr>Reasoning Conjectures</vt:lpstr>
      <vt:lpstr>Some Pedagogic Actions</vt:lpstr>
      <vt:lpstr>Scaffolding &amp; Fading Directed – Prompted – Spontaneous</vt:lpstr>
      <vt:lpstr>Frameworks</vt:lpstr>
      <vt:lpstr>Mathematical Thinking</vt:lpstr>
      <vt:lpstr>Actions</vt:lpstr>
      <vt:lpstr>Possibilities for Future Action</vt:lpstr>
      <vt:lpstr>Follow Up</vt:lpstr>
    </vt:vector>
  </TitlesOfParts>
  <Company>CME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494</cp:revision>
  <dcterms:created xsi:type="dcterms:W3CDTF">2009-05-15T05:15:20Z</dcterms:created>
  <dcterms:modified xsi:type="dcterms:W3CDTF">2017-10-17T12:05:25Z</dcterms:modified>
</cp:coreProperties>
</file>