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72" r:id="rId3"/>
    <p:sldId id="273" r:id="rId4"/>
    <p:sldId id="258" r:id="rId5"/>
    <p:sldId id="259" r:id="rId6"/>
    <p:sldId id="473" r:id="rId7"/>
    <p:sldId id="474" r:id="rId8"/>
    <p:sldId id="475" r:id="rId9"/>
    <p:sldId id="268" r:id="rId10"/>
    <p:sldId id="476" r:id="rId11"/>
    <p:sldId id="267" r:id="rId12"/>
    <p:sldId id="263" r:id="rId13"/>
    <p:sldId id="789" r:id="rId14"/>
    <p:sldId id="433" r:id="rId15"/>
    <p:sldId id="410" r:id="rId16"/>
    <p:sldId id="411" r:id="rId17"/>
    <p:sldId id="426" r:id="rId18"/>
    <p:sldId id="428" r:id="rId19"/>
    <p:sldId id="429" r:id="rId20"/>
    <p:sldId id="434" r:id="rId21"/>
    <p:sldId id="469" r:id="rId22"/>
    <p:sldId id="790" r:id="rId23"/>
    <p:sldId id="472" r:id="rId24"/>
    <p:sldId id="471" r:id="rId25"/>
    <p:sldId id="430" r:id="rId26"/>
    <p:sldId id="431" r:id="rId27"/>
    <p:sldId id="432" r:id="rId28"/>
    <p:sldId id="470" r:id="rId29"/>
    <p:sldId id="791" r:id="rId30"/>
    <p:sldId id="437" r:id="rId31"/>
    <p:sldId id="468" r:id="rId32"/>
    <p:sldId id="43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4315"/>
    <a:srgbClr val="785530"/>
    <a:srgbClr val="AB7942"/>
    <a:srgbClr val="0432FF"/>
    <a:srgbClr val="FFFEE6"/>
    <a:srgbClr val="325892"/>
    <a:srgbClr val="FFF5C4"/>
    <a:srgbClr val="FFF1BF"/>
    <a:srgbClr val="FCF3A7"/>
    <a:srgbClr val="FFE2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11"/>
    <p:restoredTop sz="94666"/>
  </p:normalViewPr>
  <p:slideViewPr>
    <p:cSldViewPr snapToGrid="0" snapToObjects="1">
      <p:cViewPr varScale="1">
        <p:scale>
          <a:sx n="87" d="100"/>
          <a:sy n="87" d="100"/>
        </p:scale>
        <p:origin x="7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50703-7623-8748-BC80-C1AB9EAE3623}" type="datetimeFigureOut">
              <a:rPr lang="en-GB" smtClean="0"/>
              <a:t>16/10/2018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00466-DBE6-E74A-BBE6-ED77B2055F00}" type="slidenum">
              <a:rPr lang="en-GB" smtClean="0"/>
              <a:t>‹#›</a:t>
            </a:fld>
            <a:endParaRPr lang="en-GB"/>
          </a:p>
        </p:txBody>
      </p:sp>
    </p:spTree>
    <p:extLst>
      <p:ext uri="{BB962C8B-B14F-4D97-AF65-F5344CB8AC3E}">
        <p14:creationId xmlns:p14="http://schemas.microsoft.com/office/powerpoint/2010/main" val="3136798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E6FB0B7C-3355-9A4D-A0A1-0E095965D2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fld id="{7B3AC56C-3D7D-AF4E-9E73-12BF5984F04B}" type="slidenum">
              <a:rPr lang="en-US" altLang="en-US" sz="1200" b="0">
                <a:latin typeface="Lucida Grande" panose="020B0600040502020204" pitchFamily="34" charset="0"/>
              </a:rPr>
              <a:pPr/>
              <a:t>6</a:t>
            </a:fld>
            <a:endParaRPr lang="en-US" altLang="en-US" sz="1200" b="0">
              <a:latin typeface="Lucida Grande" panose="020B0600040502020204" pitchFamily="34" charset="0"/>
            </a:endParaRPr>
          </a:p>
        </p:txBody>
      </p:sp>
      <p:sp>
        <p:nvSpPr>
          <p:cNvPr id="52227" name="Rectangle 2">
            <a:extLst>
              <a:ext uri="{FF2B5EF4-FFF2-40B4-BE49-F238E27FC236}">
                <a16:creationId xmlns:a16="http://schemas.microsoft.com/office/drawing/2014/main" id="{6D6182D2-E625-0B41-8EAC-E914C4584B09}"/>
              </a:ext>
            </a:extLst>
          </p:cNvPr>
          <p:cNvSpPr>
            <a:spLocks noGrp="1" noRot="1" noChangeAspect="1" noChangeArrowheads="1"/>
          </p:cNvSpPr>
          <p:nvPr>
            <p:ph type="sldImg"/>
          </p:nvPr>
        </p:nvSpPr>
        <p:spPr>
          <a:solidFill>
            <a:srgbClr val="FFFFFF"/>
          </a:solidFill>
          <a:ln/>
        </p:spPr>
      </p:sp>
      <p:sp>
        <p:nvSpPr>
          <p:cNvPr id="52228" name="Rectangle 3">
            <a:extLst>
              <a:ext uri="{FF2B5EF4-FFF2-40B4-BE49-F238E27FC236}">
                <a16:creationId xmlns:a16="http://schemas.microsoft.com/office/drawing/2014/main" id="{EDF86A95-FBF2-9646-B4F8-BB6519F5EACC}"/>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GB" altLang="en-US">
                <a:latin typeface="Times" pitchFamily="2" charset="0"/>
                <a:ea typeface="ＭＳ Ｐゴシック" panose="020B0600070205080204" pitchFamily="34" charset="-128"/>
              </a:rPr>
              <a:t>• 153 – 87 = ?  Orally; visibly; </a:t>
            </a:r>
          </a:p>
          <a:p>
            <a:pPr eaLnBrk="1" hangingPunct="1"/>
            <a:r>
              <a:rPr lang="en-GB" altLang="en-US">
                <a:latin typeface="Times" pitchFamily="2" charset="0"/>
                <a:ea typeface="ＭＳ Ｐゴシック" panose="020B0600070205080204" pitchFamily="34" charset="-128"/>
              </a:rPr>
              <a:t>•That is arithmetic; Now let’s do some mathematics!</a:t>
            </a:r>
          </a:p>
          <a:p>
            <a:pPr eaLnBrk="1" hangingPunct="1"/>
            <a:r>
              <a:rPr lang="en-GB" altLang="en-US">
                <a:latin typeface="Times" pitchFamily="2" charset="0"/>
                <a:ea typeface="ＭＳ Ｐゴシック" panose="020B0600070205080204" pitchFamily="34" charset="-128"/>
              </a:rPr>
              <a:t>     Two volunteers: think of a three digit number and a two digit number.</a:t>
            </a:r>
          </a:p>
          <a:p>
            <a:pPr eaLnBrk="1" hangingPunct="1"/>
            <a:r>
              <a:rPr lang="en-GB" altLang="en-US">
                <a:latin typeface="Times" pitchFamily="2" charset="0"/>
                <a:ea typeface="ＭＳ Ｐゴシック" panose="020B0600070205080204" pitchFamily="34" charset="-128"/>
              </a:rPr>
              <a:t>• We’re going to subtract the smaller from the larger but before we do, lets add one to both.</a:t>
            </a:r>
          </a:p>
          <a:p>
            <a:pPr eaLnBrk="1" hangingPunct="1"/>
            <a:r>
              <a:rPr lang="en-GB" altLang="en-US">
                <a:latin typeface="Times" pitchFamily="2" charset="0"/>
                <a:ea typeface="ＭＳ Ｐゴシック" panose="020B0600070205080204" pitchFamily="34" charset="-128"/>
              </a:rPr>
              <a:t>      What’s the difference now?</a:t>
            </a:r>
          </a:p>
          <a:p>
            <a:pPr eaLnBrk="1" hangingPunct="1"/>
            <a:endParaRPr lang="en-GB"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238399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586B9A0-E48B-6E4A-834C-DDC9628C82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fld id="{82E39A58-5DB0-CD41-AFA5-F7E2C2222A4A}" type="slidenum">
              <a:rPr lang="en-US" altLang="en-US" sz="1200" b="0">
                <a:latin typeface="Lucida Grande" panose="020B0600040502020204" pitchFamily="34" charset="0"/>
              </a:rPr>
              <a:pPr/>
              <a:t>7</a:t>
            </a:fld>
            <a:endParaRPr lang="en-US" altLang="en-US" sz="1200" b="0">
              <a:latin typeface="Lucida Grande" panose="020B0600040502020204" pitchFamily="34" charset="0"/>
            </a:endParaRPr>
          </a:p>
        </p:txBody>
      </p:sp>
      <p:sp>
        <p:nvSpPr>
          <p:cNvPr id="54275" name="Rectangle 2">
            <a:extLst>
              <a:ext uri="{FF2B5EF4-FFF2-40B4-BE49-F238E27FC236}">
                <a16:creationId xmlns:a16="http://schemas.microsoft.com/office/drawing/2014/main" id="{7D26B224-61E8-4B44-BEF9-ECDC4C9D6255}"/>
              </a:ext>
            </a:extLst>
          </p:cNvPr>
          <p:cNvSpPr>
            <a:spLocks noGrp="1" noRot="1" noChangeAspect="1" noChangeArrowheads="1"/>
          </p:cNvSpPr>
          <p:nvPr>
            <p:ph type="sldImg"/>
          </p:nvPr>
        </p:nvSpPr>
        <p:spPr>
          <a:solidFill>
            <a:srgbClr val="FFFFFF"/>
          </a:solidFill>
          <a:ln/>
        </p:spPr>
      </p:sp>
      <p:sp>
        <p:nvSpPr>
          <p:cNvPr id="54276" name="Rectangle 3">
            <a:extLst>
              <a:ext uri="{FF2B5EF4-FFF2-40B4-BE49-F238E27FC236}">
                <a16:creationId xmlns:a16="http://schemas.microsoft.com/office/drawing/2014/main" id="{801FEC32-6CD4-9B49-B381-2B0BCCDFF5A0}"/>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GB" altLang="en-US">
                <a:latin typeface="Times" pitchFamily="2" charset="0"/>
                <a:ea typeface="ＭＳ Ｐゴシック" panose="020B0600070205080204" pitchFamily="34" charset="-128"/>
              </a:rPr>
              <a:t>• 153 – 87 = ?  Orally; visibly; </a:t>
            </a:r>
          </a:p>
          <a:p>
            <a:pPr eaLnBrk="1" hangingPunct="1"/>
            <a:r>
              <a:rPr lang="en-GB" altLang="en-US">
                <a:latin typeface="Times" pitchFamily="2" charset="0"/>
                <a:ea typeface="ＭＳ Ｐゴシック" panose="020B0600070205080204" pitchFamily="34" charset="-128"/>
              </a:rPr>
              <a:t>•That is arithmetic; Now let’s do some mathematics!</a:t>
            </a:r>
          </a:p>
          <a:p>
            <a:pPr eaLnBrk="1" hangingPunct="1"/>
            <a:r>
              <a:rPr lang="en-GB" altLang="en-US">
                <a:latin typeface="Times" pitchFamily="2" charset="0"/>
                <a:ea typeface="ＭＳ Ｐゴシック" panose="020B0600070205080204" pitchFamily="34" charset="-128"/>
              </a:rPr>
              <a:t>     I am thinking of two numbers the first larger than the second</a:t>
            </a:r>
          </a:p>
          <a:p>
            <a:pPr eaLnBrk="1" hangingPunct="1"/>
            <a:r>
              <a:rPr lang="en-GB" altLang="en-US">
                <a:latin typeface="Times" pitchFamily="2" charset="0"/>
                <a:ea typeface="ＭＳ Ｐゴシック" panose="020B0600070205080204" pitchFamily="34" charset="-128"/>
              </a:rPr>
              <a:t>• We’re going to divide the smaller int othe larger but before we do, lets multiply both by 3.</a:t>
            </a:r>
          </a:p>
          <a:p>
            <a:pPr eaLnBrk="1" hangingPunct="1"/>
            <a:r>
              <a:rPr lang="en-GB" altLang="en-US">
                <a:latin typeface="Times" pitchFamily="2" charset="0"/>
                <a:ea typeface="ＭＳ Ｐゴシック" panose="020B0600070205080204" pitchFamily="34" charset="-128"/>
              </a:rPr>
              <a:t>      What’s the rationow?</a:t>
            </a:r>
          </a:p>
          <a:p>
            <a:pPr eaLnBrk="1" hangingPunct="1"/>
            <a:endParaRPr lang="en-GB" altLang="en-US">
              <a:latin typeface="Times" pitchFamily="2" charset="0"/>
              <a:ea typeface="ＭＳ Ｐゴシック" panose="020B0600070205080204" pitchFamily="34" charset="-128"/>
            </a:endParaRPr>
          </a:p>
        </p:txBody>
      </p:sp>
    </p:spTree>
    <p:extLst>
      <p:ext uri="{BB962C8B-B14F-4D97-AF65-F5344CB8AC3E}">
        <p14:creationId xmlns:p14="http://schemas.microsoft.com/office/powerpoint/2010/main" val="97767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ea typeface="ＭＳ Ｐゴシック" charset="0"/>
                <a:cs typeface="ＭＳ Ｐゴシック" charset="0"/>
              </a:rPr>
              <a:t>Mathematical context</a:t>
            </a:r>
          </a:p>
          <a:p>
            <a:r>
              <a:rPr lang="en-GB">
                <a:ea typeface="ＭＳ Ｐゴシック" charset="0"/>
                <a:cs typeface="ＭＳ Ｐゴシック" charset="0"/>
              </a:rPr>
              <a:t>What probaby matters most is not eh context, but whether students ‘think’ they can solve the problem!</a:t>
            </a: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E725C433-D1CE-8448-8EB8-3A028A018B01}" type="slidenum">
              <a:rPr lang="en-US" sz="1200" b="0">
                <a:latin typeface="Lucida Grande" charset="0"/>
              </a:rPr>
              <a:pPr/>
              <a:t>15</a:t>
            </a:fld>
            <a:endParaRPr lang="en-US" sz="1200" b="0">
              <a:latin typeface="Lucida Grande" charset="0"/>
            </a:endParaRPr>
          </a:p>
        </p:txBody>
      </p:sp>
    </p:spTree>
    <p:extLst>
      <p:ext uri="{BB962C8B-B14F-4D97-AF65-F5344CB8AC3E}">
        <p14:creationId xmlns:p14="http://schemas.microsoft.com/office/powerpoint/2010/main" val="63293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GB">
                <a:ea typeface="ＭＳ Ｐゴシック" charset="0"/>
                <a:cs typeface="ＭＳ Ｐゴシック" charset="0"/>
              </a:rPr>
              <a:t>Revealing Structure by attending to relationships not calculations</a:t>
            </a: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13BA1268-1E09-4C45-97A3-CF734B00112E}" type="slidenum">
              <a:rPr lang="en-US" sz="1200" b="0">
                <a:latin typeface="Lucida Grande" charset="0"/>
              </a:rPr>
              <a:pPr/>
              <a:t>16</a:t>
            </a:fld>
            <a:endParaRPr lang="en-US" sz="1200" b="0">
              <a:latin typeface="Lucida Grande" charset="0"/>
            </a:endParaRPr>
          </a:p>
        </p:txBody>
      </p:sp>
    </p:spTree>
    <p:extLst>
      <p:ext uri="{BB962C8B-B14F-4D97-AF65-F5344CB8AC3E}">
        <p14:creationId xmlns:p14="http://schemas.microsoft.com/office/powerpoint/2010/main" val="2934769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Problem 28 of the Rhind Mathematical Papyrus Gillings p182</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18</a:t>
            </a:fld>
            <a:endParaRPr lang="en-US"/>
          </a:p>
        </p:txBody>
      </p:sp>
    </p:spTree>
    <p:extLst>
      <p:ext uri="{BB962C8B-B14F-4D97-AF65-F5344CB8AC3E}">
        <p14:creationId xmlns:p14="http://schemas.microsoft.com/office/powerpoint/2010/main" val="12125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Problem 28 of the Rhind Mathematical Papyrus Gillings p182</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19</a:t>
            </a:fld>
            <a:endParaRPr lang="en-US"/>
          </a:p>
        </p:txBody>
      </p:sp>
    </p:spTree>
    <p:extLst>
      <p:ext uri="{BB962C8B-B14F-4D97-AF65-F5344CB8AC3E}">
        <p14:creationId xmlns:p14="http://schemas.microsoft.com/office/powerpoint/2010/main" val="347389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49482"/>
          </a:xfrm>
        </p:spPr>
        <p:txBody>
          <a:bodyPr anchor="t">
            <a:normAutofit/>
          </a:bodyPr>
          <a:lstStyle>
            <a:lvl1pPr>
              <a:defRPr sz="3200" b="1" i="0">
                <a:solidFill>
                  <a:schemeClr val="accent2">
                    <a:lumMod val="50000"/>
                  </a:schemeClr>
                </a:solidFill>
                <a:latin typeface="Chalkboard" charset="0"/>
                <a:ea typeface="Chalkboard" charset="0"/>
                <a:cs typeface="Chalkboard" charset="0"/>
              </a:defRPr>
            </a:lvl1pPr>
          </a:lstStyle>
          <a:p>
            <a:r>
              <a:rPr lang="en-US" dirty="0"/>
              <a:t>Click to edit Master title style</a:t>
            </a:r>
          </a:p>
        </p:txBody>
      </p:sp>
      <p:sp>
        <p:nvSpPr>
          <p:cNvPr id="3" name="Content Placeholder 2"/>
          <p:cNvSpPr>
            <a:spLocks noGrp="1"/>
          </p:cNvSpPr>
          <p:nvPr>
            <p:ph idx="1"/>
          </p:nvPr>
        </p:nvSpPr>
        <p:spPr>
          <a:xfrm>
            <a:off x="628650" y="1412266"/>
            <a:ext cx="7886700" cy="4351338"/>
          </a:xfrm>
        </p:spPr>
        <p:txBody>
          <a:bodyPr anchor="t"/>
          <a:lstStyle>
            <a:lvl1pPr>
              <a:defRPr sz="2400">
                <a:solidFill>
                  <a:srgbClr val="0432FF"/>
                </a:solidFill>
                <a:latin typeface="Chalkboard" charset="0"/>
                <a:ea typeface="Chalkboard" charset="0"/>
                <a:cs typeface="Chalkboard" charset="0"/>
              </a:defRPr>
            </a:lvl1pPr>
            <a:lvl2pPr>
              <a:defRPr sz="2000" b="0" i="0">
                <a:solidFill>
                  <a:schemeClr val="tx1"/>
                </a:solidFill>
                <a:latin typeface="Chalkboard" charset="0"/>
                <a:ea typeface="Chalkboard" charset="0"/>
                <a:cs typeface="Chalkboard"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9572" y="6506663"/>
            <a:ext cx="381261" cy="365125"/>
          </a:xfrm>
        </p:spPr>
        <p:txBody>
          <a:bodyPr/>
          <a:lstStyle/>
          <a:p>
            <a:fld id="{9A7E1FDC-A50F-D542-B2A4-BF6D432589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AB99F-9CA2-7248-966B-FD562C13B124}" type="datetimeFigureOut">
              <a:rPr lang="en-US" smtClean="0"/>
              <a:t>10/16/18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9AB99F-9CA2-7248-966B-FD562C13B124}"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9AB99F-9CA2-7248-966B-FD562C13B124}" type="datetimeFigureOut">
              <a:rPr lang="en-US" smtClean="0"/>
              <a:t>10/16/18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9AB99F-9CA2-7248-966B-FD562C13B124}" type="datetimeFigureOut">
              <a:rPr lang="en-US" smtClean="0"/>
              <a:t>10/16/18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AB99F-9CA2-7248-966B-FD562C13B124}" type="datetimeFigureOut">
              <a:rPr lang="en-US" smtClean="0"/>
              <a:t>10/16/18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9AB99F-9CA2-7248-966B-FD562C13B124}"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9AB99F-9CA2-7248-966B-FD562C13B124}" type="datetimeFigureOut">
              <a:rPr lang="en-US" smtClean="0"/>
              <a:t>10/16/18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EE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AB99F-9CA2-7248-966B-FD562C13B124}" type="datetimeFigureOut">
              <a:rPr lang="en-US" smtClean="0"/>
              <a:t>10/16/18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E1FDC-A50F-D542-B2A4-BF6D432589B5}" type="slidenum">
              <a:rPr lang="en-US" smtClean="0"/>
              <a:t>‹#›</a:t>
            </a:fld>
            <a:endParaRPr lang="en-US"/>
          </a:p>
        </p:txBody>
      </p:sp>
    </p:spTree>
    <p:extLst>
      <p:ext uri="{BB962C8B-B14F-4D97-AF65-F5344CB8AC3E}">
        <p14:creationId xmlns:p14="http://schemas.microsoft.com/office/powerpoint/2010/main" val="371182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E6"/>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107188" y="2267712"/>
            <a:ext cx="8485829" cy="1647897"/>
          </a:xfrm>
        </p:spPr>
        <p:txBody>
          <a:bodyPr>
            <a:normAutofit fontScale="90000"/>
          </a:bodyPr>
          <a:lstStyle/>
          <a:p>
            <a:r>
              <a:rPr lang="en-US" sz="3200" b="1" dirty="0">
                <a:solidFill>
                  <a:srgbClr val="785530"/>
                </a:solidFill>
                <a:latin typeface="Chalkboard" charset="0"/>
                <a:ea typeface="Chalkboard" charset="0"/>
                <a:cs typeface="Chalkboard" charset="0"/>
              </a:rPr>
              <a:t>A Lesson </a:t>
            </a:r>
            <a:br>
              <a:rPr lang="en-US" sz="3200" b="1" dirty="0">
                <a:solidFill>
                  <a:srgbClr val="785530"/>
                </a:solidFill>
                <a:latin typeface="Chalkboard" charset="0"/>
                <a:ea typeface="Chalkboard" charset="0"/>
                <a:cs typeface="Chalkboard" charset="0"/>
              </a:rPr>
            </a:br>
            <a:r>
              <a:rPr lang="en-US" sz="3200" b="1" dirty="0">
                <a:solidFill>
                  <a:srgbClr val="785530"/>
                </a:solidFill>
                <a:latin typeface="Chalkboard" charset="0"/>
                <a:ea typeface="Chalkboard" charset="0"/>
                <a:cs typeface="Chalkboard" charset="0"/>
              </a:rPr>
              <a:t>without Opportunity for Learners to </a:t>
            </a:r>
            <a:br>
              <a:rPr lang="en-US" sz="3200" b="1" dirty="0">
                <a:solidFill>
                  <a:srgbClr val="785530"/>
                </a:solidFill>
                <a:latin typeface="Chalkboard" charset="0"/>
                <a:ea typeface="Chalkboard" charset="0"/>
                <a:cs typeface="Chalkboard" charset="0"/>
              </a:rPr>
            </a:br>
            <a:r>
              <a:rPr lang="en-US" sz="3200" b="1" dirty="0" err="1">
                <a:solidFill>
                  <a:srgbClr val="785530"/>
                </a:solidFill>
                <a:latin typeface="Chalkboard" charset="0"/>
                <a:ea typeface="Chalkboard" charset="0"/>
                <a:cs typeface="Chalkboard" charset="0"/>
              </a:rPr>
              <a:t>Generalise</a:t>
            </a:r>
            <a:r>
              <a:rPr lang="en-US" sz="3200" b="1" dirty="0">
                <a:solidFill>
                  <a:srgbClr val="785530"/>
                </a:solidFill>
                <a:latin typeface="Chalkboard" charset="0"/>
                <a:ea typeface="Chalkboard" charset="0"/>
                <a:cs typeface="Chalkboard" charset="0"/>
              </a:rPr>
              <a:t> Mathematically</a:t>
            </a:r>
            <a:br>
              <a:rPr lang="en-US" sz="3200" b="1" dirty="0">
                <a:solidFill>
                  <a:srgbClr val="785530"/>
                </a:solidFill>
                <a:latin typeface="Chalkboard" charset="0"/>
                <a:ea typeface="Chalkboard" charset="0"/>
                <a:cs typeface="Chalkboard" charset="0"/>
              </a:rPr>
            </a:br>
            <a:r>
              <a:rPr lang="en-US" sz="3200" b="1" dirty="0">
                <a:solidFill>
                  <a:srgbClr val="785530"/>
                </a:solidFill>
                <a:latin typeface="Chalkboard" charset="0"/>
                <a:ea typeface="Chalkboard" charset="0"/>
                <a:cs typeface="Chalkboard" charset="0"/>
              </a:rPr>
              <a:t>is NOT a Mathematics Lesson.</a:t>
            </a:r>
          </a:p>
        </p:txBody>
      </p:sp>
      <p:sp>
        <p:nvSpPr>
          <p:cNvPr id="11" name="Subtitle 10"/>
          <p:cNvSpPr>
            <a:spLocks noGrp="1"/>
          </p:cNvSpPr>
          <p:nvPr>
            <p:ph type="subTitle" idx="1"/>
          </p:nvPr>
        </p:nvSpPr>
        <p:spPr>
          <a:xfrm>
            <a:off x="1131277" y="4176468"/>
            <a:ext cx="6858000" cy="1655762"/>
          </a:xfrm>
        </p:spPr>
        <p:txBody>
          <a:bodyPr/>
          <a:lstStyle/>
          <a:p>
            <a:r>
              <a:rPr lang="en-US" dirty="0"/>
              <a:t>John Mason</a:t>
            </a:r>
          </a:p>
          <a:p>
            <a:r>
              <a:rPr lang="en-US" dirty="0"/>
              <a:t>ATM Reading</a:t>
            </a:r>
            <a:br>
              <a:rPr lang="en-US" dirty="0"/>
            </a:br>
            <a:r>
              <a:rPr lang="en-US" dirty="0"/>
              <a:t>Oct 2018</a:t>
            </a:r>
          </a:p>
        </p:txBody>
      </p:sp>
      <p:sp>
        <p:nvSpPr>
          <p:cNvPr id="9" name="TextBox 8"/>
          <p:cNvSpPr txBox="1"/>
          <p:nvPr/>
        </p:nvSpPr>
        <p:spPr>
          <a:xfrm>
            <a:off x="2321170" y="1606062"/>
            <a:ext cx="1383323" cy="400110"/>
          </a:xfrm>
          <a:prstGeom prst="rect">
            <a:avLst/>
          </a:prstGeom>
          <a:noFill/>
        </p:spPr>
        <p:txBody>
          <a:bodyPr wrap="square" rtlCol="0">
            <a:spAutoFit/>
          </a:bodyPr>
          <a:lstStyle/>
          <a:p>
            <a:endParaRPr lang="en-US" sz="2000">
              <a:latin typeface="Chalkboard" charset="0"/>
              <a:ea typeface="Chalkboard" charset="0"/>
              <a:cs typeface="Chalkboard" charset="0"/>
            </a:endParaRPr>
          </a:p>
        </p:txBody>
      </p:sp>
      <p:pic>
        <p:nvPicPr>
          <p:cNvPr id="2" name="Picture 1"/>
          <p:cNvPicPr>
            <a:picLocks noChangeAspect="1"/>
          </p:cNvPicPr>
          <p:nvPr/>
        </p:nvPicPr>
        <p:blipFill>
          <a:blip r:embed="rId2"/>
          <a:stretch>
            <a:fillRect/>
          </a:stretch>
        </p:blipFill>
        <p:spPr>
          <a:xfrm>
            <a:off x="3259017" y="0"/>
            <a:ext cx="2895600" cy="1600200"/>
          </a:xfrm>
          <a:prstGeom prst="rect">
            <a:avLst/>
          </a:prstGeom>
        </p:spPr>
      </p:pic>
      <p:pic>
        <p:nvPicPr>
          <p:cNvPr id="4" name="Picture 3">
            <a:extLst>
              <a:ext uri="{FF2B5EF4-FFF2-40B4-BE49-F238E27FC236}">
                <a16:creationId xmlns:a16="http://schemas.microsoft.com/office/drawing/2014/main" id="{47ABA385-2951-9849-9C05-02F78E63188E}"/>
              </a:ext>
            </a:extLst>
          </p:cNvPr>
          <p:cNvPicPr>
            <a:picLocks noChangeAspect="1"/>
          </p:cNvPicPr>
          <p:nvPr/>
        </p:nvPicPr>
        <p:blipFill>
          <a:blip r:embed="rId3"/>
          <a:stretch>
            <a:fillRect/>
          </a:stretch>
        </p:blipFill>
        <p:spPr>
          <a:xfrm>
            <a:off x="6632052" y="182890"/>
            <a:ext cx="1152054" cy="1156451"/>
          </a:xfrm>
          <a:prstGeom prst="rect">
            <a:avLst/>
          </a:prstGeom>
        </p:spPr>
      </p:pic>
      <p:pic>
        <p:nvPicPr>
          <p:cNvPr id="5" name="Picture 4">
            <a:extLst>
              <a:ext uri="{FF2B5EF4-FFF2-40B4-BE49-F238E27FC236}">
                <a16:creationId xmlns:a16="http://schemas.microsoft.com/office/drawing/2014/main" id="{7DFE39D3-D3A7-EE46-8D06-BC60453F1C62}"/>
              </a:ext>
            </a:extLst>
          </p:cNvPr>
          <p:cNvPicPr>
            <a:picLocks noChangeAspect="1"/>
          </p:cNvPicPr>
          <p:nvPr/>
        </p:nvPicPr>
        <p:blipFill>
          <a:blip r:embed="rId4"/>
          <a:stretch>
            <a:fillRect/>
          </a:stretch>
        </p:blipFill>
        <p:spPr>
          <a:xfrm>
            <a:off x="7813197" y="169189"/>
            <a:ext cx="1165703" cy="1170152"/>
          </a:xfrm>
          <a:prstGeom prst="rect">
            <a:avLst/>
          </a:prstGeom>
        </p:spPr>
      </p:pic>
      <p:pic>
        <p:nvPicPr>
          <p:cNvPr id="6" name="Picture 5">
            <a:extLst>
              <a:ext uri="{FF2B5EF4-FFF2-40B4-BE49-F238E27FC236}">
                <a16:creationId xmlns:a16="http://schemas.microsoft.com/office/drawing/2014/main" id="{EDCEE6C5-9655-5E4E-82C6-7DB4A4B8BBDC}"/>
              </a:ext>
            </a:extLst>
          </p:cNvPr>
          <p:cNvPicPr>
            <a:picLocks noChangeAspect="1"/>
          </p:cNvPicPr>
          <p:nvPr/>
        </p:nvPicPr>
        <p:blipFill>
          <a:blip r:embed="rId5"/>
          <a:stretch>
            <a:fillRect/>
          </a:stretch>
        </p:blipFill>
        <p:spPr>
          <a:xfrm>
            <a:off x="107188" y="163910"/>
            <a:ext cx="2184891" cy="1502835"/>
          </a:xfrm>
          <a:prstGeom prst="rect">
            <a:avLst/>
          </a:prstGeom>
        </p:spPr>
      </p:pic>
    </p:spTree>
    <p:extLst>
      <p:ext uri="{BB962C8B-B14F-4D97-AF65-F5344CB8AC3E}">
        <p14:creationId xmlns:p14="http://schemas.microsoft.com/office/powerpoint/2010/main" val="29684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a:t>
            </a:r>
          </a:p>
        </p:txBody>
      </p:sp>
      <p:sp>
        <p:nvSpPr>
          <p:cNvPr id="3" name="Content Placeholder 2"/>
          <p:cNvSpPr>
            <a:spLocks noGrp="1"/>
          </p:cNvSpPr>
          <p:nvPr>
            <p:ph idx="1"/>
          </p:nvPr>
        </p:nvSpPr>
        <p:spPr>
          <a:xfrm>
            <a:off x="628650" y="1412266"/>
            <a:ext cx="7886700" cy="1865324"/>
          </a:xfrm>
        </p:spPr>
        <p:txBody>
          <a:bodyPr/>
          <a:lstStyle/>
          <a:p>
            <a:r>
              <a:rPr lang="en-GB" dirty="0"/>
              <a:t>What mathematical actions did you experience?</a:t>
            </a:r>
          </a:p>
          <a:p>
            <a:r>
              <a:rPr lang="en-GB" dirty="0"/>
              <a:t>What emotions came near the surface?</a:t>
            </a:r>
          </a:p>
          <a:p>
            <a:r>
              <a:rPr lang="en-GB" dirty="0"/>
              <a:t>What mathematical powers and themes were you aware of?</a:t>
            </a:r>
          </a:p>
          <a:p>
            <a:pPr lvl="1"/>
            <a:endParaRPr lang="en-GB" dirty="0"/>
          </a:p>
        </p:txBody>
      </p:sp>
    </p:spTree>
    <p:extLst>
      <p:ext uri="{BB962C8B-B14F-4D97-AF65-F5344CB8AC3E}">
        <p14:creationId xmlns:p14="http://schemas.microsoft.com/office/powerpoint/2010/main" val="74621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25D75B-2C4D-BF42-B795-522CFEE0C594}"/>
              </a:ext>
            </a:extLst>
          </p:cNvPr>
          <p:cNvPicPr>
            <a:picLocks noChangeAspect="1"/>
          </p:cNvPicPr>
          <p:nvPr/>
        </p:nvPicPr>
        <p:blipFill>
          <a:blip r:embed="rId2"/>
          <a:stretch>
            <a:fillRect/>
          </a:stretch>
        </p:blipFill>
        <p:spPr>
          <a:xfrm>
            <a:off x="5948687" y="109921"/>
            <a:ext cx="3149600" cy="6667500"/>
          </a:xfrm>
          <a:prstGeom prst="rect">
            <a:avLst/>
          </a:prstGeom>
        </p:spPr>
      </p:pic>
      <p:sp>
        <p:nvSpPr>
          <p:cNvPr id="2" name="Title 1">
            <a:extLst>
              <a:ext uri="{FF2B5EF4-FFF2-40B4-BE49-F238E27FC236}">
                <a16:creationId xmlns:a16="http://schemas.microsoft.com/office/drawing/2014/main" id="{9D7E976C-9862-8B41-B2D3-9A6FC2B57858}"/>
              </a:ext>
            </a:extLst>
          </p:cNvPr>
          <p:cNvSpPr>
            <a:spLocks noGrp="1"/>
          </p:cNvSpPr>
          <p:nvPr>
            <p:ph type="title"/>
          </p:nvPr>
        </p:nvSpPr>
        <p:spPr/>
        <p:txBody>
          <a:bodyPr/>
          <a:lstStyle/>
          <a:p>
            <a:r>
              <a:rPr lang="en-US" altLang="en-US">
                <a:ea typeface="ＭＳ Ｐゴシック" panose="020B0600070205080204" pitchFamily="34" charset="-128"/>
              </a:rPr>
              <a:t>Diamond Multiplication</a:t>
            </a:r>
          </a:p>
        </p:txBody>
      </p:sp>
      <p:pic>
        <p:nvPicPr>
          <p:cNvPr id="6" name="Picture 5">
            <a:extLst>
              <a:ext uri="{FF2B5EF4-FFF2-40B4-BE49-F238E27FC236}">
                <a16:creationId xmlns:a16="http://schemas.microsoft.com/office/drawing/2014/main" id="{119DC586-9A07-0D48-9C90-40F66B7F24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2136775"/>
            <a:ext cx="2286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F060C14-3E7B-5E49-826C-118DCD26D9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667968">
            <a:off x="1192213" y="2212975"/>
            <a:ext cx="2286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BB9653B-5F93-AE46-B505-DB6B1BE4F6B9}"/>
              </a:ext>
            </a:extLst>
          </p:cNvPr>
          <p:cNvPicPr>
            <a:picLocks noChangeAspect="1"/>
          </p:cNvPicPr>
          <p:nvPr/>
        </p:nvPicPr>
        <p:blipFill>
          <a:blip r:embed="rId4"/>
          <a:stretch>
            <a:fillRect/>
          </a:stretch>
        </p:blipFill>
        <p:spPr>
          <a:xfrm>
            <a:off x="5948687" y="94902"/>
            <a:ext cx="3149600" cy="6667500"/>
          </a:xfrm>
          <a:prstGeom prst="rect">
            <a:avLst/>
          </a:prstGeom>
        </p:spPr>
      </p:pic>
      <p:pic>
        <p:nvPicPr>
          <p:cNvPr id="9" name="Picture 8">
            <a:extLst>
              <a:ext uri="{FF2B5EF4-FFF2-40B4-BE49-F238E27FC236}">
                <a16:creationId xmlns:a16="http://schemas.microsoft.com/office/drawing/2014/main" id="{14790308-F8D7-204F-BD9A-8977462A2342}"/>
              </a:ext>
            </a:extLst>
          </p:cNvPr>
          <p:cNvPicPr>
            <a:picLocks noChangeAspect="1"/>
          </p:cNvPicPr>
          <p:nvPr/>
        </p:nvPicPr>
        <p:blipFill>
          <a:blip r:embed="rId5">
            <a:duotone>
              <a:prstClr val="black"/>
              <a:srgbClr val="FF0000">
                <a:tint val="45000"/>
                <a:satMod val="400000"/>
              </a:srgbClr>
            </a:duotone>
          </a:blip>
          <a:stretch>
            <a:fillRect/>
          </a:stretch>
        </p:blipFill>
        <p:spPr>
          <a:xfrm>
            <a:off x="6919232" y="3356508"/>
            <a:ext cx="304800" cy="508000"/>
          </a:xfrm>
          <a:prstGeom prst="rect">
            <a:avLst/>
          </a:prstGeom>
        </p:spPr>
      </p:pic>
      <p:pic>
        <p:nvPicPr>
          <p:cNvPr id="7" name="Picture 6">
            <a:extLst>
              <a:ext uri="{FF2B5EF4-FFF2-40B4-BE49-F238E27FC236}">
                <a16:creationId xmlns:a16="http://schemas.microsoft.com/office/drawing/2014/main" id="{7EC8D575-FB72-5342-B1DD-FB5130E13FBF}"/>
              </a:ext>
            </a:extLst>
          </p:cNvPr>
          <p:cNvPicPr>
            <a:picLocks noChangeAspect="1"/>
          </p:cNvPicPr>
          <p:nvPr/>
        </p:nvPicPr>
        <p:blipFill>
          <a:blip r:embed="rId6"/>
          <a:stretch>
            <a:fillRect/>
          </a:stretch>
        </p:blipFill>
        <p:spPr>
          <a:xfrm>
            <a:off x="6966857" y="3389086"/>
            <a:ext cx="238578" cy="449088"/>
          </a:xfrm>
          <a:prstGeom prst="rect">
            <a:avLst/>
          </a:prstGeom>
        </p:spPr>
      </p:pic>
      <p:sp>
        <p:nvSpPr>
          <p:cNvPr id="4" name="TextBox 3">
            <a:extLst>
              <a:ext uri="{FF2B5EF4-FFF2-40B4-BE49-F238E27FC236}">
                <a16:creationId xmlns:a16="http://schemas.microsoft.com/office/drawing/2014/main" id="{FCC2B158-A890-4E4E-940B-7EABB210BB0E}"/>
              </a:ext>
            </a:extLst>
          </p:cNvPr>
          <p:cNvSpPr txBox="1"/>
          <p:nvPr/>
        </p:nvSpPr>
        <p:spPr>
          <a:xfrm>
            <a:off x="2813153" y="1284834"/>
            <a:ext cx="2153666" cy="400110"/>
          </a:xfrm>
          <a:prstGeom prst="rect">
            <a:avLst/>
          </a:prstGeom>
          <a:noFill/>
        </p:spPr>
        <p:txBody>
          <a:bodyPr wrap="none" rtlCol="0">
            <a:spAutoFit/>
          </a:bodyPr>
          <a:lstStyle/>
          <a:p>
            <a:r>
              <a:rPr lang="en-GB" sz="2000" dirty="0">
                <a:latin typeface="Chalkboard" charset="0"/>
                <a:ea typeface="Chalkboard" charset="0"/>
                <a:cs typeface="Chalkboard" charset="0"/>
              </a:rPr>
              <a:t>Find the mistake!</a:t>
            </a:r>
          </a:p>
        </p:txBody>
      </p:sp>
    </p:spTree>
    <p:extLst>
      <p:ext uri="{BB962C8B-B14F-4D97-AF65-F5344CB8AC3E}">
        <p14:creationId xmlns:p14="http://schemas.microsoft.com/office/powerpoint/2010/main" val="3815663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000"/>
                                        <p:tgtEl>
                                          <p:spTgt spid="6"/>
                                        </p:tgtEl>
                                      </p:cBhvr>
                                    </p:animEffect>
                                    <p:set>
                                      <p:cBhvr>
                                        <p:cTn id="29" dur="1" fill="hold">
                                          <p:stCondLst>
                                            <p:cond delay="999"/>
                                          </p:stCondLst>
                                        </p:cTn>
                                        <p:tgtEl>
                                          <p:spTgt spid="6"/>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a:t>
            </a:r>
          </a:p>
        </p:txBody>
      </p:sp>
      <p:sp>
        <p:nvSpPr>
          <p:cNvPr id="3" name="Content Placeholder 2"/>
          <p:cNvSpPr>
            <a:spLocks noGrp="1"/>
          </p:cNvSpPr>
          <p:nvPr>
            <p:ph idx="1"/>
          </p:nvPr>
        </p:nvSpPr>
        <p:spPr>
          <a:xfrm>
            <a:off x="628650" y="1412266"/>
            <a:ext cx="7886700" cy="1865324"/>
          </a:xfrm>
        </p:spPr>
        <p:txBody>
          <a:bodyPr/>
          <a:lstStyle/>
          <a:p>
            <a:r>
              <a:rPr lang="en-GB" dirty="0"/>
              <a:t>What mathematical actions did you experience?</a:t>
            </a:r>
          </a:p>
          <a:p>
            <a:r>
              <a:rPr lang="en-GB" dirty="0"/>
              <a:t>What emotions came near the surface?</a:t>
            </a:r>
          </a:p>
          <a:p>
            <a:r>
              <a:rPr lang="en-GB" dirty="0"/>
              <a:t>What mathematical powers and themes were you aware of?</a:t>
            </a:r>
          </a:p>
          <a:p>
            <a:pPr lvl="1"/>
            <a:endParaRPr lang="en-GB" dirty="0"/>
          </a:p>
        </p:txBody>
      </p:sp>
    </p:spTree>
    <p:extLst>
      <p:ext uri="{BB962C8B-B14F-4D97-AF65-F5344CB8AC3E}">
        <p14:creationId xmlns:p14="http://schemas.microsoft.com/office/powerpoint/2010/main" val="41376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87680" cy="609600"/>
          </a:xfrm>
        </p:spPr>
        <p:txBody>
          <a:bodyPr/>
          <a:lstStyle/>
          <a:p>
            <a:pPr>
              <a:defRPr/>
            </a:pPr>
            <a:r>
              <a:rPr lang="en-GB" dirty="0">
                <a:latin typeface="Chalkboard" charset="0"/>
                <a:ea typeface="ＭＳ Ｐゴシック" charset="0"/>
                <a:cs typeface="ＭＳ Ｐゴシック" charset="0"/>
              </a:rPr>
              <a:t>Raise your hand when you can see …</a:t>
            </a:r>
          </a:p>
        </p:txBody>
      </p:sp>
      <p:sp>
        <p:nvSpPr>
          <p:cNvPr id="3" name="Content Placeholder 2"/>
          <p:cNvSpPr>
            <a:spLocks noGrp="1"/>
          </p:cNvSpPr>
          <p:nvPr>
            <p:ph idx="1"/>
          </p:nvPr>
        </p:nvSpPr>
        <p:spPr>
          <a:xfrm>
            <a:off x="539750" y="1916113"/>
            <a:ext cx="8064500" cy="2736850"/>
          </a:xfrm>
        </p:spPr>
        <p:txBody>
          <a:bodyPr/>
          <a:lstStyle/>
          <a:p>
            <a:pPr>
              <a:defRPr/>
            </a:pPr>
            <a:r>
              <a:rPr lang="en-GB" dirty="0">
                <a:latin typeface="Chalkboard" charset="0"/>
                <a:ea typeface="ＭＳ Ｐゴシック" charset="0"/>
                <a:cs typeface="ＭＳ Ｐゴシック" charset="0"/>
              </a:rPr>
              <a:t>Something that is 3/5 of something else</a:t>
            </a:r>
          </a:p>
          <a:p>
            <a:pPr>
              <a:defRPr/>
            </a:pPr>
            <a:r>
              <a:rPr lang="en-GB" dirty="0">
                <a:latin typeface="Chalkboard" charset="0"/>
                <a:ea typeface="ＭＳ Ｐゴシック" charset="0"/>
                <a:cs typeface="ＭＳ Ｐゴシック" charset="0"/>
              </a:rPr>
              <a:t>Something that is 2/5 of something else</a:t>
            </a:r>
          </a:p>
          <a:p>
            <a:pPr>
              <a:defRPr/>
            </a:pPr>
            <a:r>
              <a:rPr lang="en-GB" dirty="0">
                <a:latin typeface="Chalkboard" charset="0"/>
                <a:ea typeface="ＭＳ Ｐゴシック" charset="0"/>
                <a:cs typeface="ＭＳ Ｐゴシック" charset="0"/>
              </a:rPr>
              <a:t>Something that is 2/3 of something else</a:t>
            </a:r>
          </a:p>
          <a:p>
            <a:pPr>
              <a:defRPr/>
            </a:pPr>
            <a:r>
              <a:rPr lang="en-GB" dirty="0">
                <a:latin typeface="Chalkboard" charset="0"/>
                <a:ea typeface="ＭＳ Ｐゴシック" charset="0"/>
                <a:cs typeface="ＭＳ Ｐゴシック" charset="0"/>
              </a:rPr>
              <a:t>Something that is 5/3 of something else</a:t>
            </a:r>
          </a:p>
          <a:p>
            <a:pPr>
              <a:defRPr/>
            </a:pPr>
            <a:r>
              <a:rPr lang="en-GB" dirty="0">
                <a:latin typeface="Chalkboard" charset="0"/>
                <a:ea typeface="ＭＳ Ｐゴシック" charset="0"/>
                <a:cs typeface="ＭＳ Ｐゴシック" charset="0"/>
              </a:rPr>
              <a:t>What other fractional actions can you see?</a:t>
            </a:r>
          </a:p>
        </p:txBody>
      </p:sp>
      <p:grpSp>
        <p:nvGrpSpPr>
          <p:cNvPr id="47107" name="Group 41"/>
          <p:cNvGrpSpPr>
            <a:grpSpLocks/>
          </p:cNvGrpSpPr>
          <p:nvPr/>
        </p:nvGrpSpPr>
        <p:grpSpPr bwMode="auto">
          <a:xfrm>
            <a:off x="2700338" y="1052513"/>
            <a:ext cx="2667000" cy="533400"/>
            <a:chOff x="1536" y="3312"/>
            <a:chExt cx="1680" cy="336"/>
          </a:xfrm>
        </p:grpSpPr>
        <p:sp>
          <p:nvSpPr>
            <p:cNvPr id="5" name="Rectangle 36"/>
            <p:cNvSpPr>
              <a:spLocks noChangeArrowheads="1"/>
            </p:cNvSpPr>
            <p:nvPr/>
          </p:nvSpPr>
          <p:spPr bwMode="auto">
            <a:xfrm>
              <a:off x="1536" y="3312"/>
              <a:ext cx="336" cy="336"/>
            </a:xfrm>
            <a:prstGeom prst="rect">
              <a:avLst/>
            </a:prstGeom>
            <a:solidFill>
              <a:srgbClr val="CCFF66"/>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6" name="Rectangle 37"/>
            <p:cNvSpPr>
              <a:spLocks noChangeArrowheads="1"/>
            </p:cNvSpPr>
            <p:nvPr/>
          </p:nvSpPr>
          <p:spPr bwMode="auto">
            <a:xfrm>
              <a:off x="1872" y="3312"/>
              <a:ext cx="336" cy="336"/>
            </a:xfrm>
            <a:prstGeom prst="rect">
              <a:avLst/>
            </a:prstGeom>
            <a:solidFill>
              <a:srgbClr val="CCFF66"/>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7" name="Rectangle 38"/>
            <p:cNvSpPr>
              <a:spLocks noChangeArrowheads="1"/>
            </p:cNvSpPr>
            <p:nvPr/>
          </p:nvSpPr>
          <p:spPr bwMode="auto">
            <a:xfrm>
              <a:off x="2208" y="3312"/>
              <a:ext cx="336" cy="336"/>
            </a:xfrm>
            <a:prstGeom prst="rect">
              <a:avLst/>
            </a:prstGeom>
            <a:solidFill>
              <a:srgbClr val="00B0F0"/>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8" name="Rectangle 39"/>
            <p:cNvSpPr>
              <a:spLocks noChangeArrowheads="1"/>
            </p:cNvSpPr>
            <p:nvPr/>
          </p:nvSpPr>
          <p:spPr bwMode="auto">
            <a:xfrm>
              <a:off x="2544" y="3312"/>
              <a:ext cx="336" cy="336"/>
            </a:xfrm>
            <a:prstGeom prst="rect">
              <a:avLst/>
            </a:prstGeom>
            <a:solidFill>
              <a:srgbClr val="00B0F0"/>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sp>
          <p:nvSpPr>
            <p:cNvPr id="9" name="Rectangle 40"/>
            <p:cNvSpPr>
              <a:spLocks noChangeArrowheads="1"/>
            </p:cNvSpPr>
            <p:nvPr/>
          </p:nvSpPr>
          <p:spPr bwMode="auto">
            <a:xfrm>
              <a:off x="2880" y="3312"/>
              <a:ext cx="336" cy="336"/>
            </a:xfrm>
            <a:prstGeom prst="rect">
              <a:avLst/>
            </a:prstGeom>
            <a:solidFill>
              <a:srgbClr val="00B0F0"/>
            </a:solidFill>
            <a:ln w="28575">
              <a:solidFill>
                <a:srgbClr val="000000"/>
              </a:solidFill>
              <a:miter lim="800000"/>
              <a:headEnd/>
              <a:tailEnd/>
            </a:ln>
            <a:effectLst/>
            <a:extLst/>
          </p:spPr>
          <p:txBody>
            <a:bodyPr wrap="none" anchor="ctr"/>
            <a:lstStyle/>
            <a:p>
              <a:pPr eaLnBrk="0" hangingPunct="0">
                <a:defRPr/>
              </a:pPr>
              <a:endParaRPr lang="en-GB">
                <a:cs typeface="+mn-cs"/>
              </a:endParaRPr>
            </a:p>
          </p:txBody>
        </p:sp>
      </p:grpSp>
    </p:spTree>
    <p:extLst>
      <p:ext uri="{BB962C8B-B14F-4D97-AF65-F5344CB8AC3E}">
        <p14:creationId xmlns:p14="http://schemas.microsoft.com/office/powerpoint/2010/main" val="7870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FE8BE-4AE3-5C4D-A49E-9308E12A7B65}"/>
              </a:ext>
            </a:extLst>
          </p:cNvPr>
          <p:cNvSpPr>
            <a:spLocks noGrp="1"/>
          </p:cNvSpPr>
          <p:nvPr>
            <p:ph type="title"/>
          </p:nvPr>
        </p:nvSpPr>
        <p:spPr/>
        <p:txBody>
          <a:bodyPr/>
          <a:lstStyle/>
          <a:p>
            <a:r>
              <a:rPr lang="en-GB" dirty="0"/>
              <a:t>A Generalisation Story</a:t>
            </a:r>
          </a:p>
        </p:txBody>
      </p:sp>
      <p:sp>
        <p:nvSpPr>
          <p:cNvPr id="3" name="Content Placeholder 2">
            <a:extLst>
              <a:ext uri="{FF2B5EF4-FFF2-40B4-BE49-F238E27FC236}">
                <a16:creationId xmlns:a16="http://schemas.microsoft.com/office/drawing/2014/main" id="{8EC8C3BB-E2BF-3041-9FAE-6E81328865B9}"/>
              </a:ext>
            </a:extLst>
          </p:cNvPr>
          <p:cNvSpPr>
            <a:spLocks noGrp="1"/>
          </p:cNvSpPr>
          <p:nvPr>
            <p:ph idx="1"/>
          </p:nvPr>
        </p:nvSpPr>
        <p:spPr>
          <a:xfrm>
            <a:off x="628650" y="1412266"/>
            <a:ext cx="7886700" cy="1046729"/>
          </a:xfrm>
        </p:spPr>
        <p:txBody>
          <a:bodyPr/>
          <a:lstStyle/>
          <a:p>
            <a:r>
              <a:rPr lang="en-GB" dirty="0"/>
              <a:t>Punchline:</a:t>
            </a:r>
            <a:br>
              <a:rPr lang="en-GB" dirty="0"/>
            </a:br>
            <a:r>
              <a:rPr lang="en-GB" dirty="0"/>
              <a:t>A mathematician is never finished generalising</a:t>
            </a:r>
          </a:p>
        </p:txBody>
      </p:sp>
    </p:spTree>
    <p:extLst>
      <p:ext uri="{BB962C8B-B14F-4D97-AF65-F5344CB8AC3E}">
        <p14:creationId xmlns:p14="http://schemas.microsoft.com/office/powerpoint/2010/main" val="83175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t>Differing Sums of Products</a:t>
            </a:r>
          </a:p>
        </p:txBody>
      </p:sp>
      <p:sp>
        <p:nvSpPr>
          <p:cNvPr id="3" name="Content Placeholder 2"/>
          <p:cNvSpPr>
            <a:spLocks noGrp="1"/>
          </p:cNvSpPr>
          <p:nvPr>
            <p:ph idx="1"/>
          </p:nvPr>
        </p:nvSpPr>
        <p:spPr>
          <a:xfrm>
            <a:off x="1043979" y="836613"/>
            <a:ext cx="5256213" cy="1223962"/>
          </a:xfrm>
        </p:spPr>
        <p:txBody>
          <a:bodyPr/>
          <a:lstStyle/>
          <a:p>
            <a:pPr>
              <a:defRPr/>
            </a:pPr>
            <a:r>
              <a:rPr lang="en-GB" sz="2800"/>
              <a:t>Write down four numbers in a 2 by 2 grid</a:t>
            </a:r>
          </a:p>
        </p:txBody>
      </p:sp>
      <p:sp>
        <p:nvSpPr>
          <p:cNvPr id="4" name="Content Placeholder 2"/>
          <p:cNvSpPr txBox="1">
            <a:spLocks/>
          </p:cNvSpPr>
          <p:nvPr/>
        </p:nvSpPr>
        <p:spPr bwMode="auto">
          <a:xfrm>
            <a:off x="1043657" y="1845295"/>
            <a:ext cx="5256213" cy="1223962"/>
          </a:xfrm>
          <a:prstGeom prst="rect">
            <a:avLst/>
          </a:prstGeom>
          <a:noFill/>
          <a:ln w="12700">
            <a:noFill/>
            <a:miter lim="800000"/>
            <a:headEnd/>
            <a:tailEnd/>
          </a:ln>
          <a:effectLst/>
        </p:spPr>
        <p:txBody>
          <a:bodyPr lIns="90487" tIns="44450" rIns="90487" bIns="44450"/>
          <a:lst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2"/>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buClr>
                <a:schemeClr val="bg1"/>
              </a:buClr>
              <a:buFont typeface="Wingdings" charset="2"/>
              <a:buChar char="v"/>
              <a:defRPr/>
            </a:pPr>
            <a:r>
              <a:rPr lang="en-GB" sz="2800" b="0">
                <a:solidFill>
                  <a:srgbClr val="000000"/>
                </a:solidFill>
                <a:effectLst/>
              </a:rPr>
              <a:t>Add together the products along the rows</a:t>
            </a:r>
          </a:p>
        </p:txBody>
      </p:sp>
      <p:sp>
        <p:nvSpPr>
          <p:cNvPr id="5" name="Content Placeholder 2"/>
          <p:cNvSpPr txBox="1">
            <a:spLocks/>
          </p:cNvSpPr>
          <p:nvPr/>
        </p:nvSpPr>
        <p:spPr bwMode="auto">
          <a:xfrm>
            <a:off x="1043657" y="2853357"/>
            <a:ext cx="5616575" cy="1223963"/>
          </a:xfrm>
          <a:prstGeom prst="rect">
            <a:avLst/>
          </a:prstGeom>
          <a:noFill/>
          <a:ln w="12700">
            <a:noFill/>
            <a:miter lim="800000"/>
            <a:headEnd/>
            <a:tailEnd/>
          </a:ln>
          <a:effectLst/>
        </p:spPr>
        <p:txBody>
          <a:bodyPr lIns="90487" tIns="44450" rIns="90487" bIns="44450"/>
          <a:lst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2"/>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buClr>
                <a:schemeClr val="bg1"/>
              </a:buClr>
              <a:buFont typeface="Wingdings" charset="2"/>
              <a:buChar char="v"/>
              <a:defRPr/>
            </a:pPr>
            <a:r>
              <a:rPr lang="en-GB" sz="2800" b="0">
                <a:solidFill>
                  <a:srgbClr val="000000"/>
                </a:solidFill>
                <a:effectLst/>
              </a:rPr>
              <a:t>Add together the products down the columns</a:t>
            </a:r>
          </a:p>
        </p:txBody>
      </p:sp>
      <p:sp>
        <p:nvSpPr>
          <p:cNvPr id="6" name="Content Placeholder 2"/>
          <p:cNvSpPr txBox="1">
            <a:spLocks/>
          </p:cNvSpPr>
          <p:nvPr/>
        </p:nvSpPr>
        <p:spPr bwMode="auto">
          <a:xfrm>
            <a:off x="1043657" y="3861420"/>
            <a:ext cx="5543550" cy="647700"/>
          </a:xfrm>
          <a:prstGeom prst="rect">
            <a:avLst/>
          </a:prstGeom>
          <a:noFill/>
          <a:ln w="12700">
            <a:noFill/>
            <a:miter lim="800000"/>
            <a:headEnd/>
            <a:tailEnd/>
          </a:ln>
          <a:effectLst/>
        </p:spPr>
        <p:txBody>
          <a:bodyPr lIns="90487" tIns="44450" rIns="90487" bIns="44450"/>
          <a:lst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2"/>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buClr>
                <a:schemeClr val="bg1"/>
              </a:buClr>
              <a:buFont typeface="Wingdings" charset="2"/>
              <a:buChar char="v"/>
              <a:defRPr/>
            </a:pPr>
            <a:r>
              <a:rPr lang="en-GB" sz="2800" b="0">
                <a:solidFill>
                  <a:srgbClr val="000000"/>
                </a:solidFill>
                <a:effectLst/>
              </a:rPr>
              <a:t>Calculate the difference</a:t>
            </a:r>
          </a:p>
        </p:txBody>
      </p:sp>
      <p:sp>
        <p:nvSpPr>
          <p:cNvPr id="7" name="Content Placeholder 2"/>
          <p:cNvSpPr txBox="1">
            <a:spLocks/>
          </p:cNvSpPr>
          <p:nvPr/>
        </p:nvSpPr>
        <p:spPr bwMode="auto">
          <a:xfrm>
            <a:off x="1835697" y="5516563"/>
            <a:ext cx="6120680" cy="1008062"/>
          </a:xfrm>
          <a:prstGeom prst="rect">
            <a:avLst/>
          </a:prstGeom>
          <a:noFill/>
          <a:ln w="12700">
            <a:noFill/>
            <a:miter lim="800000"/>
            <a:headEnd/>
            <a:tailEnd/>
          </a:ln>
          <a:effectLst/>
        </p:spPr>
        <p:txBody>
          <a:bodyPr lIns="90487" tIns="44450" rIns="90487" bIns="44450"/>
          <a:lst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2"/>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marL="0" indent="0" algn="ctr">
              <a:buClr>
                <a:schemeClr val="bg1"/>
              </a:buClr>
              <a:buNone/>
              <a:defRPr/>
            </a:pPr>
            <a:r>
              <a:rPr lang="en-GB" sz="2800" b="0">
                <a:solidFill>
                  <a:schemeClr val="accent3">
                    <a:lumMod val="50000"/>
                  </a:schemeClr>
                </a:solidFill>
                <a:effectLst/>
              </a:rPr>
              <a:t>Now choose positive numbers </a:t>
            </a:r>
            <a:br>
              <a:rPr lang="en-GB" sz="2800" b="0">
                <a:solidFill>
                  <a:schemeClr val="accent3">
                    <a:lumMod val="50000"/>
                  </a:schemeClr>
                </a:solidFill>
                <a:effectLst/>
              </a:rPr>
            </a:br>
            <a:r>
              <a:rPr lang="en-GB" sz="2800" b="0">
                <a:solidFill>
                  <a:schemeClr val="accent3">
                    <a:lumMod val="50000"/>
                  </a:schemeClr>
                </a:solidFill>
                <a:effectLst/>
              </a:rPr>
              <a:t>so that the difference is 11</a:t>
            </a:r>
          </a:p>
        </p:txBody>
      </p:sp>
      <p:sp>
        <p:nvSpPr>
          <p:cNvPr id="8" name="Content Placeholder 2"/>
          <p:cNvSpPr txBox="1">
            <a:spLocks/>
          </p:cNvSpPr>
          <p:nvPr/>
        </p:nvSpPr>
        <p:spPr bwMode="auto">
          <a:xfrm>
            <a:off x="1403350" y="4437063"/>
            <a:ext cx="4681538" cy="1008062"/>
          </a:xfrm>
          <a:prstGeom prst="rect">
            <a:avLst/>
          </a:prstGeom>
          <a:noFill/>
          <a:ln w="12700">
            <a:noFill/>
            <a:miter lim="800000"/>
            <a:headEnd/>
            <a:tailEnd/>
          </a:ln>
          <a:effectLst/>
        </p:spPr>
        <p:txBody>
          <a:bodyPr lIns="90487" tIns="44450" rIns="90487" bIns="44450"/>
          <a:lst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2"/>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buClr>
                <a:schemeClr val="bg1"/>
              </a:buClr>
              <a:buFont typeface="Wingdings" charset="2"/>
              <a:buChar char="v"/>
              <a:defRPr/>
            </a:pPr>
            <a:r>
              <a:rPr lang="en-GB" sz="2400" b="0">
                <a:solidFill>
                  <a:srgbClr val="0000FF"/>
                </a:solidFill>
                <a:effectLst/>
              </a:rPr>
              <a:t>That is the ‘doing’</a:t>
            </a:r>
            <a:br>
              <a:rPr lang="en-GB" sz="2400" b="0">
                <a:solidFill>
                  <a:srgbClr val="0000FF"/>
                </a:solidFill>
                <a:effectLst/>
              </a:rPr>
            </a:br>
            <a:r>
              <a:rPr lang="en-GB" sz="2400" b="0">
                <a:solidFill>
                  <a:srgbClr val="0000FF"/>
                </a:solidFill>
                <a:effectLst/>
              </a:rPr>
              <a:t>What is an undoing?</a:t>
            </a:r>
          </a:p>
        </p:txBody>
      </p:sp>
      <p:sp>
        <p:nvSpPr>
          <p:cNvPr id="9" name="TextBox 8"/>
          <p:cNvSpPr txBox="1"/>
          <p:nvPr/>
        </p:nvSpPr>
        <p:spPr bwMode="auto">
          <a:xfrm>
            <a:off x="6659563" y="836613"/>
            <a:ext cx="447675" cy="646112"/>
          </a:xfrm>
          <a:prstGeom prst="rect">
            <a:avLst/>
          </a:prstGeom>
          <a:noFill/>
        </p:spPr>
        <p:txBody>
          <a:bodyPr wrap="none">
            <a:spAutoFit/>
          </a:bodyPr>
          <a:lstStyle/>
          <a:p>
            <a:pPr>
              <a:defRPr/>
            </a:pPr>
            <a:r>
              <a:rPr lang="en-GB" sz="3600" b="0" dirty="0">
                <a:solidFill>
                  <a:srgbClr val="FF0000"/>
                </a:solidFill>
              </a:rPr>
              <a:t>4</a:t>
            </a:r>
          </a:p>
        </p:txBody>
      </p:sp>
      <p:sp>
        <p:nvSpPr>
          <p:cNvPr id="10" name="TextBox 9"/>
          <p:cNvSpPr txBox="1"/>
          <p:nvPr/>
        </p:nvSpPr>
        <p:spPr bwMode="auto">
          <a:xfrm>
            <a:off x="6659563" y="1414463"/>
            <a:ext cx="447675" cy="646112"/>
          </a:xfrm>
          <a:prstGeom prst="rect">
            <a:avLst/>
          </a:prstGeom>
          <a:noFill/>
        </p:spPr>
        <p:txBody>
          <a:bodyPr wrap="none">
            <a:spAutoFit/>
          </a:bodyPr>
          <a:lstStyle/>
          <a:p>
            <a:pPr>
              <a:defRPr/>
            </a:pPr>
            <a:r>
              <a:rPr lang="en-GB" sz="3600" b="0" dirty="0">
                <a:solidFill>
                  <a:srgbClr val="FF0000"/>
                </a:solidFill>
              </a:rPr>
              <a:t>5</a:t>
            </a:r>
          </a:p>
        </p:txBody>
      </p:sp>
      <p:sp>
        <p:nvSpPr>
          <p:cNvPr id="11" name="TextBox 10"/>
          <p:cNvSpPr txBox="1"/>
          <p:nvPr/>
        </p:nvSpPr>
        <p:spPr bwMode="auto">
          <a:xfrm>
            <a:off x="7135813" y="1395413"/>
            <a:ext cx="446087" cy="646112"/>
          </a:xfrm>
          <a:prstGeom prst="rect">
            <a:avLst/>
          </a:prstGeom>
          <a:noFill/>
        </p:spPr>
        <p:txBody>
          <a:bodyPr wrap="none">
            <a:spAutoFit/>
          </a:bodyPr>
          <a:lstStyle/>
          <a:p>
            <a:pPr>
              <a:defRPr/>
            </a:pPr>
            <a:r>
              <a:rPr lang="en-GB" sz="3600" b="0" dirty="0">
                <a:solidFill>
                  <a:srgbClr val="FF0000"/>
                </a:solidFill>
              </a:rPr>
              <a:t>3</a:t>
            </a:r>
          </a:p>
        </p:txBody>
      </p:sp>
      <p:sp>
        <p:nvSpPr>
          <p:cNvPr id="12" name="TextBox 11"/>
          <p:cNvSpPr txBox="1"/>
          <p:nvPr/>
        </p:nvSpPr>
        <p:spPr bwMode="auto">
          <a:xfrm>
            <a:off x="7135813" y="836613"/>
            <a:ext cx="446087" cy="646112"/>
          </a:xfrm>
          <a:prstGeom prst="rect">
            <a:avLst/>
          </a:prstGeom>
          <a:noFill/>
        </p:spPr>
        <p:txBody>
          <a:bodyPr wrap="none">
            <a:spAutoFit/>
          </a:bodyPr>
          <a:lstStyle/>
          <a:p>
            <a:pPr>
              <a:defRPr/>
            </a:pPr>
            <a:r>
              <a:rPr lang="en-GB" sz="3600" b="0" dirty="0">
                <a:solidFill>
                  <a:srgbClr val="FF0000"/>
                </a:solidFill>
              </a:rPr>
              <a:t>7</a:t>
            </a:r>
          </a:p>
        </p:txBody>
      </p:sp>
      <p:cxnSp>
        <p:nvCxnSpPr>
          <p:cNvPr id="49169" name="Straight Connector 13"/>
          <p:cNvCxnSpPr>
            <a:cxnSpLocks noChangeShapeType="1"/>
          </p:cNvCxnSpPr>
          <p:nvPr/>
        </p:nvCxnSpPr>
        <p:spPr bwMode="auto">
          <a:xfrm flipH="1">
            <a:off x="6588125" y="1484593"/>
            <a:ext cx="1008063"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cxnSp>
      <p:cxnSp>
        <p:nvCxnSpPr>
          <p:cNvPr id="49170" name="Straight Connector 17"/>
          <p:cNvCxnSpPr>
            <a:cxnSpLocks noChangeShapeType="1"/>
          </p:cNvCxnSpPr>
          <p:nvPr/>
        </p:nvCxnSpPr>
        <p:spPr bwMode="auto">
          <a:xfrm flipH="1" flipV="1">
            <a:off x="7086766" y="914207"/>
            <a:ext cx="5391" cy="1125204"/>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cxnSp>
      <p:sp>
        <p:nvSpPr>
          <p:cNvPr id="49171" name="Rectangle 25"/>
          <p:cNvSpPr>
            <a:spLocks noChangeArrowheads="1"/>
          </p:cNvSpPr>
          <p:nvPr/>
        </p:nvSpPr>
        <p:spPr bwMode="auto">
          <a:xfrm>
            <a:off x="6588125" y="908611"/>
            <a:ext cx="1008063" cy="1151964"/>
          </a:xfrm>
          <a:prstGeom prst="rect">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b="0">
              <a:solidFill>
                <a:srgbClr val="000000"/>
              </a:solidFill>
            </a:endParaRPr>
          </a:p>
        </p:txBody>
      </p:sp>
      <p:sp>
        <p:nvSpPr>
          <p:cNvPr id="31" name="TextBox 30"/>
          <p:cNvSpPr txBox="1"/>
          <p:nvPr/>
        </p:nvSpPr>
        <p:spPr>
          <a:xfrm>
            <a:off x="6776871" y="2205038"/>
            <a:ext cx="2257425" cy="522287"/>
          </a:xfrm>
          <a:prstGeom prst="rect">
            <a:avLst/>
          </a:prstGeom>
          <a:noFill/>
        </p:spPr>
        <p:txBody>
          <a:bodyPr wrap="none">
            <a:spAutoFit/>
          </a:bodyPr>
          <a:lstStyle/>
          <a:p>
            <a:pPr>
              <a:defRPr/>
            </a:pPr>
            <a:r>
              <a:rPr lang="en-GB" b="0" dirty="0">
                <a:solidFill>
                  <a:srgbClr val="FF0000"/>
                </a:solidFill>
              </a:rPr>
              <a:t>28</a:t>
            </a:r>
            <a:r>
              <a:rPr lang="en-GB" b="0" dirty="0">
                <a:solidFill>
                  <a:srgbClr val="000000"/>
                </a:solidFill>
              </a:rPr>
              <a:t> + </a:t>
            </a:r>
            <a:r>
              <a:rPr lang="en-GB" b="0" dirty="0">
                <a:solidFill>
                  <a:srgbClr val="FF0000"/>
                </a:solidFill>
              </a:rPr>
              <a:t>15</a:t>
            </a:r>
            <a:r>
              <a:rPr lang="en-GB" b="0" dirty="0">
                <a:solidFill>
                  <a:srgbClr val="000000"/>
                </a:solidFill>
              </a:rPr>
              <a:t> = </a:t>
            </a:r>
            <a:r>
              <a:rPr lang="en-GB" b="0" dirty="0">
                <a:solidFill>
                  <a:srgbClr val="FF0000"/>
                </a:solidFill>
              </a:rPr>
              <a:t>43</a:t>
            </a:r>
          </a:p>
        </p:txBody>
      </p:sp>
      <p:sp>
        <p:nvSpPr>
          <p:cNvPr id="32" name="TextBox 31"/>
          <p:cNvSpPr txBox="1"/>
          <p:nvPr/>
        </p:nvSpPr>
        <p:spPr>
          <a:xfrm>
            <a:off x="6776871" y="2997200"/>
            <a:ext cx="2185987" cy="522288"/>
          </a:xfrm>
          <a:prstGeom prst="rect">
            <a:avLst/>
          </a:prstGeom>
          <a:noFill/>
        </p:spPr>
        <p:txBody>
          <a:bodyPr wrap="none">
            <a:spAutoFit/>
          </a:bodyPr>
          <a:lstStyle/>
          <a:p>
            <a:pPr>
              <a:defRPr/>
            </a:pPr>
            <a:r>
              <a:rPr lang="en-GB" b="0" dirty="0">
                <a:solidFill>
                  <a:srgbClr val="FF0000"/>
                </a:solidFill>
              </a:rPr>
              <a:t>20</a:t>
            </a:r>
            <a:r>
              <a:rPr lang="en-GB" b="0" dirty="0">
                <a:solidFill>
                  <a:srgbClr val="000000"/>
                </a:solidFill>
              </a:rPr>
              <a:t> +</a:t>
            </a:r>
            <a:r>
              <a:rPr lang="en-GB" b="0" dirty="0">
                <a:solidFill>
                  <a:srgbClr val="FF0000"/>
                </a:solidFill>
              </a:rPr>
              <a:t> 21</a:t>
            </a:r>
            <a:r>
              <a:rPr lang="en-GB" b="0" dirty="0">
                <a:solidFill>
                  <a:srgbClr val="000000"/>
                </a:solidFill>
              </a:rPr>
              <a:t> = </a:t>
            </a:r>
            <a:r>
              <a:rPr lang="en-GB" b="0" dirty="0">
                <a:solidFill>
                  <a:srgbClr val="FF0000"/>
                </a:solidFill>
              </a:rPr>
              <a:t>41</a:t>
            </a:r>
          </a:p>
        </p:txBody>
      </p:sp>
      <p:sp>
        <p:nvSpPr>
          <p:cNvPr id="33" name="TextBox 32"/>
          <p:cNvSpPr txBox="1"/>
          <p:nvPr/>
        </p:nvSpPr>
        <p:spPr>
          <a:xfrm>
            <a:off x="6776871" y="3644900"/>
            <a:ext cx="2076450" cy="523875"/>
          </a:xfrm>
          <a:prstGeom prst="rect">
            <a:avLst/>
          </a:prstGeom>
          <a:noFill/>
        </p:spPr>
        <p:txBody>
          <a:bodyPr wrap="none">
            <a:spAutoFit/>
          </a:bodyPr>
          <a:lstStyle/>
          <a:p>
            <a:pPr>
              <a:defRPr/>
            </a:pPr>
            <a:r>
              <a:rPr lang="en-GB" b="0" dirty="0">
                <a:solidFill>
                  <a:srgbClr val="FF0000"/>
                </a:solidFill>
              </a:rPr>
              <a:t>43</a:t>
            </a:r>
            <a:r>
              <a:rPr lang="en-GB" b="0" dirty="0">
                <a:solidFill>
                  <a:srgbClr val="000000"/>
                </a:solidFill>
              </a:rPr>
              <a:t> –</a:t>
            </a:r>
            <a:r>
              <a:rPr lang="en-GB" b="0" dirty="0">
                <a:solidFill>
                  <a:srgbClr val="FF0000"/>
                </a:solidFill>
              </a:rPr>
              <a:t> 41</a:t>
            </a:r>
            <a:r>
              <a:rPr lang="en-GB" b="0" dirty="0">
                <a:solidFill>
                  <a:srgbClr val="000000"/>
                </a:solidFill>
              </a:rPr>
              <a:t> =</a:t>
            </a:r>
            <a:r>
              <a:rPr lang="en-GB" b="0" dirty="0">
                <a:solidFill>
                  <a:schemeClr val="accent3">
                    <a:lumMod val="75000"/>
                  </a:schemeClr>
                </a:solidFill>
              </a:rPr>
              <a:t> 2</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292600"/>
            <a:ext cx="765175"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17569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6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49171" grpId="0" animBg="1"/>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t>Differing Sums &amp; Products</a:t>
            </a:r>
          </a:p>
        </p:txBody>
      </p:sp>
      <p:sp>
        <p:nvSpPr>
          <p:cNvPr id="3" name="Content Placeholder 2"/>
          <p:cNvSpPr>
            <a:spLocks noGrp="1"/>
          </p:cNvSpPr>
          <p:nvPr>
            <p:ph idx="1"/>
          </p:nvPr>
        </p:nvSpPr>
        <p:spPr>
          <a:xfrm>
            <a:off x="1115616" y="1052513"/>
            <a:ext cx="4608512" cy="792162"/>
          </a:xfrm>
        </p:spPr>
        <p:txBody>
          <a:bodyPr/>
          <a:lstStyle/>
          <a:p>
            <a:pPr>
              <a:defRPr/>
            </a:pPr>
            <a:r>
              <a:rPr lang="en-GB" dirty="0"/>
              <a:t>Tracking Arithmetic</a:t>
            </a:r>
          </a:p>
        </p:txBody>
      </p:sp>
      <p:sp>
        <p:nvSpPr>
          <p:cNvPr id="12" name="TextBox 11"/>
          <p:cNvSpPr txBox="1"/>
          <p:nvPr/>
        </p:nvSpPr>
        <p:spPr>
          <a:xfrm>
            <a:off x="2123827" y="1557338"/>
            <a:ext cx="1168910" cy="400110"/>
          </a:xfrm>
          <a:prstGeom prst="rect">
            <a:avLst/>
          </a:prstGeom>
          <a:noFill/>
        </p:spPr>
        <p:txBody>
          <a:bodyPr wrap="none">
            <a:spAutoFit/>
          </a:bodyPr>
          <a:lstStyle/>
          <a:p>
            <a:pPr>
              <a:defRPr/>
            </a:pPr>
            <a:r>
              <a:rPr lang="en-GB" sz="2000" b="0" dirty="0">
                <a:solidFill>
                  <a:schemeClr val="accent4">
                    <a:lumMod val="10000"/>
                  </a:schemeClr>
                </a:solidFill>
              </a:rPr>
              <a:t>4x7 + 5x3</a:t>
            </a:r>
          </a:p>
        </p:txBody>
      </p:sp>
      <p:sp>
        <p:nvSpPr>
          <p:cNvPr id="15" name="TextBox 14"/>
          <p:cNvSpPr txBox="1"/>
          <p:nvPr/>
        </p:nvSpPr>
        <p:spPr>
          <a:xfrm>
            <a:off x="2123827" y="2114550"/>
            <a:ext cx="1168910" cy="400110"/>
          </a:xfrm>
          <a:prstGeom prst="rect">
            <a:avLst/>
          </a:prstGeom>
          <a:noFill/>
        </p:spPr>
        <p:txBody>
          <a:bodyPr wrap="none">
            <a:spAutoFit/>
          </a:bodyPr>
          <a:lstStyle/>
          <a:p>
            <a:pPr>
              <a:defRPr/>
            </a:pPr>
            <a:r>
              <a:rPr lang="en-GB" sz="2000" b="0" dirty="0">
                <a:solidFill>
                  <a:schemeClr val="accent4">
                    <a:lumMod val="10000"/>
                  </a:schemeClr>
                </a:solidFill>
              </a:rPr>
              <a:t>4x5 + 7x3</a:t>
            </a:r>
          </a:p>
        </p:txBody>
      </p:sp>
      <p:sp>
        <p:nvSpPr>
          <p:cNvPr id="18" name="TextBox 17"/>
          <p:cNvSpPr txBox="1"/>
          <p:nvPr/>
        </p:nvSpPr>
        <p:spPr>
          <a:xfrm>
            <a:off x="1868507" y="2781300"/>
            <a:ext cx="1999265" cy="400110"/>
          </a:xfrm>
          <a:prstGeom prst="rect">
            <a:avLst/>
          </a:prstGeom>
          <a:noFill/>
        </p:spPr>
        <p:txBody>
          <a:bodyPr wrap="none">
            <a:spAutoFit/>
          </a:bodyPr>
          <a:lstStyle/>
          <a:p>
            <a:pPr>
              <a:defRPr/>
            </a:pPr>
            <a:r>
              <a:rPr lang="en-GB" sz="2000" b="0" dirty="0">
                <a:solidFill>
                  <a:schemeClr val="accent4">
                    <a:lumMod val="10000"/>
                  </a:schemeClr>
                </a:solidFill>
              </a:rPr>
              <a:t>4x(7–5) + (5–7)x3</a:t>
            </a:r>
          </a:p>
        </p:txBody>
      </p:sp>
      <p:sp>
        <p:nvSpPr>
          <p:cNvPr id="19" name="TextBox 18"/>
          <p:cNvSpPr txBox="1"/>
          <p:nvPr/>
        </p:nvSpPr>
        <p:spPr>
          <a:xfrm>
            <a:off x="1742863" y="3843338"/>
            <a:ext cx="2808287" cy="400110"/>
          </a:xfrm>
          <a:prstGeom prst="rect">
            <a:avLst/>
          </a:prstGeom>
          <a:noFill/>
        </p:spPr>
        <p:txBody>
          <a:bodyPr>
            <a:spAutoFit/>
          </a:bodyPr>
          <a:lstStyle/>
          <a:p>
            <a:pPr>
              <a:defRPr/>
            </a:pPr>
            <a:r>
              <a:rPr lang="en-GB" sz="2000" b="0" dirty="0">
                <a:solidFill>
                  <a:schemeClr val="accent4">
                    <a:lumMod val="10000"/>
                  </a:schemeClr>
                </a:solidFill>
              </a:rPr>
              <a:t>= (4-3) x (7–5)</a:t>
            </a:r>
          </a:p>
        </p:txBody>
      </p:sp>
      <p:sp>
        <p:nvSpPr>
          <p:cNvPr id="20" name="Content Placeholder 2"/>
          <p:cNvSpPr txBox="1">
            <a:spLocks/>
          </p:cNvSpPr>
          <p:nvPr/>
        </p:nvSpPr>
        <p:spPr bwMode="auto">
          <a:xfrm>
            <a:off x="1116335" y="4652963"/>
            <a:ext cx="7704137" cy="1223962"/>
          </a:xfrm>
          <a:prstGeom prst="rect">
            <a:avLst/>
          </a:prstGeom>
          <a:noFill/>
          <a:ln w="12700">
            <a:noFill/>
            <a:miter lim="800000"/>
            <a:headEnd/>
            <a:tailEnd/>
          </a:ln>
          <a:effectLst/>
        </p:spPr>
        <p:txBody>
          <a:bodyPr lIns="90487" tIns="44450" rIns="90487" bIns="44450"/>
          <a:lst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2"/>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buClr>
                <a:schemeClr val="bg1"/>
              </a:buClr>
              <a:buFont typeface="Wingdings" charset="2"/>
              <a:buChar char="v"/>
              <a:defRPr/>
            </a:pPr>
            <a:r>
              <a:rPr lang="en-GB" sz="2800" b="0">
                <a:solidFill>
                  <a:schemeClr val="accent4">
                    <a:lumMod val="10000"/>
                  </a:schemeClr>
                </a:solidFill>
                <a:effectLst/>
              </a:rPr>
              <a:t>So in how many essentially different ways can 11 be the difference?</a:t>
            </a:r>
          </a:p>
        </p:txBody>
      </p:sp>
      <p:sp>
        <p:nvSpPr>
          <p:cNvPr id="21" name="Content Placeholder 2"/>
          <p:cNvSpPr txBox="1">
            <a:spLocks/>
          </p:cNvSpPr>
          <p:nvPr/>
        </p:nvSpPr>
        <p:spPr bwMode="auto">
          <a:xfrm>
            <a:off x="1116335" y="5516563"/>
            <a:ext cx="7704137" cy="1225550"/>
          </a:xfrm>
          <a:prstGeom prst="rect">
            <a:avLst/>
          </a:prstGeom>
          <a:noFill/>
          <a:ln w="12700">
            <a:noFill/>
            <a:miter lim="800000"/>
            <a:headEnd/>
            <a:tailEnd/>
          </a:ln>
          <a:effectLst/>
        </p:spPr>
        <p:txBody>
          <a:bodyPr lIns="90487" tIns="44450" rIns="90487" bIns="44450"/>
          <a:lst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800">
                <a:solidFill>
                  <a:schemeClr val="tx2"/>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buClr>
                <a:schemeClr val="bg1"/>
              </a:buClr>
              <a:buFont typeface="Wingdings" charset="2"/>
              <a:buChar char="v"/>
              <a:defRPr/>
            </a:pPr>
            <a:r>
              <a:rPr lang="en-GB" sz="2800" b="0">
                <a:solidFill>
                  <a:schemeClr val="accent4">
                    <a:lumMod val="10000"/>
                  </a:schemeClr>
                </a:solidFill>
                <a:effectLst/>
              </a:rPr>
              <a:t>So in how many essentially different ways can </a:t>
            </a:r>
            <a:r>
              <a:rPr lang="en-GB" sz="2800" b="0" i="1">
                <a:solidFill>
                  <a:schemeClr val="accent4">
                    <a:lumMod val="10000"/>
                  </a:schemeClr>
                </a:solidFill>
                <a:effectLst/>
              </a:rPr>
              <a:t>n</a:t>
            </a:r>
            <a:r>
              <a:rPr lang="en-GB" sz="2800" b="0">
                <a:solidFill>
                  <a:schemeClr val="accent4">
                    <a:lumMod val="10000"/>
                  </a:schemeClr>
                </a:solidFill>
                <a:effectLst/>
              </a:rPr>
              <a:t> be the difference?</a:t>
            </a:r>
          </a:p>
        </p:txBody>
      </p:sp>
      <p:sp>
        <p:nvSpPr>
          <p:cNvPr id="23" name="TextBox 22"/>
          <p:cNvSpPr txBox="1"/>
          <p:nvPr/>
        </p:nvSpPr>
        <p:spPr>
          <a:xfrm>
            <a:off x="1710205" y="3357563"/>
            <a:ext cx="2185214" cy="400110"/>
          </a:xfrm>
          <a:prstGeom prst="rect">
            <a:avLst/>
          </a:prstGeom>
          <a:noFill/>
        </p:spPr>
        <p:txBody>
          <a:bodyPr wrap="none">
            <a:spAutoFit/>
          </a:bodyPr>
          <a:lstStyle/>
          <a:p>
            <a:pPr>
              <a:defRPr/>
            </a:pPr>
            <a:r>
              <a:rPr lang="en-GB" sz="2000" b="0" dirty="0">
                <a:solidFill>
                  <a:schemeClr val="accent4">
                    <a:lumMod val="10000"/>
                  </a:schemeClr>
                </a:solidFill>
              </a:rPr>
              <a:t>= 4x(7–5) – (7–5)x3</a:t>
            </a:r>
          </a:p>
        </p:txBody>
      </p:sp>
      <p:sp>
        <p:nvSpPr>
          <p:cNvPr id="22" name="TextBox 21"/>
          <p:cNvSpPr txBox="1"/>
          <p:nvPr/>
        </p:nvSpPr>
        <p:spPr bwMode="auto">
          <a:xfrm>
            <a:off x="6659563" y="836613"/>
            <a:ext cx="447675" cy="646112"/>
          </a:xfrm>
          <a:prstGeom prst="rect">
            <a:avLst/>
          </a:prstGeom>
          <a:noFill/>
        </p:spPr>
        <p:txBody>
          <a:bodyPr wrap="none">
            <a:spAutoFit/>
          </a:bodyPr>
          <a:lstStyle/>
          <a:p>
            <a:pPr>
              <a:defRPr/>
            </a:pPr>
            <a:r>
              <a:rPr lang="en-GB" sz="3600" b="0" dirty="0">
                <a:solidFill>
                  <a:srgbClr val="000090"/>
                </a:solidFill>
              </a:rPr>
              <a:t>4</a:t>
            </a:r>
          </a:p>
        </p:txBody>
      </p:sp>
      <p:sp>
        <p:nvSpPr>
          <p:cNvPr id="24" name="TextBox 23"/>
          <p:cNvSpPr txBox="1"/>
          <p:nvPr/>
        </p:nvSpPr>
        <p:spPr bwMode="auto">
          <a:xfrm>
            <a:off x="6659563" y="1414463"/>
            <a:ext cx="447675" cy="646112"/>
          </a:xfrm>
          <a:prstGeom prst="rect">
            <a:avLst/>
          </a:prstGeom>
          <a:noFill/>
        </p:spPr>
        <p:txBody>
          <a:bodyPr wrap="none">
            <a:spAutoFit/>
          </a:bodyPr>
          <a:lstStyle/>
          <a:p>
            <a:pPr>
              <a:defRPr/>
            </a:pPr>
            <a:r>
              <a:rPr lang="en-GB" sz="3600" b="0" dirty="0">
                <a:solidFill>
                  <a:srgbClr val="000090"/>
                </a:solidFill>
              </a:rPr>
              <a:t>5</a:t>
            </a:r>
          </a:p>
        </p:txBody>
      </p:sp>
      <p:sp>
        <p:nvSpPr>
          <p:cNvPr id="25" name="TextBox 24"/>
          <p:cNvSpPr txBox="1"/>
          <p:nvPr/>
        </p:nvSpPr>
        <p:spPr bwMode="auto">
          <a:xfrm>
            <a:off x="7135813" y="1395413"/>
            <a:ext cx="446087" cy="646112"/>
          </a:xfrm>
          <a:prstGeom prst="rect">
            <a:avLst/>
          </a:prstGeom>
          <a:noFill/>
        </p:spPr>
        <p:txBody>
          <a:bodyPr wrap="none">
            <a:spAutoFit/>
          </a:bodyPr>
          <a:lstStyle/>
          <a:p>
            <a:pPr>
              <a:defRPr/>
            </a:pPr>
            <a:r>
              <a:rPr lang="en-GB" sz="3600" b="0" dirty="0">
                <a:solidFill>
                  <a:srgbClr val="000090"/>
                </a:solidFill>
              </a:rPr>
              <a:t>3</a:t>
            </a:r>
          </a:p>
        </p:txBody>
      </p:sp>
      <p:sp>
        <p:nvSpPr>
          <p:cNvPr id="26" name="TextBox 25"/>
          <p:cNvSpPr txBox="1"/>
          <p:nvPr/>
        </p:nvSpPr>
        <p:spPr bwMode="auto">
          <a:xfrm>
            <a:off x="7135813" y="836613"/>
            <a:ext cx="446087" cy="646112"/>
          </a:xfrm>
          <a:prstGeom prst="rect">
            <a:avLst/>
          </a:prstGeom>
          <a:noFill/>
        </p:spPr>
        <p:txBody>
          <a:bodyPr wrap="none">
            <a:spAutoFit/>
          </a:bodyPr>
          <a:lstStyle/>
          <a:p>
            <a:pPr>
              <a:defRPr/>
            </a:pPr>
            <a:r>
              <a:rPr lang="en-GB" sz="3600" b="0" dirty="0">
                <a:solidFill>
                  <a:srgbClr val="000090"/>
                </a:solidFill>
              </a:rPr>
              <a:t>7</a:t>
            </a:r>
          </a:p>
        </p:txBody>
      </p:sp>
      <p:cxnSp>
        <p:nvCxnSpPr>
          <p:cNvPr id="27" name="Straight Connector 13"/>
          <p:cNvCxnSpPr>
            <a:cxnSpLocks noChangeShapeType="1"/>
          </p:cNvCxnSpPr>
          <p:nvPr/>
        </p:nvCxnSpPr>
        <p:spPr bwMode="auto">
          <a:xfrm flipH="1">
            <a:off x="6588125" y="1484593"/>
            <a:ext cx="1008063"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cxnSp>
      <p:cxnSp>
        <p:nvCxnSpPr>
          <p:cNvPr id="28" name="Straight Connector 17"/>
          <p:cNvCxnSpPr>
            <a:cxnSpLocks noChangeShapeType="1"/>
          </p:cNvCxnSpPr>
          <p:nvPr/>
        </p:nvCxnSpPr>
        <p:spPr bwMode="auto">
          <a:xfrm flipH="1" flipV="1">
            <a:off x="7086766" y="914207"/>
            <a:ext cx="5391" cy="1125204"/>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cxnSp>
      <p:sp>
        <p:nvSpPr>
          <p:cNvPr id="29" name="Rectangle 25"/>
          <p:cNvSpPr>
            <a:spLocks noChangeArrowheads="1"/>
          </p:cNvSpPr>
          <p:nvPr/>
        </p:nvSpPr>
        <p:spPr bwMode="auto">
          <a:xfrm>
            <a:off x="6588125" y="908611"/>
            <a:ext cx="1008063" cy="1151964"/>
          </a:xfrm>
          <a:prstGeom prst="rect">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GB" b="0">
              <a:solidFill>
                <a:srgbClr val="000090"/>
              </a:solidFill>
            </a:endParaRPr>
          </a:p>
        </p:txBody>
      </p:sp>
      <p:grpSp>
        <p:nvGrpSpPr>
          <p:cNvPr id="5" name="Group 4">
            <a:extLst>
              <a:ext uri="{FF2B5EF4-FFF2-40B4-BE49-F238E27FC236}">
                <a16:creationId xmlns:a16="http://schemas.microsoft.com/office/drawing/2014/main" id="{709DA3E1-915C-6542-A45B-69AB8D03CA2A}"/>
              </a:ext>
            </a:extLst>
          </p:cNvPr>
          <p:cNvGrpSpPr/>
          <p:nvPr/>
        </p:nvGrpSpPr>
        <p:grpSpPr>
          <a:xfrm>
            <a:off x="1809285" y="2147034"/>
            <a:ext cx="2330667" cy="562829"/>
            <a:chOff x="1809285" y="2147034"/>
            <a:chExt cx="2330667" cy="562829"/>
          </a:xfrm>
        </p:grpSpPr>
        <p:cxnSp>
          <p:nvCxnSpPr>
            <p:cNvPr id="17" name="Straight Connector 16"/>
            <p:cNvCxnSpPr>
              <a:cxnSpLocks noChangeShapeType="1"/>
            </p:cNvCxnSpPr>
            <p:nvPr/>
          </p:nvCxnSpPr>
          <p:spPr bwMode="auto">
            <a:xfrm>
              <a:off x="1979364" y="2709863"/>
              <a:ext cx="2160588"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4" name="TextBox 3">
              <a:extLst>
                <a:ext uri="{FF2B5EF4-FFF2-40B4-BE49-F238E27FC236}">
                  <a16:creationId xmlns:a16="http://schemas.microsoft.com/office/drawing/2014/main" id="{3D72191B-DEBD-AF44-9BA7-434A820D02C1}"/>
                </a:ext>
              </a:extLst>
            </p:cNvPr>
            <p:cNvSpPr txBox="1"/>
            <p:nvPr/>
          </p:nvSpPr>
          <p:spPr>
            <a:xfrm>
              <a:off x="1809285" y="2147034"/>
              <a:ext cx="340158" cy="400110"/>
            </a:xfrm>
            <a:prstGeom prst="rect">
              <a:avLst/>
            </a:prstGeom>
            <a:noFill/>
          </p:spPr>
          <p:txBody>
            <a:bodyPr wrap="none" rtlCol="0">
              <a:spAutoFit/>
            </a:bodyPr>
            <a:lstStyle/>
            <a:p>
              <a:r>
                <a:rPr lang="en-GB" sz="2000" dirty="0">
                  <a:latin typeface="Chalkboard" charset="0"/>
                  <a:ea typeface="Chalkboard" charset="0"/>
                  <a:cs typeface="Chalkboard" charset="0"/>
                </a:rPr>
                <a:t>–</a:t>
              </a:r>
            </a:p>
          </p:txBody>
        </p:sp>
      </p:grpSp>
      <p:sp>
        <p:nvSpPr>
          <p:cNvPr id="6" name="TextBox 5">
            <a:extLst>
              <a:ext uri="{FF2B5EF4-FFF2-40B4-BE49-F238E27FC236}">
                <a16:creationId xmlns:a16="http://schemas.microsoft.com/office/drawing/2014/main" id="{C9B7ADF0-102E-9F43-A2FA-E9683B33D444}"/>
              </a:ext>
            </a:extLst>
          </p:cNvPr>
          <p:cNvSpPr txBox="1"/>
          <p:nvPr/>
        </p:nvSpPr>
        <p:spPr>
          <a:xfrm>
            <a:off x="628650" y="1557338"/>
            <a:ext cx="719428" cy="400110"/>
          </a:xfrm>
          <a:prstGeom prst="rect">
            <a:avLst/>
          </a:prstGeom>
          <a:noFill/>
        </p:spPr>
        <p:txBody>
          <a:bodyPr wrap="none" rtlCol="0">
            <a:spAutoFit/>
          </a:bodyPr>
          <a:lstStyle/>
          <a:p>
            <a:r>
              <a:rPr lang="en-GB" sz="2000" dirty="0">
                <a:latin typeface="Chalkboard" charset="0"/>
                <a:ea typeface="Chalkboard" charset="0"/>
                <a:cs typeface="Chalkboard" charset="0"/>
              </a:rPr>
              <a:t>rows</a:t>
            </a:r>
          </a:p>
        </p:txBody>
      </p:sp>
      <p:sp>
        <p:nvSpPr>
          <p:cNvPr id="30" name="TextBox 29">
            <a:extLst>
              <a:ext uri="{FF2B5EF4-FFF2-40B4-BE49-F238E27FC236}">
                <a16:creationId xmlns:a16="http://schemas.microsoft.com/office/drawing/2014/main" id="{BB864EFE-B35D-7F4A-B982-C97BC83B8404}"/>
              </a:ext>
            </a:extLst>
          </p:cNvPr>
          <p:cNvSpPr txBox="1"/>
          <p:nvPr/>
        </p:nvSpPr>
        <p:spPr>
          <a:xfrm>
            <a:off x="637300" y="2054135"/>
            <a:ext cx="1065420" cy="400110"/>
          </a:xfrm>
          <a:prstGeom prst="rect">
            <a:avLst/>
          </a:prstGeom>
          <a:noFill/>
        </p:spPr>
        <p:txBody>
          <a:bodyPr wrap="none" rtlCol="0">
            <a:spAutoFit/>
          </a:bodyPr>
          <a:lstStyle/>
          <a:p>
            <a:r>
              <a:rPr lang="en-GB" sz="2000" dirty="0">
                <a:latin typeface="Chalkboard" charset="0"/>
                <a:ea typeface="Chalkboard" charset="0"/>
                <a:cs typeface="Chalkboard" charset="0"/>
              </a:rPr>
              <a:t>columns</a:t>
            </a:r>
          </a:p>
        </p:txBody>
      </p:sp>
    </p:spTree>
    <p:extLst>
      <p:ext uri="{BB962C8B-B14F-4D97-AF65-F5344CB8AC3E}">
        <p14:creationId xmlns:p14="http://schemas.microsoft.com/office/powerpoint/2010/main" val="3320765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19" grpId="0"/>
      <p:bldP spid="20" grpId="0"/>
      <p:bldP spid="21" grpId="0"/>
      <p:bldP spid="23" grpId="0"/>
      <p:bldP spid="6"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Think Of A Number (ThOANs)</a:t>
            </a:r>
          </a:p>
        </p:txBody>
      </p:sp>
      <p:sp>
        <p:nvSpPr>
          <p:cNvPr id="3" name="Content Placeholder 2"/>
          <p:cNvSpPr>
            <a:spLocks noGrp="1"/>
          </p:cNvSpPr>
          <p:nvPr>
            <p:ph idx="1"/>
          </p:nvPr>
        </p:nvSpPr>
        <p:spPr>
          <a:xfrm>
            <a:off x="467544" y="1124744"/>
            <a:ext cx="3869432" cy="4392488"/>
          </a:xfrm>
        </p:spPr>
        <p:txBody>
          <a:bodyPr/>
          <a:lstStyle/>
          <a:p>
            <a:r>
              <a:rPr lang="en-GB" dirty="0"/>
              <a:t>Think of a number</a:t>
            </a:r>
          </a:p>
          <a:p>
            <a:r>
              <a:rPr lang="en-GB" dirty="0"/>
              <a:t>Add 2</a:t>
            </a:r>
          </a:p>
          <a:p>
            <a:r>
              <a:rPr lang="en-GB" dirty="0"/>
              <a:t>Multiply by 3</a:t>
            </a:r>
          </a:p>
          <a:p>
            <a:r>
              <a:rPr lang="en-GB" dirty="0"/>
              <a:t>Subtract 4</a:t>
            </a:r>
          </a:p>
          <a:p>
            <a:r>
              <a:rPr lang="en-GB" dirty="0"/>
              <a:t>Multiply by 2</a:t>
            </a:r>
          </a:p>
          <a:p>
            <a:r>
              <a:rPr lang="en-GB" dirty="0"/>
              <a:t>Add 2</a:t>
            </a:r>
          </a:p>
          <a:p>
            <a:r>
              <a:rPr lang="en-GB" dirty="0"/>
              <a:t>Divide by 6</a:t>
            </a:r>
          </a:p>
          <a:p>
            <a:r>
              <a:rPr lang="en-GB" dirty="0"/>
              <a:t>Subtract the number you first thought of</a:t>
            </a:r>
          </a:p>
          <a:p>
            <a:r>
              <a:rPr lang="en-GB" dirty="0"/>
              <a:t>Your answer is 1</a:t>
            </a:r>
          </a:p>
          <a:p>
            <a:endParaRPr lang="en-GB" dirty="0"/>
          </a:p>
          <a:p>
            <a:endParaRPr lang="en-GB" dirty="0"/>
          </a:p>
          <a:p>
            <a:endParaRPr lang="en-GB" dirty="0"/>
          </a:p>
        </p:txBody>
      </p:sp>
      <p:sp>
        <p:nvSpPr>
          <p:cNvPr id="4" name="TextBox 3"/>
          <p:cNvSpPr txBox="1"/>
          <p:nvPr/>
        </p:nvSpPr>
        <p:spPr>
          <a:xfrm>
            <a:off x="5148064" y="1156682"/>
            <a:ext cx="308606" cy="400110"/>
          </a:xfrm>
          <a:prstGeom prst="rect">
            <a:avLst/>
          </a:prstGeom>
          <a:noFill/>
        </p:spPr>
        <p:txBody>
          <a:bodyPr wrap="square" rtlCol="0">
            <a:spAutoFit/>
          </a:bodyPr>
          <a:lstStyle/>
          <a:p>
            <a:r>
              <a:rPr lang="en-GB" sz="2000" b="0">
                <a:solidFill>
                  <a:srgbClr val="000000"/>
                </a:solidFill>
              </a:rPr>
              <a:t>7</a:t>
            </a:r>
          </a:p>
        </p:txBody>
      </p:sp>
      <p:sp>
        <p:nvSpPr>
          <p:cNvPr id="5" name="TextBox 4"/>
          <p:cNvSpPr txBox="1"/>
          <p:nvPr/>
        </p:nvSpPr>
        <p:spPr>
          <a:xfrm>
            <a:off x="5436096" y="1569566"/>
            <a:ext cx="1152128" cy="400110"/>
          </a:xfrm>
          <a:prstGeom prst="rect">
            <a:avLst/>
          </a:prstGeom>
          <a:noFill/>
        </p:spPr>
        <p:txBody>
          <a:bodyPr wrap="square" rtlCol="0">
            <a:spAutoFit/>
          </a:bodyPr>
          <a:lstStyle/>
          <a:p>
            <a:r>
              <a:rPr lang="en-GB" sz="2000" b="0">
                <a:solidFill>
                  <a:srgbClr val="000000"/>
                </a:solidFill>
              </a:rPr>
              <a:t> + 2</a:t>
            </a:r>
          </a:p>
        </p:txBody>
      </p:sp>
      <p:sp>
        <p:nvSpPr>
          <p:cNvPr id="6" name="TextBox 5"/>
          <p:cNvSpPr txBox="1"/>
          <p:nvPr/>
        </p:nvSpPr>
        <p:spPr>
          <a:xfrm>
            <a:off x="5110993" y="2019668"/>
            <a:ext cx="1512168" cy="400110"/>
          </a:xfrm>
          <a:prstGeom prst="rect">
            <a:avLst/>
          </a:prstGeom>
          <a:noFill/>
        </p:spPr>
        <p:txBody>
          <a:bodyPr wrap="square" rtlCol="0">
            <a:spAutoFit/>
          </a:bodyPr>
          <a:lstStyle/>
          <a:p>
            <a:r>
              <a:rPr lang="en-GB" sz="2000" b="0" dirty="0">
                <a:solidFill>
                  <a:srgbClr val="000000"/>
                </a:solidFill>
              </a:rPr>
              <a:t>3 x       + 6</a:t>
            </a:r>
          </a:p>
        </p:txBody>
      </p:sp>
      <p:sp>
        <p:nvSpPr>
          <p:cNvPr id="7" name="TextBox 6"/>
          <p:cNvSpPr txBox="1"/>
          <p:nvPr/>
        </p:nvSpPr>
        <p:spPr>
          <a:xfrm>
            <a:off x="5110993" y="2452826"/>
            <a:ext cx="1512168" cy="400110"/>
          </a:xfrm>
          <a:prstGeom prst="rect">
            <a:avLst/>
          </a:prstGeom>
          <a:noFill/>
        </p:spPr>
        <p:txBody>
          <a:bodyPr wrap="square" rtlCol="0">
            <a:spAutoFit/>
          </a:bodyPr>
          <a:lstStyle/>
          <a:p>
            <a:r>
              <a:rPr lang="en-GB" sz="2000" b="0" dirty="0">
                <a:solidFill>
                  <a:srgbClr val="000000"/>
                </a:solidFill>
              </a:rPr>
              <a:t>3 x       + 2</a:t>
            </a:r>
          </a:p>
        </p:txBody>
      </p:sp>
      <p:sp>
        <p:nvSpPr>
          <p:cNvPr id="8" name="TextBox 7"/>
          <p:cNvSpPr txBox="1"/>
          <p:nvPr/>
        </p:nvSpPr>
        <p:spPr>
          <a:xfrm>
            <a:off x="5110993" y="2874293"/>
            <a:ext cx="1512168" cy="400110"/>
          </a:xfrm>
          <a:prstGeom prst="rect">
            <a:avLst/>
          </a:prstGeom>
          <a:noFill/>
        </p:spPr>
        <p:txBody>
          <a:bodyPr wrap="square" rtlCol="0">
            <a:spAutoFit/>
          </a:bodyPr>
          <a:lstStyle/>
          <a:p>
            <a:r>
              <a:rPr lang="en-GB" sz="2000" b="0" dirty="0">
                <a:solidFill>
                  <a:srgbClr val="000000"/>
                </a:solidFill>
              </a:rPr>
              <a:t>6 x       + 4</a:t>
            </a:r>
          </a:p>
        </p:txBody>
      </p:sp>
      <p:sp>
        <p:nvSpPr>
          <p:cNvPr id="9" name="TextBox 8"/>
          <p:cNvSpPr txBox="1"/>
          <p:nvPr/>
        </p:nvSpPr>
        <p:spPr>
          <a:xfrm>
            <a:off x="5110993" y="3388930"/>
            <a:ext cx="1512168" cy="400110"/>
          </a:xfrm>
          <a:prstGeom prst="rect">
            <a:avLst/>
          </a:prstGeom>
          <a:noFill/>
        </p:spPr>
        <p:txBody>
          <a:bodyPr wrap="square" rtlCol="0">
            <a:spAutoFit/>
          </a:bodyPr>
          <a:lstStyle/>
          <a:p>
            <a:r>
              <a:rPr lang="en-GB" sz="2000" b="0" dirty="0">
                <a:solidFill>
                  <a:srgbClr val="000000"/>
                </a:solidFill>
              </a:rPr>
              <a:t>6 x       + 6</a:t>
            </a:r>
          </a:p>
        </p:txBody>
      </p:sp>
      <p:sp>
        <p:nvSpPr>
          <p:cNvPr id="10" name="TextBox 9"/>
          <p:cNvSpPr txBox="1"/>
          <p:nvPr/>
        </p:nvSpPr>
        <p:spPr>
          <a:xfrm>
            <a:off x="5148064" y="3892986"/>
            <a:ext cx="1512168" cy="400110"/>
          </a:xfrm>
          <a:prstGeom prst="rect">
            <a:avLst/>
          </a:prstGeom>
          <a:noFill/>
        </p:spPr>
        <p:txBody>
          <a:bodyPr wrap="square" rtlCol="0">
            <a:spAutoFit/>
          </a:bodyPr>
          <a:lstStyle/>
          <a:p>
            <a:r>
              <a:rPr lang="en-GB" sz="2000" b="0" dirty="0">
                <a:solidFill>
                  <a:srgbClr val="000000"/>
                </a:solidFill>
              </a:rPr>
              <a:t>       + 1</a:t>
            </a:r>
          </a:p>
        </p:txBody>
      </p:sp>
      <p:sp>
        <p:nvSpPr>
          <p:cNvPr id="11" name="TextBox 10"/>
          <p:cNvSpPr txBox="1"/>
          <p:nvPr/>
        </p:nvSpPr>
        <p:spPr>
          <a:xfrm>
            <a:off x="5148064" y="4397042"/>
            <a:ext cx="1512168" cy="400110"/>
          </a:xfrm>
          <a:prstGeom prst="rect">
            <a:avLst/>
          </a:prstGeom>
          <a:noFill/>
        </p:spPr>
        <p:txBody>
          <a:bodyPr wrap="square" rtlCol="0">
            <a:spAutoFit/>
          </a:bodyPr>
          <a:lstStyle/>
          <a:p>
            <a:r>
              <a:rPr lang="en-GB" sz="2000" b="0">
                <a:solidFill>
                  <a:srgbClr val="000000"/>
                </a:solidFill>
              </a:rPr>
              <a:t> 1</a:t>
            </a:r>
          </a:p>
        </p:txBody>
      </p:sp>
      <p:pic>
        <p:nvPicPr>
          <p:cNvPr id="12" name="Picture 11" descr="smiley-fa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4941168"/>
            <a:ext cx="710994" cy="720080"/>
          </a:xfrm>
          <a:prstGeom prst="rect">
            <a:avLst/>
          </a:prstGeom>
        </p:spPr>
      </p:pic>
      <p:sp>
        <p:nvSpPr>
          <p:cNvPr id="13" name="Cloud Callout 12"/>
          <p:cNvSpPr/>
          <p:nvPr/>
        </p:nvSpPr>
        <p:spPr bwMode="auto">
          <a:xfrm>
            <a:off x="5148064" y="1193900"/>
            <a:ext cx="360040" cy="322822"/>
          </a:xfrm>
          <a:prstGeom prst="cloudCallout">
            <a:avLst>
              <a:gd name="adj1" fmla="val -81231"/>
              <a:gd name="adj2" fmla="val 67332"/>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8" name="TextBox 17"/>
          <p:cNvSpPr txBox="1"/>
          <p:nvPr/>
        </p:nvSpPr>
        <p:spPr>
          <a:xfrm>
            <a:off x="5148064" y="1588730"/>
            <a:ext cx="432048" cy="400110"/>
          </a:xfrm>
          <a:prstGeom prst="rect">
            <a:avLst/>
          </a:prstGeom>
          <a:noFill/>
        </p:spPr>
        <p:txBody>
          <a:bodyPr wrap="square" rtlCol="0">
            <a:spAutoFit/>
          </a:bodyPr>
          <a:lstStyle/>
          <a:p>
            <a:r>
              <a:rPr lang="en-GB" sz="2000" b="0">
                <a:solidFill>
                  <a:srgbClr val="000000"/>
                </a:solidFill>
              </a:rPr>
              <a:t>7</a:t>
            </a:r>
          </a:p>
        </p:txBody>
      </p:sp>
      <p:sp>
        <p:nvSpPr>
          <p:cNvPr id="19" name="TextBox 18"/>
          <p:cNvSpPr txBox="1"/>
          <p:nvPr/>
        </p:nvSpPr>
        <p:spPr>
          <a:xfrm>
            <a:off x="5508104" y="2020778"/>
            <a:ext cx="432048" cy="400110"/>
          </a:xfrm>
          <a:prstGeom prst="rect">
            <a:avLst/>
          </a:prstGeom>
          <a:noFill/>
        </p:spPr>
        <p:txBody>
          <a:bodyPr wrap="square" rtlCol="0">
            <a:spAutoFit/>
          </a:bodyPr>
          <a:lstStyle/>
          <a:p>
            <a:r>
              <a:rPr lang="en-GB" sz="2000" b="0">
                <a:solidFill>
                  <a:srgbClr val="000000"/>
                </a:solidFill>
              </a:rPr>
              <a:t>7</a:t>
            </a:r>
          </a:p>
        </p:txBody>
      </p:sp>
      <p:sp>
        <p:nvSpPr>
          <p:cNvPr id="20" name="TextBox 19"/>
          <p:cNvSpPr txBox="1"/>
          <p:nvPr/>
        </p:nvSpPr>
        <p:spPr>
          <a:xfrm>
            <a:off x="5508104" y="2449974"/>
            <a:ext cx="432048" cy="400110"/>
          </a:xfrm>
          <a:prstGeom prst="rect">
            <a:avLst/>
          </a:prstGeom>
          <a:noFill/>
        </p:spPr>
        <p:txBody>
          <a:bodyPr wrap="square" rtlCol="0">
            <a:spAutoFit/>
          </a:bodyPr>
          <a:lstStyle/>
          <a:p>
            <a:r>
              <a:rPr lang="en-GB" sz="2000" b="0">
                <a:solidFill>
                  <a:srgbClr val="000000"/>
                </a:solidFill>
              </a:rPr>
              <a:t>7</a:t>
            </a:r>
          </a:p>
        </p:txBody>
      </p:sp>
      <p:sp>
        <p:nvSpPr>
          <p:cNvPr id="21" name="TextBox 20"/>
          <p:cNvSpPr txBox="1"/>
          <p:nvPr/>
        </p:nvSpPr>
        <p:spPr>
          <a:xfrm>
            <a:off x="5508104" y="2884874"/>
            <a:ext cx="432048" cy="400110"/>
          </a:xfrm>
          <a:prstGeom prst="rect">
            <a:avLst/>
          </a:prstGeom>
          <a:noFill/>
        </p:spPr>
        <p:txBody>
          <a:bodyPr wrap="square" rtlCol="0">
            <a:spAutoFit/>
          </a:bodyPr>
          <a:lstStyle/>
          <a:p>
            <a:r>
              <a:rPr lang="en-GB" sz="2000" b="0">
                <a:solidFill>
                  <a:srgbClr val="000000"/>
                </a:solidFill>
              </a:rPr>
              <a:t>7</a:t>
            </a:r>
          </a:p>
        </p:txBody>
      </p:sp>
      <p:sp>
        <p:nvSpPr>
          <p:cNvPr id="22" name="TextBox 21"/>
          <p:cNvSpPr txBox="1"/>
          <p:nvPr/>
        </p:nvSpPr>
        <p:spPr>
          <a:xfrm>
            <a:off x="5487530" y="3400621"/>
            <a:ext cx="308606" cy="400110"/>
          </a:xfrm>
          <a:prstGeom prst="rect">
            <a:avLst/>
          </a:prstGeom>
          <a:noFill/>
        </p:spPr>
        <p:txBody>
          <a:bodyPr wrap="square" rtlCol="0">
            <a:spAutoFit/>
          </a:bodyPr>
          <a:lstStyle/>
          <a:p>
            <a:r>
              <a:rPr lang="en-GB" sz="2000" b="0">
                <a:solidFill>
                  <a:srgbClr val="000000"/>
                </a:solidFill>
              </a:rPr>
              <a:t>7</a:t>
            </a:r>
          </a:p>
        </p:txBody>
      </p:sp>
      <p:sp>
        <p:nvSpPr>
          <p:cNvPr id="23" name="TextBox 22"/>
          <p:cNvSpPr txBox="1"/>
          <p:nvPr/>
        </p:nvSpPr>
        <p:spPr>
          <a:xfrm>
            <a:off x="5220072" y="3912809"/>
            <a:ext cx="308606" cy="400110"/>
          </a:xfrm>
          <a:prstGeom prst="rect">
            <a:avLst/>
          </a:prstGeom>
          <a:noFill/>
        </p:spPr>
        <p:txBody>
          <a:bodyPr wrap="square" rtlCol="0">
            <a:spAutoFit/>
          </a:bodyPr>
          <a:lstStyle/>
          <a:p>
            <a:r>
              <a:rPr lang="en-GB" sz="2000" b="0">
                <a:solidFill>
                  <a:srgbClr val="000000"/>
                </a:solidFill>
              </a:rPr>
              <a:t>7</a:t>
            </a:r>
          </a:p>
        </p:txBody>
      </p:sp>
      <p:sp>
        <p:nvSpPr>
          <p:cNvPr id="32" name="Cloud Callout 31"/>
          <p:cNvSpPr/>
          <p:nvPr/>
        </p:nvSpPr>
        <p:spPr bwMode="auto">
          <a:xfrm>
            <a:off x="5148064" y="1660738"/>
            <a:ext cx="360040" cy="322822"/>
          </a:xfrm>
          <a:prstGeom prst="cloudCallout">
            <a:avLst>
              <a:gd name="adj1" fmla="val -81231"/>
              <a:gd name="adj2" fmla="val 67332"/>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3" name="Cloud Callout 32"/>
          <p:cNvSpPr/>
          <p:nvPr/>
        </p:nvSpPr>
        <p:spPr bwMode="auto">
          <a:xfrm>
            <a:off x="5508104" y="2060424"/>
            <a:ext cx="360040" cy="322822"/>
          </a:xfrm>
          <a:prstGeom prst="cloudCallout">
            <a:avLst>
              <a:gd name="adj1" fmla="val -81231"/>
              <a:gd name="adj2" fmla="val 67332"/>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4" name="Cloud Callout 33"/>
          <p:cNvSpPr/>
          <p:nvPr/>
        </p:nvSpPr>
        <p:spPr bwMode="auto">
          <a:xfrm>
            <a:off x="5508104" y="2492472"/>
            <a:ext cx="360040" cy="322822"/>
          </a:xfrm>
          <a:prstGeom prst="cloudCallout">
            <a:avLst>
              <a:gd name="adj1" fmla="val -81231"/>
              <a:gd name="adj2" fmla="val 67332"/>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5" name="Cloud Callout 34"/>
          <p:cNvSpPr/>
          <p:nvPr/>
        </p:nvSpPr>
        <p:spPr bwMode="auto">
          <a:xfrm>
            <a:off x="5508104" y="2912829"/>
            <a:ext cx="360040" cy="322822"/>
          </a:xfrm>
          <a:prstGeom prst="cloudCallout">
            <a:avLst>
              <a:gd name="adj1" fmla="val -81231"/>
              <a:gd name="adj2" fmla="val 67332"/>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6" name="Cloud Callout 35"/>
          <p:cNvSpPr/>
          <p:nvPr/>
        </p:nvSpPr>
        <p:spPr bwMode="auto">
          <a:xfrm>
            <a:off x="5508104" y="3429000"/>
            <a:ext cx="360040" cy="322822"/>
          </a:xfrm>
          <a:prstGeom prst="cloudCallout">
            <a:avLst>
              <a:gd name="adj1" fmla="val -81231"/>
              <a:gd name="adj2" fmla="val 67332"/>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7" name="Cloud Callout 36"/>
          <p:cNvSpPr/>
          <p:nvPr/>
        </p:nvSpPr>
        <p:spPr bwMode="auto">
          <a:xfrm>
            <a:off x="5220072" y="3967846"/>
            <a:ext cx="360040" cy="322822"/>
          </a:xfrm>
          <a:prstGeom prst="cloudCallout">
            <a:avLst>
              <a:gd name="adj1" fmla="val -81231"/>
              <a:gd name="adj2" fmla="val 67332"/>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Tree>
    <p:extLst>
      <p:ext uri="{BB962C8B-B14F-4D97-AF65-F5344CB8AC3E}">
        <p14:creationId xmlns:p14="http://schemas.microsoft.com/office/powerpoint/2010/main" val="10038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19"/>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0" nodeType="clickEffect">
                                  <p:stCondLst>
                                    <p:cond delay="0"/>
                                  </p:stCondLst>
                                  <p:childTnLst>
                                    <p:set>
                                      <p:cBhvr>
                                        <p:cTn id="130" dur="1" fill="hold">
                                          <p:stCondLst>
                                            <p:cond delay="0"/>
                                          </p:stCondLst>
                                        </p:cTn>
                                        <p:tgtEl>
                                          <p:spTgt spid="20"/>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0" nodeType="clickEffect">
                                  <p:stCondLst>
                                    <p:cond delay="0"/>
                                  </p:stCondLst>
                                  <p:childTnLst>
                                    <p:set>
                                      <p:cBhvr>
                                        <p:cTn id="134" dur="1" fill="hold">
                                          <p:stCondLst>
                                            <p:cond delay="0"/>
                                          </p:stCondLst>
                                        </p:cTn>
                                        <p:tgtEl>
                                          <p:spTgt spid="21"/>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0" nodeType="clickEffect">
                                  <p:stCondLst>
                                    <p:cond delay="0"/>
                                  </p:stCondLst>
                                  <p:childTnLst>
                                    <p:set>
                                      <p:cBhvr>
                                        <p:cTn id="138" dur="1" fill="hold">
                                          <p:stCondLst>
                                            <p:cond delay="0"/>
                                          </p:stCondLst>
                                        </p:cTn>
                                        <p:tgtEl>
                                          <p:spTgt spid="22"/>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0" nodeType="clickEffect">
                                  <p:stCondLst>
                                    <p:cond delay="0"/>
                                  </p:stCondLst>
                                  <p:childTnLst>
                                    <p:set>
                                      <p:cBhvr>
                                        <p:cTn id="142"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4" grpId="1"/>
      <p:bldP spid="5" grpId="0"/>
      <p:bldP spid="6" grpId="0"/>
      <p:bldP spid="7" grpId="0"/>
      <p:bldP spid="8" grpId="0"/>
      <p:bldP spid="9" grpId="0"/>
      <p:bldP spid="10" grpId="0"/>
      <p:bldP spid="11" grpId="0"/>
      <p:bldP spid="13" grpId="0" animBg="1"/>
      <p:bldP spid="18" grpId="0"/>
      <p:bldP spid="18" grpId="1"/>
      <p:bldP spid="19" grpId="0"/>
      <p:bldP spid="19" grpId="1"/>
      <p:bldP spid="20" grpId="0"/>
      <p:bldP spid="20" grpId="1"/>
      <p:bldP spid="21" grpId="0"/>
      <p:bldP spid="21" grpId="1"/>
      <p:bldP spid="22" grpId="0"/>
      <p:bldP spid="22" grpId="1"/>
      <p:bldP spid="23" grpId="0"/>
      <p:bldP spid="23" grpId="1"/>
      <p:bldP spid="32" grpId="0" animBg="1"/>
      <p:bldP spid="33" grpId="0" animBg="1"/>
      <p:bldP spid="34" grpId="0" animBg="1"/>
      <p:bldP spid="35"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31696" cy="609600"/>
          </a:xfrm>
        </p:spPr>
        <p:txBody>
          <a:bodyPr/>
          <a:lstStyle/>
          <a:p>
            <a:r>
              <a:rPr lang="en-GB"/>
              <a:t>Rhind Mathematical Papyrus problem 28</a:t>
            </a:r>
          </a:p>
        </p:txBody>
      </p:sp>
      <p:sp>
        <p:nvSpPr>
          <p:cNvPr id="6" name="TextBox 5"/>
          <p:cNvSpPr txBox="1"/>
          <p:nvPr/>
        </p:nvSpPr>
        <p:spPr>
          <a:xfrm>
            <a:off x="442173" y="1052736"/>
            <a:ext cx="4523418" cy="1200329"/>
          </a:xfrm>
          <a:prstGeom prst="rect">
            <a:avLst/>
          </a:prstGeom>
          <a:noFill/>
        </p:spPr>
        <p:txBody>
          <a:bodyPr wrap="none" rtlCol="0">
            <a:spAutoFit/>
          </a:bodyPr>
          <a:lstStyle/>
          <a:p>
            <a:pPr algn="ctr"/>
            <a:r>
              <a:rPr lang="en-GB" sz="2400" b="0" dirty="0">
                <a:solidFill>
                  <a:srgbClr val="000000"/>
                </a:solidFill>
                <a:latin typeface="Chalkboard" panose="03050602040202020205" pitchFamily="66" charset="77"/>
              </a:rPr>
              <a:t>Two-thirds is to be added.</a:t>
            </a:r>
          </a:p>
          <a:p>
            <a:pPr algn="ctr"/>
            <a:r>
              <a:rPr lang="en-GB" sz="2400" b="0" dirty="0">
                <a:solidFill>
                  <a:srgbClr val="000000"/>
                </a:solidFill>
                <a:latin typeface="Chalkboard" panose="03050602040202020205" pitchFamily="66" charset="77"/>
              </a:rPr>
              <a:t>One-third is to be subtracted. </a:t>
            </a:r>
          </a:p>
          <a:p>
            <a:pPr algn="ctr"/>
            <a:r>
              <a:rPr lang="en-GB" sz="2400" b="0" dirty="0">
                <a:solidFill>
                  <a:srgbClr val="000000"/>
                </a:solidFill>
                <a:latin typeface="Chalkboard" panose="03050602040202020205" pitchFamily="66" charset="77"/>
              </a:rPr>
              <a:t>There remains 10.</a:t>
            </a:r>
          </a:p>
        </p:txBody>
      </p:sp>
      <p:pic>
        <p:nvPicPr>
          <p:cNvPr id="9" name="Picture 8"/>
          <p:cNvPicPr>
            <a:picLocks noChangeAspect="1"/>
          </p:cNvPicPr>
          <p:nvPr/>
        </p:nvPicPr>
        <p:blipFill>
          <a:blip r:embed="rId3"/>
          <a:stretch>
            <a:fillRect/>
          </a:stretch>
        </p:blipFill>
        <p:spPr>
          <a:xfrm>
            <a:off x="5292080" y="908720"/>
            <a:ext cx="3460948" cy="3024336"/>
          </a:xfrm>
          <a:prstGeom prst="rect">
            <a:avLst/>
          </a:prstGeom>
        </p:spPr>
      </p:pic>
      <p:sp>
        <p:nvSpPr>
          <p:cNvPr id="10" name="TextBox 9"/>
          <p:cNvSpPr txBox="1"/>
          <p:nvPr/>
        </p:nvSpPr>
        <p:spPr>
          <a:xfrm>
            <a:off x="395536" y="4047455"/>
            <a:ext cx="4476803" cy="461665"/>
          </a:xfrm>
          <a:prstGeom prst="rect">
            <a:avLst/>
          </a:prstGeom>
          <a:noFill/>
        </p:spPr>
        <p:txBody>
          <a:bodyPr wrap="none" rtlCol="0">
            <a:spAutoFit/>
          </a:bodyPr>
          <a:lstStyle/>
          <a:p>
            <a:r>
              <a:rPr lang="en-GB" sz="2400" b="0" dirty="0">
                <a:solidFill>
                  <a:srgbClr val="000000"/>
                </a:solidFill>
                <a:latin typeface="Chalkboard" panose="03050602040202020205" pitchFamily="66" charset="77"/>
              </a:rPr>
              <a:t>1/3 of this is to be subtracted</a:t>
            </a:r>
            <a:r>
              <a:rPr lang="en-GB" sz="2400" b="0" dirty="0">
                <a:solidFill>
                  <a:srgbClr val="000000"/>
                </a:solidFill>
              </a:rPr>
              <a:t>.</a:t>
            </a:r>
          </a:p>
        </p:txBody>
      </p:sp>
      <p:sp>
        <p:nvSpPr>
          <p:cNvPr id="11" name="Cloud Callout 10"/>
          <p:cNvSpPr/>
          <p:nvPr/>
        </p:nvSpPr>
        <p:spPr bwMode="auto">
          <a:xfrm>
            <a:off x="1259632" y="2386098"/>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3" name="Cloud Callout 22"/>
          <p:cNvSpPr/>
          <p:nvPr/>
        </p:nvSpPr>
        <p:spPr bwMode="auto">
          <a:xfrm>
            <a:off x="1331640" y="3429000"/>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8" name="TextBox 27"/>
          <p:cNvSpPr txBox="1"/>
          <p:nvPr/>
        </p:nvSpPr>
        <p:spPr>
          <a:xfrm>
            <a:off x="1691118" y="3415610"/>
            <a:ext cx="1257097" cy="523220"/>
          </a:xfrm>
          <a:prstGeom prst="rect">
            <a:avLst/>
          </a:prstGeom>
          <a:noFill/>
        </p:spPr>
        <p:txBody>
          <a:bodyPr wrap="none" rtlCol="0">
            <a:spAutoFit/>
          </a:bodyPr>
          <a:lstStyle/>
          <a:p>
            <a:r>
              <a:rPr lang="en-GB" b="0" dirty="0">
                <a:solidFill>
                  <a:srgbClr val="000000"/>
                </a:solidFill>
              </a:rPr>
              <a:t>+2/3 x</a:t>
            </a:r>
          </a:p>
        </p:txBody>
      </p:sp>
      <p:sp>
        <p:nvSpPr>
          <p:cNvPr id="30" name="Cloud Callout 29"/>
          <p:cNvSpPr/>
          <p:nvPr/>
        </p:nvSpPr>
        <p:spPr bwMode="auto">
          <a:xfrm>
            <a:off x="1732967" y="4576476"/>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1" name="TextBox 30"/>
          <p:cNvSpPr txBox="1"/>
          <p:nvPr/>
        </p:nvSpPr>
        <p:spPr>
          <a:xfrm>
            <a:off x="1094774" y="4529445"/>
            <a:ext cx="4824536" cy="369332"/>
          </a:xfrm>
          <a:prstGeom prst="rect">
            <a:avLst/>
          </a:prstGeom>
          <a:noFill/>
        </p:spPr>
        <p:txBody>
          <a:bodyPr wrap="square" rtlCol="0">
            <a:spAutoFit/>
          </a:bodyPr>
          <a:lstStyle/>
          <a:p>
            <a:r>
              <a:rPr lang="en-GB" b="0" dirty="0">
                <a:solidFill>
                  <a:srgbClr val="000000"/>
                </a:solidFill>
              </a:rPr>
              <a:t>5/3 x         – 1/3 x 5/3 x   </a:t>
            </a:r>
          </a:p>
        </p:txBody>
      </p:sp>
      <p:sp>
        <p:nvSpPr>
          <p:cNvPr id="50" name="Cloud Callout 49"/>
          <p:cNvSpPr/>
          <p:nvPr/>
        </p:nvSpPr>
        <p:spPr bwMode="auto">
          <a:xfrm>
            <a:off x="1678858" y="6165304"/>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53" name="Cloud Callout 52"/>
          <p:cNvSpPr/>
          <p:nvPr/>
        </p:nvSpPr>
        <p:spPr bwMode="auto">
          <a:xfrm>
            <a:off x="4585948" y="4441043"/>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54" name="TextBox 53"/>
          <p:cNvSpPr txBox="1"/>
          <p:nvPr/>
        </p:nvSpPr>
        <p:spPr>
          <a:xfrm>
            <a:off x="3687062" y="4541441"/>
            <a:ext cx="1374143" cy="523220"/>
          </a:xfrm>
          <a:prstGeom prst="rect">
            <a:avLst/>
          </a:prstGeom>
          <a:noFill/>
        </p:spPr>
        <p:txBody>
          <a:bodyPr wrap="none" rtlCol="0">
            <a:spAutoFit/>
          </a:bodyPr>
          <a:lstStyle/>
          <a:p>
            <a:r>
              <a:rPr lang="en-GB" b="0" dirty="0">
                <a:solidFill>
                  <a:srgbClr val="000000"/>
                </a:solidFill>
              </a:rPr>
              <a:t>=10/9 x </a:t>
            </a:r>
          </a:p>
        </p:txBody>
      </p:sp>
      <p:pic>
        <p:nvPicPr>
          <p:cNvPr id="59" name="Picture 58" descr="smiley-fa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5805264"/>
            <a:ext cx="710994" cy="720080"/>
          </a:xfrm>
          <a:prstGeom prst="rect">
            <a:avLst/>
          </a:prstGeom>
        </p:spPr>
      </p:pic>
      <p:sp>
        <p:nvSpPr>
          <p:cNvPr id="41" name="TextBox 40"/>
          <p:cNvSpPr txBox="1"/>
          <p:nvPr/>
        </p:nvSpPr>
        <p:spPr>
          <a:xfrm>
            <a:off x="611560" y="2780928"/>
            <a:ext cx="4005777" cy="461665"/>
          </a:xfrm>
          <a:prstGeom prst="rect">
            <a:avLst/>
          </a:prstGeom>
          <a:noFill/>
        </p:spPr>
        <p:txBody>
          <a:bodyPr wrap="none" rtlCol="0">
            <a:spAutoFit/>
          </a:bodyPr>
          <a:lstStyle/>
          <a:p>
            <a:r>
              <a:rPr lang="en-GB" sz="2400" b="0" dirty="0">
                <a:solidFill>
                  <a:srgbClr val="000000"/>
                </a:solidFill>
                <a:latin typeface="Chalkboard" panose="03050602040202020205" pitchFamily="66" charset="77"/>
              </a:rPr>
              <a:t>2/3 of this is to be added. </a:t>
            </a:r>
          </a:p>
        </p:txBody>
      </p:sp>
      <p:sp>
        <p:nvSpPr>
          <p:cNvPr id="42" name="TextBox 41"/>
          <p:cNvSpPr txBox="1"/>
          <p:nvPr/>
        </p:nvSpPr>
        <p:spPr>
          <a:xfrm>
            <a:off x="2955417" y="3395884"/>
            <a:ext cx="1365016" cy="523220"/>
          </a:xfrm>
          <a:prstGeom prst="rect">
            <a:avLst/>
          </a:prstGeom>
          <a:noFill/>
        </p:spPr>
        <p:txBody>
          <a:bodyPr wrap="none" rtlCol="0">
            <a:spAutoFit/>
          </a:bodyPr>
          <a:lstStyle/>
          <a:p>
            <a:r>
              <a:rPr lang="en-GB" b="0" dirty="0">
                <a:solidFill>
                  <a:srgbClr val="000000"/>
                </a:solidFill>
              </a:rPr>
              <a:t>= 5/3 x</a:t>
            </a:r>
          </a:p>
        </p:txBody>
      </p:sp>
      <p:sp>
        <p:nvSpPr>
          <p:cNvPr id="43" name="Cloud Callout 42"/>
          <p:cNvSpPr/>
          <p:nvPr/>
        </p:nvSpPr>
        <p:spPr bwMode="auto">
          <a:xfrm>
            <a:off x="3798800" y="3442952"/>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44" name="Cloud Callout 43"/>
          <p:cNvSpPr/>
          <p:nvPr/>
        </p:nvSpPr>
        <p:spPr bwMode="auto">
          <a:xfrm>
            <a:off x="2421770" y="3408162"/>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45" name="Cloud Callout 44"/>
          <p:cNvSpPr/>
          <p:nvPr/>
        </p:nvSpPr>
        <p:spPr bwMode="auto">
          <a:xfrm>
            <a:off x="3327022" y="4561962"/>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46" name="TextBox 45"/>
          <p:cNvSpPr txBox="1"/>
          <p:nvPr/>
        </p:nvSpPr>
        <p:spPr>
          <a:xfrm>
            <a:off x="467544" y="5013176"/>
            <a:ext cx="2640704" cy="461665"/>
          </a:xfrm>
          <a:prstGeom prst="rect">
            <a:avLst/>
          </a:prstGeom>
          <a:noFill/>
        </p:spPr>
        <p:txBody>
          <a:bodyPr wrap="none" rtlCol="0">
            <a:spAutoFit/>
          </a:bodyPr>
          <a:lstStyle/>
          <a:p>
            <a:r>
              <a:rPr lang="en-GB" sz="2400" b="0">
                <a:solidFill>
                  <a:srgbClr val="000000"/>
                </a:solidFill>
                <a:latin typeface="Chalkboard" panose="03050602040202020205" pitchFamily="66" charset="77"/>
              </a:rPr>
              <a:t>There remains 10.</a:t>
            </a:r>
          </a:p>
        </p:txBody>
      </p:sp>
      <p:sp>
        <p:nvSpPr>
          <p:cNvPr id="47" name="Cloud Callout 46"/>
          <p:cNvSpPr/>
          <p:nvPr/>
        </p:nvSpPr>
        <p:spPr bwMode="auto">
          <a:xfrm>
            <a:off x="1846265" y="5683952"/>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48" name="TextBox 47"/>
          <p:cNvSpPr txBox="1"/>
          <p:nvPr/>
        </p:nvSpPr>
        <p:spPr>
          <a:xfrm>
            <a:off x="1072031" y="5642084"/>
            <a:ext cx="1867819" cy="369332"/>
          </a:xfrm>
          <a:prstGeom prst="rect">
            <a:avLst/>
          </a:prstGeom>
          <a:noFill/>
        </p:spPr>
        <p:txBody>
          <a:bodyPr wrap="none" rtlCol="0">
            <a:spAutoFit/>
          </a:bodyPr>
          <a:lstStyle/>
          <a:p>
            <a:r>
              <a:rPr lang="en-GB" b="0" dirty="0">
                <a:solidFill>
                  <a:srgbClr val="000000"/>
                </a:solidFill>
              </a:rPr>
              <a:t>10/9 x            = 10 </a:t>
            </a:r>
          </a:p>
        </p:txBody>
      </p:sp>
      <p:sp>
        <p:nvSpPr>
          <p:cNvPr id="49" name="TextBox 48"/>
          <p:cNvSpPr txBox="1"/>
          <p:nvPr/>
        </p:nvSpPr>
        <p:spPr>
          <a:xfrm>
            <a:off x="1979712" y="6093296"/>
            <a:ext cx="701244" cy="523220"/>
          </a:xfrm>
          <a:prstGeom prst="rect">
            <a:avLst/>
          </a:prstGeom>
          <a:noFill/>
        </p:spPr>
        <p:txBody>
          <a:bodyPr wrap="none" rtlCol="0">
            <a:spAutoFit/>
          </a:bodyPr>
          <a:lstStyle/>
          <a:p>
            <a:r>
              <a:rPr lang="en-GB" b="0">
                <a:solidFill>
                  <a:srgbClr val="000000"/>
                </a:solidFill>
              </a:rPr>
              <a:t>= 9</a:t>
            </a:r>
          </a:p>
        </p:txBody>
      </p:sp>
    </p:spTree>
    <p:extLst>
      <p:ext uri="{BB962C8B-B14F-4D97-AF65-F5344CB8AC3E}">
        <p14:creationId xmlns:p14="http://schemas.microsoft.com/office/powerpoint/2010/main" val="165395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23" grpId="0" animBg="1"/>
      <p:bldP spid="28" grpId="0"/>
      <p:bldP spid="30" grpId="0" animBg="1"/>
      <p:bldP spid="31" grpId="0"/>
      <p:bldP spid="50" grpId="0" animBg="1"/>
      <p:bldP spid="53" grpId="0" animBg="1"/>
      <p:bldP spid="53" grpId="1" animBg="1"/>
      <p:bldP spid="54" grpId="0"/>
      <p:bldP spid="41" grpId="0"/>
      <p:bldP spid="42" grpId="0"/>
      <p:bldP spid="43" grpId="0" animBg="1"/>
      <p:bldP spid="44" grpId="0" animBg="1"/>
      <p:bldP spid="45" grpId="0" animBg="1"/>
      <p:bldP spid="46" grpId="0"/>
      <p:bldP spid="47" grpId="0" animBg="1"/>
      <p:bldP spid="48"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731696" cy="609600"/>
          </a:xfrm>
        </p:spPr>
        <p:txBody>
          <a:bodyPr/>
          <a:lstStyle/>
          <a:p>
            <a:r>
              <a:rPr lang="en-GB"/>
              <a:t>Rhind Mathematical Papyrus problem 28</a:t>
            </a:r>
          </a:p>
        </p:txBody>
      </p:sp>
      <p:sp>
        <p:nvSpPr>
          <p:cNvPr id="6" name="TextBox 5"/>
          <p:cNvSpPr txBox="1"/>
          <p:nvPr/>
        </p:nvSpPr>
        <p:spPr>
          <a:xfrm>
            <a:off x="500167" y="1052736"/>
            <a:ext cx="4407430" cy="1200328"/>
          </a:xfrm>
          <a:prstGeom prst="rect">
            <a:avLst/>
          </a:prstGeom>
          <a:noFill/>
        </p:spPr>
        <p:txBody>
          <a:bodyPr wrap="none" rtlCol="0">
            <a:spAutoFit/>
          </a:bodyPr>
          <a:lstStyle/>
          <a:p>
            <a:pPr algn="ctr"/>
            <a:r>
              <a:rPr lang="en-GB" sz="2400" b="0">
                <a:solidFill>
                  <a:srgbClr val="000000"/>
                </a:solidFill>
              </a:rPr>
              <a:t>Two-thirds is to be added.</a:t>
            </a:r>
          </a:p>
          <a:p>
            <a:pPr algn="ctr"/>
            <a:r>
              <a:rPr lang="en-GB" sz="2400" b="0">
                <a:solidFill>
                  <a:srgbClr val="000000"/>
                </a:solidFill>
              </a:rPr>
              <a:t>One-third is to be subtracted. </a:t>
            </a:r>
          </a:p>
          <a:p>
            <a:pPr algn="ctr"/>
            <a:r>
              <a:rPr lang="en-GB" sz="2400" b="0">
                <a:solidFill>
                  <a:srgbClr val="000000"/>
                </a:solidFill>
              </a:rPr>
              <a:t>There remains 10.</a:t>
            </a:r>
          </a:p>
        </p:txBody>
      </p:sp>
      <p:sp>
        <p:nvSpPr>
          <p:cNvPr id="7" name="TextBox 6"/>
          <p:cNvSpPr txBox="1"/>
          <p:nvPr/>
        </p:nvSpPr>
        <p:spPr>
          <a:xfrm>
            <a:off x="479153" y="2564904"/>
            <a:ext cx="3276316" cy="1200328"/>
          </a:xfrm>
          <a:prstGeom prst="rect">
            <a:avLst/>
          </a:prstGeom>
          <a:noFill/>
        </p:spPr>
        <p:txBody>
          <a:bodyPr wrap="none" rtlCol="0">
            <a:spAutoFit/>
          </a:bodyPr>
          <a:lstStyle/>
          <a:p>
            <a:pPr algn="ctr"/>
            <a:r>
              <a:rPr lang="en-GB" sz="2400" b="0">
                <a:solidFill>
                  <a:srgbClr val="000000"/>
                </a:solidFill>
              </a:rPr>
              <a:t>Make 1/10 of this, </a:t>
            </a:r>
            <a:br>
              <a:rPr lang="en-GB" sz="2400" b="0">
                <a:solidFill>
                  <a:srgbClr val="000000"/>
                </a:solidFill>
              </a:rPr>
            </a:br>
            <a:r>
              <a:rPr lang="en-GB" sz="2400" b="0">
                <a:solidFill>
                  <a:srgbClr val="000000"/>
                </a:solidFill>
              </a:rPr>
              <a:t>      there becomes 1.</a:t>
            </a:r>
          </a:p>
          <a:p>
            <a:pPr algn="ctr"/>
            <a:r>
              <a:rPr lang="en-GB" sz="2400" b="0">
                <a:solidFill>
                  <a:srgbClr val="000000"/>
                </a:solidFill>
              </a:rPr>
              <a:t>The remainder is 9.</a:t>
            </a:r>
          </a:p>
        </p:txBody>
      </p:sp>
      <p:sp>
        <p:nvSpPr>
          <p:cNvPr id="8" name="TextBox 7"/>
          <p:cNvSpPr txBox="1"/>
          <p:nvPr/>
        </p:nvSpPr>
        <p:spPr>
          <a:xfrm>
            <a:off x="1163181" y="6279703"/>
            <a:ext cx="3325971" cy="461665"/>
          </a:xfrm>
          <a:prstGeom prst="rect">
            <a:avLst/>
          </a:prstGeom>
          <a:noFill/>
        </p:spPr>
        <p:txBody>
          <a:bodyPr wrap="none" rtlCol="0">
            <a:spAutoFit/>
          </a:bodyPr>
          <a:lstStyle/>
          <a:p>
            <a:pPr algn="ctr"/>
            <a:r>
              <a:rPr lang="en-GB" sz="2400" b="0">
                <a:solidFill>
                  <a:srgbClr val="008000"/>
                </a:solidFill>
              </a:rPr>
              <a:t>The doing as it occurs!</a:t>
            </a:r>
          </a:p>
        </p:txBody>
      </p:sp>
      <p:pic>
        <p:nvPicPr>
          <p:cNvPr id="9" name="Picture 8"/>
          <p:cNvPicPr>
            <a:picLocks noChangeAspect="1"/>
          </p:cNvPicPr>
          <p:nvPr/>
        </p:nvPicPr>
        <p:blipFill>
          <a:blip r:embed="rId3"/>
          <a:stretch>
            <a:fillRect/>
          </a:stretch>
        </p:blipFill>
        <p:spPr>
          <a:xfrm>
            <a:off x="5292080" y="908720"/>
            <a:ext cx="3460948" cy="3024336"/>
          </a:xfrm>
          <a:prstGeom prst="rect">
            <a:avLst/>
          </a:prstGeom>
        </p:spPr>
      </p:pic>
      <p:sp>
        <p:nvSpPr>
          <p:cNvPr id="10" name="TextBox 9"/>
          <p:cNvSpPr txBox="1"/>
          <p:nvPr/>
        </p:nvSpPr>
        <p:spPr>
          <a:xfrm>
            <a:off x="395536" y="3933056"/>
            <a:ext cx="4152021" cy="2308324"/>
          </a:xfrm>
          <a:prstGeom prst="rect">
            <a:avLst/>
          </a:prstGeom>
          <a:noFill/>
        </p:spPr>
        <p:txBody>
          <a:bodyPr wrap="none" rtlCol="0">
            <a:spAutoFit/>
          </a:bodyPr>
          <a:lstStyle/>
          <a:p>
            <a:r>
              <a:rPr lang="en-GB" sz="2400" b="0">
                <a:solidFill>
                  <a:srgbClr val="000000"/>
                </a:solidFill>
              </a:rPr>
              <a:t>2/3 of this is to be added. </a:t>
            </a:r>
          </a:p>
          <a:p>
            <a:r>
              <a:rPr lang="en-GB" sz="2400" b="0">
                <a:solidFill>
                  <a:srgbClr val="000000"/>
                </a:solidFill>
              </a:rPr>
              <a:t>The total is 15.</a:t>
            </a:r>
          </a:p>
          <a:p>
            <a:r>
              <a:rPr lang="en-GB" sz="2400" b="0">
                <a:solidFill>
                  <a:srgbClr val="000000"/>
                </a:solidFill>
              </a:rPr>
              <a:t>1/3 of this is 5.</a:t>
            </a:r>
          </a:p>
          <a:p>
            <a:r>
              <a:rPr lang="en-GB" sz="2400" b="0">
                <a:solidFill>
                  <a:srgbClr val="000000"/>
                </a:solidFill>
              </a:rPr>
              <a:t>Lo! 5 is that which goes out,</a:t>
            </a:r>
          </a:p>
          <a:p>
            <a:endParaRPr lang="en-GB" sz="2400" b="0">
              <a:solidFill>
                <a:srgbClr val="000000"/>
              </a:solidFill>
            </a:endParaRPr>
          </a:p>
          <a:p>
            <a:r>
              <a:rPr lang="en-GB" sz="2400" b="0">
                <a:solidFill>
                  <a:srgbClr val="000000"/>
                </a:solidFill>
              </a:rPr>
              <a:t>And the remainder is 10.</a:t>
            </a:r>
          </a:p>
        </p:txBody>
      </p:sp>
      <p:sp>
        <p:nvSpPr>
          <p:cNvPr id="11" name="Cloud Callout 10"/>
          <p:cNvSpPr/>
          <p:nvPr/>
        </p:nvSpPr>
        <p:spPr bwMode="auto">
          <a:xfrm>
            <a:off x="3428256" y="1852743"/>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nvGrpSpPr>
          <p:cNvPr id="5" name="Group 4"/>
          <p:cNvGrpSpPr/>
          <p:nvPr/>
        </p:nvGrpSpPr>
        <p:grpSpPr>
          <a:xfrm>
            <a:off x="3124548" y="2993538"/>
            <a:ext cx="1052216" cy="523220"/>
            <a:chOff x="7236296" y="2978350"/>
            <a:chExt cx="1052216" cy="523220"/>
          </a:xfrm>
        </p:grpSpPr>
        <p:sp>
          <p:nvSpPr>
            <p:cNvPr id="12" name="Cloud Callout 11"/>
            <p:cNvSpPr/>
            <p:nvPr/>
          </p:nvSpPr>
          <p:spPr bwMode="auto">
            <a:xfrm>
              <a:off x="7236296" y="2996952"/>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 name="TextBox 2"/>
            <p:cNvSpPr txBox="1"/>
            <p:nvPr/>
          </p:nvSpPr>
          <p:spPr>
            <a:xfrm>
              <a:off x="7588858" y="2978350"/>
              <a:ext cx="699654" cy="523220"/>
            </a:xfrm>
            <a:prstGeom prst="rect">
              <a:avLst/>
            </a:prstGeom>
            <a:noFill/>
          </p:spPr>
          <p:txBody>
            <a:bodyPr wrap="none" rtlCol="0">
              <a:spAutoFit/>
            </a:bodyPr>
            <a:lstStyle/>
            <a:p>
              <a:r>
                <a:rPr lang="en-GB" b="0" dirty="0">
                  <a:solidFill>
                    <a:srgbClr val="000000"/>
                  </a:solidFill>
                </a:rPr>
                <a:t>/10</a:t>
              </a:r>
            </a:p>
          </p:txBody>
        </p:sp>
      </p:grpSp>
      <p:grpSp>
        <p:nvGrpSpPr>
          <p:cNvPr id="17" name="Group 16"/>
          <p:cNvGrpSpPr/>
          <p:nvPr/>
        </p:nvGrpSpPr>
        <p:grpSpPr>
          <a:xfrm>
            <a:off x="3043647" y="3376156"/>
            <a:ext cx="1503168" cy="379758"/>
            <a:chOff x="7668344" y="3429000"/>
            <a:chExt cx="1503168" cy="379758"/>
          </a:xfrm>
        </p:grpSpPr>
        <p:sp>
          <p:nvSpPr>
            <p:cNvPr id="13" name="Cloud Callout 12"/>
            <p:cNvSpPr/>
            <p:nvPr/>
          </p:nvSpPr>
          <p:spPr bwMode="auto">
            <a:xfrm>
              <a:off x="7668344" y="3429000"/>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5" name="Cloud Callout 14"/>
            <p:cNvSpPr/>
            <p:nvPr/>
          </p:nvSpPr>
          <p:spPr bwMode="auto">
            <a:xfrm>
              <a:off x="8316416" y="3429000"/>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6" name="TextBox 15"/>
            <p:cNvSpPr txBox="1"/>
            <p:nvPr/>
          </p:nvSpPr>
          <p:spPr>
            <a:xfrm>
              <a:off x="7912834" y="3439426"/>
              <a:ext cx="1258678" cy="369332"/>
            </a:xfrm>
            <a:prstGeom prst="rect">
              <a:avLst/>
            </a:prstGeom>
            <a:noFill/>
          </p:spPr>
          <p:txBody>
            <a:bodyPr wrap="none" rtlCol="0">
              <a:spAutoFit/>
            </a:bodyPr>
            <a:lstStyle/>
            <a:p>
              <a:r>
                <a:rPr lang="en-GB" b="0" dirty="0">
                  <a:solidFill>
                    <a:srgbClr val="000000"/>
                  </a:solidFill>
                </a:rPr>
                <a:t>  –          /10</a:t>
              </a:r>
            </a:p>
          </p:txBody>
        </p:sp>
      </p:grpSp>
      <p:grpSp>
        <p:nvGrpSpPr>
          <p:cNvPr id="22" name="Group 21"/>
          <p:cNvGrpSpPr/>
          <p:nvPr/>
        </p:nvGrpSpPr>
        <p:grpSpPr>
          <a:xfrm>
            <a:off x="3734969" y="4004819"/>
            <a:ext cx="1200970" cy="384968"/>
            <a:chOff x="6936006" y="2804180"/>
            <a:chExt cx="1200970" cy="384968"/>
          </a:xfrm>
        </p:grpSpPr>
        <p:sp>
          <p:nvSpPr>
            <p:cNvPr id="23" name="Cloud Callout 22"/>
            <p:cNvSpPr/>
            <p:nvPr/>
          </p:nvSpPr>
          <p:spPr bwMode="auto">
            <a:xfrm>
              <a:off x="7294349" y="2866326"/>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4" name="TextBox 23"/>
            <p:cNvSpPr txBox="1"/>
            <p:nvPr/>
          </p:nvSpPr>
          <p:spPr>
            <a:xfrm>
              <a:off x="6936006" y="2804180"/>
              <a:ext cx="1200970" cy="369332"/>
            </a:xfrm>
            <a:prstGeom prst="rect">
              <a:avLst/>
            </a:prstGeom>
            <a:noFill/>
          </p:spPr>
          <p:txBody>
            <a:bodyPr wrap="none" rtlCol="0">
              <a:spAutoFit/>
            </a:bodyPr>
            <a:lstStyle/>
            <a:p>
              <a:r>
                <a:rPr lang="en-GB" b="0" dirty="0">
                  <a:solidFill>
                    <a:srgbClr val="000000"/>
                  </a:solidFill>
                </a:rPr>
                <a:t>9x         /10</a:t>
              </a:r>
            </a:p>
          </p:txBody>
        </p:sp>
      </p:grpSp>
      <p:grpSp>
        <p:nvGrpSpPr>
          <p:cNvPr id="25" name="Group 24"/>
          <p:cNvGrpSpPr/>
          <p:nvPr/>
        </p:nvGrpSpPr>
        <p:grpSpPr>
          <a:xfrm>
            <a:off x="5545763" y="4000976"/>
            <a:ext cx="1148071" cy="369332"/>
            <a:chOff x="6677872" y="2978350"/>
            <a:chExt cx="1148071" cy="369332"/>
          </a:xfrm>
        </p:grpSpPr>
        <p:sp>
          <p:nvSpPr>
            <p:cNvPr id="26" name="Cloud Callout 25"/>
            <p:cNvSpPr/>
            <p:nvPr/>
          </p:nvSpPr>
          <p:spPr bwMode="auto">
            <a:xfrm>
              <a:off x="7033097" y="2996952"/>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7" name="TextBox 26"/>
            <p:cNvSpPr txBox="1"/>
            <p:nvPr/>
          </p:nvSpPr>
          <p:spPr>
            <a:xfrm>
              <a:off x="6677872" y="2978350"/>
              <a:ext cx="1148071" cy="369332"/>
            </a:xfrm>
            <a:prstGeom prst="rect">
              <a:avLst/>
            </a:prstGeom>
            <a:noFill/>
          </p:spPr>
          <p:txBody>
            <a:bodyPr wrap="none" rtlCol="0">
              <a:spAutoFit/>
            </a:bodyPr>
            <a:lstStyle/>
            <a:p>
              <a:r>
                <a:rPr lang="en-GB" b="0" dirty="0">
                  <a:solidFill>
                    <a:srgbClr val="000000"/>
                  </a:solidFill>
                </a:rPr>
                <a:t>9x        /10</a:t>
              </a:r>
            </a:p>
          </p:txBody>
        </p:sp>
      </p:grpSp>
      <p:sp>
        <p:nvSpPr>
          <p:cNvPr id="28" name="TextBox 27"/>
          <p:cNvSpPr txBox="1"/>
          <p:nvPr/>
        </p:nvSpPr>
        <p:spPr>
          <a:xfrm>
            <a:off x="4973230" y="4000976"/>
            <a:ext cx="1119821" cy="523220"/>
          </a:xfrm>
          <a:prstGeom prst="rect">
            <a:avLst/>
          </a:prstGeom>
          <a:noFill/>
        </p:spPr>
        <p:txBody>
          <a:bodyPr wrap="none" rtlCol="0">
            <a:spAutoFit/>
          </a:bodyPr>
          <a:lstStyle/>
          <a:p>
            <a:r>
              <a:rPr lang="en-GB" b="0" dirty="0">
                <a:solidFill>
                  <a:srgbClr val="000000"/>
                </a:solidFill>
              </a:rPr>
              <a:t>+2/3x</a:t>
            </a:r>
          </a:p>
        </p:txBody>
      </p:sp>
      <p:grpSp>
        <p:nvGrpSpPr>
          <p:cNvPr id="29" name="Group 28"/>
          <p:cNvGrpSpPr/>
          <p:nvPr/>
        </p:nvGrpSpPr>
        <p:grpSpPr>
          <a:xfrm>
            <a:off x="3759769" y="4422595"/>
            <a:ext cx="1729961" cy="369332"/>
            <a:chOff x="5780080" y="2712445"/>
            <a:chExt cx="1729961" cy="369332"/>
          </a:xfrm>
        </p:grpSpPr>
        <p:sp>
          <p:nvSpPr>
            <p:cNvPr id="30" name="Cloud Callout 29"/>
            <p:cNvSpPr/>
            <p:nvPr/>
          </p:nvSpPr>
          <p:spPr bwMode="auto">
            <a:xfrm>
              <a:off x="6597666" y="2735700"/>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1" name="TextBox 30"/>
            <p:cNvSpPr txBox="1"/>
            <p:nvPr/>
          </p:nvSpPr>
          <p:spPr>
            <a:xfrm>
              <a:off x="5780080" y="2712445"/>
              <a:ext cx="1729961" cy="369332"/>
            </a:xfrm>
            <a:prstGeom prst="rect">
              <a:avLst/>
            </a:prstGeom>
            <a:noFill/>
          </p:spPr>
          <p:txBody>
            <a:bodyPr wrap="none" rtlCol="0">
              <a:spAutoFit/>
            </a:bodyPr>
            <a:lstStyle/>
            <a:p>
              <a:r>
                <a:rPr lang="en-GB" b="0" dirty="0">
                  <a:solidFill>
                    <a:srgbClr val="000000"/>
                  </a:solidFill>
                </a:rPr>
                <a:t>5/3 x9x          /10</a:t>
              </a:r>
            </a:p>
          </p:txBody>
        </p:sp>
      </p:grpSp>
      <p:sp>
        <p:nvSpPr>
          <p:cNvPr id="32" name="Rounded Rectangle 31"/>
          <p:cNvSpPr/>
          <p:nvPr/>
        </p:nvSpPr>
        <p:spPr bwMode="auto">
          <a:xfrm>
            <a:off x="1905453" y="4365104"/>
            <a:ext cx="504056" cy="360040"/>
          </a:xfrm>
          <a:prstGeom prst="roundRect">
            <a:avLst/>
          </a:prstGeom>
          <a:solidFill>
            <a:srgbClr val="FFF4C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cxnSp>
        <p:nvCxnSpPr>
          <p:cNvPr id="34" name="Straight Arrow Connector 33"/>
          <p:cNvCxnSpPr>
            <a:cxnSpLocks/>
            <a:stCxn id="32" idx="3"/>
          </p:cNvCxnSpPr>
          <p:nvPr/>
        </p:nvCxnSpPr>
        <p:spPr bwMode="auto">
          <a:xfrm>
            <a:off x="2409509" y="4545124"/>
            <a:ext cx="1337804" cy="62137"/>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35" name="Rounded Rectangle 34"/>
          <p:cNvSpPr/>
          <p:nvPr/>
        </p:nvSpPr>
        <p:spPr bwMode="auto">
          <a:xfrm>
            <a:off x="2063982" y="4725144"/>
            <a:ext cx="504056" cy="360040"/>
          </a:xfrm>
          <a:prstGeom prst="roundRect">
            <a:avLst/>
          </a:prstGeom>
          <a:solidFill>
            <a:srgbClr val="FFF4C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cxnSp>
        <p:nvCxnSpPr>
          <p:cNvPr id="36" name="Straight Arrow Connector 35"/>
          <p:cNvCxnSpPr>
            <a:cxnSpLocks/>
            <a:endCxn id="39" idx="1"/>
          </p:cNvCxnSpPr>
          <p:nvPr/>
        </p:nvCxnSpPr>
        <p:spPr bwMode="auto">
          <a:xfrm>
            <a:off x="2852192" y="4970196"/>
            <a:ext cx="2037997" cy="5460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nvGrpSpPr>
          <p:cNvPr id="37" name="Group 36"/>
          <p:cNvGrpSpPr/>
          <p:nvPr/>
        </p:nvGrpSpPr>
        <p:grpSpPr>
          <a:xfrm>
            <a:off x="4890189" y="4840132"/>
            <a:ext cx="867545" cy="369332"/>
            <a:chOff x="7079350" y="2959186"/>
            <a:chExt cx="867545" cy="369332"/>
          </a:xfrm>
        </p:grpSpPr>
        <p:sp>
          <p:nvSpPr>
            <p:cNvPr id="38" name="Cloud Callout 37"/>
            <p:cNvSpPr/>
            <p:nvPr/>
          </p:nvSpPr>
          <p:spPr bwMode="auto">
            <a:xfrm>
              <a:off x="7236296" y="2996952"/>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9" name="TextBox 38"/>
            <p:cNvSpPr txBox="1"/>
            <p:nvPr/>
          </p:nvSpPr>
          <p:spPr>
            <a:xfrm>
              <a:off x="7079350" y="2959186"/>
              <a:ext cx="867545" cy="369332"/>
            </a:xfrm>
            <a:prstGeom prst="rect">
              <a:avLst/>
            </a:prstGeom>
            <a:noFill/>
          </p:spPr>
          <p:txBody>
            <a:bodyPr wrap="none" rtlCol="0">
              <a:spAutoFit/>
            </a:bodyPr>
            <a:lstStyle/>
            <a:p>
              <a:r>
                <a:rPr lang="en-GB" b="0" dirty="0">
                  <a:solidFill>
                    <a:srgbClr val="000000"/>
                  </a:solidFill>
                </a:rPr>
                <a:t>         /2</a:t>
              </a:r>
            </a:p>
          </p:txBody>
        </p:sp>
      </p:grpSp>
      <p:sp>
        <p:nvSpPr>
          <p:cNvPr id="40" name="Rounded Rectangle 39"/>
          <p:cNvSpPr/>
          <p:nvPr/>
        </p:nvSpPr>
        <p:spPr bwMode="auto">
          <a:xfrm>
            <a:off x="768961" y="5085184"/>
            <a:ext cx="360040" cy="360040"/>
          </a:xfrm>
          <a:prstGeom prst="roundRect">
            <a:avLst/>
          </a:prstGeom>
          <a:solidFill>
            <a:srgbClr val="FFF4CB"/>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50" name="Cloud Callout 49"/>
          <p:cNvSpPr/>
          <p:nvPr/>
        </p:nvSpPr>
        <p:spPr bwMode="auto">
          <a:xfrm>
            <a:off x="3145889" y="5842482"/>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nvGrpSpPr>
          <p:cNvPr id="52" name="Group 51"/>
          <p:cNvGrpSpPr/>
          <p:nvPr/>
        </p:nvGrpSpPr>
        <p:grpSpPr>
          <a:xfrm>
            <a:off x="5347282" y="4422598"/>
            <a:ext cx="1252266" cy="369332"/>
            <a:chOff x="6396252" y="2905780"/>
            <a:chExt cx="1252266" cy="369332"/>
          </a:xfrm>
        </p:grpSpPr>
        <p:sp>
          <p:nvSpPr>
            <p:cNvPr id="53" name="Cloud Callout 52"/>
            <p:cNvSpPr/>
            <p:nvPr/>
          </p:nvSpPr>
          <p:spPr bwMode="auto">
            <a:xfrm>
              <a:off x="6916984" y="2938896"/>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54" name="TextBox 53"/>
            <p:cNvSpPr txBox="1"/>
            <p:nvPr/>
          </p:nvSpPr>
          <p:spPr>
            <a:xfrm>
              <a:off x="6396252" y="2905780"/>
              <a:ext cx="1252266" cy="369332"/>
            </a:xfrm>
            <a:prstGeom prst="rect">
              <a:avLst/>
            </a:prstGeom>
            <a:noFill/>
          </p:spPr>
          <p:txBody>
            <a:bodyPr wrap="none" rtlCol="0">
              <a:spAutoFit/>
            </a:bodyPr>
            <a:lstStyle/>
            <a:p>
              <a:r>
                <a:rPr lang="en-GB" b="0" dirty="0">
                  <a:solidFill>
                    <a:srgbClr val="000000"/>
                  </a:solidFill>
                </a:rPr>
                <a:t>= 3x         /2</a:t>
              </a:r>
            </a:p>
          </p:txBody>
        </p:sp>
      </p:grpSp>
      <p:pic>
        <p:nvPicPr>
          <p:cNvPr id="59" name="Picture 58" descr="smiley-fa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5805264"/>
            <a:ext cx="710994" cy="720080"/>
          </a:xfrm>
          <a:prstGeom prst="rect">
            <a:avLst/>
          </a:prstGeom>
        </p:spPr>
      </p:pic>
      <p:cxnSp>
        <p:nvCxnSpPr>
          <p:cNvPr id="62" name="Elbow Connector 61"/>
          <p:cNvCxnSpPr>
            <a:stCxn id="40" idx="2"/>
          </p:cNvCxnSpPr>
          <p:nvPr/>
        </p:nvCxnSpPr>
        <p:spPr bwMode="auto">
          <a:xfrm rot="5400000" flipH="1" flipV="1">
            <a:off x="2749181" y="3429000"/>
            <a:ext cx="216024" cy="3816424"/>
          </a:xfrm>
          <a:prstGeom prst="bentConnector4">
            <a:avLst>
              <a:gd name="adj1" fmla="val -105822"/>
              <a:gd name="adj2" fmla="val 92803"/>
            </a:avLst>
          </a:prstGeom>
          <a:solidFill>
            <a:schemeClr val="accent1"/>
          </a:solidFill>
          <a:ln w="28575" cap="flat" cmpd="sng" algn="ctr">
            <a:solidFill>
              <a:srgbClr val="FF0000"/>
            </a:solidFill>
            <a:prstDash val="solid"/>
            <a:round/>
            <a:headEnd type="none" w="med" len="med"/>
            <a:tailEnd type="arrow"/>
          </a:ln>
          <a:effectLst/>
        </p:spPr>
      </p:cxnSp>
      <p:grpSp>
        <p:nvGrpSpPr>
          <p:cNvPr id="46" name="Group 45">
            <a:extLst>
              <a:ext uri="{FF2B5EF4-FFF2-40B4-BE49-F238E27FC236}">
                <a16:creationId xmlns:a16="http://schemas.microsoft.com/office/drawing/2014/main" id="{BAC0493C-B771-FF4B-8397-ABCF085BBF3D}"/>
              </a:ext>
            </a:extLst>
          </p:cNvPr>
          <p:cNvGrpSpPr/>
          <p:nvPr/>
        </p:nvGrpSpPr>
        <p:grpSpPr>
          <a:xfrm>
            <a:off x="4431556" y="3372324"/>
            <a:ext cx="1422184" cy="369332"/>
            <a:chOff x="6761838" y="2833208"/>
            <a:chExt cx="1422184" cy="369332"/>
          </a:xfrm>
        </p:grpSpPr>
        <p:sp>
          <p:nvSpPr>
            <p:cNvPr id="47" name="Cloud Callout 46">
              <a:extLst>
                <a:ext uri="{FF2B5EF4-FFF2-40B4-BE49-F238E27FC236}">
                  <a16:creationId xmlns:a16="http://schemas.microsoft.com/office/drawing/2014/main" id="{F935F03D-4C20-014A-A934-7D86F5FDB481}"/>
                </a:ext>
              </a:extLst>
            </p:cNvPr>
            <p:cNvSpPr/>
            <p:nvPr/>
          </p:nvSpPr>
          <p:spPr bwMode="auto">
            <a:xfrm>
              <a:off x="7294349" y="2866326"/>
              <a:ext cx="360040" cy="322822"/>
            </a:xfrm>
            <a:prstGeom prst="cloudCallout">
              <a:avLst>
                <a:gd name="adj1" fmla="val -81231"/>
                <a:gd name="adj2" fmla="val 67332"/>
              </a:avLst>
            </a:prstGeom>
            <a:solidFill>
              <a:srgbClr val="FFFFFF"/>
            </a:solid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48" name="TextBox 47">
              <a:extLst>
                <a:ext uri="{FF2B5EF4-FFF2-40B4-BE49-F238E27FC236}">
                  <a16:creationId xmlns:a16="http://schemas.microsoft.com/office/drawing/2014/main" id="{A4C1EB54-CBBC-CB42-A972-47FB35F1F757}"/>
                </a:ext>
              </a:extLst>
            </p:cNvPr>
            <p:cNvSpPr txBox="1"/>
            <p:nvPr/>
          </p:nvSpPr>
          <p:spPr>
            <a:xfrm>
              <a:off x="6761838" y="2833208"/>
              <a:ext cx="1422184" cy="369332"/>
            </a:xfrm>
            <a:prstGeom prst="rect">
              <a:avLst/>
            </a:prstGeom>
            <a:noFill/>
          </p:spPr>
          <p:txBody>
            <a:bodyPr wrap="none" rtlCol="0">
              <a:spAutoFit/>
            </a:bodyPr>
            <a:lstStyle/>
            <a:p>
              <a:r>
                <a:rPr lang="en-GB" b="0" dirty="0">
                  <a:solidFill>
                    <a:srgbClr val="000000"/>
                  </a:solidFill>
                </a:rPr>
                <a:t>= 9x          /10</a:t>
              </a:r>
            </a:p>
          </p:txBody>
        </p:sp>
      </p:grpSp>
    </p:spTree>
    <p:extLst>
      <p:ext uri="{BB962C8B-B14F-4D97-AF65-F5344CB8AC3E}">
        <p14:creationId xmlns:p14="http://schemas.microsoft.com/office/powerpoint/2010/main" val="418639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animBg="1"/>
      <p:bldP spid="28" grpId="0"/>
      <p:bldP spid="32" grpId="0" animBg="1"/>
      <p:bldP spid="35" grpId="0" animBg="1"/>
      <p:bldP spid="40"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Assumption</a:t>
            </a:r>
          </a:p>
        </p:txBody>
      </p:sp>
      <p:sp>
        <p:nvSpPr>
          <p:cNvPr id="3" name="Content Placeholder 2"/>
          <p:cNvSpPr>
            <a:spLocks noGrp="1"/>
          </p:cNvSpPr>
          <p:nvPr>
            <p:ph idx="1"/>
          </p:nvPr>
        </p:nvSpPr>
        <p:spPr>
          <a:xfrm>
            <a:off x="628650" y="1435415"/>
            <a:ext cx="7886700" cy="1996407"/>
          </a:xfrm>
        </p:spPr>
        <p:txBody>
          <a:bodyPr/>
          <a:lstStyle/>
          <a:p>
            <a:r>
              <a:rPr lang="en-GB" dirty="0"/>
              <a:t>We work together in a conjecturing atmosphere</a:t>
            </a:r>
          </a:p>
          <a:p>
            <a:pPr lvl="1"/>
            <a:r>
              <a:rPr lang="en-GB" dirty="0"/>
              <a:t>When we are unsure, we try to articulate to others;</a:t>
            </a:r>
          </a:p>
          <a:p>
            <a:pPr lvl="1"/>
            <a:r>
              <a:rPr lang="en-GB" dirty="0"/>
              <a:t>When we are sure, we listen carefully to others;</a:t>
            </a:r>
          </a:p>
          <a:p>
            <a:pPr lvl="1"/>
            <a:r>
              <a:rPr lang="en-GB" dirty="0"/>
              <a:t>We treat everything that is said as a conjecture, to be tested in our own experience.</a:t>
            </a:r>
          </a:p>
        </p:txBody>
      </p:sp>
    </p:spTree>
    <p:extLst>
      <p:ext uri="{BB962C8B-B14F-4D97-AF65-F5344CB8AC3E}">
        <p14:creationId xmlns:p14="http://schemas.microsoft.com/office/powerpoint/2010/main" val="21239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302F7-E68B-184E-A6A1-7CA26E88F8A7}"/>
              </a:ext>
            </a:extLst>
          </p:cNvPr>
          <p:cNvSpPr>
            <a:spLocks noGrp="1"/>
          </p:cNvSpPr>
          <p:nvPr>
            <p:ph type="title"/>
          </p:nvPr>
        </p:nvSpPr>
        <p:spPr/>
        <p:txBody>
          <a:bodyPr/>
          <a:lstStyle/>
          <a:p>
            <a:r>
              <a:rPr lang="en-GB" dirty="0"/>
              <a:t>Extension?</a:t>
            </a:r>
          </a:p>
        </p:txBody>
      </p:sp>
      <p:sp>
        <p:nvSpPr>
          <p:cNvPr id="3" name="Content Placeholder 2">
            <a:extLst>
              <a:ext uri="{FF2B5EF4-FFF2-40B4-BE49-F238E27FC236}">
                <a16:creationId xmlns:a16="http://schemas.microsoft.com/office/drawing/2014/main" id="{3233D6B6-C10E-1849-A9FD-96BF8B4B767E}"/>
              </a:ext>
            </a:extLst>
          </p:cNvPr>
          <p:cNvSpPr>
            <a:spLocks noGrp="1"/>
          </p:cNvSpPr>
          <p:nvPr>
            <p:ph idx="1"/>
          </p:nvPr>
        </p:nvSpPr>
        <p:spPr>
          <a:xfrm>
            <a:off x="628650" y="1412266"/>
            <a:ext cx="7886700" cy="1516285"/>
          </a:xfrm>
        </p:spPr>
        <p:txBody>
          <a:bodyPr/>
          <a:lstStyle/>
          <a:p>
            <a:r>
              <a:rPr lang="en-GB" dirty="0"/>
              <a:t>For a long time I could not find any extensions</a:t>
            </a:r>
          </a:p>
          <a:p>
            <a:r>
              <a:rPr lang="en-GB" dirty="0"/>
              <a:t>I put it aside</a:t>
            </a:r>
          </a:p>
          <a:p>
            <a:r>
              <a:rPr lang="en-GB" dirty="0"/>
              <a:t>Happening upon it one day I suddenly realised …</a:t>
            </a:r>
          </a:p>
        </p:txBody>
      </p:sp>
      <p:pic>
        <p:nvPicPr>
          <p:cNvPr id="8" name="Picture 7">
            <a:extLst>
              <a:ext uri="{FF2B5EF4-FFF2-40B4-BE49-F238E27FC236}">
                <a16:creationId xmlns:a16="http://schemas.microsoft.com/office/drawing/2014/main" id="{7D62C7AF-4D67-2842-9655-34005F95B903}"/>
              </a:ext>
            </a:extLst>
          </p:cNvPr>
          <p:cNvPicPr>
            <a:picLocks noChangeAspect="1"/>
          </p:cNvPicPr>
          <p:nvPr/>
        </p:nvPicPr>
        <p:blipFill>
          <a:blip r:embed="rId2"/>
          <a:stretch>
            <a:fillRect/>
          </a:stretch>
        </p:blipFill>
        <p:spPr>
          <a:xfrm>
            <a:off x="2522101" y="3393010"/>
            <a:ext cx="1676400" cy="1320800"/>
          </a:xfrm>
          <a:prstGeom prst="rect">
            <a:avLst/>
          </a:prstGeom>
        </p:spPr>
      </p:pic>
      <p:sp>
        <p:nvSpPr>
          <p:cNvPr id="9" name="TextBox 8">
            <a:extLst>
              <a:ext uri="{FF2B5EF4-FFF2-40B4-BE49-F238E27FC236}">
                <a16:creationId xmlns:a16="http://schemas.microsoft.com/office/drawing/2014/main" id="{8518CFE4-5A50-4946-B10A-752EC3CBFAC8}"/>
              </a:ext>
            </a:extLst>
          </p:cNvPr>
          <p:cNvSpPr txBox="1"/>
          <p:nvPr/>
        </p:nvSpPr>
        <p:spPr>
          <a:xfrm>
            <a:off x="1753854" y="4810838"/>
            <a:ext cx="3268011" cy="400110"/>
          </a:xfrm>
          <a:prstGeom prst="rect">
            <a:avLst/>
          </a:prstGeom>
          <a:noFill/>
        </p:spPr>
        <p:txBody>
          <a:bodyPr wrap="none" rtlCol="0">
            <a:spAutoFit/>
          </a:bodyPr>
          <a:lstStyle/>
          <a:p>
            <a:r>
              <a:rPr lang="en-GB" sz="2000" dirty="0">
                <a:latin typeface="Chalkboard" charset="0"/>
                <a:ea typeface="Chalkboard" charset="0"/>
                <a:cs typeface="Chalkboard" charset="0"/>
              </a:rPr>
              <a:t>(</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1</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2</a:t>
            </a:r>
            <a:r>
              <a:rPr lang="en-GB" sz="2000" dirty="0">
                <a:latin typeface="Chalkboard" charset="0"/>
                <a:ea typeface="Chalkboard" charset="0"/>
                <a:cs typeface="Chalkboard" charset="0"/>
              </a:rPr>
              <a:t> + </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1</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2</a:t>
            </a:r>
            <a:r>
              <a:rPr lang="en-GB" sz="2000" dirty="0">
                <a:latin typeface="Chalkboard" charset="0"/>
                <a:ea typeface="Chalkboard" charset="0"/>
                <a:cs typeface="Chalkboard" charset="0"/>
              </a:rPr>
              <a:t>)</a:t>
            </a:r>
            <a:r>
              <a:rPr lang="en-GB" sz="2000" dirty="0">
                <a:solidFill>
                  <a:srgbClr val="0432FF"/>
                </a:solidFill>
                <a:latin typeface="Chalkboard" charset="0"/>
                <a:ea typeface="Chalkboard" charset="0"/>
                <a:cs typeface="Chalkboard" charset="0"/>
              </a:rPr>
              <a:t> </a:t>
            </a:r>
            <a:r>
              <a:rPr lang="en-GB" sz="2000" dirty="0">
                <a:latin typeface="Chalkboard" charset="0"/>
                <a:ea typeface="Chalkboard" charset="0"/>
                <a:cs typeface="Chalkboard" charset="0"/>
              </a:rPr>
              <a:t>– (</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1</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2</a:t>
            </a:r>
            <a:r>
              <a:rPr lang="en-GB" sz="2000" dirty="0">
                <a:latin typeface="Chalkboard" charset="0"/>
                <a:ea typeface="Chalkboard" charset="0"/>
                <a:cs typeface="Chalkboard" charset="0"/>
              </a:rPr>
              <a:t> + </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2</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1</a:t>
            </a:r>
            <a:r>
              <a:rPr lang="en-GB" sz="2000" dirty="0">
                <a:latin typeface="Chalkboard" charset="0"/>
                <a:ea typeface="Chalkboard" charset="0"/>
                <a:cs typeface="Chalkboard" charset="0"/>
              </a:rPr>
              <a:t>)</a:t>
            </a:r>
            <a:endParaRPr lang="en-GB" sz="2000" dirty="0">
              <a:solidFill>
                <a:srgbClr val="0432FF"/>
              </a:solidFill>
              <a:latin typeface="Chalkboard" charset="0"/>
              <a:ea typeface="Chalkboard" charset="0"/>
              <a:cs typeface="Chalkboard" charset="0"/>
            </a:endParaRPr>
          </a:p>
        </p:txBody>
      </p:sp>
      <p:sp>
        <p:nvSpPr>
          <p:cNvPr id="10" name="TextBox 9">
            <a:extLst>
              <a:ext uri="{FF2B5EF4-FFF2-40B4-BE49-F238E27FC236}">
                <a16:creationId xmlns:a16="http://schemas.microsoft.com/office/drawing/2014/main" id="{0EEDDA0F-976E-4040-BE16-BDACF439EE1C}"/>
              </a:ext>
            </a:extLst>
          </p:cNvPr>
          <p:cNvSpPr txBox="1"/>
          <p:nvPr/>
        </p:nvSpPr>
        <p:spPr>
          <a:xfrm>
            <a:off x="2295722" y="5179387"/>
            <a:ext cx="2290179" cy="400110"/>
          </a:xfrm>
          <a:prstGeom prst="rect">
            <a:avLst/>
          </a:prstGeom>
          <a:noFill/>
        </p:spPr>
        <p:txBody>
          <a:bodyPr wrap="none" rtlCol="0">
            <a:spAutoFit/>
          </a:bodyPr>
          <a:lstStyle/>
          <a:p>
            <a:r>
              <a:rPr lang="en-GB" sz="2000" dirty="0">
                <a:latin typeface="Chalkboard" charset="0"/>
                <a:ea typeface="Chalkboard" charset="0"/>
                <a:cs typeface="Chalkboard" charset="0"/>
              </a:rPr>
              <a:t>= (</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1</a:t>
            </a:r>
            <a:r>
              <a:rPr lang="en-GB" sz="2000" dirty="0">
                <a:latin typeface="Chalkboard" charset="0"/>
                <a:ea typeface="Chalkboard" charset="0"/>
                <a:cs typeface="Chalkboard" charset="0"/>
              </a:rPr>
              <a:t> – </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1</a:t>
            </a:r>
            <a:r>
              <a:rPr lang="en-GB" sz="2000" dirty="0">
                <a:latin typeface="Chalkboard" charset="0"/>
                <a:ea typeface="Chalkboard" charset="0"/>
                <a:cs typeface="Chalkboard" charset="0"/>
              </a:rPr>
              <a:t>)(</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2</a:t>
            </a:r>
            <a:r>
              <a:rPr lang="en-GB" sz="2000" dirty="0">
                <a:latin typeface="Chalkboard" charset="0"/>
                <a:ea typeface="Chalkboard" charset="0"/>
                <a:cs typeface="Chalkboard" charset="0"/>
              </a:rPr>
              <a:t> – </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2</a:t>
            </a:r>
            <a:r>
              <a:rPr lang="en-GB" sz="2000" dirty="0">
                <a:latin typeface="Chalkboard" charset="0"/>
                <a:ea typeface="Chalkboard" charset="0"/>
                <a:cs typeface="Chalkboard" charset="0"/>
              </a:rPr>
              <a:t>)</a:t>
            </a:r>
          </a:p>
        </p:txBody>
      </p:sp>
      <p:pic>
        <p:nvPicPr>
          <p:cNvPr id="13" name="Picture 12">
            <a:extLst>
              <a:ext uri="{FF2B5EF4-FFF2-40B4-BE49-F238E27FC236}">
                <a16:creationId xmlns:a16="http://schemas.microsoft.com/office/drawing/2014/main" id="{0A58FCAB-D5C7-1440-BC5F-05FF782F5C65}"/>
              </a:ext>
            </a:extLst>
          </p:cNvPr>
          <p:cNvPicPr>
            <a:picLocks noChangeAspect="1"/>
          </p:cNvPicPr>
          <p:nvPr/>
        </p:nvPicPr>
        <p:blipFill>
          <a:blip r:embed="rId3"/>
          <a:stretch>
            <a:fillRect/>
          </a:stretch>
        </p:blipFill>
        <p:spPr>
          <a:xfrm>
            <a:off x="6239815" y="3444895"/>
            <a:ext cx="2730500" cy="3251200"/>
          </a:xfrm>
          <a:prstGeom prst="rect">
            <a:avLst/>
          </a:prstGeom>
        </p:spPr>
      </p:pic>
      <p:pic>
        <p:nvPicPr>
          <p:cNvPr id="14" name="Picture 13">
            <a:extLst>
              <a:ext uri="{FF2B5EF4-FFF2-40B4-BE49-F238E27FC236}">
                <a16:creationId xmlns:a16="http://schemas.microsoft.com/office/drawing/2014/main" id="{3C42F4E3-5D9F-0E43-BBDB-E4379581ABFE}"/>
              </a:ext>
            </a:extLst>
          </p:cNvPr>
          <p:cNvPicPr>
            <a:picLocks noChangeAspect="1"/>
          </p:cNvPicPr>
          <p:nvPr/>
        </p:nvPicPr>
        <p:blipFill>
          <a:blip r:embed="rId4"/>
          <a:stretch>
            <a:fillRect/>
          </a:stretch>
        </p:blipFill>
        <p:spPr>
          <a:xfrm>
            <a:off x="567638" y="3377250"/>
            <a:ext cx="1625600" cy="1206500"/>
          </a:xfrm>
          <a:prstGeom prst="rect">
            <a:avLst/>
          </a:prstGeom>
        </p:spPr>
      </p:pic>
      <p:sp>
        <p:nvSpPr>
          <p:cNvPr id="12" name="TextBox 11">
            <a:extLst>
              <a:ext uri="{FF2B5EF4-FFF2-40B4-BE49-F238E27FC236}">
                <a16:creationId xmlns:a16="http://schemas.microsoft.com/office/drawing/2014/main" id="{B0D12335-E149-6842-8D18-DFDAA0CB24C6}"/>
              </a:ext>
            </a:extLst>
          </p:cNvPr>
          <p:cNvSpPr txBox="1"/>
          <p:nvPr/>
        </p:nvSpPr>
        <p:spPr>
          <a:xfrm>
            <a:off x="482825" y="4210512"/>
            <a:ext cx="1092350" cy="400110"/>
          </a:xfrm>
          <a:prstGeom prst="rect">
            <a:avLst/>
          </a:prstGeom>
          <a:noFill/>
        </p:spPr>
        <p:txBody>
          <a:bodyPr wrap="none" rtlCol="0">
            <a:spAutoFit/>
          </a:bodyPr>
          <a:lstStyle/>
          <a:p>
            <a:r>
              <a:rPr lang="en-GB" sz="2000" dirty="0">
                <a:latin typeface="Chalkboard" charset="0"/>
                <a:ea typeface="Chalkboard" charset="0"/>
                <a:cs typeface="Chalkboard" charset="0"/>
              </a:rPr>
              <a:t>(a</a:t>
            </a:r>
            <a:r>
              <a:rPr lang="en-GB" sz="2000" baseline="-25000" dirty="0">
                <a:latin typeface="Chalkboard" charset="0"/>
                <a:ea typeface="Chalkboard" charset="0"/>
                <a:cs typeface="Chalkboard" charset="0"/>
              </a:rPr>
              <a:t>1</a:t>
            </a:r>
            <a:r>
              <a:rPr lang="en-GB" sz="2000" dirty="0">
                <a:latin typeface="Chalkboard" charset="0"/>
                <a:ea typeface="Chalkboard" charset="0"/>
                <a:cs typeface="Chalkboard" charset="0"/>
              </a:rPr>
              <a:t> – b</a:t>
            </a:r>
            <a:r>
              <a:rPr lang="en-GB" sz="2000" baseline="-25000" dirty="0">
                <a:latin typeface="Chalkboard" charset="0"/>
                <a:ea typeface="Chalkboard" charset="0"/>
                <a:cs typeface="Chalkboard" charset="0"/>
              </a:rPr>
              <a:t>1</a:t>
            </a:r>
            <a:r>
              <a:rPr lang="en-GB" sz="2000" dirty="0">
                <a:latin typeface="Chalkboard" charset="0"/>
                <a:ea typeface="Chalkboard" charset="0"/>
                <a:cs typeface="Chalkboard" charset="0"/>
              </a:rPr>
              <a:t>)</a:t>
            </a:r>
            <a:endParaRPr lang="en-GB" sz="2000" dirty="0">
              <a:solidFill>
                <a:srgbClr val="0432FF"/>
              </a:solidFill>
              <a:latin typeface="Chalkboard" charset="0"/>
              <a:ea typeface="Chalkboard" charset="0"/>
              <a:cs typeface="Chalkboard" charset="0"/>
            </a:endParaRPr>
          </a:p>
        </p:txBody>
      </p:sp>
      <p:sp>
        <p:nvSpPr>
          <p:cNvPr id="15" name="TextBox 14">
            <a:extLst>
              <a:ext uri="{FF2B5EF4-FFF2-40B4-BE49-F238E27FC236}">
                <a16:creationId xmlns:a16="http://schemas.microsoft.com/office/drawing/2014/main" id="{5038A133-0DE7-BD47-9044-6AFAD30EB76E}"/>
              </a:ext>
            </a:extLst>
          </p:cNvPr>
          <p:cNvSpPr txBox="1"/>
          <p:nvPr/>
        </p:nvSpPr>
        <p:spPr>
          <a:xfrm>
            <a:off x="1217895" y="5570994"/>
            <a:ext cx="4513159" cy="707886"/>
          </a:xfrm>
          <a:prstGeom prst="rect">
            <a:avLst/>
          </a:prstGeom>
          <a:noFill/>
        </p:spPr>
        <p:txBody>
          <a:bodyPr wrap="none" rtlCol="0">
            <a:spAutoFit/>
          </a:bodyPr>
          <a:lstStyle/>
          <a:p>
            <a:r>
              <a:rPr lang="en-GB" sz="2000" dirty="0">
                <a:latin typeface="Chalkboard" charset="0"/>
                <a:ea typeface="Chalkboard" charset="0"/>
                <a:cs typeface="Chalkboard" charset="0"/>
              </a:rPr>
              <a:t>   (</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1</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2</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3</a:t>
            </a:r>
            <a:r>
              <a:rPr lang="en-GB" sz="2000" dirty="0">
                <a:latin typeface="Chalkboard" charset="0"/>
                <a:ea typeface="Chalkboard" charset="0"/>
                <a:cs typeface="Chalkboard" charset="0"/>
              </a:rPr>
              <a:t> + </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1</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2</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3</a:t>
            </a:r>
            <a:r>
              <a:rPr lang="en-GB" sz="2000" dirty="0">
                <a:solidFill>
                  <a:srgbClr val="0432FF"/>
                </a:solidFill>
                <a:latin typeface="Chalkboard" charset="0"/>
                <a:ea typeface="Chalkboard" charset="0"/>
                <a:cs typeface="Chalkboard" charset="0"/>
              </a:rPr>
              <a:t> + b</a:t>
            </a:r>
            <a:r>
              <a:rPr lang="en-GB" sz="2000" baseline="-25000" dirty="0">
                <a:solidFill>
                  <a:srgbClr val="0432FF"/>
                </a:solidFill>
                <a:latin typeface="Chalkboard" charset="0"/>
                <a:ea typeface="Chalkboard" charset="0"/>
                <a:cs typeface="Chalkboard" charset="0"/>
              </a:rPr>
              <a:t>1</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2</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3</a:t>
            </a:r>
            <a:r>
              <a:rPr lang="en-GB" sz="2000" dirty="0">
                <a:latin typeface="Chalkboard" charset="0"/>
                <a:ea typeface="Chalkboard" charset="0"/>
                <a:cs typeface="Chalkboard" charset="0"/>
              </a:rPr>
              <a:t> + </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1</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2</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3</a:t>
            </a:r>
            <a:r>
              <a:rPr lang="en-GB" sz="2000" dirty="0">
                <a:latin typeface="Chalkboard" charset="0"/>
                <a:ea typeface="Chalkboard" charset="0"/>
                <a:cs typeface="Chalkboard" charset="0"/>
              </a:rPr>
              <a:t>) </a:t>
            </a:r>
          </a:p>
          <a:p>
            <a:r>
              <a:rPr lang="en-GB" sz="2000" dirty="0">
                <a:latin typeface="Chalkboard" charset="0"/>
                <a:ea typeface="Chalkboard" charset="0"/>
                <a:cs typeface="Chalkboard" charset="0"/>
              </a:rPr>
              <a:t>– (</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1</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2</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3</a:t>
            </a:r>
            <a:r>
              <a:rPr lang="en-GB" sz="2000" baseline="-25000" dirty="0">
                <a:latin typeface="Chalkboard" charset="0"/>
                <a:ea typeface="Chalkboard" charset="0"/>
                <a:cs typeface="Chalkboard" charset="0"/>
              </a:rPr>
              <a:t> </a:t>
            </a:r>
            <a:r>
              <a:rPr lang="en-GB" sz="2000" dirty="0">
                <a:latin typeface="Chalkboard" charset="0"/>
                <a:ea typeface="Chalkboard" charset="0"/>
                <a:cs typeface="Chalkboard" charset="0"/>
              </a:rPr>
              <a:t>+ </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1</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2</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3</a:t>
            </a:r>
            <a:r>
              <a:rPr lang="en-GB" sz="2000" baseline="-25000" dirty="0">
                <a:solidFill>
                  <a:srgbClr val="0432FF"/>
                </a:solidFill>
                <a:latin typeface="Chalkboard" charset="0"/>
                <a:ea typeface="Chalkboard" charset="0"/>
                <a:cs typeface="Chalkboard" charset="0"/>
              </a:rPr>
              <a:t> </a:t>
            </a:r>
            <a:r>
              <a:rPr lang="en-GB" sz="2000" dirty="0">
                <a:solidFill>
                  <a:srgbClr val="0432FF"/>
                </a:solidFill>
                <a:latin typeface="Chalkboard" charset="0"/>
                <a:ea typeface="Chalkboard" charset="0"/>
                <a:cs typeface="Chalkboard" charset="0"/>
              </a:rPr>
              <a:t>+ b</a:t>
            </a:r>
            <a:r>
              <a:rPr lang="en-GB" sz="2000" baseline="-25000" dirty="0">
                <a:solidFill>
                  <a:srgbClr val="0432FF"/>
                </a:solidFill>
                <a:latin typeface="Chalkboard" charset="0"/>
                <a:ea typeface="Chalkboard" charset="0"/>
                <a:cs typeface="Chalkboard" charset="0"/>
              </a:rPr>
              <a:t>1</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2</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3</a:t>
            </a:r>
            <a:r>
              <a:rPr lang="en-GB" sz="2000" baseline="-25000" dirty="0">
                <a:solidFill>
                  <a:srgbClr val="0432FF"/>
                </a:solidFill>
                <a:latin typeface="Chalkboard" charset="0"/>
                <a:ea typeface="Chalkboard" charset="0"/>
                <a:cs typeface="Chalkboard" charset="0"/>
              </a:rPr>
              <a:t> </a:t>
            </a:r>
            <a:r>
              <a:rPr lang="en-GB" sz="2000" dirty="0">
                <a:latin typeface="Chalkboard" charset="0"/>
                <a:ea typeface="Chalkboard" charset="0"/>
                <a:cs typeface="Chalkboard" charset="0"/>
              </a:rPr>
              <a:t>+</a:t>
            </a:r>
            <a:r>
              <a:rPr lang="en-GB" sz="2000" baseline="-25000" dirty="0">
                <a:solidFill>
                  <a:srgbClr val="0432FF"/>
                </a:solidFill>
                <a:latin typeface="Chalkboard" charset="0"/>
                <a:ea typeface="Chalkboard" charset="0"/>
                <a:cs typeface="Chalkboard" charset="0"/>
              </a:rPr>
              <a:t> </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1</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2</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3</a:t>
            </a:r>
            <a:r>
              <a:rPr lang="en-GB" sz="2000" dirty="0">
                <a:latin typeface="Chalkboard" charset="0"/>
                <a:ea typeface="Chalkboard" charset="0"/>
                <a:cs typeface="Chalkboard" charset="0"/>
              </a:rPr>
              <a:t>)</a:t>
            </a:r>
            <a:endParaRPr lang="en-GB" sz="2000" dirty="0">
              <a:solidFill>
                <a:srgbClr val="0432FF"/>
              </a:solidFill>
              <a:latin typeface="Chalkboard" charset="0"/>
              <a:ea typeface="Chalkboard" charset="0"/>
              <a:cs typeface="Chalkboard" charset="0"/>
            </a:endParaRPr>
          </a:p>
        </p:txBody>
      </p:sp>
      <p:sp>
        <p:nvSpPr>
          <p:cNvPr id="16" name="TextBox 15">
            <a:extLst>
              <a:ext uri="{FF2B5EF4-FFF2-40B4-BE49-F238E27FC236}">
                <a16:creationId xmlns:a16="http://schemas.microsoft.com/office/drawing/2014/main" id="{AA9A3E07-9E42-3048-AC03-AFAD98EF685B}"/>
              </a:ext>
            </a:extLst>
          </p:cNvPr>
          <p:cNvSpPr txBox="1"/>
          <p:nvPr/>
        </p:nvSpPr>
        <p:spPr>
          <a:xfrm>
            <a:off x="2173317" y="6336585"/>
            <a:ext cx="3239541" cy="400110"/>
          </a:xfrm>
          <a:prstGeom prst="rect">
            <a:avLst/>
          </a:prstGeom>
          <a:noFill/>
        </p:spPr>
        <p:txBody>
          <a:bodyPr wrap="none" rtlCol="0">
            <a:spAutoFit/>
          </a:bodyPr>
          <a:lstStyle/>
          <a:p>
            <a:r>
              <a:rPr lang="en-GB" sz="2000" dirty="0">
                <a:latin typeface="Chalkboard" charset="0"/>
                <a:ea typeface="Chalkboard" charset="0"/>
                <a:cs typeface="Chalkboard" charset="0"/>
              </a:rPr>
              <a:t>= (</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1</a:t>
            </a:r>
            <a:r>
              <a:rPr lang="en-GB" sz="2000" dirty="0">
                <a:latin typeface="Chalkboard" charset="0"/>
                <a:ea typeface="Chalkboard" charset="0"/>
                <a:cs typeface="Chalkboard" charset="0"/>
              </a:rPr>
              <a:t> – </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1</a:t>
            </a:r>
            <a:r>
              <a:rPr lang="en-GB" sz="2000" dirty="0">
                <a:latin typeface="Chalkboard" charset="0"/>
                <a:ea typeface="Chalkboard" charset="0"/>
                <a:cs typeface="Chalkboard" charset="0"/>
              </a:rPr>
              <a:t>)(</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2</a:t>
            </a:r>
            <a:r>
              <a:rPr lang="en-GB" sz="2000" dirty="0">
                <a:latin typeface="Chalkboard" charset="0"/>
                <a:ea typeface="Chalkboard" charset="0"/>
                <a:cs typeface="Chalkboard" charset="0"/>
              </a:rPr>
              <a:t> – </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2</a:t>
            </a:r>
            <a:r>
              <a:rPr lang="en-GB" sz="2000" dirty="0">
                <a:latin typeface="Chalkboard" charset="0"/>
                <a:ea typeface="Chalkboard" charset="0"/>
                <a:cs typeface="Chalkboard" charset="0"/>
              </a:rPr>
              <a:t>)(</a:t>
            </a:r>
            <a:r>
              <a:rPr lang="en-GB" sz="2000" dirty="0">
                <a:solidFill>
                  <a:srgbClr val="FF0000"/>
                </a:solidFill>
                <a:latin typeface="Chalkboard" charset="0"/>
                <a:ea typeface="Chalkboard" charset="0"/>
                <a:cs typeface="Chalkboard" charset="0"/>
              </a:rPr>
              <a:t>a</a:t>
            </a:r>
            <a:r>
              <a:rPr lang="en-GB" sz="2000" baseline="-25000" dirty="0">
                <a:solidFill>
                  <a:srgbClr val="FF0000"/>
                </a:solidFill>
                <a:latin typeface="Chalkboard" charset="0"/>
                <a:ea typeface="Chalkboard" charset="0"/>
                <a:cs typeface="Chalkboard" charset="0"/>
              </a:rPr>
              <a:t>3</a:t>
            </a:r>
            <a:r>
              <a:rPr lang="en-GB" sz="2000" dirty="0">
                <a:latin typeface="Chalkboard" charset="0"/>
                <a:ea typeface="Chalkboard" charset="0"/>
                <a:cs typeface="Chalkboard" charset="0"/>
              </a:rPr>
              <a:t> – </a:t>
            </a:r>
            <a:r>
              <a:rPr lang="en-GB" sz="2000" dirty="0">
                <a:solidFill>
                  <a:srgbClr val="0432FF"/>
                </a:solidFill>
                <a:latin typeface="Chalkboard" charset="0"/>
                <a:ea typeface="Chalkboard" charset="0"/>
                <a:cs typeface="Chalkboard" charset="0"/>
              </a:rPr>
              <a:t>b</a:t>
            </a:r>
            <a:r>
              <a:rPr lang="en-GB" sz="2000" baseline="-25000" dirty="0">
                <a:solidFill>
                  <a:srgbClr val="0432FF"/>
                </a:solidFill>
                <a:latin typeface="Chalkboard" charset="0"/>
                <a:ea typeface="Chalkboard" charset="0"/>
                <a:cs typeface="Chalkboard" charset="0"/>
              </a:rPr>
              <a:t>3</a:t>
            </a:r>
            <a:r>
              <a:rPr lang="en-GB" sz="2000" dirty="0">
                <a:latin typeface="Chalkboard" charset="0"/>
                <a:ea typeface="Chalkboard" charset="0"/>
                <a:cs typeface="Chalkboard" charset="0"/>
              </a:rPr>
              <a:t>)</a:t>
            </a:r>
          </a:p>
        </p:txBody>
      </p:sp>
      <p:sp>
        <p:nvSpPr>
          <p:cNvPr id="17" name="TextBox 16">
            <a:extLst>
              <a:ext uri="{FF2B5EF4-FFF2-40B4-BE49-F238E27FC236}">
                <a16:creationId xmlns:a16="http://schemas.microsoft.com/office/drawing/2014/main" id="{36908FB3-74A9-7D42-B023-F6BDD3C6992A}"/>
              </a:ext>
            </a:extLst>
          </p:cNvPr>
          <p:cNvSpPr txBox="1"/>
          <p:nvPr/>
        </p:nvSpPr>
        <p:spPr>
          <a:xfrm>
            <a:off x="677643" y="857949"/>
            <a:ext cx="8466357" cy="2554545"/>
          </a:xfrm>
          <a:prstGeom prst="rect">
            <a:avLst/>
          </a:prstGeom>
          <a:noFill/>
        </p:spPr>
        <p:txBody>
          <a:bodyPr wrap="none" rtlCol="0">
            <a:spAutoFit/>
          </a:bodyPr>
          <a:lstStyle/>
          <a:p>
            <a:r>
              <a:rPr lang="en-GB" sz="2000" dirty="0">
                <a:latin typeface="Chalkboard" charset="0"/>
                <a:ea typeface="Chalkboard" charset="0"/>
                <a:cs typeface="Chalkboard" charset="0"/>
              </a:rPr>
              <a:t>Products of n numbers:</a:t>
            </a:r>
          </a:p>
          <a:p>
            <a:r>
              <a:rPr lang="en-GB" sz="2000" dirty="0">
                <a:latin typeface="Chalkboard" charset="0"/>
                <a:ea typeface="Chalkboard" charset="0"/>
                <a:cs typeface="Chalkboard" charset="0"/>
              </a:rPr>
              <a:t>Positive terms:</a:t>
            </a:r>
          </a:p>
          <a:p>
            <a:r>
              <a:rPr lang="en-GB" sz="2000" dirty="0">
                <a:latin typeface="Chalkboard" charset="0"/>
                <a:ea typeface="Chalkboard" charset="0"/>
                <a:cs typeface="Chalkboard" charset="0"/>
              </a:rPr>
              <a:t>If n odd, products of odd numbers of red and even numbers of blues</a:t>
            </a:r>
          </a:p>
          <a:p>
            <a:r>
              <a:rPr lang="en-GB" sz="2000" dirty="0">
                <a:latin typeface="Chalkboard" charset="0"/>
                <a:ea typeface="Chalkboard" charset="0"/>
                <a:cs typeface="Chalkboard" charset="0"/>
              </a:rPr>
              <a:t>If n even, products of even numbers of red and even numbers of blues</a:t>
            </a:r>
          </a:p>
          <a:p>
            <a:r>
              <a:rPr lang="en-GB" sz="2000" dirty="0">
                <a:latin typeface="Chalkboard" charset="0"/>
                <a:ea typeface="Chalkboard" charset="0"/>
                <a:cs typeface="Chalkboard" charset="0"/>
              </a:rPr>
              <a:t>Negative terms:</a:t>
            </a:r>
          </a:p>
          <a:p>
            <a:r>
              <a:rPr lang="en-GB" sz="2000" dirty="0">
                <a:latin typeface="Chalkboard" charset="0"/>
                <a:ea typeface="Chalkboard" charset="0"/>
                <a:cs typeface="Chalkboard" charset="0"/>
              </a:rPr>
              <a:t>If n odd, products of even numbers of red and odd numbers of blues</a:t>
            </a:r>
          </a:p>
          <a:p>
            <a:r>
              <a:rPr lang="en-GB" sz="2000" dirty="0">
                <a:latin typeface="Chalkboard" charset="0"/>
                <a:ea typeface="Chalkboard" charset="0"/>
                <a:cs typeface="Chalkboard" charset="0"/>
              </a:rPr>
              <a:t>If n even, products of odd numbers of blues and odd numbers of red</a:t>
            </a:r>
          </a:p>
          <a:p>
            <a:endParaRPr lang="en-GB" sz="2000" dirty="0">
              <a:latin typeface="Chalkboard" charset="0"/>
              <a:ea typeface="Chalkboard" charset="0"/>
              <a:cs typeface="Chalkboard" charset="0"/>
            </a:endParaRPr>
          </a:p>
        </p:txBody>
      </p:sp>
    </p:spTree>
    <p:extLst>
      <p:ext uri="{BB962C8B-B14F-4D97-AF65-F5344CB8AC3E}">
        <p14:creationId xmlns:p14="http://schemas.microsoft.com/office/powerpoint/2010/main" val="166356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3">
                                            <p:txEl>
                                              <p:pRg st="0" end="0"/>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2"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a:t>
            </a:r>
          </a:p>
        </p:txBody>
      </p:sp>
      <p:sp>
        <p:nvSpPr>
          <p:cNvPr id="3" name="Content Placeholder 2"/>
          <p:cNvSpPr>
            <a:spLocks noGrp="1"/>
          </p:cNvSpPr>
          <p:nvPr>
            <p:ph idx="1"/>
          </p:nvPr>
        </p:nvSpPr>
        <p:spPr>
          <a:xfrm>
            <a:off x="628650" y="1412266"/>
            <a:ext cx="7886700" cy="1865324"/>
          </a:xfrm>
        </p:spPr>
        <p:txBody>
          <a:bodyPr/>
          <a:lstStyle/>
          <a:p>
            <a:r>
              <a:rPr lang="en-GB" dirty="0"/>
              <a:t>What mathematical actions did you experience?</a:t>
            </a:r>
          </a:p>
          <a:p>
            <a:r>
              <a:rPr lang="en-GB" dirty="0"/>
              <a:t>What emotions came near the surface?</a:t>
            </a:r>
          </a:p>
          <a:p>
            <a:r>
              <a:rPr lang="en-GB" dirty="0"/>
              <a:t>What mathematical powers and themes were you aware of?</a:t>
            </a:r>
          </a:p>
          <a:p>
            <a:pPr lvl="1"/>
            <a:endParaRPr lang="en-GB" dirty="0"/>
          </a:p>
        </p:txBody>
      </p:sp>
    </p:spTree>
    <p:extLst>
      <p:ext uri="{BB962C8B-B14F-4D97-AF65-F5344CB8AC3E}">
        <p14:creationId xmlns:p14="http://schemas.microsoft.com/office/powerpoint/2010/main" val="20554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A11A-26F0-5745-980E-2C0ECF9CAC88}"/>
              </a:ext>
            </a:extLst>
          </p:cNvPr>
          <p:cNvSpPr>
            <a:spLocks noGrp="1"/>
          </p:cNvSpPr>
          <p:nvPr>
            <p:ph type="title"/>
          </p:nvPr>
        </p:nvSpPr>
        <p:spPr/>
        <p:txBody>
          <a:bodyPr/>
          <a:lstStyle/>
          <a:p>
            <a:r>
              <a:rPr lang="en-GB" dirty="0"/>
              <a:t>Related Polygons</a:t>
            </a:r>
          </a:p>
        </p:txBody>
      </p:sp>
      <p:sp>
        <p:nvSpPr>
          <p:cNvPr id="3" name="Content Placeholder 2">
            <a:extLst>
              <a:ext uri="{FF2B5EF4-FFF2-40B4-BE49-F238E27FC236}">
                <a16:creationId xmlns:a16="http://schemas.microsoft.com/office/drawing/2014/main" id="{57EC1548-301B-6E43-9292-1B0BCA59D4AC}"/>
              </a:ext>
            </a:extLst>
          </p:cNvPr>
          <p:cNvSpPr>
            <a:spLocks noGrp="1"/>
          </p:cNvSpPr>
          <p:nvPr>
            <p:ph idx="1"/>
          </p:nvPr>
        </p:nvSpPr>
        <p:spPr/>
        <p:txBody>
          <a:bodyPr/>
          <a:lstStyle/>
          <a:p>
            <a:r>
              <a:rPr lang="en-GB" dirty="0"/>
              <a:t>Perimeter and Area</a:t>
            </a:r>
          </a:p>
        </p:txBody>
      </p:sp>
    </p:spTree>
    <p:extLst>
      <p:ext uri="{BB962C8B-B14F-4D97-AF65-F5344CB8AC3E}">
        <p14:creationId xmlns:p14="http://schemas.microsoft.com/office/powerpoint/2010/main" val="324758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E854F-A911-E241-8633-3A3317604FA6}"/>
              </a:ext>
            </a:extLst>
          </p:cNvPr>
          <p:cNvSpPr>
            <a:spLocks noGrp="1"/>
          </p:cNvSpPr>
          <p:nvPr>
            <p:ph type="title"/>
          </p:nvPr>
        </p:nvSpPr>
        <p:spPr/>
        <p:txBody>
          <a:bodyPr/>
          <a:lstStyle/>
          <a:p>
            <a:r>
              <a:rPr lang="en-GB" dirty="0"/>
              <a:t>Remainders of the Day</a:t>
            </a:r>
          </a:p>
        </p:txBody>
      </p:sp>
      <p:sp>
        <p:nvSpPr>
          <p:cNvPr id="3" name="Content Placeholder 2">
            <a:extLst>
              <a:ext uri="{FF2B5EF4-FFF2-40B4-BE49-F238E27FC236}">
                <a16:creationId xmlns:a16="http://schemas.microsoft.com/office/drawing/2014/main" id="{2FA694D8-3D40-C74D-8A3D-59577CE39883}"/>
              </a:ext>
            </a:extLst>
          </p:cNvPr>
          <p:cNvSpPr>
            <a:spLocks noGrp="1"/>
          </p:cNvSpPr>
          <p:nvPr>
            <p:ph idx="1"/>
          </p:nvPr>
        </p:nvSpPr>
        <p:spPr>
          <a:xfrm>
            <a:off x="628650" y="1412266"/>
            <a:ext cx="7886700" cy="3045434"/>
          </a:xfrm>
        </p:spPr>
        <p:txBody>
          <a:bodyPr/>
          <a:lstStyle/>
          <a:p>
            <a:r>
              <a:rPr lang="en-GB" dirty="0"/>
              <a:t>Please write down a whole number that leaves a remainder of 2 when divided by 5.</a:t>
            </a:r>
          </a:p>
          <a:p>
            <a:pPr lvl="1"/>
            <a:r>
              <a:rPr lang="en-GB" dirty="0"/>
              <a:t>and another</a:t>
            </a:r>
          </a:p>
          <a:p>
            <a:pPr lvl="1"/>
            <a:r>
              <a:rPr lang="en-GB" dirty="0"/>
              <a:t>and another</a:t>
            </a:r>
          </a:p>
          <a:p>
            <a:r>
              <a:rPr lang="en-GB" dirty="0"/>
              <a:t>Now use what you have learned to inform how you write down a description of all possible whole numbers which leave a remainder of 3 when divided by 17.</a:t>
            </a:r>
          </a:p>
        </p:txBody>
      </p:sp>
      <p:sp>
        <p:nvSpPr>
          <p:cNvPr id="4" name="Rounded Rectangle 3">
            <a:extLst>
              <a:ext uri="{FF2B5EF4-FFF2-40B4-BE49-F238E27FC236}">
                <a16:creationId xmlns:a16="http://schemas.microsoft.com/office/drawing/2014/main" id="{D69FBA62-191D-0145-B7C2-1DB368FB38A0}"/>
              </a:ext>
            </a:extLst>
          </p:cNvPr>
          <p:cNvSpPr/>
          <p:nvPr/>
        </p:nvSpPr>
        <p:spPr>
          <a:xfrm>
            <a:off x="2122714" y="4572000"/>
            <a:ext cx="2612572" cy="979714"/>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Implicit generalisation</a:t>
            </a:r>
            <a:br>
              <a:rPr lang="en-GB" sz="2000" dirty="0">
                <a:solidFill>
                  <a:srgbClr val="FFFF00"/>
                </a:solidFill>
              </a:rPr>
            </a:br>
            <a:r>
              <a:rPr lang="en-GB" sz="2000" dirty="0">
                <a:solidFill>
                  <a:srgbClr val="FFFF00"/>
                </a:solidFill>
              </a:rPr>
              <a:t>prompted by challenging particular</a:t>
            </a:r>
          </a:p>
        </p:txBody>
      </p:sp>
    </p:spTree>
    <p:extLst>
      <p:ext uri="{BB962C8B-B14F-4D97-AF65-F5344CB8AC3E}">
        <p14:creationId xmlns:p14="http://schemas.microsoft.com/office/powerpoint/2010/main" val="72721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1F900-B505-E44B-8A6C-8F87BF89DC13}"/>
              </a:ext>
            </a:extLst>
          </p:cNvPr>
          <p:cNvSpPr>
            <a:spLocks noGrp="1"/>
          </p:cNvSpPr>
          <p:nvPr>
            <p:ph type="title"/>
          </p:nvPr>
        </p:nvSpPr>
        <p:spPr/>
        <p:txBody>
          <a:bodyPr/>
          <a:lstStyle/>
          <a:p>
            <a:r>
              <a:rPr lang="en-GB" dirty="0"/>
              <a:t>Divisible Differences</a:t>
            </a:r>
          </a:p>
        </p:txBody>
      </p:sp>
      <p:sp>
        <p:nvSpPr>
          <p:cNvPr id="5" name="TextBox 4">
            <a:extLst>
              <a:ext uri="{FF2B5EF4-FFF2-40B4-BE49-F238E27FC236}">
                <a16:creationId xmlns:a16="http://schemas.microsoft.com/office/drawing/2014/main" id="{38528192-FBC5-2149-B9C5-950604CB43A1}"/>
              </a:ext>
            </a:extLst>
          </p:cNvPr>
          <p:cNvSpPr txBox="1"/>
          <p:nvPr/>
        </p:nvSpPr>
        <p:spPr>
          <a:xfrm>
            <a:off x="1016000" y="2387600"/>
            <a:ext cx="279244" cy="400110"/>
          </a:xfrm>
          <a:prstGeom prst="rect">
            <a:avLst/>
          </a:prstGeom>
          <a:noFill/>
        </p:spPr>
        <p:txBody>
          <a:bodyPr wrap="none" rtlCol="0">
            <a:spAutoFit/>
          </a:bodyPr>
          <a:lstStyle/>
          <a:p>
            <a:r>
              <a:rPr lang="en-GB" sz="2000" dirty="0">
                <a:latin typeface="Chalkboard" charset="0"/>
                <a:ea typeface="Chalkboard" charset="0"/>
                <a:cs typeface="Chalkboard" charset="0"/>
              </a:rPr>
              <a:t>1</a:t>
            </a:r>
          </a:p>
        </p:txBody>
      </p:sp>
      <p:sp>
        <p:nvSpPr>
          <p:cNvPr id="6" name="TextBox 5">
            <a:extLst>
              <a:ext uri="{FF2B5EF4-FFF2-40B4-BE49-F238E27FC236}">
                <a16:creationId xmlns:a16="http://schemas.microsoft.com/office/drawing/2014/main" id="{B07CE537-772C-4C4E-82A8-B02744DBA789}"/>
              </a:ext>
            </a:extLst>
          </p:cNvPr>
          <p:cNvSpPr txBox="1"/>
          <p:nvPr/>
        </p:nvSpPr>
        <p:spPr>
          <a:xfrm>
            <a:off x="1295244" y="2082800"/>
            <a:ext cx="330540" cy="1015663"/>
          </a:xfrm>
          <a:prstGeom prst="rect">
            <a:avLst/>
          </a:prstGeom>
          <a:noFill/>
        </p:spPr>
        <p:txBody>
          <a:bodyPr wrap="none" rtlCol="0">
            <a:spAutoFit/>
          </a:bodyPr>
          <a:lstStyle/>
          <a:p>
            <a:r>
              <a:rPr lang="en-GB" sz="2000" dirty="0">
                <a:latin typeface="Chalkboard" charset="0"/>
                <a:ea typeface="Chalkboard" charset="0"/>
                <a:cs typeface="Chalkboard" charset="0"/>
              </a:rPr>
              <a:t>2</a:t>
            </a:r>
          </a:p>
          <a:p>
            <a:r>
              <a:rPr lang="en-GB" sz="2000" dirty="0">
                <a:latin typeface="Chalkboard" charset="0"/>
                <a:ea typeface="Chalkboard" charset="0"/>
                <a:cs typeface="Chalkboard" charset="0"/>
              </a:rPr>
              <a:t>3</a:t>
            </a:r>
          </a:p>
          <a:p>
            <a:r>
              <a:rPr lang="en-GB" sz="2000" dirty="0">
                <a:latin typeface="Chalkboard" charset="0"/>
                <a:ea typeface="Chalkboard" charset="0"/>
                <a:cs typeface="Chalkboard" charset="0"/>
              </a:rPr>
              <a:t>4</a:t>
            </a:r>
          </a:p>
        </p:txBody>
      </p:sp>
      <p:sp>
        <p:nvSpPr>
          <p:cNvPr id="7" name="TextBox 6">
            <a:extLst>
              <a:ext uri="{FF2B5EF4-FFF2-40B4-BE49-F238E27FC236}">
                <a16:creationId xmlns:a16="http://schemas.microsoft.com/office/drawing/2014/main" id="{42F24F7C-3D4F-AC48-9C42-F9DCAAE548DE}"/>
              </a:ext>
            </a:extLst>
          </p:cNvPr>
          <p:cNvSpPr txBox="1"/>
          <p:nvPr/>
        </p:nvSpPr>
        <p:spPr>
          <a:xfrm>
            <a:off x="1625784" y="1772047"/>
            <a:ext cx="330540" cy="1631216"/>
          </a:xfrm>
          <a:prstGeom prst="rect">
            <a:avLst/>
          </a:prstGeom>
          <a:noFill/>
        </p:spPr>
        <p:txBody>
          <a:bodyPr wrap="none" rtlCol="0">
            <a:spAutoFit/>
          </a:bodyPr>
          <a:lstStyle/>
          <a:p>
            <a:r>
              <a:rPr lang="en-GB" sz="2000" dirty="0">
                <a:latin typeface="Chalkboard" charset="0"/>
                <a:ea typeface="Chalkboard" charset="0"/>
                <a:cs typeface="Chalkboard" charset="0"/>
              </a:rPr>
              <a:t>5</a:t>
            </a:r>
          </a:p>
          <a:p>
            <a:r>
              <a:rPr lang="en-GB" sz="2000" dirty="0">
                <a:latin typeface="Chalkboard" charset="0"/>
                <a:ea typeface="Chalkboard" charset="0"/>
                <a:cs typeface="Chalkboard" charset="0"/>
              </a:rPr>
              <a:t>6</a:t>
            </a:r>
          </a:p>
          <a:p>
            <a:r>
              <a:rPr lang="en-GB" sz="2000" dirty="0">
                <a:latin typeface="Chalkboard" charset="0"/>
                <a:ea typeface="Chalkboard" charset="0"/>
                <a:cs typeface="Chalkboard" charset="0"/>
              </a:rPr>
              <a:t>7</a:t>
            </a:r>
          </a:p>
          <a:p>
            <a:r>
              <a:rPr lang="en-GB" sz="2000" dirty="0">
                <a:latin typeface="Chalkboard" charset="0"/>
                <a:ea typeface="Chalkboard" charset="0"/>
                <a:cs typeface="Chalkboard" charset="0"/>
              </a:rPr>
              <a:t>8</a:t>
            </a:r>
          </a:p>
          <a:p>
            <a:r>
              <a:rPr lang="en-GB" sz="2000" dirty="0">
                <a:latin typeface="Chalkboard" charset="0"/>
                <a:ea typeface="Chalkboard" charset="0"/>
                <a:cs typeface="Chalkboard" charset="0"/>
              </a:rPr>
              <a:t>9</a:t>
            </a:r>
          </a:p>
        </p:txBody>
      </p:sp>
      <p:sp>
        <p:nvSpPr>
          <p:cNvPr id="8" name="TextBox 7">
            <a:extLst>
              <a:ext uri="{FF2B5EF4-FFF2-40B4-BE49-F238E27FC236}">
                <a16:creationId xmlns:a16="http://schemas.microsoft.com/office/drawing/2014/main" id="{EA11F662-E1BD-0743-B8ED-D27091E2D9C9}"/>
              </a:ext>
            </a:extLst>
          </p:cNvPr>
          <p:cNvSpPr txBox="1"/>
          <p:nvPr/>
        </p:nvSpPr>
        <p:spPr>
          <a:xfrm>
            <a:off x="1905028" y="1467247"/>
            <a:ext cx="425116" cy="2246769"/>
          </a:xfrm>
          <a:prstGeom prst="rect">
            <a:avLst/>
          </a:prstGeom>
          <a:noFill/>
        </p:spPr>
        <p:txBody>
          <a:bodyPr wrap="none" rtlCol="0">
            <a:spAutoFit/>
          </a:bodyPr>
          <a:lstStyle/>
          <a:p>
            <a:r>
              <a:rPr lang="en-GB" sz="2000" dirty="0">
                <a:latin typeface="Chalkboard" charset="0"/>
                <a:ea typeface="Chalkboard" charset="0"/>
                <a:cs typeface="Chalkboard" charset="0"/>
              </a:rPr>
              <a:t>10</a:t>
            </a:r>
          </a:p>
          <a:p>
            <a:r>
              <a:rPr lang="en-GB" sz="2000" dirty="0">
                <a:latin typeface="Chalkboard" charset="0"/>
                <a:ea typeface="Chalkboard" charset="0"/>
                <a:cs typeface="Chalkboard" charset="0"/>
              </a:rPr>
              <a:t>11</a:t>
            </a:r>
          </a:p>
          <a:p>
            <a:r>
              <a:rPr lang="en-GB" sz="2000" dirty="0">
                <a:latin typeface="Chalkboard" charset="0"/>
                <a:ea typeface="Chalkboard" charset="0"/>
                <a:cs typeface="Chalkboard" charset="0"/>
              </a:rPr>
              <a:t>12</a:t>
            </a:r>
          </a:p>
          <a:p>
            <a:r>
              <a:rPr lang="en-GB" sz="2000" dirty="0">
                <a:latin typeface="Chalkboard" charset="0"/>
                <a:ea typeface="Chalkboard" charset="0"/>
                <a:cs typeface="Chalkboard" charset="0"/>
              </a:rPr>
              <a:t>13</a:t>
            </a:r>
          </a:p>
          <a:p>
            <a:r>
              <a:rPr lang="en-GB" sz="2000" dirty="0">
                <a:latin typeface="Chalkboard" charset="0"/>
                <a:ea typeface="Chalkboard" charset="0"/>
                <a:cs typeface="Chalkboard" charset="0"/>
              </a:rPr>
              <a:t>14</a:t>
            </a:r>
          </a:p>
          <a:p>
            <a:r>
              <a:rPr lang="en-GB" sz="2000" dirty="0">
                <a:latin typeface="Chalkboard" charset="0"/>
                <a:ea typeface="Chalkboard" charset="0"/>
                <a:cs typeface="Chalkboard" charset="0"/>
              </a:rPr>
              <a:t>15</a:t>
            </a:r>
          </a:p>
          <a:p>
            <a:r>
              <a:rPr lang="en-GB" sz="2000" dirty="0">
                <a:latin typeface="Chalkboard" charset="0"/>
                <a:ea typeface="Chalkboard" charset="0"/>
                <a:cs typeface="Chalkboard" charset="0"/>
              </a:rPr>
              <a:t>16</a:t>
            </a:r>
          </a:p>
        </p:txBody>
      </p:sp>
      <p:sp>
        <p:nvSpPr>
          <p:cNvPr id="9" name="TextBox 8">
            <a:extLst>
              <a:ext uri="{FF2B5EF4-FFF2-40B4-BE49-F238E27FC236}">
                <a16:creationId xmlns:a16="http://schemas.microsoft.com/office/drawing/2014/main" id="{8BA8F551-CC5B-8A45-BD62-9AC932A968CF}"/>
              </a:ext>
            </a:extLst>
          </p:cNvPr>
          <p:cNvSpPr txBox="1"/>
          <p:nvPr/>
        </p:nvSpPr>
        <p:spPr>
          <a:xfrm>
            <a:off x="2330144" y="1156494"/>
            <a:ext cx="476412" cy="2862322"/>
          </a:xfrm>
          <a:prstGeom prst="rect">
            <a:avLst/>
          </a:prstGeom>
          <a:noFill/>
        </p:spPr>
        <p:txBody>
          <a:bodyPr wrap="none" rtlCol="0">
            <a:spAutoFit/>
          </a:bodyPr>
          <a:lstStyle/>
          <a:p>
            <a:r>
              <a:rPr lang="en-GB" sz="2000" dirty="0">
                <a:latin typeface="Chalkboard" charset="0"/>
                <a:ea typeface="Chalkboard" charset="0"/>
                <a:cs typeface="Chalkboard" charset="0"/>
              </a:rPr>
              <a:t>17</a:t>
            </a:r>
          </a:p>
          <a:p>
            <a:r>
              <a:rPr lang="en-GB" sz="2000" dirty="0">
                <a:latin typeface="Chalkboard" charset="0"/>
                <a:ea typeface="Chalkboard" charset="0"/>
                <a:cs typeface="Chalkboard" charset="0"/>
              </a:rPr>
              <a:t>18</a:t>
            </a:r>
          </a:p>
          <a:p>
            <a:r>
              <a:rPr lang="en-GB" sz="2000" dirty="0">
                <a:latin typeface="Chalkboard" charset="0"/>
                <a:ea typeface="Chalkboard" charset="0"/>
                <a:cs typeface="Chalkboard" charset="0"/>
              </a:rPr>
              <a:t>19</a:t>
            </a:r>
          </a:p>
          <a:p>
            <a:r>
              <a:rPr lang="en-GB" sz="2000" dirty="0">
                <a:latin typeface="Chalkboard" charset="0"/>
                <a:ea typeface="Chalkboard" charset="0"/>
                <a:cs typeface="Chalkboard" charset="0"/>
              </a:rPr>
              <a:t>20</a:t>
            </a:r>
          </a:p>
          <a:p>
            <a:r>
              <a:rPr lang="en-GB" sz="2000" dirty="0">
                <a:latin typeface="Chalkboard" charset="0"/>
                <a:ea typeface="Chalkboard" charset="0"/>
                <a:cs typeface="Chalkboard" charset="0"/>
              </a:rPr>
              <a:t>21</a:t>
            </a:r>
          </a:p>
          <a:p>
            <a:r>
              <a:rPr lang="en-GB" sz="2000" dirty="0">
                <a:latin typeface="Chalkboard" charset="0"/>
                <a:ea typeface="Chalkboard" charset="0"/>
                <a:cs typeface="Chalkboard" charset="0"/>
              </a:rPr>
              <a:t>22</a:t>
            </a:r>
          </a:p>
          <a:p>
            <a:r>
              <a:rPr lang="en-GB" sz="2000" dirty="0">
                <a:latin typeface="Chalkboard" charset="0"/>
                <a:ea typeface="Chalkboard" charset="0"/>
                <a:cs typeface="Chalkboard" charset="0"/>
              </a:rPr>
              <a:t>23</a:t>
            </a:r>
          </a:p>
          <a:p>
            <a:r>
              <a:rPr lang="en-GB" sz="2000" dirty="0">
                <a:latin typeface="Chalkboard" charset="0"/>
                <a:ea typeface="Chalkboard" charset="0"/>
                <a:cs typeface="Chalkboard" charset="0"/>
              </a:rPr>
              <a:t>24</a:t>
            </a:r>
          </a:p>
          <a:p>
            <a:r>
              <a:rPr lang="en-GB" sz="2000" dirty="0">
                <a:latin typeface="Chalkboard" charset="0"/>
                <a:ea typeface="Chalkboard" charset="0"/>
                <a:cs typeface="Chalkboard" charset="0"/>
              </a:rPr>
              <a:t>25</a:t>
            </a:r>
          </a:p>
        </p:txBody>
      </p:sp>
      <p:sp>
        <p:nvSpPr>
          <p:cNvPr id="10" name="TextBox 9">
            <a:extLst>
              <a:ext uri="{FF2B5EF4-FFF2-40B4-BE49-F238E27FC236}">
                <a16:creationId xmlns:a16="http://schemas.microsoft.com/office/drawing/2014/main" id="{47A650B4-5972-934D-A21C-6A257A9F248D}"/>
              </a:ext>
            </a:extLst>
          </p:cNvPr>
          <p:cNvSpPr txBox="1"/>
          <p:nvPr/>
        </p:nvSpPr>
        <p:spPr>
          <a:xfrm>
            <a:off x="2797460" y="2387600"/>
            <a:ext cx="378630" cy="400110"/>
          </a:xfrm>
          <a:prstGeom prst="rect">
            <a:avLst/>
          </a:prstGeom>
          <a:noFill/>
        </p:spPr>
        <p:txBody>
          <a:bodyPr wrap="none" rtlCol="0">
            <a:spAutoFit/>
          </a:bodyPr>
          <a:lstStyle/>
          <a:p>
            <a:r>
              <a:rPr lang="en-GB" sz="2000" dirty="0">
                <a:latin typeface="Chalkboard" charset="0"/>
                <a:ea typeface="Chalkboard" charset="0"/>
                <a:cs typeface="Chalkboard" charset="0"/>
              </a:rPr>
              <a:t>…</a:t>
            </a:r>
          </a:p>
        </p:txBody>
      </p:sp>
      <p:sp>
        <p:nvSpPr>
          <p:cNvPr id="11" name="TextBox 10">
            <a:extLst>
              <a:ext uri="{FF2B5EF4-FFF2-40B4-BE49-F238E27FC236}">
                <a16:creationId xmlns:a16="http://schemas.microsoft.com/office/drawing/2014/main" id="{8DD097C7-8D4F-9E4A-94B1-A0D7AE6CAE75}"/>
              </a:ext>
            </a:extLst>
          </p:cNvPr>
          <p:cNvSpPr txBox="1"/>
          <p:nvPr/>
        </p:nvSpPr>
        <p:spPr>
          <a:xfrm>
            <a:off x="38100" y="4203700"/>
            <a:ext cx="9099029" cy="400110"/>
          </a:xfrm>
          <a:prstGeom prst="rect">
            <a:avLst/>
          </a:prstGeom>
          <a:noFill/>
        </p:spPr>
        <p:txBody>
          <a:bodyPr wrap="none" rtlCol="0">
            <a:spAutoFit/>
          </a:bodyPr>
          <a:lstStyle/>
          <a:p>
            <a:r>
              <a:rPr lang="en-GB" sz="2000" dirty="0">
                <a:latin typeface="Chalkboard" charset="0"/>
                <a:ea typeface="Chalkboard" charset="0"/>
                <a:cs typeface="Chalkboard" charset="0"/>
              </a:rPr>
              <a:t>1, 3, 7, 13, 21, 31, 43, 57, 73, 91, 111, 133, 157, 183, 211, 241, 273, 307, 343, … </a:t>
            </a:r>
          </a:p>
        </p:txBody>
      </p:sp>
      <p:sp>
        <p:nvSpPr>
          <p:cNvPr id="12" name="TextBox 11">
            <a:extLst>
              <a:ext uri="{FF2B5EF4-FFF2-40B4-BE49-F238E27FC236}">
                <a16:creationId xmlns:a16="http://schemas.microsoft.com/office/drawing/2014/main" id="{E4E9E7D4-2E60-B94B-8086-563979E89293}"/>
              </a:ext>
            </a:extLst>
          </p:cNvPr>
          <p:cNvSpPr txBox="1"/>
          <p:nvPr/>
        </p:nvSpPr>
        <p:spPr>
          <a:xfrm>
            <a:off x="165100" y="4566384"/>
            <a:ext cx="8425448" cy="400110"/>
          </a:xfrm>
          <a:prstGeom prst="rect">
            <a:avLst/>
          </a:prstGeom>
          <a:noFill/>
        </p:spPr>
        <p:txBody>
          <a:bodyPr wrap="none" rtlCol="0">
            <a:spAutoFit/>
          </a:bodyPr>
          <a:lstStyle/>
          <a:p>
            <a:r>
              <a:rPr lang="en-GB" sz="2000" dirty="0">
                <a:solidFill>
                  <a:srgbClr val="0432FF"/>
                </a:solidFill>
                <a:latin typeface="Chalkboard" charset="0"/>
                <a:ea typeface="Chalkboard" charset="0"/>
                <a:cs typeface="Chalkboard" charset="0"/>
              </a:rPr>
              <a:t>2, 4, 6, 8, 10,  12,  14, 16, 18, 20, 22, 24,  26,  28,   30,  32,  34,  36, …</a:t>
            </a:r>
          </a:p>
        </p:txBody>
      </p:sp>
      <p:sp>
        <p:nvSpPr>
          <p:cNvPr id="13" name="TextBox 12">
            <a:extLst>
              <a:ext uri="{FF2B5EF4-FFF2-40B4-BE49-F238E27FC236}">
                <a16:creationId xmlns:a16="http://schemas.microsoft.com/office/drawing/2014/main" id="{B0629769-0E70-934B-8E8C-B3B3DD16B5B0}"/>
              </a:ext>
            </a:extLst>
          </p:cNvPr>
          <p:cNvSpPr txBox="1"/>
          <p:nvPr/>
        </p:nvSpPr>
        <p:spPr>
          <a:xfrm>
            <a:off x="3416300" y="2387600"/>
            <a:ext cx="1324402" cy="400110"/>
          </a:xfrm>
          <a:prstGeom prst="rect">
            <a:avLst/>
          </a:prstGeom>
          <a:noFill/>
        </p:spPr>
        <p:txBody>
          <a:bodyPr wrap="none" rtlCol="0">
            <a:spAutoFit/>
          </a:bodyPr>
          <a:lstStyle/>
          <a:p>
            <a:r>
              <a:rPr lang="en-GB" sz="2000" i="1" dirty="0">
                <a:latin typeface="Chalkboard" charset="0"/>
                <a:ea typeface="Chalkboard" charset="0"/>
                <a:cs typeface="Chalkboard" charset="0"/>
              </a:rPr>
              <a:t>n</a:t>
            </a:r>
            <a:r>
              <a:rPr lang="en-GB" sz="2000" baseline="30000" dirty="0">
                <a:latin typeface="Chalkboard" charset="0"/>
                <a:ea typeface="Chalkboard" charset="0"/>
                <a:cs typeface="Chalkboard" charset="0"/>
              </a:rPr>
              <a:t>2</a:t>
            </a:r>
            <a:r>
              <a:rPr lang="en-GB" sz="2000" dirty="0">
                <a:latin typeface="Chalkboard" charset="0"/>
                <a:ea typeface="Chalkboard" charset="0"/>
                <a:cs typeface="Chalkboard" charset="0"/>
              </a:rPr>
              <a:t> – </a:t>
            </a:r>
            <a:r>
              <a:rPr lang="en-GB" sz="2000" i="1" dirty="0">
                <a:latin typeface="Chalkboard" charset="0"/>
                <a:ea typeface="Chalkboard" charset="0"/>
                <a:cs typeface="Chalkboard" charset="0"/>
              </a:rPr>
              <a:t>n</a:t>
            </a:r>
            <a:r>
              <a:rPr lang="en-GB" sz="2000" dirty="0">
                <a:latin typeface="Chalkboard" charset="0"/>
                <a:ea typeface="Chalkboard" charset="0"/>
                <a:cs typeface="Chalkboard" charset="0"/>
              </a:rPr>
              <a:t> + 1</a:t>
            </a:r>
            <a:endParaRPr lang="en-GB" sz="2000" i="1" dirty="0">
              <a:latin typeface="Chalkboard" charset="0"/>
              <a:ea typeface="Chalkboard" charset="0"/>
              <a:cs typeface="Chalkboard" charset="0"/>
            </a:endParaRPr>
          </a:p>
        </p:txBody>
      </p:sp>
      <p:sp>
        <p:nvSpPr>
          <p:cNvPr id="14" name="Oval 13">
            <a:extLst>
              <a:ext uri="{FF2B5EF4-FFF2-40B4-BE49-F238E27FC236}">
                <a16:creationId xmlns:a16="http://schemas.microsoft.com/office/drawing/2014/main" id="{74D9DB53-46B5-1C47-92E8-543475BE70B4}"/>
              </a:ext>
            </a:extLst>
          </p:cNvPr>
          <p:cNvSpPr/>
          <p:nvPr/>
        </p:nvSpPr>
        <p:spPr>
          <a:xfrm>
            <a:off x="320084" y="4165600"/>
            <a:ext cx="279244"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15" name="Oval 14">
            <a:extLst>
              <a:ext uri="{FF2B5EF4-FFF2-40B4-BE49-F238E27FC236}">
                <a16:creationId xmlns:a16="http://schemas.microsoft.com/office/drawing/2014/main" id="{CE313857-B9C9-864F-84A6-1495C99FDC06}"/>
              </a:ext>
            </a:extLst>
          </p:cNvPr>
          <p:cNvSpPr/>
          <p:nvPr/>
        </p:nvSpPr>
        <p:spPr>
          <a:xfrm>
            <a:off x="1320892" y="4136095"/>
            <a:ext cx="279244"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16" name="Oval 15">
            <a:extLst>
              <a:ext uri="{FF2B5EF4-FFF2-40B4-BE49-F238E27FC236}">
                <a16:creationId xmlns:a16="http://schemas.microsoft.com/office/drawing/2014/main" id="{890A4222-70FD-004E-9668-5724D30A0694}"/>
              </a:ext>
            </a:extLst>
          </p:cNvPr>
          <p:cNvSpPr/>
          <p:nvPr/>
        </p:nvSpPr>
        <p:spPr>
          <a:xfrm>
            <a:off x="2542950" y="4124812"/>
            <a:ext cx="339950"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17" name="Oval 16">
            <a:extLst>
              <a:ext uri="{FF2B5EF4-FFF2-40B4-BE49-F238E27FC236}">
                <a16:creationId xmlns:a16="http://schemas.microsoft.com/office/drawing/2014/main" id="{D9238A3E-2CEB-9346-9211-48862FC3133E}"/>
              </a:ext>
            </a:extLst>
          </p:cNvPr>
          <p:cNvSpPr/>
          <p:nvPr/>
        </p:nvSpPr>
        <p:spPr>
          <a:xfrm>
            <a:off x="3790408" y="4126229"/>
            <a:ext cx="337092"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18" name="Oval 17">
            <a:extLst>
              <a:ext uri="{FF2B5EF4-FFF2-40B4-BE49-F238E27FC236}">
                <a16:creationId xmlns:a16="http://schemas.microsoft.com/office/drawing/2014/main" id="{21EB0E30-D9BF-334D-A1E5-AE41ED378F97}"/>
              </a:ext>
            </a:extLst>
          </p:cNvPr>
          <p:cNvSpPr/>
          <p:nvPr/>
        </p:nvSpPr>
        <p:spPr>
          <a:xfrm>
            <a:off x="5257268" y="4156105"/>
            <a:ext cx="445032"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19" name="Oval 18">
            <a:extLst>
              <a:ext uri="{FF2B5EF4-FFF2-40B4-BE49-F238E27FC236}">
                <a16:creationId xmlns:a16="http://schemas.microsoft.com/office/drawing/2014/main" id="{B99FCB86-1623-B247-831F-7B827E99124F}"/>
              </a:ext>
            </a:extLst>
          </p:cNvPr>
          <p:cNvSpPr/>
          <p:nvPr/>
        </p:nvSpPr>
        <p:spPr>
          <a:xfrm>
            <a:off x="6851128" y="4147881"/>
            <a:ext cx="445032" cy="4953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20" name="Oval 19">
            <a:extLst>
              <a:ext uri="{FF2B5EF4-FFF2-40B4-BE49-F238E27FC236}">
                <a16:creationId xmlns:a16="http://schemas.microsoft.com/office/drawing/2014/main" id="{828DAEF3-4997-5848-9D46-224A7B4BA0AD}"/>
              </a:ext>
            </a:extLst>
          </p:cNvPr>
          <p:cNvSpPr/>
          <p:nvPr/>
        </p:nvSpPr>
        <p:spPr>
          <a:xfrm>
            <a:off x="609331" y="4147881"/>
            <a:ext cx="279244" cy="4953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21" name="Oval 20">
            <a:extLst>
              <a:ext uri="{FF2B5EF4-FFF2-40B4-BE49-F238E27FC236}">
                <a16:creationId xmlns:a16="http://schemas.microsoft.com/office/drawing/2014/main" id="{76C9A5B2-7FE4-864B-8E60-729330D3E0ED}"/>
              </a:ext>
            </a:extLst>
          </p:cNvPr>
          <p:cNvSpPr/>
          <p:nvPr/>
        </p:nvSpPr>
        <p:spPr>
          <a:xfrm>
            <a:off x="3390472" y="4156105"/>
            <a:ext cx="279244" cy="4953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22" name="Oval 21">
            <a:extLst>
              <a:ext uri="{FF2B5EF4-FFF2-40B4-BE49-F238E27FC236}">
                <a16:creationId xmlns:a16="http://schemas.microsoft.com/office/drawing/2014/main" id="{45B3991A-B47E-3940-9B80-4938B6C514C0}"/>
              </a:ext>
            </a:extLst>
          </p:cNvPr>
          <p:cNvSpPr/>
          <p:nvPr/>
        </p:nvSpPr>
        <p:spPr>
          <a:xfrm>
            <a:off x="6849352" y="4147881"/>
            <a:ext cx="422672" cy="495300"/>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
        <p:nvSpPr>
          <p:cNvPr id="24" name="Rounded Rectangle 23">
            <a:extLst>
              <a:ext uri="{FF2B5EF4-FFF2-40B4-BE49-F238E27FC236}">
                <a16:creationId xmlns:a16="http://schemas.microsoft.com/office/drawing/2014/main" id="{036EDF32-D57C-F840-AE0E-8FF0C39BAF57}"/>
              </a:ext>
            </a:extLst>
          </p:cNvPr>
          <p:cNvSpPr/>
          <p:nvPr/>
        </p:nvSpPr>
        <p:spPr>
          <a:xfrm>
            <a:off x="3790408" y="5477666"/>
            <a:ext cx="3023890" cy="629981"/>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Perceiving Potential  Generality</a:t>
            </a:r>
          </a:p>
        </p:txBody>
      </p:sp>
      <p:sp>
        <p:nvSpPr>
          <p:cNvPr id="23" name="Rounded Rectangle 22">
            <a:extLst>
              <a:ext uri="{FF2B5EF4-FFF2-40B4-BE49-F238E27FC236}">
                <a16:creationId xmlns:a16="http://schemas.microsoft.com/office/drawing/2014/main" id="{79E3C4DE-FC04-454C-B002-53D70EA98031}"/>
              </a:ext>
            </a:extLst>
          </p:cNvPr>
          <p:cNvSpPr/>
          <p:nvPr/>
        </p:nvSpPr>
        <p:spPr>
          <a:xfrm>
            <a:off x="5968974" y="5891648"/>
            <a:ext cx="3023890" cy="629981"/>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785530"/>
                </a:solidFill>
              </a:rPr>
              <a:t>Expressing Generality</a:t>
            </a:r>
          </a:p>
        </p:txBody>
      </p:sp>
      <p:sp>
        <p:nvSpPr>
          <p:cNvPr id="25" name="TextBox 24">
            <a:extLst>
              <a:ext uri="{FF2B5EF4-FFF2-40B4-BE49-F238E27FC236}">
                <a16:creationId xmlns:a16="http://schemas.microsoft.com/office/drawing/2014/main" id="{BC931059-34D9-8B4F-8DEA-5555E6071F95}"/>
              </a:ext>
            </a:extLst>
          </p:cNvPr>
          <p:cNvSpPr txBox="1"/>
          <p:nvPr/>
        </p:nvSpPr>
        <p:spPr>
          <a:xfrm>
            <a:off x="320084" y="4882568"/>
            <a:ext cx="8100294" cy="400110"/>
          </a:xfrm>
          <a:prstGeom prst="rect">
            <a:avLst/>
          </a:prstGeom>
          <a:noFill/>
        </p:spPr>
        <p:txBody>
          <a:bodyPr wrap="none" rtlCol="0">
            <a:spAutoFit/>
          </a:bodyPr>
          <a:lstStyle/>
          <a:p>
            <a:r>
              <a:rPr lang="en-GB" sz="2000" dirty="0">
                <a:solidFill>
                  <a:schemeClr val="accent6">
                    <a:lumMod val="75000"/>
                  </a:schemeClr>
                </a:solidFill>
                <a:latin typeface="Chalkboard" charset="0"/>
                <a:ea typeface="Chalkboard" charset="0"/>
                <a:cs typeface="Chalkboard" charset="0"/>
              </a:rPr>
              <a:t>2, 2, 2, 2,  2,   2,   2, 2,  2,   2,   2,  2,    2,    2,    2,   2,    2,</a:t>
            </a:r>
          </a:p>
        </p:txBody>
      </p:sp>
      <p:sp>
        <p:nvSpPr>
          <p:cNvPr id="26" name="TextBox 25">
            <a:extLst>
              <a:ext uri="{FF2B5EF4-FFF2-40B4-BE49-F238E27FC236}">
                <a16:creationId xmlns:a16="http://schemas.microsoft.com/office/drawing/2014/main" id="{DA9C88C1-6D4F-7D4C-AA8C-84A711581C66}"/>
              </a:ext>
            </a:extLst>
          </p:cNvPr>
          <p:cNvSpPr txBox="1"/>
          <p:nvPr/>
        </p:nvSpPr>
        <p:spPr>
          <a:xfrm>
            <a:off x="320084" y="5920982"/>
            <a:ext cx="3003579" cy="707886"/>
          </a:xfrm>
          <a:prstGeom prst="rect">
            <a:avLst/>
          </a:prstGeom>
          <a:noFill/>
        </p:spPr>
        <p:txBody>
          <a:bodyPr wrap="none" rtlCol="0">
            <a:spAutoFit/>
          </a:bodyPr>
          <a:lstStyle/>
          <a:p>
            <a:pPr algn="ctr"/>
            <a:r>
              <a:rPr lang="en-GB" sz="2000" dirty="0">
                <a:latin typeface="Chalkboard" charset="0"/>
                <a:ea typeface="Chalkboard" charset="0"/>
                <a:cs typeface="Chalkboard" charset="0"/>
              </a:rPr>
              <a:t>Where will multiples of </a:t>
            </a:r>
            <a:br>
              <a:rPr lang="en-GB" sz="2000" dirty="0">
                <a:latin typeface="Chalkboard" charset="0"/>
                <a:ea typeface="Chalkboard" charset="0"/>
                <a:cs typeface="Chalkboard" charset="0"/>
              </a:rPr>
            </a:br>
            <a:r>
              <a:rPr lang="en-GB" sz="2000" dirty="0">
                <a:latin typeface="Chalkboard" charset="0"/>
                <a:ea typeface="Chalkboard" charset="0"/>
                <a:cs typeface="Chalkboard" charset="0"/>
              </a:rPr>
              <a:t>3, 7 and 13 coincide?</a:t>
            </a:r>
          </a:p>
        </p:txBody>
      </p:sp>
    </p:spTree>
    <p:extLst>
      <p:ext uri="{BB962C8B-B14F-4D97-AF65-F5344CB8AC3E}">
        <p14:creationId xmlns:p14="http://schemas.microsoft.com/office/powerpoint/2010/main" val="370611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4"/>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P spid="22" grpId="0" animBg="1"/>
      <p:bldP spid="24" grpId="0" animBg="1"/>
      <p:bldP spid="23" grpId="0" animBg="1"/>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2BF8-3C0D-2B4E-9C5A-BB81F35EC57E}"/>
              </a:ext>
            </a:extLst>
          </p:cNvPr>
          <p:cNvSpPr>
            <a:spLocks noGrp="1"/>
          </p:cNvSpPr>
          <p:nvPr>
            <p:ph type="title"/>
          </p:nvPr>
        </p:nvSpPr>
        <p:spPr/>
        <p:txBody>
          <a:bodyPr/>
          <a:lstStyle/>
          <a:p>
            <a:r>
              <a:rPr lang="en-GB" dirty="0"/>
              <a:t>Pebble Arithmetic (J. S. Mill)</a:t>
            </a:r>
          </a:p>
        </p:txBody>
      </p:sp>
      <p:sp>
        <p:nvSpPr>
          <p:cNvPr id="3" name="Content Placeholder 2">
            <a:extLst>
              <a:ext uri="{FF2B5EF4-FFF2-40B4-BE49-F238E27FC236}">
                <a16:creationId xmlns:a16="http://schemas.microsoft.com/office/drawing/2014/main" id="{10941E3D-84E0-7541-B81C-E852BDB5840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84690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486B02-5E68-604A-A524-C490BD1A79BF}"/>
              </a:ext>
            </a:extLst>
          </p:cNvPr>
          <p:cNvPicPr>
            <a:picLocks noChangeAspect="1"/>
          </p:cNvPicPr>
          <p:nvPr/>
        </p:nvPicPr>
        <p:blipFill>
          <a:blip r:embed="rId2"/>
          <a:stretch>
            <a:fillRect/>
          </a:stretch>
        </p:blipFill>
        <p:spPr>
          <a:xfrm>
            <a:off x="0" y="1689734"/>
            <a:ext cx="9144000" cy="4552586"/>
          </a:xfrm>
          <a:prstGeom prst="rect">
            <a:avLst/>
          </a:prstGeom>
        </p:spPr>
      </p:pic>
      <p:sp>
        <p:nvSpPr>
          <p:cNvPr id="2" name="Title 1">
            <a:extLst>
              <a:ext uri="{FF2B5EF4-FFF2-40B4-BE49-F238E27FC236}">
                <a16:creationId xmlns:a16="http://schemas.microsoft.com/office/drawing/2014/main" id="{65B2545A-E79E-4742-8F01-1FC991017D00}"/>
              </a:ext>
            </a:extLst>
          </p:cNvPr>
          <p:cNvSpPr>
            <a:spLocks noGrp="1"/>
          </p:cNvSpPr>
          <p:nvPr>
            <p:ph type="title"/>
          </p:nvPr>
        </p:nvSpPr>
        <p:spPr/>
        <p:txBody>
          <a:bodyPr/>
          <a:lstStyle/>
          <a:p>
            <a:r>
              <a:rPr lang="en-GB" dirty="0"/>
              <a:t>Sundaram Grids</a:t>
            </a:r>
          </a:p>
        </p:txBody>
      </p:sp>
      <p:pic>
        <p:nvPicPr>
          <p:cNvPr id="4" name="Picture 3">
            <a:extLst>
              <a:ext uri="{FF2B5EF4-FFF2-40B4-BE49-F238E27FC236}">
                <a16:creationId xmlns:a16="http://schemas.microsoft.com/office/drawing/2014/main" id="{05D0AAAA-A6CD-0943-BAEA-9D0442479F59}"/>
              </a:ext>
            </a:extLst>
          </p:cNvPr>
          <p:cNvPicPr>
            <a:picLocks noChangeAspect="1"/>
          </p:cNvPicPr>
          <p:nvPr/>
        </p:nvPicPr>
        <p:blipFill>
          <a:blip r:embed="rId3"/>
          <a:stretch>
            <a:fillRect/>
          </a:stretch>
        </p:blipFill>
        <p:spPr>
          <a:xfrm>
            <a:off x="0" y="1704251"/>
            <a:ext cx="9144000" cy="4552586"/>
          </a:xfrm>
          <a:prstGeom prst="rect">
            <a:avLst/>
          </a:prstGeom>
        </p:spPr>
      </p:pic>
      <p:sp>
        <p:nvSpPr>
          <p:cNvPr id="5" name="TextBox 4">
            <a:extLst>
              <a:ext uri="{FF2B5EF4-FFF2-40B4-BE49-F238E27FC236}">
                <a16:creationId xmlns:a16="http://schemas.microsoft.com/office/drawing/2014/main" id="{7882EE94-3BDA-D84C-B0F1-8BD941A9EDA5}"/>
              </a:ext>
            </a:extLst>
          </p:cNvPr>
          <p:cNvSpPr txBox="1"/>
          <p:nvPr/>
        </p:nvSpPr>
        <p:spPr>
          <a:xfrm>
            <a:off x="350679" y="1099550"/>
            <a:ext cx="8164671" cy="400110"/>
          </a:xfrm>
          <a:prstGeom prst="rect">
            <a:avLst/>
          </a:prstGeom>
          <a:noFill/>
        </p:spPr>
        <p:txBody>
          <a:bodyPr wrap="none" rtlCol="0">
            <a:spAutoFit/>
          </a:bodyPr>
          <a:lstStyle/>
          <a:p>
            <a:r>
              <a:rPr lang="en-GB" sz="2000" dirty="0">
                <a:latin typeface="Chalkboard" charset="0"/>
                <a:ea typeface="Chalkboard" charset="0"/>
                <a:cs typeface="Chalkboard" charset="0"/>
              </a:rPr>
              <a:t>Each row and each column are “goes-up-ins” (arithmetic progressions)</a:t>
            </a:r>
          </a:p>
        </p:txBody>
      </p:sp>
      <p:sp>
        <p:nvSpPr>
          <p:cNvPr id="3" name="TextBox 2">
            <a:extLst>
              <a:ext uri="{FF2B5EF4-FFF2-40B4-BE49-F238E27FC236}">
                <a16:creationId xmlns:a16="http://schemas.microsoft.com/office/drawing/2014/main" id="{EFD0532E-F0A6-9347-977B-D382326C6A4C}"/>
              </a:ext>
            </a:extLst>
          </p:cNvPr>
          <p:cNvSpPr txBox="1"/>
          <p:nvPr/>
        </p:nvSpPr>
        <p:spPr>
          <a:xfrm>
            <a:off x="1110343" y="5306786"/>
            <a:ext cx="330540" cy="400110"/>
          </a:xfrm>
          <a:prstGeom prst="rect">
            <a:avLst/>
          </a:prstGeom>
          <a:noFill/>
        </p:spPr>
        <p:txBody>
          <a:bodyPr wrap="none" rtlCol="0">
            <a:spAutoFit/>
          </a:bodyPr>
          <a:lstStyle/>
          <a:p>
            <a:r>
              <a:rPr lang="en-GB" sz="2000" dirty="0">
                <a:latin typeface="Chalkboard" charset="0"/>
                <a:ea typeface="Chalkboard" charset="0"/>
                <a:cs typeface="Chalkboard" charset="0"/>
              </a:rPr>
              <a:t>5</a:t>
            </a:r>
          </a:p>
        </p:txBody>
      </p:sp>
    </p:spTree>
    <p:extLst>
      <p:ext uri="{BB962C8B-B14F-4D97-AF65-F5344CB8AC3E}">
        <p14:creationId xmlns:p14="http://schemas.microsoft.com/office/powerpoint/2010/main" val="253878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67CA-1849-864E-81A7-C4A970B4F43B}"/>
              </a:ext>
            </a:extLst>
          </p:cNvPr>
          <p:cNvSpPr>
            <a:spLocks noGrp="1"/>
          </p:cNvSpPr>
          <p:nvPr>
            <p:ph type="title"/>
          </p:nvPr>
        </p:nvSpPr>
        <p:spPr/>
        <p:txBody>
          <a:bodyPr/>
          <a:lstStyle/>
          <a:p>
            <a:r>
              <a:rPr lang="en-GB" dirty="0"/>
              <a:t>Original Sundaram</a:t>
            </a:r>
          </a:p>
        </p:txBody>
      </p:sp>
      <p:pic>
        <p:nvPicPr>
          <p:cNvPr id="4" name="Picture 3">
            <a:extLst>
              <a:ext uri="{FF2B5EF4-FFF2-40B4-BE49-F238E27FC236}">
                <a16:creationId xmlns:a16="http://schemas.microsoft.com/office/drawing/2014/main" id="{9EFD6EB4-A4D9-7D4F-8A71-AA8EA04B243F}"/>
              </a:ext>
            </a:extLst>
          </p:cNvPr>
          <p:cNvPicPr>
            <a:picLocks noChangeAspect="1"/>
          </p:cNvPicPr>
          <p:nvPr/>
        </p:nvPicPr>
        <p:blipFill>
          <a:blip r:embed="rId2"/>
          <a:stretch>
            <a:fillRect/>
          </a:stretch>
        </p:blipFill>
        <p:spPr>
          <a:xfrm>
            <a:off x="0" y="1152707"/>
            <a:ext cx="9144000" cy="4552586"/>
          </a:xfrm>
          <a:prstGeom prst="rect">
            <a:avLst/>
          </a:prstGeom>
        </p:spPr>
      </p:pic>
      <p:pic>
        <p:nvPicPr>
          <p:cNvPr id="3" name="Picture 2">
            <a:extLst>
              <a:ext uri="{FF2B5EF4-FFF2-40B4-BE49-F238E27FC236}">
                <a16:creationId xmlns:a16="http://schemas.microsoft.com/office/drawing/2014/main" id="{B8868C06-21D7-454A-9DE5-DE1972B613BD}"/>
              </a:ext>
            </a:extLst>
          </p:cNvPr>
          <p:cNvPicPr>
            <a:picLocks noChangeAspect="1"/>
          </p:cNvPicPr>
          <p:nvPr/>
        </p:nvPicPr>
        <p:blipFill>
          <a:blip r:embed="rId3"/>
          <a:stretch>
            <a:fillRect/>
          </a:stretch>
        </p:blipFill>
        <p:spPr>
          <a:xfrm>
            <a:off x="0" y="1152707"/>
            <a:ext cx="9144000" cy="4557486"/>
          </a:xfrm>
          <a:prstGeom prst="rect">
            <a:avLst/>
          </a:prstGeom>
        </p:spPr>
      </p:pic>
      <p:pic>
        <p:nvPicPr>
          <p:cNvPr id="7" name="Picture 6">
            <a:extLst>
              <a:ext uri="{FF2B5EF4-FFF2-40B4-BE49-F238E27FC236}">
                <a16:creationId xmlns:a16="http://schemas.microsoft.com/office/drawing/2014/main" id="{27791C34-045D-4B4C-9B5B-C2311AF8BC76}"/>
              </a:ext>
            </a:extLst>
          </p:cNvPr>
          <p:cNvPicPr>
            <a:picLocks noChangeAspect="1"/>
          </p:cNvPicPr>
          <p:nvPr/>
        </p:nvPicPr>
        <p:blipFill>
          <a:blip r:embed="rId4"/>
          <a:stretch>
            <a:fillRect/>
          </a:stretch>
        </p:blipFill>
        <p:spPr>
          <a:xfrm>
            <a:off x="0" y="1152707"/>
            <a:ext cx="9144000" cy="4552586"/>
          </a:xfrm>
          <a:prstGeom prst="rect">
            <a:avLst/>
          </a:prstGeom>
        </p:spPr>
      </p:pic>
      <p:sp>
        <p:nvSpPr>
          <p:cNvPr id="5" name="TextBox 4">
            <a:extLst>
              <a:ext uri="{FF2B5EF4-FFF2-40B4-BE49-F238E27FC236}">
                <a16:creationId xmlns:a16="http://schemas.microsoft.com/office/drawing/2014/main" id="{414DB15A-2CC8-1542-99BF-0A4D83D51AB4}"/>
              </a:ext>
            </a:extLst>
          </p:cNvPr>
          <p:cNvSpPr txBox="1"/>
          <p:nvPr/>
        </p:nvSpPr>
        <p:spPr>
          <a:xfrm>
            <a:off x="1045026" y="5829297"/>
            <a:ext cx="5878276" cy="1015663"/>
          </a:xfrm>
          <a:prstGeom prst="rect">
            <a:avLst/>
          </a:prstGeom>
          <a:noFill/>
        </p:spPr>
        <p:txBody>
          <a:bodyPr wrap="none" rtlCol="0">
            <a:spAutoFit/>
          </a:bodyPr>
          <a:lstStyle/>
          <a:p>
            <a:r>
              <a:rPr lang="en-GB" sz="2000" dirty="0">
                <a:latin typeface="Chalkboard" charset="0"/>
                <a:ea typeface="Chalkboard" charset="0"/>
                <a:cs typeface="Chalkboard" charset="0"/>
              </a:rPr>
              <a:t>Sundaram’s claim: a number appears in this grid </a:t>
            </a:r>
            <a:br>
              <a:rPr lang="en-GB" sz="2000" dirty="0">
                <a:latin typeface="Chalkboard" charset="0"/>
                <a:ea typeface="Chalkboard" charset="0"/>
                <a:cs typeface="Chalkboard" charset="0"/>
              </a:rPr>
            </a:br>
            <a:r>
              <a:rPr lang="en-GB" sz="2000" dirty="0">
                <a:latin typeface="Chalkboard" charset="0"/>
                <a:ea typeface="Chalkboard" charset="0"/>
                <a:cs typeface="Chalkboard" charset="0"/>
              </a:rPr>
              <a:t>(going to the right and or up) only if </a:t>
            </a:r>
            <a:br>
              <a:rPr lang="en-GB" sz="2000" dirty="0">
                <a:latin typeface="Chalkboard" charset="0"/>
                <a:ea typeface="Chalkboard" charset="0"/>
                <a:cs typeface="Chalkboard" charset="0"/>
              </a:rPr>
            </a:br>
            <a:r>
              <a:rPr lang="en-GB" sz="2000" dirty="0">
                <a:latin typeface="Chalkboard" charset="0"/>
                <a:ea typeface="Chalkboard" charset="0"/>
                <a:cs typeface="Chalkboard" charset="0"/>
              </a:rPr>
              <a:t>one more than double it is a composite number</a:t>
            </a:r>
          </a:p>
        </p:txBody>
      </p:sp>
      <p:sp>
        <p:nvSpPr>
          <p:cNvPr id="8" name="TextBox 7">
            <a:extLst>
              <a:ext uri="{FF2B5EF4-FFF2-40B4-BE49-F238E27FC236}">
                <a16:creationId xmlns:a16="http://schemas.microsoft.com/office/drawing/2014/main" id="{A61D5A48-19BF-D44A-B31D-D86641CC2D78}"/>
              </a:ext>
            </a:extLst>
          </p:cNvPr>
          <p:cNvSpPr txBox="1"/>
          <p:nvPr/>
        </p:nvSpPr>
        <p:spPr>
          <a:xfrm>
            <a:off x="1420586" y="5843391"/>
            <a:ext cx="5512919" cy="707886"/>
          </a:xfrm>
          <a:prstGeom prst="rect">
            <a:avLst/>
          </a:prstGeom>
          <a:noFill/>
        </p:spPr>
        <p:txBody>
          <a:bodyPr wrap="none" rtlCol="0">
            <a:spAutoFit/>
          </a:bodyPr>
          <a:lstStyle/>
          <a:p>
            <a:r>
              <a:rPr lang="en-GB" sz="2000" dirty="0">
                <a:latin typeface="Chalkboard" charset="0"/>
                <a:ea typeface="Chalkboard" charset="0"/>
                <a:cs typeface="Chalkboard" charset="0"/>
              </a:rPr>
              <a:t>How few numbers, and how placed, </a:t>
            </a:r>
            <a:br>
              <a:rPr lang="en-GB" sz="2000" dirty="0">
                <a:latin typeface="Chalkboard" charset="0"/>
                <a:ea typeface="Chalkboard" charset="0"/>
                <a:cs typeface="Chalkboard" charset="0"/>
              </a:rPr>
            </a:br>
            <a:r>
              <a:rPr lang="en-GB" sz="2000" dirty="0">
                <a:latin typeface="Chalkboard" charset="0"/>
                <a:ea typeface="Chalkboard" charset="0"/>
                <a:cs typeface="Chalkboard" charset="0"/>
              </a:rPr>
              <a:t>so that the entire grid can be reconstructed?</a:t>
            </a:r>
          </a:p>
        </p:txBody>
      </p:sp>
    </p:spTree>
    <p:extLst>
      <p:ext uri="{BB962C8B-B14F-4D97-AF65-F5344CB8AC3E}">
        <p14:creationId xmlns:p14="http://schemas.microsoft.com/office/powerpoint/2010/main" val="281369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a:t>
            </a:r>
          </a:p>
        </p:txBody>
      </p:sp>
      <p:sp>
        <p:nvSpPr>
          <p:cNvPr id="3" name="Content Placeholder 2"/>
          <p:cNvSpPr>
            <a:spLocks noGrp="1"/>
          </p:cNvSpPr>
          <p:nvPr>
            <p:ph idx="1"/>
          </p:nvPr>
        </p:nvSpPr>
        <p:spPr>
          <a:xfrm>
            <a:off x="628650" y="1412266"/>
            <a:ext cx="7886700" cy="1865324"/>
          </a:xfrm>
        </p:spPr>
        <p:txBody>
          <a:bodyPr/>
          <a:lstStyle/>
          <a:p>
            <a:r>
              <a:rPr lang="en-GB" dirty="0"/>
              <a:t>What mathematical actions did you experience?</a:t>
            </a:r>
          </a:p>
          <a:p>
            <a:r>
              <a:rPr lang="en-GB" dirty="0"/>
              <a:t>What emotions came near the surface?</a:t>
            </a:r>
          </a:p>
          <a:p>
            <a:r>
              <a:rPr lang="en-GB" dirty="0"/>
              <a:t>What mathematical powers and themes were you aware of?</a:t>
            </a:r>
          </a:p>
          <a:p>
            <a:pPr lvl="1"/>
            <a:endParaRPr lang="en-GB" dirty="0"/>
          </a:p>
        </p:txBody>
      </p:sp>
    </p:spTree>
    <p:extLst>
      <p:ext uri="{BB962C8B-B14F-4D97-AF65-F5344CB8AC3E}">
        <p14:creationId xmlns:p14="http://schemas.microsoft.com/office/powerpoint/2010/main" val="286523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A53C-A97F-3640-B89D-2FCC57EFD343}"/>
              </a:ext>
            </a:extLst>
          </p:cNvPr>
          <p:cNvSpPr>
            <a:spLocks noGrp="1"/>
          </p:cNvSpPr>
          <p:nvPr>
            <p:ph type="title"/>
          </p:nvPr>
        </p:nvSpPr>
        <p:spPr/>
        <p:txBody>
          <a:bodyPr/>
          <a:lstStyle/>
          <a:p>
            <a:r>
              <a:rPr lang="en-GB" dirty="0"/>
              <a:t>Imagine This</a:t>
            </a:r>
          </a:p>
        </p:txBody>
      </p:sp>
      <p:sp>
        <p:nvSpPr>
          <p:cNvPr id="3" name="Content Placeholder 2">
            <a:extLst>
              <a:ext uri="{FF2B5EF4-FFF2-40B4-BE49-F238E27FC236}">
                <a16:creationId xmlns:a16="http://schemas.microsoft.com/office/drawing/2014/main" id="{FC5FEDD2-4CA4-084E-AA6F-34C864AA8F6E}"/>
              </a:ext>
            </a:extLst>
          </p:cNvPr>
          <p:cNvSpPr>
            <a:spLocks noGrp="1"/>
          </p:cNvSpPr>
          <p:nvPr>
            <p:ph idx="1"/>
          </p:nvPr>
        </p:nvSpPr>
        <p:spPr/>
        <p:txBody>
          <a:bodyPr/>
          <a:lstStyle/>
          <a:p>
            <a:r>
              <a:rPr lang="en-GB" dirty="0"/>
              <a:t>A teaching page from a textbook you used today; </a:t>
            </a:r>
            <a:br>
              <a:rPr lang="en-GB" dirty="0"/>
            </a:br>
            <a:r>
              <a:rPr lang="en-GB" dirty="0"/>
              <a:t>or a worksheet or a task you used today</a:t>
            </a:r>
          </a:p>
          <a:p>
            <a:r>
              <a:rPr lang="en-GB" dirty="0"/>
              <a:t>What was the generality to which learners were being exposed?</a:t>
            </a:r>
          </a:p>
        </p:txBody>
      </p:sp>
    </p:spTree>
    <p:extLst>
      <p:ext uri="{BB962C8B-B14F-4D97-AF65-F5344CB8AC3E}">
        <p14:creationId xmlns:p14="http://schemas.microsoft.com/office/powerpoint/2010/main" val="3265626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a:t>
            </a:r>
          </a:p>
        </p:txBody>
      </p:sp>
      <p:sp>
        <p:nvSpPr>
          <p:cNvPr id="3" name="Content Placeholder 2"/>
          <p:cNvSpPr>
            <a:spLocks noGrp="1"/>
          </p:cNvSpPr>
          <p:nvPr>
            <p:ph idx="1"/>
          </p:nvPr>
        </p:nvSpPr>
        <p:spPr>
          <a:xfrm>
            <a:off x="628650" y="1435415"/>
            <a:ext cx="7886700" cy="3430096"/>
          </a:xfrm>
        </p:spPr>
        <p:txBody>
          <a:bodyPr/>
          <a:lstStyle/>
          <a:p>
            <a:r>
              <a:rPr lang="en-GB" dirty="0"/>
              <a:t>We work together on a sequence of tasks.</a:t>
            </a:r>
          </a:p>
          <a:p>
            <a:r>
              <a:rPr lang="en-GB" dirty="0"/>
              <a:t>We try to trap our thinking, our emotions, and our (mathematical) actions as we go.</a:t>
            </a:r>
          </a:p>
          <a:p>
            <a:r>
              <a:rPr lang="en-GB" dirty="0"/>
              <a:t>Some tasks will advance from Primary to Secondary level, but all are within reach to appreciate, if not fully comprehend, no matter what your current phase of work and mathematical experience.</a:t>
            </a:r>
          </a:p>
          <a:p>
            <a:pPr lvl="1"/>
            <a:r>
              <a:rPr lang="en-GB" dirty="0"/>
              <a:t>That too is a conjecture! </a:t>
            </a:r>
          </a:p>
        </p:txBody>
      </p:sp>
    </p:spTree>
    <p:extLst>
      <p:ext uri="{BB962C8B-B14F-4D97-AF65-F5344CB8AC3E}">
        <p14:creationId xmlns:p14="http://schemas.microsoft.com/office/powerpoint/2010/main" val="40937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928F5-A901-D44E-8860-EA9502A92B83}"/>
              </a:ext>
            </a:extLst>
          </p:cNvPr>
          <p:cNvSpPr>
            <a:spLocks noGrp="1"/>
          </p:cNvSpPr>
          <p:nvPr>
            <p:ph type="title"/>
          </p:nvPr>
        </p:nvSpPr>
        <p:spPr/>
        <p:txBody>
          <a:bodyPr/>
          <a:lstStyle/>
          <a:p>
            <a:r>
              <a:rPr lang="en-GB"/>
              <a:t>Re-flecting</a:t>
            </a:r>
            <a:r>
              <a:rPr lang="en-GB" dirty="0"/>
              <a:t> and Pro-</a:t>
            </a:r>
            <a:r>
              <a:rPr lang="en-GB" dirty="0" err="1"/>
              <a:t>flecting</a:t>
            </a:r>
            <a:endParaRPr lang="en-GB" dirty="0"/>
          </a:p>
        </p:txBody>
      </p:sp>
      <p:sp>
        <p:nvSpPr>
          <p:cNvPr id="3" name="Content Placeholder 2">
            <a:extLst>
              <a:ext uri="{FF2B5EF4-FFF2-40B4-BE49-F238E27FC236}">
                <a16:creationId xmlns:a16="http://schemas.microsoft.com/office/drawing/2014/main" id="{593812EC-0FDF-F547-B208-596136001F78}"/>
              </a:ext>
            </a:extLst>
          </p:cNvPr>
          <p:cNvSpPr>
            <a:spLocks noGrp="1"/>
          </p:cNvSpPr>
          <p:nvPr>
            <p:ph idx="1"/>
          </p:nvPr>
        </p:nvSpPr>
        <p:spPr/>
        <p:txBody>
          <a:bodyPr/>
          <a:lstStyle/>
          <a:p>
            <a:r>
              <a:rPr lang="en-GB" dirty="0"/>
              <a:t>What has caught your attention particularly? </a:t>
            </a:r>
          </a:p>
          <a:p>
            <a:r>
              <a:rPr lang="en-GB" dirty="0"/>
              <a:t>What actions have you undertaken that might inform your actions or your students’ actions in class?</a:t>
            </a:r>
          </a:p>
          <a:p>
            <a:r>
              <a:rPr lang="en-GB" dirty="0"/>
              <a:t>What ideas have you encountered that might inform your thinking?</a:t>
            </a:r>
          </a:p>
          <a:p>
            <a:r>
              <a:rPr lang="en-GB" dirty="0"/>
              <a:t>What emotions have arisen inside you that might relate to students’ experiences?</a:t>
            </a:r>
          </a:p>
          <a:p>
            <a:r>
              <a:rPr lang="en-GB" dirty="0"/>
              <a:t>What pedagogical actions did you notice being enacted?</a:t>
            </a:r>
          </a:p>
        </p:txBody>
      </p:sp>
    </p:spTree>
    <p:extLst>
      <p:ext uri="{BB962C8B-B14F-4D97-AF65-F5344CB8AC3E}">
        <p14:creationId xmlns:p14="http://schemas.microsoft.com/office/powerpoint/2010/main" val="398989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Actions</a:t>
            </a:r>
          </a:p>
        </p:txBody>
      </p:sp>
      <p:sp>
        <p:nvSpPr>
          <p:cNvPr id="3" name="Content Placeholder 2"/>
          <p:cNvSpPr>
            <a:spLocks noGrp="1"/>
          </p:cNvSpPr>
          <p:nvPr>
            <p:ph idx="1"/>
          </p:nvPr>
        </p:nvSpPr>
        <p:spPr/>
        <p:txBody>
          <a:bodyPr/>
          <a:lstStyle/>
          <a:p>
            <a:r>
              <a:rPr lang="en-GB" dirty="0"/>
              <a:t>Inviting imagining before displaying</a:t>
            </a:r>
          </a:p>
          <a:p>
            <a:r>
              <a:rPr lang="en-GB" dirty="0"/>
              <a:t>Pausing</a:t>
            </a:r>
          </a:p>
          <a:p>
            <a:r>
              <a:rPr lang="en-GB" dirty="0"/>
              <a:t>Inviting re-construction/narration</a:t>
            </a:r>
          </a:p>
          <a:p>
            <a:r>
              <a:rPr lang="en-GB" dirty="0"/>
              <a:t>Promoting and provoking generalisation</a:t>
            </a:r>
          </a:p>
          <a:p>
            <a:r>
              <a:rPr lang="en-GB" dirty="0"/>
              <a:t>Working with specific properties explicitly</a:t>
            </a:r>
          </a:p>
        </p:txBody>
      </p:sp>
    </p:spTree>
    <p:extLst>
      <p:ext uri="{BB962C8B-B14F-4D97-AF65-F5344CB8AC3E}">
        <p14:creationId xmlns:p14="http://schemas.microsoft.com/office/powerpoint/2010/main" val="70454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7955-E3DA-064A-8B8C-621E9FC22218}"/>
              </a:ext>
            </a:extLst>
          </p:cNvPr>
          <p:cNvSpPr>
            <a:spLocks noGrp="1"/>
          </p:cNvSpPr>
          <p:nvPr>
            <p:ph type="title"/>
          </p:nvPr>
        </p:nvSpPr>
        <p:spPr/>
        <p:txBody>
          <a:bodyPr/>
          <a:lstStyle/>
          <a:p>
            <a:r>
              <a:rPr lang="en-GB" dirty="0"/>
              <a:t>To Follow Up</a:t>
            </a:r>
          </a:p>
        </p:txBody>
      </p:sp>
      <p:sp>
        <p:nvSpPr>
          <p:cNvPr id="3" name="Content Placeholder 2">
            <a:extLst>
              <a:ext uri="{FF2B5EF4-FFF2-40B4-BE49-F238E27FC236}">
                <a16:creationId xmlns:a16="http://schemas.microsoft.com/office/drawing/2014/main" id="{AB17375B-2C69-F544-8EB0-02C683EC6832}"/>
              </a:ext>
            </a:extLst>
          </p:cNvPr>
          <p:cNvSpPr>
            <a:spLocks noGrp="1"/>
          </p:cNvSpPr>
          <p:nvPr>
            <p:ph idx="1"/>
          </p:nvPr>
        </p:nvSpPr>
        <p:spPr>
          <a:xfrm>
            <a:off x="628649" y="1412266"/>
            <a:ext cx="8319407" cy="4351338"/>
          </a:xfrm>
        </p:spPr>
        <p:txBody>
          <a:bodyPr/>
          <a:lstStyle/>
          <a:p>
            <a:r>
              <a:rPr lang="en-GB" dirty="0" err="1"/>
              <a:t>John.Mason@open.ac.uk</a:t>
            </a:r>
            <a:endParaRPr lang="en-GB" dirty="0"/>
          </a:p>
          <a:p>
            <a:r>
              <a:rPr lang="en-GB" dirty="0" err="1"/>
              <a:t>PMTheta.com</a:t>
            </a:r>
            <a:endParaRPr lang="en-GB" dirty="0"/>
          </a:p>
          <a:p>
            <a:r>
              <a:rPr lang="en-GB" dirty="0"/>
              <a:t>Developing Thinking in Algebra (Sage)</a:t>
            </a:r>
          </a:p>
          <a:p>
            <a:r>
              <a:rPr lang="en-GB" dirty="0"/>
              <a:t>Questions &amp; Prompts for Mathematical Thinking (ATM)</a:t>
            </a:r>
          </a:p>
          <a:p>
            <a:r>
              <a:rPr lang="en-GB" dirty="0"/>
              <a:t>Thinkers (ATM)</a:t>
            </a:r>
          </a:p>
        </p:txBody>
      </p:sp>
    </p:spTree>
    <p:extLst>
      <p:ext uri="{BB962C8B-B14F-4D97-AF65-F5344CB8AC3E}">
        <p14:creationId xmlns:p14="http://schemas.microsoft.com/office/powerpoint/2010/main" val="5427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3E35-A302-5747-999A-BBC8088F30E6}"/>
              </a:ext>
            </a:extLst>
          </p:cNvPr>
          <p:cNvSpPr>
            <a:spLocks noGrp="1"/>
          </p:cNvSpPr>
          <p:nvPr>
            <p:ph type="title"/>
          </p:nvPr>
        </p:nvSpPr>
        <p:spPr/>
        <p:txBody>
          <a:bodyPr/>
          <a:lstStyle/>
          <a:p>
            <a:r>
              <a:rPr lang="en-GB" dirty="0"/>
              <a:t>Possibilities</a:t>
            </a:r>
          </a:p>
        </p:txBody>
      </p:sp>
      <p:sp>
        <p:nvSpPr>
          <p:cNvPr id="3" name="Content Placeholder 2">
            <a:extLst>
              <a:ext uri="{FF2B5EF4-FFF2-40B4-BE49-F238E27FC236}">
                <a16:creationId xmlns:a16="http://schemas.microsoft.com/office/drawing/2014/main" id="{CD2C9678-6802-7747-A558-AB00FB070FE1}"/>
              </a:ext>
            </a:extLst>
          </p:cNvPr>
          <p:cNvSpPr>
            <a:spLocks noGrp="1"/>
          </p:cNvSpPr>
          <p:nvPr>
            <p:ph idx="1"/>
          </p:nvPr>
        </p:nvSpPr>
        <p:spPr>
          <a:xfrm>
            <a:off x="628649" y="1014608"/>
            <a:ext cx="8041821" cy="5386191"/>
          </a:xfrm>
        </p:spPr>
        <p:txBody>
          <a:bodyPr>
            <a:normAutofit/>
          </a:bodyPr>
          <a:lstStyle/>
          <a:p>
            <a:r>
              <a:rPr lang="en-GB" sz="1400" dirty="0"/>
              <a:t>Copperplate Multiplication</a:t>
            </a:r>
          </a:p>
          <a:p>
            <a:pPr lvl="1"/>
            <a:r>
              <a:rPr lang="en-GB" sz="1400" dirty="0"/>
              <a:t>Not simply doing, but treating as a method/procedure</a:t>
            </a:r>
          </a:p>
          <a:p>
            <a:r>
              <a:rPr lang="en-GB" sz="1400" dirty="0"/>
              <a:t>Two Numbers between 100 and 1000 designed to be the smallest and the largest of all those written down here</a:t>
            </a:r>
          </a:p>
          <a:p>
            <a:r>
              <a:rPr lang="en-GB" sz="1400" dirty="0"/>
              <a:t>“Lots of” numbers; “Lots of” bases</a:t>
            </a:r>
          </a:p>
          <a:p>
            <a:r>
              <a:rPr lang="en-GB" sz="1400" dirty="0"/>
              <a:t>Tracking Arithmetic</a:t>
            </a:r>
          </a:p>
          <a:p>
            <a:pPr lvl="1"/>
            <a:r>
              <a:rPr lang="en-GB" sz="1400" dirty="0" err="1"/>
              <a:t>ThoaNs</a:t>
            </a:r>
            <a:endParaRPr lang="en-GB" sz="1400" dirty="0"/>
          </a:p>
          <a:p>
            <a:r>
              <a:rPr lang="en-GB" sz="1400" dirty="0" err="1"/>
              <a:t>SVGrids</a:t>
            </a:r>
            <a:endParaRPr lang="en-GB" sz="1400" dirty="0"/>
          </a:p>
          <a:p>
            <a:pPr lvl="1"/>
            <a:r>
              <a:rPr lang="en-GB" sz="1400" dirty="0"/>
              <a:t>Sundaram</a:t>
            </a:r>
          </a:p>
          <a:p>
            <a:r>
              <a:rPr lang="en-GB" sz="1400" dirty="0"/>
              <a:t>J S Mill</a:t>
            </a:r>
          </a:p>
          <a:p>
            <a:r>
              <a:rPr lang="en-GB" sz="1400" dirty="0"/>
              <a:t>Remainders of the day</a:t>
            </a:r>
          </a:p>
          <a:p>
            <a:r>
              <a:rPr lang="en-GB" sz="1400" dirty="0"/>
              <a:t>1+2 = 3</a:t>
            </a:r>
          </a:p>
          <a:p>
            <a:r>
              <a:rPr lang="en-GB" sz="1400" dirty="0"/>
              <a:t>Divisible differences</a:t>
            </a:r>
          </a:p>
          <a:p>
            <a:endParaRPr lang="en-GB" sz="1400" dirty="0"/>
          </a:p>
        </p:txBody>
      </p:sp>
    </p:spTree>
    <p:extLst>
      <p:ext uri="{BB962C8B-B14F-4D97-AF65-F5344CB8AC3E}">
        <p14:creationId xmlns:p14="http://schemas.microsoft.com/office/powerpoint/2010/main" val="108512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13E5-F914-C242-93DE-0A6578701CAA}"/>
              </a:ext>
            </a:extLst>
          </p:cNvPr>
          <p:cNvSpPr>
            <a:spLocks noGrp="1"/>
          </p:cNvSpPr>
          <p:nvPr>
            <p:ph type="title"/>
          </p:nvPr>
        </p:nvSpPr>
        <p:spPr/>
        <p:txBody>
          <a:bodyPr/>
          <a:lstStyle/>
          <a:p>
            <a:r>
              <a:rPr lang="en-GB" dirty="0"/>
              <a:t>Core</a:t>
            </a:r>
          </a:p>
        </p:txBody>
      </p:sp>
      <p:sp>
        <p:nvSpPr>
          <p:cNvPr id="3" name="Content Placeholder 2">
            <a:extLst>
              <a:ext uri="{FF2B5EF4-FFF2-40B4-BE49-F238E27FC236}">
                <a16:creationId xmlns:a16="http://schemas.microsoft.com/office/drawing/2014/main" id="{65B48136-C659-FA49-93A2-A05D3996730D}"/>
              </a:ext>
            </a:extLst>
          </p:cNvPr>
          <p:cNvSpPr>
            <a:spLocks noGrp="1"/>
          </p:cNvSpPr>
          <p:nvPr>
            <p:ph idx="1"/>
          </p:nvPr>
        </p:nvSpPr>
        <p:spPr/>
        <p:txBody>
          <a:bodyPr/>
          <a:lstStyle/>
          <a:p>
            <a:r>
              <a:rPr lang="en-GB" dirty="0"/>
              <a:t>Generalisation is the antidote to, the antithesis of rote memorisation</a:t>
            </a:r>
          </a:p>
          <a:p>
            <a:r>
              <a:rPr lang="en-GB" dirty="0"/>
              <a:t>It is how the mind works to internalise action(s)</a:t>
            </a:r>
          </a:p>
          <a:p>
            <a:r>
              <a:rPr lang="en-GB" dirty="0"/>
              <a:t>Zoltan Dienes assumed that with sufficient variation in examples, learners would generalise</a:t>
            </a:r>
          </a:p>
          <a:p>
            <a:r>
              <a:rPr lang="en-GB" dirty="0"/>
              <a:t>Caleb </a:t>
            </a:r>
            <a:r>
              <a:rPr lang="en-GB" dirty="0" err="1"/>
              <a:t>Gattegno</a:t>
            </a:r>
            <a:r>
              <a:rPr lang="en-GB" dirty="0"/>
              <a:t> proposed that to internalise is to withdraw attention from the action (integration through subordination)</a:t>
            </a:r>
          </a:p>
        </p:txBody>
      </p:sp>
    </p:spTree>
    <p:extLst>
      <p:ext uri="{BB962C8B-B14F-4D97-AF65-F5344CB8AC3E}">
        <p14:creationId xmlns:p14="http://schemas.microsoft.com/office/powerpoint/2010/main" val="68981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AE22E38-2B60-4B4A-9DF2-30A76F926D93}"/>
              </a:ext>
            </a:extLst>
          </p:cNvPr>
          <p:cNvSpPr>
            <a:spLocks noGrp="1" noChangeArrowheads="1"/>
          </p:cNvSpPr>
          <p:nvPr>
            <p:ph type="title"/>
          </p:nvPr>
        </p:nvSpPr>
        <p:spPr/>
        <p:txBody>
          <a:bodyPr/>
          <a:lstStyle/>
          <a:p>
            <a:r>
              <a:rPr lang="en-US" altLang="en-US">
                <a:ea typeface="ＭＳ Ｐゴシック" panose="020B0600070205080204" pitchFamily="34" charset="-128"/>
              </a:rPr>
              <a:t>What’s The Difference?</a:t>
            </a:r>
          </a:p>
        </p:txBody>
      </p:sp>
      <p:sp>
        <p:nvSpPr>
          <p:cNvPr id="55309" name="AutoShape 4">
            <a:extLst>
              <a:ext uri="{FF2B5EF4-FFF2-40B4-BE49-F238E27FC236}">
                <a16:creationId xmlns:a16="http://schemas.microsoft.com/office/drawing/2014/main" id="{152F2DAA-2E82-7948-87C1-9B04866D27E1}"/>
              </a:ext>
            </a:extLst>
          </p:cNvPr>
          <p:cNvSpPr>
            <a:spLocks noChangeArrowheads="1"/>
          </p:cNvSpPr>
          <p:nvPr/>
        </p:nvSpPr>
        <p:spPr bwMode="auto">
          <a:xfrm>
            <a:off x="304800" y="2743200"/>
            <a:ext cx="6019800" cy="2895600"/>
          </a:xfrm>
          <a:prstGeom prst="doubleWave">
            <a:avLst>
              <a:gd name="adj1" fmla="val 6500"/>
              <a:gd name="adj2" fmla="val 0"/>
            </a:avLst>
          </a:prstGeom>
          <a:solidFill>
            <a:srgbClr val="804000"/>
          </a:solidFill>
          <a:ln w="38100">
            <a:solidFill>
              <a:srgbClr val="800000"/>
            </a:solidFill>
            <a:miter lim="800000"/>
            <a:headEnd/>
            <a:tailEnd/>
          </a:ln>
        </p:spPr>
        <p:txBody>
          <a:bodyPr wrap="none" anchor="ct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endParaRPr lang="en-GB" altLang="en-US"/>
          </a:p>
        </p:txBody>
      </p:sp>
      <p:sp>
        <p:nvSpPr>
          <p:cNvPr id="55310" name="AutoShape 5">
            <a:extLst>
              <a:ext uri="{FF2B5EF4-FFF2-40B4-BE49-F238E27FC236}">
                <a16:creationId xmlns:a16="http://schemas.microsoft.com/office/drawing/2014/main" id="{B1D68F4D-4D50-6246-85BD-A4903C80F0CD}"/>
              </a:ext>
            </a:extLst>
          </p:cNvPr>
          <p:cNvSpPr>
            <a:spLocks noChangeArrowheads="1"/>
          </p:cNvSpPr>
          <p:nvPr/>
        </p:nvSpPr>
        <p:spPr bwMode="auto">
          <a:xfrm>
            <a:off x="6477000" y="5715000"/>
            <a:ext cx="2514600" cy="990600"/>
          </a:xfrm>
          <a:prstGeom prst="wedgeRoundRectCallout">
            <a:avLst>
              <a:gd name="adj1" fmla="val -91287"/>
              <a:gd name="adj2" fmla="val -85255"/>
              <a:gd name="adj3" fmla="val 16667"/>
            </a:avLst>
          </a:prstGeom>
          <a:solidFill>
            <a:schemeClr val="accent6">
              <a:lumMod val="75000"/>
            </a:schemeClr>
          </a:solidFill>
          <a:ln w="9525">
            <a:solidFill>
              <a:schemeClr val="tx1"/>
            </a:solidFill>
            <a:miter lim="800000"/>
            <a:headEnd/>
            <a:tailEnd/>
          </a:ln>
        </p:spPr>
        <p:txBody>
          <a:bodyPr wrap="none" anchor="ct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lgn="ctr"/>
            <a:r>
              <a:rPr lang="en-US" altLang="en-US" b="0">
                <a:solidFill>
                  <a:srgbClr val="FFFF00"/>
                </a:solidFill>
              </a:rPr>
              <a:t>What could </a:t>
            </a:r>
            <a:br>
              <a:rPr lang="en-US" altLang="en-US" b="0">
                <a:solidFill>
                  <a:srgbClr val="FFFF00"/>
                </a:solidFill>
              </a:rPr>
            </a:br>
            <a:r>
              <a:rPr lang="en-US" altLang="en-US" b="0">
                <a:solidFill>
                  <a:srgbClr val="FFFF00"/>
                </a:solidFill>
              </a:rPr>
              <a:t>be varied?</a:t>
            </a:r>
          </a:p>
        </p:txBody>
      </p:sp>
      <p:grpSp>
        <p:nvGrpSpPr>
          <p:cNvPr id="3" name="Group 6">
            <a:extLst>
              <a:ext uri="{FF2B5EF4-FFF2-40B4-BE49-F238E27FC236}">
                <a16:creationId xmlns:a16="http://schemas.microsoft.com/office/drawing/2014/main" id="{C502CD50-BB32-464A-A061-F38FE596C250}"/>
              </a:ext>
            </a:extLst>
          </p:cNvPr>
          <p:cNvGrpSpPr>
            <a:grpSpLocks/>
          </p:cNvGrpSpPr>
          <p:nvPr/>
        </p:nvGrpSpPr>
        <p:grpSpPr bwMode="auto">
          <a:xfrm>
            <a:off x="2743200" y="1905000"/>
            <a:ext cx="2667000" cy="641350"/>
            <a:chOff x="1728" y="1584"/>
            <a:chExt cx="1680" cy="404"/>
          </a:xfrm>
        </p:grpSpPr>
        <p:sp>
          <p:nvSpPr>
            <p:cNvPr id="51209" name="AutoShape 7">
              <a:extLst>
                <a:ext uri="{FF2B5EF4-FFF2-40B4-BE49-F238E27FC236}">
                  <a16:creationId xmlns:a16="http://schemas.microsoft.com/office/drawing/2014/main" id="{55CED899-B2E6-BB44-A530-4BC7B52CC660}"/>
                </a:ext>
              </a:extLst>
            </p:cNvPr>
            <p:cNvSpPr>
              <a:spLocks noChangeArrowheads="1"/>
            </p:cNvSpPr>
            <p:nvPr/>
          </p:nvSpPr>
          <p:spPr bwMode="auto">
            <a:xfrm>
              <a:off x="1728" y="1680"/>
              <a:ext cx="528" cy="220"/>
            </a:xfrm>
            <a:prstGeom prst="wedgeEllipseCallout">
              <a:avLst>
                <a:gd name="adj1" fmla="val -57199"/>
                <a:gd name="adj2" fmla="val 104093"/>
              </a:avLst>
            </a:prstGeom>
            <a:solidFill>
              <a:schemeClr val="accent1"/>
            </a:solidFill>
            <a:ln w="9525">
              <a:solidFill>
                <a:schemeClr val="tx1"/>
              </a:solidFill>
              <a:miter lim="800000"/>
              <a:headEnd/>
              <a:tailEnd/>
            </a:ln>
          </p:spPr>
          <p:txBody>
            <a:bodyPr wrap="none" anchor="ct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lgn="ctr"/>
              <a:endParaRPr lang="en-GB" altLang="en-US">
                <a:latin typeface="Lucida Grande" panose="020B0600040502020204" pitchFamily="34" charset="0"/>
              </a:endParaRPr>
            </a:p>
          </p:txBody>
        </p:sp>
        <p:sp>
          <p:nvSpPr>
            <p:cNvPr id="51210" name="AutoShape 8">
              <a:extLst>
                <a:ext uri="{FF2B5EF4-FFF2-40B4-BE49-F238E27FC236}">
                  <a16:creationId xmlns:a16="http://schemas.microsoft.com/office/drawing/2014/main" id="{BD9BC54B-F0FD-DE48-A352-930BCA1A0614}"/>
                </a:ext>
              </a:extLst>
            </p:cNvPr>
            <p:cNvSpPr>
              <a:spLocks noChangeArrowheads="1"/>
            </p:cNvSpPr>
            <p:nvPr/>
          </p:nvSpPr>
          <p:spPr bwMode="auto">
            <a:xfrm>
              <a:off x="2640" y="1680"/>
              <a:ext cx="432" cy="268"/>
            </a:xfrm>
            <a:prstGeom prst="cloudCallout">
              <a:avLst>
                <a:gd name="adj1" fmla="val -75694"/>
                <a:gd name="adj2" fmla="val 79477"/>
              </a:avLst>
            </a:prstGeom>
            <a:solidFill>
              <a:schemeClr val="accent1"/>
            </a:solidFill>
            <a:ln w="9525">
              <a:solidFill>
                <a:schemeClr val="tx1"/>
              </a:solidFill>
              <a:round/>
              <a:headEnd/>
              <a:tailEnd/>
            </a:ln>
          </p:spPr>
          <p:txBody>
            <a:bodyPr wrap="none" anchor="ct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lgn="ctr"/>
              <a:endParaRPr lang="en-GB" altLang="en-US">
                <a:latin typeface="Lucida Grande" panose="020B0600040502020204" pitchFamily="34" charset="0"/>
              </a:endParaRPr>
            </a:p>
          </p:txBody>
        </p:sp>
        <p:sp>
          <p:nvSpPr>
            <p:cNvPr id="51211" name="Text Box 9">
              <a:extLst>
                <a:ext uri="{FF2B5EF4-FFF2-40B4-BE49-F238E27FC236}">
                  <a16:creationId xmlns:a16="http://schemas.microsoft.com/office/drawing/2014/main" id="{5CF677CF-238F-3345-8FAC-CE1C9186D63D}"/>
                </a:ext>
              </a:extLst>
            </p:cNvPr>
            <p:cNvSpPr txBox="1">
              <a:spLocks noChangeArrowheads="1"/>
            </p:cNvSpPr>
            <p:nvPr/>
          </p:nvSpPr>
          <p:spPr bwMode="auto">
            <a:xfrm>
              <a:off x="2352" y="1584"/>
              <a:ext cx="3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spcBef>
                  <a:spcPct val="50000"/>
                </a:spcBef>
              </a:pPr>
              <a:r>
                <a:rPr lang="en-GB" altLang="en-US" sz="3600">
                  <a:latin typeface="Lucida Grande" panose="020B0600040502020204" pitchFamily="34" charset="0"/>
                </a:rPr>
                <a:t>–</a:t>
              </a:r>
            </a:p>
          </p:txBody>
        </p:sp>
        <p:sp>
          <p:nvSpPr>
            <p:cNvPr id="51212" name="Text Box 10">
              <a:extLst>
                <a:ext uri="{FF2B5EF4-FFF2-40B4-BE49-F238E27FC236}">
                  <a16:creationId xmlns:a16="http://schemas.microsoft.com/office/drawing/2014/main" id="{97FB3239-2D9E-A94B-85CE-4064B51890F3}"/>
                </a:ext>
              </a:extLst>
            </p:cNvPr>
            <p:cNvSpPr txBox="1">
              <a:spLocks noChangeArrowheads="1"/>
            </p:cNvSpPr>
            <p:nvPr/>
          </p:nvSpPr>
          <p:spPr bwMode="auto">
            <a:xfrm>
              <a:off x="3063" y="1584"/>
              <a:ext cx="34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r>
                <a:rPr lang="en-GB" altLang="en-US" sz="3600">
                  <a:latin typeface="Lucida Grande" panose="020B0600040502020204" pitchFamily="34" charset="0"/>
                </a:rPr>
                <a:t>=</a:t>
              </a:r>
            </a:p>
          </p:txBody>
        </p:sp>
      </p:grpSp>
      <p:sp>
        <p:nvSpPr>
          <p:cNvPr id="112653" name="AutoShape 13">
            <a:extLst>
              <a:ext uri="{FF2B5EF4-FFF2-40B4-BE49-F238E27FC236}">
                <a16:creationId xmlns:a16="http://schemas.microsoft.com/office/drawing/2014/main" id="{C12D09C9-48FD-A944-BC4F-CD2B136739D9}"/>
              </a:ext>
            </a:extLst>
          </p:cNvPr>
          <p:cNvSpPr>
            <a:spLocks noChangeArrowheads="1"/>
          </p:cNvSpPr>
          <p:nvPr/>
        </p:nvSpPr>
        <p:spPr bwMode="auto">
          <a:xfrm>
            <a:off x="5943600" y="2971800"/>
            <a:ext cx="3048000" cy="1447800"/>
          </a:xfrm>
          <a:prstGeom prst="wedgeRoundRectCallout">
            <a:avLst>
              <a:gd name="adj1" fmla="val -90259"/>
              <a:gd name="adj2" fmla="val -25111"/>
              <a:gd name="adj3" fmla="val 16667"/>
            </a:avLst>
          </a:prstGeom>
          <a:solidFill>
            <a:srgbClr val="FFFF00"/>
          </a:solidFill>
          <a:ln w="9525">
            <a:solidFill>
              <a:schemeClr val="tx1"/>
            </a:solidFill>
            <a:miter lim="800000"/>
            <a:headEnd/>
            <a:tailEnd/>
          </a:ln>
        </p:spPr>
        <p:txBody>
          <a:bodyPr wrap="none" anchor="ct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lgn="ctr"/>
            <a:r>
              <a:rPr lang="en-GB" altLang="en-US">
                <a:solidFill>
                  <a:srgbClr val="800000"/>
                </a:solidFill>
              </a:rPr>
              <a:t>What then </a:t>
            </a:r>
            <a:br>
              <a:rPr lang="en-GB" altLang="en-US">
                <a:solidFill>
                  <a:srgbClr val="800000"/>
                </a:solidFill>
              </a:rPr>
            </a:br>
            <a:r>
              <a:rPr lang="en-GB" altLang="en-US">
                <a:solidFill>
                  <a:srgbClr val="800000"/>
                </a:solidFill>
              </a:rPr>
              <a:t>would be </a:t>
            </a:r>
            <a:br>
              <a:rPr lang="en-GB" altLang="en-US">
                <a:solidFill>
                  <a:srgbClr val="800000"/>
                </a:solidFill>
              </a:rPr>
            </a:br>
            <a:r>
              <a:rPr lang="en-GB" altLang="en-US">
                <a:solidFill>
                  <a:srgbClr val="800000"/>
                </a:solidFill>
              </a:rPr>
              <a:t>the difference?</a:t>
            </a:r>
          </a:p>
        </p:txBody>
      </p:sp>
      <p:sp>
        <p:nvSpPr>
          <p:cNvPr id="112654" name="AutoShape 14">
            <a:extLst>
              <a:ext uri="{FF2B5EF4-FFF2-40B4-BE49-F238E27FC236}">
                <a16:creationId xmlns:a16="http://schemas.microsoft.com/office/drawing/2014/main" id="{399BB057-7521-FD49-A53F-629E340508BF}"/>
              </a:ext>
            </a:extLst>
          </p:cNvPr>
          <p:cNvSpPr>
            <a:spLocks noChangeArrowheads="1"/>
          </p:cNvSpPr>
          <p:nvPr/>
        </p:nvSpPr>
        <p:spPr bwMode="auto">
          <a:xfrm>
            <a:off x="5943600" y="2971800"/>
            <a:ext cx="3048000" cy="1447800"/>
          </a:xfrm>
          <a:prstGeom prst="wedgeRoundRectCallout">
            <a:avLst>
              <a:gd name="adj1" fmla="val -71301"/>
              <a:gd name="adj2" fmla="val 49671"/>
              <a:gd name="adj3" fmla="val 16667"/>
            </a:avLst>
          </a:prstGeom>
          <a:solidFill>
            <a:srgbClr val="FFFF00"/>
          </a:solidFill>
          <a:ln w="9525">
            <a:solidFill>
              <a:schemeClr val="tx1"/>
            </a:solidFill>
            <a:miter lim="800000"/>
            <a:headEnd/>
            <a:tailEnd/>
          </a:ln>
        </p:spPr>
        <p:txBody>
          <a:bodyPr wrap="none" anchor="ct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lgn="ctr"/>
            <a:r>
              <a:rPr lang="en-GB" altLang="en-US">
                <a:solidFill>
                  <a:srgbClr val="800000"/>
                </a:solidFill>
              </a:rPr>
              <a:t>What then </a:t>
            </a:r>
            <a:br>
              <a:rPr lang="en-GB" altLang="en-US">
                <a:solidFill>
                  <a:srgbClr val="800000"/>
                </a:solidFill>
              </a:rPr>
            </a:br>
            <a:r>
              <a:rPr lang="en-GB" altLang="en-US">
                <a:solidFill>
                  <a:srgbClr val="800000"/>
                </a:solidFill>
              </a:rPr>
              <a:t>would be </a:t>
            </a:r>
            <a:br>
              <a:rPr lang="en-GB" altLang="en-US">
                <a:solidFill>
                  <a:srgbClr val="800000"/>
                </a:solidFill>
              </a:rPr>
            </a:br>
            <a:r>
              <a:rPr lang="en-GB" altLang="en-US">
                <a:solidFill>
                  <a:srgbClr val="800000"/>
                </a:solidFill>
              </a:rPr>
              <a:t>the difference?</a:t>
            </a:r>
          </a:p>
        </p:txBody>
      </p:sp>
      <p:sp>
        <p:nvSpPr>
          <p:cNvPr id="112651" name="Text Box 11">
            <a:extLst>
              <a:ext uri="{FF2B5EF4-FFF2-40B4-BE49-F238E27FC236}">
                <a16:creationId xmlns:a16="http://schemas.microsoft.com/office/drawing/2014/main" id="{57DA8684-4521-7740-B06A-26ECCD837F7D}"/>
              </a:ext>
            </a:extLst>
          </p:cNvPr>
          <p:cNvSpPr txBox="1">
            <a:spLocks noChangeArrowheads="1"/>
          </p:cNvSpPr>
          <p:nvPr/>
        </p:nvSpPr>
        <p:spPr bwMode="auto">
          <a:xfrm>
            <a:off x="533400" y="3048000"/>
            <a:ext cx="4191000" cy="519113"/>
          </a:xfrm>
          <a:prstGeom prst="rect">
            <a:avLst/>
          </a:prstGeom>
          <a:noFill/>
          <a:ln w="9525">
            <a:noFill/>
            <a:miter lim="800000"/>
            <a:headEnd/>
            <a:tailEnd/>
          </a:ln>
        </p:spPr>
        <p:txBody>
          <a:bodyPr>
            <a:spAutoFit/>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spcBef>
                <a:spcPct val="50000"/>
              </a:spcBef>
            </a:pPr>
            <a:r>
              <a:rPr lang="en-GB" altLang="en-US" b="0" dirty="0">
                <a:solidFill>
                  <a:srgbClr val="FFFF00"/>
                </a:solidFill>
              </a:rPr>
              <a:t>First, add one to each</a:t>
            </a:r>
          </a:p>
        </p:txBody>
      </p:sp>
      <p:sp>
        <p:nvSpPr>
          <p:cNvPr id="112652" name="Text Box 12">
            <a:extLst>
              <a:ext uri="{FF2B5EF4-FFF2-40B4-BE49-F238E27FC236}">
                <a16:creationId xmlns:a16="http://schemas.microsoft.com/office/drawing/2014/main" id="{BA7288C4-5420-DD47-87E4-08413F2AC4D7}"/>
              </a:ext>
            </a:extLst>
          </p:cNvPr>
          <p:cNvSpPr txBox="1">
            <a:spLocks noChangeArrowheads="1"/>
          </p:cNvSpPr>
          <p:nvPr/>
        </p:nvSpPr>
        <p:spPr bwMode="auto">
          <a:xfrm>
            <a:off x="533400" y="3886200"/>
            <a:ext cx="5715000" cy="1373188"/>
          </a:xfrm>
          <a:prstGeom prst="rect">
            <a:avLst/>
          </a:prstGeom>
          <a:noFill/>
          <a:ln w="9525">
            <a:noFill/>
            <a:miter lim="800000"/>
            <a:headEnd/>
            <a:tailEnd/>
          </a:ln>
        </p:spPr>
        <p:txBody>
          <a:bodyPr>
            <a:spAutoFit/>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spcBef>
                <a:spcPct val="50000"/>
              </a:spcBef>
            </a:pPr>
            <a:r>
              <a:rPr lang="en-GB" altLang="en-US" b="0" dirty="0">
                <a:solidFill>
                  <a:srgbClr val="FFFF00"/>
                </a:solidFill>
              </a:rPr>
              <a:t>First, </a:t>
            </a:r>
            <a:br>
              <a:rPr lang="en-GB" altLang="en-US" b="0" dirty="0">
                <a:solidFill>
                  <a:srgbClr val="FFFF00"/>
                </a:solidFill>
              </a:rPr>
            </a:br>
            <a:r>
              <a:rPr lang="en-GB" altLang="en-US" b="0" dirty="0">
                <a:solidFill>
                  <a:srgbClr val="FFFF00"/>
                </a:solidFill>
              </a:rPr>
              <a:t>add one to the larger and subtract one from the smaller</a:t>
            </a:r>
          </a:p>
        </p:txBody>
      </p:sp>
    </p:spTree>
    <p:extLst>
      <p:ext uri="{BB962C8B-B14F-4D97-AF65-F5344CB8AC3E}">
        <p14:creationId xmlns:p14="http://schemas.microsoft.com/office/powerpoint/2010/main" val="34776214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5309"/>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112651"/>
                                        </p:tgtEl>
                                        <p:attrNameLst>
                                          <p:attrName>style.visibility</p:attrName>
                                        </p:attrNameLst>
                                      </p:cBhvr>
                                      <p:to>
                                        <p:strVal val="visible"/>
                                      </p:to>
                                    </p:set>
                                    <p:animEffect transition="in" filter="wipe(left)">
                                      <p:cBhvr>
                                        <p:cTn id="14" dur="2000"/>
                                        <p:tgtEl>
                                          <p:spTgt spid="11265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12653"/>
                                        </p:tgtEl>
                                        <p:attrNameLst>
                                          <p:attrName>style.visibility</p:attrName>
                                        </p:attrNameLst>
                                      </p:cBhvr>
                                      <p:to>
                                        <p:strVal val="visible"/>
                                      </p:to>
                                    </p:set>
                                    <p:animEffect transition="in" filter="dissolve">
                                      <p:cBhvr>
                                        <p:cTn id="19" dur="500"/>
                                        <p:tgtEl>
                                          <p:spTgt spid="11265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112653"/>
                                        </p:tgtEl>
                                      </p:cBhvr>
                                    </p:animEffect>
                                    <p:set>
                                      <p:cBhvr>
                                        <p:cTn id="24" dur="1" fill="hold">
                                          <p:stCondLst>
                                            <p:cond delay="499"/>
                                          </p:stCondLst>
                                        </p:cTn>
                                        <p:tgtEl>
                                          <p:spTgt spid="11265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2651"/>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2652"/>
                                        </p:tgtEl>
                                        <p:attrNameLst>
                                          <p:attrName>style.visibility</p:attrName>
                                        </p:attrNameLst>
                                      </p:cBhvr>
                                      <p:to>
                                        <p:strVal val="visible"/>
                                      </p:to>
                                    </p:set>
                                    <p:animEffect transition="in" filter="wipe(left)">
                                      <p:cBhvr>
                                        <p:cTn id="30" dur="2000"/>
                                        <p:tgtEl>
                                          <p:spTgt spid="11265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2654"/>
                                        </p:tgtEl>
                                        <p:attrNameLst>
                                          <p:attrName>style.visibility</p:attrName>
                                        </p:attrNameLst>
                                      </p:cBhvr>
                                      <p:to>
                                        <p:strVal val="visible"/>
                                      </p:to>
                                    </p:set>
                                    <p:animEffect transition="in" filter="dissolve">
                                      <p:cBhvr>
                                        <p:cTn id="35" dur="500"/>
                                        <p:tgtEl>
                                          <p:spTgt spid="11265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112654"/>
                                        </p:tgtEl>
                                      </p:cBhvr>
                                    </p:animEffect>
                                    <p:set>
                                      <p:cBhvr>
                                        <p:cTn id="40" dur="1" fill="hold">
                                          <p:stCondLst>
                                            <p:cond delay="499"/>
                                          </p:stCondLst>
                                        </p:cTn>
                                        <p:tgtEl>
                                          <p:spTgt spid="112654"/>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1126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9" grpId="0" animBg="1"/>
      <p:bldP spid="55310" grpId="0" animBg="1"/>
      <p:bldP spid="112653" grpId="0" animBg="1"/>
      <p:bldP spid="112653" grpId="1" animBg="1"/>
      <p:bldP spid="112654" grpId="0" animBg="1"/>
      <p:bldP spid="112654" grpId="1" animBg="1"/>
      <p:bldP spid="112651" grpId="0"/>
      <p:bldP spid="112651" grpId="1"/>
      <p:bldP spid="112651" grpId="2"/>
      <p:bldP spid="1126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203C864F-6BE8-2341-8C6E-1A26E961106F}"/>
              </a:ext>
            </a:extLst>
          </p:cNvPr>
          <p:cNvSpPr>
            <a:spLocks noGrp="1" noChangeArrowheads="1"/>
          </p:cNvSpPr>
          <p:nvPr>
            <p:ph type="title"/>
          </p:nvPr>
        </p:nvSpPr>
        <p:spPr/>
        <p:txBody>
          <a:bodyPr/>
          <a:lstStyle/>
          <a:p>
            <a:r>
              <a:rPr lang="en-US" altLang="en-US">
                <a:ea typeface="ＭＳ Ｐゴシック" panose="020B0600070205080204" pitchFamily="34" charset="-128"/>
              </a:rPr>
              <a:t>What’s The Ratio?</a:t>
            </a:r>
          </a:p>
        </p:txBody>
      </p:sp>
      <p:grpSp>
        <p:nvGrpSpPr>
          <p:cNvPr id="2" name="Group 3">
            <a:extLst>
              <a:ext uri="{FF2B5EF4-FFF2-40B4-BE49-F238E27FC236}">
                <a16:creationId xmlns:a16="http://schemas.microsoft.com/office/drawing/2014/main" id="{F0D24DDC-E390-3B44-B5FA-1B8E9600647D}"/>
              </a:ext>
            </a:extLst>
          </p:cNvPr>
          <p:cNvGrpSpPr>
            <a:grpSpLocks/>
          </p:cNvGrpSpPr>
          <p:nvPr/>
        </p:nvGrpSpPr>
        <p:grpSpPr bwMode="auto">
          <a:xfrm>
            <a:off x="304800" y="2743200"/>
            <a:ext cx="8686800" cy="3962400"/>
            <a:chOff x="192" y="1728"/>
            <a:chExt cx="5472" cy="2496"/>
          </a:xfrm>
          <a:solidFill>
            <a:schemeClr val="accent6">
              <a:lumMod val="75000"/>
            </a:schemeClr>
          </a:solidFill>
        </p:grpSpPr>
        <p:sp>
          <p:nvSpPr>
            <p:cNvPr id="53261" name="AutoShape 4">
              <a:extLst>
                <a:ext uri="{FF2B5EF4-FFF2-40B4-BE49-F238E27FC236}">
                  <a16:creationId xmlns:a16="http://schemas.microsoft.com/office/drawing/2014/main" id="{1109546D-F06A-E844-90B9-C9DF09E9C8C8}"/>
                </a:ext>
              </a:extLst>
            </p:cNvPr>
            <p:cNvSpPr>
              <a:spLocks noChangeArrowheads="1"/>
            </p:cNvSpPr>
            <p:nvPr/>
          </p:nvSpPr>
          <p:spPr bwMode="auto">
            <a:xfrm>
              <a:off x="192" y="1728"/>
              <a:ext cx="3792" cy="1824"/>
            </a:xfrm>
            <a:prstGeom prst="doubleWave">
              <a:avLst>
                <a:gd name="adj1" fmla="val 6500"/>
                <a:gd name="adj2" fmla="val 0"/>
              </a:avLst>
            </a:prstGeom>
            <a:solidFill>
              <a:srgbClr val="794315"/>
            </a:solidFill>
            <a:ln w="38100">
              <a:solidFill>
                <a:srgbClr val="800000"/>
              </a:solidFill>
              <a:miter lim="800000"/>
              <a:headEnd/>
              <a:tailEnd/>
            </a:ln>
          </p:spPr>
          <p:txBody>
            <a:bodyPr wrap="none" anchor="ct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endParaRPr lang="en-GB" altLang="en-US" b="0">
                <a:solidFill>
                  <a:srgbClr val="FFFF00"/>
                </a:solidFill>
              </a:endParaRPr>
            </a:p>
          </p:txBody>
        </p:sp>
        <p:sp>
          <p:nvSpPr>
            <p:cNvPr id="53262" name="AutoShape 5">
              <a:extLst>
                <a:ext uri="{FF2B5EF4-FFF2-40B4-BE49-F238E27FC236}">
                  <a16:creationId xmlns:a16="http://schemas.microsoft.com/office/drawing/2014/main" id="{8F27D397-4374-6947-89CA-A0800F673737}"/>
                </a:ext>
              </a:extLst>
            </p:cNvPr>
            <p:cNvSpPr>
              <a:spLocks noChangeArrowheads="1"/>
            </p:cNvSpPr>
            <p:nvPr/>
          </p:nvSpPr>
          <p:spPr bwMode="auto">
            <a:xfrm>
              <a:off x="4080" y="3600"/>
              <a:ext cx="1584" cy="624"/>
            </a:xfrm>
            <a:prstGeom prst="wedgeRoundRectCallout">
              <a:avLst>
                <a:gd name="adj1" fmla="val -91287"/>
                <a:gd name="adj2" fmla="val -85255"/>
                <a:gd name="adj3" fmla="val 16667"/>
              </a:avLst>
            </a:prstGeom>
            <a:grpFill/>
            <a:ln w="9525">
              <a:solidFill>
                <a:schemeClr val="tx1"/>
              </a:solidFill>
              <a:miter lim="800000"/>
              <a:headEnd/>
              <a:tailEnd/>
            </a:ln>
          </p:spPr>
          <p:txBody>
            <a:bodyPr wrap="none" anchor="ct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lgn="ctr"/>
              <a:r>
                <a:rPr lang="en-US" altLang="en-US" sz="2400" b="0">
                  <a:solidFill>
                    <a:srgbClr val="FFFF00"/>
                  </a:solidFill>
                </a:rPr>
                <a:t>What could </a:t>
              </a:r>
              <a:br>
                <a:rPr lang="en-US" altLang="en-US" sz="2400" b="0">
                  <a:solidFill>
                    <a:srgbClr val="FFFF00"/>
                  </a:solidFill>
                </a:rPr>
              </a:br>
              <a:r>
                <a:rPr lang="en-US" altLang="en-US" sz="2400" b="0">
                  <a:solidFill>
                    <a:srgbClr val="FFFF00"/>
                  </a:solidFill>
                </a:rPr>
                <a:t>be varied?</a:t>
              </a:r>
            </a:p>
          </p:txBody>
        </p:sp>
      </p:grpSp>
      <p:grpSp>
        <p:nvGrpSpPr>
          <p:cNvPr id="3" name="Group 6">
            <a:extLst>
              <a:ext uri="{FF2B5EF4-FFF2-40B4-BE49-F238E27FC236}">
                <a16:creationId xmlns:a16="http://schemas.microsoft.com/office/drawing/2014/main" id="{BFB90FFA-0EBB-714A-BDF5-29C8797340EE}"/>
              </a:ext>
            </a:extLst>
          </p:cNvPr>
          <p:cNvGrpSpPr>
            <a:grpSpLocks/>
          </p:cNvGrpSpPr>
          <p:nvPr/>
        </p:nvGrpSpPr>
        <p:grpSpPr bwMode="auto">
          <a:xfrm>
            <a:off x="2743200" y="1905000"/>
            <a:ext cx="2667000" cy="641350"/>
            <a:chOff x="1728" y="1584"/>
            <a:chExt cx="1680" cy="404"/>
          </a:xfrm>
        </p:grpSpPr>
        <p:sp>
          <p:nvSpPr>
            <p:cNvPr id="53257" name="AutoShape 7">
              <a:extLst>
                <a:ext uri="{FF2B5EF4-FFF2-40B4-BE49-F238E27FC236}">
                  <a16:creationId xmlns:a16="http://schemas.microsoft.com/office/drawing/2014/main" id="{D05ABEF4-10F8-544C-B2C6-A4DC6FC1BEA5}"/>
                </a:ext>
              </a:extLst>
            </p:cNvPr>
            <p:cNvSpPr>
              <a:spLocks noChangeArrowheads="1"/>
            </p:cNvSpPr>
            <p:nvPr/>
          </p:nvSpPr>
          <p:spPr bwMode="auto">
            <a:xfrm>
              <a:off x="1728" y="1680"/>
              <a:ext cx="528" cy="220"/>
            </a:xfrm>
            <a:prstGeom prst="wedgeEllipseCallout">
              <a:avLst>
                <a:gd name="adj1" fmla="val -57199"/>
                <a:gd name="adj2" fmla="val 104093"/>
              </a:avLst>
            </a:prstGeom>
            <a:solidFill>
              <a:schemeClr val="accent1"/>
            </a:solidFill>
            <a:ln w="9525">
              <a:solidFill>
                <a:schemeClr val="tx1"/>
              </a:solidFill>
              <a:miter lim="800000"/>
              <a:headEnd/>
              <a:tailEnd/>
            </a:ln>
          </p:spPr>
          <p:txBody>
            <a:bodyPr wrap="none" anchor="ct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lgn="ctr"/>
              <a:endParaRPr lang="en-GB" altLang="en-US">
                <a:latin typeface="Lucida Grande" panose="020B0600040502020204" pitchFamily="34" charset="0"/>
              </a:endParaRPr>
            </a:p>
          </p:txBody>
        </p:sp>
        <p:sp>
          <p:nvSpPr>
            <p:cNvPr id="53258" name="AutoShape 8">
              <a:extLst>
                <a:ext uri="{FF2B5EF4-FFF2-40B4-BE49-F238E27FC236}">
                  <a16:creationId xmlns:a16="http://schemas.microsoft.com/office/drawing/2014/main" id="{0EC50599-1ADD-FA4D-8DD4-3DE31C3EDEFF}"/>
                </a:ext>
              </a:extLst>
            </p:cNvPr>
            <p:cNvSpPr>
              <a:spLocks noChangeArrowheads="1"/>
            </p:cNvSpPr>
            <p:nvPr/>
          </p:nvSpPr>
          <p:spPr bwMode="auto">
            <a:xfrm>
              <a:off x="2640" y="1680"/>
              <a:ext cx="432" cy="268"/>
            </a:xfrm>
            <a:prstGeom prst="cloudCallout">
              <a:avLst>
                <a:gd name="adj1" fmla="val -75694"/>
                <a:gd name="adj2" fmla="val 79477"/>
              </a:avLst>
            </a:prstGeom>
            <a:solidFill>
              <a:schemeClr val="accent1"/>
            </a:solidFill>
            <a:ln w="9525">
              <a:solidFill>
                <a:schemeClr val="tx1"/>
              </a:solidFill>
              <a:round/>
              <a:headEnd/>
              <a:tailEnd/>
            </a:ln>
          </p:spPr>
          <p:txBody>
            <a:bodyPr wrap="none" anchor="ct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lgn="ctr"/>
              <a:endParaRPr lang="en-GB" altLang="en-US">
                <a:latin typeface="Lucida Grande" panose="020B0600040502020204" pitchFamily="34" charset="0"/>
              </a:endParaRPr>
            </a:p>
          </p:txBody>
        </p:sp>
        <p:sp>
          <p:nvSpPr>
            <p:cNvPr id="53259" name="Text Box 9">
              <a:extLst>
                <a:ext uri="{FF2B5EF4-FFF2-40B4-BE49-F238E27FC236}">
                  <a16:creationId xmlns:a16="http://schemas.microsoft.com/office/drawing/2014/main" id="{EB9FF2BC-98C4-5445-9E11-620D53FA910D}"/>
                </a:ext>
              </a:extLst>
            </p:cNvPr>
            <p:cNvSpPr txBox="1">
              <a:spLocks noChangeArrowheads="1"/>
            </p:cNvSpPr>
            <p:nvPr/>
          </p:nvSpPr>
          <p:spPr bwMode="auto">
            <a:xfrm>
              <a:off x="2272" y="1584"/>
              <a:ext cx="3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spcBef>
                  <a:spcPct val="50000"/>
                </a:spcBef>
              </a:pPr>
              <a:r>
                <a:rPr lang="en-GB" altLang="en-US" sz="3600" dirty="0">
                  <a:latin typeface="Lucida Grande" panose="020B0600040502020204" pitchFamily="34" charset="0"/>
                </a:rPr>
                <a:t>÷  </a:t>
              </a:r>
            </a:p>
          </p:txBody>
        </p:sp>
        <p:sp>
          <p:nvSpPr>
            <p:cNvPr id="53260" name="Text Box 10">
              <a:extLst>
                <a:ext uri="{FF2B5EF4-FFF2-40B4-BE49-F238E27FC236}">
                  <a16:creationId xmlns:a16="http://schemas.microsoft.com/office/drawing/2014/main" id="{DF78338D-7986-4C45-9E66-E7415A36D057}"/>
                </a:ext>
              </a:extLst>
            </p:cNvPr>
            <p:cNvSpPr txBox="1">
              <a:spLocks noChangeArrowheads="1"/>
            </p:cNvSpPr>
            <p:nvPr/>
          </p:nvSpPr>
          <p:spPr bwMode="auto">
            <a:xfrm>
              <a:off x="3063" y="1584"/>
              <a:ext cx="34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r>
                <a:rPr lang="en-GB" altLang="en-US" sz="3600">
                  <a:latin typeface="Lucida Grande" panose="020B0600040502020204" pitchFamily="34" charset="0"/>
                </a:rPr>
                <a:t>=</a:t>
              </a:r>
            </a:p>
          </p:txBody>
        </p:sp>
      </p:grpSp>
      <p:sp>
        <p:nvSpPr>
          <p:cNvPr id="120843" name="Text Box 11">
            <a:extLst>
              <a:ext uri="{FF2B5EF4-FFF2-40B4-BE49-F238E27FC236}">
                <a16:creationId xmlns:a16="http://schemas.microsoft.com/office/drawing/2014/main" id="{02E15682-1123-224F-BFE8-A90E12868314}"/>
              </a:ext>
            </a:extLst>
          </p:cNvPr>
          <p:cNvSpPr txBox="1">
            <a:spLocks noChangeArrowheads="1"/>
          </p:cNvSpPr>
          <p:nvPr/>
        </p:nvSpPr>
        <p:spPr bwMode="auto">
          <a:xfrm>
            <a:off x="533400" y="3048000"/>
            <a:ext cx="480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spcBef>
                <a:spcPct val="50000"/>
              </a:spcBef>
            </a:pPr>
            <a:r>
              <a:rPr lang="en-GB" altLang="en-US" b="0" dirty="0">
                <a:solidFill>
                  <a:srgbClr val="FFF077"/>
                </a:solidFill>
              </a:rPr>
              <a:t>First, multiply each by 3</a:t>
            </a:r>
          </a:p>
        </p:txBody>
      </p:sp>
      <p:sp>
        <p:nvSpPr>
          <p:cNvPr id="120844" name="Text Box 12">
            <a:extLst>
              <a:ext uri="{FF2B5EF4-FFF2-40B4-BE49-F238E27FC236}">
                <a16:creationId xmlns:a16="http://schemas.microsoft.com/office/drawing/2014/main" id="{1A88D033-2A7C-F745-8A2D-8E50D714B784}"/>
              </a:ext>
            </a:extLst>
          </p:cNvPr>
          <p:cNvSpPr txBox="1">
            <a:spLocks noChangeArrowheads="1"/>
          </p:cNvSpPr>
          <p:nvPr/>
        </p:nvSpPr>
        <p:spPr bwMode="auto">
          <a:xfrm>
            <a:off x="533400" y="3886200"/>
            <a:ext cx="5715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spcBef>
                <a:spcPct val="50000"/>
              </a:spcBef>
            </a:pPr>
            <a:r>
              <a:rPr lang="en-GB" altLang="en-US" b="0">
                <a:solidFill>
                  <a:srgbClr val="FFF077"/>
                </a:solidFill>
              </a:rPr>
              <a:t>First, </a:t>
            </a:r>
            <a:br>
              <a:rPr lang="en-GB" altLang="en-US" b="0">
                <a:solidFill>
                  <a:srgbClr val="FFF077"/>
                </a:solidFill>
              </a:rPr>
            </a:br>
            <a:r>
              <a:rPr lang="en-GB" altLang="en-US" b="0">
                <a:solidFill>
                  <a:srgbClr val="FFF077"/>
                </a:solidFill>
              </a:rPr>
              <a:t>multiply the larger by 2 and divide the smaller by 3</a:t>
            </a:r>
          </a:p>
        </p:txBody>
      </p:sp>
      <p:sp>
        <p:nvSpPr>
          <p:cNvPr id="120845" name="AutoShape 13">
            <a:extLst>
              <a:ext uri="{FF2B5EF4-FFF2-40B4-BE49-F238E27FC236}">
                <a16:creationId xmlns:a16="http://schemas.microsoft.com/office/drawing/2014/main" id="{7E41C6A9-4EA6-B64F-928C-9437F4C0033E}"/>
              </a:ext>
            </a:extLst>
          </p:cNvPr>
          <p:cNvSpPr>
            <a:spLocks noChangeArrowheads="1"/>
          </p:cNvSpPr>
          <p:nvPr/>
        </p:nvSpPr>
        <p:spPr bwMode="auto">
          <a:xfrm>
            <a:off x="5867400" y="3657600"/>
            <a:ext cx="3048000" cy="914400"/>
          </a:xfrm>
          <a:prstGeom prst="wedgeRoundRectCallout">
            <a:avLst>
              <a:gd name="adj1" fmla="val -82759"/>
              <a:gd name="adj2" fmla="val -85593"/>
              <a:gd name="adj3" fmla="val 16667"/>
            </a:avLst>
          </a:prstGeom>
          <a:solidFill>
            <a:srgbClr val="FFFF00"/>
          </a:solidFill>
          <a:ln w="9525">
            <a:solidFill>
              <a:schemeClr val="tx1"/>
            </a:solidFill>
            <a:miter lim="800000"/>
            <a:headEnd/>
            <a:tailEnd/>
          </a:ln>
        </p:spPr>
        <p:txBody>
          <a:bodyPr wrap="none" anchor="ct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lgn="ctr"/>
            <a:r>
              <a:rPr lang="en-GB" altLang="en-US" sz="2400">
                <a:solidFill>
                  <a:srgbClr val="800000"/>
                </a:solidFill>
              </a:rPr>
              <a:t>What is the ratio?</a:t>
            </a:r>
          </a:p>
        </p:txBody>
      </p:sp>
      <p:sp>
        <p:nvSpPr>
          <p:cNvPr id="120846" name="AutoShape 14">
            <a:extLst>
              <a:ext uri="{FF2B5EF4-FFF2-40B4-BE49-F238E27FC236}">
                <a16:creationId xmlns:a16="http://schemas.microsoft.com/office/drawing/2014/main" id="{18340AAB-BB58-4E4F-AA37-1B0BB7FC8FC0}"/>
              </a:ext>
            </a:extLst>
          </p:cNvPr>
          <p:cNvSpPr>
            <a:spLocks noChangeArrowheads="1"/>
          </p:cNvSpPr>
          <p:nvPr/>
        </p:nvSpPr>
        <p:spPr bwMode="auto">
          <a:xfrm>
            <a:off x="5867400" y="3657600"/>
            <a:ext cx="3048000" cy="914400"/>
          </a:xfrm>
          <a:prstGeom prst="wedgeRoundRectCallout">
            <a:avLst>
              <a:gd name="adj1" fmla="val -63801"/>
              <a:gd name="adj2" fmla="val 82815"/>
              <a:gd name="adj3" fmla="val 16667"/>
            </a:avLst>
          </a:prstGeom>
          <a:solidFill>
            <a:srgbClr val="FFFF00"/>
          </a:solidFill>
          <a:ln w="9525">
            <a:solidFill>
              <a:schemeClr val="tx1"/>
            </a:solidFill>
            <a:miter lim="800000"/>
            <a:headEnd/>
            <a:tailEnd/>
          </a:ln>
        </p:spPr>
        <p:txBody>
          <a:bodyPr wrap="none" anchor="ctr"/>
          <a:lstStyle>
            <a:lvl1pPr>
              <a:defRPr sz="2800" b="1">
                <a:solidFill>
                  <a:schemeClr val="tx1"/>
                </a:solidFill>
                <a:latin typeface="Chalkboard" panose="03050602040202020205" pitchFamily="66" charset="77"/>
                <a:ea typeface="ＭＳ Ｐゴシック" panose="020B0600070205080204" pitchFamily="34" charset="-128"/>
              </a:defRPr>
            </a:lvl1pPr>
            <a:lvl2pPr marL="37931725" indent="-37474525">
              <a:defRPr sz="2800" b="1">
                <a:solidFill>
                  <a:schemeClr val="tx1"/>
                </a:solidFill>
                <a:latin typeface="Chalkboard" panose="03050602040202020205" pitchFamily="66" charset="77"/>
                <a:ea typeface="ＭＳ Ｐゴシック" panose="020B0600070205080204" pitchFamily="34" charset="-128"/>
              </a:defRPr>
            </a:lvl2pPr>
            <a:lvl3pPr>
              <a:defRPr sz="2800" b="1">
                <a:solidFill>
                  <a:schemeClr val="tx1"/>
                </a:solidFill>
                <a:latin typeface="Chalkboard" panose="03050602040202020205" pitchFamily="66" charset="77"/>
                <a:ea typeface="ＭＳ Ｐゴシック" panose="020B0600070205080204" pitchFamily="34" charset="-128"/>
              </a:defRPr>
            </a:lvl3pPr>
            <a:lvl4pPr>
              <a:defRPr sz="2800" b="1">
                <a:solidFill>
                  <a:schemeClr val="tx1"/>
                </a:solidFill>
                <a:latin typeface="Chalkboard" panose="03050602040202020205" pitchFamily="66" charset="77"/>
                <a:ea typeface="ＭＳ Ｐゴシック" panose="020B0600070205080204" pitchFamily="34" charset="-128"/>
              </a:defRPr>
            </a:lvl4pPr>
            <a:lvl5pPr>
              <a:defRPr sz="2800" b="1">
                <a:solidFill>
                  <a:schemeClr val="tx1"/>
                </a:solidFill>
                <a:latin typeface="Chalkboard" panose="03050602040202020205" pitchFamily="66" charset="77"/>
                <a:ea typeface="ＭＳ Ｐゴシック" panose="020B0600070205080204" pitchFamily="34" charset="-128"/>
              </a:defRPr>
            </a:lvl5pPr>
            <a:lvl6pPr marL="4572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9144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1371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18288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lgn="ctr"/>
            <a:r>
              <a:rPr lang="en-GB" altLang="en-US" sz="2400" b="0">
                <a:solidFill>
                  <a:srgbClr val="800000"/>
                </a:solidFill>
              </a:rPr>
              <a:t>What is the ratio?</a:t>
            </a:r>
          </a:p>
        </p:txBody>
      </p:sp>
    </p:spTree>
    <p:extLst>
      <p:ext uri="{BB962C8B-B14F-4D97-AF65-F5344CB8AC3E}">
        <p14:creationId xmlns:p14="http://schemas.microsoft.com/office/powerpoint/2010/main" val="1158727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22" presetClass="entr" presetSubtype="8" fill="hold" grpId="0" nodeType="withEffect">
                                  <p:stCondLst>
                                    <p:cond delay="0"/>
                                  </p:stCondLst>
                                  <p:childTnLst>
                                    <p:set>
                                      <p:cBhvr>
                                        <p:cTn id="13" dur="1" fill="hold">
                                          <p:stCondLst>
                                            <p:cond delay="0"/>
                                          </p:stCondLst>
                                        </p:cTn>
                                        <p:tgtEl>
                                          <p:spTgt spid="120843"/>
                                        </p:tgtEl>
                                        <p:attrNameLst>
                                          <p:attrName>style.visibility</p:attrName>
                                        </p:attrNameLst>
                                      </p:cBhvr>
                                      <p:to>
                                        <p:strVal val="visible"/>
                                      </p:to>
                                    </p:set>
                                    <p:animEffect transition="in" filter="wipe(left)">
                                      <p:cBhvr>
                                        <p:cTn id="14" dur="2000"/>
                                        <p:tgtEl>
                                          <p:spTgt spid="12084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20845"/>
                                        </p:tgtEl>
                                        <p:attrNameLst>
                                          <p:attrName>style.visibility</p:attrName>
                                        </p:attrNameLst>
                                      </p:cBhvr>
                                      <p:to>
                                        <p:strVal val="visible"/>
                                      </p:to>
                                    </p:set>
                                    <p:animEffect transition="in" filter="dissolve">
                                      <p:cBhvr>
                                        <p:cTn id="19" dur="500"/>
                                        <p:tgtEl>
                                          <p:spTgt spid="12084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120845"/>
                                        </p:tgtEl>
                                      </p:cBhvr>
                                    </p:animEffect>
                                    <p:set>
                                      <p:cBhvr>
                                        <p:cTn id="24" dur="1" fill="hold">
                                          <p:stCondLst>
                                            <p:cond delay="499"/>
                                          </p:stCondLst>
                                        </p:cTn>
                                        <p:tgtEl>
                                          <p:spTgt spid="12084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0843"/>
                                        </p:tgtEl>
                                        <p:attrNameLst>
                                          <p:attrName>style.visibility</p:attrName>
                                        </p:attrNameLst>
                                      </p:cBhvr>
                                      <p:to>
                                        <p:strVal val="hidden"/>
                                      </p:to>
                                    </p:se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20844"/>
                                        </p:tgtEl>
                                        <p:attrNameLst>
                                          <p:attrName>style.visibility</p:attrName>
                                        </p:attrNameLst>
                                      </p:cBhvr>
                                      <p:to>
                                        <p:strVal val="visible"/>
                                      </p:to>
                                    </p:set>
                                    <p:animEffect transition="in" filter="wipe(left)">
                                      <p:cBhvr>
                                        <p:cTn id="30" dur="2000"/>
                                        <p:tgtEl>
                                          <p:spTgt spid="12084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0846"/>
                                        </p:tgtEl>
                                        <p:attrNameLst>
                                          <p:attrName>style.visibility</p:attrName>
                                        </p:attrNameLst>
                                      </p:cBhvr>
                                      <p:to>
                                        <p:strVal val="visible"/>
                                      </p:to>
                                    </p:set>
                                    <p:animEffect transition="in" filter="dissolve">
                                      <p:cBhvr>
                                        <p:cTn id="35" dur="500"/>
                                        <p:tgtEl>
                                          <p:spTgt spid="12084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120846"/>
                                        </p:tgtEl>
                                      </p:cBhvr>
                                    </p:animEffect>
                                    <p:set>
                                      <p:cBhvr>
                                        <p:cTn id="40" dur="1" fill="hold">
                                          <p:stCondLst>
                                            <p:cond delay="499"/>
                                          </p:stCondLst>
                                        </p:cTn>
                                        <p:tgtEl>
                                          <p:spTgt spid="120846"/>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1208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3" grpId="0"/>
      <p:bldP spid="120843" grpId="1"/>
      <p:bldP spid="120843" grpId="2"/>
      <p:bldP spid="120844" grpId="0"/>
      <p:bldP spid="120845" grpId="0" animBg="1"/>
      <p:bldP spid="120845" grpId="1" animBg="1"/>
      <p:bldP spid="120846" grpId="0" animBg="1"/>
      <p:bldP spid="12084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EA53C-A97F-3640-B89D-2FCC57EFD343}"/>
              </a:ext>
            </a:extLst>
          </p:cNvPr>
          <p:cNvSpPr>
            <a:spLocks noGrp="1"/>
          </p:cNvSpPr>
          <p:nvPr>
            <p:ph type="title"/>
          </p:nvPr>
        </p:nvSpPr>
        <p:spPr/>
        <p:txBody>
          <a:bodyPr/>
          <a:lstStyle/>
          <a:p>
            <a:r>
              <a:rPr lang="en-GB" dirty="0"/>
              <a:t>Imagine This</a:t>
            </a:r>
          </a:p>
        </p:txBody>
      </p:sp>
      <p:sp>
        <p:nvSpPr>
          <p:cNvPr id="3" name="Content Placeholder 2">
            <a:extLst>
              <a:ext uri="{FF2B5EF4-FFF2-40B4-BE49-F238E27FC236}">
                <a16:creationId xmlns:a16="http://schemas.microsoft.com/office/drawing/2014/main" id="{FC5FEDD2-4CA4-084E-AA6F-34C864AA8F6E}"/>
              </a:ext>
            </a:extLst>
          </p:cNvPr>
          <p:cNvSpPr>
            <a:spLocks noGrp="1"/>
          </p:cNvSpPr>
          <p:nvPr>
            <p:ph idx="1"/>
          </p:nvPr>
        </p:nvSpPr>
        <p:spPr/>
        <p:txBody>
          <a:bodyPr/>
          <a:lstStyle/>
          <a:p>
            <a:r>
              <a:rPr lang="en-GB" dirty="0"/>
              <a:t>A teaching page from a textbook you used today; </a:t>
            </a:r>
            <a:br>
              <a:rPr lang="en-GB" dirty="0"/>
            </a:br>
            <a:r>
              <a:rPr lang="en-GB" dirty="0"/>
              <a:t>or a worksheet or a task you used today</a:t>
            </a:r>
          </a:p>
          <a:p>
            <a:r>
              <a:rPr lang="en-GB" dirty="0"/>
              <a:t>What was the generality to which learners were being exposed?</a:t>
            </a:r>
          </a:p>
        </p:txBody>
      </p:sp>
    </p:spTree>
    <p:extLst>
      <p:ext uri="{BB962C8B-B14F-4D97-AF65-F5344CB8AC3E}">
        <p14:creationId xmlns:p14="http://schemas.microsoft.com/office/powerpoint/2010/main" val="414163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56909-49BD-3448-87DC-969C025360CD}"/>
              </a:ext>
            </a:extLst>
          </p:cNvPr>
          <p:cNvSpPr>
            <a:spLocks noGrp="1"/>
          </p:cNvSpPr>
          <p:nvPr>
            <p:ph type="title"/>
          </p:nvPr>
        </p:nvSpPr>
        <p:spPr/>
        <p:txBody>
          <a:bodyPr/>
          <a:lstStyle/>
          <a:p>
            <a:r>
              <a:rPr lang="en-GB" dirty="0"/>
              <a:t>Two Numbers</a:t>
            </a:r>
          </a:p>
        </p:txBody>
      </p:sp>
      <p:sp>
        <p:nvSpPr>
          <p:cNvPr id="3" name="Content Placeholder 2">
            <a:extLst>
              <a:ext uri="{FF2B5EF4-FFF2-40B4-BE49-F238E27FC236}">
                <a16:creationId xmlns:a16="http://schemas.microsoft.com/office/drawing/2014/main" id="{40210690-FEC4-544F-9A67-A99D55FCEE7E}"/>
              </a:ext>
            </a:extLst>
          </p:cNvPr>
          <p:cNvSpPr>
            <a:spLocks noGrp="1"/>
          </p:cNvSpPr>
          <p:nvPr>
            <p:ph idx="1"/>
          </p:nvPr>
        </p:nvSpPr>
        <p:spPr>
          <a:xfrm>
            <a:off x="628650" y="1412265"/>
            <a:ext cx="8094436" cy="4045105"/>
          </a:xfrm>
        </p:spPr>
        <p:txBody>
          <a:bodyPr/>
          <a:lstStyle/>
          <a:p>
            <a:r>
              <a:rPr lang="en-GB" dirty="0"/>
              <a:t>Please write down two numbers, </a:t>
            </a:r>
            <a:br>
              <a:rPr lang="en-GB" dirty="0"/>
            </a:br>
            <a:r>
              <a:rPr lang="en-GB" dirty="0"/>
              <a:t>   both between 100 and 1000</a:t>
            </a:r>
          </a:p>
          <a:p>
            <a:r>
              <a:rPr lang="en-GB" dirty="0"/>
              <a:t>Now write down two numbers both between 100 and 1000,</a:t>
            </a:r>
          </a:p>
          <a:p>
            <a:pPr lvl="1"/>
            <a:r>
              <a:rPr lang="en-GB" dirty="0"/>
              <a:t>one of which you hope will be the smallest such number that no-one else in the room writes down,</a:t>
            </a:r>
            <a:br>
              <a:rPr lang="en-GB" dirty="0"/>
            </a:br>
            <a:br>
              <a:rPr lang="en-GB" dirty="0"/>
            </a:br>
            <a:r>
              <a:rPr lang="en-GB" dirty="0"/>
              <a:t>and the other you hope will be the largest such number that non-one else in the room will write down.</a:t>
            </a:r>
          </a:p>
        </p:txBody>
      </p:sp>
      <p:sp>
        <p:nvSpPr>
          <p:cNvPr id="4" name="Rounded Rectangle 3">
            <a:extLst>
              <a:ext uri="{FF2B5EF4-FFF2-40B4-BE49-F238E27FC236}">
                <a16:creationId xmlns:a16="http://schemas.microsoft.com/office/drawing/2014/main" id="{AAABB75B-5E61-8044-902C-9FF4121042F0}"/>
              </a:ext>
            </a:extLst>
          </p:cNvPr>
          <p:cNvSpPr/>
          <p:nvPr/>
        </p:nvSpPr>
        <p:spPr>
          <a:xfrm>
            <a:off x="4804228" y="4934859"/>
            <a:ext cx="3193143" cy="1059543"/>
          </a:xfrm>
          <a:prstGeom prst="roundRect">
            <a:avLst/>
          </a:prstGeom>
          <a:solidFill>
            <a:srgbClr val="AB7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latin typeface="Chalkboard" panose="03050602040202020205" pitchFamily="66" charset="77"/>
              </a:rPr>
              <a:t>What was different about the second task?</a:t>
            </a:r>
          </a:p>
        </p:txBody>
      </p:sp>
      <p:sp>
        <p:nvSpPr>
          <p:cNvPr id="5" name="Rounded Rectangle 4">
            <a:extLst>
              <a:ext uri="{FF2B5EF4-FFF2-40B4-BE49-F238E27FC236}">
                <a16:creationId xmlns:a16="http://schemas.microsoft.com/office/drawing/2014/main" id="{29323D4C-71E6-124E-82C0-31D8458032E3}"/>
              </a:ext>
            </a:extLst>
          </p:cNvPr>
          <p:cNvSpPr/>
          <p:nvPr/>
        </p:nvSpPr>
        <p:spPr>
          <a:xfrm>
            <a:off x="5065485" y="5855026"/>
            <a:ext cx="3817257" cy="73446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785530"/>
                </a:solidFill>
                <a:latin typeface="Chalkboard" panose="03050602040202020205" pitchFamily="66" charset="77"/>
              </a:rPr>
              <a:t>Scoping your example space?</a:t>
            </a:r>
          </a:p>
        </p:txBody>
      </p:sp>
    </p:spTree>
    <p:extLst>
      <p:ext uri="{BB962C8B-B14F-4D97-AF65-F5344CB8AC3E}">
        <p14:creationId xmlns:p14="http://schemas.microsoft.com/office/powerpoint/2010/main" val="112451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B7942"/>
        </a:solidFill>
        <a:ln>
          <a:solidFill>
            <a:schemeClr val="tx1"/>
          </a:solidFill>
        </a:ln>
      </a:spPr>
      <a:bodyPr rtlCol="0" anchor="ctr"/>
      <a:lstStyle>
        <a:defPPr algn="ctr">
          <a:defRPr sz="2000">
            <a:solidFill>
              <a:srgbClr val="FFFF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latin typeface="Chalkboard" charset="0"/>
            <a:ea typeface="Chalkboard" charset="0"/>
            <a:cs typeface="Chalkboard" charset="0"/>
          </a:defRPr>
        </a:defPPr>
      </a:lstStyle>
    </a:txDef>
  </a:objectDefaults>
  <a:extraClrSchemeLst/>
  <a:extLst>
    <a:ext uri="{05A4C25C-085E-4340-85A3-A5531E510DB2}">
      <thm15:themeFamily xmlns:thm15="http://schemas.microsoft.com/office/thememl/2012/main" name="Blank" id="{266CBBC0-D244-7347-801A-1958D987A020}" vid="{EDE611A9-898C-6240-80DA-EB3238CCA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4065</TotalTime>
  <Words>1556</Words>
  <Application>Microsoft Macintosh PowerPoint</Application>
  <PresentationFormat>On-screen Show (4:3)</PresentationFormat>
  <Paragraphs>280</Paragraphs>
  <Slides>32</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ＭＳ Ｐゴシック</vt:lpstr>
      <vt:lpstr>Arial</vt:lpstr>
      <vt:lpstr>Calibri</vt:lpstr>
      <vt:lpstr>Calibri Light</vt:lpstr>
      <vt:lpstr>Chalkboard</vt:lpstr>
      <vt:lpstr>Lucida Grande</vt:lpstr>
      <vt:lpstr>Monotype Sorts</vt:lpstr>
      <vt:lpstr>Times</vt:lpstr>
      <vt:lpstr>Wingdings</vt:lpstr>
      <vt:lpstr>Office Theme</vt:lpstr>
      <vt:lpstr>A Lesson  without Opportunity for Learners to  Generalise Mathematically is NOT a Mathematics Lesson.</vt:lpstr>
      <vt:lpstr>Assumption</vt:lpstr>
      <vt:lpstr>Plan</vt:lpstr>
      <vt:lpstr>Possibilities</vt:lpstr>
      <vt:lpstr>Core</vt:lpstr>
      <vt:lpstr>What’s The Difference?</vt:lpstr>
      <vt:lpstr>What’s The Ratio?</vt:lpstr>
      <vt:lpstr>Imagine This</vt:lpstr>
      <vt:lpstr>Two Numbers</vt:lpstr>
      <vt:lpstr>Reflection</vt:lpstr>
      <vt:lpstr>Diamond Multiplication</vt:lpstr>
      <vt:lpstr>Reflection</vt:lpstr>
      <vt:lpstr>Raise your hand when you can see …</vt:lpstr>
      <vt:lpstr>A Generalisation Story</vt:lpstr>
      <vt:lpstr>Differing Sums of Products</vt:lpstr>
      <vt:lpstr>Differing Sums &amp; Products</vt:lpstr>
      <vt:lpstr>Think Of A Number (ThOANs)</vt:lpstr>
      <vt:lpstr>Rhind Mathematical Papyrus problem 28</vt:lpstr>
      <vt:lpstr>Rhind Mathematical Papyrus problem 28</vt:lpstr>
      <vt:lpstr>Extension?</vt:lpstr>
      <vt:lpstr>Reflection</vt:lpstr>
      <vt:lpstr>Related Polygons</vt:lpstr>
      <vt:lpstr>Remainders of the Day</vt:lpstr>
      <vt:lpstr>Divisible Differences</vt:lpstr>
      <vt:lpstr>Pebble Arithmetic (J. S. Mill)</vt:lpstr>
      <vt:lpstr>Sundaram Grids</vt:lpstr>
      <vt:lpstr>Original Sundaram</vt:lpstr>
      <vt:lpstr>Reflection</vt:lpstr>
      <vt:lpstr>Imagine This</vt:lpstr>
      <vt:lpstr>Re-flecting and Pro-flecting</vt:lpstr>
      <vt:lpstr>Actions</vt:lpstr>
      <vt:lpstr>To Follow Up</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John Mason</cp:lastModifiedBy>
  <cp:revision>86</cp:revision>
  <dcterms:created xsi:type="dcterms:W3CDTF">2017-06-17T10:17:52Z</dcterms:created>
  <dcterms:modified xsi:type="dcterms:W3CDTF">2018-10-16T08:31:52Z</dcterms:modified>
</cp:coreProperties>
</file>