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9"/>
  </p:notesMasterIdLst>
  <p:sldIdLst>
    <p:sldId id="312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5" r:id="rId12"/>
    <p:sldId id="394" r:id="rId13"/>
    <p:sldId id="281" r:id="rId14"/>
    <p:sldId id="320" r:id="rId15"/>
    <p:sldId id="396" r:id="rId16"/>
    <p:sldId id="397" r:id="rId17"/>
    <p:sldId id="319" r:id="rId18"/>
    <p:sldId id="332" r:id="rId19"/>
    <p:sldId id="322" r:id="rId20"/>
    <p:sldId id="398" r:id="rId21"/>
    <p:sldId id="399" r:id="rId22"/>
    <p:sldId id="333" r:id="rId23"/>
    <p:sldId id="324" r:id="rId24"/>
    <p:sldId id="334" r:id="rId25"/>
    <p:sldId id="340" r:id="rId26"/>
    <p:sldId id="343" r:id="rId27"/>
    <p:sldId id="341" r:id="rId28"/>
    <p:sldId id="342" r:id="rId29"/>
    <p:sldId id="400" r:id="rId30"/>
    <p:sldId id="401" r:id="rId31"/>
    <p:sldId id="359" r:id="rId32"/>
    <p:sldId id="368" r:id="rId33"/>
    <p:sldId id="369" r:id="rId34"/>
    <p:sldId id="405" r:id="rId35"/>
    <p:sldId id="402" r:id="rId36"/>
    <p:sldId id="403" r:id="rId37"/>
    <p:sldId id="404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296A28D-6D44-405C-AB7D-35E974FB2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89CE0-68CF-411F-8191-55064CFEB682}" type="slidenum">
              <a:rPr lang="en-US"/>
              <a:pPr/>
              <a:t>31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EE88B3-296C-4D99-A68E-B2A7AFC3A410}" type="slidenum">
              <a:rPr lang="en-US"/>
              <a:pPr/>
              <a:t>32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19FA5-477C-4CA7-8E7B-2D25A1FE178A}" type="slidenum">
              <a:rPr lang="en-US"/>
              <a:pPr/>
              <a:t>33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8806B-8A9B-4A27-A01E-23A3A7B60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A1B6B-53CB-4444-876B-6E4C36A87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A0952-0DBC-4209-9953-C71B3578F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B1D7D-EB21-43AF-9B88-12D3710EC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2316B-555E-46E6-8EAF-4C6BE5DEC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84AC9-1704-47F8-8354-DEC66A2A6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CECCA-A453-4225-87AF-C453A28D8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A3CC-AC5E-4C05-9DC7-2BC6FB1F6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33A44-1B3B-4483-BAF4-A05687FA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30E0B-A636-4537-BF3A-8A4A2739E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8DC27-F0AA-4C44-854D-5FF231C67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9DCCC-E2EA-45B9-8F52-71C6D2CF4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4864C-0FBC-4C23-8BE5-3A902BF61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2C2C345-6DB0-414F-AEC4-3E4827418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Questioning in Mathematics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Anne Watson</a:t>
            </a:r>
          </a:p>
          <a:p>
            <a:pPr eaLnBrk="1" hangingPunct="1"/>
            <a:r>
              <a:rPr lang="en-GB" dirty="0" smtClean="0"/>
              <a:t>Cayman Islands Webinar, 2013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roots of quadratics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 with the flow – correctness and confidence</a:t>
            </a:r>
          </a:p>
          <a:p>
            <a:r>
              <a:rPr lang="en-GB" i="1" dirty="0" smtClean="0"/>
              <a:t>Focus on relationships or methods, not on answers</a:t>
            </a:r>
          </a:p>
          <a:p>
            <a:r>
              <a:rPr lang="en-GB" dirty="0" smtClean="0"/>
              <a:t>Backwards question – what quadratic could have these roots?</a:t>
            </a:r>
          </a:p>
          <a:p>
            <a:r>
              <a:rPr lang="en-GB" dirty="0" smtClean="0"/>
              <a:t>Backwards question (several answers) – what quadratics have roots that are 2 units apart?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GB" dirty="0" smtClean="0"/>
              <a:t>Focus on relationships or methods, not on answers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must be something to generalise, or something to notice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e.g.  x</a:t>
            </a:r>
            <a:r>
              <a:rPr lang="en-GB" baseline="30000" dirty="0" smtClean="0"/>
              <a:t>2</a:t>
            </a:r>
            <a:r>
              <a:rPr lang="en-GB" dirty="0" smtClean="0"/>
              <a:t> + 5x + 6      x</a:t>
            </a:r>
            <a:r>
              <a:rPr lang="en-GB" baseline="30000" dirty="0" smtClean="0"/>
              <a:t>2</a:t>
            </a:r>
            <a:r>
              <a:rPr lang="en-GB" dirty="0" smtClean="0"/>
              <a:t> - 5x + 6</a:t>
            </a:r>
          </a:p>
          <a:p>
            <a:pPr>
              <a:buNone/>
            </a:pPr>
            <a:r>
              <a:rPr lang="en-GB" dirty="0" smtClean="0"/>
              <a:t>           x</a:t>
            </a:r>
            <a:r>
              <a:rPr lang="en-GB" baseline="30000" dirty="0" smtClean="0"/>
              <a:t>2</a:t>
            </a:r>
            <a:r>
              <a:rPr lang="en-GB" dirty="0" smtClean="0"/>
              <a:t> + 5x – 6      x</a:t>
            </a:r>
            <a:r>
              <a:rPr lang="en-GB" baseline="30000" dirty="0" smtClean="0"/>
              <a:t>2</a:t>
            </a:r>
            <a:r>
              <a:rPr lang="en-GB" dirty="0" smtClean="0"/>
              <a:t> - 5x –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 or  (x – 3)(x – 2)</a:t>
            </a:r>
          </a:p>
          <a:p>
            <a:pPr>
              <a:buNone/>
            </a:pPr>
            <a:r>
              <a:rPr lang="en-GB" dirty="0" smtClean="0"/>
              <a:t>		(x - 3)(x - 1)</a:t>
            </a:r>
          </a:p>
          <a:p>
            <a:pPr>
              <a:buNone/>
            </a:pPr>
            <a:r>
              <a:rPr lang="en-GB" dirty="0" smtClean="0"/>
              <a:t>        (x - 3)(x - 0)</a:t>
            </a:r>
          </a:p>
          <a:p>
            <a:pPr>
              <a:buNone/>
            </a:pPr>
            <a:r>
              <a:rPr lang="en-GB" dirty="0" smtClean="0"/>
              <a:t>        (x - 3)(x + 1) </a:t>
            </a:r>
          </a:p>
          <a:p>
            <a:pPr>
              <a:buNone/>
            </a:pPr>
            <a:r>
              <a:rPr lang="en-GB" dirty="0" smtClean="0"/>
              <a:t>        (x - 3)(x + 2) </a:t>
            </a:r>
          </a:p>
          <a:p>
            <a:pPr>
              <a:buNone/>
            </a:pPr>
            <a:r>
              <a:rPr lang="en-GB" dirty="0" smtClean="0"/>
              <a:t>        (x - 3)(x + 3)</a:t>
            </a:r>
          </a:p>
          <a:p>
            <a:pPr>
              <a:buNone/>
            </a:pPr>
            <a:r>
              <a:rPr lang="en-GB" dirty="0" smtClean="0"/>
              <a:t>-  practice with signs but also some things to notice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How students learn maths</a:t>
            </a:r>
            <a:endParaRPr 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16832"/>
            <a:ext cx="822960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All learners generalise all the time</a:t>
            </a:r>
          </a:p>
          <a:p>
            <a:pPr eaLnBrk="1" hangingPunct="1"/>
            <a:r>
              <a:rPr lang="en-GB" dirty="0" smtClean="0"/>
              <a:t>It is the teacher’s role to organise experience and direct attention</a:t>
            </a:r>
          </a:p>
          <a:p>
            <a:pPr eaLnBrk="1" hangingPunct="1"/>
            <a:r>
              <a:rPr lang="en-GB" dirty="0" smtClean="0"/>
              <a:t>It is the learners’ role to make sense of experience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Sorting f(x) =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2x + 1		3x – 3		2x – 5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x + 1			-x – 5		x – 3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3x + 3		3x – 1		-2x + 1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-x + 2		x + 2			x - 2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the sorting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Categories according to differences and similarities</a:t>
            </a:r>
          </a:p>
          <a:p>
            <a:r>
              <a:rPr lang="en-GB" dirty="0" smtClean="0"/>
              <a:t>Need to explain to each other</a:t>
            </a:r>
          </a:p>
          <a:p>
            <a:r>
              <a:rPr lang="en-GB" dirty="0" smtClean="0"/>
              <a:t>What would you need to support this particular sorting task?</a:t>
            </a:r>
          </a:p>
          <a:p>
            <a:pPr lvl="1"/>
            <a:r>
              <a:rPr lang="en-GB" dirty="0" smtClean="0"/>
              <a:t>cards; big paper; several points of view</a:t>
            </a:r>
          </a:p>
          <a:p>
            <a:pPr lvl="1"/>
            <a:r>
              <a:rPr lang="en-GB" dirty="0" smtClean="0"/>
              <a:t>graph plotting software; sort before or after?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sorting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make some more examples to fit all your categories?</a:t>
            </a:r>
          </a:p>
          <a:p>
            <a:endParaRPr lang="en-GB" dirty="0" smtClean="0"/>
          </a:p>
          <a:p>
            <a:r>
              <a:rPr lang="en-GB" dirty="0" smtClean="0"/>
              <a:t>Can you make an example that is the same sort of thing but does not fit any of your categories?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More sorting processes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Sort into two groups – not necessarily equal in size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Describe the two groups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Now sort the biggest pile into two groups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Describe these two groups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Make a new example for the smallest groups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Choose one to get rid of which would make the sorting task different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 your own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 topics you are currently teaching, what examples could usefully be sorted according to two categories?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Comparing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 what ways are these pairs the same, and in what ways are they different? </a:t>
            </a:r>
          </a:p>
          <a:p>
            <a:pPr lvl="2" eaLnBrk="1" hangingPunct="1"/>
            <a:r>
              <a:rPr lang="en-GB" dirty="0" smtClean="0"/>
              <a:t>4x + 8 and 4(x + 2)</a:t>
            </a:r>
          </a:p>
          <a:p>
            <a:pPr lvl="2" eaLnBrk="1" hangingPunct="1"/>
            <a:r>
              <a:rPr lang="en-GB" dirty="0" smtClean="0"/>
              <a:t>5/6 or 7/8</a:t>
            </a:r>
          </a:p>
          <a:p>
            <a:pPr lvl="2" eaLnBrk="1" hangingPunct="1"/>
            <a:r>
              <a:rPr lang="en-GB" dirty="0" smtClean="0"/>
              <a:t>½ (</a:t>
            </a:r>
            <a:r>
              <a:rPr lang="en-GB" dirty="0" err="1" smtClean="0"/>
              <a:t>bh</a:t>
            </a:r>
            <a:r>
              <a:rPr lang="en-GB" dirty="0" smtClean="0"/>
              <a:t>) and (½ b)h</a:t>
            </a:r>
          </a:p>
          <a:p>
            <a:pPr lvl="2" eaLnBrk="1" hangingPunct="1"/>
            <a:endParaRPr lang="en-GB" dirty="0" smtClean="0"/>
          </a:p>
          <a:p>
            <a:pPr lvl="2" eaLnBrk="1" hangingPunct="1">
              <a:buNone/>
            </a:pPr>
            <a:endParaRPr lang="en-GB" dirty="0" smtClean="0"/>
          </a:p>
          <a:p>
            <a:pPr lvl="2" eaLnBrk="1" hangingPunct="1">
              <a:buNone/>
            </a:pPr>
            <a:endParaRPr lang="en-GB" dirty="0" smtClean="0"/>
          </a:p>
          <a:p>
            <a:pPr lvl="2" eaLnBrk="1" hangingPunct="1"/>
            <a:endParaRPr lang="en-GB" dirty="0" smtClean="0"/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rainbowresource.com/products/0233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8684964" cy="6817697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4355976" y="836712"/>
            <a:ext cx="2304256" cy="1152128"/>
            <a:chOff x="2051720" y="1484784"/>
            <a:chExt cx="2304256" cy="1152128"/>
          </a:xfrm>
        </p:grpSpPr>
        <p:sp>
          <p:nvSpPr>
            <p:cNvPr id="5" name="Rectangle 4"/>
            <p:cNvSpPr/>
            <p:nvPr/>
          </p:nvSpPr>
          <p:spPr bwMode="auto">
            <a:xfrm>
              <a:off x="2051720" y="1484784"/>
              <a:ext cx="1584176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43808" y="2060848"/>
              <a:ext cx="1512168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a ‘compare’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Decide on what features to focus on: visual or mathematical properties</a:t>
            </a:r>
          </a:p>
          <a:p>
            <a:r>
              <a:rPr lang="en-GB" dirty="0" smtClean="0"/>
              <a:t>Focus in what is important mathematically</a:t>
            </a:r>
          </a:p>
          <a:p>
            <a:r>
              <a:rPr lang="en-GB" dirty="0" smtClean="0"/>
              <a:t>Use the ‘findings’ to pose more questions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These ‘compare’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/>
            <a:r>
              <a:rPr lang="en-GB" dirty="0" smtClean="0"/>
              <a:t>4x + 8 and 4(x + 2)</a:t>
            </a:r>
          </a:p>
          <a:p>
            <a:pPr lvl="2" eaLnBrk="1" hangingPunct="1"/>
            <a:r>
              <a:rPr lang="en-GB" dirty="0" smtClean="0"/>
              <a:t>5/6 or 7/8</a:t>
            </a:r>
          </a:p>
          <a:p>
            <a:pPr lvl="2" eaLnBrk="1" hangingPunct="1"/>
            <a:r>
              <a:rPr lang="en-GB" dirty="0" smtClean="0"/>
              <a:t>½ (</a:t>
            </a:r>
            <a:r>
              <a:rPr lang="en-GB" dirty="0" err="1" smtClean="0"/>
              <a:t>bh</a:t>
            </a:r>
            <a:r>
              <a:rPr lang="en-GB" dirty="0" smtClean="0"/>
              <a:t>) and (½ b)h</a:t>
            </a:r>
          </a:p>
          <a:p>
            <a:r>
              <a:rPr lang="en-GB" dirty="0" smtClean="0"/>
              <a:t>What is important mathematically?</a:t>
            </a:r>
          </a:p>
          <a:p>
            <a:r>
              <a:rPr lang="en-GB" dirty="0" smtClean="0"/>
              <a:t>What further questions can be posed?</a:t>
            </a:r>
          </a:p>
          <a:p>
            <a:r>
              <a:rPr lang="en-GB" dirty="0" smtClean="0"/>
              <a:t>Who can pose them?</a:t>
            </a:r>
          </a:p>
          <a:p>
            <a:r>
              <a:rPr lang="en-GB" dirty="0" smtClean="0"/>
              <a:t>What mathematical benefits could there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 your own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Find two very ‘similar’ things in a topic you are currently teaching which can be usefully compared</a:t>
            </a:r>
          </a:p>
          <a:p>
            <a:pPr eaLnBrk="1" hangingPunct="1"/>
            <a:r>
              <a:rPr lang="en-GB" smtClean="0"/>
              <a:t>Find two very different things which can be usefully compared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Ordering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Put these in increasing order of size without calculating the roots:</a:t>
            </a:r>
          </a:p>
          <a:p>
            <a:pPr eaLnBrk="1" hangingPunct="1"/>
            <a:endParaRPr lang="en-GB" dirty="0" smtClean="0"/>
          </a:p>
          <a:p>
            <a:pPr eaLnBrk="1" hangingPunct="1">
              <a:buFontTx/>
              <a:buNone/>
            </a:pPr>
            <a:r>
              <a:rPr lang="en-GB" dirty="0" smtClean="0"/>
              <a:t>    6</a:t>
            </a:r>
            <a:r>
              <a:rPr lang="en-GB" dirty="0" smtClean="0">
                <a:cs typeface="Arial" charset="0"/>
              </a:rPr>
              <a:t>√2      4√3      2√8      2√9       9       4√4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 your own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calculations do your students need to practise?  Can you construct examples so that the size of the answers is interesting?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Enlargement (1)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357563" y="2357438"/>
            <a:ext cx="2786062" cy="1857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Enlargement (2)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7" name="Snip Diagonal Corner Rectangle 6"/>
          <p:cNvSpPr/>
          <p:nvPr/>
        </p:nvSpPr>
        <p:spPr bwMode="auto">
          <a:xfrm>
            <a:off x="2928938" y="2214563"/>
            <a:ext cx="3500437" cy="1928812"/>
          </a:xfrm>
          <a:prstGeom prst="snip2Diag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Enlargement (3)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cxnSp>
        <p:nvCxnSpPr>
          <p:cNvPr id="22532" name="Straight Connector 29"/>
          <p:cNvCxnSpPr>
            <a:cxnSpLocks noChangeShapeType="1"/>
          </p:cNvCxnSpPr>
          <p:nvPr/>
        </p:nvCxnSpPr>
        <p:spPr bwMode="auto">
          <a:xfrm rot="16200000" flipH="1">
            <a:off x="1714500" y="3214688"/>
            <a:ext cx="1571625" cy="428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3" name="Straight Connector 31"/>
          <p:cNvCxnSpPr>
            <a:cxnSpLocks noChangeShapeType="1"/>
          </p:cNvCxnSpPr>
          <p:nvPr/>
        </p:nvCxnSpPr>
        <p:spPr bwMode="auto">
          <a:xfrm>
            <a:off x="2714625" y="4214813"/>
            <a:ext cx="1714500" cy="1428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4" name="Straight Connector 33"/>
          <p:cNvCxnSpPr>
            <a:cxnSpLocks noChangeShapeType="1"/>
          </p:cNvCxnSpPr>
          <p:nvPr/>
        </p:nvCxnSpPr>
        <p:spPr bwMode="auto">
          <a:xfrm>
            <a:off x="4714875" y="2571750"/>
            <a:ext cx="914400" cy="914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5" name="Straight Connector 35"/>
          <p:cNvCxnSpPr>
            <a:cxnSpLocks noChangeShapeType="1"/>
          </p:cNvCxnSpPr>
          <p:nvPr/>
        </p:nvCxnSpPr>
        <p:spPr bwMode="auto">
          <a:xfrm rot="10800000">
            <a:off x="3714750" y="3286125"/>
            <a:ext cx="1928813" cy="21431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6" name="Straight Connector 37"/>
          <p:cNvCxnSpPr>
            <a:cxnSpLocks noChangeShapeType="1"/>
          </p:cNvCxnSpPr>
          <p:nvPr/>
        </p:nvCxnSpPr>
        <p:spPr bwMode="auto">
          <a:xfrm flipV="1">
            <a:off x="2357438" y="2571750"/>
            <a:ext cx="2357437" cy="7143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Straight Connector 39"/>
          <p:cNvCxnSpPr>
            <a:cxnSpLocks noChangeShapeType="1"/>
          </p:cNvCxnSpPr>
          <p:nvPr/>
        </p:nvCxnSpPr>
        <p:spPr bwMode="auto">
          <a:xfrm>
            <a:off x="3714750" y="3286125"/>
            <a:ext cx="2714625" cy="192881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8" name="Straight Connector 49"/>
          <p:cNvCxnSpPr>
            <a:cxnSpLocks noChangeShapeType="1"/>
          </p:cNvCxnSpPr>
          <p:nvPr/>
        </p:nvCxnSpPr>
        <p:spPr bwMode="auto">
          <a:xfrm>
            <a:off x="4429125" y="4357688"/>
            <a:ext cx="2000250" cy="8572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Enlargement (4)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3556" name="Freeform 3"/>
          <p:cNvSpPr>
            <a:spLocks/>
          </p:cNvSpPr>
          <p:nvPr/>
        </p:nvSpPr>
        <p:spPr bwMode="auto">
          <a:xfrm>
            <a:off x="2803525" y="2336800"/>
            <a:ext cx="3025775" cy="2832100"/>
          </a:xfrm>
          <a:custGeom>
            <a:avLst/>
            <a:gdLst>
              <a:gd name="T0" fmla="*/ 0 w 3026366"/>
              <a:gd name="T1" fmla="*/ 0 h 2832787"/>
              <a:gd name="T2" fmla="*/ 3026366 w 3026366"/>
              <a:gd name="T3" fmla="*/ 2832787 h 2832787"/>
            </a:gdLst>
            <a:ahLst/>
            <a:cxnLst>
              <a:cxn ang="0">
                <a:pos x="29166" y="102287"/>
              </a:cxn>
              <a:cxn ang="0">
                <a:pos x="118066" y="1892987"/>
              </a:cxn>
              <a:cxn ang="0">
                <a:pos x="156166" y="1994587"/>
              </a:cxn>
              <a:cxn ang="0">
                <a:pos x="232366" y="2324787"/>
              </a:cxn>
              <a:cxn ang="0">
                <a:pos x="257766" y="2502587"/>
              </a:cxn>
              <a:cxn ang="0">
                <a:pos x="283166" y="2807387"/>
              </a:cxn>
              <a:cxn ang="0">
                <a:pos x="397466" y="2832787"/>
              </a:cxn>
              <a:cxn ang="0">
                <a:pos x="1019766" y="2756587"/>
              </a:cxn>
              <a:cxn ang="0">
                <a:pos x="1286466" y="2718487"/>
              </a:cxn>
              <a:cxn ang="0">
                <a:pos x="1591266" y="2667687"/>
              </a:cxn>
              <a:cxn ang="0">
                <a:pos x="1756366" y="2540687"/>
              </a:cxn>
              <a:cxn ang="0">
                <a:pos x="1743666" y="2337487"/>
              </a:cxn>
              <a:cxn ang="0">
                <a:pos x="1629366" y="2261287"/>
              </a:cxn>
              <a:cxn ang="0">
                <a:pos x="1375366" y="2312087"/>
              </a:cxn>
              <a:cxn ang="0">
                <a:pos x="1184866" y="2350187"/>
              </a:cxn>
              <a:cxn ang="0">
                <a:pos x="1235666" y="2019987"/>
              </a:cxn>
              <a:cxn ang="0">
                <a:pos x="1337266" y="1943787"/>
              </a:cxn>
              <a:cxn ang="0">
                <a:pos x="1680166" y="1931087"/>
              </a:cxn>
              <a:cxn ang="0">
                <a:pos x="2086566" y="1956487"/>
              </a:cxn>
              <a:cxn ang="0">
                <a:pos x="2175466" y="2096187"/>
              </a:cxn>
              <a:cxn ang="0">
                <a:pos x="2200866" y="2464487"/>
              </a:cxn>
              <a:cxn ang="0">
                <a:pos x="2289766" y="2642287"/>
              </a:cxn>
              <a:cxn ang="0">
                <a:pos x="2315166" y="2743887"/>
              </a:cxn>
              <a:cxn ang="0">
                <a:pos x="2492966" y="2718487"/>
              </a:cxn>
              <a:cxn ang="0">
                <a:pos x="2658066" y="2591487"/>
              </a:cxn>
              <a:cxn ang="0">
                <a:pos x="2721566" y="2451787"/>
              </a:cxn>
              <a:cxn ang="0">
                <a:pos x="2785066" y="2261287"/>
              </a:cxn>
              <a:cxn ang="0">
                <a:pos x="2823166" y="2159687"/>
              </a:cxn>
              <a:cxn ang="0">
                <a:pos x="2861266" y="2045387"/>
              </a:cxn>
              <a:cxn ang="0">
                <a:pos x="2912066" y="1892987"/>
              </a:cxn>
              <a:cxn ang="0">
                <a:pos x="2861266" y="1829487"/>
              </a:cxn>
              <a:cxn ang="0">
                <a:pos x="2746966" y="1740587"/>
              </a:cxn>
              <a:cxn ang="0">
                <a:pos x="2823166" y="1270687"/>
              </a:cxn>
              <a:cxn ang="0">
                <a:pos x="2886666" y="1130987"/>
              </a:cxn>
              <a:cxn ang="0">
                <a:pos x="2975566" y="965887"/>
              </a:cxn>
              <a:cxn ang="0">
                <a:pos x="3026366" y="889687"/>
              </a:cxn>
              <a:cxn ang="0">
                <a:pos x="2924766" y="686487"/>
              </a:cxn>
              <a:cxn ang="0">
                <a:pos x="2746966" y="407087"/>
              </a:cxn>
              <a:cxn ang="0">
                <a:pos x="2543766" y="153087"/>
              </a:cxn>
              <a:cxn ang="0">
                <a:pos x="2416766" y="140387"/>
              </a:cxn>
              <a:cxn ang="0">
                <a:pos x="2289766" y="254687"/>
              </a:cxn>
              <a:cxn ang="0">
                <a:pos x="2137366" y="432487"/>
              </a:cxn>
              <a:cxn ang="0">
                <a:pos x="2048466" y="495987"/>
              </a:cxn>
              <a:cxn ang="0">
                <a:pos x="1921466" y="559487"/>
              </a:cxn>
              <a:cxn ang="0">
                <a:pos x="1553166" y="711887"/>
              </a:cxn>
              <a:cxn ang="0">
                <a:pos x="1438866" y="749987"/>
              </a:cxn>
              <a:cxn ang="0">
                <a:pos x="1286466" y="800787"/>
              </a:cxn>
              <a:cxn ang="0">
                <a:pos x="956266" y="826187"/>
              </a:cxn>
              <a:cxn ang="0">
                <a:pos x="841966" y="661087"/>
              </a:cxn>
              <a:cxn ang="0">
                <a:pos x="791166" y="495987"/>
              </a:cxn>
              <a:cxn ang="0">
                <a:pos x="803866" y="13387"/>
              </a:cxn>
              <a:cxn ang="0">
                <a:pos x="689566" y="89587"/>
              </a:cxn>
              <a:cxn ang="0">
                <a:pos x="575266" y="241987"/>
              </a:cxn>
              <a:cxn ang="0">
                <a:pos x="473666" y="432487"/>
              </a:cxn>
              <a:cxn ang="0">
                <a:pos x="321266" y="457887"/>
              </a:cxn>
              <a:cxn ang="0">
                <a:pos x="270466" y="165787"/>
              </a:cxn>
              <a:cxn ang="0">
                <a:pos x="181566" y="13387"/>
              </a:cxn>
              <a:cxn ang="0">
                <a:pos x="54566" y="13387"/>
              </a:cxn>
              <a:cxn ang="0">
                <a:pos x="29166" y="102287"/>
              </a:cxn>
            </a:cxnLst>
            <a:rect l="T0" t="T1" r="T2" b="T3"/>
            <a:pathLst>
              <a:path w="3026366" h="2832787">
                <a:moveTo>
                  <a:pt x="29166" y="102287"/>
                </a:moveTo>
                <a:lnTo>
                  <a:pt x="29166" y="102287"/>
                </a:lnTo>
                <a:cubicBezTo>
                  <a:pt x="17193" y="676998"/>
                  <a:pt x="0" y="1031925"/>
                  <a:pt x="41866" y="1638987"/>
                </a:cubicBezTo>
                <a:cubicBezTo>
                  <a:pt x="47331" y="1718233"/>
                  <a:pt x="96061" y="1812304"/>
                  <a:pt x="118066" y="1892987"/>
                </a:cubicBezTo>
                <a:cubicBezTo>
                  <a:pt x="123746" y="1913812"/>
                  <a:pt x="123187" y="1936276"/>
                  <a:pt x="130766" y="1956487"/>
                </a:cubicBezTo>
                <a:cubicBezTo>
                  <a:pt x="136125" y="1970779"/>
                  <a:pt x="150295" y="1980498"/>
                  <a:pt x="156166" y="1994587"/>
                </a:cubicBezTo>
                <a:cubicBezTo>
                  <a:pt x="171613" y="2031659"/>
                  <a:pt x="194266" y="2108887"/>
                  <a:pt x="194266" y="2108887"/>
                </a:cubicBezTo>
                <a:cubicBezTo>
                  <a:pt x="234754" y="2392301"/>
                  <a:pt x="169825" y="1949540"/>
                  <a:pt x="232366" y="2324787"/>
                </a:cubicBezTo>
                <a:cubicBezTo>
                  <a:pt x="237977" y="2358453"/>
                  <a:pt x="240239" y="2392600"/>
                  <a:pt x="245066" y="2426387"/>
                </a:cubicBezTo>
                <a:cubicBezTo>
                  <a:pt x="248708" y="2451879"/>
                  <a:pt x="253533" y="2477187"/>
                  <a:pt x="257766" y="2502587"/>
                </a:cubicBezTo>
                <a:cubicBezTo>
                  <a:pt x="261999" y="2574554"/>
                  <a:pt x="264479" y="2646645"/>
                  <a:pt x="270466" y="2718487"/>
                </a:cubicBezTo>
                <a:cubicBezTo>
                  <a:pt x="272952" y="2748318"/>
                  <a:pt x="269779" y="2780613"/>
                  <a:pt x="283166" y="2807387"/>
                </a:cubicBezTo>
                <a:cubicBezTo>
                  <a:pt x="289153" y="2819361"/>
                  <a:pt x="308198" y="2817183"/>
                  <a:pt x="321266" y="2820087"/>
                </a:cubicBezTo>
                <a:cubicBezTo>
                  <a:pt x="346403" y="2825673"/>
                  <a:pt x="372066" y="2828554"/>
                  <a:pt x="397466" y="2832787"/>
                </a:cubicBezTo>
                <a:cubicBezTo>
                  <a:pt x="566799" y="2815854"/>
                  <a:pt x="736550" y="2802671"/>
                  <a:pt x="905466" y="2781987"/>
                </a:cubicBezTo>
                <a:cubicBezTo>
                  <a:pt x="944206" y="2777243"/>
                  <a:pt x="981405" y="2763780"/>
                  <a:pt x="1019766" y="2756587"/>
                </a:cubicBezTo>
                <a:cubicBezTo>
                  <a:pt x="1049187" y="2751070"/>
                  <a:pt x="1079033" y="2748120"/>
                  <a:pt x="1108666" y="2743887"/>
                </a:cubicBezTo>
                <a:cubicBezTo>
                  <a:pt x="1195108" y="2715073"/>
                  <a:pt x="1119522" y="2737036"/>
                  <a:pt x="1286466" y="2718487"/>
                </a:cubicBezTo>
                <a:cubicBezTo>
                  <a:pt x="1352752" y="2711122"/>
                  <a:pt x="1387221" y="2702986"/>
                  <a:pt x="1451566" y="2693087"/>
                </a:cubicBezTo>
                <a:cubicBezTo>
                  <a:pt x="1569880" y="2674885"/>
                  <a:pt x="1504350" y="2689416"/>
                  <a:pt x="1591266" y="2667687"/>
                </a:cubicBezTo>
                <a:cubicBezTo>
                  <a:pt x="1624054" y="2645828"/>
                  <a:pt x="1685357" y="2606995"/>
                  <a:pt x="1718266" y="2578787"/>
                </a:cubicBezTo>
                <a:cubicBezTo>
                  <a:pt x="1731903" y="2567098"/>
                  <a:pt x="1743666" y="2553387"/>
                  <a:pt x="1756366" y="2540687"/>
                </a:cubicBezTo>
                <a:cubicBezTo>
                  <a:pt x="1782695" y="2461700"/>
                  <a:pt x="1795097" y="2462358"/>
                  <a:pt x="1769066" y="2375587"/>
                </a:cubicBezTo>
                <a:cubicBezTo>
                  <a:pt x="1764680" y="2360967"/>
                  <a:pt x="1755153" y="2347538"/>
                  <a:pt x="1743666" y="2337487"/>
                </a:cubicBezTo>
                <a:cubicBezTo>
                  <a:pt x="1720692" y="2317385"/>
                  <a:pt x="1692866" y="2303620"/>
                  <a:pt x="1667466" y="2286687"/>
                </a:cubicBezTo>
                <a:lnTo>
                  <a:pt x="1629366" y="2261287"/>
                </a:lnTo>
                <a:cubicBezTo>
                  <a:pt x="1570099" y="2269754"/>
                  <a:pt x="1510272" y="2274946"/>
                  <a:pt x="1451566" y="2286687"/>
                </a:cubicBezTo>
                <a:cubicBezTo>
                  <a:pt x="1425312" y="2291938"/>
                  <a:pt x="1401871" y="2308301"/>
                  <a:pt x="1375366" y="2312087"/>
                </a:cubicBezTo>
                <a:cubicBezTo>
                  <a:pt x="1345733" y="2316320"/>
                  <a:pt x="1315819" y="2318916"/>
                  <a:pt x="1286466" y="2324787"/>
                </a:cubicBezTo>
                <a:cubicBezTo>
                  <a:pt x="1252235" y="2331633"/>
                  <a:pt x="1184866" y="2350187"/>
                  <a:pt x="1184866" y="2350187"/>
                </a:cubicBezTo>
                <a:cubicBezTo>
                  <a:pt x="1088279" y="2317991"/>
                  <a:pt x="1134048" y="2347107"/>
                  <a:pt x="1172166" y="2146987"/>
                </a:cubicBezTo>
                <a:cubicBezTo>
                  <a:pt x="1183779" y="2086019"/>
                  <a:pt x="1197693" y="2064289"/>
                  <a:pt x="1235666" y="2019987"/>
                </a:cubicBezTo>
                <a:cubicBezTo>
                  <a:pt x="1247355" y="2006350"/>
                  <a:pt x="1259398" y="1992663"/>
                  <a:pt x="1273766" y="1981887"/>
                </a:cubicBezTo>
                <a:cubicBezTo>
                  <a:pt x="1293513" y="1967076"/>
                  <a:pt x="1316334" y="1956870"/>
                  <a:pt x="1337266" y="1943787"/>
                </a:cubicBezTo>
                <a:cubicBezTo>
                  <a:pt x="1350209" y="1935697"/>
                  <a:pt x="1362666" y="1926854"/>
                  <a:pt x="1375366" y="1918387"/>
                </a:cubicBezTo>
                <a:cubicBezTo>
                  <a:pt x="1476966" y="1922620"/>
                  <a:pt x="1578736" y="1923842"/>
                  <a:pt x="1680166" y="1931087"/>
                </a:cubicBezTo>
                <a:cubicBezTo>
                  <a:pt x="1697576" y="1932331"/>
                  <a:pt x="1713546" y="1942698"/>
                  <a:pt x="1730966" y="1943787"/>
                </a:cubicBezTo>
                <a:cubicBezTo>
                  <a:pt x="1849344" y="1951186"/>
                  <a:pt x="1968033" y="1952254"/>
                  <a:pt x="2086566" y="1956487"/>
                </a:cubicBezTo>
                <a:cubicBezTo>
                  <a:pt x="2121324" y="1979659"/>
                  <a:pt x="2132241" y="1979882"/>
                  <a:pt x="2150066" y="2019987"/>
                </a:cubicBezTo>
                <a:cubicBezTo>
                  <a:pt x="2160940" y="2044453"/>
                  <a:pt x="2175466" y="2096187"/>
                  <a:pt x="2175466" y="2096187"/>
                </a:cubicBezTo>
                <a:cubicBezTo>
                  <a:pt x="2179699" y="2142754"/>
                  <a:pt x="2184949" y="2189239"/>
                  <a:pt x="2188166" y="2235887"/>
                </a:cubicBezTo>
                <a:cubicBezTo>
                  <a:pt x="2193417" y="2312024"/>
                  <a:pt x="2193630" y="2388513"/>
                  <a:pt x="2200866" y="2464487"/>
                </a:cubicBezTo>
                <a:cubicBezTo>
                  <a:pt x="2204622" y="2503920"/>
                  <a:pt x="2221842" y="2506439"/>
                  <a:pt x="2238966" y="2540687"/>
                </a:cubicBezTo>
                <a:cubicBezTo>
                  <a:pt x="2301103" y="2664962"/>
                  <a:pt x="2230919" y="2554016"/>
                  <a:pt x="2289766" y="2642287"/>
                </a:cubicBezTo>
                <a:cubicBezTo>
                  <a:pt x="2293999" y="2663454"/>
                  <a:pt x="2297231" y="2684846"/>
                  <a:pt x="2302466" y="2705787"/>
                </a:cubicBezTo>
                <a:cubicBezTo>
                  <a:pt x="2305713" y="2718774"/>
                  <a:pt x="2305700" y="2734421"/>
                  <a:pt x="2315166" y="2743887"/>
                </a:cubicBezTo>
                <a:cubicBezTo>
                  <a:pt x="2324632" y="2753353"/>
                  <a:pt x="2340566" y="2752354"/>
                  <a:pt x="2353266" y="2756587"/>
                </a:cubicBezTo>
                <a:cubicBezTo>
                  <a:pt x="2399833" y="2743887"/>
                  <a:pt x="2448334" y="2736865"/>
                  <a:pt x="2492966" y="2718487"/>
                </a:cubicBezTo>
                <a:cubicBezTo>
                  <a:pt x="2521194" y="2706864"/>
                  <a:pt x="2544157" y="2685193"/>
                  <a:pt x="2569166" y="2667687"/>
                </a:cubicBezTo>
                <a:cubicBezTo>
                  <a:pt x="2602802" y="2644142"/>
                  <a:pt x="2631755" y="2623060"/>
                  <a:pt x="2658066" y="2591487"/>
                </a:cubicBezTo>
                <a:cubicBezTo>
                  <a:pt x="2667837" y="2579761"/>
                  <a:pt x="2674999" y="2566087"/>
                  <a:pt x="2683466" y="2553387"/>
                </a:cubicBezTo>
                <a:cubicBezTo>
                  <a:pt x="2716065" y="2422992"/>
                  <a:pt x="2671757" y="2584611"/>
                  <a:pt x="2721566" y="2451787"/>
                </a:cubicBezTo>
                <a:cubicBezTo>
                  <a:pt x="2740368" y="2401649"/>
                  <a:pt x="2755433" y="2350187"/>
                  <a:pt x="2772366" y="2299387"/>
                </a:cubicBezTo>
                <a:lnTo>
                  <a:pt x="2785066" y="2261287"/>
                </a:lnTo>
                <a:cubicBezTo>
                  <a:pt x="2789299" y="2248587"/>
                  <a:pt x="2792794" y="2235616"/>
                  <a:pt x="2797766" y="2223187"/>
                </a:cubicBezTo>
                <a:cubicBezTo>
                  <a:pt x="2806233" y="2202020"/>
                  <a:pt x="2816615" y="2181523"/>
                  <a:pt x="2823166" y="2159687"/>
                </a:cubicBezTo>
                <a:cubicBezTo>
                  <a:pt x="2829369" y="2139012"/>
                  <a:pt x="2829040" y="2116665"/>
                  <a:pt x="2835866" y="2096187"/>
                </a:cubicBezTo>
                <a:cubicBezTo>
                  <a:pt x="2841853" y="2078226"/>
                  <a:pt x="2853577" y="2062687"/>
                  <a:pt x="2861266" y="2045387"/>
                </a:cubicBezTo>
                <a:cubicBezTo>
                  <a:pt x="2870525" y="2024555"/>
                  <a:pt x="2878661" y="2003233"/>
                  <a:pt x="2886666" y="1981887"/>
                </a:cubicBezTo>
                <a:cubicBezTo>
                  <a:pt x="2904936" y="1933167"/>
                  <a:pt x="2896053" y="1949032"/>
                  <a:pt x="2912066" y="1892987"/>
                </a:cubicBezTo>
                <a:cubicBezTo>
                  <a:pt x="2915744" y="1880115"/>
                  <a:pt x="2920533" y="1867587"/>
                  <a:pt x="2924766" y="1854887"/>
                </a:cubicBezTo>
                <a:cubicBezTo>
                  <a:pt x="2903599" y="1846420"/>
                  <a:pt x="2883260" y="1835485"/>
                  <a:pt x="2861266" y="1829487"/>
                </a:cubicBezTo>
                <a:cubicBezTo>
                  <a:pt x="2836423" y="1822712"/>
                  <a:pt x="2808098" y="1828303"/>
                  <a:pt x="2785066" y="1816787"/>
                </a:cubicBezTo>
                <a:cubicBezTo>
                  <a:pt x="2765371" y="1806939"/>
                  <a:pt x="2752977" y="1758619"/>
                  <a:pt x="2746966" y="1740587"/>
                </a:cubicBezTo>
                <a:cubicBezTo>
                  <a:pt x="2759666" y="1613587"/>
                  <a:pt x="2764636" y="1485575"/>
                  <a:pt x="2785066" y="1359587"/>
                </a:cubicBezTo>
                <a:cubicBezTo>
                  <a:pt x="2790227" y="1327763"/>
                  <a:pt x="2812971" y="1301273"/>
                  <a:pt x="2823166" y="1270687"/>
                </a:cubicBezTo>
                <a:cubicBezTo>
                  <a:pt x="2855611" y="1173353"/>
                  <a:pt x="2807105" y="1235948"/>
                  <a:pt x="2873966" y="1169087"/>
                </a:cubicBezTo>
                <a:cubicBezTo>
                  <a:pt x="2878199" y="1156387"/>
                  <a:pt x="2879240" y="1142126"/>
                  <a:pt x="2886666" y="1130987"/>
                </a:cubicBezTo>
                <a:cubicBezTo>
                  <a:pt x="2948038" y="1038929"/>
                  <a:pt x="2906314" y="1151717"/>
                  <a:pt x="2950166" y="1042087"/>
                </a:cubicBezTo>
                <a:cubicBezTo>
                  <a:pt x="2960110" y="1017228"/>
                  <a:pt x="2967099" y="991287"/>
                  <a:pt x="2975566" y="965887"/>
                </a:cubicBezTo>
                <a:cubicBezTo>
                  <a:pt x="2979799" y="953187"/>
                  <a:pt x="2978800" y="937253"/>
                  <a:pt x="2988266" y="927787"/>
                </a:cubicBezTo>
                <a:lnTo>
                  <a:pt x="3026366" y="889687"/>
                </a:lnTo>
                <a:cubicBezTo>
                  <a:pt x="3021536" y="865535"/>
                  <a:pt x="3013983" y="814122"/>
                  <a:pt x="3000966" y="788087"/>
                </a:cubicBezTo>
                <a:cubicBezTo>
                  <a:pt x="2985952" y="758060"/>
                  <a:pt x="2939953" y="707515"/>
                  <a:pt x="2924766" y="686487"/>
                </a:cubicBezTo>
                <a:cubicBezTo>
                  <a:pt x="2885576" y="632224"/>
                  <a:pt x="2842972" y="579899"/>
                  <a:pt x="2810466" y="521387"/>
                </a:cubicBezTo>
                <a:cubicBezTo>
                  <a:pt x="2789299" y="483287"/>
                  <a:pt x="2769390" y="444461"/>
                  <a:pt x="2746966" y="407087"/>
                </a:cubicBezTo>
                <a:cubicBezTo>
                  <a:pt x="2706435" y="339536"/>
                  <a:pt x="2629477" y="238798"/>
                  <a:pt x="2581866" y="191187"/>
                </a:cubicBezTo>
                <a:cubicBezTo>
                  <a:pt x="2569166" y="178487"/>
                  <a:pt x="2557564" y="164585"/>
                  <a:pt x="2543766" y="153087"/>
                </a:cubicBezTo>
                <a:cubicBezTo>
                  <a:pt x="2532040" y="143316"/>
                  <a:pt x="2518366" y="136154"/>
                  <a:pt x="2505666" y="127687"/>
                </a:cubicBezTo>
                <a:cubicBezTo>
                  <a:pt x="2476033" y="131920"/>
                  <a:pt x="2444398" y="128874"/>
                  <a:pt x="2416766" y="140387"/>
                </a:cubicBezTo>
                <a:cubicBezTo>
                  <a:pt x="2329356" y="176808"/>
                  <a:pt x="2375054" y="182099"/>
                  <a:pt x="2327866" y="229287"/>
                </a:cubicBezTo>
                <a:cubicBezTo>
                  <a:pt x="2317073" y="240080"/>
                  <a:pt x="2302466" y="246220"/>
                  <a:pt x="2289766" y="254687"/>
                </a:cubicBezTo>
                <a:cubicBezTo>
                  <a:pt x="2200866" y="388037"/>
                  <a:pt x="2332099" y="201770"/>
                  <a:pt x="2226266" y="318187"/>
                </a:cubicBezTo>
                <a:cubicBezTo>
                  <a:pt x="2193798" y="353902"/>
                  <a:pt x="2177527" y="405713"/>
                  <a:pt x="2137366" y="432487"/>
                </a:cubicBezTo>
                <a:cubicBezTo>
                  <a:pt x="2124666" y="440954"/>
                  <a:pt x="2111686" y="449015"/>
                  <a:pt x="2099266" y="457887"/>
                </a:cubicBezTo>
                <a:cubicBezTo>
                  <a:pt x="2082042" y="470190"/>
                  <a:pt x="2066415" y="484769"/>
                  <a:pt x="2048466" y="495987"/>
                </a:cubicBezTo>
                <a:cubicBezTo>
                  <a:pt x="2032412" y="506021"/>
                  <a:pt x="2014104" y="511994"/>
                  <a:pt x="1997666" y="521387"/>
                </a:cubicBezTo>
                <a:cubicBezTo>
                  <a:pt x="1928732" y="560778"/>
                  <a:pt x="1991320" y="536202"/>
                  <a:pt x="1921466" y="559487"/>
                </a:cubicBezTo>
                <a:cubicBezTo>
                  <a:pt x="1877127" y="592741"/>
                  <a:pt x="1823853" y="637430"/>
                  <a:pt x="1769066" y="648387"/>
                </a:cubicBezTo>
                <a:cubicBezTo>
                  <a:pt x="1653058" y="671589"/>
                  <a:pt x="1726044" y="654261"/>
                  <a:pt x="1553166" y="711887"/>
                </a:cubicBezTo>
                <a:lnTo>
                  <a:pt x="1476966" y="737287"/>
                </a:lnTo>
                <a:cubicBezTo>
                  <a:pt x="1464266" y="741520"/>
                  <a:pt x="1451295" y="745015"/>
                  <a:pt x="1438866" y="749987"/>
                </a:cubicBezTo>
                <a:cubicBezTo>
                  <a:pt x="1417699" y="758454"/>
                  <a:pt x="1396712" y="767382"/>
                  <a:pt x="1375366" y="775387"/>
                </a:cubicBezTo>
                <a:cubicBezTo>
                  <a:pt x="1318458" y="796727"/>
                  <a:pt x="1353186" y="780771"/>
                  <a:pt x="1286466" y="800787"/>
                </a:cubicBezTo>
                <a:cubicBezTo>
                  <a:pt x="1131868" y="847166"/>
                  <a:pt x="1276555" y="809615"/>
                  <a:pt x="1159466" y="838887"/>
                </a:cubicBezTo>
                <a:cubicBezTo>
                  <a:pt x="1091733" y="834654"/>
                  <a:pt x="1023301" y="836771"/>
                  <a:pt x="956266" y="826187"/>
                </a:cubicBezTo>
                <a:cubicBezTo>
                  <a:pt x="907072" y="818420"/>
                  <a:pt x="922953" y="793290"/>
                  <a:pt x="905466" y="762687"/>
                </a:cubicBezTo>
                <a:cubicBezTo>
                  <a:pt x="861875" y="686403"/>
                  <a:pt x="871583" y="740066"/>
                  <a:pt x="841966" y="661087"/>
                </a:cubicBezTo>
                <a:cubicBezTo>
                  <a:pt x="790091" y="522753"/>
                  <a:pt x="874583" y="700921"/>
                  <a:pt x="803866" y="559487"/>
                </a:cubicBezTo>
                <a:cubicBezTo>
                  <a:pt x="799633" y="538320"/>
                  <a:pt x="791166" y="517573"/>
                  <a:pt x="791166" y="495987"/>
                </a:cubicBezTo>
                <a:cubicBezTo>
                  <a:pt x="791166" y="115561"/>
                  <a:pt x="762302" y="214278"/>
                  <a:pt x="816566" y="51487"/>
                </a:cubicBezTo>
                <a:cubicBezTo>
                  <a:pt x="812333" y="38787"/>
                  <a:pt x="816853" y="16634"/>
                  <a:pt x="803866" y="13387"/>
                </a:cubicBezTo>
                <a:cubicBezTo>
                  <a:pt x="789058" y="9685"/>
                  <a:pt x="777492" y="29016"/>
                  <a:pt x="765766" y="38787"/>
                </a:cubicBezTo>
                <a:cubicBezTo>
                  <a:pt x="702345" y="91638"/>
                  <a:pt x="756523" y="67268"/>
                  <a:pt x="689566" y="89587"/>
                </a:cubicBezTo>
                <a:cubicBezTo>
                  <a:pt x="672633" y="114987"/>
                  <a:pt x="660352" y="144201"/>
                  <a:pt x="638766" y="165787"/>
                </a:cubicBezTo>
                <a:cubicBezTo>
                  <a:pt x="606518" y="198035"/>
                  <a:pt x="596484" y="203088"/>
                  <a:pt x="575266" y="241987"/>
                </a:cubicBezTo>
                <a:cubicBezTo>
                  <a:pt x="494911" y="389304"/>
                  <a:pt x="558414" y="298323"/>
                  <a:pt x="486366" y="394387"/>
                </a:cubicBezTo>
                <a:cubicBezTo>
                  <a:pt x="482133" y="407087"/>
                  <a:pt x="476913" y="419500"/>
                  <a:pt x="473666" y="432487"/>
                </a:cubicBezTo>
                <a:cubicBezTo>
                  <a:pt x="449571" y="528867"/>
                  <a:pt x="489819" y="499594"/>
                  <a:pt x="359366" y="483287"/>
                </a:cubicBezTo>
                <a:cubicBezTo>
                  <a:pt x="346666" y="474820"/>
                  <a:pt x="331037" y="469613"/>
                  <a:pt x="321266" y="457887"/>
                </a:cubicBezTo>
                <a:cubicBezTo>
                  <a:pt x="303829" y="436962"/>
                  <a:pt x="291989" y="395456"/>
                  <a:pt x="283166" y="368987"/>
                </a:cubicBezTo>
                <a:cubicBezTo>
                  <a:pt x="278933" y="301254"/>
                  <a:pt x="275671" y="233453"/>
                  <a:pt x="270466" y="165787"/>
                </a:cubicBezTo>
                <a:cubicBezTo>
                  <a:pt x="267203" y="123368"/>
                  <a:pt x="279203" y="75536"/>
                  <a:pt x="257766" y="38787"/>
                </a:cubicBezTo>
                <a:cubicBezTo>
                  <a:pt x="244275" y="15660"/>
                  <a:pt x="206966" y="21854"/>
                  <a:pt x="181566" y="13387"/>
                </a:cubicBezTo>
                <a:lnTo>
                  <a:pt x="143466" y="687"/>
                </a:lnTo>
                <a:cubicBezTo>
                  <a:pt x="113833" y="4920"/>
                  <a:pt x="81340" y="0"/>
                  <a:pt x="54566" y="13387"/>
                </a:cubicBezTo>
                <a:cubicBezTo>
                  <a:pt x="42592" y="19374"/>
                  <a:pt x="44770" y="38419"/>
                  <a:pt x="41866" y="51487"/>
                </a:cubicBezTo>
                <a:cubicBezTo>
                  <a:pt x="36280" y="76624"/>
                  <a:pt x="31283" y="93820"/>
                  <a:pt x="29166" y="102287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enlargement sequence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progress towards a </a:t>
            </a:r>
            <a:r>
              <a:rPr lang="en-GB" dirty="0" err="1" smtClean="0"/>
              <a:t>supermethod</a:t>
            </a:r>
            <a:r>
              <a:rPr lang="en-GB" dirty="0" smtClean="0"/>
              <a:t> and know why simpler methods might not work</a:t>
            </a:r>
          </a:p>
          <a:p>
            <a:pPr lvl="1"/>
            <a:r>
              <a:rPr lang="en-GB" dirty="0" smtClean="0"/>
              <a:t>e.g. </a:t>
            </a:r>
          </a:p>
          <a:p>
            <a:pPr lvl="1"/>
            <a:r>
              <a:rPr lang="en-GB" dirty="0" smtClean="0"/>
              <a:t>find the value of p that makes 3p-2=10</a:t>
            </a:r>
          </a:p>
          <a:p>
            <a:pPr lvl="1"/>
            <a:r>
              <a:rPr lang="en-GB" dirty="0" smtClean="0"/>
              <a:t>find the value of p that makes 3p-2=11</a:t>
            </a:r>
          </a:p>
          <a:p>
            <a:pPr lvl="1"/>
            <a:r>
              <a:rPr lang="en-GB" dirty="0" smtClean="0"/>
              <a:t>find the value of p that makes 3p-2=2p+3</a:t>
            </a:r>
          </a:p>
          <a:p>
            <a:pPr lvl="1"/>
            <a:r>
              <a:rPr lang="en-GB" dirty="0" smtClean="0"/>
              <a:t>find the value of p that makes 3p-2=p+3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899592" y="1052736"/>
            <a:ext cx="15841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691680" y="1628800"/>
            <a:ext cx="151216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>
            <a:stCxn id="3" idx="0"/>
          </p:cNvCxnSpPr>
          <p:nvPr/>
        </p:nvCxnSpPr>
        <p:spPr bwMode="auto">
          <a:xfrm>
            <a:off x="1691680" y="1052736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483768" y="162880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/>
          <p:cNvGrpSpPr/>
          <p:nvPr/>
        </p:nvGrpSpPr>
        <p:grpSpPr>
          <a:xfrm>
            <a:off x="3707904" y="2708920"/>
            <a:ext cx="1512168" cy="2160241"/>
            <a:chOff x="1763688" y="2420888"/>
            <a:chExt cx="1512168" cy="2160241"/>
          </a:xfrm>
        </p:grpSpPr>
        <p:sp>
          <p:nvSpPr>
            <p:cNvPr id="5" name="Rectangle 4"/>
            <p:cNvSpPr/>
            <p:nvPr/>
          </p:nvSpPr>
          <p:spPr bwMode="auto">
            <a:xfrm>
              <a:off x="1763688" y="2420888"/>
              <a:ext cx="1512168" cy="64807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2166588" y="3471862"/>
              <a:ext cx="1498455" cy="7200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2555776" y="2420888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 flipV="1">
              <a:off x="2555776" y="3789039"/>
              <a:ext cx="720080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GB" dirty="0" smtClean="0"/>
              <a:t>When and how and why to make things more and more impossible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4525963"/>
          </a:xfrm>
        </p:spPr>
        <p:txBody>
          <a:bodyPr/>
          <a:lstStyle/>
          <a:p>
            <a:r>
              <a:rPr lang="en-GB" dirty="0" smtClean="0"/>
              <a:t>Watch what methods they use and vary one parameter/feature/number/variable at a time until the method breaks down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e.g.   Differentiate with respect to x:</a:t>
            </a:r>
          </a:p>
          <a:p>
            <a:pPr>
              <a:buNone/>
            </a:pPr>
            <a:r>
              <a:rPr lang="en-GB" dirty="0" smtClean="0"/>
              <a:t>x</a:t>
            </a:r>
            <a:r>
              <a:rPr lang="en-GB" baseline="30000" dirty="0" smtClean="0"/>
              <a:t>2</a:t>
            </a:r>
            <a:r>
              <a:rPr lang="en-GB" dirty="0" smtClean="0"/>
              <a:t>; x</a:t>
            </a:r>
            <a:r>
              <a:rPr lang="en-GB" baseline="30000" dirty="0" smtClean="0"/>
              <a:t>3</a:t>
            </a:r>
            <a:r>
              <a:rPr lang="en-GB" dirty="0" smtClean="0"/>
              <a:t> ;</a:t>
            </a:r>
            <a:r>
              <a:rPr lang="en-GB" baseline="30000" dirty="0" smtClean="0"/>
              <a:t> </a:t>
            </a:r>
            <a:r>
              <a:rPr lang="en-GB" dirty="0" smtClean="0"/>
              <a:t>x</a:t>
            </a:r>
            <a:r>
              <a:rPr lang="en-GB" baseline="30000" dirty="0" smtClean="0"/>
              <a:t>4 </a:t>
            </a:r>
            <a:r>
              <a:rPr lang="en-GB" dirty="0" smtClean="0"/>
              <a:t>; x</a:t>
            </a:r>
            <a:r>
              <a:rPr lang="en-GB" baseline="30000" dirty="0" smtClean="0"/>
              <a:t>1/2 </a:t>
            </a:r>
            <a:r>
              <a:rPr lang="en-GB" dirty="0" smtClean="0"/>
              <a:t>;</a:t>
            </a:r>
            <a:r>
              <a:rPr lang="en-GB" baseline="30000" dirty="0" smtClean="0"/>
              <a:t> </a:t>
            </a:r>
            <a:r>
              <a:rPr lang="en-GB" dirty="0" smtClean="0"/>
              <a:t>x ; 3x</a:t>
            </a:r>
            <a:r>
              <a:rPr lang="en-GB" baseline="30000" dirty="0" smtClean="0"/>
              <a:t>2</a:t>
            </a:r>
            <a:r>
              <a:rPr lang="en-GB" dirty="0" smtClean="0"/>
              <a:t> ; 4x</a:t>
            </a:r>
            <a:r>
              <a:rPr lang="en-GB" baseline="30000" dirty="0" smtClean="0"/>
              <a:t>3</a:t>
            </a:r>
            <a:r>
              <a:rPr lang="en-GB" dirty="0" smtClean="0"/>
              <a:t> ; 5x</a:t>
            </a:r>
            <a:r>
              <a:rPr lang="en-GB" baseline="30000" dirty="0" smtClean="0"/>
              <a:t>4</a:t>
            </a:r>
            <a:r>
              <a:rPr lang="en-GB" dirty="0" smtClean="0"/>
              <a:t> ; y</a:t>
            </a:r>
            <a:r>
              <a:rPr lang="en-GB" baseline="30000" dirty="0" smtClean="0"/>
              <a:t>2 </a:t>
            </a:r>
            <a:r>
              <a:rPr lang="en-GB" dirty="0" smtClean="0"/>
              <a:t>; e</a:t>
            </a:r>
            <a:r>
              <a:rPr lang="en-GB" baseline="30000" dirty="0" smtClean="0"/>
              <a:t>2</a:t>
            </a: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Another and another …</a:t>
            </a:r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Write down a pair of fractions whose midpoint is 1/4</a:t>
            </a:r>
          </a:p>
          <a:p>
            <a:pPr eaLnBrk="1" hangingPunct="1">
              <a:defRPr/>
            </a:pPr>
            <a:r>
              <a:rPr lang="en-GB" dirty="0" smtClean="0"/>
              <a:t>….. and another pair</a:t>
            </a:r>
          </a:p>
          <a:p>
            <a:pPr eaLnBrk="1" hangingPunct="1">
              <a:defRPr/>
            </a:pPr>
            <a:r>
              <a:rPr lang="en-GB" dirty="0" smtClean="0"/>
              <a:t>….. and another pair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Beyond visual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1916113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2051050" y="2276475"/>
            <a:ext cx="5032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2843213" y="2276475"/>
            <a:ext cx="503237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3635375" y="2276475"/>
            <a:ext cx="5032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4572000" y="2276475"/>
            <a:ext cx="503238" cy="936625"/>
          </a:xfrm>
          <a:prstGeom prst="ellipse">
            <a:avLst/>
          </a:prstGeom>
          <a:solidFill>
            <a:srgbClr val="143D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5435600" y="2276475"/>
            <a:ext cx="503238" cy="936625"/>
          </a:xfrm>
          <a:prstGeom prst="ellipse">
            <a:avLst/>
          </a:prstGeom>
          <a:solidFill>
            <a:srgbClr val="143D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051050" y="4005263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halkboard" charset="0"/>
                <a:ea typeface="ＭＳ Ｐゴシック" pitchFamily="1" charset="-128"/>
              </a:rPr>
              <a:t>Can you see any fractions?</a:t>
            </a:r>
            <a:endParaRPr lang="en-US" sz="2400">
              <a:latin typeface="Chalkboard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105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1916113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2051050" y="2276475"/>
            <a:ext cx="5032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2843213" y="2276475"/>
            <a:ext cx="503237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635375" y="2276475"/>
            <a:ext cx="5032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4572000" y="2276475"/>
            <a:ext cx="503238" cy="936625"/>
          </a:xfrm>
          <a:prstGeom prst="ellipse">
            <a:avLst/>
          </a:prstGeom>
          <a:solidFill>
            <a:srgbClr val="143D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435600" y="2276475"/>
            <a:ext cx="503238" cy="936625"/>
          </a:xfrm>
          <a:prstGeom prst="ellipse">
            <a:avLst/>
          </a:prstGeom>
          <a:solidFill>
            <a:srgbClr val="143D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763713" y="4076700"/>
            <a:ext cx="5184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halkboard" charset="0"/>
                <a:ea typeface="ＭＳ Ｐゴシック" pitchFamily="1" charset="-128"/>
              </a:rPr>
              <a:t>Can you see </a:t>
            </a:r>
            <a:r>
              <a:rPr lang="en-GB" sz="2400" dirty="0" smtClean="0">
                <a:latin typeface="Chalkboard" charset="0"/>
                <a:ea typeface="ＭＳ Ｐゴシック" pitchFamily="1" charset="-128"/>
              </a:rPr>
              <a:t>1½ </a:t>
            </a:r>
            <a:r>
              <a:rPr lang="en-GB" sz="2400" dirty="0">
                <a:latin typeface="Chalkboard" charset="0"/>
                <a:ea typeface="ＭＳ Ｐゴシック" pitchFamily="1" charset="-128"/>
              </a:rPr>
              <a:t>of something?</a:t>
            </a:r>
            <a:endParaRPr lang="en-US" sz="2400" dirty="0">
              <a:latin typeface="Chalkboard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open and closed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‘can go anywhere’ – is that what you want?</a:t>
            </a:r>
          </a:p>
          <a:p>
            <a:r>
              <a:rPr lang="en-GB" dirty="0" smtClean="0"/>
              <a:t>Closed can point beyond the obvious – is that what you want?</a:t>
            </a: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less obvious 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e.g. </a:t>
            </a:r>
          </a:p>
          <a:p>
            <a:pPr lvl="2"/>
            <a:r>
              <a:rPr lang="en-GB" dirty="0" smtClean="0"/>
              <a:t>inter-</a:t>
            </a:r>
            <a:r>
              <a:rPr lang="en-GB" dirty="0" err="1" smtClean="0"/>
              <a:t>rootal</a:t>
            </a:r>
            <a:r>
              <a:rPr lang="en-GB" dirty="0" smtClean="0"/>
              <a:t> distance</a:t>
            </a:r>
          </a:p>
          <a:p>
            <a:pPr lvl="2"/>
            <a:r>
              <a:rPr lang="en-GB" dirty="0" smtClean="0"/>
              <a:t>a less obvious fraction</a:t>
            </a:r>
          </a:p>
          <a:p>
            <a:pPr lvl="2"/>
            <a:r>
              <a:rPr lang="en-GB" dirty="0" smtClean="0"/>
              <a:t>looking backwards</a:t>
            </a:r>
          </a:p>
          <a:p>
            <a:r>
              <a:rPr lang="en-GB" dirty="0" smtClean="0"/>
              <a:t>Thinking about a topic you are currently teaching, what is an unusual way to look at it? What features does it have that you don’t normally pay attention to?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2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as scaffolds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en-GB" dirty="0" smtClean="0"/>
              <a:t>Posing questions as things to do</a:t>
            </a:r>
          </a:p>
          <a:p>
            <a:r>
              <a:rPr lang="en-GB" dirty="0" smtClean="0"/>
              <a:t>Reflecting on what has been done</a:t>
            </a:r>
          </a:p>
          <a:p>
            <a:r>
              <a:rPr lang="en-GB" dirty="0" smtClean="0"/>
              <a:t>Generalising from what has been seen &amp; done, saying it and representing it</a:t>
            </a:r>
          </a:p>
          <a:p>
            <a:r>
              <a:rPr lang="en-GB" dirty="0" smtClean="0"/>
              <a:t>Using new notations, symbols, names</a:t>
            </a:r>
          </a:p>
          <a:p>
            <a:r>
              <a:rPr lang="en-GB" dirty="0" smtClean="0"/>
              <a:t>Asking new questions about new ideas</a:t>
            </a:r>
          </a:p>
          <a:p>
            <a:r>
              <a:rPr lang="en-GB" dirty="0" smtClean="0"/>
              <a:t>This scaffolds thinking to a higher level with new relations and properties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 and prompts for mathematical thinking (Watson &amp; Mason, ATM.org.uk)</a:t>
            </a:r>
          </a:p>
          <a:p>
            <a:r>
              <a:rPr lang="en-GB" dirty="0" smtClean="0"/>
              <a:t>Thinkers (Bills, Bills, Watson &amp; Mason, ATM.org.uk)</a:t>
            </a:r>
          </a:p>
          <a:p>
            <a:r>
              <a:rPr lang="en-GB" dirty="0" smtClean="0"/>
              <a:t>Adapting and extending secondary mathematics activities (</a:t>
            </a:r>
            <a:r>
              <a:rPr lang="en-GB" dirty="0" err="1" smtClean="0"/>
              <a:t>Prestage</a:t>
            </a:r>
            <a:r>
              <a:rPr lang="en-GB" dirty="0" smtClean="0"/>
              <a:t> &amp; Perks</a:t>
            </a:r>
            <a:r>
              <a:rPr lang="en-GB" smtClean="0"/>
              <a:t>, Fulton books)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GB" dirty="0" smtClean="0"/>
              <a:t>What  can you say about the four numbers covered up?</a:t>
            </a:r>
          </a:p>
          <a:p>
            <a:endParaRPr lang="en-GB" dirty="0" smtClean="0"/>
          </a:p>
          <a:p>
            <a:r>
              <a:rPr lang="en-GB" dirty="0" smtClean="0"/>
              <a:t>Can you tell me what 4-square shape would cover squares: n, n-1, n+10, n+11?</a:t>
            </a:r>
          </a:p>
          <a:p>
            <a:endParaRPr lang="en-GB" dirty="0" smtClean="0"/>
          </a:p>
          <a:p>
            <a:r>
              <a:rPr lang="en-GB" dirty="0" smtClean="0"/>
              <a:t>What 4-square shapes could cover squares: n - 3 and n + 9?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35696" y="119675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1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12594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794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786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4" y="11967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80112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28184" y="11967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59633" y="980727"/>
          <a:ext cx="6408710" cy="5256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530"/>
                <a:gridCol w="915530"/>
                <a:gridCol w="915530"/>
                <a:gridCol w="915530"/>
                <a:gridCol w="915530"/>
                <a:gridCol w="915530"/>
                <a:gridCol w="915530"/>
              </a:tblGrid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31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34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36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37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38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41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42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43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44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46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47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48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35696" y="119675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1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12594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794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786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4" y="11967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80112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28184" y="11967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59632" y="476672"/>
          <a:ext cx="6408712" cy="600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089"/>
                <a:gridCol w="801089"/>
                <a:gridCol w="801089"/>
                <a:gridCol w="801089"/>
                <a:gridCol w="801089"/>
                <a:gridCol w="801089"/>
                <a:gridCol w="801089"/>
                <a:gridCol w="801089"/>
              </a:tblGrid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15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22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23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29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30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31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34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36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37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38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39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41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42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43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44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45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46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47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48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49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50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51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52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53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54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55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56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57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58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59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60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61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62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63</a:t>
                      </a:r>
                      <a:endParaRPr lang="en-GB" sz="24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64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GB" dirty="0" smtClean="0"/>
              <a:t>What  can you say about the four numbers covered up?</a:t>
            </a:r>
          </a:p>
          <a:p>
            <a:endParaRPr lang="en-GB" dirty="0" smtClean="0"/>
          </a:p>
          <a:p>
            <a:r>
              <a:rPr lang="en-GB" dirty="0" smtClean="0"/>
              <a:t>Can you tell me what 4-square shapes could on what grids could cover squares: n, n-1, n+10, n+11?</a:t>
            </a:r>
          </a:p>
          <a:p>
            <a:endParaRPr lang="en-GB" dirty="0" smtClean="0"/>
          </a:p>
          <a:p>
            <a:r>
              <a:rPr lang="en-GB" dirty="0" smtClean="0"/>
              <a:t>What 4-square shapes on what grids could cover squares: n - 3 and n + 9?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principles of question design?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r>
              <a:rPr lang="en-GB" dirty="0" smtClean="0"/>
              <a:t>Start by going with the flow of students’ generalisations: What do they notice? What do they do? </a:t>
            </a:r>
          </a:p>
          <a:p>
            <a:r>
              <a:rPr lang="en-GB" dirty="0" smtClean="0"/>
              <a:t>Check they can express what is going on in their own words?</a:t>
            </a:r>
          </a:p>
          <a:p>
            <a:r>
              <a:rPr lang="en-GB" dirty="0" smtClean="0"/>
              <a:t>Ask a backwards question (in this case I used this to introduce symbolisation)</a:t>
            </a:r>
          </a:p>
          <a:p>
            <a:r>
              <a:rPr lang="en-GB" dirty="0" smtClean="0"/>
              <a:t>Ask a backwards question that has several answers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Going with the flow – correctness and confidence</a:t>
            </a:r>
          </a:p>
          <a:p>
            <a:r>
              <a:rPr lang="en-GB" dirty="0" smtClean="0"/>
              <a:t>Focus on relationships or methods, not on answers</a:t>
            </a:r>
          </a:p>
          <a:p>
            <a:r>
              <a:rPr lang="en-GB" dirty="0" smtClean="0"/>
              <a:t>Backwards question, from general to specific/ and notation</a:t>
            </a:r>
          </a:p>
          <a:p>
            <a:r>
              <a:rPr lang="en-GB" dirty="0" smtClean="0"/>
              <a:t>Backwards question with several answers – shifts thinking to a new level, new objects, new relations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ysClr val="windowText" lastClr="000000"/>
      </a:dk1>
      <a:lt1>
        <a:srgbClr val="B0DFA0"/>
      </a:lt1>
      <a:dk2>
        <a:srgbClr val="04617B"/>
      </a:dk2>
      <a:lt2>
        <a:srgbClr val="DBF5F9"/>
      </a:lt2>
      <a:accent1>
        <a:srgbClr val="7030A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7030A0"/>
      </a:hlink>
      <a:folHlink>
        <a:srgbClr val="85DF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1162</Words>
  <Application>Microsoft Office PowerPoint</Application>
  <PresentationFormat>On-screen Show (4:3)</PresentationFormat>
  <Paragraphs>275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Questioning in Mathematics</vt:lpstr>
      <vt:lpstr>Slide 2</vt:lpstr>
      <vt:lpstr>Slide 3</vt:lpstr>
      <vt:lpstr>Slide 4</vt:lpstr>
      <vt:lpstr>Slide 5</vt:lpstr>
      <vt:lpstr>Slide 6</vt:lpstr>
      <vt:lpstr>Slide 7</vt:lpstr>
      <vt:lpstr>What are the principles of question design?</vt:lpstr>
      <vt:lpstr>Effects of questions</vt:lpstr>
      <vt:lpstr>Find roots of quadratics</vt:lpstr>
      <vt:lpstr>Focus on relationships or methods, not on answers </vt:lpstr>
      <vt:lpstr>Slide 12</vt:lpstr>
      <vt:lpstr>How students learn maths</vt:lpstr>
      <vt:lpstr>Sorting f(x) =</vt:lpstr>
      <vt:lpstr>Effects of the sorting task</vt:lpstr>
      <vt:lpstr>More sorting questions</vt:lpstr>
      <vt:lpstr>More sorting processes</vt:lpstr>
      <vt:lpstr>Make your own</vt:lpstr>
      <vt:lpstr>Comparing</vt:lpstr>
      <vt:lpstr>Effects of a ‘compare’ question</vt:lpstr>
      <vt:lpstr>These ‘compare’ questions</vt:lpstr>
      <vt:lpstr>Make your own</vt:lpstr>
      <vt:lpstr>Ordering</vt:lpstr>
      <vt:lpstr>Make your own</vt:lpstr>
      <vt:lpstr>Enlargement (1)</vt:lpstr>
      <vt:lpstr>Enlargement (2)</vt:lpstr>
      <vt:lpstr>Enlargement (3)</vt:lpstr>
      <vt:lpstr>Enlargement (4)</vt:lpstr>
      <vt:lpstr>Effects of enlargement sequence</vt:lpstr>
      <vt:lpstr>When and how and why to make things more and more impossible</vt:lpstr>
      <vt:lpstr>Another and another …</vt:lpstr>
      <vt:lpstr> Beyond visual</vt:lpstr>
      <vt:lpstr>Slide 33</vt:lpstr>
      <vt:lpstr>Effects of open and closed questions</vt:lpstr>
      <vt:lpstr>The less obvious focus</vt:lpstr>
      <vt:lpstr>Questions as scaffolds</vt:lpstr>
      <vt:lpstr>Suggested 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Progress in Mathematics</dc:title>
  <dc:creator>AW</dc:creator>
  <cp:lastModifiedBy>Anne Watson</cp:lastModifiedBy>
  <cp:revision>33</cp:revision>
  <dcterms:created xsi:type="dcterms:W3CDTF">2005-07-15T06:00:16Z</dcterms:created>
  <dcterms:modified xsi:type="dcterms:W3CDTF">2015-10-31T08:27:09Z</dcterms:modified>
</cp:coreProperties>
</file>