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4" r:id="rId5"/>
    <p:sldId id="265" r:id="rId6"/>
    <p:sldId id="279" r:id="rId7"/>
    <p:sldId id="257" r:id="rId8"/>
    <p:sldId id="281" r:id="rId9"/>
    <p:sldId id="268" r:id="rId10"/>
    <p:sldId id="282" r:id="rId11"/>
    <p:sldId id="283" r:id="rId12"/>
    <p:sldId id="269" r:id="rId13"/>
    <p:sldId id="270" r:id="rId14"/>
    <p:sldId id="273" r:id="rId15"/>
    <p:sldId id="274" r:id="rId16"/>
    <p:sldId id="277" r:id="rId17"/>
    <p:sldId id="275" r:id="rId18"/>
    <p:sldId id="276" r:id="rId19"/>
    <p:sldId id="266" r:id="rId20"/>
    <p:sldId id="288" r:id="rId21"/>
    <p:sldId id="289" r:id="rId22"/>
    <p:sldId id="290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7D66BE-38B6-441B-B5E2-E2EDD5F8DF1C}" type="datetimeFigureOut">
              <a:rPr lang="en-GB" smtClean="0"/>
              <a:pPr/>
              <a:t>17/02/2013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86743C-0EC4-44AC-8BD2-CCE4F19E028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Practice and subject-specific educational research: the case of mathematics at Oxford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Anne Watson</a:t>
            </a:r>
          </a:p>
          <a:p>
            <a:r>
              <a:rPr lang="en-GB" smtClean="0"/>
              <a:t>Oxford 2013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Susan Pirie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 context not the focus, but giving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ars.els-cdn.com/content/image/1-s2.0-S0732312306000344-gr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05678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Susan Pirie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 context not the focus, but giving access</a:t>
            </a:r>
          </a:p>
          <a:p>
            <a:r>
              <a:rPr lang="en-GB" dirty="0" smtClean="0"/>
              <a:t>Onion model</a:t>
            </a:r>
          </a:p>
          <a:p>
            <a:r>
              <a:rPr lang="en-GB" dirty="0" smtClean="0"/>
              <a:t>Popularity and use as attention of research community shifts</a:t>
            </a:r>
          </a:p>
          <a:p>
            <a:r>
              <a:rPr lang="en-GB" dirty="0" smtClean="0"/>
              <a:t>Individual teacher input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Role of teachers in enabling insight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err="1" smtClean="0"/>
              <a:t>Maxfield</a:t>
            </a:r>
            <a:endParaRPr lang="en-GB" dirty="0" smtClean="0"/>
          </a:p>
          <a:p>
            <a:pPr lvl="1"/>
            <a:r>
              <a:rPr lang="en-GB" dirty="0" smtClean="0"/>
              <a:t>importance of visual attention</a:t>
            </a:r>
          </a:p>
          <a:p>
            <a:r>
              <a:rPr lang="en-GB" dirty="0" smtClean="0"/>
              <a:t>Al-</a:t>
            </a:r>
            <a:r>
              <a:rPr lang="en-GB" dirty="0" err="1" smtClean="0"/>
              <a:t>Murani</a:t>
            </a:r>
            <a:endParaRPr lang="en-GB" dirty="0" smtClean="0"/>
          </a:p>
          <a:p>
            <a:pPr lvl="1"/>
            <a:r>
              <a:rPr lang="en-GB" dirty="0" smtClean="0"/>
              <a:t>beyond intervention to interaction</a:t>
            </a:r>
          </a:p>
          <a:p>
            <a:r>
              <a:rPr lang="en-GB" dirty="0" smtClean="0"/>
              <a:t>Macmillan</a:t>
            </a:r>
          </a:p>
          <a:p>
            <a:pPr lvl="1"/>
            <a:r>
              <a:rPr lang="en-GB" dirty="0" smtClean="0"/>
              <a:t> role of reasoning shaped by teachers</a:t>
            </a:r>
          </a:p>
          <a:p>
            <a:r>
              <a:rPr lang="en-GB" dirty="0" smtClean="0"/>
              <a:t>Clarke</a:t>
            </a:r>
          </a:p>
          <a:p>
            <a:pPr lvl="1"/>
            <a:r>
              <a:rPr lang="en-GB" dirty="0" smtClean="0"/>
              <a:t>constraining opportunities to reason</a:t>
            </a:r>
          </a:p>
          <a:p>
            <a:pPr lvl="1"/>
            <a:r>
              <a:rPr lang="en-GB" dirty="0" smtClean="0"/>
              <a:t>development of new research tools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24" y="155679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Conceptual contributions to mathematics education arising from 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4525963"/>
          </a:xfrm>
        </p:spPr>
        <p:txBody>
          <a:bodyPr/>
          <a:lstStyle/>
          <a:p>
            <a:r>
              <a:rPr lang="en-GB" dirty="0" smtClean="0"/>
              <a:t>Development of variation theory in classroom interactions</a:t>
            </a:r>
          </a:p>
          <a:p>
            <a:r>
              <a:rPr lang="en-GB" dirty="0" smtClean="0"/>
              <a:t>Same planning; different teaching/learning</a:t>
            </a:r>
          </a:p>
          <a:p>
            <a:r>
              <a:rPr lang="en-GB" dirty="0" smtClean="0"/>
              <a:t>Shaping </a:t>
            </a:r>
            <a:r>
              <a:rPr lang="en-GB" dirty="0" err="1" smtClean="0"/>
              <a:t>attentional</a:t>
            </a:r>
            <a:r>
              <a:rPr lang="en-GB" dirty="0" smtClean="0"/>
              <a:t> moves</a:t>
            </a:r>
          </a:p>
          <a:p>
            <a:pPr lvl="1"/>
            <a:r>
              <a:rPr lang="en-GB" dirty="0" smtClean="0"/>
              <a:t>Example spaces</a:t>
            </a:r>
          </a:p>
          <a:p>
            <a:pPr lvl="1"/>
            <a:r>
              <a:rPr lang="en-GB" dirty="0" smtClean="0"/>
              <a:t>Task design</a:t>
            </a:r>
          </a:p>
          <a:p>
            <a:pPr lvl="1"/>
            <a:r>
              <a:rPr lang="en-GB" dirty="0" smtClean="0"/>
              <a:t>Questioning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1: Observing mathematics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68880"/>
            <a:ext cx="8229600" cy="4389120"/>
          </a:xfrm>
        </p:spPr>
        <p:txBody>
          <a:bodyPr/>
          <a:lstStyle/>
          <a:p>
            <a:r>
              <a:rPr lang="en-GB" dirty="0" smtClean="0"/>
              <a:t>The problem</a:t>
            </a:r>
          </a:p>
          <a:p>
            <a:r>
              <a:rPr lang="en-GB" dirty="0" smtClean="0"/>
              <a:t>Our action</a:t>
            </a:r>
          </a:p>
          <a:p>
            <a:r>
              <a:rPr lang="en-GB" dirty="0" smtClean="0"/>
              <a:t>Role of teacher knowledge</a:t>
            </a:r>
          </a:p>
          <a:p>
            <a:r>
              <a:rPr lang="en-GB" dirty="0" smtClean="0"/>
              <a:t>Role of research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981710"/>
          <a:ext cx="8712968" cy="5504160"/>
        </p:xfrm>
        <a:graphic>
          <a:graphicData uri="http://schemas.openxmlformats.org/drawingml/2006/table">
            <a:tbl>
              <a:tblPr/>
              <a:tblGrid>
                <a:gridCol w="1440160"/>
                <a:gridCol w="1982042"/>
                <a:gridCol w="2626470"/>
                <a:gridCol w="2664296"/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Purpose</a:t>
                      </a:r>
                      <a:endParaRPr lang="en-GB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Key processes</a:t>
                      </a:r>
                      <a:endParaRPr lang="en-GB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Features of teaching</a:t>
                      </a:r>
                      <a:endParaRPr lang="en-GB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Questions to ask</a:t>
                      </a:r>
                      <a:endParaRPr lang="en-GB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latin typeface="+mn-lt"/>
                          <a:ea typeface="Times New Roman"/>
                          <a:cs typeface="Times New Roman"/>
                        </a:rPr>
                        <a:t>Development of mathematical repertoire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Remembering;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recognising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in familiar and unfamiliar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contexts;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choice;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ttaching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meaning to representations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Short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questions;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recall; memory aids; reminders; several examples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Analysing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omplex problems;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s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tudents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’ reactions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used;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e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xamples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made up ‘on the fly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’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How does this fit within the scheme of work?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Why is this topic important to remember?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How does this relate to their conceptual and procedural knowledge?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>
                          <a:latin typeface="+mn-lt"/>
                          <a:ea typeface="Times New Roman"/>
                          <a:cs typeface="Times New Roman"/>
                        </a:rPr>
                        <a:t>Development of mathematical strategies</a:t>
                      </a:r>
                      <a:endParaRPr lang="en-GB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Representation;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choice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method;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p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roblem-solving strategies;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i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nterpreting situations;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ecognising variables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and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 structures;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omparing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and evaluating strategies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Complex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problems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that might not be solved in one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lesson; slow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entry – time to think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confusion and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uncertainty;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w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hole class or group discussion; not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much visible progress in a lesson; might be no direct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instruction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What they are used to?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How does it fit in sequence?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en-GB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there a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‘best’ method?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Evidence </a:t>
                      </a:r>
                      <a:r>
                        <a:rPr lang="en-GB" sz="1600" dirty="0">
                          <a:latin typeface="+mn-lt"/>
                          <a:ea typeface="Times New Roman"/>
                          <a:cs typeface="Times New Roman"/>
                        </a:rPr>
                        <a:t>of learning?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latin typeface="+mn-lt"/>
                          <a:ea typeface="Times New Roman"/>
                          <a:cs typeface="Times New Roman"/>
                        </a:rPr>
                        <a:t>n.b</a:t>
                      </a:r>
                      <a:r>
                        <a:rPr lang="en-GB" sz="1600" i="1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GB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recording </a:t>
                      </a:r>
                      <a:r>
                        <a:rPr lang="en-GB" sz="1600" i="1" dirty="0">
                          <a:latin typeface="+mn-lt"/>
                          <a:ea typeface="Times New Roman"/>
                          <a:cs typeface="Times New Roman"/>
                        </a:rPr>
                        <a:t>may be </a:t>
                      </a:r>
                      <a:r>
                        <a:rPr lang="en-GB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rough</a:t>
                      </a:r>
                      <a:r>
                        <a:rPr lang="en-GB" sz="1600" i="1" dirty="0">
                          <a:latin typeface="+mn-lt"/>
                          <a:ea typeface="Times New Roman"/>
                          <a:cs typeface="Times New Roman"/>
                        </a:rPr>
                        <a:t>; students may appear to be ‘off task’ </a:t>
                      </a:r>
                      <a:r>
                        <a:rPr lang="en-GB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600" i="1" dirty="0">
                          <a:latin typeface="+mn-lt"/>
                          <a:ea typeface="Times New Roman"/>
                          <a:cs typeface="Times New Roman"/>
                        </a:rPr>
                        <a:t>look for verbal evidence of thinking</a:t>
                      </a:r>
                      <a:endParaRPr lang="en-GB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391" marR="2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2: IAMP and CMTP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Role of teachers</a:t>
            </a:r>
          </a:p>
          <a:p>
            <a:r>
              <a:rPr lang="en-GB" dirty="0" smtClean="0"/>
              <a:t>Descriptions of practice</a:t>
            </a:r>
          </a:p>
          <a:p>
            <a:r>
              <a:rPr lang="en-GB" dirty="0" smtClean="0"/>
              <a:t>Principles identified</a:t>
            </a:r>
          </a:p>
          <a:p>
            <a:r>
              <a:rPr lang="en-GB" dirty="0" smtClean="0"/>
              <a:t>Dissemination of principles and practice</a:t>
            </a:r>
          </a:p>
          <a:p>
            <a:r>
              <a:rPr lang="en-GB" dirty="0" smtClean="0"/>
              <a:t>Adoption by schools</a:t>
            </a:r>
          </a:p>
          <a:p>
            <a:r>
              <a:rPr lang="en-GB" dirty="0" smtClean="0"/>
              <a:t>Further description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3: multiplicative reasoning and Nuffield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4389120"/>
          </a:xfrm>
        </p:spPr>
        <p:txBody>
          <a:bodyPr/>
          <a:lstStyle/>
          <a:p>
            <a:r>
              <a:rPr lang="en-GB" dirty="0" smtClean="0"/>
              <a:t>Initial research review</a:t>
            </a:r>
          </a:p>
          <a:p>
            <a:r>
              <a:rPr lang="en-GB" dirty="0" smtClean="0"/>
              <a:t>Further review and writing</a:t>
            </a:r>
          </a:p>
          <a:p>
            <a:r>
              <a:rPr lang="en-GB" dirty="0" smtClean="0"/>
              <a:t>Creating tasks for workshops with teachers and interns</a:t>
            </a:r>
          </a:p>
          <a:p>
            <a:r>
              <a:rPr lang="en-GB" dirty="0" smtClean="0"/>
              <a:t>Feedback from teachers</a:t>
            </a:r>
          </a:p>
          <a:p>
            <a:r>
              <a:rPr lang="en-GB" dirty="0" smtClean="0"/>
              <a:t>Curriculum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Don’t forget:</a:t>
            </a:r>
            <a:br>
              <a:rPr lang="en-GB" dirty="0" smtClean="0"/>
            </a:br>
            <a:r>
              <a:rPr lang="en-GB" dirty="0" smtClean="0"/>
              <a:t>autonomous teacher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academics in constant contact with education systems and practices</a:t>
            </a:r>
          </a:p>
          <a:p>
            <a:r>
              <a:rPr lang="en-GB" dirty="0" smtClean="0"/>
              <a:t>research relevant to and about classroom teaching</a:t>
            </a:r>
          </a:p>
          <a:p>
            <a:r>
              <a:rPr lang="en-GB" dirty="0" smtClean="0"/>
              <a:t>research can have long term effects on practice</a:t>
            </a:r>
          </a:p>
          <a:p>
            <a:r>
              <a:rPr lang="en-GB" dirty="0" smtClean="0"/>
              <a:t>conceptual and descriptive contributions</a:t>
            </a:r>
          </a:p>
          <a:p>
            <a:r>
              <a:rPr lang="en-GB" dirty="0" smtClean="0"/>
              <a:t>two-way</a:t>
            </a:r>
          </a:p>
          <a:p>
            <a:pPr>
              <a:buNone/>
            </a:pPr>
            <a:r>
              <a:rPr lang="en-GB" dirty="0" smtClean="0"/>
              <a:t>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1396899"/>
          <a:ext cx="7560840" cy="4480373"/>
        </p:xfrm>
        <a:graphic>
          <a:graphicData uri="http://schemas.openxmlformats.org/drawingml/2006/table">
            <a:tbl>
              <a:tblPr/>
              <a:tblGrid>
                <a:gridCol w="3780420"/>
                <a:gridCol w="3780420"/>
              </a:tblGrid>
              <a:tr h="41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Opportunities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Tensions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b="1" dirty="0">
                          <a:latin typeface="Arial"/>
                          <a:ea typeface="+mn-ea"/>
                          <a:cs typeface="Times New Roman"/>
                        </a:rPr>
                        <a:t>Questions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+mn-ea"/>
                          <a:cs typeface="Times New Roman"/>
                        </a:rPr>
                        <a:t>How does research respond to, adapt to, ignore, the pace of imposed change in school?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+mn-ea"/>
                          <a:cs typeface="Times New Roman"/>
                        </a:rPr>
                        <a:t>Different kinds of research question and insight from HE and schools and teachers working together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en-GB" sz="2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Research 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can be disrupted by policy change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Teachers may be more concerned with policy change than with longer term issues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Teacher knowledge may alter direction of HE initiated research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Teacher knowledge may be ignored by HE initiated research, and vice versa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5" y="1396899"/>
          <a:ext cx="7560842" cy="4480373"/>
        </p:xfrm>
        <a:graphic>
          <a:graphicData uri="http://schemas.openxmlformats.org/drawingml/2006/table">
            <a:tbl>
              <a:tblPr/>
              <a:tblGrid>
                <a:gridCol w="3780421"/>
                <a:gridCol w="3780421"/>
              </a:tblGrid>
              <a:tr h="690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Opportunities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Tensions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b="1" dirty="0">
                          <a:latin typeface="Arial"/>
                          <a:ea typeface="+mn-ea"/>
                          <a:cs typeface="Times New Roman"/>
                        </a:rPr>
                        <a:t>People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Teacher knowledge and practice adds depth and relevance to research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+mn-ea"/>
                          <a:cs typeface="Times New Roman"/>
                        </a:rPr>
                        <a:t>Much depends on individual research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Arial"/>
                          <a:ea typeface="+mn-ea"/>
                          <a:cs typeface="Times New Roman"/>
                        </a:rPr>
                        <a:t>interests in HE and in school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en-GB" sz="2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Some 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school-based opportunities and initiatives may not be taken up by researchers and vice versa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Researchers’ interests may not match those of teachers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49" y="1396899"/>
          <a:ext cx="7560842" cy="4552381"/>
        </p:xfrm>
        <a:graphic>
          <a:graphicData uri="http://schemas.openxmlformats.org/drawingml/2006/table">
            <a:tbl>
              <a:tblPr/>
              <a:tblGrid>
                <a:gridCol w="3780421"/>
                <a:gridCol w="3780421"/>
              </a:tblGrid>
              <a:tr h="53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Opportunities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Tensions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b="1" dirty="0">
                          <a:latin typeface="Arial"/>
                          <a:ea typeface="+mn-ea"/>
                          <a:cs typeface="Times New Roman"/>
                        </a:rPr>
                        <a:t>Funding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+mn-ea"/>
                          <a:cs typeface="Times New Roman"/>
                        </a:rPr>
                        <a:t>University-initiated research has to support teacher time; teacher-initiated research has to support academic time; teachers need access to research resources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en-GB" sz="2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Research 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funding needs to include teacher costs at every stage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Costs of HE engagement are high for schools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Tendency for schools to depend on reports, summaries, websites, newspapers,  </a:t>
                      </a:r>
                      <a:r>
                        <a:rPr lang="en-GB" sz="2000" dirty="0" err="1">
                          <a:latin typeface="Arial"/>
                          <a:ea typeface="Times New Roman"/>
                          <a:cs typeface="Times New Roman"/>
                        </a:rPr>
                        <a:t>charismatics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 ...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396899"/>
          <a:ext cx="7488831" cy="4480373"/>
        </p:xfrm>
        <a:graphic>
          <a:graphicData uri="http://schemas.openxmlformats.org/drawingml/2006/table">
            <a:tbl>
              <a:tblPr/>
              <a:tblGrid>
                <a:gridCol w="3869112"/>
                <a:gridCol w="3619719"/>
              </a:tblGrid>
              <a:tr h="52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Opportunities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Tensions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Work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  <a:cs typeface="Times New Roman"/>
                        </a:rPr>
                        <a:t>The dyadic work of teacher education and research is continual recontextualisation and transformation of subject matter and the provision of experiences to enable others to do the same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Transformation into practice requires a particular kind of knowledge and process</a:t>
                      </a:r>
                      <a:endParaRPr lang="en-GB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Removal 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of teacher education from universities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Working practices </a:t>
                      </a: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en-GB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attitudes in</a:t>
                      </a:r>
                      <a:r>
                        <a:rPr lang="en-GB" sz="2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latin typeface="Arial"/>
                          <a:ea typeface="Times New Roman"/>
                          <a:cs typeface="Times New Roman"/>
                        </a:rPr>
                        <a:t>universities and schools, such as separation of research and education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10" marR="4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Importance of teacher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GB" dirty="0" smtClean="0"/>
              <a:t>‘what works’ only works if teachers make it work</a:t>
            </a:r>
          </a:p>
          <a:p>
            <a:r>
              <a:rPr lang="en-GB" dirty="0" smtClean="0"/>
              <a:t>value of teacher knowledge </a:t>
            </a:r>
          </a:p>
          <a:p>
            <a:r>
              <a:rPr lang="en-GB" dirty="0" smtClean="0"/>
              <a:t>learn from ‘effective’ teachers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GB" dirty="0" smtClean="0"/>
              <a:t>John Backhouse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GB" dirty="0" smtClean="0"/>
              <a:t>Steering group of teachers, </a:t>
            </a:r>
            <a:r>
              <a:rPr lang="en-GB" dirty="0" err="1" smtClean="0"/>
              <a:t>headteachers</a:t>
            </a:r>
            <a:r>
              <a:rPr lang="en-GB" dirty="0" smtClean="0"/>
              <a:t>, etc. involved at all stages from planning</a:t>
            </a:r>
          </a:p>
          <a:p>
            <a:r>
              <a:rPr lang="en-GB" dirty="0" smtClean="0"/>
              <a:t>Use of Oxfordshire schools, students and teachers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Linda </a:t>
            </a:r>
            <a:r>
              <a:rPr lang="en-GB" dirty="0" err="1" smtClean="0"/>
              <a:t>Haggarty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ITE partnership shared development</a:t>
            </a:r>
          </a:p>
          <a:p>
            <a:r>
              <a:rPr lang="en-GB" dirty="0" smtClean="0"/>
              <a:t>Research embedded in development and practice</a:t>
            </a:r>
          </a:p>
          <a:p>
            <a:r>
              <a:rPr lang="en-GB" dirty="0" smtClean="0"/>
              <a:t>Change of context</a:t>
            </a:r>
          </a:p>
          <a:p>
            <a:r>
              <a:rPr lang="en-GB" dirty="0" smtClean="0"/>
              <a:t>Problems in ITE model</a:t>
            </a:r>
          </a:p>
          <a:p>
            <a:pPr lvl="1"/>
            <a:r>
              <a:rPr lang="en-GB" dirty="0" smtClean="0"/>
              <a:t>need to learn</a:t>
            </a:r>
          </a:p>
          <a:p>
            <a:pPr lvl="1"/>
            <a:r>
              <a:rPr lang="en-GB" dirty="0" smtClean="0"/>
              <a:t>school and policy context</a:t>
            </a:r>
          </a:p>
          <a:p>
            <a:r>
              <a:rPr lang="en-GB" dirty="0" smtClean="0"/>
              <a:t>ITE seen as conduit for change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Barbara </a:t>
            </a:r>
            <a:r>
              <a:rPr lang="en-GB" dirty="0" err="1" smtClean="0"/>
              <a:t>Jaworski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Researching teaching – descriptive/conceptual</a:t>
            </a:r>
          </a:p>
          <a:p>
            <a:r>
              <a:rPr lang="en-GB" dirty="0" smtClean="0"/>
              <a:t>Researching roles and relationships in professional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836712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Management of learning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581128"/>
            <a:ext cx="15121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Sensitivity to students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4581128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Mathematical challenge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907704" y="1412776"/>
            <a:ext cx="1296144" cy="302433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64088" y="1412776"/>
            <a:ext cx="1368152" cy="2952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9832" y="4797152"/>
            <a:ext cx="2880320" cy="0"/>
          </a:xfrm>
          <a:prstGeom prst="line">
            <a:avLst/>
          </a:prstGeom>
          <a:ln>
            <a:tailEnd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836712"/>
            <a:ext cx="1872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Teacher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581128"/>
            <a:ext cx="15121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Student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4581128"/>
            <a:ext cx="15121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Educator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267744" y="1412776"/>
            <a:ext cx="1296144" cy="302433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1484784"/>
            <a:ext cx="1368152" cy="2952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59832" y="4797152"/>
            <a:ext cx="2880320" cy="0"/>
          </a:xfrm>
          <a:prstGeom prst="line">
            <a:avLst/>
          </a:prstGeom>
          <a:ln>
            <a:tailEnd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5724128" y="1916832"/>
            <a:ext cx="1800200" cy="144016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loud 15"/>
          <p:cNvSpPr/>
          <p:nvPr/>
        </p:nvSpPr>
        <p:spPr>
          <a:xfrm>
            <a:off x="3419872" y="4869160"/>
            <a:ext cx="1800200" cy="144016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loud 16"/>
          <p:cNvSpPr/>
          <p:nvPr/>
        </p:nvSpPr>
        <p:spPr>
          <a:xfrm>
            <a:off x="1115616" y="1916832"/>
            <a:ext cx="1800200" cy="144016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403648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54452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Research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Barbara </a:t>
            </a:r>
            <a:r>
              <a:rPr lang="en-GB" dirty="0" err="1" smtClean="0"/>
              <a:t>Jaworski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Researching teaching – descriptive/conceptual</a:t>
            </a:r>
          </a:p>
          <a:p>
            <a:r>
              <a:rPr lang="en-GB" dirty="0" smtClean="0"/>
              <a:t>Research role in professional development</a:t>
            </a:r>
          </a:p>
          <a:p>
            <a:r>
              <a:rPr lang="en-GB" dirty="0" smtClean="0"/>
              <a:t>BPRS, PGDES, </a:t>
            </a:r>
            <a:r>
              <a:rPr lang="en-GB" dirty="0" err="1" smtClean="0"/>
              <a:t>MScPDE</a:t>
            </a:r>
            <a:r>
              <a:rPr lang="en-GB" dirty="0" smtClean="0"/>
              <a:t>, </a:t>
            </a:r>
            <a:r>
              <a:rPr lang="en-GB" dirty="0" err="1" smtClean="0"/>
              <a:t>MScLT</a:t>
            </a:r>
            <a:endParaRPr lang="en-GB" dirty="0" smtClean="0"/>
          </a:p>
          <a:p>
            <a:r>
              <a:rPr lang="en-GB" dirty="0" smtClean="0"/>
              <a:t>Norway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9">
      <a:dk1>
        <a:sysClr val="windowText" lastClr="000000"/>
      </a:dk1>
      <a:lt1>
        <a:srgbClr val="DFF2D9"/>
      </a:lt1>
      <a:dk2>
        <a:srgbClr val="04617B"/>
      </a:dk2>
      <a:lt2>
        <a:srgbClr val="FFF654"/>
      </a:lt2>
      <a:accent1>
        <a:srgbClr val="7030A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7030A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598</TotalTime>
  <Words>796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Practice and subject-specific educational research: the case of mathematics at Oxford </vt:lpstr>
      <vt:lpstr>Introduction</vt:lpstr>
      <vt:lpstr>Importance of teacher involvement</vt:lpstr>
      <vt:lpstr>John Backhouse</vt:lpstr>
      <vt:lpstr>Linda Haggarty</vt:lpstr>
      <vt:lpstr>Barbara Jaworski</vt:lpstr>
      <vt:lpstr>Slide 7</vt:lpstr>
      <vt:lpstr>Slide 8</vt:lpstr>
      <vt:lpstr>Barbara Jaworski</vt:lpstr>
      <vt:lpstr>Susan Pirie</vt:lpstr>
      <vt:lpstr>Slide 11</vt:lpstr>
      <vt:lpstr>Susan Pirie</vt:lpstr>
      <vt:lpstr>Role of teachers in enabling insight</vt:lpstr>
      <vt:lpstr>Conceptual contributions to mathematics education arising from partnership</vt:lpstr>
      <vt:lpstr>Case 1: Observing mathematics lessons</vt:lpstr>
      <vt:lpstr>Slide 16</vt:lpstr>
      <vt:lpstr>Case 2: IAMP and CMTP</vt:lpstr>
      <vt:lpstr>Case 3: multiplicative reasoning and Nuffield</vt:lpstr>
      <vt:lpstr>Don’t forget: autonomous teacher research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and subject-specific educational research: the case of mathematics at Oxford</dc:title>
  <dc:creator>Anne Watson</dc:creator>
  <cp:lastModifiedBy>Anne Watson</cp:lastModifiedBy>
  <cp:revision>14</cp:revision>
  <dcterms:created xsi:type="dcterms:W3CDTF">2012-12-31T09:42:50Z</dcterms:created>
  <dcterms:modified xsi:type="dcterms:W3CDTF">2013-02-17T12:52:27Z</dcterms:modified>
</cp:coreProperties>
</file>