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56" r:id="rId2"/>
    <p:sldId id="268" r:id="rId3"/>
    <p:sldId id="275" r:id="rId4"/>
    <p:sldId id="276" r:id="rId5"/>
    <p:sldId id="277" r:id="rId6"/>
    <p:sldId id="280" r:id="rId7"/>
    <p:sldId id="274" r:id="rId8"/>
    <p:sldId id="269" r:id="rId9"/>
    <p:sldId id="278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3B29270-ECC0-C84F-BA99-2578332B0975}">
          <p14:sldIdLst>
            <p14:sldId id="256"/>
          </p14:sldIdLst>
        </p14:section>
        <p14:section name="Task 4" id="{560FDC0D-36A6-2D45-97A9-8E2D1013CB5D}">
          <p14:sldIdLst>
            <p14:sldId id="268"/>
            <p14:sldId id="275"/>
            <p14:sldId id="276"/>
            <p14:sldId id="277"/>
            <p14:sldId id="280"/>
            <p14:sldId id="274"/>
            <p14:sldId id="269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5F33"/>
    <a:srgbClr val="AB7942"/>
    <a:srgbClr val="FFF8E9"/>
    <a:srgbClr val="FFF9E8"/>
    <a:srgbClr val="FFF5C4"/>
    <a:srgbClr val="FCF3A7"/>
    <a:srgbClr val="FFF1BF"/>
    <a:srgbClr val="0432FF"/>
    <a:srgbClr val="FFE29F"/>
    <a:srgbClr val="FFF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56"/>
    <p:restoredTop sz="94666"/>
  </p:normalViewPr>
  <p:slideViewPr>
    <p:cSldViewPr snapToGrid="0" snapToObjects="1">
      <p:cViewPr varScale="1">
        <p:scale>
          <a:sx n="124" d="100"/>
          <a:sy n="124" d="100"/>
        </p:scale>
        <p:origin x="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D836D-B0CF-D94A-86DB-32DAECE4C346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38976-516C-4447-B9E0-F21B8CB8D0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13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5/7/21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5/7/21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5/7/21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49482"/>
          </a:xfrm>
        </p:spPr>
        <p:txBody>
          <a:bodyPr anchor="t">
            <a:normAutofit/>
          </a:bodyPr>
          <a:lstStyle>
            <a:lvl1pPr>
              <a:defRPr sz="2400" b="1" i="0">
                <a:solidFill>
                  <a:schemeClr val="accent2">
                    <a:lumMod val="50000"/>
                  </a:schemeClr>
                </a:solidFill>
                <a:latin typeface="Chalkboard" charset="0"/>
                <a:ea typeface="Chalkboard" charset="0"/>
                <a:cs typeface="Chalkboar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58266"/>
            <a:ext cx="7886700" cy="4351338"/>
          </a:xfrm>
        </p:spPr>
        <p:txBody>
          <a:bodyPr anchor="t"/>
          <a:lstStyle>
            <a:lvl1pPr>
              <a:defRPr sz="18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>
              <a:defRPr sz="1600" b="0" i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1F9F5D-F69A-E645-9C9B-50A19786058C}"/>
              </a:ext>
            </a:extLst>
          </p:cNvPr>
          <p:cNvSpPr txBox="1"/>
          <p:nvPr userDrawn="1"/>
        </p:nvSpPr>
        <p:spPr>
          <a:xfrm>
            <a:off x="0" y="6581001"/>
            <a:ext cx="447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910FEA8E-7AD5-2841-BEA6-B87525689FE7}" type="slidenum">
              <a:rPr lang="en-GB" sz="1200" smtClean="0">
                <a:latin typeface="Chalkboard" charset="0"/>
                <a:ea typeface="Chalkboard" charset="0"/>
                <a:cs typeface="Chalkboard" charset="0"/>
              </a:rPr>
              <a:t>‹#›</a:t>
            </a:fld>
            <a:endParaRPr lang="en-GB" sz="1200">
              <a:latin typeface="Chalkboard" charset="0"/>
              <a:ea typeface="Chalkboard" charset="0"/>
              <a:cs typeface="Chalkboard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5/7/21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5/7/21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5/7/21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5/7/21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5/7/21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5/7/21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5/7/21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AB99F-9CA2-7248-966B-FD562C13B124}" type="datetimeFigureOut">
              <a:rPr lang="en-US" smtClean="0"/>
              <a:t>5/7/21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96937" y="2633398"/>
            <a:ext cx="7772400" cy="1650841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Bringing Enquiry</a:t>
            </a:r>
            <a:b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into</a:t>
            </a:r>
            <a:b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US" sz="360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My Classroom</a:t>
            </a:r>
            <a:br>
              <a:rPr lang="en-US" sz="360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US" sz="360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part 3</a:t>
            </a:r>
            <a:endParaRPr lang="en-US" sz="3600" dirty="0">
              <a:solidFill>
                <a:srgbClr val="855F33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1154137" y="5089064"/>
            <a:ext cx="6858000" cy="1506945"/>
          </a:xfrm>
        </p:spPr>
        <p:txBody>
          <a:bodyPr/>
          <a:lstStyle/>
          <a:p>
            <a:r>
              <a:rPr lang="en-US" dirty="0"/>
              <a:t>PLATINUM</a:t>
            </a:r>
            <a:br>
              <a:rPr lang="en-US" dirty="0"/>
            </a:br>
            <a:r>
              <a:rPr lang="en-US" dirty="0"/>
              <a:t>Webinar 2</a:t>
            </a:r>
          </a:p>
          <a:p>
            <a:r>
              <a:rPr lang="en-US" dirty="0"/>
              <a:t>May 2021</a:t>
            </a:r>
            <a:br>
              <a:rPr lang="en-US" dirty="0"/>
            </a:br>
            <a:r>
              <a:rPr lang="en-US" dirty="0"/>
              <a:t>in the time of Corona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21170" y="1606062"/>
            <a:ext cx="1383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017" y="0"/>
            <a:ext cx="2895600" cy="160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ABA385-2951-9849-9C05-02F78E631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052" y="182890"/>
            <a:ext cx="1152054" cy="1156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FE39D3-D3A7-EE46-8D06-BC60453F1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197" y="169189"/>
            <a:ext cx="1165703" cy="11701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CEE6C5-9655-5E4E-82C6-7DB4A4B8B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88" y="163910"/>
            <a:ext cx="2184891" cy="15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5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FBAD5-EAFD-5247-A40D-D585AA55C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 4: Linear Algebra Animations</a:t>
            </a:r>
          </a:p>
        </p:txBody>
      </p:sp>
      <p:pic>
        <p:nvPicPr>
          <p:cNvPr id="5" name="Coordinates" descr="Coordinates">
            <a:hlinkClick r:id="" action="ppaction://media"/>
            <a:extLst>
              <a:ext uri="{FF2B5EF4-FFF2-40B4-BE49-F238E27FC236}">
                <a16:creationId xmlns:a16="http://schemas.microsoft.com/office/drawing/2014/main" id="{1495B9BA-15F5-264A-8FBD-6E490D5A78A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9668.55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968358"/>
            <a:ext cx="7762875" cy="5889642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FF812BF-89E0-5A40-BEDC-CA61AB39746E}"/>
              </a:ext>
            </a:extLst>
          </p:cNvPr>
          <p:cNvSpPr/>
          <p:nvPr/>
        </p:nvSpPr>
        <p:spPr>
          <a:xfrm>
            <a:off x="179880" y="1783830"/>
            <a:ext cx="2383437" cy="1274164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Tell yourself a story about what you saw happening</a:t>
            </a:r>
          </a:p>
        </p:txBody>
      </p:sp>
    </p:spTree>
    <p:extLst>
      <p:ext uri="{BB962C8B-B14F-4D97-AF65-F5344CB8AC3E}">
        <p14:creationId xmlns:p14="http://schemas.microsoft.com/office/powerpoint/2010/main" val="421084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2D286-2D53-0C41-A22F-222DF91E9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Linear Transformation 1</a:t>
            </a:r>
          </a:p>
        </p:txBody>
      </p:sp>
      <p:pic>
        <p:nvPicPr>
          <p:cNvPr id="5" name="Coordinates" descr="Coordinates">
            <a:hlinkClick r:id="" action="ppaction://media"/>
            <a:extLst>
              <a:ext uri="{FF2B5EF4-FFF2-40B4-BE49-F238E27FC236}">
                <a16:creationId xmlns:a16="http://schemas.microsoft.com/office/drawing/2014/main" id="{3A6C4126-8423-D64C-8E1B-32A44B746B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49" y="1030855"/>
            <a:ext cx="7686779" cy="5831908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FF812BF-89E0-5A40-BEDC-CA61AB39746E}"/>
              </a:ext>
            </a:extLst>
          </p:cNvPr>
          <p:cNvSpPr/>
          <p:nvPr/>
        </p:nvSpPr>
        <p:spPr>
          <a:xfrm>
            <a:off x="5306517" y="1030855"/>
            <a:ext cx="2383437" cy="1274164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rgbClr val="FFFF00"/>
                </a:solidFill>
              </a:rPr>
              <a:t>Tell yourself a story about what you see happening</a:t>
            </a:r>
          </a:p>
        </p:txBody>
      </p:sp>
    </p:spTree>
    <p:extLst>
      <p:ext uri="{BB962C8B-B14F-4D97-AF65-F5344CB8AC3E}">
        <p14:creationId xmlns:p14="http://schemas.microsoft.com/office/powerpoint/2010/main" val="226968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06B86-0CEB-0449-BF5D-65752159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Linear Transformation 2</a:t>
            </a:r>
          </a:p>
        </p:txBody>
      </p:sp>
      <p:pic>
        <p:nvPicPr>
          <p:cNvPr id="4" name="LinTransform Part 2A" descr="LinTransform Part 2A">
            <a:hlinkClick r:id="" action="ppaction://media"/>
            <a:extLst>
              <a:ext uri="{FF2B5EF4-FFF2-40B4-BE49-F238E27FC236}">
                <a16:creationId xmlns:a16="http://schemas.microsoft.com/office/drawing/2014/main" id="{C00CCF7C-8A17-E349-83B1-BC0C4D8885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3300" y="881851"/>
            <a:ext cx="6819900" cy="598091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BA734DF-E20E-F04C-B646-DE32966146AD}"/>
              </a:ext>
            </a:extLst>
          </p:cNvPr>
          <p:cNvSpPr/>
          <p:nvPr/>
        </p:nvSpPr>
        <p:spPr>
          <a:xfrm>
            <a:off x="5306518" y="881851"/>
            <a:ext cx="2203554" cy="1201782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Tell yourself a story about what you see happening</a:t>
            </a:r>
            <a:endParaRPr lang="en-GB" sz="2000" dirty="0"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3170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19213-5C8C-D745-A223-12BA78A5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Linear Transformation 3</a:t>
            </a:r>
          </a:p>
        </p:txBody>
      </p:sp>
      <p:pic>
        <p:nvPicPr>
          <p:cNvPr id="4" name="LInTransform Part 3A" descr="LInTransform Part 3A">
            <a:hlinkClick r:id="" action="ppaction://media"/>
            <a:extLst>
              <a:ext uri="{FF2B5EF4-FFF2-40B4-BE49-F238E27FC236}">
                <a16:creationId xmlns:a16="http://schemas.microsoft.com/office/drawing/2014/main" id="{8E6A0A62-B9DF-AD41-9080-7945151C9F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3300" y="879067"/>
            <a:ext cx="6823075" cy="598369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76B66D2-7E2B-744D-9907-CF75AC275D90}"/>
              </a:ext>
            </a:extLst>
          </p:cNvPr>
          <p:cNvSpPr/>
          <p:nvPr/>
        </p:nvSpPr>
        <p:spPr>
          <a:xfrm>
            <a:off x="5396459" y="879067"/>
            <a:ext cx="2429916" cy="1264526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Tell yourself a story about what you see happening</a:t>
            </a:r>
            <a:endParaRPr lang="en-GB" sz="2000" dirty="0"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5492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04CA2-B401-AA47-BC2A-F10C47325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Immediate 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AFB9C-F037-524E-B225-8BEEB83D3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8266"/>
            <a:ext cx="7886700" cy="2139570"/>
          </a:xfrm>
        </p:spPr>
        <p:txBody>
          <a:bodyPr/>
          <a:lstStyle/>
          <a:p>
            <a:r>
              <a:rPr lang="en-GB" dirty="0"/>
              <a:t>What did you see happening in one of the animations?</a:t>
            </a:r>
            <a:br>
              <a:rPr lang="en-GB" dirty="0"/>
            </a:br>
            <a:r>
              <a:rPr lang="en-GB" dirty="0"/>
              <a:t>(personal narrative)</a:t>
            </a:r>
          </a:p>
          <a:p>
            <a:r>
              <a:rPr lang="en-GB" dirty="0"/>
              <a:t>What did you find yourself asking about, or wanting to explore?</a:t>
            </a:r>
          </a:p>
          <a:p>
            <a:r>
              <a:rPr lang="en-GB" dirty="0"/>
              <a:t>Can you think of any concepts that you teach which could be introduced and-or reviewed by displaying a phenomenon?</a:t>
            </a:r>
          </a:p>
        </p:txBody>
      </p:sp>
    </p:spTree>
    <p:extLst>
      <p:ext uri="{BB962C8B-B14F-4D97-AF65-F5344CB8AC3E}">
        <p14:creationId xmlns:p14="http://schemas.microsoft.com/office/powerpoint/2010/main" val="4198505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FC543-30ED-F84A-92ED-8ACC7652A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Say What You See (SWYS)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71944-8C10-0F4E-BED1-E6F6B6569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When you first meet a diagram, or an exercise, it can be very helpful to first </a:t>
            </a:r>
            <a:r>
              <a:rPr lang="en-GB" dirty="0">
                <a:solidFill>
                  <a:srgbClr val="FF0000"/>
                </a:solidFill>
              </a:rPr>
              <a:t>Say What You See </a:t>
            </a:r>
            <a:r>
              <a:rPr lang="en-GB" dirty="0">
                <a:solidFill>
                  <a:schemeClr val="tx1"/>
                </a:solidFill>
              </a:rPr>
              <a:t>(SWYS), </a:t>
            </a:r>
            <a:r>
              <a:rPr lang="en-GB" dirty="0"/>
              <a:t>using only language familiar to everyone in the group. There is no prize for being clever. Stick to details that catch your attention.</a:t>
            </a:r>
          </a:p>
          <a:p>
            <a:r>
              <a:rPr lang="en-GB" dirty="0"/>
              <a:t>As a study strategy, and even an exam strategy, SWYS enables you to pause and consider possibilities rather than diving in and carrying out the first action that becomes available.</a:t>
            </a:r>
          </a:p>
          <a:p>
            <a:r>
              <a:rPr lang="en-GB" dirty="0"/>
              <a:t>Invite learners to ‘tell a story’ about what they see/saw happening.</a:t>
            </a:r>
            <a:br>
              <a:rPr lang="en-GB" dirty="0"/>
            </a:br>
            <a:r>
              <a:rPr lang="en-GB" dirty="0"/>
              <a:t>Constructing your own </a:t>
            </a:r>
            <a:r>
              <a:rPr lang="en-GB" dirty="0">
                <a:solidFill>
                  <a:srgbClr val="FF0000"/>
                </a:solidFill>
              </a:rPr>
              <a:t>personal narrative </a:t>
            </a:r>
            <a:r>
              <a:rPr lang="en-GB" dirty="0">
                <a:solidFill>
                  <a:schemeClr val="tx1"/>
                </a:solidFill>
              </a:rPr>
              <a:t>(PN) </a:t>
            </a:r>
            <a:r>
              <a:rPr lang="en-GB" dirty="0"/>
              <a:t>makes a big contribution to your concept image.</a:t>
            </a:r>
          </a:p>
          <a:p>
            <a:r>
              <a:rPr lang="en-GB" dirty="0"/>
              <a:t>By using SWYS &amp; PN in class, and at some point drawing attention to them explicitly, you can help learners integrate them into their own functioning.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993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DE3C-A82A-924C-B8D4-EF8059704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Reflections, Questions &amp;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9346F-6CF1-4D46-A6CA-3B73FEE90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643" y="1014609"/>
            <a:ext cx="6859518" cy="1959688"/>
          </a:xfrm>
        </p:spPr>
        <p:txBody>
          <a:bodyPr/>
          <a:lstStyle/>
          <a:p>
            <a:r>
              <a:rPr lang="en-GB" dirty="0"/>
              <a:t>What is your uppermost concern now?</a:t>
            </a:r>
          </a:p>
          <a:p>
            <a:r>
              <a:rPr lang="en-US" dirty="0"/>
              <a:t>To pose questions to the panel and to offer your reflections</a:t>
            </a:r>
          </a:p>
          <a:p>
            <a:pPr lvl="1"/>
            <a:r>
              <a:rPr lang="en-US" dirty="0"/>
              <a:t>A link to submit your reflections and questions for the panel discussion will be provided in the CHAT.</a:t>
            </a:r>
          </a:p>
          <a:p>
            <a:pPr lvl="1"/>
            <a:r>
              <a:rPr lang="en-US" dirty="0"/>
              <a:t>Please ensure that your question is written in the column for the intended purpose: reflections or panel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466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CF5E1-F6C1-6943-BE9F-69A59BC93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Follow-Up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4B875-C8C5-7548-93E0-03B9B6D4B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John.Mason@open.ac.uk</a:t>
            </a:r>
            <a:endParaRPr lang="en-GB" dirty="0"/>
          </a:p>
          <a:p>
            <a:r>
              <a:rPr lang="en-GB" dirty="0" err="1"/>
              <a:t>PMTheta.com</a:t>
            </a:r>
            <a:r>
              <a:rPr lang="en-GB" dirty="0"/>
              <a:t> go to Applets then Linear Algebra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39340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B7942"/>
        </a:solidFill>
        <a:ln>
          <a:solidFill>
            <a:schemeClr val="tx1"/>
          </a:solidFill>
        </a:ln>
      </a:spPr>
      <a:bodyPr rtlCol="0" anchor="ctr"/>
      <a:lstStyle>
        <a:defPPr algn="ctr">
          <a:defRPr sz="2000">
            <a:solidFill>
              <a:srgbClr val="FFFF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 err="1" smtClean="0">
            <a:latin typeface="Chalkboard" charset="0"/>
            <a:ea typeface="Chalkboard" charset="0"/>
            <a:cs typeface="Chalkboard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266CBBC0-D244-7347-801A-1958D987A020}" vid="{EDE611A9-898C-6240-80DA-EB3238CCAF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5014</TotalTime>
  <Words>357</Words>
  <Application>Microsoft Macintosh PowerPoint</Application>
  <PresentationFormat>On-screen Show (4:3)</PresentationFormat>
  <Paragraphs>28</Paragraphs>
  <Slides>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Chalkboard</vt:lpstr>
      <vt:lpstr>Office Theme</vt:lpstr>
      <vt:lpstr>Bringing Enquiry into My Classroom part 3</vt:lpstr>
      <vt:lpstr>Task 4: Linear Algebra Animations</vt:lpstr>
      <vt:lpstr>Linear Transformation 1</vt:lpstr>
      <vt:lpstr>Linear Transformation 2</vt:lpstr>
      <vt:lpstr>Linear Transformation 3</vt:lpstr>
      <vt:lpstr>Immediate Reflection</vt:lpstr>
      <vt:lpstr>Say What You See (SWYS)</vt:lpstr>
      <vt:lpstr>Reflections, Questions &amp; Discussion</vt:lpstr>
      <vt:lpstr>Follow-Up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Mason</dc:creator>
  <cp:lastModifiedBy>John Mason</cp:lastModifiedBy>
  <cp:revision>100</cp:revision>
  <cp:lastPrinted>2021-05-07T08:42:01Z</cp:lastPrinted>
  <dcterms:created xsi:type="dcterms:W3CDTF">2017-06-17T10:17:52Z</dcterms:created>
  <dcterms:modified xsi:type="dcterms:W3CDTF">2021-05-07T20:40:46Z</dcterms:modified>
</cp:coreProperties>
</file>