
<file path=[Content_Types].xml><?xml version="1.0" encoding="utf-8"?>
<Types xmlns="http://schemas.openxmlformats.org/package/2006/content-types">
  <Default Extension="emf" ContentType="image/x-emf"/>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9" r:id="rId3"/>
    <p:sldId id="257" r:id="rId4"/>
    <p:sldId id="258" r:id="rId5"/>
    <p:sldId id="261"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B29270-ECC0-C84F-BA99-2578332B0975}">
          <p14:sldIdLst>
            <p14:sldId id="256"/>
            <p14:sldId id="259"/>
            <p14:sldId id="257"/>
            <p14:sldId id="258"/>
          </p14:sldIdLst>
        </p14:section>
        <p14:section name="Task 1" id="{A3B1D00A-D0A1-2C43-A8B3-6EFF1E440E06}">
          <p14:sldIdLst>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5F33"/>
    <a:srgbClr val="AB7942"/>
    <a:srgbClr val="FFF8E9"/>
    <a:srgbClr val="FFF9E8"/>
    <a:srgbClr val="FFF5C4"/>
    <a:srgbClr val="FCF3A7"/>
    <a:srgbClr val="FFF1BF"/>
    <a:srgbClr val="0432FF"/>
    <a:srgbClr val="FFE29F"/>
    <a:srgbClr val="FFF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56"/>
    <p:restoredTop sz="94666"/>
  </p:normalViewPr>
  <p:slideViewPr>
    <p:cSldViewPr snapToGrid="0" snapToObjects="1">
      <p:cViewPr varScale="1">
        <p:scale>
          <a:sx n="124" d="100"/>
          <a:sy n="124" d="100"/>
        </p:scale>
        <p:origin x="9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836D-B0CF-D94A-86DB-32DAECE4C346}" type="datetimeFigureOut">
              <a:rPr lang="en-GB" smtClean="0"/>
              <a:t>07/05/2021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38976-516C-4447-B9E0-F21B8CB8D0EA}" type="slidenum">
              <a:rPr lang="en-GB" smtClean="0"/>
              <a:t>‹#›</a:t>
            </a:fld>
            <a:endParaRPr lang="en-GB"/>
          </a:p>
        </p:txBody>
      </p:sp>
    </p:spTree>
    <p:extLst>
      <p:ext uri="{BB962C8B-B14F-4D97-AF65-F5344CB8AC3E}">
        <p14:creationId xmlns:p14="http://schemas.microsoft.com/office/powerpoint/2010/main" val="3923136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9AB99F-9CA2-7248-966B-FD562C13B124}"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49482"/>
          </a:xfrm>
        </p:spPr>
        <p:txBody>
          <a:bodyPr anchor="t">
            <a:normAutofit/>
          </a:bodyPr>
          <a:lstStyle>
            <a:lvl1pPr>
              <a:defRPr sz="2400" b="1" i="0">
                <a:solidFill>
                  <a:schemeClr val="accent2">
                    <a:lumMod val="50000"/>
                  </a:schemeClr>
                </a:solidFill>
                <a:latin typeface="Chalkboard" charset="0"/>
                <a:ea typeface="Chalkboard" charset="0"/>
                <a:cs typeface="Chalkboard" charset="0"/>
              </a:defRPr>
            </a:lvl1pPr>
          </a:lstStyle>
          <a:p>
            <a:r>
              <a:rPr lang="en-US" dirty="0"/>
              <a:t>Click to edit Master title style</a:t>
            </a:r>
          </a:p>
        </p:txBody>
      </p:sp>
      <p:sp>
        <p:nvSpPr>
          <p:cNvPr id="3" name="Content Placeholder 2"/>
          <p:cNvSpPr>
            <a:spLocks noGrp="1"/>
          </p:cNvSpPr>
          <p:nvPr>
            <p:ph idx="1"/>
          </p:nvPr>
        </p:nvSpPr>
        <p:spPr>
          <a:xfrm>
            <a:off x="628650" y="1158266"/>
            <a:ext cx="7886700" cy="4351338"/>
          </a:xfrm>
        </p:spPr>
        <p:txBody>
          <a:bodyPr anchor="t"/>
          <a:lstStyle>
            <a:lvl1pPr>
              <a:defRPr sz="1800">
                <a:solidFill>
                  <a:srgbClr val="0432FF"/>
                </a:solidFill>
                <a:latin typeface="Chalkboard" charset="0"/>
                <a:ea typeface="Chalkboard" charset="0"/>
                <a:cs typeface="Chalkboard" charset="0"/>
              </a:defRPr>
            </a:lvl1pPr>
            <a:lvl2pPr>
              <a:defRPr sz="1600" b="0" i="0">
                <a:solidFill>
                  <a:schemeClr val="tx1"/>
                </a:solidFill>
                <a:latin typeface="Chalkboard" charset="0"/>
                <a:ea typeface="Chalkboard" charset="0"/>
                <a:cs typeface="Chalkboard" charset="0"/>
              </a:defRPr>
            </a:lvl2pPr>
            <a:lvl3pPr>
              <a:defRPr sz="1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CD1F9F5D-F69A-E645-9C9B-50A19786058C}"/>
              </a:ext>
            </a:extLst>
          </p:cNvPr>
          <p:cNvSpPr txBox="1"/>
          <p:nvPr userDrawn="1"/>
        </p:nvSpPr>
        <p:spPr>
          <a:xfrm>
            <a:off x="0" y="6581001"/>
            <a:ext cx="447040" cy="276999"/>
          </a:xfrm>
          <a:prstGeom prst="rect">
            <a:avLst/>
          </a:prstGeom>
          <a:noFill/>
        </p:spPr>
        <p:txBody>
          <a:bodyPr wrap="square" rtlCol="0">
            <a:spAutoFit/>
          </a:bodyPr>
          <a:lstStyle/>
          <a:p>
            <a:pPr algn="l"/>
            <a:fld id="{910FEA8E-7AD5-2841-BEA6-B87525689FE7}" type="slidenum">
              <a:rPr lang="en-GB" sz="1200" smtClean="0">
                <a:latin typeface="Chalkboard" charset="0"/>
                <a:ea typeface="Chalkboard" charset="0"/>
                <a:cs typeface="Chalkboard" charset="0"/>
              </a:rPr>
              <a:t>‹#›</a:t>
            </a:fld>
            <a:endParaRPr lang="en-GB" sz="1200">
              <a:latin typeface="Chalkboard" charset="0"/>
              <a:ea typeface="Chalkboard" charset="0"/>
              <a:cs typeface="Chalkboard"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9AB99F-9CA2-7248-966B-FD562C13B124}" type="datetimeFigureOut">
              <a:rPr lang="en-US" smtClean="0"/>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9AB99F-9CA2-7248-966B-FD562C13B124}" type="datetimeFigureOut">
              <a:rPr lang="en-US" smtClean="0"/>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9AB99F-9CA2-7248-966B-FD562C13B124}" type="datetimeFigureOut">
              <a:rPr lang="en-US" smtClean="0"/>
              <a:t>5/7/21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9AB99F-9CA2-7248-966B-FD562C13B124}" type="datetimeFigureOut">
              <a:rPr lang="en-US" smtClean="0"/>
              <a:t>5/7/21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AB99F-9CA2-7248-966B-FD562C13B124}" type="datetimeFigureOut">
              <a:rPr lang="en-US" smtClean="0"/>
              <a:t>5/7/21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9AB99F-9CA2-7248-966B-FD562C13B124}" type="datetimeFigureOut">
              <a:rPr lang="en-US" smtClean="0"/>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1FDC-A50F-D542-B2A4-BF6D432589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AB99F-9CA2-7248-966B-FD562C13B124}" type="datetimeFigureOut">
              <a:rPr lang="en-US" smtClean="0"/>
              <a:t>5/7/21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E1FDC-A50F-D542-B2A4-BF6D432589B5}" type="slidenum">
              <a:rPr lang="en-US" smtClean="0"/>
              <a:t>‹#›</a:t>
            </a:fld>
            <a:endParaRPr lang="en-US"/>
          </a:p>
        </p:txBody>
      </p:sp>
    </p:spTree>
    <p:extLst>
      <p:ext uri="{BB962C8B-B14F-4D97-AF65-F5344CB8AC3E}">
        <p14:creationId xmlns:p14="http://schemas.microsoft.com/office/powerpoint/2010/main" val="371182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96937" y="2633398"/>
            <a:ext cx="7772400" cy="1650841"/>
          </a:xfrm>
        </p:spPr>
        <p:txBody>
          <a:bodyPr>
            <a:normAutofit/>
          </a:bodyPr>
          <a:lstStyle/>
          <a:p>
            <a:r>
              <a:rPr lang="en-US" sz="3600" dirty="0">
                <a:solidFill>
                  <a:srgbClr val="855F33"/>
                </a:solidFill>
                <a:latin typeface="Chalkboard" charset="0"/>
                <a:ea typeface="Chalkboard" charset="0"/>
                <a:cs typeface="Chalkboard" charset="0"/>
              </a:rPr>
              <a:t>Bringing Enquiry</a:t>
            </a:r>
            <a:br>
              <a:rPr lang="en-US" sz="3600" dirty="0">
                <a:solidFill>
                  <a:srgbClr val="855F33"/>
                </a:solidFill>
                <a:latin typeface="Chalkboard" charset="0"/>
                <a:ea typeface="Chalkboard" charset="0"/>
                <a:cs typeface="Chalkboard" charset="0"/>
              </a:rPr>
            </a:br>
            <a:r>
              <a:rPr lang="en-US" sz="3600" dirty="0">
                <a:solidFill>
                  <a:srgbClr val="855F33"/>
                </a:solidFill>
                <a:latin typeface="Chalkboard" charset="0"/>
                <a:ea typeface="Chalkboard" charset="0"/>
                <a:cs typeface="Chalkboard" charset="0"/>
              </a:rPr>
              <a:t>into</a:t>
            </a:r>
            <a:br>
              <a:rPr lang="en-US" sz="3600" dirty="0">
                <a:solidFill>
                  <a:srgbClr val="855F33"/>
                </a:solidFill>
                <a:latin typeface="Chalkboard" charset="0"/>
                <a:ea typeface="Chalkboard" charset="0"/>
                <a:cs typeface="Chalkboard" charset="0"/>
              </a:rPr>
            </a:br>
            <a:r>
              <a:rPr lang="en-US" sz="3600" dirty="0">
                <a:solidFill>
                  <a:srgbClr val="855F33"/>
                </a:solidFill>
                <a:latin typeface="Chalkboard" charset="0"/>
                <a:ea typeface="Chalkboard" charset="0"/>
                <a:cs typeface="Chalkboard" charset="0"/>
              </a:rPr>
              <a:t>My Classroom</a:t>
            </a:r>
          </a:p>
        </p:txBody>
      </p:sp>
      <p:sp>
        <p:nvSpPr>
          <p:cNvPr id="11" name="Subtitle 10"/>
          <p:cNvSpPr>
            <a:spLocks noGrp="1"/>
          </p:cNvSpPr>
          <p:nvPr>
            <p:ph type="subTitle" idx="1"/>
          </p:nvPr>
        </p:nvSpPr>
        <p:spPr>
          <a:xfrm>
            <a:off x="1154137" y="5089064"/>
            <a:ext cx="6858000" cy="1506945"/>
          </a:xfrm>
        </p:spPr>
        <p:txBody>
          <a:bodyPr/>
          <a:lstStyle/>
          <a:p>
            <a:r>
              <a:rPr lang="en-US" dirty="0"/>
              <a:t>PLATINUM</a:t>
            </a:r>
            <a:br>
              <a:rPr lang="en-US" dirty="0"/>
            </a:br>
            <a:r>
              <a:rPr lang="en-US" dirty="0"/>
              <a:t>Webinar 2</a:t>
            </a:r>
          </a:p>
          <a:p>
            <a:r>
              <a:rPr lang="en-US" dirty="0"/>
              <a:t>May 2021</a:t>
            </a:r>
            <a:br>
              <a:rPr lang="en-US" dirty="0"/>
            </a:br>
            <a:r>
              <a:rPr lang="en-US" dirty="0"/>
              <a:t>in the time of Corona</a:t>
            </a:r>
          </a:p>
        </p:txBody>
      </p:sp>
      <p:sp>
        <p:nvSpPr>
          <p:cNvPr id="9" name="TextBox 8"/>
          <p:cNvSpPr txBox="1"/>
          <p:nvPr/>
        </p:nvSpPr>
        <p:spPr>
          <a:xfrm>
            <a:off x="2321170" y="1606062"/>
            <a:ext cx="1383323" cy="400110"/>
          </a:xfrm>
          <a:prstGeom prst="rect">
            <a:avLst/>
          </a:prstGeom>
          <a:noFill/>
        </p:spPr>
        <p:txBody>
          <a:bodyPr wrap="square" rtlCol="0">
            <a:spAutoFit/>
          </a:bodyPr>
          <a:lstStyle/>
          <a:p>
            <a:endParaRPr lang="en-US" sz="2000" dirty="0">
              <a:latin typeface="Chalkboard" charset="0"/>
              <a:ea typeface="Chalkboard" charset="0"/>
              <a:cs typeface="Chalkboard" charset="0"/>
            </a:endParaRPr>
          </a:p>
        </p:txBody>
      </p:sp>
      <p:pic>
        <p:nvPicPr>
          <p:cNvPr id="2" name="Picture 1"/>
          <p:cNvPicPr>
            <a:picLocks noChangeAspect="1"/>
          </p:cNvPicPr>
          <p:nvPr/>
        </p:nvPicPr>
        <p:blipFill>
          <a:blip r:embed="rId2"/>
          <a:stretch>
            <a:fillRect/>
          </a:stretch>
        </p:blipFill>
        <p:spPr>
          <a:xfrm>
            <a:off x="3259017" y="0"/>
            <a:ext cx="2895600" cy="1600200"/>
          </a:xfrm>
          <a:prstGeom prst="rect">
            <a:avLst/>
          </a:prstGeom>
        </p:spPr>
      </p:pic>
      <p:pic>
        <p:nvPicPr>
          <p:cNvPr id="4" name="Picture 3">
            <a:extLst>
              <a:ext uri="{FF2B5EF4-FFF2-40B4-BE49-F238E27FC236}">
                <a16:creationId xmlns:a16="http://schemas.microsoft.com/office/drawing/2014/main" id="{47ABA385-2951-9849-9C05-02F78E63188E}"/>
              </a:ext>
            </a:extLst>
          </p:cNvPr>
          <p:cNvPicPr>
            <a:picLocks noChangeAspect="1"/>
          </p:cNvPicPr>
          <p:nvPr/>
        </p:nvPicPr>
        <p:blipFill>
          <a:blip r:embed="rId3"/>
          <a:stretch>
            <a:fillRect/>
          </a:stretch>
        </p:blipFill>
        <p:spPr>
          <a:xfrm>
            <a:off x="6632052" y="182890"/>
            <a:ext cx="1152054" cy="1156451"/>
          </a:xfrm>
          <a:prstGeom prst="rect">
            <a:avLst/>
          </a:prstGeom>
        </p:spPr>
      </p:pic>
      <p:pic>
        <p:nvPicPr>
          <p:cNvPr id="5" name="Picture 4">
            <a:extLst>
              <a:ext uri="{FF2B5EF4-FFF2-40B4-BE49-F238E27FC236}">
                <a16:creationId xmlns:a16="http://schemas.microsoft.com/office/drawing/2014/main" id="{7DFE39D3-D3A7-EE46-8D06-BC60453F1C62}"/>
              </a:ext>
            </a:extLst>
          </p:cNvPr>
          <p:cNvPicPr>
            <a:picLocks noChangeAspect="1"/>
          </p:cNvPicPr>
          <p:nvPr/>
        </p:nvPicPr>
        <p:blipFill>
          <a:blip r:embed="rId4"/>
          <a:stretch>
            <a:fillRect/>
          </a:stretch>
        </p:blipFill>
        <p:spPr>
          <a:xfrm>
            <a:off x="7813197" y="169189"/>
            <a:ext cx="1165703" cy="1170152"/>
          </a:xfrm>
          <a:prstGeom prst="rect">
            <a:avLst/>
          </a:prstGeom>
        </p:spPr>
      </p:pic>
      <p:pic>
        <p:nvPicPr>
          <p:cNvPr id="6" name="Picture 5">
            <a:extLst>
              <a:ext uri="{FF2B5EF4-FFF2-40B4-BE49-F238E27FC236}">
                <a16:creationId xmlns:a16="http://schemas.microsoft.com/office/drawing/2014/main" id="{EDCEE6C5-9655-5E4E-82C6-7DB4A4B8BBDC}"/>
              </a:ext>
            </a:extLst>
          </p:cNvPr>
          <p:cNvPicPr>
            <a:picLocks noChangeAspect="1"/>
          </p:cNvPicPr>
          <p:nvPr/>
        </p:nvPicPr>
        <p:blipFill>
          <a:blip r:embed="rId5"/>
          <a:stretch>
            <a:fillRect/>
          </a:stretch>
        </p:blipFill>
        <p:spPr>
          <a:xfrm>
            <a:off x="107188" y="163910"/>
            <a:ext cx="2184891" cy="1502835"/>
          </a:xfrm>
          <a:prstGeom prst="rect">
            <a:avLst/>
          </a:prstGeom>
        </p:spPr>
      </p:pic>
    </p:spTree>
    <p:extLst>
      <p:ext uri="{BB962C8B-B14F-4D97-AF65-F5344CB8AC3E}">
        <p14:creationId xmlns:p14="http://schemas.microsoft.com/office/powerpoint/2010/main" val="296845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AF5A-6D6B-B244-A721-1E5F2A073662}"/>
              </a:ext>
            </a:extLst>
          </p:cNvPr>
          <p:cNvSpPr>
            <a:spLocks noGrp="1"/>
          </p:cNvSpPr>
          <p:nvPr>
            <p:ph type="title"/>
          </p:nvPr>
        </p:nvSpPr>
        <p:spPr/>
        <p:txBody>
          <a:bodyPr/>
          <a:lstStyle/>
          <a:p>
            <a:r>
              <a:rPr lang="en-GB" dirty="0"/>
              <a:t>Focus for Today</a:t>
            </a:r>
          </a:p>
        </p:txBody>
      </p:sp>
      <p:sp>
        <p:nvSpPr>
          <p:cNvPr id="3" name="Content Placeholder 2">
            <a:extLst>
              <a:ext uri="{FF2B5EF4-FFF2-40B4-BE49-F238E27FC236}">
                <a16:creationId xmlns:a16="http://schemas.microsoft.com/office/drawing/2014/main" id="{47955AF6-E219-2E45-8B5C-37BA6F3CAB52}"/>
              </a:ext>
            </a:extLst>
          </p:cNvPr>
          <p:cNvSpPr>
            <a:spLocks noGrp="1"/>
          </p:cNvSpPr>
          <p:nvPr>
            <p:ph idx="1"/>
          </p:nvPr>
        </p:nvSpPr>
        <p:spPr>
          <a:xfrm>
            <a:off x="628650" y="995505"/>
            <a:ext cx="7886700" cy="5497368"/>
          </a:xfrm>
        </p:spPr>
        <p:txBody>
          <a:bodyPr/>
          <a:lstStyle/>
          <a:p>
            <a:r>
              <a:rPr lang="en-GB" dirty="0"/>
              <a:t>My concern is with the lived experience of learners of mathematics</a:t>
            </a:r>
          </a:p>
          <a:p>
            <a:pPr lvl="1"/>
            <a:r>
              <a:rPr lang="en-GB" dirty="0"/>
              <a:t>The best way I have found to access that is to start with inspecting my own experience</a:t>
            </a:r>
          </a:p>
          <a:p>
            <a:r>
              <a:rPr lang="en-GB" dirty="0"/>
              <a:t>To this end, you will be offered some mathematical phenomena</a:t>
            </a:r>
          </a:p>
          <a:p>
            <a:pPr lvl="1"/>
            <a:r>
              <a:rPr lang="en-GB" dirty="0"/>
              <a:t>Situations in which something happens, or fails to happen, and which therefore open possibilities for exploration, leading to enriched comprehension of concepts</a:t>
            </a:r>
          </a:p>
          <a:p>
            <a:pPr lvl="1"/>
            <a:r>
              <a:rPr lang="en-GB" dirty="0"/>
              <a:t>Situations intended to provide immediate experience from which to learn about problem posing, exploration, and mathematical thinking</a:t>
            </a:r>
          </a:p>
          <a:p>
            <a:r>
              <a:rPr lang="en-GB" dirty="0"/>
              <a:t>My interest today is particularly in </a:t>
            </a:r>
          </a:p>
          <a:p>
            <a:pPr lvl="1"/>
            <a:r>
              <a:rPr lang="en-GB" dirty="0"/>
              <a:t>how questions worthy of exploration arise;</a:t>
            </a:r>
          </a:p>
          <a:p>
            <a:pPr lvl="1"/>
            <a:r>
              <a:rPr lang="en-GB" dirty="0"/>
              <a:t>why some might be chosen to use with learners;</a:t>
            </a:r>
          </a:p>
          <a:p>
            <a:pPr lvl="1"/>
            <a:r>
              <a:rPr lang="en-GB" dirty="0"/>
              <a:t>pedagogical actions which promote exploration and which provoke mathematical thinking.</a:t>
            </a:r>
          </a:p>
          <a:p>
            <a:r>
              <a:rPr lang="en-GB" dirty="0"/>
              <a:t>From my experience, it is when I pose myself questions that I engage most fully, and learn most deeply.</a:t>
            </a:r>
          </a:p>
        </p:txBody>
      </p:sp>
    </p:spTree>
    <p:extLst>
      <p:ext uri="{BB962C8B-B14F-4D97-AF65-F5344CB8AC3E}">
        <p14:creationId xmlns:p14="http://schemas.microsoft.com/office/powerpoint/2010/main" val="36493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EDB3-8464-A84B-904E-70D9B12D7941}"/>
              </a:ext>
            </a:extLst>
          </p:cNvPr>
          <p:cNvSpPr>
            <a:spLocks noGrp="1"/>
          </p:cNvSpPr>
          <p:nvPr>
            <p:ph type="title"/>
          </p:nvPr>
        </p:nvSpPr>
        <p:spPr/>
        <p:txBody>
          <a:bodyPr/>
          <a:lstStyle/>
          <a:p>
            <a:r>
              <a:rPr lang="en-GB" dirty="0"/>
              <a:t>Conjecturing</a:t>
            </a:r>
          </a:p>
        </p:txBody>
      </p:sp>
      <p:sp>
        <p:nvSpPr>
          <p:cNvPr id="3" name="Content Placeholder 2">
            <a:extLst>
              <a:ext uri="{FF2B5EF4-FFF2-40B4-BE49-F238E27FC236}">
                <a16:creationId xmlns:a16="http://schemas.microsoft.com/office/drawing/2014/main" id="{E66BCE61-1B39-DB4E-B73E-745D75AACC54}"/>
              </a:ext>
            </a:extLst>
          </p:cNvPr>
          <p:cNvSpPr>
            <a:spLocks noGrp="1"/>
          </p:cNvSpPr>
          <p:nvPr>
            <p:ph idx="1"/>
          </p:nvPr>
        </p:nvSpPr>
        <p:spPr>
          <a:xfrm>
            <a:off x="649198" y="1127443"/>
            <a:ext cx="7886700" cy="3622687"/>
          </a:xfrm>
        </p:spPr>
        <p:txBody>
          <a:bodyPr/>
          <a:lstStyle/>
          <a:p>
            <a:r>
              <a:rPr lang="en-GB" dirty="0"/>
              <a:t>Mathematical thinking can only thrive in an atmosphere of conjecturing</a:t>
            </a:r>
          </a:p>
          <a:p>
            <a:r>
              <a:rPr lang="en-GB" dirty="0"/>
              <a:t>Everything said today is to be treated as a conjecture, said with the intention to modify it as and when necessary: </a:t>
            </a:r>
          </a:p>
          <a:p>
            <a:r>
              <a:rPr lang="en-GB" dirty="0"/>
              <a:t>You mustn’t believe anything I say; it must be tested in your experience</a:t>
            </a:r>
          </a:p>
          <a:p>
            <a:r>
              <a:rPr lang="en-GB" dirty="0"/>
              <a:t>Nothing said is ‘wrong’, but rather, may be in “need of modification”!</a:t>
            </a:r>
          </a:p>
          <a:p>
            <a:r>
              <a:rPr lang="en-GB" dirty="0"/>
              <a:t>Those who think they ‘know’, listen attentively and perhaps ask questions or offer examples which challenge or indicate useful foci of attention.</a:t>
            </a:r>
          </a:p>
          <a:p>
            <a:r>
              <a:rPr lang="en-GB" dirty="0"/>
              <a:t>Those who think they do not ‘know’, take opportunities to try to express their thinking and their uncertainties. </a:t>
            </a:r>
          </a:p>
        </p:txBody>
      </p:sp>
    </p:spTree>
    <p:extLst>
      <p:ext uri="{BB962C8B-B14F-4D97-AF65-F5344CB8AC3E}">
        <p14:creationId xmlns:p14="http://schemas.microsoft.com/office/powerpoint/2010/main" val="28101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17F44-3AF2-1547-AA9A-F9B14EE9B9C5}"/>
              </a:ext>
            </a:extLst>
          </p:cNvPr>
          <p:cNvSpPr>
            <a:spLocks noGrp="1"/>
          </p:cNvSpPr>
          <p:nvPr>
            <p:ph type="title"/>
          </p:nvPr>
        </p:nvSpPr>
        <p:spPr/>
        <p:txBody>
          <a:bodyPr/>
          <a:lstStyle/>
          <a:p>
            <a:r>
              <a:rPr lang="en-GB" dirty="0"/>
              <a:t>Assumptions</a:t>
            </a:r>
          </a:p>
        </p:txBody>
      </p:sp>
      <p:sp>
        <p:nvSpPr>
          <p:cNvPr id="3" name="Content Placeholder 2">
            <a:extLst>
              <a:ext uri="{FF2B5EF4-FFF2-40B4-BE49-F238E27FC236}">
                <a16:creationId xmlns:a16="http://schemas.microsoft.com/office/drawing/2014/main" id="{BF1B0849-9ED3-7C4B-BE62-076E866FC896}"/>
              </a:ext>
            </a:extLst>
          </p:cNvPr>
          <p:cNvSpPr>
            <a:spLocks noGrp="1"/>
          </p:cNvSpPr>
          <p:nvPr>
            <p:ph idx="1"/>
          </p:nvPr>
        </p:nvSpPr>
        <p:spPr>
          <a:xfrm>
            <a:off x="628650" y="1158266"/>
            <a:ext cx="7886700" cy="2745914"/>
          </a:xfrm>
        </p:spPr>
        <p:txBody>
          <a:bodyPr/>
          <a:lstStyle/>
          <a:p>
            <a:r>
              <a:rPr lang="en-GB" dirty="0"/>
              <a:t>I am well aware that many of you are teaching people for whom mathematics is at best a tool</a:t>
            </a:r>
          </a:p>
          <a:p>
            <a:r>
              <a:rPr lang="en-GB" dirty="0"/>
              <a:t>Nevertheless, in order to use mathematical tools appropriately it is extremely valuable to learn how to question and probe mathematical phenomena</a:t>
            </a:r>
          </a:p>
          <a:p>
            <a:r>
              <a:rPr lang="en-GB" dirty="0"/>
              <a:t>Everyone has innate curiosity that can be brought to the surface</a:t>
            </a:r>
          </a:p>
          <a:p>
            <a:r>
              <a:rPr lang="en-GB" dirty="0"/>
              <a:t>Every mathematical concept, technique, or tool has at its heart, one or more mathematical phenomena</a:t>
            </a:r>
          </a:p>
        </p:txBody>
      </p:sp>
    </p:spTree>
    <p:extLst>
      <p:ext uri="{BB962C8B-B14F-4D97-AF65-F5344CB8AC3E}">
        <p14:creationId xmlns:p14="http://schemas.microsoft.com/office/powerpoint/2010/main" val="318523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ED94B-10C9-8442-8626-DE6E7673AF66}"/>
              </a:ext>
            </a:extLst>
          </p:cNvPr>
          <p:cNvSpPr>
            <a:spLocks noGrp="1"/>
          </p:cNvSpPr>
          <p:nvPr>
            <p:ph type="title"/>
          </p:nvPr>
        </p:nvSpPr>
        <p:spPr>
          <a:xfrm>
            <a:off x="628650" y="365127"/>
            <a:ext cx="7886700" cy="415709"/>
          </a:xfrm>
        </p:spPr>
        <p:txBody>
          <a:bodyPr>
            <a:normAutofit fontScale="90000"/>
          </a:bodyPr>
          <a:lstStyle/>
          <a:p>
            <a:r>
              <a:rPr lang="en-GB" sz="2400" dirty="0"/>
              <a:t>Ride &amp; Tie</a:t>
            </a:r>
          </a:p>
        </p:txBody>
      </p:sp>
      <p:sp>
        <p:nvSpPr>
          <p:cNvPr id="3" name="Content Placeholder 2">
            <a:extLst>
              <a:ext uri="{FF2B5EF4-FFF2-40B4-BE49-F238E27FC236}">
                <a16:creationId xmlns:a16="http://schemas.microsoft.com/office/drawing/2014/main" id="{DA20F250-213B-AD46-85F6-F9EA075A5D77}"/>
              </a:ext>
            </a:extLst>
          </p:cNvPr>
          <p:cNvSpPr>
            <a:spLocks noGrp="1"/>
          </p:cNvSpPr>
          <p:nvPr>
            <p:ph idx="1"/>
          </p:nvPr>
        </p:nvSpPr>
        <p:spPr>
          <a:xfrm>
            <a:off x="527050" y="916966"/>
            <a:ext cx="7886700" cy="5318734"/>
          </a:xfrm>
        </p:spPr>
        <p:txBody>
          <a:bodyPr>
            <a:normAutofit/>
          </a:bodyPr>
          <a:lstStyle/>
          <a:p>
            <a:r>
              <a:rPr lang="en-GB" sz="2000" dirty="0"/>
              <a:t>In the 18</a:t>
            </a:r>
            <a:r>
              <a:rPr lang="en-GB" sz="2000" baseline="30000" dirty="0"/>
              <a:t>th</a:t>
            </a:r>
            <a:r>
              <a:rPr lang="en-GB" sz="2000" dirty="0"/>
              <a:t> and 19</a:t>
            </a:r>
            <a:r>
              <a:rPr lang="en-GB" sz="2000" baseline="30000" dirty="0"/>
              <a:t>th</a:t>
            </a:r>
            <a:r>
              <a:rPr lang="en-GB" sz="2000" dirty="0"/>
              <a:t> centuries, people who did not have access to their own horses would sometime journey together, sharing a horse. </a:t>
            </a:r>
          </a:p>
          <a:p>
            <a:r>
              <a:rPr lang="en-GB" sz="2000" dirty="0"/>
              <a:t>One would walk and the other ride; then the rider would tie the horse and walk on, while the walker, arriving at the horse, would mount up and ride past the walker, before tying the horse and walking on.  The aim was to adjust their trip so that they arrived at the destination at the same time, while also allowing the horse suitable time resting between riders.</a:t>
            </a:r>
          </a:p>
          <a:p>
            <a:r>
              <a:rPr lang="en-GB" sz="2000" dirty="0"/>
              <a:t>Henry Fielding in Chapter II of his 1742 novel </a:t>
            </a:r>
            <a:r>
              <a:rPr lang="en-GB" sz="2000" i="1" dirty="0"/>
              <a:t>Joseph Andrews </a:t>
            </a:r>
            <a:r>
              <a:rPr lang="en-GB" sz="2000" dirty="0"/>
              <a:t>mentions Ride &amp; Tie as a means of travel often used.</a:t>
            </a:r>
          </a:p>
          <a:p>
            <a:r>
              <a:rPr lang="en-GB" sz="2000" dirty="0"/>
              <a:t>It is said that two people crossed the Adirondacks using ride-and-tie, in order to attend Harvard together. One became president of the US, the other, president of Harvard!</a:t>
            </a:r>
          </a:p>
          <a:p>
            <a:r>
              <a:rPr lang="en-GB" sz="2000" dirty="0"/>
              <a:t>There are still competitions involving Ride &amp; Tie.</a:t>
            </a:r>
          </a:p>
          <a:p>
            <a:r>
              <a:rPr lang="en-GB" sz="2000" dirty="0"/>
              <a:t>Pólya (1962) </a:t>
            </a:r>
            <a:r>
              <a:rPr lang="en-GB" sz="2000" i="1" dirty="0"/>
              <a:t>Mathematical Discovery</a:t>
            </a:r>
            <a:r>
              <a:rPr lang="en-GB" sz="2000" dirty="0"/>
              <a:t> problems 2.60 and 2.61</a:t>
            </a:r>
          </a:p>
          <a:p>
            <a:endParaRPr lang="en-GB" sz="2000" dirty="0"/>
          </a:p>
          <a:p>
            <a:endParaRPr lang="en-GB" sz="2000" dirty="0"/>
          </a:p>
        </p:txBody>
      </p:sp>
    </p:spTree>
    <p:extLst>
      <p:ext uri="{BB962C8B-B14F-4D97-AF65-F5344CB8AC3E}">
        <p14:creationId xmlns:p14="http://schemas.microsoft.com/office/powerpoint/2010/main" val="203403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ide &amp; Tie Adjustments" descr="Ride &amp; Tie Adjustments">
            <a:hlinkClick r:id="" action="ppaction://media"/>
            <a:extLst>
              <a:ext uri="{FF2B5EF4-FFF2-40B4-BE49-F238E27FC236}">
                <a16:creationId xmlns:a16="http://schemas.microsoft.com/office/drawing/2014/main" id="{75AC8729-394D-B446-8990-0EB3BC3E74D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39527"/>
            <a:ext cx="9144000" cy="5076825"/>
          </a:xfrm>
          <a:prstGeom prst="rect">
            <a:avLst/>
          </a:prstGeom>
        </p:spPr>
      </p:pic>
      <p:sp>
        <p:nvSpPr>
          <p:cNvPr id="2" name="Rounded Rectangle 1">
            <a:extLst>
              <a:ext uri="{FF2B5EF4-FFF2-40B4-BE49-F238E27FC236}">
                <a16:creationId xmlns:a16="http://schemas.microsoft.com/office/drawing/2014/main" id="{E2414D0D-4A45-FA40-A8D8-B36041506DB1}"/>
              </a:ext>
            </a:extLst>
          </p:cNvPr>
          <p:cNvSpPr/>
          <p:nvPr/>
        </p:nvSpPr>
        <p:spPr>
          <a:xfrm>
            <a:off x="5988050" y="3928690"/>
            <a:ext cx="2438400" cy="69850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Say What You See</a:t>
            </a:r>
          </a:p>
        </p:txBody>
      </p:sp>
      <p:sp>
        <p:nvSpPr>
          <p:cNvPr id="4" name="Rounded Rectangle 3">
            <a:extLst>
              <a:ext uri="{FF2B5EF4-FFF2-40B4-BE49-F238E27FC236}">
                <a16:creationId xmlns:a16="http://schemas.microsoft.com/office/drawing/2014/main" id="{1442AB07-7902-0744-BADA-8CF718334F76}"/>
              </a:ext>
            </a:extLst>
          </p:cNvPr>
          <p:cNvSpPr/>
          <p:nvPr/>
        </p:nvSpPr>
        <p:spPr>
          <a:xfrm>
            <a:off x="6216650" y="4538290"/>
            <a:ext cx="2698750" cy="895350"/>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rPr>
              <a:t>Pick out various details before enacting any other action</a:t>
            </a:r>
          </a:p>
        </p:txBody>
      </p:sp>
      <p:sp>
        <p:nvSpPr>
          <p:cNvPr id="5" name="Content Placeholder 4">
            <a:extLst>
              <a:ext uri="{FF2B5EF4-FFF2-40B4-BE49-F238E27FC236}">
                <a16:creationId xmlns:a16="http://schemas.microsoft.com/office/drawing/2014/main" id="{031870FA-D5C5-7342-8D59-89BFC4EA5724}"/>
              </a:ext>
            </a:extLst>
          </p:cNvPr>
          <p:cNvSpPr>
            <a:spLocks noGrp="1"/>
          </p:cNvSpPr>
          <p:nvPr>
            <p:ph idx="1"/>
          </p:nvPr>
        </p:nvSpPr>
        <p:spPr>
          <a:xfrm>
            <a:off x="520700" y="201238"/>
            <a:ext cx="7886700" cy="947365"/>
          </a:xfrm>
        </p:spPr>
        <p:txBody>
          <a:bodyPr/>
          <a:lstStyle/>
          <a:p>
            <a:r>
              <a:rPr lang="en-GB" dirty="0"/>
              <a:t>I am going to display a graph</a:t>
            </a:r>
          </a:p>
          <a:p>
            <a:r>
              <a:rPr lang="en-GB" dirty="0"/>
              <a:t>Before doing anything else,</a:t>
            </a:r>
            <a:br>
              <a:rPr lang="en-GB" dirty="0"/>
            </a:br>
            <a:r>
              <a:rPr lang="en-GB" dirty="0">
                <a:solidFill>
                  <a:srgbClr val="FF0000"/>
                </a:solidFill>
              </a:rPr>
              <a:t>Say What You See </a:t>
            </a:r>
            <a:r>
              <a:rPr lang="en-GB" dirty="0"/>
              <a:t>(pick out various details that catch your attention)</a:t>
            </a:r>
          </a:p>
        </p:txBody>
      </p:sp>
    </p:spTree>
    <p:extLst>
      <p:ext uri="{BB962C8B-B14F-4D97-AF65-F5344CB8AC3E}">
        <p14:creationId xmlns:p14="http://schemas.microsoft.com/office/powerpoint/2010/main" val="8681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6068" fill="hold"/>
                                        <p:tgtEl>
                                          <p:spTgt spid="6"/>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fill="hold" display="0">
                  <p:stCondLst>
                    <p:cond delay="indefinite"/>
                  </p:stCondLst>
                </p:cTn>
                <p:tgtEl>
                  <p:spTgt spid="6"/>
                </p:tgtEl>
              </p:cMediaNode>
            </p:video>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6"/>
                                        </p:tgtEl>
                                      </p:cBhvr>
                                    </p:cmd>
                                  </p:childTnLst>
                                </p:cTn>
                              </p:par>
                            </p:childTnLst>
                          </p:cTn>
                        </p:par>
                      </p:childTnLst>
                    </p:cTn>
                  </p:par>
                </p:childTnLst>
              </p:cTn>
              <p:nextCondLst>
                <p:cond evt="onClick" delay="0">
                  <p:tgtEl>
                    <p:spTgt spid="6"/>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AB7942"/>
        </a:solidFill>
        <a:ln>
          <a:solidFill>
            <a:schemeClr val="tx1"/>
          </a:solidFill>
        </a:ln>
      </a:spPr>
      <a:bodyPr rtlCol="0" anchor="ctr"/>
      <a:lstStyle>
        <a:defPPr algn="ctr">
          <a:defRPr sz="2000">
            <a:solidFill>
              <a:srgbClr val="FFFF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dirty="0" err="1" smtClean="0">
            <a:latin typeface="Chalkboard" charset="0"/>
            <a:ea typeface="Chalkboard" charset="0"/>
            <a:cs typeface="Chalkboard" charset="0"/>
          </a:defRPr>
        </a:defPPr>
      </a:lstStyle>
    </a:txDef>
  </a:objectDefaults>
  <a:extraClrSchemeLst/>
  <a:extLst>
    <a:ext uri="{05A4C25C-085E-4340-85A3-A5531E510DB2}">
      <thm15:themeFamily xmlns:thm15="http://schemas.microsoft.com/office/thememl/2012/main" name="Blank" id="{266CBBC0-D244-7347-801A-1958D987A020}" vid="{EDE611A9-898C-6240-80DA-EB3238CCA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5014</TotalTime>
  <Words>562</Words>
  <Application>Microsoft Macintosh PowerPoint</Application>
  <PresentationFormat>On-screen Show (4:3)</PresentationFormat>
  <Paragraphs>37</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Chalkboard</vt:lpstr>
      <vt:lpstr>Office Theme</vt:lpstr>
      <vt:lpstr>Bringing Enquiry into My Classroom</vt:lpstr>
      <vt:lpstr>Focus for Today</vt:lpstr>
      <vt:lpstr>Conjecturing</vt:lpstr>
      <vt:lpstr>Assumptions</vt:lpstr>
      <vt:lpstr>Ride &amp; Tie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John Mason</cp:lastModifiedBy>
  <cp:revision>100</cp:revision>
  <cp:lastPrinted>2021-05-07T08:42:01Z</cp:lastPrinted>
  <dcterms:created xsi:type="dcterms:W3CDTF">2017-06-17T10:17:52Z</dcterms:created>
  <dcterms:modified xsi:type="dcterms:W3CDTF">2021-05-07T20:39:42Z</dcterms:modified>
</cp:coreProperties>
</file>