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71" r:id="rId4"/>
    <p:sldId id="321" r:id="rId5"/>
    <p:sldId id="259" r:id="rId6"/>
    <p:sldId id="260" r:id="rId7"/>
    <p:sldId id="261" r:id="rId8"/>
    <p:sldId id="314" r:id="rId9"/>
    <p:sldId id="320" r:id="rId10"/>
    <p:sldId id="319" r:id="rId11"/>
    <p:sldId id="317" r:id="rId12"/>
    <p:sldId id="318" r:id="rId13"/>
    <p:sldId id="315" r:id="rId14"/>
    <p:sldId id="316" r:id="rId15"/>
    <p:sldId id="269" r:id="rId16"/>
    <p:sldId id="332" r:id="rId17"/>
    <p:sldId id="346" r:id="rId18"/>
    <p:sldId id="347" r:id="rId19"/>
    <p:sldId id="322" r:id="rId20"/>
    <p:sldId id="323" r:id="rId21"/>
    <p:sldId id="324" r:id="rId22"/>
    <p:sldId id="337" r:id="rId23"/>
    <p:sldId id="326" r:id="rId24"/>
    <p:sldId id="327" r:id="rId25"/>
    <p:sldId id="328" r:id="rId26"/>
    <p:sldId id="338" r:id="rId27"/>
    <p:sldId id="329" r:id="rId28"/>
    <p:sldId id="330" r:id="rId29"/>
    <p:sldId id="331" r:id="rId30"/>
    <p:sldId id="333" r:id="rId31"/>
    <p:sldId id="344" r:id="rId32"/>
    <p:sldId id="345" r:id="rId33"/>
    <p:sldId id="339" r:id="rId34"/>
    <p:sldId id="334" r:id="rId35"/>
    <p:sldId id="262" r:id="rId36"/>
    <p:sldId id="342" r:id="rId37"/>
    <p:sldId id="340" r:id="rId38"/>
    <p:sldId id="270" r:id="rId39"/>
    <p:sldId id="313" r:id="rId40"/>
    <p:sldId id="264" r:id="rId41"/>
    <p:sldId id="267" r:id="rId42"/>
    <p:sldId id="310" r:id="rId43"/>
    <p:sldId id="311" r:id="rId44"/>
    <p:sldId id="268" r:id="rId45"/>
    <p:sldId id="343" r:id="rId46"/>
    <p:sldId id="31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855F33"/>
    <a:srgbClr val="FFFFE4"/>
    <a:srgbClr val="00FFFF"/>
    <a:srgbClr val="FFF9E8"/>
    <a:srgbClr val="FFF5C4"/>
    <a:srgbClr val="FCF3A7"/>
    <a:srgbClr val="AB7942"/>
    <a:srgbClr val="FFF1BF"/>
    <a:srgbClr val="FFE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/>
    <p:restoredTop sz="94643"/>
  </p:normalViewPr>
  <p:slideViewPr>
    <p:cSldViewPr snapToGrid="0" snapToObjects="1">
      <p:cViewPr>
        <p:scale>
          <a:sx n="100" d="100"/>
          <a:sy n="100" d="100"/>
        </p:scale>
        <p:origin x="109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E29B4D-9D6A-424D-94F2-267565D5A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488BD-0484-084F-B8D4-2B3474594D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6B00C-65F5-8949-A56E-013630D7E71E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2BCFC-04A9-544F-8C1E-41C43539E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8E4F2-D604-4343-A2B3-3F3EDE2642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5605D-6DB1-E74F-AA85-FF8EFB14B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5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1464-3541-974C-8F64-3D7E1E80324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C53A-1DAE-B140-A66C-C965BC928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4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10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0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4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52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580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Golden configuration https://</a:t>
            </a:r>
            <a:r>
              <a:rPr lang="en-GB" dirty="0" err="1"/>
              <a:t>www.geogebra.org</a:t>
            </a:r>
            <a:r>
              <a:rPr lang="en-GB" dirty="0"/>
              <a:t>/m/h2hkQWj2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6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42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John Golden Config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1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sorts of questions, such as, if only 3 masses involved and reduced config, how many of the fully tilted variations can be solved? (probability?)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57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3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10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63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18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88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06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24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17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A=4; B=3; C=7; D=2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40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066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7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16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890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50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1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37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63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889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415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5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B960E2E-56D9-964C-AC16-757457AFB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D9091A06-558D-AA43-8C7F-C62AF4DD97A0}" type="slidenum">
              <a:rPr lang="en-US" altLang="en-US" sz="1200" b="0">
                <a:latin typeface="Lucida Grande" panose="020B0600040502020204" pitchFamily="34" charset="0"/>
              </a:rPr>
              <a:pPr/>
              <a:t>42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5EB7B22-CD40-3347-88B2-59F575B7823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1657A67-8427-2A4C-8D83-B56D20F21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Think of all the patterns obtained like this one but with different choices of the red line and the blue line.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Sketch a few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Here is another reasoning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What about this pattern: is it true?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	did you have difficulty recognising the components?  This may be why learners find it hard to remember what they were taught recently!</a:t>
            </a:r>
          </a:p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2028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2EC754-F523-234B-895C-554D3F1E8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5886A1C8-60D1-6B4F-B9DA-A0551F0F3D39}" type="slidenum">
              <a:rPr lang="en-US" altLang="en-US" sz="1200" b="0">
                <a:latin typeface="Lucida Grande" panose="020B0600040502020204" pitchFamily="34" charset="0"/>
              </a:rPr>
              <a:pPr/>
              <a:t>43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8EA9D3C-0A22-114D-9224-95EB874E600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20424E4-7A94-E146-A3CB-4BA7182F8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05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60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896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107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9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5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2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0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2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C53A-1DAE-B140-A66C-C965BC9287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5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3A12D-F86E-614B-85C6-A958526BAE6E}"/>
              </a:ext>
            </a:extLst>
          </p:cNvPr>
          <p:cNvSpPr txBox="1"/>
          <p:nvPr userDrawn="1"/>
        </p:nvSpPr>
        <p:spPr>
          <a:xfrm>
            <a:off x="0" y="6581001"/>
            <a:ext cx="501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1732C4AD-7091-BD47-A114-615F2E4BD062}" type="slidenum">
              <a:rPr lang="en-GB" sz="12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GB" sz="12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64.png"/><Relationship Id="rId10" Type="http://schemas.openxmlformats.org/officeDocument/2006/relationships/image" Target="../media/image78.png"/><Relationship Id="rId4" Type="http://schemas.openxmlformats.org/officeDocument/2006/relationships/image" Target="../media/image56.png"/><Relationship Id="rId9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3648" y="1407990"/>
            <a:ext cx="7772400" cy="14803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Balance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in Mathematics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99633" y="5167765"/>
            <a:ext cx="6858000" cy="1655762"/>
          </a:xfrm>
        </p:spPr>
        <p:txBody>
          <a:bodyPr/>
          <a:lstStyle/>
          <a:p>
            <a:r>
              <a:rPr lang="en-US" dirty="0"/>
              <a:t>John Mason</a:t>
            </a:r>
          </a:p>
          <a:p>
            <a:r>
              <a:rPr lang="en-US" dirty="0"/>
              <a:t>Oxford</a:t>
            </a:r>
          </a:p>
          <a:p>
            <a:r>
              <a:rPr lang="en-US"/>
              <a:t>May </a:t>
            </a:r>
            <a:r>
              <a:rPr lang="en-US" dirty="0"/>
              <a:t>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5E703-ED8E-1E42-BBA0-10E0EB3CC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033" y="2867940"/>
            <a:ext cx="3505200" cy="231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BDDD3C-7519-B447-880B-2C62ADD55D27}"/>
              </a:ext>
            </a:extLst>
          </p:cNvPr>
          <p:cNvSpPr txBox="1"/>
          <p:nvPr/>
        </p:nvSpPr>
        <p:spPr>
          <a:xfrm>
            <a:off x="623648" y="3284457"/>
            <a:ext cx="195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It will be helpful to have paper and pen handy!</a:t>
            </a:r>
          </a:p>
        </p:txBody>
      </p:sp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FDED-7173-D34A-B719-5AA0A9E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DCA41-8487-3145-A230-01F9A79D9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266"/>
            <a:ext cx="2655706" cy="1961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042EC-2EB4-5C4F-9556-744ABADEEF60}"/>
              </a:ext>
            </a:extLst>
          </p:cNvPr>
          <p:cNvSpPr txBox="1"/>
          <p:nvPr/>
        </p:nvSpPr>
        <p:spPr>
          <a:xfrm>
            <a:off x="798653" y="3287166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E2A7F-F26C-9441-B18D-62BBA3E0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23" y="1041491"/>
            <a:ext cx="2743426" cy="202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1D5BB-F89B-4D42-AFEC-329A2F079436}"/>
              </a:ext>
            </a:extLst>
          </p:cNvPr>
          <p:cNvSpPr txBox="1"/>
          <p:nvPr/>
        </p:nvSpPr>
        <p:spPr>
          <a:xfrm>
            <a:off x="3750941" y="329878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C2FC5-8621-6945-8D2A-250A1102E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921" y="1014609"/>
            <a:ext cx="2615743" cy="2252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FA7E5-34B9-C344-A258-A2AF43EFC369}"/>
              </a:ext>
            </a:extLst>
          </p:cNvPr>
          <p:cNvSpPr txBox="1"/>
          <p:nvPr/>
        </p:nvSpPr>
        <p:spPr>
          <a:xfrm>
            <a:off x="6549543" y="3420176"/>
            <a:ext cx="176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+ D &gt; A + 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0D701D-F56C-CA45-B8BF-826B7BC92486}"/>
              </a:ext>
            </a:extLst>
          </p:cNvPr>
          <p:cNvSpPr/>
          <p:nvPr/>
        </p:nvSpPr>
        <p:spPr>
          <a:xfrm>
            <a:off x="370309" y="3806213"/>
            <a:ext cx="4919240" cy="9144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Express to </a:t>
            </a:r>
            <a:r>
              <a:rPr lang="en-GB" sz="2000" strike="sngStrike" dirty="0">
                <a:solidFill>
                  <a:srgbClr val="FFFF00"/>
                </a:solidFill>
              </a:rPr>
              <a:t>someone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strike="sngStrike" dirty="0">
                <a:solidFill>
                  <a:srgbClr val="FFFF00"/>
                </a:solidFill>
              </a:rPr>
              <a:t>else</a:t>
            </a:r>
            <a:r>
              <a:rPr lang="en-GB" sz="2000" dirty="0">
                <a:solidFill>
                  <a:srgbClr val="FFFF00"/>
                </a:solidFill>
              </a:rPr>
              <a:t>  yourself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what principles you have recognised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677C20-0B8F-4A48-8E84-5008823EF298}"/>
              </a:ext>
            </a:extLst>
          </p:cNvPr>
          <p:cNvSpPr/>
          <p:nvPr/>
        </p:nvSpPr>
        <p:spPr>
          <a:xfrm>
            <a:off x="2304706" y="4613112"/>
            <a:ext cx="3713528" cy="154517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55F33"/>
                </a:solidFill>
              </a:rPr>
              <a:t>Now draw a schematic bent-bar</a:t>
            </a:r>
            <a:br>
              <a:rPr lang="en-GB" sz="2000" dirty="0">
                <a:solidFill>
                  <a:srgbClr val="855F33"/>
                </a:solidFill>
              </a:rPr>
            </a:br>
            <a:r>
              <a:rPr lang="en-GB" sz="2000" dirty="0">
                <a:solidFill>
                  <a:srgbClr val="855F33"/>
                </a:solidFill>
              </a:rPr>
              <a:t>which would be read as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A + F &gt; 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DCF412B-BAA1-E54F-8E1D-7823AF41F47C}"/>
              </a:ext>
            </a:extLst>
          </p:cNvPr>
          <p:cNvSpPr/>
          <p:nvPr/>
        </p:nvSpPr>
        <p:spPr>
          <a:xfrm>
            <a:off x="4878769" y="5652976"/>
            <a:ext cx="1842504" cy="61345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And another!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CCF2C5-90EC-8C4C-B3AD-85D56AF5DAC9}"/>
              </a:ext>
            </a:extLst>
          </p:cNvPr>
          <p:cNvSpPr/>
          <p:nvPr/>
        </p:nvSpPr>
        <p:spPr>
          <a:xfrm>
            <a:off x="5448502" y="6158285"/>
            <a:ext cx="1842504" cy="61345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And another!</a:t>
            </a:r>
          </a:p>
        </p:txBody>
      </p:sp>
    </p:spTree>
    <p:extLst>
      <p:ext uri="{BB962C8B-B14F-4D97-AF65-F5344CB8AC3E}">
        <p14:creationId xmlns:p14="http://schemas.microsoft.com/office/powerpoint/2010/main" val="36430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1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364-163A-584A-9AF9-0BC20D2D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Resolution: A + F &gt;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3AAC-EC3C-EB4B-B027-637CD29FE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" y="890373"/>
            <a:ext cx="3002658" cy="2753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DDC4B-6655-0B4A-961C-1B1951937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3" y="3960848"/>
            <a:ext cx="2919699" cy="267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56D30-2EE8-254B-809A-2C3AEEFAB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883" y="1235464"/>
            <a:ext cx="3695700" cy="406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5BB01-3819-134E-862B-A4138D829955}"/>
              </a:ext>
            </a:extLst>
          </p:cNvPr>
          <p:cNvSpPr txBox="1"/>
          <p:nvPr/>
        </p:nvSpPr>
        <p:spPr>
          <a:xfrm>
            <a:off x="7789762" y="3020992"/>
            <a:ext cx="72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DD6F7D-AEDA-2940-9F0E-D7A3F8E270E1}"/>
              </a:ext>
            </a:extLst>
          </p:cNvPr>
          <p:cNvSpPr/>
          <p:nvPr/>
        </p:nvSpPr>
        <p:spPr>
          <a:xfrm>
            <a:off x="3840480" y="5612150"/>
            <a:ext cx="4535424" cy="102593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Learners can create possibilities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and become aware of principles</a:t>
            </a:r>
          </a:p>
        </p:txBody>
      </p:sp>
    </p:spTree>
    <p:extLst>
      <p:ext uri="{BB962C8B-B14F-4D97-AF65-F5344CB8AC3E}">
        <p14:creationId xmlns:p14="http://schemas.microsoft.com/office/powerpoint/2010/main" val="11501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E2C6-6BC0-F345-AA5B-52A44E86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Actual Masses to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F45E-0170-854E-AC22-DD7CA37C0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3394710" cy="1359467"/>
          </a:xfrm>
        </p:spPr>
        <p:txBody>
          <a:bodyPr/>
          <a:lstStyle/>
          <a:p>
            <a:r>
              <a:rPr lang="en-GB" dirty="0"/>
              <a:t>Here the diagram shows BEFORE the configuration has been released!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E95C7-3B7B-A847-8892-CAACB34617BC}"/>
              </a:ext>
            </a:extLst>
          </p:cNvPr>
          <p:cNvSpPr txBox="1"/>
          <p:nvPr/>
        </p:nvSpPr>
        <p:spPr>
          <a:xfrm>
            <a:off x="2521077" y="3904873"/>
            <a:ext cx="814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1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3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= 2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=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F8BF2-E76C-2146-8D80-83007DCC77C1}"/>
              </a:ext>
            </a:extLst>
          </p:cNvPr>
          <p:cNvSpPr txBox="1"/>
          <p:nvPr/>
        </p:nvSpPr>
        <p:spPr>
          <a:xfrm>
            <a:off x="4937760" y="1225296"/>
            <a:ext cx="253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Pre-release Diagram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507CB9-2C83-114A-9CED-645DFFEB69B0}"/>
              </a:ext>
            </a:extLst>
          </p:cNvPr>
          <p:cNvSpPr txBox="1">
            <a:spLocks/>
          </p:cNvSpPr>
          <p:nvPr/>
        </p:nvSpPr>
        <p:spPr>
          <a:xfrm>
            <a:off x="628650" y="5369789"/>
            <a:ext cx="3004566" cy="1146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Assign masses so that it tilts the other way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B4A454-F176-C24B-84D5-5FC4C107B465}"/>
              </a:ext>
            </a:extLst>
          </p:cNvPr>
          <p:cNvSpPr txBox="1">
            <a:spLocks/>
          </p:cNvSpPr>
          <p:nvPr/>
        </p:nvSpPr>
        <p:spPr>
          <a:xfrm>
            <a:off x="651187" y="2929648"/>
            <a:ext cx="3394710" cy="150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Given the following masses, draw a suitable bent-bar diagram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03C936-89C7-C54F-84EE-9E50FBF92B65}"/>
              </a:ext>
            </a:extLst>
          </p:cNvPr>
          <p:cNvSpPr/>
          <p:nvPr/>
        </p:nvSpPr>
        <p:spPr>
          <a:xfrm>
            <a:off x="4663440" y="5228312"/>
            <a:ext cx="3315901" cy="97132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Note the pedagogical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shift of direction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2A33A-3D59-D348-B283-E4B0028B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719738"/>
            <a:ext cx="2364613" cy="31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8C6-DCA6-CA48-B716-165365B0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3B291-5AF4-604C-96BB-2EE6C7D27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52" y="1059541"/>
            <a:ext cx="5969000" cy="39497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0D701D-F56C-CA45-B8BF-826B7BC92486}"/>
              </a:ext>
            </a:extLst>
          </p:cNvPr>
          <p:cNvSpPr/>
          <p:nvPr/>
        </p:nvSpPr>
        <p:spPr>
          <a:xfrm>
            <a:off x="1585812" y="5796022"/>
            <a:ext cx="4919240" cy="9144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FFFF00"/>
                </a:solidFill>
              </a:rPr>
              <a:t>Express to </a:t>
            </a:r>
            <a:r>
              <a:rPr lang="en-GB" sz="2000" strike="sngStrike" dirty="0">
                <a:solidFill>
                  <a:srgbClr val="FFFF00"/>
                </a:solidFill>
              </a:rPr>
              <a:t>someone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strike="sngStrike" dirty="0">
                <a:solidFill>
                  <a:srgbClr val="FFFF00"/>
                </a:solidFill>
              </a:rPr>
              <a:t>else</a:t>
            </a:r>
            <a:r>
              <a:rPr lang="en-GB" sz="2000" dirty="0">
                <a:solidFill>
                  <a:srgbClr val="FFFF00"/>
                </a:solidFill>
              </a:rPr>
              <a:t> yourself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what further principles you have recognised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86F2D-B266-1D4D-A031-2AC36B1B6DA6}"/>
              </a:ext>
            </a:extLst>
          </p:cNvPr>
          <p:cNvSpPr txBox="1"/>
          <p:nvPr/>
        </p:nvSpPr>
        <p:spPr>
          <a:xfrm>
            <a:off x="6675493" y="2025570"/>
            <a:ext cx="78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4AEAE-58F7-114F-9118-D3F2B196C54A}"/>
              </a:ext>
            </a:extLst>
          </p:cNvPr>
          <p:cNvSpPr txBox="1"/>
          <p:nvPr/>
        </p:nvSpPr>
        <p:spPr>
          <a:xfrm>
            <a:off x="6675493" y="2997843"/>
            <a:ext cx="178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+ A &gt; B +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A71DE-6FFE-D34B-808C-3836047756EC}"/>
              </a:ext>
            </a:extLst>
          </p:cNvPr>
          <p:cNvSpPr txBox="1"/>
          <p:nvPr/>
        </p:nvSpPr>
        <p:spPr>
          <a:xfrm>
            <a:off x="7125644" y="3943403"/>
            <a:ext cx="12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A &gt;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7B288-A60F-9D44-A029-86E10C5DE31B}"/>
              </a:ext>
            </a:extLst>
          </p:cNvPr>
          <p:cNvSpPr txBox="1"/>
          <p:nvPr/>
        </p:nvSpPr>
        <p:spPr>
          <a:xfrm>
            <a:off x="7001970" y="3943403"/>
            <a:ext cx="176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Contradiction!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10FBE-ECAE-9E4D-A0CF-A6E76BD34A85}"/>
              </a:ext>
            </a:extLst>
          </p:cNvPr>
          <p:cNvSpPr txBox="1"/>
          <p:nvPr/>
        </p:nvSpPr>
        <p:spPr>
          <a:xfrm>
            <a:off x="6662851" y="2532332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&gt;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84BAC9-FDC6-FC46-9004-2F800D527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52" y="1059541"/>
            <a:ext cx="5902848" cy="3949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2E90E-9D4A-7947-83B8-91801D4418E0}"/>
              </a:ext>
            </a:extLst>
          </p:cNvPr>
          <p:cNvSpPr txBox="1"/>
          <p:nvPr/>
        </p:nvSpPr>
        <p:spPr>
          <a:xfrm>
            <a:off x="6675493" y="2532332"/>
            <a:ext cx="15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ACBC1-AA70-2C4A-9447-91EF357F25CB}"/>
              </a:ext>
            </a:extLst>
          </p:cNvPr>
          <p:cNvSpPr txBox="1"/>
          <p:nvPr/>
        </p:nvSpPr>
        <p:spPr>
          <a:xfrm>
            <a:off x="6663385" y="3455905"/>
            <a:ext cx="24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 and C &gt; B &gt;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A1A69D-B16B-5F45-8DD9-D0267C38A656}"/>
              </a:ext>
            </a:extLst>
          </p:cNvPr>
          <p:cNvSpPr txBox="1"/>
          <p:nvPr/>
        </p:nvSpPr>
        <p:spPr>
          <a:xfrm>
            <a:off x="6675493" y="3463354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6F4FCC-164D-8B49-93B1-EB55A1D737FF}"/>
              </a:ext>
            </a:extLst>
          </p:cNvPr>
          <p:cNvSpPr txBox="1"/>
          <p:nvPr/>
        </p:nvSpPr>
        <p:spPr>
          <a:xfrm>
            <a:off x="6770625" y="4515566"/>
            <a:ext cx="199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It is impossible!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89A7E3-95F7-CF47-B1AF-ACECC5A704AC}"/>
              </a:ext>
            </a:extLst>
          </p:cNvPr>
          <p:cNvCxnSpPr/>
          <p:nvPr/>
        </p:nvCxnSpPr>
        <p:spPr>
          <a:xfrm flipH="1">
            <a:off x="6770625" y="3397953"/>
            <a:ext cx="199721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7" grpId="2"/>
      <p:bldP spid="10" grpId="0"/>
      <p:bldP spid="10" grpId="1"/>
      <p:bldP spid="10" grpId="2"/>
      <p:bldP spid="11" grpId="0"/>
      <p:bldP spid="11" grpId="1"/>
      <p:bldP spid="14" grpId="0"/>
      <p:bldP spid="16" grpId="0"/>
      <p:bldP spid="19" grpId="0"/>
      <p:bldP spid="19" grpId="1"/>
      <p:bldP spid="20" grpId="2"/>
      <p:bldP spid="21" grpId="0"/>
      <p:bldP spid="21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8C60-8A8E-764D-889E-1305C2E4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3D9B6-B165-3F46-81A6-0041A2D8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50" y="1014609"/>
            <a:ext cx="8538500" cy="976237"/>
          </a:xfrm>
        </p:spPr>
        <p:txBody>
          <a:bodyPr/>
          <a:lstStyle/>
          <a:p>
            <a:r>
              <a:rPr lang="en-GB" dirty="0"/>
              <a:t>What can be said about the relative masses in each case?</a:t>
            </a:r>
          </a:p>
          <a:p>
            <a:r>
              <a:rPr lang="en-GB" dirty="0"/>
              <a:t>What would be suitable masses to assign to each letter?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82AF8-38D5-1E44-A832-C277460F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1" y="2342057"/>
            <a:ext cx="2640957" cy="3157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C969B-B68A-4A43-93F7-AA7D899FF391}"/>
              </a:ext>
            </a:extLst>
          </p:cNvPr>
          <p:cNvSpPr txBox="1"/>
          <p:nvPr/>
        </p:nvSpPr>
        <p:spPr>
          <a:xfrm>
            <a:off x="4098470" y="2400298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B = B +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3E3DE-5D51-AD4A-AF4B-1BB6848E87F6}"/>
              </a:ext>
            </a:extLst>
          </p:cNvPr>
          <p:cNvSpPr txBox="1"/>
          <p:nvPr/>
        </p:nvSpPr>
        <p:spPr>
          <a:xfrm>
            <a:off x="6062699" y="2802520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A =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21F4F-4000-134F-8B4B-8A40C8400621}"/>
              </a:ext>
            </a:extLst>
          </p:cNvPr>
          <p:cNvSpPr txBox="1"/>
          <p:nvPr/>
        </p:nvSpPr>
        <p:spPr>
          <a:xfrm>
            <a:off x="4098470" y="3389472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B &gt; B +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D1DDE-127A-4A42-9144-59D929299FEB}"/>
              </a:ext>
            </a:extLst>
          </p:cNvPr>
          <p:cNvSpPr txBox="1"/>
          <p:nvPr/>
        </p:nvSpPr>
        <p:spPr>
          <a:xfrm>
            <a:off x="6044993" y="3865859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A &gt;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6CA26-938F-D846-A593-216C7E98D833}"/>
              </a:ext>
            </a:extLst>
          </p:cNvPr>
          <p:cNvSpPr txBox="1"/>
          <p:nvPr/>
        </p:nvSpPr>
        <p:spPr>
          <a:xfrm>
            <a:off x="3491024" y="4401223"/>
            <a:ext cx="2553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+ 2B + D &gt; A + 3B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46B7A-06AC-114E-9DBE-EE56FE8B5588}"/>
              </a:ext>
            </a:extLst>
          </p:cNvPr>
          <p:cNvSpPr txBox="1"/>
          <p:nvPr/>
        </p:nvSpPr>
        <p:spPr>
          <a:xfrm>
            <a:off x="4610194" y="495317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D &gt;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C53E78-4B5B-6B41-A26C-11BB19FD226F}"/>
              </a:ext>
            </a:extLst>
          </p:cNvPr>
          <p:cNvSpPr txBox="1"/>
          <p:nvPr/>
        </p:nvSpPr>
        <p:spPr>
          <a:xfrm>
            <a:off x="5208073" y="5499355"/>
            <a:ext cx="1271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rPr>
              <a:t>D = A &gt;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2EF86-067C-9142-9C26-F43D63BB4AAA}"/>
              </a:ext>
            </a:extLst>
          </p:cNvPr>
          <p:cNvSpPr txBox="1"/>
          <p:nvPr/>
        </p:nvSpPr>
        <p:spPr>
          <a:xfrm>
            <a:off x="6479641" y="4814525"/>
            <a:ext cx="236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2; D = 2; B = 1</a:t>
            </a:r>
          </a:p>
        </p:txBody>
      </p:sp>
    </p:spTree>
    <p:extLst>
      <p:ext uri="{BB962C8B-B14F-4D97-AF65-F5344CB8AC3E}">
        <p14:creationId xmlns:p14="http://schemas.microsoft.com/office/powerpoint/2010/main" val="29527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6" grpId="0"/>
      <p:bldP spid="19" grpId="0"/>
      <p:bldP spid="2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8C60-8A8E-764D-889E-1305C2E4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3D9B6-B165-3F46-81A6-0041A2D8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50" y="1014609"/>
            <a:ext cx="8538500" cy="976237"/>
          </a:xfrm>
        </p:spPr>
        <p:txBody>
          <a:bodyPr/>
          <a:lstStyle/>
          <a:p>
            <a:r>
              <a:rPr lang="en-GB" dirty="0"/>
              <a:t>What can be said about the relative masses in each case?</a:t>
            </a:r>
          </a:p>
          <a:p>
            <a:r>
              <a:rPr lang="en-GB" dirty="0"/>
              <a:t>What would be suitable masses to assign to each letter?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BEF3C-5EC0-2B43-9455-A60A312CD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50" y="2124433"/>
            <a:ext cx="2571509" cy="3799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5716D-0324-A44A-9A18-9766D6735058}"/>
              </a:ext>
            </a:extLst>
          </p:cNvPr>
          <p:cNvSpPr txBox="1"/>
          <p:nvPr/>
        </p:nvSpPr>
        <p:spPr>
          <a:xfrm>
            <a:off x="4021702" y="2445569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&gt; B +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28FAF-5C78-A245-ADC3-3FB0F4746762}"/>
              </a:ext>
            </a:extLst>
          </p:cNvPr>
          <p:cNvSpPr txBox="1"/>
          <p:nvPr/>
        </p:nvSpPr>
        <p:spPr>
          <a:xfrm>
            <a:off x="4021702" y="2797463"/>
            <a:ext cx="141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2C &gt; A +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700DE-EF91-4E4F-BA5A-215C796D8F74}"/>
              </a:ext>
            </a:extLst>
          </p:cNvPr>
          <p:cNvSpPr txBox="1"/>
          <p:nvPr/>
        </p:nvSpPr>
        <p:spPr>
          <a:xfrm>
            <a:off x="2938414" y="3149356"/>
            <a:ext cx="331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B + 2C &gt; A + 2B + 2C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FE5BA-D1DC-794E-B1D5-562740B910E5}"/>
              </a:ext>
            </a:extLst>
          </p:cNvPr>
          <p:cNvSpPr txBox="1"/>
          <p:nvPr/>
        </p:nvSpPr>
        <p:spPr>
          <a:xfrm>
            <a:off x="4193772" y="367054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A &gt;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60F31-92EA-4547-BDE8-3F74B34CA3C6}"/>
              </a:ext>
            </a:extLst>
          </p:cNvPr>
          <p:cNvSpPr txBox="1"/>
          <p:nvPr/>
        </p:nvSpPr>
        <p:spPr>
          <a:xfrm>
            <a:off x="3984741" y="412558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2C &gt; B + B = 2B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C0319-718A-684E-BAB3-B4F95953CDC6}"/>
              </a:ext>
            </a:extLst>
          </p:cNvPr>
          <p:cNvSpPr txBox="1"/>
          <p:nvPr/>
        </p:nvSpPr>
        <p:spPr>
          <a:xfrm>
            <a:off x="4305493" y="4707976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 &gt;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1258A-FCDD-EA41-8F6F-D1434E4C97F4}"/>
              </a:ext>
            </a:extLst>
          </p:cNvPr>
          <p:cNvSpPr txBox="1"/>
          <p:nvPr/>
        </p:nvSpPr>
        <p:spPr>
          <a:xfrm>
            <a:off x="3645192" y="5274124"/>
            <a:ext cx="2288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1, C = 3, A =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7E96E2-9BDB-D84B-9D98-E1E43A6DBC4B}"/>
              </a:ext>
            </a:extLst>
          </p:cNvPr>
          <p:cNvSpPr txBox="1"/>
          <p:nvPr/>
        </p:nvSpPr>
        <p:spPr>
          <a:xfrm>
            <a:off x="3672093" y="5788013"/>
            <a:ext cx="2294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1, C = 4, A =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194E27-E909-E84E-9A91-EBF4969CE5E6}"/>
              </a:ext>
            </a:extLst>
          </p:cNvPr>
          <p:cNvSpPr txBox="1"/>
          <p:nvPr/>
        </p:nvSpPr>
        <p:spPr>
          <a:xfrm>
            <a:off x="6100498" y="5434070"/>
            <a:ext cx="216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So no conclusion 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about A and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9C69B-9377-D548-AC3A-5E689E94B8D3}"/>
              </a:ext>
            </a:extLst>
          </p:cNvPr>
          <p:cNvSpPr txBox="1"/>
          <p:nvPr/>
        </p:nvSpPr>
        <p:spPr>
          <a:xfrm>
            <a:off x="3246373" y="6301902"/>
            <a:ext cx="234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2, C = 4, A =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A1A8F-364A-BA4A-9375-0D6AD0B033B5}"/>
              </a:ext>
            </a:extLst>
          </p:cNvPr>
          <p:cNvSpPr txBox="1"/>
          <p:nvPr/>
        </p:nvSpPr>
        <p:spPr>
          <a:xfrm>
            <a:off x="5456710" y="6139144"/>
            <a:ext cx="358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Need to check all relations, not just conclusions</a:t>
            </a:r>
          </a:p>
        </p:txBody>
      </p:sp>
    </p:spTree>
    <p:extLst>
      <p:ext uri="{BB962C8B-B14F-4D97-AF65-F5344CB8AC3E}">
        <p14:creationId xmlns:p14="http://schemas.microsoft.com/office/powerpoint/2010/main" val="28721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19" grpId="0"/>
      <p:bldP spid="16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71B4-683B-D54C-89A7-EA16E1E8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A9FD-AB22-A644-8FC7-72B58F18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099030"/>
          </a:xfrm>
        </p:spPr>
        <p:txBody>
          <a:bodyPr/>
          <a:lstStyle/>
          <a:p>
            <a:r>
              <a:rPr lang="en-GB" dirty="0"/>
              <a:t>How many tasks like this are needed in order to learn from the experience?</a:t>
            </a:r>
          </a:p>
          <a:p>
            <a:r>
              <a:rPr lang="en-GB" dirty="0"/>
              <a:t>Do you feel a need to practice? To rehearse?</a:t>
            </a:r>
          </a:p>
          <a:p>
            <a:r>
              <a:rPr lang="en-GB" dirty="0"/>
              <a:t>By constructing your own, you can explore boundaries and problematic situations</a:t>
            </a:r>
          </a:p>
        </p:txBody>
      </p:sp>
    </p:spTree>
    <p:extLst>
      <p:ext uri="{BB962C8B-B14F-4D97-AF65-F5344CB8AC3E}">
        <p14:creationId xmlns:p14="http://schemas.microsoft.com/office/powerpoint/2010/main" val="407907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37CF-7756-0848-A90F-2CE7131C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0F475E-6E96-9C44-959B-58418B1A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" y="1014609"/>
            <a:ext cx="2312061" cy="3595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2033E-8949-8848-96F2-8AB0CC813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1014609"/>
            <a:ext cx="2312061" cy="3595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0BE54F-18A5-8E41-AD5B-196A8338D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688" y="1014609"/>
            <a:ext cx="2312061" cy="35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7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74A7-845B-B746-99E5-38A4FF44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Constructing My 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505A9-4A95-4148-A98E-4C3BADA1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81309"/>
            <a:ext cx="3144228" cy="4281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92705-8A09-EC44-99FB-AFE0C66DC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1281309"/>
            <a:ext cx="3733800" cy="4281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F00D3-326A-5849-8486-F9BF75A3E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084613"/>
            <a:ext cx="3606800" cy="4872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E711D-4A19-5049-824C-3EE219ED4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154616"/>
            <a:ext cx="3337171" cy="47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45ABA-2653-464B-9541-D2BF5E44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60" y="711592"/>
            <a:ext cx="4663785" cy="614640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2DC5CE6-A68D-EA48-8EFC-724C8E3F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8" y="180141"/>
            <a:ext cx="7886700" cy="649482"/>
          </a:xfrm>
        </p:spPr>
        <p:txBody>
          <a:bodyPr/>
          <a:lstStyle/>
          <a:p>
            <a:r>
              <a:rPr lang="en-GB" dirty="0"/>
              <a:t>Balanced Reasoning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96B70-BFD1-0F4A-AF31-B58A5F3F0BD4}"/>
              </a:ext>
            </a:extLst>
          </p:cNvPr>
          <p:cNvSpPr txBox="1"/>
          <p:nvPr/>
        </p:nvSpPr>
        <p:spPr>
          <a:xfrm>
            <a:off x="6512301" y="6346247"/>
            <a:ext cx="2003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Richard Perring</a:t>
            </a:r>
          </a:p>
        </p:txBody>
      </p:sp>
    </p:spTree>
    <p:extLst>
      <p:ext uri="{BB962C8B-B14F-4D97-AF65-F5344CB8AC3E}">
        <p14:creationId xmlns:p14="http://schemas.microsoft.com/office/powerpoint/2010/main" val="111195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EEB0-6F97-E143-A3DD-038AF1B7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Throat Clearing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ABD0-38B0-654C-8487-556936E72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813745"/>
          </a:xfrm>
        </p:spPr>
        <p:txBody>
          <a:bodyPr/>
          <a:lstStyle/>
          <a:p>
            <a:r>
              <a:rPr lang="en-GB" dirty="0"/>
              <a:t>Everything said here today is a conjecture</a:t>
            </a:r>
          </a:p>
          <a:p>
            <a:pPr lvl="1"/>
            <a:r>
              <a:rPr lang="en-GB" dirty="0"/>
              <a:t>It must be tested in your experience</a:t>
            </a:r>
          </a:p>
          <a:p>
            <a:r>
              <a:rPr lang="en-GB" dirty="0"/>
              <a:t>What matters most is what you notice happening for you as you engage with the tasks</a:t>
            </a:r>
          </a:p>
          <a:p>
            <a:pPr lvl="1"/>
            <a:r>
              <a:rPr lang="en-GB" dirty="0"/>
              <a:t>How might you alter the task to use with your learners?</a:t>
            </a:r>
          </a:p>
          <a:p>
            <a:pPr lvl="1"/>
            <a:r>
              <a:rPr lang="en-GB" dirty="0"/>
              <a:t>What pedagogic actions might you initiate?</a:t>
            </a:r>
          </a:p>
          <a:p>
            <a:r>
              <a:rPr lang="en-GB" dirty="0"/>
              <a:t>Some Pedagogic/Didactic Questions</a:t>
            </a:r>
          </a:p>
        </p:txBody>
      </p:sp>
    </p:spTree>
    <p:extLst>
      <p:ext uri="{BB962C8B-B14F-4D97-AF65-F5344CB8AC3E}">
        <p14:creationId xmlns:p14="http://schemas.microsoft.com/office/powerpoint/2010/main" val="34389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1ED6-0EDC-9045-A268-E27CA24A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Balanced Reasoning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5B845-E5E2-C24A-8F6F-50FD2683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208777"/>
            <a:ext cx="3685900" cy="1747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C07E2-7C42-B442-B494-6AE0F4019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488" y="1208777"/>
            <a:ext cx="3783862" cy="2176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DD945-ACD9-F64B-AE14-3D0DBCAE6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488" y="4120449"/>
            <a:ext cx="3783862" cy="2176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8587A-A193-0942-A98A-DFD0728935C5}"/>
              </a:ext>
            </a:extLst>
          </p:cNvPr>
          <p:cNvSpPr txBox="1"/>
          <p:nvPr/>
        </p:nvSpPr>
        <p:spPr>
          <a:xfrm>
            <a:off x="1429148" y="3385044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= 1B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329E6-4A18-5841-A6F1-847E1B24D381}"/>
              </a:ext>
            </a:extLst>
          </p:cNvPr>
          <p:cNvSpPr txBox="1"/>
          <p:nvPr/>
        </p:nvSpPr>
        <p:spPr>
          <a:xfrm>
            <a:off x="5832177" y="3579212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1C + 1D = 1B</a:t>
            </a:r>
          </a:p>
        </p:txBody>
      </p:sp>
    </p:spTree>
    <p:extLst>
      <p:ext uri="{BB962C8B-B14F-4D97-AF65-F5344CB8AC3E}">
        <p14:creationId xmlns:p14="http://schemas.microsoft.com/office/powerpoint/2010/main" val="365532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B64C-153B-8D43-A647-1F15FD2B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6194A-C809-404C-92C2-C7847205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1381"/>
            <a:ext cx="3357176" cy="2483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1B1C5-8296-704E-9F4E-6BC74F874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684" y="1601381"/>
            <a:ext cx="3338666" cy="1929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73379-364C-DA4B-BCD5-CB30C9668975}"/>
              </a:ext>
            </a:extLst>
          </p:cNvPr>
          <p:cNvSpPr txBox="1"/>
          <p:nvPr/>
        </p:nvSpPr>
        <p:spPr>
          <a:xfrm>
            <a:off x="1176159" y="4271965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+ 1A + 1A = 3A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29C87-938A-2D49-84EB-1406FBC46337}"/>
              </a:ext>
            </a:extLst>
          </p:cNvPr>
          <p:cNvSpPr txBox="1"/>
          <p:nvPr/>
        </p:nvSpPr>
        <p:spPr>
          <a:xfrm>
            <a:off x="5989051" y="4260475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5B = 3B + 2B</a:t>
            </a:r>
          </a:p>
        </p:txBody>
      </p:sp>
    </p:spTree>
    <p:extLst>
      <p:ext uri="{BB962C8B-B14F-4D97-AF65-F5344CB8AC3E}">
        <p14:creationId xmlns:p14="http://schemas.microsoft.com/office/powerpoint/2010/main" val="5860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3B9C-75AF-1149-999D-337B0FF6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to?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5934C-01C6-5447-8FDC-66898275E78B}"/>
              </a:ext>
            </a:extLst>
          </p:cNvPr>
          <p:cNvSpPr txBox="1"/>
          <p:nvPr/>
        </p:nvSpPr>
        <p:spPr>
          <a:xfrm>
            <a:off x="285008" y="1223158"/>
            <a:ext cx="351250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2A + B = 3C</a:t>
            </a:r>
          </a:p>
          <a:p>
            <a:r>
              <a:rPr lang="en-GB" dirty="0"/>
              <a:t>3A + 5B = 7C</a:t>
            </a:r>
            <a:endParaRPr lang="en-GB" sz="2000" dirty="0"/>
          </a:p>
          <a:p>
            <a:r>
              <a:rPr lang="en-GB" dirty="0"/>
              <a:t>7A = 8C and 7B = 5C</a:t>
            </a:r>
            <a:endParaRPr lang="en-GB" sz="2000" dirty="0"/>
          </a:p>
          <a:p>
            <a:r>
              <a:rPr lang="en-GB" dirty="0"/>
              <a:t>5(2A + B) + (7C) = (3A + 5B) + 5(3C)</a:t>
            </a:r>
            <a:endParaRPr lang="en-GB" sz="2000" dirty="0"/>
          </a:p>
          <a:p>
            <a:r>
              <a:rPr lang="en-GB" dirty="0"/>
              <a:t>7A = 8C</a:t>
            </a:r>
            <a:endParaRPr lang="en-GB" sz="2000" dirty="0"/>
          </a:p>
          <a:p>
            <a:r>
              <a:rPr lang="en-GB" dirty="0"/>
              <a:t>3(2A+B) + 2(7C) = 3(3C) + 2(3A +5B)</a:t>
            </a:r>
            <a:endParaRPr lang="en-GB" sz="2000" dirty="0"/>
          </a:p>
          <a:p>
            <a:r>
              <a:rPr lang="en-GB" dirty="0"/>
              <a:t>5C = 7B</a:t>
            </a:r>
            <a:endParaRPr lang="en-GB" sz="2000" dirty="0"/>
          </a:p>
          <a:p>
            <a:pPr algn="l"/>
            <a:endParaRPr lang="en-GB" sz="2000" dirty="0" err="1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C95BF-57E6-954D-8912-2EE433E76DA5}"/>
              </a:ext>
            </a:extLst>
          </p:cNvPr>
          <p:cNvSpPr txBox="1"/>
          <p:nvPr/>
        </p:nvSpPr>
        <p:spPr>
          <a:xfrm>
            <a:off x="4724400" y="1223158"/>
            <a:ext cx="351250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2A + B = 3C  </a:t>
            </a:r>
          </a:p>
          <a:p>
            <a:r>
              <a:rPr lang="en-GB" dirty="0"/>
              <a:t>3A + 5B = 7C</a:t>
            </a:r>
            <a:endParaRPr lang="en-GB" sz="2000" dirty="0"/>
          </a:p>
          <a:p>
            <a:r>
              <a:rPr lang="en-GB" dirty="0"/>
              <a:t>7A = 8C and 7B = 5C</a:t>
            </a:r>
            <a:endParaRPr lang="en-GB" sz="2000" dirty="0"/>
          </a:p>
          <a:p>
            <a:r>
              <a:rPr lang="en-GB" dirty="0"/>
              <a:t>5(2A + B) + (7C) = (3A + 5B) + 5(3C)</a:t>
            </a:r>
            <a:endParaRPr lang="en-GB" sz="2000" dirty="0"/>
          </a:p>
          <a:p>
            <a:r>
              <a:rPr lang="en-GB" dirty="0"/>
              <a:t>7A = 8C</a:t>
            </a:r>
            <a:endParaRPr lang="en-GB" sz="2000" dirty="0"/>
          </a:p>
          <a:p>
            <a:r>
              <a:rPr lang="en-GB" dirty="0"/>
              <a:t>3(2A+B) + 2(7C) = 3(3C) + 2(3A +5B)</a:t>
            </a:r>
            <a:endParaRPr lang="en-GB" sz="2000" dirty="0"/>
          </a:p>
          <a:p>
            <a:r>
              <a:rPr lang="en-GB" dirty="0"/>
              <a:t>5C = 7B</a:t>
            </a:r>
            <a:endParaRPr lang="en-GB" sz="2000" dirty="0"/>
          </a:p>
          <a:p>
            <a:pPr algn="l"/>
            <a:endParaRPr lang="en-GB" sz="20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73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268A-C4CB-5241-9535-A55C0BCA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same, and what different?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021BE-A6FE-4E40-99EE-C9FBA9197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44152"/>
            <a:ext cx="3441905" cy="2526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3C7CFA-8992-2C4F-864C-C349A6336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446" y="1344152"/>
            <a:ext cx="3441904" cy="2526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8EECB-D557-B84E-853F-E33A6D1B2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424" y="4404707"/>
            <a:ext cx="3690886" cy="2154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83FEFE-93DE-9C45-8092-4C4AC14193ED}"/>
              </a:ext>
            </a:extLst>
          </p:cNvPr>
          <p:cNvSpPr txBox="1"/>
          <p:nvPr/>
        </p:nvSpPr>
        <p:spPr>
          <a:xfrm>
            <a:off x="825299" y="3470758"/>
            <a:ext cx="2783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1B + 1E = 1C + 1E + 1F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CA71C-58D0-4641-B8D2-BB571B1A2860}"/>
              </a:ext>
            </a:extLst>
          </p:cNvPr>
          <p:cNvSpPr txBox="1"/>
          <p:nvPr/>
        </p:nvSpPr>
        <p:spPr>
          <a:xfrm>
            <a:off x="6020789" y="3450949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1B = 1C + 1F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2E02E-1637-3B4B-BB20-2381611B3EF8}"/>
              </a:ext>
            </a:extLst>
          </p:cNvPr>
          <p:cNvSpPr txBox="1"/>
          <p:nvPr/>
        </p:nvSpPr>
        <p:spPr>
          <a:xfrm>
            <a:off x="11083543" y="3996115"/>
            <a:ext cx="1547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1B = 1C + 1F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029ACA-299F-C945-A795-8641F2392C91}"/>
              </a:ext>
            </a:extLst>
          </p:cNvPr>
          <p:cNvSpPr txBox="1"/>
          <p:nvPr/>
        </p:nvSpPr>
        <p:spPr>
          <a:xfrm>
            <a:off x="3363840" y="6159392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1B + 2F = 1C + 3F</a:t>
            </a:r>
          </a:p>
        </p:txBody>
      </p:sp>
    </p:spTree>
    <p:extLst>
      <p:ext uri="{BB962C8B-B14F-4D97-AF65-F5344CB8AC3E}">
        <p14:creationId xmlns:p14="http://schemas.microsoft.com/office/powerpoint/2010/main" val="140860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CEEA-4872-7E44-82C1-EB90607C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same and what different?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35727-8B3B-B54F-A62D-BBDA210E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90894"/>
            <a:ext cx="3559892" cy="2078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01AF3-A6B4-8843-8DFD-CC6429FAA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220" y="3645497"/>
            <a:ext cx="3731341" cy="2178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C96C9-CFA3-8D47-828B-8727071F3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458" y="1290894"/>
            <a:ext cx="3559892" cy="2078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C1AF3-F888-5741-94AB-4984C1933F45}"/>
              </a:ext>
            </a:extLst>
          </p:cNvPr>
          <p:cNvSpPr txBox="1"/>
          <p:nvPr/>
        </p:nvSpPr>
        <p:spPr>
          <a:xfrm>
            <a:off x="1255396" y="2969102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3A + 2C = 1A + 4C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CFEE9-54BD-8A43-B392-FC2FF99F2EA8}"/>
              </a:ext>
            </a:extLst>
          </p:cNvPr>
          <p:cNvSpPr txBox="1"/>
          <p:nvPr/>
        </p:nvSpPr>
        <p:spPr>
          <a:xfrm>
            <a:off x="6179001" y="2907190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= 2C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8621B-7730-214E-A63E-9B5FB3EDCC39}"/>
              </a:ext>
            </a:extLst>
          </p:cNvPr>
          <p:cNvSpPr txBox="1"/>
          <p:nvPr/>
        </p:nvSpPr>
        <p:spPr>
          <a:xfrm>
            <a:off x="11102606" y="2845278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= 2C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A22F8-8364-B542-BEC4-0DCD0160CE31}"/>
              </a:ext>
            </a:extLst>
          </p:cNvPr>
          <p:cNvSpPr txBox="1"/>
          <p:nvPr/>
        </p:nvSpPr>
        <p:spPr>
          <a:xfrm>
            <a:off x="3842653" y="5109616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= 1C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E268B7-FFAD-0845-98E5-5E6BBB7829FA}"/>
              </a:ext>
            </a:extLst>
          </p:cNvPr>
          <p:cNvSpPr/>
          <p:nvPr/>
        </p:nvSpPr>
        <p:spPr>
          <a:xfrm>
            <a:off x="1995055" y="6000100"/>
            <a:ext cx="4941044" cy="63923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principle(s) or action(s) are suggested</a:t>
            </a:r>
          </a:p>
        </p:txBody>
      </p:sp>
    </p:spTree>
    <p:extLst>
      <p:ext uri="{BB962C8B-B14F-4D97-AF65-F5344CB8AC3E}">
        <p14:creationId xmlns:p14="http://schemas.microsoft.com/office/powerpoint/2010/main" val="13691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4B7CF-95F2-194A-8C8F-707049556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38211"/>
            <a:ext cx="3346485" cy="302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713B8E-57CF-4945-94C7-CF3CCE2E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723" y="1854404"/>
            <a:ext cx="3480619" cy="3148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BAEE1-932B-DF43-9B04-AB1CFD7831A0}"/>
              </a:ext>
            </a:extLst>
          </p:cNvPr>
          <p:cNvSpPr txBox="1"/>
          <p:nvPr/>
        </p:nvSpPr>
        <p:spPr>
          <a:xfrm>
            <a:off x="929561" y="4365523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+ 1B = 1C + 1D + 2E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713FC-C492-4F49-A98F-9EC6F9709FF0}"/>
              </a:ext>
            </a:extLst>
          </p:cNvPr>
          <p:cNvSpPr txBox="1"/>
          <p:nvPr/>
        </p:nvSpPr>
        <p:spPr>
          <a:xfrm>
            <a:off x="5123635" y="4365523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+ 1B = 1C + 1D + 2E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78C11C-50E5-5F48-8FC3-4B139D1B59DB}"/>
              </a:ext>
            </a:extLst>
          </p:cNvPr>
          <p:cNvSpPr/>
          <p:nvPr/>
        </p:nvSpPr>
        <p:spPr>
          <a:xfrm>
            <a:off x="2032596" y="5320145"/>
            <a:ext cx="4530436" cy="623455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principle, or action, is suggested?</a:t>
            </a:r>
          </a:p>
        </p:txBody>
      </p:sp>
    </p:spTree>
    <p:extLst>
      <p:ext uri="{BB962C8B-B14F-4D97-AF65-F5344CB8AC3E}">
        <p14:creationId xmlns:p14="http://schemas.microsoft.com/office/powerpoint/2010/main" val="382463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D7FA8-9AF4-964A-B27F-3945DB47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DD43-B024-064C-B470-D688BA90A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actions can be enacted on a balanced configuration so as to maintain that balance?</a:t>
            </a:r>
          </a:p>
          <a:p>
            <a:pPr lvl="1"/>
            <a:r>
              <a:rPr lang="en-GB" dirty="0"/>
              <a:t>Adding the same mass to both sides</a:t>
            </a:r>
          </a:p>
          <a:p>
            <a:pPr lvl="1"/>
            <a:r>
              <a:rPr lang="en-GB" dirty="0"/>
              <a:t>Subtracting the same mass from both sides</a:t>
            </a:r>
          </a:p>
          <a:p>
            <a:pPr lvl="1"/>
            <a:r>
              <a:rPr lang="en-GB" dirty="0"/>
              <a:t>Scaling the masses on both sides</a:t>
            </a:r>
          </a:p>
          <a:p>
            <a:pPr lvl="1"/>
            <a:r>
              <a:rPr lang="en-GB" dirty="0"/>
              <a:t>Inserting masses in common above the fulcrum </a:t>
            </a:r>
          </a:p>
        </p:txBody>
      </p:sp>
    </p:spTree>
    <p:extLst>
      <p:ext uri="{BB962C8B-B14F-4D97-AF65-F5344CB8AC3E}">
        <p14:creationId xmlns:p14="http://schemas.microsoft.com/office/powerpoint/2010/main" val="6171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CC5661F-DF52-FF4D-A4B5-FCE469841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232" y="2335262"/>
            <a:ext cx="4296308" cy="3587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EA6829-C608-0543-B2D0-B036DA01A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23" y="182718"/>
            <a:ext cx="3306992" cy="1911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F4402-5746-B040-A8FF-78A12AF56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884" y="153220"/>
            <a:ext cx="3398187" cy="1964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868C79-4875-3F4E-91FD-49DA590B90B1}"/>
              </a:ext>
            </a:extLst>
          </p:cNvPr>
          <p:cNvSpPr txBox="1"/>
          <p:nvPr/>
        </p:nvSpPr>
        <p:spPr>
          <a:xfrm>
            <a:off x="1409479" y="1679415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1C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D65C6-6FA0-4A42-9AB8-29FF8EC70917}"/>
              </a:ext>
            </a:extLst>
          </p:cNvPr>
          <p:cNvSpPr txBox="1"/>
          <p:nvPr/>
        </p:nvSpPr>
        <p:spPr>
          <a:xfrm>
            <a:off x="6021855" y="1765092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6A + 4B = 1D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4B8EE-F101-3644-B653-16D09D43F865}"/>
              </a:ext>
            </a:extLst>
          </p:cNvPr>
          <p:cNvSpPr txBox="1"/>
          <p:nvPr/>
        </p:nvSpPr>
        <p:spPr>
          <a:xfrm>
            <a:off x="36872" y="5790467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1C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E0632-2A3B-F84E-B45D-58CD69813A51}"/>
              </a:ext>
            </a:extLst>
          </p:cNvPr>
          <p:cNvSpPr txBox="1"/>
          <p:nvPr/>
        </p:nvSpPr>
        <p:spPr>
          <a:xfrm>
            <a:off x="2497295" y="5779135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6A + 4B = 1D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21D74-910D-D742-93FE-645949697F76}"/>
              </a:ext>
            </a:extLst>
          </p:cNvPr>
          <p:cNvSpPr txBox="1"/>
          <p:nvPr/>
        </p:nvSpPr>
        <p:spPr>
          <a:xfrm>
            <a:off x="36872" y="6223820"/>
            <a:ext cx="4522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8A + 9B +1C + 1D = 8A + 9B +1C + 1D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C15B9B-3D53-DE4F-9DB7-599DEC1254B3}"/>
              </a:ext>
            </a:extLst>
          </p:cNvPr>
          <p:cNvSpPr txBox="1"/>
          <p:nvPr/>
        </p:nvSpPr>
        <p:spPr>
          <a:xfrm>
            <a:off x="4844846" y="5808958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1C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098A02-DD5B-5540-88FA-558FAE0914DF}"/>
              </a:ext>
            </a:extLst>
          </p:cNvPr>
          <p:cNvSpPr txBox="1"/>
          <p:nvPr/>
        </p:nvSpPr>
        <p:spPr>
          <a:xfrm>
            <a:off x="6757727" y="5808958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6A + 4B = 1D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EEB31A-2922-5F4E-8B0A-79777D79A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32" y="2335262"/>
            <a:ext cx="4137819" cy="345520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15C3F2-A872-7847-A68A-8E948B238FCC}"/>
              </a:ext>
            </a:extLst>
          </p:cNvPr>
          <p:cNvSpPr/>
          <p:nvPr/>
        </p:nvSpPr>
        <p:spPr>
          <a:xfrm>
            <a:off x="2298068" y="2146539"/>
            <a:ext cx="4422686" cy="806539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How else could the two equations be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combined in a single mobile?</a:t>
            </a:r>
          </a:p>
        </p:txBody>
      </p:sp>
    </p:spTree>
    <p:extLst>
      <p:ext uri="{BB962C8B-B14F-4D97-AF65-F5344CB8AC3E}">
        <p14:creationId xmlns:p14="http://schemas.microsoft.com/office/powerpoint/2010/main" val="19607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3DEC4-D91B-8D41-86D3-41219F757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61"/>
            <a:ext cx="6235700" cy="520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127BFC-B3F0-0249-B730-902DA838A687}"/>
              </a:ext>
            </a:extLst>
          </p:cNvPr>
          <p:cNvSpPr txBox="1"/>
          <p:nvPr/>
        </p:nvSpPr>
        <p:spPr>
          <a:xfrm>
            <a:off x="6740013" y="1032387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1C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3B47E-77BE-F04F-BBBD-4E2C7F98E30A}"/>
              </a:ext>
            </a:extLst>
          </p:cNvPr>
          <p:cNvSpPr txBox="1"/>
          <p:nvPr/>
        </p:nvSpPr>
        <p:spPr>
          <a:xfrm>
            <a:off x="6740013" y="1568245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6A + 4B = 1D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96B8-2FB5-4340-B62E-0AC981A24DD5}"/>
              </a:ext>
            </a:extLst>
          </p:cNvPr>
          <p:cNvSpPr txBox="1"/>
          <p:nvPr/>
        </p:nvSpPr>
        <p:spPr>
          <a:xfrm>
            <a:off x="6740013" y="2104103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2F + 4C = 3G</a:t>
            </a:r>
          </a:p>
        </p:txBody>
      </p:sp>
    </p:spTree>
    <p:extLst>
      <p:ext uri="{BB962C8B-B14F-4D97-AF65-F5344CB8AC3E}">
        <p14:creationId xmlns:p14="http://schemas.microsoft.com/office/powerpoint/2010/main" val="13141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E0FBF3-D6DD-C74F-8334-05592CB8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Manipulating Equations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97DBB-6BCA-F847-8FD8-3B7DE72AAB2C}"/>
              </a:ext>
            </a:extLst>
          </p:cNvPr>
          <p:cNvSpPr txBox="1"/>
          <p:nvPr/>
        </p:nvSpPr>
        <p:spPr>
          <a:xfrm>
            <a:off x="1209368" y="1504335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1C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EEBAC-A02A-2F49-9F14-4E790BAB8062}"/>
              </a:ext>
            </a:extLst>
          </p:cNvPr>
          <p:cNvSpPr txBox="1"/>
          <p:nvPr/>
        </p:nvSpPr>
        <p:spPr>
          <a:xfrm>
            <a:off x="3259394" y="1504335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6A + 4B = 1D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CBAC1-D911-B24B-9663-F9DEB6E3D5F2}"/>
              </a:ext>
            </a:extLst>
          </p:cNvPr>
          <p:cNvSpPr txBox="1"/>
          <p:nvPr/>
        </p:nvSpPr>
        <p:spPr>
          <a:xfrm>
            <a:off x="522109" y="2394171"/>
            <a:ext cx="404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6A + 4B +3(1C) = 1D + 3(2A + 5B)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3E89C-35B5-8C4D-BE3D-2F8E914AB3FA}"/>
              </a:ext>
            </a:extLst>
          </p:cNvPr>
          <p:cNvSpPr txBox="1"/>
          <p:nvPr/>
        </p:nvSpPr>
        <p:spPr>
          <a:xfrm>
            <a:off x="1531036" y="2831304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3C = 1D + 11B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BAC4B2-24F0-DA48-885B-4F0DCC3E0231}"/>
              </a:ext>
            </a:extLst>
          </p:cNvPr>
          <p:cNvSpPr txBox="1"/>
          <p:nvPr/>
        </p:nvSpPr>
        <p:spPr>
          <a:xfrm>
            <a:off x="3985504" y="3734469"/>
            <a:ext cx="4735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4(2A + 5B) + 5(1D) = 4(1C) + 5(6A + 4B)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ADCD8-6D96-564D-BC67-6FCB4C6AC5FC}"/>
              </a:ext>
            </a:extLst>
          </p:cNvPr>
          <p:cNvSpPr txBox="1"/>
          <p:nvPr/>
        </p:nvSpPr>
        <p:spPr>
          <a:xfrm>
            <a:off x="5191433" y="4207739"/>
            <a:ext cx="183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5D = 4C + 12A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C133B0-344B-3F49-97A3-877631E34B33}"/>
              </a:ext>
            </a:extLst>
          </p:cNvPr>
          <p:cNvCxnSpPr>
            <a:stCxn id="5" idx="2"/>
          </p:cNvCxnSpPr>
          <p:nvPr/>
        </p:nvCxnSpPr>
        <p:spPr>
          <a:xfrm>
            <a:off x="2052708" y="1904445"/>
            <a:ext cx="1575395" cy="4897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9987BF-FFF6-A546-9531-879014F35BD5}"/>
              </a:ext>
            </a:extLst>
          </p:cNvPr>
          <p:cNvCxnSpPr>
            <a:cxnSpLocks/>
          </p:cNvCxnSpPr>
          <p:nvPr/>
        </p:nvCxnSpPr>
        <p:spPr>
          <a:xfrm flipH="1">
            <a:off x="1503093" y="1924077"/>
            <a:ext cx="2482412" cy="3938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74A1C5-D3D7-FD46-BE97-66D67CA178B7}"/>
              </a:ext>
            </a:extLst>
          </p:cNvPr>
          <p:cNvCxnSpPr>
            <a:cxnSpLocks/>
          </p:cNvCxnSpPr>
          <p:nvPr/>
        </p:nvCxnSpPr>
        <p:spPr>
          <a:xfrm flipH="1">
            <a:off x="2182761" y="1924077"/>
            <a:ext cx="364293" cy="5400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28F0BD-8044-B343-807F-4591D2452F41}"/>
              </a:ext>
            </a:extLst>
          </p:cNvPr>
          <p:cNvCxnSpPr>
            <a:cxnSpLocks/>
          </p:cNvCxnSpPr>
          <p:nvPr/>
        </p:nvCxnSpPr>
        <p:spPr>
          <a:xfrm flipH="1">
            <a:off x="2905432" y="1869453"/>
            <a:ext cx="1663124" cy="5947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5509BF6-3493-D941-BB65-73994B3E39C1}"/>
              </a:ext>
            </a:extLst>
          </p:cNvPr>
          <p:cNvSpPr txBox="1"/>
          <p:nvPr/>
        </p:nvSpPr>
        <p:spPr>
          <a:xfrm>
            <a:off x="4765820" y="306432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1C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B89D7F-CABF-1A41-B291-D202D434F987}"/>
              </a:ext>
            </a:extLst>
          </p:cNvPr>
          <p:cNvSpPr txBox="1"/>
          <p:nvPr/>
        </p:nvSpPr>
        <p:spPr>
          <a:xfrm>
            <a:off x="6815846" y="3064320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6A + 4B = 1D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6E912D2-7885-5942-A7D0-775A759943D7}"/>
              </a:ext>
            </a:extLst>
          </p:cNvPr>
          <p:cNvCxnSpPr>
            <a:cxnSpLocks/>
          </p:cNvCxnSpPr>
          <p:nvPr/>
        </p:nvCxnSpPr>
        <p:spPr>
          <a:xfrm>
            <a:off x="6178208" y="3406461"/>
            <a:ext cx="468112" cy="3435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42C6A9-E9A0-544E-B3C3-4F95CACB672C}"/>
              </a:ext>
            </a:extLst>
          </p:cNvPr>
          <p:cNvCxnSpPr>
            <a:cxnSpLocks/>
          </p:cNvCxnSpPr>
          <p:nvPr/>
        </p:nvCxnSpPr>
        <p:spPr>
          <a:xfrm flipH="1">
            <a:off x="5958349" y="3422549"/>
            <a:ext cx="2303656" cy="3274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1B1A0C-A375-B743-90FB-2FE324C95CAC}"/>
              </a:ext>
            </a:extLst>
          </p:cNvPr>
          <p:cNvCxnSpPr>
            <a:cxnSpLocks/>
          </p:cNvCxnSpPr>
          <p:nvPr/>
        </p:nvCxnSpPr>
        <p:spPr>
          <a:xfrm flipH="1">
            <a:off x="4841503" y="3464430"/>
            <a:ext cx="467916" cy="3767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74F49D-000E-E345-837E-40F3558DBDB0}"/>
              </a:ext>
            </a:extLst>
          </p:cNvPr>
          <p:cNvCxnSpPr>
            <a:cxnSpLocks/>
          </p:cNvCxnSpPr>
          <p:nvPr/>
        </p:nvCxnSpPr>
        <p:spPr>
          <a:xfrm>
            <a:off x="7241458" y="3464431"/>
            <a:ext cx="752741" cy="3587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ADBBE82-A21D-C244-8CCF-3469F04CC6ED}"/>
              </a:ext>
            </a:extLst>
          </p:cNvPr>
          <p:cNvSpPr txBox="1"/>
          <p:nvPr/>
        </p:nvSpPr>
        <p:spPr>
          <a:xfrm>
            <a:off x="125999" y="1902590"/>
            <a:ext cx="160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Eliminate A's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D6A498-07E1-3F4E-B62A-A81A61F75292}"/>
              </a:ext>
            </a:extLst>
          </p:cNvPr>
          <p:cNvSpPr txBox="1"/>
          <p:nvPr/>
        </p:nvSpPr>
        <p:spPr>
          <a:xfrm>
            <a:off x="3181854" y="3328203"/>
            <a:ext cx="1607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Eliminate B’s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59D2E7E-0C6B-3540-925F-BA51C4C1450C}"/>
              </a:ext>
            </a:extLst>
          </p:cNvPr>
          <p:cNvSpPr/>
          <p:nvPr/>
        </p:nvSpPr>
        <p:spPr>
          <a:xfrm>
            <a:off x="5501148" y="1241976"/>
            <a:ext cx="2610465" cy="860669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Given values for A and B,</a:t>
            </a:r>
            <a:endParaRPr lang="en-GB" sz="2000" dirty="0">
              <a:solidFill>
                <a:srgbClr val="FFFF00"/>
              </a:solidFill>
            </a:endParaRPr>
          </a:p>
          <a:p>
            <a:pPr algn="ctr"/>
            <a:r>
              <a:rPr lang="en-GB" dirty="0">
                <a:solidFill>
                  <a:srgbClr val="FFFF00"/>
                </a:solidFill>
              </a:rPr>
              <a:t>values for C and D are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easy to find</a:t>
            </a:r>
            <a:endParaRPr lang="en-GB" sz="2000" dirty="0">
              <a:solidFill>
                <a:srgbClr val="FFFF00"/>
              </a:solidFill>
              <a:effectLst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279B794-0960-EB4B-B95B-EE47B7BF09E3}"/>
              </a:ext>
            </a:extLst>
          </p:cNvPr>
          <p:cNvSpPr/>
          <p:nvPr/>
        </p:nvSpPr>
        <p:spPr>
          <a:xfrm>
            <a:off x="4109146" y="5323621"/>
            <a:ext cx="3262961" cy="860669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Now, given values for C and D,</a:t>
            </a:r>
            <a:endParaRPr lang="en-GB" sz="2000" dirty="0">
              <a:solidFill>
                <a:srgbClr val="FFFF00"/>
              </a:solidFill>
            </a:endParaRPr>
          </a:p>
          <a:p>
            <a:pPr algn="ctr"/>
            <a:r>
              <a:rPr lang="en-GB" dirty="0">
                <a:solidFill>
                  <a:srgbClr val="FFFF00"/>
                </a:solidFill>
              </a:rPr>
              <a:t>values for A and B are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easy to find</a:t>
            </a:r>
            <a:endParaRPr lang="en-GB" sz="2000" dirty="0">
              <a:solidFill>
                <a:srgbClr val="FFFF00"/>
              </a:solidFill>
              <a:effectLst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C22897-B11D-DE4F-AEDE-56CF30581E8E}"/>
              </a:ext>
            </a:extLst>
          </p:cNvPr>
          <p:cNvSpPr txBox="1"/>
          <p:nvPr/>
        </p:nvSpPr>
        <p:spPr>
          <a:xfrm>
            <a:off x="1682875" y="532362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3C = 1D + 11B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7B148F-7771-B543-9920-0042DDA6D42D}"/>
              </a:ext>
            </a:extLst>
          </p:cNvPr>
          <p:cNvSpPr txBox="1"/>
          <p:nvPr/>
        </p:nvSpPr>
        <p:spPr>
          <a:xfrm>
            <a:off x="1627635" y="5753955"/>
            <a:ext cx="183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5D = 4C + 12A</a:t>
            </a:r>
          </a:p>
        </p:txBody>
      </p:sp>
    </p:spTree>
    <p:extLst>
      <p:ext uri="{BB962C8B-B14F-4D97-AF65-F5344CB8AC3E}">
        <p14:creationId xmlns:p14="http://schemas.microsoft.com/office/powerpoint/2010/main" val="287963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9A13-A2D2-2F46-B40D-4364DD4E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8B0E-0233-8F4B-9EB2-F5C3C2CD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07" y="1014609"/>
            <a:ext cx="7886700" cy="5293594"/>
          </a:xfrm>
        </p:spPr>
        <p:txBody>
          <a:bodyPr/>
          <a:lstStyle/>
          <a:p>
            <a:r>
              <a:rPr lang="en-GB" dirty="0"/>
              <a:t>My plan is to indicate how the notion of </a:t>
            </a:r>
            <a:r>
              <a:rPr lang="en-GB" dirty="0">
                <a:solidFill>
                  <a:srgbClr val="FF0000"/>
                </a:solidFill>
              </a:rPr>
              <a:t>balance </a:t>
            </a:r>
            <a:r>
              <a:rPr lang="en-GB" dirty="0"/>
              <a:t>is fundamental to mathematical thinking, at all levels.</a:t>
            </a:r>
          </a:p>
          <a:p>
            <a:r>
              <a:rPr lang="en-GB" dirty="0"/>
              <a:t>Start with some simple reasoning</a:t>
            </a:r>
          </a:p>
          <a:p>
            <a:pPr lvl="1"/>
            <a:r>
              <a:rPr lang="en-GB" dirty="0"/>
              <a:t>See how it can become more complex as learners become more sophisticated</a:t>
            </a:r>
          </a:p>
          <a:p>
            <a:pPr lvl="2"/>
            <a:r>
              <a:rPr lang="en-GB" dirty="0"/>
              <a:t>Tilted Reasoning</a:t>
            </a:r>
          </a:p>
          <a:p>
            <a:pPr lvl="2"/>
            <a:r>
              <a:rPr lang="en-GB" dirty="0"/>
              <a:t>Balanced Reasoning</a:t>
            </a:r>
          </a:p>
          <a:p>
            <a:r>
              <a:rPr lang="en-GB" dirty="0"/>
              <a:t>Other Places where Balance is Used</a:t>
            </a:r>
          </a:p>
          <a:p>
            <a:pPr lvl="1"/>
            <a:r>
              <a:rPr lang="en-GB" dirty="0"/>
              <a:t>Magic Square Reasoning</a:t>
            </a:r>
          </a:p>
          <a:p>
            <a:r>
              <a:rPr lang="en-GB" dirty="0"/>
              <a:t>Building on and developing intuitions about </a:t>
            </a:r>
            <a:br>
              <a:rPr lang="en-GB" dirty="0"/>
            </a:br>
            <a:r>
              <a:rPr lang="en-GB" dirty="0"/>
              <a:t>the Centre of Mass</a:t>
            </a:r>
          </a:p>
          <a:p>
            <a:pPr lvl="1"/>
            <a:r>
              <a:rPr lang="en-GB" dirty="0"/>
              <a:t>Leads to the principle of moments</a:t>
            </a:r>
          </a:p>
          <a:p>
            <a:r>
              <a:rPr lang="en-GB" dirty="0"/>
              <a:t>Balance beams</a:t>
            </a:r>
          </a:p>
          <a:p>
            <a:pPr lvl="1"/>
            <a:r>
              <a:rPr lang="en-GB" dirty="0"/>
              <a:t>Single, Double and Complex Fulcra</a:t>
            </a:r>
          </a:p>
          <a:p>
            <a:r>
              <a:rPr lang="en-GB" dirty="0"/>
              <a:t>Seeking Actions which preserve an Invariance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7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CB356-5D96-0341-BAEF-063965C1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58" y="3334016"/>
            <a:ext cx="3834581" cy="3369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7D2601-77BD-F040-9E34-C3B4F98CA482}"/>
              </a:ext>
            </a:extLst>
          </p:cNvPr>
          <p:cNvSpPr txBox="1"/>
          <p:nvPr/>
        </p:nvSpPr>
        <p:spPr>
          <a:xfrm>
            <a:off x="266111" y="2428064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3C + 1D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C3227-4924-C441-B50E-F37B6962E0F5}"/>
              </a:ext>
            </a:extLst>
          </p:cNvPr>
          <p:cNvSpPr txBox="1"/>
          <p:nvPr/>
        </p:nvSpPr>
        <p:spPr>
          <a:xfrm>
            <a:off x="2870154" y="2428064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+ 3B = 1C + 3D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049E5B0-1634-0C41-8D82-FAA234D1777A}"/>
              </a:ext>
            </a:extLst>
          </p:cNvPr>
          <p:cNvSpPr/>
          <p:nvPr/>
        </p:nvSpPr>
        <p:spPr>
          <a:xfrm>
            <a:off x="6730641" y="5776689"/>
            <a:ext cx="1472497" cy="719096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Any other ways?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BD66AF-755B-8B4C-85DA-6D4DDC1B3BF4}"/>
              </a:ext>
            </a:extLst>
          </p:cNvPr>
          <p:cNvSpPr txBox="1"/>
          <p:nvPr/>
        </p:nvSpPr>
        <p:spPr>
          <a:xfrm>
            <a:off x="5205534" y="1269813"/>
            <a:ext cx="3938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How might these balances be assembled into a single balance which still forces these relationships?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FF8DC-C6C7-C146-BCF7-C26FE68A5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03" y="647345"/>
            <a:ext cx="199390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0427A-F7D0-D944-B22A-FDA00D835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348" y="602813"/>
            <a:ext cx="1921094" cy="160765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45C79E-401A-624E-918B-6E73E1AA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8" y="90965"/>
            <a:ext cx="7886700" cy="649482"/>
          </a:xfrm>
        </p:spPr>
        <p:txBody>
          <a:bodyPr/>
          <a:lstStyle/>
          <a:p>
            <a:r>
              <a:rPr lang="en-GB" dirty="0"/>
              <a:t>Combining Equations</a:t>
            </a:r>
          </a:p>
        </p:txBody>
      </p:sp>
    </p:spTree>
    <p:extLst>
      <p:ext uri="{BB962C8B-B14F-4D97-AF65-F5344CB8AC3E}">
        <p14:creationId xmlns:p14="http://schemas.microsoft.com/office/powerpoint/2010/main" val="16878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BE8F-208D-654F-B141-C26C958A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81" y="213453"/>
            <a:ext cx="7886700" cy="649482"/>
          </a:xfrm>
        </p:spPr>
        <p:txBody>
          <a:bodyPr/>
          <a:lstStyle/>
          <a:p>
            <a:r>
              <a:rPr lang="en-GB" dirty="0"/>
              <a:t>Exploiting Compounds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EE09BE-5889-5E44-95C8-509A9510C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6" y="898422"/>
            <a:ext cx="3415723" cy="3008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FCF96-A0A1-FC4A-AEAD-30560D99AF0E}"/>
              </a:ext>
            </a:extLst>
          </p:cNvPr>
          <p:cNvSpPr txBox="1"/>
          <p:nvPr/>
        </p:nvSpPr>
        <p:spPr>
          <a:xfrm>
            <a:off x="80584" y="3220882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3C + 1D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20A03E-D48A-934D-B805-71DA1553B969}"/>
              </a:ext>
            </a:extLst>
          </p:cNvPr>
          <p:cNvSpPr txBox="1"/>
          <p:nvPr/>
        </p:nvSpPr>
        <p:spPr>
          <a:xfrm>
            <a:off x="1883462" y="3977603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+ 3B = 1C + 3D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3D82C-23DB-1248-B90F-6DE93040022A}"/>
              </a:ext>
            </a:extLst>
          </p:cNvPr>
          <p:cNvSpPr txBox="1"/>
          <p:nvPr/>
        </p:nvSpPr>
        <p:spPr>
          <a:xfrm>
            <a:off x="922019" y="4463489"/>
            <a:ext cx="2255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Over-all balanced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3A27B1-F4BC-914E-9BC8-A39E54F2EF7A}"/>
              </a:ext>
            </a:extLst>
          </p:cNvPr>
          <p:cNvSpPr txBox="1"/>
          <p:nvPr/>
        </p:nvSpPr>
        <p:spPr>
          <a:xfrm>
            <a:off x="5583655" y="2688097"/>
            <a:ext cx="2565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4A + 5B + 3C + 5D 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1A + 8B + 4C + 3D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044F45-CB50-9940-BEFC-30381B246A5A}"/>
              </a:ext>
            </a:extLst>
          </p:cNvPr>
          <p:cNvSpPr txBox="1"/>
          <p:nvPr/>
        </p:nvSpPr>
        <p:spPr>
          <a:xfrm>
            <a:off x="1707477" y="5466090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3A + 2D = 3B + 1C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648040-CCD7-764E-81DB-C6C46544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288" y="31739"/>
            <a:ext cx="3533061" cy="27300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253ED3C-AA2E-6549-8F6C-3B1152000778}"/>
              </a:ext>
            </a:extLst>
          </p:cNvPr>
          <p:cNvSpPr txBox="1"/>
          <p:nvPr/>
        </p:nvSpPr>
        <p:spPr>
          <a:xfrm>
            <a:off x="5562814" y="6228548"/>
            <a:ext cx="271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+ 6B + 3C + 1D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= 5A + 3B + 2C + 3D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297DF8-C268-4343-BD87-C83E3662B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389" y="3460586"/>
            <a:ext cx="3643657" cy="28155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E504388-3413-9945-96FC-3F8CC71AAD5E}"/>
              </a:ext>
            </a:extLst>
          </p:cNvPr>
          <p:cNvSpPr txBox="1"/>
          <p:nvPr/>
        </p:nvSpPr>
        <p:spPr>
          <a:xfrm>
            <a:off x="1245326" y="5005546"/>
            <a:ext cx="352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Suppose also want to impose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E3F39D-DFFF-FC43-9665-E1B25FB58364}"/>
              </a:ext>
            </a:extLst>
          </p:cNvPr>
          <p:cNvSpPr txBox="1"/>
          <p:nvPr/>
        </p:nvSpPr>
        <p:spPr>
          <a:xfrm>
            <a:off x="1426944" y="5876029"/>
            <a:ext cx="3055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How might this be done?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2C955F-53F2-564D-899A-8AEB578940F3}"/>
              </a:ext>
            </a:extLst>
          </p:cNvPr>
          <p:cNvSpPr/>
          <p:nvPr/>
        </p:nvSpPr>
        <p:spPr>
          <a:xfrm>
            <a:off x="2188167" y="6336573"/>
            <a:ext cx="2372029" cy="471084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Any other ways?</a:t>
            </a:r>
          </a:p>
        </p:txBody>
      </p:sp>
    </p:spTree>
    <p:extLst>
      <p:ext uri="{BB962C8B-B14F-4D97-AF65-F5344CB8AC3E}">
        <p14:creationId xmlns:p14="http://schemas.microsoft.com/office/powerpoint/2010/main" val="26115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  <p:bldP spid="25" grpId="0"/>
      <p:bldP spid="28" grpId="0"/>
      <p:bldP spid="29" grpId="0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486-3FB3-004F-B733-5DEAD1E1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than 3 </a:t>
            </a:r>
            <a:r>
              <a:rPr lang="en-GB" dirty="0" err="1"/>
              <a:t>Eqns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77E29-03E7-9E4E-874F-301D1313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2670"/>
            <a:ext cx="7366000" cy="2445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F3061-AB79-4D46-BE94-1A3F2B936229}"/>
              </a:ext>
            </a:extLst>
          </p:cNvPr>
          <p:cNvSpPr txBox="1"/>
          <p:nvPr/>
        </p:nvSpPr>
        <p:spPr>
          <a:xfrm>
            <a:off x="1752600" y="4089400"/>
            <a:ext cx="648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How many equations can be buried in such a diagram?</a:t>
            </a:r>
          </a:p>
        </p:txBody>
      </p:sp>
    </p:spTree>
    <p:extLst>
      <p:ext uri="{BB962C8B-B14F-4D97-AF65-F5344CB8AC3E}">
        <p14:creationId xmlns:p14="http://schemas.microsoft.com/office/powerpoint/2010/main" val="18790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A52931-6699-4541-91D1-26359C0E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281" y="3095171"/>
            <a:ext cx="1705694" cy="1391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3E80C-AED4-0640-AAFD-55B0A128D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72" y="3086483"/>
            <a:ext cx="1814589" cy="1363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7D2601-77BD-F040-9E34-C3B4F98CA482}"/>
              </a:ext>
            </a:extLst>
          </p:cNvPr>
          <p:cNvSpPr txBox="1"/>
          <p:nvPr/>
        </p:nvSpPr>
        <p:spPr>
          <a:xfrm>
            <a:off x="141664" y="2106869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3C + 1D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C3227-4924-C441-B50E-F37B6962E0F5}"/>
              </a:ext>
            </a:extLst>
          </p:cNvPr>
          <p:cNvSpPr txBox="1"/>
          <p:nvPr/>
        </p:nvSpPr>
        <p:spPr>
          <a:xfrm>
            <a:off x="1979787" y="2596676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+ 3B = 1C + 3D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63AD9-6C0A-CD44-AFB8-121C79BB8ADD}"/>
              </a:ext>
            </a:extLst>
          </p:cNvPr>
          <p:cNvSpPr txBox="1"/>
          <p:nvPr/>
        </p:nvSpPr>
        <p:spPr>
          <a:xfrm>
            <a:off x="5962717" y="4049666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5D = 1B + 1C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0F2AE-2592-284F-A692-728BDCC993F7}"/>
              </a:ext>
            </a:extLst>
          </p:cNvPr>
          <p:cNvSpPr txBox="1"/>
          <p:nvPr/>
        </p:nvSpPr>
        <p:spPr>
          <a:xfrm>
            <a:off x="4704323" y="4585648"/>
            <a:ext cx="3557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Having eliminated A, 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 this gives one of B, C or D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 in terms of the other two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D8C088-EA72-B547-8422-F5DBCFD20D8F}"/>
              </a:ext>
            </a:extLst>
          </p:cNvPr>
          <p:cNvSpPr txBox="1"/>
          <p:nvPr/>
        </p:nvSpPr>
        <p:spPr>
          <a:xfrm>
            <a:off x="42105" y="5445323"/>
            <a:ext cx="37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Isolating B by balancing the A’s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E00FD4-2317-0843-8349-7AFE9A8EF4F3}"/>
              </a:ext>
            </a:extLst>
          </p:cNvPr>
          <p:cNvSpPr txBox="1"/>
          <p:nvPr/>
        </p:nvSpPr>
        <p:spPr>
          <a:xfrm>
            <a:off x="4704268" y="5645378"/>
            <a:ext cx="4390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Now eliminate B by balancing them, 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 to give A in terms of C and 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7D91D-B158-B540-A916-DC855DDBF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281" y="285250"/>
            <a:ext cx="1705694" cy="1395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0E2BA1-6313-F34A-9E92-5D02160FA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72" y="285250"/>
            <a:ext cx="1700815" cy="1411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54ADF4-6996-C049-97B3-C379B1CEE8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758" y="178650"/>
            <a:ext cx="3695700" cy="363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0B16C-8A95-0141-BB51-084E20133C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7887" y="1463695"/>
            <a:ext cx="3695700" cy="23241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1493A4B-4B3F-F24B-9060-4CB76927DE0F}"/>
              </a:ext>
            </a:extLst>
          </p:cNvPr>
          <p:cNvSpPr txBox="1"/>
          <p:nvPr/>
        </p:nvSpPr>
        <p:spPr>
          <a:xfrm>
            <a:off x="2137646" y="4865803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+ 6B = 2C + 6D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B37E5D-58EF-5643-8BF3-D5E1E29C1A6C}"/>
              </a:ext>
            </a:extLst>
          </p:cNvPr>
          <p:cNvSpPr txBox="1"/>
          <p:nvPr/>
        </p:nvSpPr>
        <p:spPr>
          <a:xfrm>
            <a:off x="141664" y="4507809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3C + 1D</a:t>
            </a:r>
          </a:p>
        </p:txBody>
      </p:sp>
    </p:spTree>
    <p:extLst>
      <p:ext uri="{BB962C8B-B14F-4D97-AF65-F5344CB8AC3E}">
        <p14:creationId xmlns:p14="http://schemas.microsoft.com/office/powerpoint/2010/main" val="42222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4" grpId="0"/>
      <p:bldP spid="26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>
            <a:extLst>
              <a:ext uri="{FF2B5EF4-FFF2-40B4-BE49-F238E27FC236}">
                <a16:creationId xmlns:a16="http://schemas.microsoft.com/office/drawing/2014/main" id="{F6611B7F-B5B7-7944-8DCB-8757AF502818}"/>
              </a:ext>
            </a:extLst>
          </p:cNvPr>
          <p:cNvSpPr txBox="1"/>
          <p:nvPr/>
        </p:nvSpPr>
        <p:spPr>
          <a:xfrm>
            <a:off x="0" y="4173252"/>
            <a:ext cx="5746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3(2A + 5B) + 5(1C + 3D) = 3(3C + D) +5(1A + 3B)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1FECD-58CE-7648-A236-8C1533E18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96" y="214719"/>
            <a:ext cx="1733496" cy="1450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3C177-669C-D24F-A683-4D8855E78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77" y="231121"/>
            <a:ext cx="1730734" cy="1448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D6736-D030-1748-B955-4EC827C83A34}"/>
              </a:ext>
            </a:extLst>
          </p:cNvPr>
          <p:cNvSpPr txBox="1"/>
          <p:nvPr/>
        </p:nvSpPr>
        <p:spPr>
          <a:xfrm>
            <a:off x="194392" y="3299197"/>
            <a:ext cx="281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3(2A + 5B) = 3(3C + 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B68E3-0316-B248-AD1E-BC8DB866BD7B}"/>
              </a:ext>
            </a:extLst>
          </p:cNvPr>
          <p:cNvSpPr txBox="1"/>
          <p:nvPr/>
        </p:nvSpPr>
        <p:spPr>
          <a:xfrm>
            <a:off x="2059533" y="3773142"/>
            <a:ext cx="2863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5(1A + 3B) = 5(1C + 3D)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88B30A-268F-0F48-8E98-E4819EB60A3D}"/>
              </a:ext>
            </a:extLst>
          </p:cNvPr>
          <p:cNvSpPr txBox="1"/>
          <p:nvPr/>
        </p:nvSpPr>
        <p:spPr>
          <a:xfrm>
            <a:off x="1914114" y="4718867"/>
            <a:ext cx="1787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+ 12D = 4C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C7169F-BC73-7840-914F-A6F95C9D5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77" y="1832976"/>
            <a:ext cx="1738103" cy="1466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9CEBA1-58AD-8D42-A72D-F32B39253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596" y="1822771"/>
            <a:ext cx="1733496" cy="1462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34A05F-324B-8F49-B5D3-58CBC71A70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701" y="281467"/>
            <a:ext cx="3034927" cy="30036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E34C38-071C-CE40-93AB-DD7BFF5594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869" y="3416005"/>
            <a:ext cx="2754982" cy="175144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904061-7628-4344-ABD5-02E0AAB24A76}"/>
              </a:ext>
            </a:extLst>
          </p:cNvPr>
          <p:cNvSpPr txBox="1"/>
          <p:nvPr/>
        </p:nvSpPr>
        <p:spPr>
          <a:xfrm>
            <a:off x="1934380" y="5247362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5D = 1B + 1C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1B487F-281F-D54B-9AC6-AE943CEBEDBF}"/>
              </a:ext>
            </a:extLst>
          </p:cNvPr>
          <p:cNvSpPr txBox="1"/>
          <p:nvPr/>
        </p:nvSpPr>
        <p:spPr>
          <a:xfrm>
            <a:off x="666711" y="5775857"/>
            <a:ext cx="7208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Given values for C and D, now A and B can readily be found.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6783B1-FFC6-8F47-A81C-4D0306994926}"/>
              </a:ext>
            </a:extLst>
          </p:cNvPr>
          <p:cNvSpPr txBox="1"/>
          <p:nvPr/>
        </p:nvSpPr>
        <p:spPr>
          <a:xfrm>
            <a:off x="130299" y="5261453"/>
            <a:ext cx="193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Carry forward: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FC0FF8-31CA-7F48-A1C3-8AE334708A6D}"/>
              </a:ext>
            </a:extLst>
          </p:cNvPr>
          <p:cNvSpPr txBox="1"/>
          <p:nvPr/>
        </p:nvSpPr>
        <p:spPr>
          <a:xfrm>
            <a:off x="666711" y="6280100"/>
            <a:ext cx="5033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Could have eliminated C or D instead of B</a:t>
            </a:r>
          </a:p>
        </p:txBody>
      </p:sp>
    </p:spTree>
    <p:extLst>
      <p:ext uri="{BB962C8B-B14F-4D97-AF65-F5344CB8AC3E}">
        <p14:creationId xmlns:p14="http://schemas.microsoft.com/office/powerpoint/2010/main" val="292964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  <p:bldP spid="26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71B4-683B-D54C-89A7-EA16E1E8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A9FD-AB22-A644-8FC7-72B58F18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099030"/>
          </a:xfrm>
        </p:spPr>
        <p:txBody>
          <a:bodyPr/>
          <a:lstStyle/>
          <a:p>
            <a:r>
              <a:rPr lang="en-GB" dirty="0"/>
              <a:t>How many tasks like this are needed in order to learn from the experience?</a:t>
            </a:r>
          </a:p>
          <a:p>
            <a:r>
              <a:rPr lang="en-GB" dirty="0"/>
              <a:t>Do you feel a need to practice? To rehearse?</a:t>
            </a:r>
          </a:p>
          <a:p>
            <a:r>
              <a:rPr lang="en-GB" dirty="0"/>
              <a:t>By constructing your own, you can explore boundaries and problematic situations</a:t>
            </a:r>
          </a:p>
        </p:txBody>
      </p:sp>
    </p:spTree>
    <p:extLst>
      <p:ext uri="{BB962C8B-B14F-4D97-AF65-F5344CB8AC3E}">
        <p14:creationId xmlns:p14="http://schemas.microsoft.com/office/powerpoint/2010/main" val="3048044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9A18-8A65-4C4C-94DD-F4E819CB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Peculiar Phenomenon!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76DA2-A28B-2A43-BCE5-441380FF7D18}"/>
              </a:ext>
            </a:extLst>
          </p:cNvPr>
          <p:cNvSpPr txBox="1"/>
          <p:nvPr/>
        </p:nvSpPr>
        <p:spPr>
          <a:xfrm>
            <a:off x="492232" y="1014609"/>
            <a:ext cx="4940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Instead of using two balances to create a new possibly simplified balance,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6EB04F-40F9-EF4A-B99E-45EF0C7BA116}"/>
              </a:ext>
            </a:extLst>
          </p:cNvPr>
          <p:cNvSpPr txBox="1"/>
          <p:nvPr/>
        </p:nvSpPr>
        <p:spPr>
          <a:xfrm>
            <a:off x="4261891" y="1722495"/>
            <a:ext cx="357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assemble the two balances into a compound balance</a:t>
            </a:r>
          </a:p>
        </p:txBody>
      </p:sp>
    </p:spTree>
    <p:extLst>
      <p:ext uri="{BB962C8B-B14F-4D97-AF65-F5344CB8AC3E}">
        <p14:creationId xmlns:p14="http://schemas.microsoft.com/office/powerpoint/2010/main" val="2994557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A52931-6699-4541-91D1-26359C0E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942" y="2694914"/>
            <a:ext cx="1613728" cy="131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DCB356-5D96-0341-BAEF-063965C1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0" y="73740"/>
            <a:ext cx="3834581" cy="3369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3E80C-AED4-0640-AAFD-55B0A128D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51" y="2733324"/>
            <a:ext cx="1700815" cy="12778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7D2601-77BD-F040-9E34-C3B4F98CA482}"/>
              </a:ext>
            </a:extLst>
          </p:cNvPr>
          <p:cNvSpPr txBox="1"/>
          <p:nvPr/>
        </p:nvSpPr>
        <p:spPr>
          <a:xfrm>
            <a:off x="147484" y="3579542"/>
            <a:ext cx="232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+ 5B = 3C + 1D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C3227-4924-C441-B50E-F37B6962E0F5}"/>
              </a:ext>
            </a:extLst>
          </p:cNvPr>
          <p:cNvSpPr txBox="1"/>
          <p:nvPr/>
        </p:nvSpPr>
        <p:spPr>
          <a:xfrm>
            <a:off x="1736035" y="4154013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1A + 3B = 1C + 3D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11B7F-B5B7-7944-8DCB-8757AF502818}"/>
              </a:ext>
            </a:extLst>
          </p:cNvPr>
          <p:cNvSpPr txBox="1"/>
          <p:nvPr/>
        </p:nvSpPr>
        <p:spPr>
          <a:xfrm>
            <a:off x="3523382" y="4726892"/>
            <a:ext cx="5629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(2A + 5B) + 2(1C + 3D) = (3C + 1D) +2(1A + 3B)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663AD9-6C0A-CD44-AFB8-121C79BB8ADD}"/>
              </a:ext>
            </a:extLst>
          </p:cNvPr>
          <p:cNvSpPr txBox="1"/>
          <p:nvPr/>
        </p:nvSpPr>
        <p:spPr>
          <a:xfrm>
            <a:off x="5793838" y="5127002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5D = 1B + 1C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257991-4644-1B4F-818E-A16388962BC5}"/>
              </a:ext>
            </a:extLst>
          </p:cNvPr>
          <p:cNvSpPr/>
          <p:nvPr/>
        </p:nvSpPr>
        <p:spPr>
          <a:xfrm>
            <a:off x="73740" y="1226679"/>
            <a:ext cx="1736035" cy="1273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747C55-727C-9142-A4DD-A6B5DBD9A951}"/>
              </a:ext>
            </a:extLst>
          </p:cNvPr>
          <p:cNvSpPr/>
          <p:nvPr/>
        </p:nvSpPr>
        <p:spPr>
          <a:xfrm>
            <a:off x="2198815" y="2154973"/>
            <a:ext cx="1736035" cy="1273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BD66AF-755B-8B4C-85DA-6D4DDC1B3BF4}"/>
              </a:ext>
            </a:extLst>
          </p:cNvPr>
          <p:cNvSpPr txBox="1"/>
          <p:nvPr/>
        </p:nvSpPr>
        <p:spPr>
          <a:xfrm>
            <a:off x="457841" y="4728484"/>
            <a:ext cx="231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Over all balanced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D8C088-EA72-B547-8422-F5DBCFD20D8F}"/>
              </a:ext>
            </a:extLst>
          </p:cNvPr>
          <p:cNvSpPr txBox="1"/>
          <p:nvPr/>
        </p:nvSpPr>
        <p:spPr>
          <a:xfrm>
            <a:off x="678190" y="5327057"/>
            <a:ext cx="3608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Use these relationships to 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create a new balance with no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compensatory A’s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A18719-A117-C449-9B99-55121CE2A4CF}"/>
              </a:ext>
            </a:extLst>
          </p:cNvPr>
          <p:cNvSpPr txBox="1"/>
          <p:nvPr/>
        </p:nvSpPr>
        <p:spPr>
          <a:xfrm>
            <a:off x="5520466" y="4237085"/>
            <a:ext cx="1446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Re-balance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15E1F-1584-8141-87ED-91AC6CFFC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097" y="113348"/>
            <a:ext cx="4076179" cy="4193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3C338-1BBC-3643-85BC-822A1EB057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144" y="1085350"/>
            <a:ext cx="4082797" cy="321912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D6B5F5-0210-9E43-B0A5-CA4AE1F40DA6}"/>
              </a:ext>
            </a:extLst>
          </p:cNvPr>
          <p:cNvSpPr/>
          <p:nvPr/>
        </p:nvSpPr>
        <p:spPr>
          <a:xfrm>
            <a:off x="5322469" y="5620703"/>
            <a:ext cx="2576518" cy="95437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Notice the compensatory masses needed to rebalance!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417FD1-9FDC-F542-83EC-44C94055D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7" y="3558434"/>
            <a:ext cx="1665793" cy="1334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21E94E-F445-0E43-A2FE-47FA64B78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419" y="3497596"/>
            <a:ext cx="1665564" cy="1395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84E75-6036-3444-8165-E04031AE9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886" y="2871745"/>
            <a:ext cx="1844842" cy="1477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BB0E99-1378-C84B-9860-80D8CB330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874" y="2772904"/>
            <a:ext cx="1825579" cy="15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9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 animBg="1"/>
      <p:bldP spid="22" grpId="0" animBg="1"/>
      <p:bldP spid="23" grpId="0"/>
      <p:bldP spid="24" grpId="0"/>
      <p:bldP spid="25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1C20-6BF3-134C-B3BF-4ACF61DE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Newton’s Centre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0417-A9CA-8D43-966C-9A2AA108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65" y="963435"/>
            <a:ext cx="7886700" cy="1299577"/>
          </a:xfrm>
        </p:spPr>
        <p:txBody>
          <a:bodyPr/>
          <a:lstStyle/>
          <a:p>
            <a:r>
              <a:rPr lang="en-GB" dirty="0"/>
              <a:t>Centre of mass</a:t>
            </a:r>
          </a:p>
          <a:p>
            <a:pPr lvl="1"/>
            <a:r>
              <a:rPr lang="en-GB" dirty="0"/>
              <a:t>Plumb lines</a:t>
            </a:r>
          </a:p>
          <a:p>
            <a:r>
              <a:rPr lang="en-GB" dirty="0"/>
              <a:t>Principle of moments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A03EA-F60D-DA46-9D17-B789A2BC7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40" y="2554092"/>
            <a:ext cx="1633423" cy="123246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C6A93E6-25BA-E447-8FA9-B503038F3DCE}"/>
              </a:ext>
            </a:extLst>
          </p:cNvPr>
          <p:cNvGrpSpPr/>
          <p:nvPr/>
        </p:nvGrpSpPr>
        <p:grpSpPr>
          <a:xfrm>
            <a:off x="5603227" y="2479763"/>
            <a:ext cx="1817226" cy="1886673"/>
            <a:chOff x="5312780" y="1909823"/>
            <a:chExt cx="1817226" cy="188667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45407A-A60C-834C-AE00-094FCEA7DEC5}"/>
                </a:ext>
              </a:extLst>
            </p:cNvPr>
            <p:cNvCxnSpPr>
              <a:cxnSpLocks/>
            </p:cNvCxnSpPr>
            <p:nvPr/>
          </p:nvCxnSpPr>
          <p:spPr>
            <a:xfrm>
              <a:off x="5312780" y="2696901"/>
              <a:ext cx="11806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E77B11-08BC-A042-847A-2CFFCEF4C898}"/>
                </a:ext>
              </a:extLst>
            </p:cNvPr>
            <p:cNvCxnSpPr>
              <a:cxnSpLocks/>
            </p:cNvCxnSpPr>
            <p:nvPr/>
          </p:nvCxnSpPr>
          <p:spPr>
            <a:xfrm>
              <a:off x="5312780" y="2696901"/>
              <a:ext cx="544010" cy="1099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C1003B-82EE-A045-8829-F88178469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790" y="3194613"/>
              <a:ext cx="1273215" cy="6018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D0DC67-716E-F34F-A2AE-F01DE19460E3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1909823"/>
              <a:ext cx="729206" cy="1284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0F536D-4A79-F847-9D78-3E379A370081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1909823"/>
              <a:ext cx="92597" cy="7870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D946658-7B41-B542-B12A-4876D0E970CA}"/>
              </a:ext>
            </a:extLst>
          </p:cNvPr>
          <p:cNvGrpSpPr/>
          <p:nvPr/>
        </p:nvGrpSpPr>
        <p:grpSpPr>
          <a:xfrm>
            <a:off x="4260571" y="3522739"/>
            <a:ext cx="1817226" cy="2605793"/>
            <a:chOff x="5266479" y="3842796"/>
            <a:chExt cx="1817226" cy="260579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FAF524E-AB3F-1540-982F-93F63EC5D5DB}"/>
                </a:ext>
              </a:extLst>
            </p:cNvPr>
            <p:cNvGrpSpPr/>
            <p:nvPr/>
          </p:nvGrpSpPr>
          <p:grpSpPr>
            <a:xfrm rot="20954272">
              <a:off x="5266479" y="3865945"/>
              <a:ext cx="1817226" cy="1886673"/>
              <a:chOff x="5312780" y="1909823"/>
              <a:chExt cx="1817226" cy="1886673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453BE6-E99C-EC48-854C-27D92D94BD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2780" y="2696901"/>
                <a:ext cx="11806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397F73C-574F-A243-889F-E11C8D33A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2780" y="2696901"/>
                <a:ext cx="544010" cy="1099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63FCEBD-32DC-F440-A1C7-6E08329B93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6790" y="3194613"/>
                <a:ext cx="1273215" cy="6018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09034A8-51F9-4346-85F9-1F88AD404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800" y="1909823"/>
                <a:ext cx="729206" cy="1284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44C1D6A-A75B-EE4B-8C13-193AC3B0E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800" y="1909823"/>
                <a:ext cx="92597" cy="7870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8574C6-FF87-BC47-BC8B-8BBE31821A44}"/>
                </a:ext>
              </a:extLst>
            </p:cNvPr>
            <p:cNvCxnSpPr/>
            <p:nvPr/>
          </p:nvCxnSpPr>
          <p:spPr>
            <a:xfrm>
              <a:off x="6180881" y="3842796"/>
              <a:ext cx="0" cy="246466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8B8738E-9CF0-9547-967F-F46AC3A6F3C1}"/>
                </a:ext>
              </a:extLst>
            </p:cNvPr>
            <p:cNvSpPr/>
            <p:nvPr/>
          </p:nvSpPr>
          <p:spPr>
            <a:xfrm>
              <a:off x="6042179" y="6217095"/>
              <a:ext cx="237942" cy="231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399ED6-2393-9C42-A265-93D32C5F2A8D}"/>
              </a:ext>
            </a:extLst>
          </p:cNvPr>
          <p:cNvGrpSpPr/>
          <p:nvPr/>
        </p:nvGrpSpPr>
        <p:grpSpPr>
          <a:xfrm>
            <a:off x="6771808" y="3583204"/>
            <a:ext cx="2464665" cy="2613573"/>
            <a:chOff x="6731535" y="3422030"/>
            <a:chExt cx="2464665" cy="261357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B12600-5DAC-2D4F-9AD2-B32B1343B7A7}"/>
                </a:ext>
              </a:extLst>
            </p:cNvPr>
            <p:cNvCxnSpPr/>
            <p:nvPr/>
          </p:nvCxnSpPr>
          <p:spPr>
            <a:xfrm>
              <a:off x="7831412" y="3422030"/>
              <a:ext cx="0" cy="246466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94E667B-EB59-4242-A7FF-120FB9862597}"/>
                </a:ext>
              </a:extLst>
            </p:cNvPr>
            <p:cNvGrpSpPr/>
            <p:nvPr/>
          </p:nvGrpSpPr>
          <p:grpSpPr>
            <a:xfrm rot="16200000">
              <a:off x="7055255" y="3179716"/>
              <a:ext cx="1817226" cy="2464665"/>
              <a:chOff x="5418879" y="3995196"/>
              <a:chExt cx="1817226" cy="246466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909444C-25B6-E64F-AF80-718FE4238D6B}"/>
                  </a:ext>
                </a:extLst>
              </p:cNvPr>
              <p:cNvGrpSpPr/>
              <p:nvPr/>
            </p:nvGrpSpPr>
            <p:grpSpPr>
              <a:xfrm rot="20954272">
                <a:off x="5418879" y="4018345"/>
                <a:ext cx="1817226" cy="1886673"/>
                <a:chOff x="5312780" y="1909823"/>
                <a:chExt cx="1817226" cy="1886673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D6CB9B0-5A42-244F-97F4-234248BE3F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12780" y="2696901"/>
                  <a:ext cx="118061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264AF12-2F60-864C-9D81-DA45B5408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12780" y="2696901"/>
                  <a:ext cx="544010" cy="10995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B22C9A8-00BC-8E40-A375-F3106730E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56790" y="3194613"/>
                  <a:ext cx="1273215" cy="6018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383128B-511E-D841-A8D8-C6B0400C9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800" y="1909823"/>
                  <a:ext cx="729206" cy="12847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EB6ADF7-B7C6-7A4E-AAC2-A59F33E55E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800" y="1909823"/>
                  <a:ext cx="92597" cy="7870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660CAF5-4F1F-784C-A559-A2D7810975CC}"/>
                  </a:ext>
                </a:extLst>
              </p:cNvPr>
              <p:cNvCxnSpPr/>
              <p:nvPr/>
            </p:nvCxnSpPr>
            <p:spPr>
              <a:xfrm>
                <a:off x="6333281" y="3995196"/>
                <a:ext cx="0" cy="246466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21F7BB-F0E8-3D49-AD02-FD0EDE20B620}"/>
                </a:ext>
              </a:extLst>
            </p:cNvPr>
            <p:cNvSpPr/>
            <p:nvPr/>
          </p:nvSpPr>
          <p:spPr>
            <a:xfrm>
              <a:off x="7724836" y="5804109"/>
              <a:ext cx="237942" cy="231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FDFCDA-271D-BC49-94A9-AA62CE089A2D}"/>
              </a:ext>
            </a:extLst>
          </p:cNvPr>
          <p:cNvGrpSpPr/>
          <p:nvPr/>
        </p:nvGrpSpPr>
        <p:grpSpPr>
          <a:xfrm>
            <a:off x="747896" y="4568315"/>
            <a:ext cx="3214191" cy="385731"/>
            <a:chOff x="747896" y="4568315"/>
            <a:chExt cx="3214191" cy="38573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65AD6DD-70A6-024E-B590-88F39BA3D3BC}"/>
                </a:ext>
              </a:extLst>
            </p:cNvPr>
            <p:cNvSpPr/>
            <p:nvPr/>
          </p:nvSpPr>
          <p:spPr>
            <a:xfrm>
              <a:off x="747896" y="4568315"/>
              <a:ext cx="321419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24A66A5-E4D1-0140-909E-170BF78B7213}"/>
                </a:ext>
              </a:extLst>
            </p:cNvPr>
            <p:cNvGrpSpPr/>
            <p:nvPr/>
          </p:nvGrpSpPr>
          <p:grpSpPr>
            <a:xfrm>
              <a:off x="2140371" y="4614034"/>
              <a:ext cx="444686" cy="340012"/>
              <a:chOff x="2129742" y="5709656"/>
              <a:chExt cx="444686" cy="340012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99040C1-0E8C-B043-B88C-380EE4AB57AE}"/>
                  </a:ext>
                </a:extLst>
              </p:cNvPr>
              <p:cNvCxnSpPr/>
              <p:nvPr/>
            </p:nvCxnSpPr>
            <p:spPr>
              <a:xfrm flipV="1">
                <a:off x="2129742" y="5709656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DF62C01-9CF7-F840-B009-D319BC7737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49178" y="5723721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7B7116-D6DC-2249-A270-AC13E5339F90}"/>
              </a:ext>
            </a:extLst>
          </p:cNvPr>
          <p:cNvGrpSpPr/>
          <p:nvPr/>
        </p:nvGrpSpPr>
        <p:grpSpPr>
          <a:xfrm>
            <a:off x="729067" y="5203828"/>
            <a:ext cx="3214191" cy="703248"/>
            <a:chOff x="729067" y="5203828"/>
            <a:chExt cx="3214191" cy="70324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D4EA62C-C607-C44D-B532-E8F733EADB27}"/>
                </a:ext>
              </a:extLst>
            </p:cNvPr>
            <p:cNvSpPr/>
            <p:nvPr/>
          </p:nvSpPr>
          <p:spPr>
            <a:xfrm>
              <a:off x="729067" y="5521345"/>
              <a:ext cx="321419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166DADC-3397-4541-9089-582CE80E4BCF}"/>
                </a:ext>
              </a:extLst>
            </p:cNvPr>
            <p:cNvGrpSpPr/>
            <p:nvPr/>
          </p:nvGrpSpPr>
          <p:grpSpPr>
            <a:xfrm>
              <a:off x="2121542" y="5567064"/>
              <a:ext cx="444686" cy="340012"/>
              <a:chOff x="2129742" y="5709656"/>
              <a:chExt cx="444686" cy="340012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BF4C28D-7E9C-5440-A28A-7D098B075094}"/>
                  </a:ext>
                </a:extLst>
              </p:cNvPr>
              <p:cNvCxnSpPr/>
              <p:nvPr/>
            </p:nvCxnSpPr>
            <p:spPr>
              <a:xfrm flipV="1">
                <a:off x="2129742" y="5709656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D89AE1C-DF40-3244-AC30-D04143EE37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49178" y="5723721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4BE16B7-7FAA-4E4E-AB3D-90EBEEAD666D}"/>
                </a:ext>
              </a:extLst>
            </p:cNvPr>
            <p:cNvSpPr/>
            <p:nvPr/>
          </p:nvSpPr>
          <p:spPr>
            <a:xfrm>
              <a:off x="1192192" y="5289632"/>
              <a:ext cx="151662" cy="219919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98D8F94-417C-6442-8EF9-B78717AB4489}"/>
                </a:ext>
              </a:extLst>
            </p:cNvPr>
            <p:cNvSpPr/>
            <p:nvPr/>
          </p:nvSpPr>
          <p:spPr>
            <a:xfrm>
              <a:off x="2887808" y="5203828"/>
              <a:ext cx="254643" cy="305724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42AE4D3-CBA4-C045-8C47-FD347CF004CC}"/>
              </a:ext>
            </a:extLst>
          </p:cNvPr>
          <p:cNvSpPr txBox="1"/>
          <p:nvPr/>
        </p:nvSpPr>
        <p:spPr>
          <a:xfrm>
            <a:off x="224310" y="6128532"/>
            <a:ext cx="819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To balance, the Centre of Mass must be at the fulcrum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Left-mass x distance to Fulcrum </a:t>
            </a:r>
            <a:r>
              <a:rPr lang="en-GB" sz="2000">
                <a:latin typeface="Chalkboard" charset="0"/>
                <a:ea typeface="Chalkboard" charset="0"/>
                <a:cs typeface="Chalkboard" charset="0"/>
              </a:rPr>
              <a:t>= Right-mass 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x distance to Fulcrum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FBEA5-1E7C-7445-9175-E97ED483C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966" y="72034"/>
            <a:ext cx="2855658" cy="1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CEB9-611A-824F-98AC-64B31BD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Fulcra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70D3-0101-6148-B591-B0B6C039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378"/>
            <a:ext cx="7886700" cy="481848"/>
          </a:xfrm>
        </p:spPr>
        <p:txBody>
          <a:bodyPr/>
          <a:lstStyle/>
          <a:p>
            <a:r>
              <a:rPr lang="en-GB" dirty="0"/>
              <a:t>Why is this beam balanced?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5DADC-AA9C-DB45-85C7-AFF41073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2226"/>
            <a:ext cx="7805057" cy="9533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2D029F-CF80-FD4F-93BE-A2E0D59A12D3}"/>
              </a:ext>
            </a:extLst>
          </p:cNvPr>
          <p:cNvSpPr txBox="1">
            <a:spLocks/>
          </p:cNvSpPr>
          <p:nvPr/>
        </p:nvSpPr>
        <p:spPr>
          <a:xfrm>
            <a:off x="628650" y="2673633"/>
            <a:ext cx="4220936" cy="48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Will this beam balance?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31832-C641-6440-A51F-AFE0C98B3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06" y="3177243"/>
            <a:ext cx="7364187" cy="89951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E28775-636A-584F-A01F-76D307F3CEE6}"/>
              </a:ext>
            </a:extLst>
          </p:cNvPr>
          <p:cNvSpPr txBox="1">
            <a:spLocks/>
          </p:cNvSpPr>
          <p:nvPr/>
        </p:nvSpPr>
        <p:spPr>
          <a:xfrm>
            <a:off x="628649" y="4457524"/>
            <a:ext cx="4335238" cy="48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Will this beam balance?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6A7A1E-9469-F841-AB04-011224606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905" y="4939372"/>
            <a:ext cx="7175501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EFFCD-C9B3-EC44-BA3C-D81D25068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49" y="4856822"/>
            <a:ext cx="6870700" cy="176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A9804-14EC-AB4B-83AF-CE871D6C1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592" y="4929295"/>
            <a:ext cx="68707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7A45AE-79B5-9B4F-B74D-FF040BE9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05" y="1579036"/>
            <a:ext cx="3074796" cy="1804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5786A-0461-0540-A93C-F2F8D9D17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001" y="3383807"/>
            <a:ext cx="3868615" cy="2087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7A7181-FCEF-C549-9023-35F1604A6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821" y="1404699"/>
            <a:ext cx="2092849" cy="1979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F0514-02E1-F542-A480-3569AC937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591" y="3383806"/>
            <a:ext cx="1668025" cy="20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36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C669-A9A5-784F-BB13-ED5784A0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Balances to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7CE3-BF8F-9849-A51F-429BDBC7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122590"/>
          </a:xfrm>
        </p:spPr>
        <p:txBody>
          <a:bodyPr/>
          <a:lstStyle/>
          <a:p>
            <a:r>
              <a:rPr lang="en-GB" dirty="0"/>
              <a:t>Exploiting moments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7DC43-C7BD-3E41-9AF3-C1261D0C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7" y="3221255"/>
            <a:ext cx="2228407" cy="1425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63A5B-9307-0349-AF58-6C96CC0F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233" y="3221256"/>
            <a:ext cx="2367927" cy="142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D378F-7166-4140-84D3-00355271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58" y="4940524"/>
            <a:ext cx="2285076" cy="1372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19398-752C-6141-9A7B-6F6FA6365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771" y="4933304"/>
            <a:ext cx="2188641" cy="1380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D53C5-A025-F142-BB40-6B8A44DA7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3267" y="3934134"/>
            <a:ext cx="1071530" cy="1723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20A8E-D2C6-BA4E-A94C-1709A38F0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971" y="3221255"/>
            <a:ext cx="2672229" cy="142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C809BB-BA65-6C42-81D7-83C582B3B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971" y="4909203"/>
            <a:ext cx="2299333" cy="14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6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5BFA-D648-7241-A9E0-8ED31189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could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ED1F-6A76-0E46-9942-DBAD48AB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have a circular tray</a:t>
            </a:r>
          </a:p>
          <a:p>
            <a:r>
              <a:rPr lang="en-GB" dirty="0"/>
              <a:t>It sits on a cylindrical post at its centre</a:t>
            </a:r>
          </a:p>
          <a:p>
            <a:r>
              <a:rPr lang="en-GB" dirty="0"/>
              <a:t>How can I be sure that when I put things on the tray, it will not fall off the post?</a:t>
            </a:r>
          </a:p>
        </p:txBody>
      </p:sp>
    </p:spTree>
    <p:extLst>
      <p:ext uri="{BB962C8B-B14F-4D97-AF65-F5344CB8AC3E}">
        <p14:creationId xmlns:p14="http://schemas.microsoft.com/office/powerpoint/2010/main" val="4129864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6CA18C1-4660-2C42-845C-41D08FC1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Magic Square Reasoning</a:t>
            </a: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7BB5D943-928D-4E48-B722-64900839654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057400"/>
            <a:ext cx="2743200" cy="2743200"/>
            <a:chOff x="336" y="1296"/>
            <a:chExt cx="1728" cy="1728"/>
          </a:xfrm>
        </p:grpSpPr>
        <p:sp>
          <p:nvSpPr>
            <p:cNvPr id="38975" name="Line 4">
              <a:extLst>
                <a:ext uri="{FF2B5EF4-FFF2-40B4-BE49-F238E27FC236}">
                  <a16:creationId xmlns:a16="http://schemas.microsoft.com/office/drawing/2014/main" id="{93CD8ED9-2289-B946-A024-566244E70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96"/>
              <a:ext cx="0" cy="17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8976" name="Group 5">
              <a:extLst>
                <a:ext uri="{FF2B5EF4-FFF2-40B4-BE49-F238E27FC236}">
                  <a16:creationId xmlns:a16="http://schemas.microsoft.com/office/drawing/2014/main" id="{96D932A9-4379-6948-83D9-6D3F661BB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96"/>
              <a:ext cx="1728" cy="1728"/>
              <a:chOff x="336" y="1296"/>
              <a:chExt cx="1728" cy="1728"/>
            </a:xfrm>
          </p:grpSpPr>
          <p:sp>
            <p:nvSpPr>
              <p:cNvPr id="38977" name="Line 6">
                <a:extLst>
                  <a:ext uri="{FF2B5EF4-FFF2-40B4-BE49-F238E27FC236}">
                    <a16:creationId xmlns:a16="http://schemas.microsoft.com/office/drawing/2014/main" id="{CBE5C3CE-9057-594A-B46E-C9CE0F95E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78" name="Line 7">
                <a:extLst>
                  <a:ext uri="{FF2B5EF4-FFF2-40B4-BE49-F238E27FC236}">
                    <a16:creationId xmlns:a16="http://schemas.microsoft.com/office/drawing/2014/main" id="{FAE8935A-E439-C54A-8DFD-3B9267851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79" name="Line 8">
                <a:extLst>
                  <a:ext uri="{FF2B5EF4-FFF2-40B4-BE49-F238E27FC236}">
                    <a16:creationId xmlns:a16="http://schemas.microsoft.com/office/drawing/2014/main" id="{6862BF45-A7E5-BB4A-8392-659471FF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0" name="Line 9">
                <a:extLst>
                  <a:ext uri="{FF2B5EF4-FFF2-40B4-BE49-F238E27FC236}">
                    <a16:creationId xmlns:a16="http://schemas.microsoft.com/office/drawing/2014/main" id="{CE05A679-E5DF-9847-849F-3D32E979F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1" name="Line 10">
                <a:extLst>
                  <a:ext uri="{FF2B5EF4-FFF2-40B4-BE49-F238E27FC236}">
                    <a16:creationId xmlns:a16="http://schemas.microsoft.com/office/drawing/2014/main" id="{2EE76781-5109-9446-A182-D30F33E3E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872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2" name="Line 11">
                <a:extLst>
                  <a:ext uri="{FF2B5EF4-FFF2-40B4-BE49-F238E27FC236}">
                    <a16:creationId xmlns:a16="http://schemas.microsoft.com/office/drawing/2014/main" id="{5724D5EE-A0A0-2B4F-A4A2-C1BD2EDEF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448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3" name="Line 12">
                <a:extLst>
                  <a:ext uri="{FF2B5EF4-FFF2-40B4-BE49-F238E27FC236}">
                    <a16:creationId xmlns:a16="http://schemas.microsoft.com/office/drawing/2014/main" id="{23E5B667-B61F-7C47-9E65-9E0EC481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3024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B5FD7075-6301-1049-B70E-C45EC985A4C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209800"/>
            <a:ext cx="2438400" cy="2408238"/>
            <a:chOff x="1872" y="1392"/>
            <a:chExt cx="1536" cy="1517"/>
          </a:xfrm>
        </p:grpSpPr>
        <p:sp>
          <p:nvSpPr>
            <p:cNvPr id="38966" name="Text Box 14">
              <a:extLst>
                <a:ext uri="{FF2B5EF4-FFF2-40B4-BE49-F238E27FC236}">
                  <a16:creationId xmlns:a16="http://schemas.microsoft.com/office/drawing/2014/main" id="{C19BADC0-8E43-7843-B423-06C5AE693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5</a:t>
              </a:r>
            </a:p>
          </p:txBody>
        </p:sp>
        <p:sp>
          <p:nvSpPr>
            <p:cNvPr id="38967" name="Text Box 15">
              <a:extLst>
                <a:ext uri="{FF2B5EF4-FFF2-40B4-BE49-F238E27FC236}">
                  <a16:creationId xmlns:a16="http://schemas.microsoft.com/office/drawing/2014/main" id="{166A7804-95B6-C241-BBC0-A22378D21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1</a:t>
              </a:r>
            </a:p>
          </p:txBody>
        </p:sp>
        <p:sp>
          <p:nvSpPr>
            <p:cNvPr id="38968" name="Text Box 16">
              <a:extLst>
                <a:ext uri="{FF2B5EF4-FFF2-40B4-BE49-F238E27FC236}">
                  <a16:creationId xmlns:a16="http://schemas.microsoft.com/office/drawing/2014/main" id="{DF2B4E4D-EBCC-5640-97D0-ADB21EA46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6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9</a:t>
              </a:r>
            </a:p>
          </p:txBody>
        </p:sp>
        <p:sp>
          <p:nvSpPr>
            <p:cNvPr id="38969" name="Text Box 17">
              <a:extLst>
                <a:ext uri="{FF2B5EF4-FFF2-40B4-BE49-F238E27FC236}">
                  <a16:creationId xmlns:a16="http://schemas.microsoft.com/office/drawing/2014/main" id="{79D1E6DA-CCAA-1A4D-B1AF-670F35586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392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2</a:t>
              </a:r>
            </a:p>
          </p:txBody>
        </p:sp>
        <p:sp>
          <p:nvSpPr>
            <p:cNvPr id="38970" name="Text Box 18">
              <a:extLst>
                <a:ext uri="{FF2B5EF4-FFF2-40B4-BE49-F238E27FC236}">
                  <a16:creationId xmlns:a16="http://schemas.microsoft.com/office/drawing/2014/main" id="{56B62551-9C35-8B49-A687-DDC376C27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44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4</a:t>
              </a:r>
            </a:p>
          </p:txBody>
        </p:sp>
        <p:sp>
          <p:nvSpPr>
            <p:cNvPr id="38971" name="Text Box 19">
              <a:extLst>
                <a:ext uri="{FF2B5EF4-FFF2-40B4-BE49-F238E27FC236}">
                  <a16:creationId xmlns:a16="http://schemas.microsoft.com/office/drawing/2014/main" id="{BE4ABFBC-F24E-084D-9D68-8092DB07F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3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6</a:t>
              </a:r>
            </a:p>
          </p:txBody>
        </p:sp>
        <p:sp>
          <p:nvSpPr>
            <p:cNvPr id="38972" name="Text Box 20">
              <a:extLst>
                <a:ext uri="{FF2B5EF4-FFF2-40B4-BE49-F238E27FC236}">
                  <a16:creationId xmlns:a16="http://schemas.microsoft.com/office/drawing/2014/main" id="{1DAFC6AF-E71C-DD44-AA24-847B54C99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8</a:t>
              </a:r>
            </a:p>
          </p:txBody>
        </p:sp>
        <p:sp>
          <p:nvSpPr>
            <p:cNvPr id="38973" name="Text Box 21">
              <a:extLst>
                <a:ext uri="{FF2B5EF4-FFF2-40B4-BE49-F238E27FC236}">
                  <a16:creationId xmlns:a16="http://schemas.microsoft.com/office/drawing/2014/main" id="{AB1C5285-22E6-D247-8C87-3264CE1AD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3</a:t>
              </a:r>
            </a:p>
          </p:txBody>
        </p:sp>
        <p:sp>
          <p:nvSpPr>
            <p:cNvPr id="38974" name="Text Box 22">
              <a:extLst>
                <a:ext uri="{FF2B5EF4-FFF2-40B4-BE49-F238E27FC236}">
                  <a16:creationId xmlns:a16="http://schemas.microsoft.com/office/drawing/2014/main" id="{27A4AEA0-A185-F745-955B-0EED6AA56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392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7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98870F0A-B7B5-F24E-999B-B3259CB0692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2160" y="1344"/>
            <a:chExt cx="1632" cy="1632"/>
          </a:xfrm>
        </p:grpSpPr>
        <p:sp>
          <p:nvSpPr>
            <p:cNvPr id="38962" name="Rectangle 24">
              <a:extLst>
                <a:ext uri="{FF2B5EF4-FFF2-40B4-BE49-F238E27FC236}">
                  <a16:creationId xmlns:a16="http://schemas.microsoft.com/office/drawing/2014/main" id="{2EF0F6A6-481B-B146-944A-4C039A306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63" name="Rectangle 25">
              <a:extLst>
                <a:ext uri="{FF2B5EF4-FFF2-40B4-BE49-F238E27FC236}">
                  <a16:creationId xmlns:a16="http://schemas.microsoft.com/office/drawing/2014/main" id="{04A71D2C-09F7-9C41-935A-3D930524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64" name="Rectangle 26">
              <a:extLst>
                <a:ext uri="{FF2B5EF4-FFF2-40B4-BE49-F238E27FC236}">
                  <a16:creationId xmlns:a16="http://schemas.microsoft.com/office/drawing/2014/main" id="{A3B1C54A-87D0-9B47-BBB8-7AFB364E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65" name="Rectangle 27">
              <a:extLst>
                <a:ext uri="{FF2B5EF4-FFF2-40B4-BE49-F238E27FC236}">
                  <a16:creationId xmlns:a16="http://schemas.microsoft.com/office/drawing/2014/main" id="{DB166E0F-4ADD-2142-8A9F-D29054718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4B85E638-3E4B-184E-85A8-4D2BDE1759C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209800"/>
            <a:ext cx="2438400" cy="2362200"/>
            <a:chOff x="1872" y="1392"/>
            <a:chExt cx="1536" cy="1488"/>
          </a:xfrm>
        </p:grpSpPr>
        <p:sp>
          <p:nvSpPr>
            <p:cNvPr id="38960" name="Line 34">
              <a:extLst>
                <a:ext uri="{FF2B5EF4-FFF2-40B4-BE49-F238E27FC236}">
                  <a16:creationId xmlns:a16="http://schemas.microsoft.com/office/drawing/2014/main" id="{D414F474-8CED-C54B-B51A-AEED25CAA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584"/>
              <a:ext cx="1536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1" name="Line 35">
              <a:extLst>
                <a:ext uri="{FF2B5EF4-FFF2-40B4-BE49-F238E27FC236}">
                  <a16:creationId xmlns:a16="http://schemas.microsoft.com/office/drawing/2014/main" id="{ED1C0FE7-0100-7846-88CD-1858E33F7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392"/>
              <a:ext cx="0" cy="1488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D47E980A-72F7-764D-A6B6-C88479333EA9}"/>
              </a:ext>
            </a:extLst>
          </p:cNvPr>
          <p:cNvGrpSpPr>
            <a:grpSpLocks/>
          </p:cNvGrpSpPr>
          <p:nvPr/>
        </p:nvGrpSpPr>
        <p:grpSpPr bwMode="auto">
          <a:xfrm>
            <a:off x="2057399" y="5675313"/>
            <a:ext cx="5142053" cy="573087"/>
            <a:chOff x="1296" y="3430"/>
            <a:chExt cx="3024" cy="361"/>
          </a:xfrm>
        </p:grpSpPr>
        <p:sp>
          <p:nvSpPr>
            <p:cNvPr id="110634" name="Rectangle 40">
              <a:extLst>
                <a:ext uri="{FF2B5EF4-FFF2-40B4-BE49-F238E27FC236}">
                  <a16:creationId xmlns:a16="http://schemas.microsoft.com/office/drawing/2014/main" id="{70F86782-B1FE-6848-85B5-DCE534DC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 sz="2400"/>
            </a:p>
          </p:txBody>
        </p:sp>
        <p:sp>
          <p:nvSpPr>
            <p:cNvPr id="110635" name="Rectangle 41">
              <a:extLst>
                <a:ext uri="{FF2B5EF4-FFF2-40B4-BE49-F238E27FC236}">
                  <a16:creationId xmlns:a16="http://schemas.microsoft.com/office/drawing/2014/main" id="{CD77F00C-76DC-EE46-85F4-9212A178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 sz="2400"/>
            </a:p>
          </p:txBody>
        </p:sp>
        <p:sp>
          <p:nvSpPr>
            <p:cNvPr id="110636" name="Text Box 42">
              <a:extLst>
                <a:ext uri="{FF2B5EF4-FFF2-40B4-BE49-F238E27FC236}">
                  <a16:creationId xmlns:a16="http://schemas.microsoft.com/office/drawing/2014/main" id="{F913E8B5-1472-0F4A-A6E9-3EA58B13F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–</a:t>
              </a:r>
            </a:p>
          </p:txBody>
        </p:sp>
        <p:sp>
          <p:nvSpPr>
            <p:cNvPr id="110637" name="Text Box 43">
              <a:extLst>
                <a:ext uri="{FF2B5EF4-FFF2-40B4-BE49-F238E27FC236}">
                  <a16:creationId xmlns:a16="http://schemas.microsoft.com/office/drawing/2014/main" id="{9B51DA6E-FC7D-4D40-BE41-E6C0314DC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" y="3430"/>
              <a:ext cx="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= 0</a:t>
              </a:r>
            </a:p>
          </p:txBody>
        </p:sp>
        <p:sp>
          <p:nvSpPr>
            <p:cNvPr id="110638" name="Text Box 44">
              <a:extLst>
                <a:ext uri="{FF2B5EF4-FFF2-40B4-BE49-F238E27FC236}">
                  <a16:creationId xmlns:a16="http://schemas.microsoft.com/office/drawing/2014/main" id="{CFA360A1-0F50-6F4F-8633-83F285DE2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30"/>
              <a:ext cx="8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</a:rPr>
                <a:t>Sum(</a:t>
              </a:r>
            </a:p>
          </p:txBody>
        </p:sp>
        <p:sp>
          <p:nvSpPr>
            <p:cNvPr id="38958" name="Text Box 45">
              <a:extLst>
                <a:ext uri="{FF2B5EF4-FFF2-40B4-BE49-F238E27FC236}">
                  <a16:creationId xmlns:a16="http://schemas.microsoft.com/office/drawing/2014/main" id="{F8F27977-7134-B444-B472-6E23C8762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3430"/>
              <a:ext cx="6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</a:rPr>
                <a:t>      )</a:t>
              </a:r>
            </a:p>
          </p:txBody>
        </p:sp>
        <p:sp>
          <p:nvSpPr>
            <p:cNvPr id="38959" name="Text Box 46">
              <a:extLst>
                <a:ext uri="{FF2B5EF4-FFF2-40B4-BE49-F238E27FC236}">
                  <a16:creationId xmlns:a16="http://schemas.microsoft.com/office/drawing/2014/main" id="{AAFC5DEC-115E-8246-B693-259A47E30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430"/>
              <a:ext cx="11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tx2"/>
                  </a:solidFill>
                </a:rPr>
                <a:t>Sum(       )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017DC85B-3DFE-224E-BA46-DD8C33550646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3696" y="1344"/>
            <a:chExt cx="1632" cy="1632"/>
          </a:xfrm>
        </p:grpSpPr>
        <p:sp>
          <p:nvSpPr>
            <p:cNvPr id="38945" name="Rectangle 48">
              <a:extLst>
                <a:ext uri="{FF2B5EF4-FFF2-40B4-BE49-F238E27FC236}">
                  <a16:creationId xmlns:a16="http://schemas.microsoft.com/office/drawing/2014/main" id="{E7E97563-0A4E-2E44-99A2-299DF9415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6" name="Rectangle 49">
              <a:extLst>
                <a:ext uri="{FF2B5EF4-FFF2-40B4-BE49-F238E27FC236}">
                  <a16:creationId xmlns:a16="http://schemas.microsoft.com/office/drawing/2014/main" id="{A281A2B7-9F9B-F541-8984-F719B0BF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7" name="Rectangle 50">
              <a:extLst>
                <a:ext uri="{FF2B5EF4-FFF2-40B4-BE49-F238E27FC236}">
                  <a16:creationId xmlns:a16="http://schemas.microsoft.com/office/drawing/2014/main" id="{4B69EE6D-C96C-094F-93C7-F7E8573A2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8" name="Rectangle 51">
              <a:extLst>
                <a:ext uri="{FF2B5EF4-FFF2-40B4-BE49-F238E27FC236}">
                  <a16:creationId xmlns:a16="http://schemas.microsoft.com/office/drawing/2014/main" id="{8ECAA870-68B7-6145-A170-1C270704B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9" name="Rectangle 52">
              <a:extLst>
                <a:ext uri="{FF2B5EF4-FFF2-40B4-BE49-F238E27FC236}">
                  <a16:creationId xmlns:a16="http://schemas.microsoft.com/office/drawing/2014/main" id="{62F5EF45-04FE-3546-A122-7BE62D588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50" name="Rectangle 53">
              <a:extLst>
                <a:ext uri="{FF2B5EF4-FFF2-40B4-BE49-F238E27FC236}">
                  <a16:creationId xmlns:a16="http://schemas.microsoft.com/office/drawing/2014/main" id="{0032B539-26A9-5446-8FF5-B52948A2E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51" name="Rectangle 54">
              <a:extLst>
                <a:ext uri="{FF2B5EF4-FFF2-40B4-BE49-F238E27FC236}">
                  <a16:creationId xmlns:a16="http://schemas.microsoft.com/office/drawing/2014/main" id="{C9152B49-D20E-124D-AD55-042A7EFB5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52" name="Rectangle 55">
              <a:extLst>
                <a:ext uri="{FF2B5EF4-FFF2-40B4-BE49-F238E27FC236}">
                  <a16:creationId xmlns:a16="http://schemas.microsoft.com/office/drawing/2014/main" id="{BBC3316B-B695-8B4D-8484-F6EC7256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F1B20715-3410-C846-8DBF-80DEC8635B3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048000"/>
            <a:ext cx="2590800" cy="1676400"/>
            <a:chOff x="3696" y="1920"/>
            <a:chExt cx="1632" cy="1056"/>
          </a:xfrm>
        </p:grpSpPr>
        <p:sp>
          <p:nvSpPr>
            <p:cNvPr id="38941" name="Rectangle 57">
              <a:extLst>
                <a:ext uri="{FF2B5EF4-FFF2-40B4-BE49-F238E27FC236}">
                  <a16:creationId xmlns:a16="http://schemas.microsoft.com/office/drawing/2014/main" id="{06BF2B3B-750F-E249-BFFB-E3FFC73B8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2" name="Rectangle 58">
              <a:extLst>
                <a:ext uri="{FF2B5EF4-FFF2-40B4-BE49-F238E27FC236}">
                  <a16:creationId xmlns:a16="http://schemas.microsoft.com/office/drawing/2014/main" id="{945E38AF-349D-7740-B2BC-8F5A349F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3" name="Rectangle 59">
              <a:extLst>
                <a:ext uri="{FF2B5EF4-FFF2-40B4-BE49-F238E27FC236}">
                  <a16:creationId xmlns:a16="http://schemas.microsoft.com/office/drawing/2014/main" id="{56099BFD-5820-3C49-9C4A-7C36F8D12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4" name="Rectangle 60">
              <a:extLst>
                <a:ext uri="{FF2B5EF4-FFF2-40B4-BE49-F238E27FC236}">
                  <a16:creationId xmlns:a16="http://schemas.microsoft.com/office/drawing/2014/main" id="{BAADAA9E-C90F-C149-B73A-2C330C2C9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12349" name="AutoShape 61">
            <a:extLst>
              <a:ext uri="{FF2B5EF4-FFF2-40B4-BE49-F238E27FC236}">
                <a16:creationId xmlns:a16="http://schemas.microsoft.com/office/drawing/2014/main" id="{198BE620-A35F-F14C-9E4A-E18927A26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57600"/>
            <a:ext cx="2536825" cy="914400"/>
          </a:xfrm>
          <a:prstGeom prst="wedgeRoundRectCallout">
            <a:avLst>
              <a:gd name="adj1" fmla="val 3005"/>
              <a:gd name="adj2" fmla="val -1513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FF00"/>
                </a:solidFill>
              </a:rPr>
              <a:t>Try to describe</a:t>
            </a:r>
            <a:br>
              <a:rPr lang="en-US" altLang="en-US" sz="2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them in words</a:t>
            </a:r>
          </a:p>
        </p:txBody>
      </p:sp>
      <p:sp>
        <p:nvSpPr>
          <p:cNvPr id="12350" name="AutoShape 62">
            <a:extLst>
              <a:ext uri="{FF2B5EF4-FFF2-40B4-BE49-F238E27FC236}">
                <a16:creationId xmlns:a16="http://schemas.microsoft.com/office/drawing/2014/main" id="{A3D27551-665A-6C4A-B08E-46A28259A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219200"/>
            <a:ext cx="2743200" cy="1752600"/>
          </a:xfrm>
          <a:prstGeom prst="wedgeRoundRectCallout">
            <a:avLst>
              <a:gd name="adj1" fmla="val -73148"/>
              <a:gd name="adj2" fmla="val 71194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 b="0">
                <a:solidFill>
                  <a:srgbClr val="800000"/>
                </a:solidFill>
              </a:rPr>
              <a:t>What other 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configurations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like this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give one sum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equal to another?</a:t>
            </a:r>
          </a:p>
        </p:txBody>
      </p:sp>
      <p:grpSp>
        <p:nvGrpSpPr>
          <p:cNvPr id="10" name="Group 85">
            <a:extLst>
              <a:ext uri="{FF2B5EF4-FFF2-40B4-BE49-F238E27FC236}">
                <a16:creationId xmlns:a16="http://schemas.microsoft.com/office/drawing/2014/main" id="{CCBB73BA-CB40-EF44-A735-0F2B1E3A837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657600"/>
            <a:ext cx="319088" cy="1143000"/>
            <a:chOff x="990600" y="3657600"/>
            <a:chExt cx="318755" cy="1143000"/>
          </a:xfrm>
        </p:grpSpPr>
        <p:sp>
          <p:nvSpPr>
            <p:cNvPr id="38938" name="Rectangle 67">
              <a:extLst>
                <a:ext uri="{FF2B5EF4-FFF2-40B4-BE49-F238E27FC236}">
                  <a16:creationId xmlns:a16="http://schemas.microsoft.com/office/drawing/2014/main" id="{A648018D-E82F-B54B-96B7-98FF8FDF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55" y="4086886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/>
            </a:p>
          </p:txBody>
        </p:sp>
        <p:sp>
          <p:nvSpPr>
            <p:cNvPr id="38939" name="Rectangle 76">
              <a:extLst>
                <a:ext uri="{FF2B5EF4-FFF2-40B4-BE49-F238E27FC236}">
                  <a16:creationId xmlns:a16="http://schemas.microsoft.com/office/drawing/2014/main" id="{4CD452D8-8694-8B4C-B95B-58AE652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55" y="3657600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0" name="Rectangle 80">
              <a:extLst>
                <a:ext uri="{FF2B5EF4-FFF2-40B4-BE49-F238E27FC236}">
                  <a16:creationId xmlns:a16="http://schemas.microsoft.com/office/drawing/2014/main" id="{54FC79D0-7E9D-C042-8BED-0D04A570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495800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/>
            </a:p>
          </p:txBody>
        </p:sp>
      </p:grpSp>
      <p:grpSp>
        <p:nvGrpSpPr>
          <p:cNvPr id="11" name="Group 82">
            <a:extLst>
              <a:ext uri="{FF2B5EF4-FFF2-40B4-BE49-F238E27FC236}">
                <a16:creationId xmlns:a16="http://schemas.microsoft.com/office/drawing/2014/main" id="{1764A401-C497-C241-BA8F-7FB5D208295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14600"/>
            <a:ext cx="1066800" cy="304800"/>
            <a:chOff x="685800" y="2514600"/>
            <a:chExt cx="1066800" cy="304800"/>
          </a:xfrm>
        </p:grpSpPr>
        <p:sp>
          <p:nvSpPr>
            <p:cNvPr id="38935" name="Rectangle 64">
              <a:extLst>
                <a:ext uri="{FF2B5EF4-FFF2-40B4-BE49-F238E27FC236}">
                  <a16:creationId xmlns:a16="http://schemas.microsoft.com/office/drawing/2014/main" id="{A3EC2D75-4C7C-4148-848E-DFD462569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6" name="Rectangle 70">
              <a:extLst>
                <a:ext uri="{FF2B5EF4-FFF2-40B4-BE49-F238E27FC236}">
                  <a16:creationId xmlns:a16="http://schemas.microsoft.com/office/drawing/2014/main" id="{FAC4F5E1-088E-9140-874D-87778766C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7" name="Rectangle 81">
              <a:extLst>
                <a:ext uri="{FF2B5EF4-FFF2-40B4-BE49-F238E27FC236}">
                  <a16:creationId xmlns:a16="http://schemas.microsoft.com/office/drawing/2014/main" id="{01D8D97C-24DC-4F41-B8DE-0C10DA669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2" name="Group 84">
            <a:extLst>
              <a:ext uri="{FF2B5EF4-FFF2-40B4-BE49-F238E27FC236}">
                <a16:creationId xmlns:a16="http://schemas.microsoft.com/office/drawing/2014/main" id="{0F480FD3-0266-FA44-A463-992D9A6A30C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654425"/>
            <a:ext cx="1081088" cy="1146175"/>
            <a:chOff x="609600" y="3654095"/>
            <a:chExt cx="1080755" cy="1146505"/>
          </a:xfrm>
        </p:grpSpPr>
        <p:sp>
          <p:nvSpPr>
            <p:cNvPr id="38932" name="Rectangle 77">
              <a:extLst>
                <a:ext uri="{FF2B5EF4-FFF2-40B4-BE49-F238E27FC236}">
                  <a16:creationId xmlns:a16="http://schemas.microsoft.com/office/drawing/2014/main" id="{BE08D252-F15B-334A-A216-B985D1C74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55" y="3654095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3" name="Rectangle 79">
              <a:extLst>
                <a:ext uri="{FF2B5EF4-FFF2-40B4-BE49-F238E27FC236}">
                  <a16:creationId xmlns:a16="http://schemas.microsoft.com/office/drawing/2014/main" id="{B996F93E-F94C-5A4B-B070-4ED05F43D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4495800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4" name="Text Box 82">
              <a:extLst>
                <a:ext uri="{FF2B5EF4-FFF2-40B4-BE49-F238E27FC236}">
                  <a16:creationId xmlns:a16="http://schemas.microsoft.com/office/drawing/2014/main" id="{0C3CB0B8-01F8-544B-9CC7-191C73878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538" y="4086679"/>
              <a:ext cx="310596" cy="36943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Arial Narrow" panose="020B0604020202020204" pitchFamily="34" charset="0"/>
                </a:rPr>
                <a:t>2</a:t>
              </a:r>
              <a:endParaRPr lang="en-US" altLang="en-US" sz="1800" dirty="0"/>
            </a:p>
          </p:txBody>
        </p:sp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4A864991-1C93-A240-825E-C0722C793EC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133600"/>
            <a:ext cx="1066800" cy="1066800"/>
            <a:chOff x="685800" y="2133600"/>
            <a:chExt cx="1066800" cy="1066800"/>
          </a:xfrm>
        </p:grpSpPr>
        <p:sp>
          <p:nvSpPr>
            <p:cNvPr id="38929" name="Rectangle 65">
              <a:extLst>
                <a:ext uri="{FF2B5EF4-FFF2-40B4-BE49-F238E27FC236}">
                  <a16:creationId xmlns:a16="http://schemas.microsoft.com/office/drawing/2014/main" id="{3F88DFDD-EE17-9C4A-93D7-1B96E9E9C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895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0" name="Rectangle 69">
              <a:extLst>
                <a:ext uri="{FF2B5EF4-FFF2-40B4-BE49-F238E27FC236}">
                  <a16:creationId xmlns:a16="http://schemas.microsoft.com/office/drawing/2014/main" id="{EDC1B119-35A8-B948-A661-99F1A67AF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133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1" name="Text Box 72">
              <a:extLst>
                <a:ext uri="{FF2B5EF4-FFF2-40B4-BE49-F238E27FC236}">
                  <a16:creationId xmlns:a16="http://schemas.microsoft.com/office/drawing/2014/main" id="{19A66799-305B-E342-B1F4-02D5198EA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Arial Narrow" panose="020B0604020202020204" pitchFamily="34" charset="0"/>
                </a:rPr>
                <a:t>2</a:t>
              </a:r>
              <a:endParaRPr lang="en-US" altLang="en-US" dirty="0"/>
            </a:p>
          </p:txBody>
        </p:sp>
      </p:grpSp>
      <p:sp>
        <p:nvSpPr>
          <p:cNvPr id="79" name="Rounded Rectangular Callout 78">
            <a:extLst>
              <a:ext uri="{FF2B5EF4-FFF2-40B4-BE49-F238E27FC236}">
                <a16:creationId xmlns:a16="http://schemas.microsoft.com/office/drawing/2014/main" id="{EFBEF951-AF32-4E41-8564-9710D74D6DB9}"/>
              </a:ext>
            </a:extLst>
          </p:cNvPr>
          <p:cNvSpPr/>
          <p:nvPr/>
        </p:nvSpPr>
        <p:spPr bwMode="auto">
          <a:xfrm>
            <a:off x="6019800" y="4648200"/>
            <a:ext cx="2895600" cy="838200"/>
          </a:xfrm>
          <a:prstGeom prst="wedgeRoundRectCallout">
            <a:avLst>
              <a:gd name="adj1" fmla="val -36258"/>
              <a:gd name="adj2" fmla="val 87723"/>
              <a:gd name="adj3" fmla="val 16667"/>
            </a:avLst>
          </a:prstGeom>
          <a:solidFill>
            <a:srgbClr val="B9C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b="0" dirty="0">
                <a:solidFill>
                  <a:srgbClr val="0000B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colour-symmetric </a:t>
            </a:r>
            <a:br>
              <a:rPr lang="en-GB" altLang="en-US" sz="2000" b="0" dirty="0">
                <a:solidFill>
                  <a:srgbClr val="0000B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000" b="0" dirty="0">
                <a:solidFill>
                  <a:srgbClr val="0000B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arrangement?</a:t>
            </a:r>
          </a:p>
        </p:txBody>
      </p:sp>
    </p:spTree>
    <p:extLst>
      <p:ext uri="{BB962C8B-B14F-4D97-AF65-F5344CB8AC3E}">
        <p14:creationId xmlns:p14="http://schemas.microsoft.com/office/powerpoint/2010/main" val="6133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" grpId="0" animBg="1" autoUpdateAnimBg="0"/>
      <p:bldP spid="12349" grpId="1" animBg="1"/>
      <p:bldP spid="12350" grpId="0" animBg="1" autoUpdateAnimBg="0"/>
      <p:bldP spid="12350" grpId="1" animBg="1"/>
      <p:bldP spid="7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3E08A1-E6A0-114A-ABB2-579155DDC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 anchor="t"/>
          <a:lstStyle/>
          <a:p>
            <a:r>
              <a:rPr lang="en-US" altLang="en-US">
                <a:ea typeface="ＭＳ Ｐゴシック" panose="020B0600070205080204" pitchFamily="34" charset="-128"/>
              </a:rPr>
              <a:t>More Magic Square Reasoning</a:t>
            </a: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FF19016A-6B44-7E43-829A-D6D0A2F0CBA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524000"/>
            <a:ext cx="3657600" cy="3657600"/>
            <a:chOff x="2832" y="1104"/>
            <a:chExt cx="2304" cy="2304"/>
          </a:xfrm>
        </p:grpSpPr>
        <p:sp>
          <p:nvSpPr>
            <p:cNvPr id="41005" name="Rectangle 4">
              <a:extLst>
                <a:ext uri="{FF2B5EF4-FFF2-40B4-BE49-F238E27FC236}">
                  <a16:creationId xmlns:a16="http://schemas.microsoft.com/office/drawing/2014/main" id="{D603A6B0-B8D9-174C-8C0C-54FCBF15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6" name="Rectangle 5">
              <a:extLst>
                <a:ext uri="{FF2B5EF4-FFF2-40B4-BE49-F238E27FC236}">
                  <a16:creationId xmlns:a16="http://schemas.microsoft.com/office/drawing/2014/main" id="{48B82CFA-DB99-1E4C-ADA2-23192051E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7" name="Rectangle 6">
              <a:extLst>
                <a:ext uri="{FF2B5EF4-FFF2-40B4-BE49-F238E27FC236}">
                  <a16:creationId xmlns:a16="http://schemas.microsoft.com/office/drawing/2014/main" id="{8DEF3F6B-117F-B447-967F-24544D353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8" name="Rectangle 7">
              <a:extLst>
                <a:ext uri="{FF2B5EF4-FFF2-40B4-BE49-F238E27FC236}">
                  <a16:creationId xmlns:a16="http://schemas.microsoft.com/office/drawing/2014/main" id="{4709A32B-D0FE-E147-B617-AEE20BDF2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9" name="Rectangle 8">
              <a:extLst>
                <a:ext uri="{FF2B5EF4-FFF2-40B4-BE49-F238E27FC236}">
                  <a16:creationId xmlns:a16="http://schemas.microsoft.com/office/drawing/2014/main" id="{BB5481F7-6B4D-B04A-9D07-08902202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0" name="Rectangle 9">
              <a:extLst>
                <a:ext uri="{FF2B5EF4-FFF2-40B4-BE49-F238E27FC236}">
                  <a16:creationId xmlns:a16="http://schemas.microsoft.com/office/drawing/2014/main" id="{E67E819B-9DB4-B54A-BC58-705D672E9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1" name="Rectangle 10">
              <a:extLst>
                <a:ext uri="{FF2B5EF4-FFF2-40B4-BE49-F238E27FC236}">
                  <a16:creationId xmlns:a16="http://schemas.microsoft.com/office/drawing/2014/main" id="{AEF5995F-8D60-B847-86FE-8116FF5B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2" name="Rectangle 11">
              <a:extLst>
                <a:ext uri="{FF2B5EF4-FFF2-40B4-BE49-F238E27FC236}">
                  <a16:creationId xmlns:a16="http://schemas.microsoft.com/office/drawing/2014/main" id="{C25A099D-02F8-414D-BFBC-92E96F74B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3" name="Rectangle 12">
              <a:extLst>
                <a:ext uri="{FF2B5EF4-FFF2-40B4-BE49-F238E27FC236}">
                  <a16:creationId xmlns:a16="http://schemas.microsoft.com/office/drawing/2014/main" id="{BEDE9D99-0CA6-1649-A4F4-62BC458E1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4" name="Rectangle 13">
              <a:extLst>
                <a:ext uri="{FF2B5EF4-FFF2-40B4-BE49-F238E27FC236}">
                  <a16:creationId xmlns:a16="http://schemas.microsoft.com/office/drawing/2014/main" id="{C158E7CB-8FC2-F34E-9B87-9FAB6FF1D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5" name="Rectangle 14">
              <a:extLst>
                <a:ext uri="{FF2B5EF4-FFF2-40B4-BE49-F238E27FC236}">
                  <a16:creationId xmlns:a16="http://schemas.microsoft.com/office/drawing/2014/main" id="{30943D85-B8A6-0944-AB54-1A8B50189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6" name="Rectangle 15">
              <a:extLst>
                <a:ext uri="{FF2B5EF4-FFF2-40B4-BE49-F238E27FC236}">
                  <a16:creationId xmlns:a16="http://schemas.microsoft.com/office/drawing/2014/main" id="{7180215F-CD97-474C-A931-4DCE3A29D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7" name="Rectangle 16">
              <a:extLst>
                <a:ext uri="{FF2B5EF4-FFF2-40B4-BE49-F238E27FC236}">
                  <a16:creationId xmlns:a16="http://schemas.microsoft.com/office/drawing/2014/main" id="{B2F37AC1-FF43-0242-9992-A69E5A920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8" name="Rectangle 17">
              <a:extLst>
                <a:ext uri="{FF2B5EF4-FFF2-40B4-BE49-F238E27FC236}">
                  <a16:creationId xmlns:a16="http://schemas.microsoft.com/office/drawing/2014/main" id="{49E8F86D-852F-164D-B36B-3A557D2C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9" name="Rectangle 18">
              <a:extLst>
                <a:ext uri="{FF2B5EF4-FFF2-40B4-BE49-F238E27FC236}">
                  <a16:creationId xmlns:a16="http://schemas.microsoft.com/office/drawing/2014/main" id="{3384BA60-67C8-4B48-B916-D7C452D5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20" name="Rectangle 19">
              <a:extLst>
                <a:ext uri="{FF2B5EF4-FFF2-40B4-BE49-F238E27FC236}">
                  <a16:creationId xmlns:a16="http://schemas.microsoft.com/office/drawing/2014/main" id="{8DC84B38-3497-7B49-86B3-87B0130F3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E447C62C-A043-EC4D-A59C-6477FF40C0E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9" name="Rectangle 21">
              <a:extLst>
                <a:ext uri="{FF2B5EF4-FFF2-40B4-BE49-F238E27FC236}">
                  <a16:creationId xmlns:a16="http://schemas.microsoft.com/office/drawing/2014/main" id="{344B9B2A-EE20-C54D-90A1-EB8AB8DF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0" name="Rectangle 22">
              <a:extLst>
                <a:ext uri="{FF2B5EF4-FFF2-40B4-BE49-F238E27FC236}">
                  <a16:creationId xmlns:a16="http://schemas.microsoft.com/office/drawing/2014/main" id="{8FDA2143-4D12-844C-A0F3-28B70F052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1" name="Rectangle 23">
              <a:extLst>
                <a:ext uri="{FF2B5EF4-FFF2-40B4-BE49-F238E27FC236}">
                  <a16:creationId xmlns:a16="http://schemas.microsoft.com/office/drawing/2014/main" id="{76163C0C-594F-E249-BC54-E261C19E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2" name="Rectangle 24">
              <a:extLst>
                <a:ext uri="{FF2B5EF4-FFF2-40B4-BE49-F238E27FC236}">
                  <a16:creationId xmlns:a16="http://schemas.microsoft.com/office/drawing/2014/main" id="{66993B09-BE5F-894A-A281-35A69431B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28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3" name="Rectangle 25">
              <a:extLst>
                <a:ext uri="{FF2B5EF4-FFF2-40B4-BE49-F238E27FC236}">
                  <a16:creationId xmlns:a16="http://schemas.microsoft.com/office/drawing/2014/main" id="{A7C7E33B-D900-6C41-811D-DB130C8D7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4" name="Rectangle 26">
              <a:extLst>
                <a:ext uri="{FF2B5EF4-FFF2-40B4-BE49-F238E27FC236}">
                  <a16:creationId xmlns:a16="http://schemas.microsoft.com/office/drawing/2014/main" id="{E22A338C-F2DF-C54C-8E32-A3716C68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5455D19A-64EA-F541-9421-E87D86217EB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1" name="Rectangle 28">
              <a:extLst>
                <a:ext uri="{FF2B5EF4-FFF2-40B4-BE49-F238E27FC236}">
                  <a16:creationId xmlns:a16="http://schemas.microsoft.com/office/drawing/2014/main" id="{85052CDB-2FC3-E747-BA17-5F3FEB009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728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2" name="Rectangle 29">
              <a:extLst>
                <a:ext uri="{FF2B5EF4-FFF2-40B4-BE49-F238E27FC236}">
                  <a16:creationId xmlns:a16="http://schemas.microsoft.com/office/drawing/2014/main" id="{4021176A-FCAF-7A44-8FC5-532FFA39D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3" name="Rectangle 30">
              <a:extLst>
                <a:ext uri="{FF2B5EF4-FFF2-40B4-BE49-F238E27FC236}">
                  <a16:creationId xmlns:a16="http://schemas.microsoft.com/office/drawing/2014/main" id="{2B947DED-19E5-0F42-8E65-E8A56E130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30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4" name="Rectangle 31">
              <a:extLst>
                <a:ext uri="{FF2B5EF4-FFF2-40B4-BE49-F238E27FC236}">
                  <a16:creationId xmlns:a16="http://schemas.microsoft.com/office/drawing/2014/main" id="{2974A0E9-EF19-CA49-9894-771DFF69D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52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5" name="Rectangle 32">
              <a:extLst>
                <a:ext uri="{FF2B5EF4-FFF2-40B4-BE49-F238E27FC236}">
                  <a16:creationId xmlns:a16="http://schemas.microsoft.com/office/drawing/2014/main" id="{56415EE6-AC63-8845-961E-3EFF23093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6" name="Rectangle 33">
              <a:extLst>
                <a:ext uri="{FF2B5EF4-FFF2-40B4-BE49-F238E27FC236}">
                  <a16:creationId xmlns:a16="http://schemas.microsoft.com/office/drawing/2014/main" id="{10FDF12C-4F52-CA4A-AF66-5E9762A9F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7" name="Rectangle 34">
              <a:extLst>
                <a:ext uri="{FF2B5EF4-FFF2-40B4-BE49-F238E27FC236}">
                  <a16:creationId xmlns:a16="http://schemas.microsoft.com/office/drawing/2014/main" id="{FFB2B67F-381D-3447-8073-E4FA9DD19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8" name="Rectangle 35">
              <a:extLst>
                <a:ext uri="{FF2B5EF4-FFF2-40B4-BE49-F238E27FC236}">
                  <a16:creationId xmlns:a16="http://schemas.microsoft.com/office/drawing/2014/main" id="{374A8154-214D-E14D-BD82-12D1C6DB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A4A2E192-6093-8949-85A7-9880C852658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3888" y="1248"/>
            <a:chExt cx="2208" cy="2208"/>
          </a:xfrm>
        </p:grpSpPr>
        <p:sp>
          <p:nvSpPr>
            <p:cNvPr id="40987" name="Rectangle 37">
              <a:extLst>
                <a:ext uri="{FF2B5EF4-FFF2-40B4-BE49-F238E27FC236}">
                  <a16:creationId xmlns:a16="http://schemas.microsoft.com/office/drawing/2014/main" id="{E5CBD68C-484B-C14C-800D-E57E3FAA2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248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88" name="Rectangle 38">
              <a:extLst>
                <a:ext uri="{FF2B5EF4-FFF2-40B4-BE49-F238E27FC236}">
                  <a16:creationId xmlns:a16="http://schemas.microsoft.com/office/drawing/2014/main" id="{66AAF7C2-AC02-264B-8E5D-5297D01A1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82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89" name="Rectangle 39">
              <a:extLst>
                <a:ext uri="{FF2B5EF4-FFF2-40B4-BE49-F238E27FC236}">
                  <a16:creationId xmlns:a16="http://schemas.microsoft.com/office/drawing/2014/main" id="{A7DAEECC-0E28-594E-B701-F9D4E9CA1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400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0" name="Rectangle 40">
              <a:extLst>
                <a:ext uri="{FF2B5EF4-FFF2-40B4-BE49-F238E27FC236}">
                  <a16:creationId xmlns:a16="http://schemas.microsoft.com/office/drawing/2014/main" id="{23B470B0-220A-AE42-BF1D-132D6399A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76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45458B51-E34E-A247-B84C-3503B6B14C4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752600"/>
            <a:ext cx="3352800" cy="3200400"/>
            <a:chOff x="1872" y="1248"/>
            <a:chExt cx="2112" cy="2016"/>
          </a:xfrm>
        </p:grpSpPr>
        <p:sp>
          <p:nvSpPr>
            <p:cNvPr id="40983" name="Line 42">
              <a:extLst>
                <a:ext uri="{FF2B5EF4-FFF2-40B4-BE49-F238E27FC236}">
                  <a16:creationId xmlns:a16="http://schemas.microsoft.com/office/drawing/2014/main" id="{3256D651-116E-D14B-ADF2-6D9594F1C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968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4" name="Line 43">
              <a:extLst>
                <a:ext uri="{FF2B5EF4-FFF2-40B4-BE49-F238E27FC236}">
                  <a16:creationId xmlns:a16="http://schemas.microsoft.com/office/drawing/2014/main" id="{B91A9A4C-7301-8748-ABE8-6E760D0A1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544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5" name="Line 44">
              <a:extLst>
                <a:ext uri="{FF2B5EF4-FFF2-40B4-BE49-F238E27FC236}">
                  <a16:creationId xmlns:a16="http://schemas.microsoft.com/office/drawing/2014/main" id="{E90F0F00-5C86-424D-8382-0514D51F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248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6" name="Line 45">
              <a:extLst>
                <a:ext uri="{FF2B5EF4-FFF2-40B4-BE49-F238E27FC236}">
                  <a16:creationId xmlns:a16="http://schemas.microsoft.com/office/drawing/2014/main" id="{0422E6BA-14C3-1E4E-A6D6-4A0957F2E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248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6">
            <a:extLst>
              <a:ext uri="{FF2B5EF4-FFF2-40B4-BE49-F238E27FC236}">
                <a16:creationId xmlns:a16="http://schemas.microsoft.com/office/drawing/2014/main" id="{6E4B460D-AB12-BE45-8F58-C7EC6830F44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676400"/>
            <a:ext cx="3352800" cy="3276600"/>
            <a:chOff x="288" y="1104"/>
            <a:chExt cx="2112" cy="2064"/>
          </a:xfrm>
        </p:grpSpPr>
        <p:sp>
          <p:nvSpPr>
            <p:cNvPr id="40977" name="Line 47">
              <a:extLst>
                <a:ext uri="{FF2B5EF4-FFF2-40B4-BE49-F238E27FC236}">
                  <a16:creationId xmlns:a16="http://schemas.microsoft.com/office/drawing/2014/main" id="{7CE73596-23DB-4E46-B3E7-BC3E5B873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1152"/>
              <a:ext cx="1776" cy="2016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Line 48">
              <a:extLst>
                <a:ext uri="{FF2B5EF4-FFF2-40B4-BE49-F238E27FC236}">
                  <a16:creationId xmlns:a16="http://schemas.microsoft.com/office/drawing/2014/main" id="{95DFE3D3-F9F6-0D4C-AE2F-A9D2E7E4D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72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9" name="Line 49">
              <a:extLst>
                <a:ext uri="{FF2B5EF4-FFF2-40B4-BE49-F238E27FC236}">
                  <a16:creationId xmlns:a16="http://schemas.microsoft.com/office/drawing/2014/main" id="{2A3D6382-D8C3-5246-8630-29107A204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48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0" name="Line 50">
              <a:extLst>
                <a:ext uri="{FF2B5EF4-FFF2-40B4-BE49-F238E27FC236}">
                  <a16:creationId xmlns:a16="http://schemas.microsoft.com/office/drawing/2014/main" id="{B7136FA0-8591-7A4E-AD5A-413874B98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152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1" name="Line 51">
              <a:extLst>
                <a:ext uri="{FF2B5EF4-FFF2-40B4-BE49-F238E27FC236}">
                  <a16:creationId xmlns:a16="http://schemas.microsoft.com/office/drawing/2014/main" id="{8FB9C28F-9738-A740-BA22-1632852CE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152"/>
              <a:ext cx="1824" cy="1920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2" name="Line 52">
              <a:extLst>
                <a:ext uri="{FF2B5EF4-FFF2-40B4-BE49-F238E27FC236}">
                  <a16:creationId xmlns:a16="http://schemas.microsoft.com/office/drawing/2014/main" id="{6E10DAC3-662A-B84A-951B-12E5414AE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104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53">
            <a:extLst>
              <a:ext uri="{FF2B5EF4-FFF2-40B4-BE49-F238E27FC236}">
                <a16:creationId xmlns:a16="http://schemas.microsoft.com/office/drawing/2014/main" id="{888BF136-470F-DE4F-9FEF-81AEE541CBB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516563"/>
            <a:ext cx="4800600" cy="579437"/>
            <a:chOff x="1296" y="3430"/>
            <a:chExt cx="3024" cy="365"/>
          </a:xfrm>
        </p:grpSpPr>
        <p:sp>
          <p:nvSpPr>
            <p:cNvPr id="40970" name="Rectangle 54">
              <a:extLst>
                <a:ext uri="{FF2B5EF4-FFF2-40B4-BE49-F238E27FC236}">
                  <a16:creationId xmlns:a16="http://schemas.microsoft.com/office/drawing/2014/main" id="{9FF89B74-CC0D-5941-A0CF-8747094F1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71" name="Rectangle 55">
              <a:extLst>
                <a:ext uri="{FF2B5EF4-FFF2-40B4-BE49-F238E27FC236}">
                  <a16:creationId xmlns:a16="http://schemas.microsoft.com/office/drawing/2014/main" id="{02D06643-3753-7242-AA31-E829C2B36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72" name="Text Box 56">
              <a:extLst>
                <a:ext uri="{FF2B5EF4-FFF2-40B4-BE49-F238E27FC236}">
                  <a16:creationId xmlns:a16="http://schemas.microsoft.com/office/drawing/2014/main" id="{69D41F34-0599-B74B-866E-96487AE1B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Arial Narrow" panose="020B0604020202020204" pitchFamily="34" charset="0"/>
                </a:rPr>
                <a:t>–</a:t>
              </a:r>
            </a:p>
          </p:txBody>
        </p:sp>
        <p:sp>
          <p:nvSpPr>
            <p:cNvPr id="40973" name="Text Box 57">
              <a:extLst>
                <a:ext uri="{FF2B5EF4-FFF2-40B4-BE49-F238E27FC236}">
                  <a16:creationId xmlns:a16="http://schemas.microsoft.com/office/drawing/2014/main" id="{363BF214-7F25-AB49-BAC0-E6C7966EE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" y="3430"/>
              <a:ext cx="6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Arial Narrow" panose="020B0604020202020204" pitchFamily="34" charset="0"/>
                </a:rPr>
                <a:t>= 0</a:t>
              </a:r>
            </a:p>
          </p:txBody>
        </p:sp>
        <p:sp>
          <p:nvSpPr>
            <p:cNvPr id="40974" name="Text Box 58">
              <a:extLst>
                <a:ext uri="{FF2B5EF4-FFF2-40B4-BE49-F238E27FC236}">
                  <a16:creationId xmlns:a16="http://schemas.microsoft.com/office/drawing/2014/main" id="{FA5E409A-08C7-724C-8DE0-29E2848AE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30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Sum(</a:t>
              </a:r>
            </a:p>
          </p:txBody>
        </p:sp>
        <p:sp>
          <p:nvSpPr>
            <p:cNvPr id="40975" name="Text Box 59">
              <a:extLst>
                <a:ext uri="{FF2B5EF4-FFF2-40B4-BE49-F238E27FC236}">
                  <a16:creationId xmlns:a16="http://schemas.microsoft.com/office/drawing/2014/main" id="{6AF4A297-34B7-FC43-8A76-53BE87649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3430"/>
              <a:ext cx="5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       )</a:t>
              </a:r>
            </a:p>
          </p:txBody>
        </p:sp>
        <p:sp>
          <p:nvSpPr>
            <p:cNvPr id="40976" name="Text Box 60">
              <a:extLst>
                <a:ext uri="{FF2B5EF4-FFF2-40B4-BE49-F238E27FC236}">
                  <a16:creationId xmlns:a16="http://schemas.microsoft.com/office/drawing/2014/main" id="{58114B1E-91E2-6740-BA2E-01A041DAD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430"/>
              <a:ext cx="11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Sum(       )</a:t>
              </a: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884228E-0145-F748-A14F-A423270EB432}"/>
              </a:ext>
            </a:extLst>
          </p:cNvPr>
          <p:cNvSpPr/>
          <p:nvPr/>
        </p:nvSpPr>
        <p:spPr>
          <a:xfrm>
            <a:off x="166255" y="1752600"/>
            <a:ext cx="2272145" cy="20574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Notice how an invariance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(sum of entries)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 is used to create new invariants (equalities)</a:t>
            </a:r>
          </a:p>
        </p:txBody>
      </p:sp>
    </p:spTree>
    <p:extLst>
      <p:ext uri="{BB962C8B-B14F-4D97-AF65-F5344CB8AC3E}">
        <p14:creationId xmlns:p14="http://schemas.microsoft.com/office/powerpoint/2010/main" val="41285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5F97-38C6-724F-BF91-D624C03F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4BCD-E0B4-324F-8BA3-0ECAD886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014609"/>
            <a:ext cx="8356695" cy="1099440"/>
          </a:xfrm>
        </p:spPr>
        <p:txBody>
          <a:bodyPr>
            <a:normAutofit/>
          </a:bodyPr>
          <a:lstStyle/>
          <a:p>
            <a:r>
              <a:rPr lang="en-GB" dirty="0"/>
              <a:t>You have 17 counters to place in the diagram so that the two sets A and B have the same number of counters.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BFEA7-B027-E344-9717-179FF5F8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95" y="1928632"/>
            <a:ext cx="3040605" cy="204702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C44554-C3D1-1F4A-AEB9-60D8EC269A9B}"/>
              </a:ext>
            </a:extLst>
          </p:cNvPr>
          <p:cNvSpPr txBox="1">
            <a:spLocks/>
          </p:cNvSpPr>
          <p:nvPr/>
        </p:nvSpPr>
        <p:spPr>
          <a:xfrm>
            <a:off x="238488" y="1702876"/>
            <a:ext cx="5680699" cy="18181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Most people end up finding an action which rearranges the counters, but preserves both the set-equality and the number of counters</a:t>
            </a:r>
          </a:p>
          <a:p>
            <a:r>
              <a:rPr lang="en-GB" dirty="0"/>
              <a:t>This is ‘preserving a balance’, or ‘keeping something invariant’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F22E26-B3D9-2846-ACE7-2DC4211B388B}"/>
              </a:ext>
            </a:extLst>
          </p:cNvPr>
          <p:cNvSpPr txBox="1">
            <a:spLocks/>
          </p:cNvSpPr>
          <p:nvPr/>
        </p:nvSpPr>
        <p:spPr>
          <a:xfrm>
            <a:off x="249382" y="3975653"/>
            <a:ext cx="8492281" cy="1909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 dirty="0"/>
              <a:t>The same idea applies when you try to place the counters so that the ratio of the number in A to the number in B is some specified ratio like 3 : 2</a:t>
            </a:r>
          </a:p>
          <a:p>
            <a:r>
              <a:rPr lang="en-GB" sz="2000" dirty="0"/>
              <a:t>Or indeed when you move to three sets!</a:t>
            </a:r>
          </a:p>
          <a:p>
            <a:r>
              <a:rPr lang="en-GB" sz="2000" dirty="0"/>
              <a:t>Two kinds of action become important: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Change positions so as to preserve the ratios AND the number of counters </a:t>
            </a:r>
          </a:p>
          <a:p>
            <a:pPr lvl="1">
              <a:lnSpc>
                <a:spcPct val="110000"/>
              </a:lnSpc>
            </a:pPr>
            <a:r>
              <a:rPr lang="en-GB" sz="1600" dirty="0"/>
              <a:t>Change positions so as to preserve the ratios BUT change the number of counters 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5C3F6-8DA3-F144-8FA4-B81A11500786}"/>
              </a:ext>
            </a:extLst>
          </p:cNvPr>
          <p:cNvSpPr txBox="1"/>
          <p:nvPr/>
        </p:nvSpPr>
        <p:spPr>
          <a:xfrm>
            <a:off x="5919187" y="2098356"/>
            <a:ext cx="3497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EC76A-51AD-FB4B-BDAE-9F16AF586892}"/>
              </a:ext>
            </a:extLst>
          </p:cNvPr>
          <p:cNvSpPr txBox="1"/>
          <p:nvPr/>
        </p:nvSpPr>
        <p:spPr>
          <a:xfrm>
            <a:off x="8275537" y="2065012"/>
            <a:ext cx="3305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360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uiExpand="1" build="p" bldLvl="2"/>
      <p:bldP spid="6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0D98-DFAD-814B-B6A0-980387FE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495C4-45EA-2D4A-97C3-A654C707B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mathematical theme</a:t>
            </a:r>
          </a:p>
          <a:p>
            <a:pPr lvl="1"/>
            <a:r>
              <a:rPr lang="en-GB" dirty="0"/>
              <a:t>Invariance in the midst of change</a:t>
            </a:r>
          </a:p>
          <a:p>
            <a:r>
              <a:rPr lang="en-GB" dirty="0"/>
              <a:t>Leads to seeking actions that preserve invariance</a:t>
            </a:r>
          </a:p>
          <a:p>
            <a:pPr lvl="1"/>
            <a:r>
              <a:rPr lang="en-GB" dirty="0"/>
              <a:t>Which is a generalised version of ‘preserving balance’</a:t>
            </a:r>
          </a:p>
        </p:txBody>
      </p:sp>
    </p:spTree>
    <p:extLst>
      <p:ext uri="{BB962C8B-B14F-4D97-AF65-F5344CB8AC3E}">
        <p14:creationId xmlns:p14="http://schemas.microsoft.com/office/powerpoint/2010/main" val="3406696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162E-30DE-BC4D-9C7A-1E3660B9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5F52-27E3-5642-B213-121DFB962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John.Mason@open.ac.uk</a:t>
            </a:r>
            <a:endParaRPr lang="en-GB" dirty="0"/>
          </a:p>
          <a:p>
            <a:r>
              <a:rPr lang="en-GB" dirty="0" err="1"/>
              <a:t>PMTheta.com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2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573E-EEE7-A04D-A939-6E13DB3A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Encounter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7F9B-96A0-ED45-B5A8-1109DB24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12267"/>
            <a:ext cx="4255866" cy="1666600"/>
          </a:xfrm>
        </p:spPr>
        <p:txBody>
          <a:bodyPr/>
          <a:lstStyle/>
          <a:p>
            <a:r>
              <a:rPr lang="en-GB" dirty="0"/>
              <a:t>What can you say about the masses A and C?</a:t>
            </a:r>
          </a:p>
          <a:p>
            <a:pPr lvl="1"/>
            <a:r>
              <a:rPr lang="en-GB" dirty="0"/>
              <a:t>It is meant to be a </a:t>
            </a:r>
            <a:br>
              <a:rPr lang="en-GB" dirty="0"/>
            </a:br>
            <a:r>
              <a:rPr lang="en-GB" dirty="0"/>
              <a:t>2-dimensional picture, </a:t>
            </a:r>
            <a:br>
              <a:rPr lang="en-GB" dirty="0"/>
            </a:br>
            <a:r>
              <a:rPr lang="en-GB" dirty="0"/>
              <a:t>not 3-dimensional!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A06C3-C3C0-6C46-AD0F-46ADE787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93" y="949285"/>
            <a:ext cx="2743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59E-EE36-2944-82C4-CE0D672F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Pedagogic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DBC6-0105-2E4B-BA08-37931B80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diagram is WRONG, physically!</a:t>
            </a:r>
          </a:p>
          <a:p>
            <a:r>
              <a:rPr lang="en-GB" dirty="0"/>
              <a:t>Is it appropriate to use misleading or wrong ideas at one stage, when they have to be corrected later?</a:t>
            </a:r>
          </a:p>
          <a:p>
            <a:pPr lvl="1"/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“Multiplication makes bigger”</a:t>
            </a:r>
          </a:p>
          <a:p>
            <a:pPr lvl="1"/>
            <a:r>
              <a:rPr lang="en-GB" dirty="0"/>
              <a:t>“to multiply by 10 put a zero at the end”</a:t>
            </a:r>
          </a:p>
          <a:p>
            <a:pPr lvl="1"/>
            <a:r>
              <a:rPr lang="en-GB" dirty="0"/>
              <a:t>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D259B-022D-4E44-9D45-1B65A087B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2531320"/>
            <a:ext cx="820033" cy="6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F790-F746-4B47-A63B-57DBD6A8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Physically Correct Diagrams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00A7D-18D1-0143-A767-20C7E35C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929" y="1521267"/>
            <a:ext cx="2743200" cy="287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DE8CF-1EC0-1343-BED8-639051995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37" y="1521267"/>
            <a:ext cx="2743200" cy="28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56E12-07A5-3749-BDB4-2497E2688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967" y="1521267"/>
            <a:ext cx="2743200" cy="287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C4C97-6134-E84F-B105-1289E3242598}"/>
              </a:ext>
            </a:extLst>
          </p:cNvPr>
          <p:cNvSpPr txBox="1"/>
          <p:nvPr/>
        </p:nvSpPr>
        <p:spPr>
          <a:xfrm>
            <a:off x="700959" y="5175917"/>
            <a:ext cx="744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 angle of tilt takes into account both the masses A and C, 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 the mass of the ‘bar’ or ‘coat hanger’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3F7E7-3103-BF44-8C10-B7EBDAAD54E2}"/>
              </a:ext>
            </a:extLst>
          </p:cNvPr>
          <p:cNvCxnSpPr/>
          <p:nvPr/>
        </p:nvCxnSpPr>
        <p:spPr>
          <a:xfrm>
            <a:off x="208344" y="1521267"/>
            <a:ext cx="2731626" cy="287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E26D1E-21C2-0541-88DF-C81B18CBB353}"/>
              </a:ext>
            </a:extLst>
          </p:cNvPr>
          <p:cNvCxnSpPr>
            <a:cxnSpLocks/>
          </p:cNvCxnSpPr>
          <p:nvPr/>
        </p:nvCxnSpPr>
        <p:spPr>
          <a:xfrm flipV="1">
            <a:off x="165904" y="1521267"/>
            <a:ext cx="2758633" cy="287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FDED-7173-D34A-B719-5AA0A9E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DCA41-8487-3145-A230-01F9A79D9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06266"/>
            <a:ext cx="4660900" cy="3441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042EC-2EB4-5C4F-9556-744ABADEEF60}"/>
              </a:ext>
            </a:extLst>
          </p:cNvPr>
          <p:cNvSpPr txBox="1"/>
          <p:nvPr/>
        </p:nvSpPr>
        <p:spPr>
          <a:xfrm>
            <a:off x="6377651" y="1770926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E2A7F-F26C-9441-B18D-62BBA3E0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06266"/>
            <a:ext cx="4660900" cy="344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1D5BB-F89B-4D42-AFEC-329A2F079436}"/>
              </a:ext>
            </a:extLst>
          </p:cNvPr>
          <p:cNvSpPr txBox="1"/>
          <p:nvPr/>
        </p:nvSpPr>
        <p:spPr>
          <a:xfrm>
            <a:off x="6412371" y="2372809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C2FC5-8621-6945-8D2A-250A1102E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106266"/>
            <a:ext cx="4292600" cy="369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FA7E5-34B9-C344-A258-A2AF43EFC369}"/>
              </a:ext>
            </a:extLst>
          </p:cNvPr>
          <p:cNvSpPr txBox="1"/>
          <p:nvPr/>
        </p:nvSpPr>
        <p:spPr>
          <a:xfrm>
            <a:off x="6446707" y="3008376"/>
            <a:ext cx="176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+ D &gt; A +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EA65C-FC64-7742-82B8-BD353A1962B8}"/>
              </a:ext>
            </a:extLst>
          </p:cNvPr>
          <p:cNvSpPr txBox="1"/>
          <p:nvPr/>
        </p:nvSpPr>
        <p:spPr>
          <a:xfrm>
            <a:off x="5666933" y="867575"/>
            <a:ext cx="303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Express a relationship between the masses</a:t>
            </a:r>
          </a:p>
        </p:txBody>
      </p:sp>
    </p:spTree>
    <p:extLst>
      <p:ext uri="{BB962C8B-B14F-4D97-AF65-F5344CB8AC3E}">
        <p14:creationId xmlns:p14="http://schemas.microsoft.com/office/powerpoint/2010/main" val="14130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0519-20F9-4E49-AA6A-722A2F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Leonardo da Vinci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002F-495E-4240-88C0-831C67E4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3807426" cy="2059983"/>
          </a:xfrm>
        </p:spPr>
        <p:txBody>
          <a:bodyPr/>
          <a:lstStyle/>
          <a:p>
            <a:r>
              <a:rPr lang="en-GB" dirty="0"/>
              <a:t>What is being illustrated 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EFED3-66FD-7F4E-8018-F99A8255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7524"/>
            <a:ext cx="4114800" cy="208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6D1DC-213E-F34F-BE7A-621BF5E47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47927"/>
            <a:ext cx="4114800" cy="208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8FF7D-90C1-F843-BB75-7DABF9D49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658330"/>
            <a:ext cx="411480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B981B-3F2F-0444-8A4D-DC66B4DC0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76" y="4867880"/>
            <a:ext cx="4114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16335</TotalTime>
  <Words>2100</Words>
  <Application>Microsoft Macintosh PowerPoint</Application>
  <PresentationFormat>On-screen Show (4:3)</PresentationFormat>
  <Paragraphs>344</Paragraphs>
  <Slides>46</Slides>
  <Notes>42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Arial Narrow</vt:lpstr>
      <vt:lpstr>Calibri</vt:lpstr>
      <vt:lpstr>Calibri Light</vt:lpstr>
      <vt:lpstr>Chalkboard</vt:lpstr>
      <vt:lpstr>Lucida Grande</vt:lpstr>
      <vt:lpstr>Times</vt:lpstr>
      <vt:lpstr>Office Theme</vt:lpstr>
      <vt:lpstr>Balance in Mathematics</vt:lpstr>
      <vt:lpstr>Throat Clearing</vt:lpstr>
      <vt:lpstr>Plan</vt:lpstr>
      <vt:lpstr>PowerPoint Presentation</vt:lpstr>
      <vt:lpstr>First Encounter</vt:lpstr>
      <vt:lpstr>Pedagogic Issue</vt:lpstr>
      <vt:lpstr>Physically Correct Diagrams</vt:lpstr>
      <vt:lpstr>Systematic Development</vt:lpstr>
      <vt:lpstr>Leonardo da Vinci</vt:lpstr>
      <vt:lpstr>Systematic Development</vt:lpstr>
      <vt:lpstr>Resolution: A + F &gt; D</vt:lpstr>
      <vt:lpstr>From Actual Masses to Diagram</vt:lpstr>
      <vt:lpstr>Further Development</vt:lpstr>
      <vt:lpstr>More Challenging</vt:lpstr>
      <vt:lpstr>More Challenging</vt:lpstr>
      <vt:lpstr>Challenge</vt:lpstr>
      <vt:lpstr>Variations</vt:lpstr>
      <vt:lpstr>Constructing My Own</vt:lpstr>
      <vt:lpstr>Balanced Reasoning</vt:lpstr>
      <vt:lpstr>Balanced Reasoning</vt:lpstr>
      <vt:lpstr>PowerPoint Presentation</vt:lpstr>
      <vt:lpstr>Change to?</vt:lpstr>
      <vt:lpstr>What is the same, and what different?</vt:lpstr>
      <vt:lpstr>What is the same and what different?</vt:lpstr>
      <vt:lpstr>PowerPoint Presentation</vt:lpstr>
      <vt:lpstr>Principles</vt:lpstr>
      <vt:lpstr>PowerPoint Presentation</vt:lpstr>
      <vt:lpstr>PowerPoint Presentation</vt:lpstr>
      <vt:lpstr>Manipulating Equations</vt:lpstr>
      <vt:lpstr>Combining Equations</vt:lpstr>
      <vt:lpstr>Exploiting Compounds</vt:lpstr>
      <vt:lpstr>More than 3 Eqns?</vt:lpstr>
      <vt:lpstr>PowerPoint Presentation</vt:lpstr>
      <vt:lpstr>PowerPoint Presentation</vt:lpstr>
      <vt:lpstr>Challenge</vt:lpstr>
      <vt:lpstr>Peculiar Phenomenon!</vt:lpstr>
      <vt:lpstr>PowerPoint Presentation</vt:lpstr>
      <vt:lpstr>Newton’s Centre of Mass</vt:lpstr>
      <vt:lpstr>Fulcra</vt:lpstr>
      <vt:lpstr>From Balances to Levers</vt:lpstr>
      <vt:lpstr>Where we could go</vt:lpstr>
      <vt:lpstr>Magic Square Reasoning</vt:lpstr>
      <vt:lpstr>More Magic Square Reasoning</vt:lpstr>
      <vt:lpstr>Set Ratios</vt:lpstr>
      <vt:lpstr>Looking Forward</vt:lpstr>
      <vt:lpstr>Follow-Up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174</cp:revision>
  <cp:lastPrinted>2020-05-28T08:29:50Z</cp:lastPrinted>
  <dcterms:created xsi:type="dcterms:W3CDTF">2017-06-17T10:17:52Z</dcterms:created>
  <dcterms:modified xsi:type="dcterms:W3CDTF">2020-05-28T16:02:43Z</dcterms:modified>
</cp:coreProperties>
</file>