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38"/>
  </p:notesMasterIdLst>
  <p:handoutMasterIdLst>
    <p:handoutMasterId r:id="rId39"/>
  </p:handoutMasterIdLst>
  <p:sldIdLst>
    <p:sldId id="336" r:id="rId4"/>
    <p:sldId id="715" r:id="rId5"/>
    <p:sldId id="781" r:id="rId6"/>
    <p:sldId id="798" r:id="rId7"/>
    <p:sldId id="782" r:id="rId8"/>
    <p:sldId id="795" r:id="rId9"/>
    <p:sldId id="796" r:id="rId10"/>
    <p:sldId id="784" r:id="rId11"/>
    <p:sldId id="783" r:id="rId12"/>
    <p:sldId id="788" r:id="rId13"/>
    <p:sldId id="797" r:id="rId14"/>
    <p:sldId id="789" r:id="rId15"/>
    <p:sldId id="794" r:id="rId16"/>
    <p:sldId id="790" r:id="rId17"/>
    <p:sldId id="770" r:id="rId18"/>
    <p:sldId id="791" r:id="rId19"/>
    <p:sldId id="792" r:id="rId20"/>
    <p:sldId id="773" r:id="rId21"/>
    <p:sldId id="785" r:id="rId22"/>
    <p:sldId id="786" r:id="rId23"/>
    <p:sldId id="787" r:id="rId24"/>
    <p:sldId id="735" r:id="rId25"/>
    <p:sldId id="774" r:id="rId26"/>
    <p:sldId id="775" r:id="rId27"/>
    <p:sldId id="776" r:id="rId28"/>
    <p:sldId id="777" r:id="rId29"/>
    <p:sldId id="778" r:id="rId30"/>
    <p:sldId id="779" r:id="rId31"/>
    <p:sldId id="780" r:id="rId32"/>
    <p:sldId id="744" r:id="rId33"/>
    <p:sldId id="733" r:id="rId34"/>
    <p:sldId id="734" r:id="rId35"/>
    <p:sldId id="725" r:id="rId36"/>
    <p:sldId id="724" r:id="rId37"/>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ext uri="{521415D9-36F7-43E2-AB2F-B90AF26B5E84}">
      <p14:sectionLst xmlns:p14="http://schemas.microsoft.com/office/powerpoint/2010/main">
        <p14:section name="Part One" id="{74451F8A-9042-8A41-8C55-BD4A25B159F1}">
          <p14:sldIdLst>
            <p14:sldId id="336"/>
            <p14:sldId id="715"/>
            <p14:sldId id="781"/>
            <p14:sldId id="798"/>
            <p14:sldId id="782"/>
            <p14:sldId id="795"/>
            <p14:sldId id="796"/>
            <p14:sldId id="784"/>
            <p14:sldId id="783"/>
          </p14:sldIdLst>
        </p14:section>
        <p14:section name="Tasks" id="{8E6F4565-849B-F04C-AE4C-9C28A378A08B}">
          <p14:sldIdLst>
            <p14:sldId id="788"/>
            <p14:sldId id="797"/>
            <p14:sldId id="789"/>
            <p14:sldId id="794"/>
            <p14:sldId id="790"/>
            <p14:sldId id="770"/>
            <p14:sldId id="791"/>
            <p14:sldId id="792"/>
            <p14:sldId id="773"/>
            <p14:sldId id="785"/>
            <p14:sldId id="786"/>
            <p14:sldId id="787"/>
            <p14:sldId id="735"/>
          </p14:sldIdLst>
        </p14:section>
        <p14:section name="Extra Tasks" id="{D385ECF5-A1FB-AD4B-8BDD-9379933D0399}">
          <p14:sldIdLst/>
        </p14:section>
        <p14:section name="Crossed Ladders &amp; Couriers" id="{773A08D2-1023-1D45-88D7-4F5A87C94B40}">
          <p14:sldIdLst>
            <p14:sldId id="774"/>
            <p14:sldId id="775"/>
            <p14:sldId id="776"/>
            <p14:sldId id="777"/>
            <p14:sldId id="778"/>
            <p14:sldId id="779"/>
            <p14:sldId id="780"/>
          </p14:sldIdLst>
        </p14:section>
        <p14:section name="Powers" id="{EE67ADD9-BAFB-CD4C-84BD-73441D9D3ABB}">
          <p14:sldIdLst>
            <p14:sldId id="744"/>
          </p14:sldIdLst>
        </p14:section>
        <p14:section name="Reflection" id="{4039FF53-26E8-A347-B3B8-FABE52C7595E}">
          <p14:sldIdLst>
            <p14:sldId id="733"/>
            <p14:sldId id="734"/>
            <p14:sldId id="725"/>
            <p14:sldId id="7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hiddenSlides="1" frameSlides="1"/>
  <p:clrMru>
    <a:srgbClr val="00CD00"/>
    <a:srgbClr val="000000"/>
    <a:srgbClr val="00FFFF"/>
    <a:srgbClr val="00279F"/>
    <a:srgbClr val="3400FF"/>
    <a:srgbClr val="FFFFFF"/>
    <a:srgbClr val="666666"/>
    <a:srgbClr val="8E8E8E"/>
    <a:srgbClr val="999999"/>
    <a:srgbClr val="51FF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0" autoAdjust="0"/>
    <p:restoredTop sz="82857" autoAdjust="0"/>
  </p:normalViewPr>
  <p:slideViewPr>
    <p:cSldViewPr>
      <p:cViewPr>
        <p:scale>
          <a:sx n="81" d="100"/>
          <a:sy n="81" d="100"/>
        </p:scale>
        <p:origin x="-448"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png"/><Relationship Id="rId2"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27/02/17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xfrm>
            <a:off x="1143000" y="685800"/>
            <a:ext cx="4572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it generalises to higher dimensions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064DD095-80F4-DF4B-ABA7-61737AABCCCF}" type="slidenum">
              <a:rPr lang="en-US" sz="1200" b="0">
                <a:latin typeface="Lucida Grande" charset="0"/>
              </a:rPr>
              <a:pPr/>
              <a:t>28</a:t>
            </a:fld>
            <a:endParaRPr lang="en-US" sz="1200" b="0">
              <a:latin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Chi et al</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31</a:t>
            </a:fld>
            <a:endParaRPr lang="en-US" dirty="0"/>
          </a:p>
        </p:txBody>
      </p:sp>
    </p:spTree>
    <p:extLst>
      <p:ext uri="{BB962C8B-B14F-4D97-AF65-F5344CB8AC3E}">
        <p14:creationId xmlns:p14="http://schemas.microsoft.com/office/powerpoint/2010/main" val="267500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2B97FF60-FDF4-C842-A926-0C3843F171D0}" type="slidenum">
              <a:rPr lang="en-US" altLang="ko-KR" sz="1200" b="0">
                <a:latin typeface="Lucida Grande" charset="0"/>
              </a:rPr>
              <a:pPr/>
              <a:t>32</a:t>
            </a:fld>
            <a:endParaRPr lang="en-US" altLang="ko-KR" sz="1200" b="0">
              <a:latin typeface="Lucida Grande" charset="0"/>
            </a:endParaRPr>
          </a:p>
        </p:txBody>
      </p:sp>
      <p:sp>
        <p:nvSpPr>
          <p:cNvPr id="522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tLang="ko-KR">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Problem 28 of the Rhind Mathematical Papyrus Gillings p182</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4</a:t>
            </a:fld>
            <a:endParaRPr lang="en-US"/>
          </a:p>
        </p:txBody>
      </p:sp>
    </p:spTree>
    <p:extLst>
      <p:ext uri="{BB962C8B-B14F-4D97-AF65-F5344CB8AC3E}">
        <p14:creationId xmlns:p14="http://schemas.microsoft.com/office/powerpoint/2010/main" val="226924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Atkinson, R. Derry, S. Renkl, A. &amp; Wortham, D. (2000). Learning from examples: Instructional principles from the worked examples research Review of Educational Research; 70(2),  181-214.</a:t>
            </a:r>
          </a:p>
          <a:p>
            <a:r>
              <a:rPr lang="en-GB"/>
              <a:t>Renkl, A. (1997). Learning from worked-out examples: A study on individual differences. Cognitive Science, 21, 1-29.</a:t>
            </a:r>
          </a:p>
          <a:p>
            <a:r>
              <a:rPr lang="en-GB"/>
              <a:t>Renkl, A. (2002) Worked-out examples: Instructional explanations support learning by self-explanations. Learning and Instruction, 12, 529–556. </a:t>
            </a:r>
          </a:p>
          <a:p>
            <a:r>
              <a:rPr lang="en-GB"/>
              <a:t>Chi, M. &amp; Bassok, M. (1989). Learning from examples via self-explanation.  In L. Resnick (Ed.) Knowing, learning and instruction: essays in honour of Robert Glaser. Hillsdale, NJ: Erlbaum.</a:t>
            </a:r>
          </a:p>
          <a:p>
            <a:r>
              <a:rPr lang="en-GB"/>
              <a:t>Chi, M. Bassok, M. Lewis, P. Reiman, P. &amp; Glasser, R. (1989). Self-explanations: How Students Study and Use Examples in Learning to Solve Problems. Cognitive Science. 13 p145-182.</a:t>
            </a:r>
          </a:p>
          <a:p>
            <a:r>
              <a:rPr lang="en-GB"/>
              <a:t>Watson, A. &amp; Mason, J. (2006) Seeing an Exercise as a Single Mathematical Object: Using Variation to Structure Sense-Making. Mathematical Thinking and Learning. 8(2) p91-111.</a:t>
            </a:r>
          </a:p>
          <a:p>
            <a:endParaRPr lang="en-GB"/>
          </a:p>
          <a:p>
            <a:endParaRPr lang="en-GB"/>
          </a:p>
          <a:p>
            <a:endParaRPr lang="en-GB"/>
          </a:p>
          <a:p>
            <a:endParaRPr lang="en-GB"/>
          </a:p>
          <a:p>
            <a:endParaRPr lang="en-GB"/>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5</a:t>
            </a:fld>
            <a:endParaRPr lang="en-US"/>
          </a:p>
        </p:txBody>
      </p:sp>
    </p:spTree>
    <p:extLst>
      <p:ext uri="{BB962C8B-B14F-4D97-AF65-F5344CB8AC3E}">
        <p14:creationId xmlns:p14="http://schemas.microsoft.com/office/powerpoint/2010/main" val="218798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Online solution to exercises from UBC</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6</a:t>
            </a:fld>
            <a:endParaRPr lang="en-US"/>
          </a:p>
        </p:txBody>
      </p:sp>
    </p:spTree>
    <p:extLst>
      <p:ext uri="{BB962C8B-B14F-4D97-AF65-F5344CB8AC3E}">
        <p14:creationId xmlns:p14="http://schemas.microsoft.com/office/powerpoint/2010/main" val="139275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Online solution to exercises from UBC</a:t>
            </a:r>
          </a:p>
          <a:p>
            <a:r>
              <a:rPr lang="en-GB"/>
              <a:t>No attempt to factor first! No indication of the form being sought (a(x-b)^2+1)</a:t>
            </a:r>
          </a:p>
          <a:p>
            <a:r>
              <a:rPr lang="en-GB"/>
              <a:t>No anaysis of appropriate domain!</a:t>
            </a:r>
          </a:p>
          <a:p>
            <a:endParaRPr lang="en-GB"/>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7</a:t>
            </a:fld>
            <a:endParaRPr lang="en-US"/>
          </a:p>
        </p:txBody>
      </p:sp>
    </p:spTree>
    <p:extLst>
      <p:ext uri="{BB962C8B-B14F-4D97-AF65-F5344CB8AC3E}">
        <p14:creationId xmlns:p14="http://schemas.microsoft.com/office/powerpoint/2010/main" val="75960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Broen = Blue</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11</a:t>
            </a:fld>
            <a:endParaRPr lang="en-US"/>
          </a:p>
        </p:txBody>
      </p:sp>
    </p:spTree>
    <p:extLst>
      <p:ext uri="{BB962C8B-B14F-4D97-AF65-F5344CB8AC3E}">
        <p14:creationId xmlns:p14="http://schemas.microsoft.com/office/powerpoint/2010/main" val="350090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4</a:t>
            </a:r>
            <a:r>
              <a:rPr lang="en-GB" baseline="0"/>
              <a:t> ≤ N ≤ 24 Brown area = Bue area so radii = 1/√N</a:t>
            </a:r>
          </a:p>
          <a:p>
            <a:r>
              <a:rPr lang="en-GB" baseline="0"/>
              <a:t>N=3 Brown area = Blue area + 2 Red area</a:t>
            </a:r>
          </a:p>
          <a:p>
            <a:r>
              <a:rPr lang="en-GB" baseline="0"/>
              <a:t>25 ≤ N ≤ ? Brown area = Blue area + (N-1) Red</a:t>
            </a:r>
            <a:endParaRPr lang="en-GB"/>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13</a:t>
            </a:fld>
            <a:endParaRPr lang="en-US"/>
          </a:p>
        </p:txBody>
      </p:sp>
    </p:spTree>
    <p:extLst>
      <p:ext uri="{BB962C8B-B14F-4D97-AF65-F5344CB8AC3E}">
        <p14:creationId xmlns:p14="http://schemas.microsoft.com/office/powerpoint/2010/main" val="186817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Expectations based on partial information</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18</a:t>
            </a:fld>
            <a:endParaRPr lang="en-US"/>
          </a:p>
        </p:txBody>
      </p:sp>
    </p:spTree>
    <p:extLst>
      <p:ext uri="{BB962C8B-B14F-4D97-AF65-F5344CB8AC3E}">
        <p14:creationId xmlns:p14="http://schemas.microsoft.com/office/powerpoint/2010/main" val="83562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Nettle of a concept is from EM235 (1984)</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19</a:t>
            </a:fld>
            <a:endParaRPr lang="en-US"/>
          </a:p>
        </p:txBody>
      </p:sp>
    </p:spTree>
    <p:extLst>
      <p:ext uri="{BB962C8B-B14F-4D97-AF65-F5344CB8AC3E}">
        <p14:creationId xmlns:p14="http://schemas.microsoft.com/office/powerpoint/2010/main" val="426350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5"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2"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7" y="88901"/>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2" y="88901"/>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2"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7"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323528" y="1052736"/>
            <a:ext cx="8424936" cy="504056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7" name="Text Box 5"/>
          <p:cNvSpPr txBox="1">
            <a:spLocks noChangeArrowheads="1"/>
          </p:cNvSpPr>
          <p:nvPr userDrawn="1"/>
        </p:nvSpPr>
        <p:spPr bwMode="auto">
          <a:xfrm>
            <a:off x="0" y="6453336"/>
            <a:ext cx="685800" cy="369332"/>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1800" b="0" smtClean="0">
                <a:solidFill>
                  <a:srgbClr val="000000"/>
                </a:solidFill>
                <a:latin typeface="Lucida Grande" charset="0"/>
              </a:rPr>
              <a:pPr>
                <a:spcBef>
                  <a:spcPct val="50000"/>
                </a:spcBef>
                <a:defRPr/>
              </a:pPr>
              <a:t>‹#›</a:t>
            </a:fld>
            <a:endParaRPr lang="en-US" sz="1800" b="0" dirty="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1"/>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1"/>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file:///\\localhost\Users\jhm3\Documents\Files\%20%20%20%20Current%20Activities\%20%20%20%20%20Events%202017\03.03-04%20NAMA\MacBook%20Pro:Users:jhm3:Documents:Files:%20%20%20%20Current%20Activities:%20%20%20%20%20Events%202010:SMC%20March%206:SMC%20Problems.doc!OLE_LINK2" TargetMode="External"/><Relationship Id="rId4" Type="http://schemas.openxmlformats.org/officeDocument/2006/relationships/image" Target="../media/image26.png"/><Relationship Id="rId5" Type="http://schemas.openxmlformats.org/officeDocument/2006/relationships/oleObject" Target="../embeddings/oleObject1.bin"/><Relationship Id="rId6" Type="http://schemas.openxmlformats.org/officeDocument/2006/relationships/image" Target="../media/image27.emf"/><Relationship Id="rId7" Type="http://schemas.openxmlformats.org/officeDocument/2006/relationships/oleObject" Target="../embeddings/oleObject2.bin"/><Relationship Id="rId8" Type="http://schemas.openxmlformats.org/officeDocument/2006/relationships/image" Target="../media/image28.emf"/><Relationship Id="rId9" Type="http://schemas.openxmlformats.org/officeDocument/2006/relationships/oleObject" Target="../embeddings/oleObject3.bin"/><Relationship Id="rId10"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31032" y="1700808"/>
            <a:ext cx="8712968" cy="3240360"/>
          </a:xfrm>
        </p:spPr>
        <p:txBody>
          <a:bodyPr anchor="t"/>
          <a:lstStyle/>
          <a:p>
            <a:pPr algn="ctr">
              <a:defRPr/>
            </a:pPr>
            <a:r>
              <a:rPr lang="en-US" sz="3200" dirty="0">
                <a:latin typeface="Chalkboard" charset="0"/>
                <a:ea typeface="ＭＳ Ｐゴシック" charset="0"/>
                <a:cs typeface="ＭＳ Ｐゴシック" charset="0"/>
              </a:rPr>
              <a:t>From Worked Examples </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via </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Key ideas, Core Awarenesses</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 and Variation </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to the issue of </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Student Attention</a:t>
            </a:r>
            <a:br>
              <a:rPr lang="en-US" sz="3200" dirty="0">
                <a:latin typeface="Chalkboard" charset="0"/>
                <a:ea typeface="ＭＳ Ｐゴシック" charset="0"/>
                <a:cs typeface="ＭＳ Ｐゴシック" charset="0"/>
              </a:rPr>
            </a:b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342415" y="5179142"/>
            <a:ext cx="2394830" cy="1274195"/>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smtClean="0">
                <a:solidFill>
                  <a:srgbClr val="00002A"/>
                </a:solidFill>
              </a:rPr>
              <a:t>John Mason</a:t>
            </a:r>
          </a:p>
          <a:p>
            <a:pPr algn="ctr" eaLnBrk="0" hangingPunct="0">
              <a:spcBef>
                <a:spcPct val="20000"/>
              </a:spcBef>
              <a:buClr>
                <a:schemeClr val="tx2"/>
              </a:buClr>
              <a:buSzPct val="75000"/>
              <a:buFont typeface="Monotype Sorts" charset="0"/>
              <a:buNone/>
              <a:defRPr/>
            </a:pPr>
            <a:r>
              <a:rPr lang="en-US" sz="2400" b="0" dirty="0" smtClean="0">
                <a:solidFill>
                  <a:srgbClr val="00002A"/>
                </a:solidFill>
              </a:rPr>
              <a:t>Open University</a:t>
            </a:r>
            <a:br>
              <a:rPr lang="en-US" sz="2400" b="0" dirty="0" smtClean="0">
                <a:solidFill>
                  <a:srgbClr val="00002A"/>
                </a:solidFill>
              </a:rPr>
            </a:br>
            <a:r>
              <a:rPr lang="en-US" sz="2400" b="0" dirty="0" smtClean="0">
                <a:solidFill>
                  <a:srgbClr val="00002A"/>
                </a:solidFill>
              </a:rPr>
              <a:t>February 2017</a:t>
            </a:r>
            <a:endParaRPr lang="en-US" sz="2400" b="0" dirty="0">
              <a:solidFill>
                <a:srgbClr val="00002A"/>
              </a:solidFill>
            </a:endParaRPr>
          </a:p>
        </p:txBody>
      </p:sp>
      <p:grpSp>
        <p:nvGrpSpPr>
          <p:cNvPr id="28675" name="Group 13"/>
          <p:cNvGrpSpPr>
            <a:grpSpLocks/>
          </p:cNvGrpSpPr>
          <p:nvPr/>
        </p:nvGrpSpPr>
        <p:grpSpPr bwMode="auto">
          <a:xfrm>
            <a:off x="403227" y="4953000"/>
            <a:ext cx="8747125" cy="1712913"/>
            <a:chOff x="110" y="96"/>
            <a:chExt cx="5510" cy="1079"/>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47" y="144"/>
              <a:ext cx="1473" cy="1031"/>
              <a:chOff x="4075" y="144"/>
              <a:chExt cx="1473" cy="1031"/>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75" y="768"/>
                <a:ext cx="1473"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1" y="1219202"/>
            <a:ext cx="2852673" cy="30777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5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Two Areas</a:t>
            </a:r>
          </a:p>
        </p:txBody>
      </p:sp>
      <p:sp>
        <p:nvSpPr>
          <p:cNvPr id="3" name="Content Placeholder 2"/>
          <p:cNvSpPr>
            <a:spLocks noGrp="1"/>
          </p:cNvSpPr>
          <p:nvPr>
            <p:ph idx="1"/>
          </p:nvPr>
        </p:nvSpPr>
        <p:spPr>
          <a:xfrm>
            <a:off x="395536" y="1676400"/>
            <a:ext cx="5328592" cy="1968624"/>
          </a:xfrm>
        </p:spPr>
        <p:txBody>
          <a:bodyPr/>
          <a:lstStyle/>
          <a:p>
            <a:r>
              <a:rPr lang="en-GB"/>
              <a:t>What is the relation between the areas of the red and blue regions?</a:t>
            </a:r>
          </a:p>
          <a:p>
            <a:r>
              <a:rPr lang="en-GB"/>
              <a:t>How do you know?</a:t>
            </a:r>
          </a:p>
          <a:p>
            <a:r>
              <a:rPr lang="en-GB"/>
              <a:t>What can be varied?</a:t>
            </a:r>
          </a:p>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40153" y="1772816"/>
            <a:ext cx="2938725" cy="2088232"/>
          </a:xfrm>
          <a:prstGeom prst="rect">
            <a:avLst/>
          </a:prstGeom>
          <a:noFill/>
          <a:ln>
            <a:noFill/>
          </a:ln>
        </p:spPr>
      </p:pic>
    </p:spTree>
    <p:extLst>
      <p:ext uri="{BB962C8B-B14F-4D97-AF65-F5344CB8AC3E}">
        <p14:creationId xmlns:p14="http://schemas.microsoft.com/office/powerpoint/2010/main" val="808699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Brown &amp; Blue Areas </a:t>
            </a:r>
            <a:r>
              <a:rPr lang="is-IS"/>
              <a:t>… how related?</a:t>
            </a:r>
            <a:endParaRPr lang="en-GB"/>
          </a:p>
        </p:txBody>
      </p:sp>
      <p:pic>
        <p:nvPicPr>
          <p:cNvPr id="4" name="Picture 3"/>
          <p:cNvPicPr>
            <a:picLocks noChangeAspect="1"/>
          </p:cNvPicPr>
          <p:nvPr/>
        </p:nvPicPr>
        <p:blipFill>
          <a:blip r:embed="rId3"/>
          <a:stretch>
            <a:fillRect/>
          </a:stretch>
        </p:blipFill>
        <p:spPr>
          <a:xfrm>
            <a:off x="1674688" y="891822"/>
            <a:ext cx="5201568" cy="5172615"/>
          </a:xfrm>
          <a:prstGeom prst="rect">
            <a:avLst/>
          </a:prstGeom>
        </p:spPr>
      </p:pic>
    </p:spTree>
    <p:extLst>
      <p:ext uri="{BB962C8B-B14F-4D97-AF65-F5344CB8AC3E}">
        <p14:creationId xmlns:p14="http://schemas.microsoft.com/office/powerpoint/2010/main" val="26176395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Carpet Theorem</a:t>
            </a:r>
          </a:p>
        </p:txBody>
      </p:sp>
      <p:sp>
        <p:nvSpPr>
          <p:cNvPr id="3" name="Content Placeholder 2"/>
          <p:cNvSpPr>
            <a:spLocks noGrp="1"/>
          </p:cNvSpPr>
          <p:nvPr>
            <p:ph idx="1"/>
          </p:nvPr>
        </p:nvSpPr>
        <p:spPr>
          <a:xfrm>
            <a:off x="395536" y="1052736"/>
            <a:ext cx="8496944" cy="2880320"/>
          </a:xfrm>
        </p:spPr>
        <p:txBody>
          <a:bodyPr/>
          <a:lstStyle/>
          <a:p>
            <a:r>
              <a:rPr lang="en-GB"/>
              <a:t>Static: If two carpets exactly cover a floor without overlap, then when they are shifted so there is some overlap, the area of the overlap is the same as the area of the exposed floor.</a:t>
            </a:r>
          </a:p>
          <a:p>
            <a:r>
              <a:rPr lang="en-GB"/>
              <a:t>Dynamic: if two carpets on the floor have their positions shifted, the change in area of overlap equals the change in area of exposed floor.</a:t>
            </a:r>
          </a:p>
        </p:txBody>
      </p:sp>
    </p:spTree>
    <p:extLst>
      <p:ext uri="{BB962C8B-B14F-4D97-AF65-F5344CB8AC3E}">
        <p14:creationId xmlns:p14="http://schemas.microsoft.com/office/powerpoint/2010/main" val="33624342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Brown Area = Blue Area</a:t>
            </a:r>
          </a:p>
        </p:txBody>
      </p:sp>
      <p:pic>
        <p:nvPicPr>
          <p:cNvPr id="3" name="Circles in Circles V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1680" y="908720"/>
            <a:ext cx="5256584" cy="5217933"/>
          </a:xfrm>
          <a:prstGeom prst="rect">
            <a:avLst/>
          </a:prstGeom>
        </p:spPr>
      </p:pic>
      <p:sp>
        <p:nvSpPr>
          <p:cNvPr id="4" name="Rounded Rectangle 3"/>
          <p:cNvSpPr/>
          <p:nvPr/>
        </p:nvSpPr>
        <p:spPr bwMode="auto">
          <a:xfrm>
            <a:off x="179512" y="1196752"/>
            <a:ext cx="1368152" cy="792088"/>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a:ln>
                  <a:noFill/>
                </a:ln>
                <a:solidFill>
                  <a:srgbClr val="008000"/>
                </a:solidFill>
                <a:effectLst/>
                <a:latin typeface="Chalkboard" pitchFamily="-111" charset="0"/>
              </a:rPr>
              <a:t>What are the radii?</a:t>
            </a:r>
          </a:p>
        </p:txBody>
      </p:sp>
    </p:spTree>
    <p:extLst>
      <p:ext uri="{BB962C8B-B14F-4D97-AF65-F5344CB8AC3E}">
        <p14:creationId xmlns:p14="http://schemas.microsoft.com/office/powerpoint/2010/main" val="51543797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 is irrational</a:t>
            </a:r>
          </a:p>
        </p:txBody>
      </p:sp>
      <p:sp>
        <p:nvSpPr>
          <p:cNvPr id="4" name="Rectangle 3"/>
          <p:cNvSpPr/>
          <p:nvPr/>
        </p:nvSpPr>
        <p:spPr bwMode="auto">
          <a:xfrm>
            <a:off x="899592" y="1556792"/>
            <a:ext cx="1440160" cy="1440160"/>
          </a:xfrm>
          <a:prstGeom prst="rect">
            <a:avLst/>
          </a:prstGeom>
          <a:solidFill>
            <a:srgbClr val="FFFFFF">
              <a:alpha val="9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7" name="Rectangle 6"/>
          <p:cNvSpPr/>
          <p:nvPr/>
        </p:nvSpPr>
        <p:spPr bwMode="auto">
          <a:xfrm>
            <a:off x="899592" y="1556793"/>
            <a:ext cx="2038316" cy="203831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8" name="Rectangle 7"/>
          <p:cNvSpPr/>
          <p:nvPr/>
        </p:nvSpPr>
        <p:spPr bwMode="auto">
          <a:xfrm>
            <a:off x="1500840" y="2152919"/>
            <a:ext cx="1440160" cy="1440160"/>
          </a:xfrm>
          <a:prstGeom prst="rect">
            <a:avLst/>
          </a:prstGeom>
          <a:solidFill>
            <a:srgbClr val="FFFFFF">
              <a:alpha val="9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9" name="Rectangle 8"/>
          <p:cNvSpPr/>
          <p:nvPr/>
        </p:nvSpPr>
        <p:spPr bwMode="auto">
          <a:xfrm>
            <a:off x="1500840" y="2158020"/>
            <a:ext cx="837001" cy="836797"/>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0" name="TextBox 9"/>
          <p:cNvSpPr txBox="1"/>
          <p:nvPr/>
        </p:nvSpPr>
        <p:spPr>
          <a:xfrm>
            <a:off x="4499992" y="1412776"/>
            <a:ext cx="2952328" cy="400110"/>
          </a:xfrm>
          <a:prstGeom prst="rect">
            <a:avLst/>
          </a:prstGeom>
          <a:noFill/>
        </p:spPr>
        <p:txBody>
          <a:bodyPr wrap="square" rtlCol="0">
            <a:spAutoFit/>
          </a:bodyPr>
          <a:lstStyle/>
          <a:p>
            <a:r>
              <a:rPr lang="en-GB" sz="2000" b="0">
                <a:solidFill>
                  <a:srgbClr val="000000"/>
                </a:solidFill>
              </a:rPr>
              <a:t>Consider </a:t>
            </a:r>
            <a:r>
              <a:rPr lang="is-IS" sz="2000" b="0">
                <a:solidFill>
                  <a:srgbClr val="000000"/>
                </a:solidFill>
              </a:rPr>
              <a:t>…</a:t>
            </a:r>
            <a:endParaRPr lang="en-GB" sz="2000" b="0">
              <a:solidFill>
                <a:srgbClr val="000000"/>
              </a:solidFill>
            </a:endParaRPr>
          </a:p>
        </p:txBody>
      </p:sp>
      <p:sp>
        <p:nvSpPr>
          <p:cNvPr id="11" name="TextBox 10"/>
          <p:cNvSpPr txBox="1"/>
          <p:nvPr/>
        </p:nvSpPr>
        <p:spPr>
          <a:xfrm>
            <a:off x="4499992" y="1844826"/>
            <a:ext cx="4320480" cy="1015663"/>
          </a:xfrm>
          <a:prstGeom prst="rect">
            <a:avLst/>
          </a:prstGeom>
          <a:noFill/>
        </p:spPr>
        <p:txBody>
          <a:bodyPr wrap="square" rtlCol="0">
            <a:spAutoFit/>
          </a:bodyPr>
          <a:lstStyle/>
          <a:p>
            <a:r>
              <a:rPr lang="is-IS" sz="2000" b="0">
                <a:solidFill>
                  <a:srgbClr val="000000"/>
                </a:solidFill>
              </a:rPr>
              <a:t>… the smallest integer square which is twice the area of an integer-sided square</a:t>
            </a:r>
            <a:endParaRPr lang="en-GB" sz="2000" b="0">
              <a:solidFill>
                <a:srgbClr val="000000"/>
              </a:solidFill>
            </a:endParaRPr>
          </a:p>
        </p:txBody>
      </p:sp>
      <p:sp>
        <p:nvSpPr>
          <p:cNvPr id="12" name="TextBox 11"/>
          <p:cNvSpPr txBox="1"/>
          <p:nvPr/>
        </p:nvSpPr>
        <p:spPr>
          <a:xfrm>
            <a:off x="4572000" y="3729225"/>
            <a:ext cx="3672408" cy="707886"/>
          </a:xfrm>
          <a:prstGeom prst="rect">
            <a:avLst/>
          </a:prstGeom>
          <a:noFill/>
        </p:spPr>
        <p:txBody>
          <a:bodyPr wrap="square" rtlCol="0">
            <a:spAutoFit/>
          </a:bodyPr>
          <a:lstStyle/>
          <a:p>
            <a:r>
              <a:rPr lang="is-IS" sz="2000" b="0">
                <a:solidFill>
                  <a:srgbClr val="000000"/>
                </a:solidFill>
              </a:rPr>
              <a:t>By the carpet theorem we have another such square ...</a:t>
            </a:r>
            <a:endParaRPr lang="en-GB" sz="2000" b="0">
              <a:solidFill>
                <a:srgbClr val="000000"/>
              </a:solidFill>
            </a:endParaRPr>
          </a:p>
        </p:txBody>
      </p:sp>
      <p:sp>
        <p:nvSpPr>
          <p:cNvPr id="13" name="TextBox 12"/>
          <p:cNvSpPr txBox="1"/>
          <p:nvPr/>
        </p:nvSpPr>
        <p:spPr>
          <a:xfrm>
            <a:off x="4644008" y="4593321"/>
            <a:ext cx="4032448" cy="400110"/>
          </a:xfrm>
          <a:prstGeom prst="rect">
            <a:avLst/>
          </a:prstGeom>
          <a:noFill/>
        </p:spPr>
        <p:txBody>
          <a:bodyPr wrap="square" rtlCol="0">
            <a:spAutoFit/>
          </a:bodyPr>
          <a:lstStyle/>
          <a:p>
            <a:r>
              <a:rPr lang="is-IS" sz="2000" b="0">
                <a:solidFill>
                  <a:srgbClr val="000000"/>
                </a:solidFill>
              </a:rPr>
              <a:t>... which is also integer-sided</a:t>
            </a:r>
            <a:endParaRPr lang="en-GB" sz="2000" b="0">
              <a:solidFill>
                <a:srgbClr val="000000"/>
              </a:solidFill>
            </a:endParaRPr>
          </a:p>
        </p:txBody>
      </p:sp>
      <p:sp>
        <p:nvSpPr>
          <p:cNvPr id="14" name="TextBox 13"/>
          <p:cNvSpPr txBox="1"/>
          <p:nvPr/>
        </p:nvSpPr>
        <p:spPr>
          <a:xfrm>
            <a:off x="4572000" y="2924944"/>
            <a:ext cx="3816424" cy="707886"/>
          </a:xfrm>
          <a:prstGeom prst="rect">
            <a:avLst/>
          </a:prstGeom>
          <a:noFill/>
        </p:spPr>
        <p:txBody>
          <a:bodyPr wrap="square" rtlCol="0">
            <a:spAutoFit/>
          </a:bodyPr>
          <a:lstStyle/>
          <a:p>
            <a:r>
              <a:rPr lang="en-GB" sz="2000" b="0">
                <a:solidFill>
                  <a:srgbClr val="000000"/>
                </a:solidFill>
              </a:rPr>
              <a:t>Put two copies of the half-square into opposite corners</a:t>
            </a:r>
          </a:p>
        </p:txBody>
      </p:sp>
      <p:sp>
        <p:nvSpPr>
          <p:cNvPr id="15" name="TextBox 14"/>
          <p:cNvSpPr txBox="1"/>
          <p:nvPr/>
        </p:nvSpPr>
        <p:spPr>
          <a:xfrm>
            <a:off x="4644008" y="5157194"/>
            <a:ext cx="4032448" cy="1323439"/>
          </a:xfrm>
          <a:prstGeom prst="rect">
            <a:avLst/>
          </a:prstGeom>
          <a:noFill/>
        </p:spPr>
        <p:txBody>
          <a:bodyPr wrap="square" rtlCol="0">
            <a:spAutoFit/>
          </a:bodyPr>
          <a:lstStyle/>
          <a:p>
            <a:r>
              <a:rPr lang="is-IS" sz="2000" b="0">
                <a:solidFill>
                  <a:srgbClr val="000000"/>
                </a:solidFill>
              </a:rPr>
              <a:t>Contradiction! </a:t>
            </a:r>
          </a:p>
          <a:p>
            <a:r>
              <a:rPr lang="is-IS" sz="2000" b="0">
                <a:solidFill>
                  <a:srgbClr val="000000"/>
                </a:solidFill>
              </a:rPr>
              <a:t>There can be no such smallest integer-sided square and hence no such integer-sided square</a:t>
            </a:r>
            <a:endParaRPr lang="en-GB" sz="2000" b="0">
              <a:solidFill>
                <a:srgbClr val="000000"/>
              </a:solidFill>
            </a:endParaRPr>
          </a:p>
        </p:txBody>
      </p:sp>
    </p:spTree>
    <p:extLst>
      <p:ext uri="{BB962C8B-B14F-4D97-AF65-F5344CB8AC3E}">
        <p14:creationId xmlns:p14="http://schemas.microsoft.com/office/powerpoint/2010/main" val="679307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Ride &amp; Tie</a:t>
            </a:r>
          </a:p>
        </p:txBody>
      </p:sp>
      <p:pic>
        <p:nvPicPr>
          <p:cNvPr id="4" name="Picture 3"/>
          <p:cNvPicPr>
            <a:picLocks noChangeAspect="1"/>
          </p:cNvPicPr>
          <p:nvPr/>
        </p:nvPicPr>
        <p:blipFill>
          <a:blip r:embed="rId2"/>
          <a:stretch>
            <a:fillRect/>
          </a:stretch>
        </p:blipFill>
        <p:spPr>
          <a:xfrm>
            <a:off x="2260600" y="980728"/>
            <a:ext cx="6883400" cy="4902200"/>
          </a:xfrm>
          <a:prstGeom prst="rect">
            <a:avLst/>
          </a:prstGeom>
        </p:spPr>
      </p:pic>
      <p:sp>
        <p:nvSpPr>
          <p:cNvPr id="3" name="TextBox 2"/>
          <p:cNvSpPr txBox="1"/>
          <p:nvPr/>
        </p:nvSpPr>
        <p:spPr>
          <a:xfrm>
            <a:off x="179512" y="1052736"/>
            <a:ext cx="2304256" cy="4093428"/>
          </a:xfrm>
          <a:prstGeom prst="rect">
            <a:avLst/>
          </a:prstGeom>
          <a:noFill/>
        </p:spPr>
        <p:txBody>
          <a:bodyPr wrap="square" rtlCol="0">
            <a:spAutoFit/>
          </a:bodyPr>
          <a:lstStyle/>
          <a:p>
            <a:r>
              <a:rPr lang="en-GB" sz="2000" b="0">
                <a:solidFill>
                  <a:srgbClr val="000000"/>
                </a:solidFill>
              </a:rPr>
              <a:t>Two people have but one horse for a journey. One rides while the other walks. The first then ties the horse and walks on. The second takes over riding the horse </a:t>
            </a:r>
            <a:r>
              <a:rPr lang="is-IS" sz="2000" b="0">
                <a:solidFill>
                  <a:srgbClr val="000000"/>
                </a:solidFill>
              </a:rPr>
              <a:t>…</a:t>
            </a:r>
          </a:p>
          <a:p>
            <a:r>
              <a:rPr lang="is-IS" sz="2000" b="0">
                <a:solidFill>
                  <a:srgbClr val="000000"/>
                </a:solidFill>
              </a:rPr>
              <a:t>They want to arrive together at their destination.</a:t>
            </a:r>
            <a:endParaRPr lang="en-GB" sz="2000" b="0">
              <a:solidFill>
                <a:srgbClr val="000000"/>
              </a:solidFill>
            </a:endParaRPr>
          </a:p>
        </p:txBody>
      </p:sp>
      <p:sp>
        <p:nvSpPr>
          <p:cNvPr id="5" name="Rounded Rectangle 4"/>
          <p:cNvSpPr/>
          <p:nvPr/>
        </p:nvSpPr>
        <p:spPr bwMode="auto">
          <a:xfrm>
            <a:off x="179512" y="5301208"/>
            <a:ext cx="2160240" cy="86409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pitchFamily="-111" charset="0"/>
              </a:rPr>
              <a:t>Imagine and sketch</a:t>
            </a:r>
          </a:p>
        </p:txBody>
      </p:sp>
    </p:spTree>
    <p:extLst>
      <p:ext uri="{BB962C8B-B14F-4D97-AF65-F5344CB8AC3E}">
        <p14:creationId xmlns:p14="http://schemas.microsoft.com/office/powerpoint/2010/main" val="3092457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Linearity in vector Spaces</a:t>
            </a:r>
          </a:p>
        </p:txBody>
      </p:sp>
      <p:pic>
        <p:nvPicPr>
          <p:cNvPr id="8" name="Picture 7"/>
          <p:cNvPicPr>
            <a:picLocks noChangeAspect="1"/>
          </p:cNvPicPr>
          <p:nvPr/>
        </p:nvPicPr>
        <p:blipFill>
          <a:blip r:embed="rId2"/>
          <a:stretch>
            <a:fillRect/>
          </a:stretch>
        </p:blipFill>
        <p:spPr>
          <a:xfrm>
            <a:off x="1835696" y="1844825"/>
            <a:ext cx="5321300" cy="3009900"/>
          </a:xfrm>
          <a:prstGeom prst="rect">
            <a:avLst/>
          </a:prstGeom>
        </p:spPr>
      </p:pic>
      <p:pic>
        <p:nvPicPr>
          <p:cNvPr id="14" name="Picture 13"/>
          <p:cNvPicPr>
            <a:picLocks noChangeAspect="1"/>
          </p:cNvPicPr>
          <p:nvPr/>
        </p:nvPicPr>
        <p:blipFill>
          <a:blip r:embed="rId3"/>
          <a:stretch>
            <a:fillRect/>
          </a:stretch>
        </p:blipFill>
        <p:spPr>
          <a:xfrm>
            <a:off x="1835696" y="1844825"/>
            <a:ext cx="5321300" cy="3009900"/>
          </a:xfrm>
          <a:prstGeom prst="rect">
            <a:avLst/>
          </a:prstGeom>
        </p:spPr>
      </p:pic>
      <p:pic>
        <p:nvPicPr>
          <p:cNvPr id="11" name="Picture 10"/>
          <p:cNvPicPr>
            <a:picLocks noChangeAspect="1"/>
          </p:cNvPicPr>
          <p:nvPr/>
        </p:nvPicPr>
        <p:blipFill>
          <a:blip r:embed="rId4"/>
          <a:stretch>
            <a:fillRect/>
          </a:stretch>
        </p:blipFill>
        <p:spPr>
          <a:xfrm>
            <a:off x="1835696" y="1844825"/>
            <a:ext cx="5321300" cy="3009900"/>
          </a:xfrm>
          <a:prstGeom prst="rect">
            <a:avLst/>
          </a:prstGeom>
        </p:spPr>
      </p:pic>
      <p:pic>
        <p:nvPicPr>
          <p:cNvPr id="12" name="Picture 11"/>
          <p:cNvPicPr>
            <a:picLocks noChangeAspect="1"/>
          </p:cNvPicPr>
          <p:nvPr/>
        </p:nvPicPr>
        <p:blipFill>
          <a:blip r:embed="rId5"/>
          <a:stretch>
            <a:fillRect/>
          </a:stretch>
        </p:blipFill>
        <p:spPr>
          <a:xfrm>
            <a:off x="1835696" y="1844825"/>
            <a:ext cx="5321300" cy="3009900"/>
          </a:xfrm>
          <a:prstGeom prst="rect">
            <a:avLst/>
          </a:prstGeom>
        </p:spPr>
      </p:pic>
      <p:pic>
        <p:nvPicPr>
          <p:cNvPr id="13" name="Picture 12"/>
          <p:cNvPicPr>
            <a:picLocks noChangeAspect="1"/>
          </p:cNvPicPr>
          <p:nvPr/>
        </p:nvPicPr>
        <p:blipFill>
          <a:blip r:embed="rId6"/>
          <a:stretch>
            <a:fillRect/>
          </a:stretch>
        </p:blipFill>
        <p:spPr>
          <a:xfrm>
            <a:off x="1835696" y="1844825"/>
            <a:ext cx="5321300" cy="3009900"/>
          </a:xfrm>
          <a:prstGeom prst="rect">
            <a:avLst/>
          </a:prstGeom>
        </p:spPr>
      </p:pic>
      <p:sp>
        <p:nvSpPr>
          <p:cNvPr id="3" name="TextBox 2"/>
          <p:cNvSpPr txBox="1"/>
          <p:nvPr/>
        </p:nvSpPr>
        <p:spPr>
          <a:xfrm>
            <a:off x="539552" y="940657"/>
            <a:ext cx="3528392" cy="400110"/>
          </a:xfrm>
          <a:prstGeom prst="rect">
            <a:avLst/>
          </a:prstGeom>
          <a:noFill/>
        </p:spPr>
        <p:txBody>
          <a:bodyPr wrap="square" rtlCol="0">
            <a:spAutoFit/>
          </a:bodyPr>
          <a:lstStyle/>
          <a:p>
            <a:r>
              <a:rPr lang="en-GB" sz="2000" b="0">
                <a:solidFill>
                  <a:srgbClr val="000000"/>
                </a:solidFill>
              </a:rPr>
              <a:t>T maps e</a:t>
            </a:r>
            <a:r>
              <a:rPr lang="en-GB" sz="2000" b="0" baseline="-25000">
                <a:solidFill>
                  <a:srgbClr val="000000"/>
                </a:solidFill>
              </a:rPr>
              <a:t>1</a:t>
            </a:r>
            <a:r>
              <a:rPr lang="en-GB" sz="2000" b="0">
                <a:solidFill>
                  <a:srgbClr val="000000"/>
                </a:solidFill>
              </a:rPr>
              <a:t> to f</a:t>
            </a:r>
            <a:r>
              <a:rPr lang="en-GB" sz="2000" b="0" baseline="-25000">
                <a:solidFill>
                  <a:srgbClr val="000000"/>
                </a:solidFill>
              </a:rPr>
              <a:t>1</a:t>
            </a:r>
            <a:r>
              <a:rPr lang="en-GB" sz="2000" b="0">
                <a:solidFill>
                  <a:srgbClr val="000000"/>
                </a:solidFill>
              </a:rPr>
              <a:t> and e</a:t>
            </a:r>
            <a:r>
              <a:rPr lang="en-GB" sz="2000" b="0" baseline="-25000">
                <a:solidFill>
                  <a:srgbClr val="000000"/>
                </a:solidFill>
              </a:rPr>
              <a:t>2</a:t>
            </a:r>
            <a:r>
              <a:rPr lang="en-GB" sz="2000" b="0">
                <a:solidFill>
                  <a:srgbClr val="000000"/>
                </a:solidFill>
              </a:rPr>
              <a:t> to f</a:t>
            </a:r>
            <a:r>
              <a:rPr lang="en-GB" sz="2000" b="0" baseline="-25000">
                <a:solidFill>
                  <a:srgbClr val="000000"/>
                </a:solidFill>
              </a:rPr>
              <a:t>2</a:t>
            </a:r>
            <a:endParaRPr lang="en-GB" sz="2000" b="0">
              <a:solidFill>
                <a:srgbClr val="000000"/>
              </a:solidFill>
            </a:endParaRPr>
          </a:p>
        </p:txBody>
      </p:sp>
      <p:sp>
        <p:nvSpPr>
          <p:cNvPr id="9" name="TextBox 8"/>
          <p:cNvSpPr txBox="1"/>
          <p:nvPr/>
        </p:nvSpPr>
        <p:spPr>
          <a:xfrm>
            <a:off x="539552" y="1340768"/>
            <a:ext cx="2736304" cy="400110"/>
          </a:xfrm>
          <a:prstGeom prst="rect">
            <a:avLst/>
          </a:prstGeom>
          <a:noFill/>
        </p:spPr>
        <p:txBody>
          <a:bodyPr wrap="square" rtlCol="0">
            <a:spAutoFit/>
          </a:bodyPr>
          <a:lstStyle/>
          <a:p>
            <a:r>
              <a:rPr lang="en-GB" sz="2000" b="0">
                <a:solidFill>
                  <a:srgbClr val="000000"/>
                </a:solidFill>
              </a:rPr>
              <a:t>How do you find T(V)?</a:t>
            </a:r>
          </a:p>
        </p:txBody>
      </p:sp>
    </p:spTree>
    <p:extLst>
      <p:ext uri="{BB962C8B-B14F-4D97-AF65-F5344CB8AC3E}">
        <p14:creationId xmlns:p14="http://schemas.microsoft.com/office/powerpoint/2010/main" val="4078070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7772400" cy="609600"/>
          </a:xfrm>
        </p:spPr>
        <p:txBody>
          <a:bodyPr/>
          <a:lstStyle/>
          <a:p>
            <a:r>
              <a:rPr lang="en-GB"/>
              <a:t>Change of Basis</a:t>
            </a:r>
          </a:p>
        </p:txBody>
      </p:sp>
      <p:pic>
        <p:nvPicPr>
          <p:cNvPr id="3" name="Picture 2"/>
          <p:cNvPicPr>
            <a:picLocks noChangeAspect="1"/>
          </p:cNvPicPr>
          <p:nvPr/>
        </p:nvPicPr>
        <p:blipFill>
          <a:blip r:embed="rId2"/>
          <a:stretch>
            <a:fillRect/>
          </a:stretch>
        </p:blipFill>
        <p:spPr>
          <a:xfrm>
            <a:off x="36512" y="825172"/>
            <a:ext cx="9144000" cy="5697351"/>
          </a:xfrm>
          <a:prstGeom prst="rect">
            <a:avLst/>
          </a:prstGeom>
        </p:spPr>
      </p:pic>
      <p:pic>
        <p:nvPicPr>
          <p:cNvPr id="4" name="Picture 3"/>
          <p:cNvPicPr>
            <a:picLocks noChangeAspect="1"/>
          </p:cNvPicPr>
          <p:nvPr/>
        </p:nvPicPr>
        <p:blipFill>
          <a:blip r:embed="rId3"/>
          <a:stretch>
            <a:fillRect/>
          </a:stretch>
        </p:blipFill>
        <p:spPr>
          <a:xfrm>
            <a:off x="36512" y="825172"/>
            <a:ext cx="9144000" cy="5697351"/>
          </a:xfrm>
          <a:prstGeom prst="rect">
            <a:avLst/>
          </a:prstGeom>
        </p:spPr>
      </p:pic>
      <p:pic>
        <p:nvPicPr>
          <p:cNvPr id="5" name="Picture 4"/>
          <p:cNvPicPr>
            <a:picLocks noChangeAspect="1"/>
          </p:cNvPicPr>
          <p:nvPr/>
        </p:nvPicPr>
        <p:blipFill>
          <a:blip r:embed="rId4"/>
          <a:stretch>
            <a:fillRect/>
          </a:stretch>
        </p:blipFill>
        <p:spPr>
          <a:xfrm>
            <a:off x="36512" y="825172"/>
            <a:ext cx="9144000" cy="5697351"/>
          </a:xfrm>
          <a:prstGeom prst="rect">
            <a:avLst/>
          </a:prstGeom>
        </p:spPr>
      </p:pic>
      <p:pic>
        <p:nvPicPr>
          <p:cNvPr id="6" name="Picture 5"/>
          <p:cNvPicPr>
            <a:picLocks noChangeAspect="1"/>
          </p:cNvPicPr>
          <p:nvPr/>
        </p:nvPicPr>
        <p:blipFill>
          <a:blip r:embed="rId5"/>
          <a:stretch>
            <a:fillRect/>
          </a:stretch>
        </p:blipFill>
        <p:spPr>
          <a:xfrm>
            <a:off x="36512" y="825172"/>
            <a:ext cx="9144000" cy="5697351"/>
          </a:xfrm>
          <a:prstGeom prst="rect">
            <a:avLst/>
          </a:prstGeom>
        </p:spPr>
      </p:pic>
      <p:pic>
        <p:nvPicPr>
          <p:cNvPr id="7" name="Picture 6"/>
          <p:cNvPicPr>
            <a:picLocks noChangeAspect="1"/>
          </p:cNvPicPr>
          <p:nvPr/>
        </p:nvPicPr>
        <p:blipFill>
          <a:blip r:embed="rId6"/>
          <a:stretch>
            <a:fillRect/>
          </a:stretch>
        </p:blipFill>
        <p:spPr>
          <a:xfrm>
            <a:off x="36512" y="825172"/>
            <a:ext cx="9144000" cy="5697351"/>
          </a:xfrm>
          <a:prstGeom prst="rect">
            <a:avLst/>
          </a:prstGeom>
        </p:spPr>
      </p:pic>
    </p:spTree>
    <p:extLst>
      <p:ext uri="{BB962C8B-B14F-4D97-AF65-F5344CB8AC3E}">
        <p14:creationId xmlns:p14="http://schemas.microsoft.com/office/powerpoint/2010/main" val="330480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Expressing What is Seen</a:t>
            </a:r>
          </a:p>
        </p:txBody>
      </p:sp>
      <p:pic>
        <p:nvPicPr>
          <p:cNvPr id="4" name="Picture 3"/>
          <p:cNvPicPr>
            <a:picLocks noChangeAspect="1"/>
          </p:cNvPicPr>
          <p:nvPr/>
        </p:nvPicPr>
        <p:blipFill>
          <a:blip r:embed="rId3"/>
          <a:stretch>
            <a:fillRect/>
          </a:stretch>
        </p:blipFill>
        <p:spPr>
          <a:xfrm>
            <a:off x="467544" y="1862883"/>
            <a:ext cx="4152900" cy="4178300"/>
          </a:xfrm>
          <a:prstGeom prst="rect">
            <a:avLst/>
          </a:prstGeom>
        </p:spPr>
      </p:pic>
      <p:pic>
        <p:nvPicPr>
          <p:cNvPr id="5" name="Picture 4"/>
          <p:cNvPicPr>
            <a:picLocks noChangeAspect="1"/>
          </p:cNvPicPr>
          <p:nvPr/>
        </p:nvPicPr>
        <p:blipFill>
          <a:blip r:embed="rId4"/>
          <a:stretch>
            <a:fillRect/>
          </a:stretch>
        </p:blipFill>
        <p:spPr>
          <a:xfrm>
            <a:off x="4796955" y="1862883"/>
            <a:ext cx="4152900" cy="4178300"/>
          </a:xfrm>
          <a:prstGeom prst="rect">
            <a:avLst/>
          </a:prstGeom>
        </p:spPr>
      </p:pic>
      <p:sp>
        <p:nvSpPr>
          <p:cNvPr id="6" name="Rounded Rectangle 5"/>
          <p:cNvSpPr/>
          <p:nvPr/>
        </p:nvSpPr>
        <p:spPr>
          <a:xfrm>
            <a:off x="2964140" y="842625"/>
            <a:ext cx="3312608" cy="767051"/>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0">
                <a:solidFill>
                  <a:srgbClr val="FFFF00"/>
                </a:solidFill>
              </a:rPr>
              <a:t>Sketch what you saw</a:t>
            </a:r>
          </a:p>
        </p:txBody>
      </p:sp>
      <p:sp>
        <p:nvSpPr>
          <p:cNvPr id="7" name="Rounded Rectangle 6"/>
          <p:cNvSpPr/>
          <p:nvPr/>
        </p:nvSpPr>
        <p:spPr>
          <a:xfrm>
            <a:off x="467546" y="6041183"/>
            <a:ext cx="8482311" cy="767051"/>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0">
                <a:solidFill>
                  <a:srgbClr val="FFFF00"/>
                </a:solidFill>
              </a:rPr>
              <a:t>What is the same and what different about the two diagrams?</a:t>
            </a:r>
          </a:p>
        </p:txBody>
      </p:sp>
      <p:sp>
        <p:nvSpPr>
          <p:cNvPr id="3" name="Rounded Rectangle 2"/>
          <p:cNvSpPr/>
          <p:nvPr/>
        </p:nvSpPr>
        <p:spPr bwMode="auto">
          <a:xfrm>
            <a:off x="2915816" y="6065912"/>
            <a:ext cx="3816424" cy="792088"/>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800000"/>
                </a:solidFill>
                <a:effectLst/>
                <a:latin typeface="Chalkboard" pitchFamily="-111" charset="0"/>
              </a:rPr>
              <a:t>What freedom is available?</a:t>
            </a:r>
          </a:p>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800000"/>
                </a:solidFill>
                <a:latin typeface="Chalkboard" pitchFamily="-111" charset="0"/>
              </a:rPr>
              <a:t>What can be varied?</a:t>
            </a:r>
            <a:endParaRPr kumimoji="0" lang="en-GB" sz="2000" b="0" i="0" u="none" strike="noStrike" cap="none" normalizeH="0" baseline="0">
              <a:ln>
                <a:noFill/>
              </a:ln>
              <a:solidFill>
                <a:srgbClr val="800000"/>
              </a:solidFill>
              <a:effectLst/>
              <a:latin typeface="Chalkboard" pitchFamily="-111" charset="0"/>
            </a:endParaRPr>
          </a:p>
        </p:txBody>
      </p:sp>
    </p:spTree>
    <p:extLst>
      <p:ext uri="{BB962C8B-B14F-4D97-AF65-F5344CB8AC3E}">
        <p14:creationId xmlns:p14="http://schemas.microsoft.com/office/powerpoint/2010/main" val="1977376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Variation</a:t>
            </a:r>
          </a:p>
        </p:txBody>
      </p:sp>
      <p:sp>
        <p:nvSpPr>
          <p:cNvPr id="5" name="Rounded Rectangle 4"/>
          <p:cNvSpPr/>
          <p:nvPr/>
        </p:nvSpPr>
        <p:spPr bwMode="auto">
          <a:xfrm>
            <a:off x="395536" y="1196752"/>
            <a:ext cx="2736304" cy="1008112"/>
          </a:xfrm>
          <a:prstGeom prst="round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2"/>
                </a:solidFill>
                <a:effectLst/>
                <a:latin typeface="Chalkboard" pitchFamily="-111" charset="0"/>
              </a:rPr>
              <a:t>Invariance</a:t>
            </a:r>
            <a:r>
              <a:rPr kumimoji="0" lang="en-GB" sz="2400" b="0" i="0" u="none" strike="noStrike" cap="none" normalizeH="0">
                <a:ln>
                  <a:noFill/>
                </a:ln>
                <a:solidFill>
                  <a:schemeClr val="tx2"/>
                </a:solidFill>
                <a:effectLst/>
                <a:latin typeface="Chalkboard" pitchFamily="-111" charset="0"/>
              </a:rPr>
              <a:t> in the midst of change</a:t>
            </a:r>
            <a:endParaRPr kumimoji="0" lang="en-GB" sz="2400" b="0" i="0" u="none" strike="noStrike" cap="none" normalizeH="0" baseline="0">
              <a:ln>
                <a:noFill/>
              </a:ln>
              <a:solidFill>
                <a:schemeClr val="tx2"/>
              </a:solidFill>
              <a:effectLst/>
              <a:latin typeface="Chalkboard" pitchFamily="-111" charset="0"/>
            </a:endParaRPr>
          </a:p>
        </p:txBody>
      </p:sp>
      <p:sp>
        <p:nvSpPr>
          <p:cNvPr id="6" name="Rounded Rectangle 5"/>
          <p:cNvSpPr/>
          <p:nvPr/>
        </p:nvSpPr>
        <p:spPr bwMode="auto">
          <a:xfrm>
            <a:off x="3563888" y="1700808"/>
            <a:ext cx="3024336" cy="1296144"/>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279F"/>
                </a:solidFill>
                <a:effectLst/>
                <a:latin typeface="Chalkboard" pitchFamily="-111" charset="0"/>
              </a:rPr>
              <a:t>What can change and yet something remains invariant</a:t>
            </a:r>
          </a:p>
        </p:txBody>
      </p:sp>
      <p:sp>
        <p:nvSpPr>
          <p:cNvPr id="7" name="Rounded Rectangle 6"/>
          <p:cNvSpPr/>
          <p:nvPr/>
        </p:nvSpPr>
        <p:spPr bwMode="auto">
          <a:xfrm>
            <a:off x="6804248" y="2060848"/>
            <a:ext cx="2088232" cy="86409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279F"/>
                </a:solidFill>
                <a:effectLst/>
                <a:latin typeface="Chalkboard" pitchFamily="-111" charset="0"/>
              </a:rPr>
              <a:t>Existence theorems</a:t>
            </a:r>
          </a:p>
        </p:txBody>
      </p:sp>
      <p:sp>
        <p:nvSpPr>
          <p:cNvPr id="8" name="Rounded Rectangle 7"/>
          <p:cNvSpPr/>
          <p:nvPr/>
        </p:nvSpPr>
        <p:spPr bwMode="auto">
          <a:xfrm>
            <a:off x="4788024" y="620688"/>
            <a:ext cx="2736304" cy="64807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2"/>
                </a:solidFill>
                <a:effectLst/>
                <a:latin typeface="Chalkboard" pitchFamily="-111" charset="0"/>
              </a:rPr>
              <a:t>Theorems</a:t>
            </a:r>
          </a:p>
        </p:txBody>
      </p:sp>
      <p:cxnSp>
        <p:nvCxnSpPr>
          <p:cNvPr id="10" name="Straight Connector 9"/>
          <p:cNvCxnSpPr>
            <a:stCxn id="8" idx="2"/>
            <a:endCxn id="6" idx="0"/>
          </p:cNvCxnSpPr>
          <p:nvPr/>
        </p:nvCxnSpPr>
        <p:spPr bwMode="auto">
          <a:xfrm flipH="1">
            <a:off x="5076056" y="1268760"/>
            <a:ext cx="1080120" cy="432048"/>
          </a:xfrm>
          <a:prstGeom prst="line">
            <a:avLst/>
          </a:prstGeom>
          <a:solidFill>
            <a:schemeClr val="accent1"/>
          </a:solidFill>
          <a:ln w="28575" cap="flat" cmpd="sng" algn="ctr">
            <a:solidFill>
              <a:srgbClr val="000000"/>
            </a:solidFill>
            <a:prstDash val="solid"/>
            <a:round/>
            <a:headEnd type="none" w="med" len="med"/>
            <a:tailEnd type="triangle" w="lg" len="lg"/>
          </a:ln>
          <a:effectLst/>
        </p:spPr>
      </p:cxnSp>
      <p:cxnSp>
        <p:nvCxnSpPr>
          <p:cNvPr id="15" name="Straight Connector 14"/>
          <p:cNvCxnSpPr>
            <a:stCxn id="8" idx="2"/>
            <a:endCxn id="7" idx="0"/>
          </p:cNvCxnSpPr>
          <p:nvPr/>
        </p:nvCxnSpPr>
        <p:spPr bwMode="auto">
          <a:xfrm>
            <a:off x="6156176" y="1268760"/>
            <a:ext cx="1692188" cy="792088"/>
          </a:xfrm>
          <a:prstGeom prst="line">
            <a:avLst/>
          </a:prstGeom>
          <a:solidFill>
            <a:schemeClr val="accent1"/>
          </a:solidFill>
          <a:ln w="28575" cap="flat" cmpd="sng" algn="ctr">
            <a:solidFill>
              <a:srgbClr val="000000"/>
            </a:solidFill>
            <a:prstDash val="solid"/>
            <a:round/>
            <a:headEnd type="none" w="med" len="med"/>
            <a:tailEnd type="triangle" w="lg" len="lg"/>
          </a:ln>
          <a:effectLst/>
        </p:spPr>
      </p:cxnSp>
      <p:sp>
        <p:nvSpPr>
          <p:cNvPr id="19" name="Rounded Rectangle 18"/>
          <p:cNvSpPr/>
          <p:nvPr/>
        </p:nvSpPr>
        <p:spPr bwMode="auto">
          <a:xfrm>
            <a:off x="323528" y="3212976"/>
            <a:ext cx="2088232" cy="1008112"/>
          </a:xfrm>
          <a:prstGeom prst="round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2"/>
                </a:solidFill>
                <a:effectLst/>
                <a:latin typeface="Chalkboard" pitchFamily="-111" charset="0"/>
              </a:rPr>
              <a:t>Gothenburg Variation</a:t>
            </a:r>
          </a:p>
        </p:txBody>
      </p:sp>
      <p:sp>
        <p:nvSpPr>
          <p:cNvPr id="20" name="Rounded Rectangle 19"/>
          <p:cNvSpPr/>
          <p:nvPr/>
        </p:nvSpPr>
        <p:spPr bwMode="auto">
          <a:xfrm>
            <a:off x="2915816" y="3140968"/>
            <a:ext cx="5040560" cy="180020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279F"/>
                </a:solidFill>
                <a:effectLst/>
                <a:latin typeface="Chalkboard" pitchFamily="-111" charset="0"/>
              </a:rPr>
              <a:t>Something is available to be learned only when critical aspects have been varied</a:t>
            </a:r>
            <a:r>
              <a:rPr kumimoji="0" lang="en-GB" sz="2400" b="0" i="0" u="none" strike="noStrike" cap="none" normalizeH="0">
                <a:ln>
                  <a:noFill/>
                </a:ln>
                <a:solidFill>
                  <a:srgbClr val="00279F"/>
                </a:solidFill>
                <a:effectLst/>
                <a:latin typeface="Chalkboard" pitchFamily="-111" charset="0"/>
              </a:rPr>
              <a:t> in local time and space</a:t>
            </a:r>
            <a:endParaRPr kumimoji="0" lang="en-GB" sz="2400" b="0" i="0" u="none" strike="noStrike" cap="none" normalizeH="0" baseline="0">
              <a:ln>
                <a:noFill/>
              </a:ln>
              <a:solidFill>
                <a:srgbClr val="00279F"/>
              </a:solidFill>
              <a:effectLst/>
              <a:latin typeface="Chalkboard" pitchFamily="-111" charset="0"/>
            </a:endParaRPr>
          </a:p>
        </p:txBody>
      </p:sp>
      <p:cxnSp>
        <p:nvCxnSpPr>
          <p:cNvPr id="21" name="Straight Connector 20"/>
          <p:cNvCxnSpPr>
            <a:stCxn id="20" idx="1"/>
            <a:endCxn id="19" idx="3"/>
          </p:cNvCxnSpPr>
          <p:nvPr/>
        </p:nvCxnSpPr>
        <p:spPr bwMode="auto">
          <a:xfrm flipH="1" flipV="1">
            <a:off x="2411760" y="3717033"/>
            <a:ext cx="504056" cy="324036"/>
          </a:xfrm>
          <a:prstGeom prst="line">
            <a:avLst/>
          </a:prstGeom>
          <a:solidFill>
            <a:schemeClr val="accent1"/>
          </a:solidFill>
          <a:ln w="28575" cap="flat" cmpd="sng" algn="ctr">
            <a:solidFill>
              <a:srgbClr val="000000"/>
            </a:solidFill>
            <a:prstDash val="solid"/>
            <a:round/>
            <a:headEnd type="triangle" w="lg" len="lg"/>
            <a:tailEnd type="none" w="med" len="med"/>
          </a:ln>
          <a:effectLst/>
        </p:spPr>
      </p:cxnSp>
      <p:sp>
        <p:nvSpPr>
          <p:cNvPr id="13" name="Rounded Rectangle 12"/>
          <p:cNvSpPr/>
          <p:nvPr/>
        </p:nvSpPr>
        <p:spPr bwMode="auto">
          <a:xfrm>
            <a:off x="323528" y="5085184"/>
            <a:ext cx="2088232" cy="1340768"/>
          </a:xfrm>
          <a:prstGeom prst="round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chemeClr val="tx2"/>
                </a:solidFill>
                <a:latin typeface="Chalkboard" pitchFamily="-111" charset="0"/>
              </a:rPr>
              <a:t>Shanghai</a:t>
            </a:r>
            <a:br>
              <a:rPr lang="en-GB" sz="2400" b="0">
                <a:solidFill>
                  <a:schemeClr val="tx2"/>
                </a:solidFill>
                <a:latin typeface="Chalkboard" pitchFamily="-111" charset="0"/>
              </a:rPr>
            </a:br>
            <a:r>
              <a:rPr lang="en-GB" sz="2400" b="0">
                <a:solidFill>
                  <a:schemeClr val="tx2"/>
                </a:solidFill>
                <a:latin typeface="Chalkboard" pitchFamily="-111" charset="0"/>
              </a:rPr>
              <a:t>(Confucian)</a:t>
            </a:r>
            <a:r>
              <a:rPr kumimoji="0" lang="en-GB" sz="2400" b="0" i="0" u="none" strike="noStrike" cap="none" normalizeH="0" baseline="0">
                <a:ln>
                  <a:noFill/>
                </a:ln>
                <a:solidFill>
                  <a:schemeClr val="tx2"/>
                </a:solidFill>
                <a:effectLst/>
                <a:latin typeface="Chalkboard" pitchFamily="-111" charset="0"/>
              </a:rPr>
              <a:t> Variation</a:t>
            </a:r>
          </a:p>
        </p:txBody>
      </p:sp>
      <p:cxnSp>
        <p:nvCxnSpPr>
          <p:cNvPr id="14" name="Straight Connector 13"/>
          <p:cNvCxnSpPr>
            <a:stCxn id="22" idx="1"/>
            <a:endCxn id="13" idx="3"/>
          </p:cNvCxnSpPr>
          <p:nvPr/>
        </p:nvCxnSpPr>
        <p:spPr bwMode="auto">
          <a:xfrm flipH="1" flipV="1">
            <a:off x="2411760" y="5755568"/>
            <a:ext cx="360040" cy="216024"/>
          </a:xfrm>
          <a:prstGeom prst="line">
            <a:avLst/>
          </a:prstGeom>
          <a:solidFill>
            <a:schemeClr val="accent1"/>
          </a:solidFill>
          <a:ln w="28575" cap="flat" cmpd="sng" algn="ctr">
            <a:solidFill>
              <a:srgbClr val="000000"/>
            </a:solidFill>
            <a:prstDash val="solid"/>
            <a:round/>
            <a:headEnd type="triangle" w="lg" len="lg"/>
            <a:tailEnd type="none" w="med" len="med"/>
          </a:ln>
          <a:effectLst/>
        </p:spPr>
      </p:cxnSp>
      <p:sp>
        <p:nvSpPr>
          <p:cNvPr id="22" name="Rounded Rectangle 21"/>
          <p:cNvSpPr/>
          <p:nvPr/>
        </p:nvSpPr>
        <p:spPr bwMode="auto">
          <a:xfrm>
            <a:off x="2771800" y="5273824"/>
            <a:ext cx="5040560" cy="139553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rgbClr val="00279F"/>
                </a:solidFill>
                <a:latin typeface="Chalkboard" pitchFamily="-111" charset="0"/>
              </a:rPr>
              <a:t>Same problem different methods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279F"/>
                </a:solidFill>
                <a:effectLst/>
                <a:latin typeface="Chalkboard" pitchFamily="-111" charset="0"/>
              </a:rPr>
              <a:t>Same</a:t>
            </a:r>
            <a:r>
              <a:rPr kumimoji="0" lang="en-GB" sz="2400" b="0" i="0" u="none" strike="noStrike" cap="none" normalizeH="0">
                <a:ln>
                  <a:noFill/>
                </a:ln>
                <a:solidFill>
                  <a:srgbClr val="00279F"/>
                </a:solidFill>
                <a:effectLst/>
                <a:latin typeface="Chalkboard" pitchFamily="-111" charset="0"/>
              </a:rPr>
              <a:t> method different problems</a:t>
            </a:r>
          </a:p>
          <a:p>
            <a:pPr marL="0" marR="0" indent="0" algn="ctr" defTabSz="914400" rtl="0" eaLnBrk="0" fontAlgn="base" latinLnBrk="0" hangingPunct="0">
              <a:lnSpc>
                <a:spcPct val="100000"/>
              </a:lnSpc>
              <a:spcBef>
                <a:spcPct val="0"/>
              </a:spcBef>
              <a:spcAft>
                <a:spcPct val="0"/>
              </a:spcAft>
              <a:buClrTx/>
              <a:buSzTx/>
              <a:buFontTx/>
              <a:buNone/>
              <a:tabLst/>
            </a:pPr>
            <a:r>
              <a:rPr lang="en-GB" sz="2400" b="0" baseline="0">
                <a:solidFill>
                  <a:srgbClr val="00279F"/>
                </a:solidFill>
                <a:latin typeface="Chalkboard" pitchFamily="-111" charset="0"/>
              </a:rPr>
              <a:t>Same concept different contexts</a:t>
            </a:r>
            <a:endParaRPr kumimoji="0" lang="en-GB" sz="2400" b="0" i="0" u="none" strike="noStrike" cap="none" normalizeH="0" baseline="0">
              <a:ln>
                <a:noFill/>
              </a:ln>
              <a:solidFill>
                <a:srgbClr val="00279F"/>
              </a:solidFill>
              <a:effectLst/>
              <a:latin typeface="Chalkboard" pitchFamily="-111" charset="0"/>
            </a:endParaRPr>
          </a:p>
        </p:txBody>
      </p:sp>
      <p:sp>
        <p:nvSpPr>
          <p:cNvPr id="23" name="Rounded Rectangular Callout 22"/>
          <p:cNvSpPr/>
          <p:nvPr/>
        </p:nvSpPr>
        <p:spPr bwMode="auto">
          <a:xfrm>
            <a:off x="7417226" y="4869160"/>
            <a:ext cx="1728192" cy="792088"/>
          </a:xfrm>
          <a:prstGeom prst="wedgeRoundRectCallout">
            <a:avLst>
              <a:gd name="adj1" fmla="val -67099"/>
              <a:gd name="adj2" fmla="val 119908"/>
              <a:gd name="adj3" fmla="val 16667"/>
            </a:avLst>
          </a:prstGeom>
          <a:solidFill>
            <a:schemeClr val="tx2"/>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a:ln>
                  <a:noFill/>
                </a:ln>
                <a:solidFill>
                  <a:srgbClr val="008000"/>
                </a:solidFill>
                <a:effectLst/>
                <a:latin typeface="Chalkboard" pitchFamily="-111" charset="0"/>
              </a:rPr>
              <a:t>“Nettle of a Concept”</a:t>
            </a:r>
          </a:p>
        </p:txBody>
      </p:sp>
    </p:spTree>
    <p:extLst>
      <p:ext uri="{BB962C8B-B14F-4D97-AF65-F5344CB8AC3E}">
        <p14:creationId xmlns:p14="http://schemas.microsoft.com/office/powerpoint/2010/main" val="8133747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atin typeface="Chalkboard" charset="0"/>
                <a:ea typeface="ＭＳ Ｐゴシック" charset="0"/>
                <a:cs typeface="ＭＳ Ｐゴシック" charset="0"/>
              </a:rPr>
              <a:t>Conjectures</a:t>
            </a:r>
          </a:p>
        </p:txBody>
      </p:sp>
      <p:sp>
        <p:nvSpPr>
          <p:cNvPr id="36866" name="Content Placeholder 2"/>
          <p:cNvSpPr>
            <a:spLocks noGrp="1"/>
          </p:cNvSpPr>
          <p:nvPr>
            <p:ph idx="1"/>
          </p:nvPr>
        </p:nvSpPr>
        <p:spPr>
          <a:xfrm>
            <a:off x="539750" y="1052514"/>
            <a:ext cx="8064500" cy="2663825"/>
          </a:xfrm>
        </p:spPr>
        <p:txBody>
          <a:bodyPr/>
          <a:lstStyle/>
          <a:p>
            <a:r>
              <a:rPr lang="en-GB">
                <a:latin typeface="Chalkboard" charset="0"/>
                <a:ea typeface="ＭＳ Ｐゴシック" charset="0"/>
                <a:cs typeface="ＭＳ Ｐゴシック" charset="0"/>
              </a:rPr>
              <a:t>Everything said here today is a conjecture … to be tested in your experience</a:t>
            </a:r>
          </a:p>
        </p:txBody>
      </p:sp>
      <p:sp>
        <p:nvSpPr>
          <p:cNvPr id="5" name="Content Placeholder 2"/>
          <p:cNvSpPr txBox="1">
            <a:spLocks/>
          </p:cNvSpPr>
          <p:nvPr/>
        </p:nvSpPr>
        <p:spPr bwMode="auto">
          <a:xfrm>
            <a:off x="539948" y="2132857"/>
            <a:ext cx="8064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eaLnBrk="0" hangingPunct="0">
              <a:defRPr sz="2800" b="1">
                <a:solidFill>
                  <a:schemeClr val="tx1"/>
                </a:solidFill>
                <a:latin typeface="Chalkboard" charset="0"/>
                <a:ea typeface="ＭＳ Ｐゴシック" charset="0"/>
                <a:cs typeface="ＭＳ Ｐゴシック" charset="0"/>
              </a:defRPr>
            </a:lvl1pPr>
            <a:lvl2pPr marL="800100" indent="-34290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chemeClr val="bg1"/>
              </a:buClr>
              <a:buSzPct val="75000"/>
              <a:buFont typeface="Wingdings" charset="0"/>
              <a:buChar char="v"/>
            </a:pPr>
            <a:r>
              <a:rPr lang="en-GB" sz="2400" b="0">
                <a:solidFill>
                  <a:srgbClr val="800000"/>
                </a:solidFill>
              </a:rPr>
              <a:t>The best way to sensitise yourself to learners</a:t>
            </a:r>
          </a:p>
          <a:p>
            <a:pPr lvl="1">
              <a:spcBef>
                <a:spcPct val="20000"/>
              </a:spcBef>
              <a:buSzPct val="75000"/>
              <a:buFont typeface="Lucida Grande" charset="0"/>
              <a:buChar char="…"/>
            </a:pPr>
            <a:r>
              <a:rPr lang="en-GB" sz="2400" b="0">
                <a:solidFill>
                  <a:srgbClr val="800000"/>
                </a:solidFill>
              </a:rPr>
              <a:t>is to experience parallel phenomena yourself</a:t>
            </a:r>
          </a:p>
          <a:p>
            <a:pPr>
              <a:spcBef>
                <a:spcPct val="20000"/>
              </a:spcBef>
              <a:buClr>
                <a:schemeClr val="bg1"/>
              </a:buClr>
              <a:buSzPct val="75000"/>
              <a:buFont typeface="Wingdings" charset="0"/>
              <a:buChar char="v"/>
            </a:pPr>
            <a:r>
              <a:rPr lang="en-GB" sz="2400" b="0">
                <a:solidFill>
                  <a:schemeClr val="accent3">
                    <a:lumMod val="50000"/>
                  </a:schemeClr>
                </a:solidFill>
              </a:rPr>
              <a:t>So, what you get from this session is mostly what you notice happening inside you!</a:t>
            </a:r>
          </a:p>
        </p:txBody>
      </p:sp>
    </p:spTree>
    <p:extLst>
      <p:ext uri="{BB962C8B-B14F-4D97-AF65-F5344CB8AC3E}">
        <p14:creationId xmlns:p14="http://schemas.microsoft.com/office/powerpoint/2010/main" val="214312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Attention</a:t>
            </a:r>
          </a:p>
        </p:txBody>
      </p:sp>
      <p:sp>
        <p:nvSpPr>
          <p:cNvPr id="3" name="Content Placeholder 2"/>
          <p:cNvSpPr>
            <a:spLocks noGrp="1"/>
          </p:cNvSpPr>
          <p:nvPr>
            <p:ph idx="1"/>
          </p:nvPr>
        </p:nvSpPr>
        <p:spPr>
          <a:xfrm>
            <a:off x="323528" y="1052736"/>
            <a:ext cx="8424936" cy="1440160"/>
          </a:xfrm>
        </p:spPr>
        <p:txBody>
          <a:bodyPr/>
          <a:lstStyle/>
          <a:p>
            <a:r>
              <a:rPr lang="en-GB"/>
              <a:t>What are students attending to?</a:t>
            </a:r>
            <a:br>
              <a:rPr lang="en-GB"/>
            </a:br>
            <a:r>
              <a:rPr lang="en-GB"/>
              <a:t>What do they need to attend to?</a:t>
            </a:r>
          </a:p>
          <a:p>
            <a:r>
              <a:rPr lang="en-GB"/>
              <a:t>How are they attending to it?</a:t>
            </a:r>
          </a:p>
          <a:p>
            <a:pPr marL="0" indent="0">
              <a:buNone/>
            </a:pPr>
            <a:endParaRPr lang="en-GB"/>
          </a:p>
        </p:txBody>
      </p:sp>
      <p:sp>
        <p:nvSpPr>
          <p:cNvPr id="4" name="Rounded Rectangle 3"/>
          <p:cNvSpPr/>
          <p:nvPr/>
        </p:nvSpPr>
        <p:spPr bwMode="auto">
          <a:xfrm>
            <a:off x="6012160" y="836712"/>
            <a:ext cx="2304256"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halkboard" pitchFamily="-111" charset="0"/>
              </a:rPr>
              <a:t>What am I attending to?</a:t>
            </a:r>
          </a:p>
        </p:txBody>
      </p:sp>
      <p:sp>
        <p:nvSpPr>
          <p:cNvPr id="5" name="Rounded Rectangle 4"/>
          <p:cNvSpPr/>
          <p:nvPr/>
        </p:nvSpPr>
        <p:spPr bwMode="auto">
          <a:xfrm>
            <a:off x="6012160" y="2420888"/>
            <a:ext cx="2664296"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chemeClr val="bg1"/>
                </a:solidFill>
                <a:latin typeface="Chalkboard" pitchFamily="-111" charset="0"/>
              </a:rPr>
              <a:t>How</a:t>
            </a:r>
            <a:r>
              <a:rPr kumimoji="0" lang="en-GB" sz="2400" b="0" i="0" u="none" strike="noStrike" cap="none" normalizeH="0" baseline="0">
                <a:ln>
                  <a:noFill/>
                </a:ln>
                <a:solidFill>
                  <a:schemeClr val="bg1"/>
                </a:solidFill>
                <a:effectLst/>
                <a:latin typeface="Chalkboard" pitchFamily="-111" charset="0"/>
              </a:rPr>
              <a:t> am I attending to it?</a:t>
            </a:r>
          </a:p>
        </p:txBody>
      </p:sp>
      <p:sp>
        <p:nvSpPr>
          <p:cNvPr id="6" name="Rounded Rectangle 5"/>
          <p:cNvSpPr/>
          <p:nvPr/>
        </p:nvSpPr>
        <p:spPr bwMode="auto">
          <a:xfrm>
            <a:off x="539552" y="3861048"/>
            <a:ext cx="8280920" cy="266429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00FF"/>
                </a:solidFill>
                <a:effectLst/>
                <a:latin typeface="Chalkboard" pitchFamily="-111" charset="0"/>
              </a:rPr>
              <a:t>Conjecture:</a:t>
            </a:r>
          </a:p>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rgbClr val="0000FF"/>
                </a:solidFill>
                <a:latin typeface="Chalkboard" pitchFamily="-111" charset="0"/>
              </a:rPr>
              <a:t>if students and tutor are attending to different things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0000FF"/>
                </a:solidFill>
                <a:effectLst/>
                <a:latin typeface="Chalkboard" pitchFamily="-111" charset="0"/>
              </a:rPr>
              <a:t>OR</a:t>
            </a:r>
          </a:p>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rgbClr val="0000FF"/>
                </a:solidFill>
                <a:latin typeface="Chalkboard" pitchFamily="-111" charset="0"/>
              </a:rPr>
              <a:t>if attending to the same thing but differently</a:t>
            </a:r>
            <a:br>
              <a:rPr lang="en-GB" sz="2400" b="0">
                <a:solidFill>
                  <a:srgbClr val="0000FF"/>
                </a:solidFill>
                <a:latin typeface="Chalkboard" pitchFamily="-111" charset="0"/>
              </a:rPr>
            </a:br>
            <a:r>
              <a:rPr lang="en-GB" sz="2400" b="0">
                <a:solidFill>
                  <a:srgbClr val="0000FF"/>
                </a:solidFill>
                <a:latin typeface="Chalkboard" pitchFamily="-111" charset="0"/>
              </a:rPr>
              <a:t>THEN</a:t>
            </a:r>
            <a:br>
              <a:rPr lang="en-GB" sz="2400" b="0">
                <a:solidFill>
                  <a:srgbClr val="0000FF"/>
                </a:solidFill>
                <a:latin typeface="Chalkboard" pitchFamily="-111" charset="0"/>
              </a:rPr>
            </a:br>
            <a:r>
              <a:rPr lang="en-GB" sz="2400" b="0">
                <a:solidFill>
                  <a:srgbClr val="0000FF"/>
                </a:solidFill>
                <a:latin typeface="Chalkboard" pitchFamily="-111" charset="0"/>
              </a:rPr>
              <a:t>communication is likely to be impoverished</a:t>
            </a:r>
            <a:endParaRPr kumimoji="0" lang="en-GB" sz="2400" b="0" i="0" u="none" strike="noStrike" cap="none" normalizeH="0" baseline="0">
              <a:ln>
                <a:noFill/>
              </a:ln>
              <a:solidFill>
                <a:srgbClr val="0000FF"/>
              </a:solidFill>
              <a:effectLst/>
              <a:latin typeface="Chalkboard" pitchFamily="-111" charset="0"/>
            </a:endParaRPr>
          </a:p>
        </p:txBody>
      </p:sp>
    </p:spTree>
    <p:extLst>
      <p:ext uri="{BB962C8B-B14F-4D97-AF65-F5344CB8AC3E}">
        <p14:creationId xmlns:p14="http://schemas.microsoft.com/office/powerpoint/2010/main" val="4181203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Forms of Attention</a:t>
            </a:r>
          </a:p>
        </p:txBody>
      </p:sp>
      <p:sp>
        <p:nvSpPr>
          <p:cNvPr id="3" name="Content Placeholder 2"/>
          <p:cNvSpPr>
            <a:spLocks noGrp="1"/>
          </p:cNvSpPr>
          <p:nvPr>
            <p:ph idx="1"/>
          </p:nvPr>
        </p:nvSpPr>
        <p:spPr>
          <a:xfrm>
            <a:off x="323528" y="1052736"/>
            <a:ext cx="8424936" cy="2520280"/>
          </a:xfrm>
        </p:spPr>
        <p:txBody>
          <a:bodyPr/>
          <a:lstStyle/>
          <a:p>
            <a:r>
              <a:rPr lang="en-GB"/>
              <a:t>Holding a Whole (gazing)</a:t>
            </a:r>
          </a:p>
          <a:p>
            <a:r>
              <a:rPr lang="en-GB"/>
              <a:t>Discerning Details</a:t>
            </a:r>
          </a:p>
          <a:p>
            <a:r>
              <a:rPr lang="en-GB"/>
              <a:t>Recognising Relationships in the particular situation</a:t>
            </a:r>
          </a:p>
          <a:p>
            <a:r>
              <a:rPr lang="en-GB"/>
              <a:t>Perceiving Properties as being instantiated</a:t>
            </a:r>
          </a:p>
          <a:p>
            <a:r>
              <a:rPr lang="en-GB"/>
              <a:t>Reasoning on the basis of agreed properties</a:t>
            </a:r>
          </a:p>
        </p:txBody>
      </p:sp>
    </p:spTree>
    <p:extLst>
      <p:ext uri="{BB962C8B-B14F-4D97-AF65-F5344CB8AC3E}">
        <p14:creationId xmlns:p14="http://schemas.microsoft.com/office/powerpoint/2010/main" val="173847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Inner &amp; Outer Aspects</a:t>
            </a:r>
          </a:p>
        </p:txBody>
      </p:sp>
      <p:sp>
        <p:nvSpPr>
          <p:cNvPr id="3" name="Content Placeholder 2"/>
          <p:cNvSpPr>
            <a:spLocks noGrp="1"/>
          </p:cNvSpPr>
          <p:nvPr>
            <p:ph idx="1"/>
          </p:nvPr>
        </p:nvSpPr>
        <p:spPr/>
        <p:txBody>
          <a:bodyPr/>
          <a:lstStyle/>
          <a:p>
            <a:r>
              <a:rPr lang="en-GB" dirty="0"/>
              <a:t>Outer</a:t>
            </a:r>
          </a:p>
          <a:p>
            <a:pPr lvl="1"/>
            <a:r>
              <a:rPr lang="en-GB" dirty="0"/>
              <a:t>What task actually initiates explicitly</a:t>
            </a:r>
          </a:p>
          <a:p>
            <a:r>
              <a:rPr lang="en-GB" dirty="0"/>
              <a:t>Inner</a:t>
            </a:r>
          </a:p>
          <a:p>
            <a:pPr lvl="1"/>
            <a:r>
              <a:rPr lang="en-GB" dirty="0"/>
              <a:t>What mathematical concepts underpinned</a:t>
            </a:r>
          </a:p>
          <a:p>
            <a:pPr lvl="1"/>
            <a:r>
              <a:rPr lang="en-GB" dirty="0"/>
              <a:t>What mathematical themes encountered</a:t>
            </a:r>
          </a:p>
          <a:p>
            <a:pPr lvl="1"/>
            <a:r>
              <a:rPr lang="en-GB" dirty="0"/>
              <a:t>What mathematical powers invoked</a:t>
            </a:r>
          </a:p>
          <a:p>
            <a:pPr lvl="1"/>
            <a:r>
              <a:rPr lang="en-GB" dirty="0"/>
              <a:t>What personal propensities brought to awareness</a:t>
            </a:r>
          </a:p>
        </p:txBody>
      </p:sp>
    </p:spTree>
    <p:extLst>
      <p:ext uri="{BB962C8B-B14F-4D97-AF65-F5344CB8AC3E}">
        <p14:creationId xmlns:p14="http://schemas.microsoft.com/office/powerpoint/2010/main" val="5333498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Crossed Ladders</a:t>
            </a:r>
          </a:p>
        </p:txBody>
      </p:sp>
      <p:sp>
        <p:nvSpPr>
          <p:cNvPr id="3" name="Content Placeholder 2"/>
          <p:cNvSpPr>
            <a:spLocks noGrp="1"/>
          </p:cNvSpPr>
          <p:nvPr>
            <p:ph idx="1"/>
          </p:nvPr>
        </p:nvSpPr>
        <p:spPr>
          <a:xfrm>
            <a:off x="609600" y="1143000"/>
            <a:ext cx="7727950" cy="2438400"/>
          </a:xfrm>
        </p:spPr>
        <p:txBody>
          <a:bodyPr/>
          <a:lstStyle/>
          <a:p>
            <a:r>
              <a:rPr lang="en-GB">
                <a:latin typeface="Chalkboard" charset="0"/>
                <a:ea typeface="ＭＳ Ｐゴシック" charset="0"/>
                <a:cs typeface="ＭＳ Ｐゴシック" charset="0"/>
              </a:rPr>
              <a:t>In an alleyway there is a ladder from the base of one wall to the opposite wall, and another the other way, reaching to heights 3m and 4m respectively on the opposite walls. Find the height of the crossing point.</a:t>
            </a:r>
          </a:p>
          <a:p>
            <a:endParaRPr lang="en-US">
              <a:latin typeface="Chalkboard" charset="0"/>
              <a:ea typeface="ＭＳ Ｐゴシック" charset="0"/>
              <a:cs typeface="ＭＳ Ｐゴシック" charset="0"/>
            </a:endParaRPr>
          </a:p>
        </p:txBody>
      </p:sp>
    </p:spTree>
    <p:extLst>
      <p:ext uri="{BB962C8B-B14F-4D97-AF65-F5344CB8AC3E}">
        <p14:creationId xmlns:p14="http://schemas.microsoft.com/office/powerpoint/2010/main" val="4230137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Crossed Ladders Solution</a:t>
            </a:r>
          </a:p>
        </p:txBody>
      </p:sp>
      <p:graphicFrame>
        <p:nvGraphicFramePr>
          <p:cNvPr id="43010" name="Object 2"/>
          <p:cNvGraphicFramePr>
            <a:graphicFrameLocks noChangeAspect="1"/>
          </p:cNvGraphicFramePr>
          <p:nvPr/>
        </p:nvGraphicFramePr>
        <p:xfrm>
          <a:off x="304800" y="914400"/>
          <a:ext cx="2801938" cy="1720851"/>
        </p:xfrm>
        <a:graphic>
          <a:graphicData uri="http://schemas.openxmlformats.org/presentationml/2006/ole">
            <mc:AlternateContent xmlns:mc="http://schemas.openxmlformats.org/markup-compatibility/2006">
              <mc:Choice xmlns:v="urn:schemas-microsoft-com:vml" Requires="v">
                <p:oleObj spid="_x0000_s6387" name="Document" r:id="rId3" imgW="889000" imgH="546100" progId="Word.Document.12">
                  <p:link updateAutomatic="1"/>
                </p:oleObj>
              </mc:Choice>
              <mc:Fallback>
                <p:oleObj name="Document" r:id="rId3" imgW="889000" imgH="546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2801938" cy="172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801796679"/>
              </p:ext>
            </p:extLst>
          </p:nvPr>
        </p:nvGraphicFramePr>
        <p:xfrm>
          <a:off x="946152" y="2895600"/>
          <a:ext cx="1501775" cy="990600"/>
        </p:xfrm>
        <a:graphic>
          <a:graphicData uri="http://schemas.openxmlformats.org/presentationml/2006/ole">
            <mc:AlternateContent xmlns:mc="http://schemas.openxmlformats.org/markup-compatibility/2006">
              <mc:Choice xmlns:v="urn:schemas-microsoft-com:vml" Requires="v">
                <p:oleObj spid="_x0000_s6388" name="Equation" r:id="rId5" imgW="596900" imgH="393700" progId="Equation.DSMT4">
                  <p:embed/>
                </p:oleObj>
              </mc:Choice>
              <mc:Fallback>
                <p:oleObj name="Equation" r:id="rId5" imgW="596900" imgH="393700" progId="Equation.DSMT4">
                  <p:embed/>
                  <p:pic>
                    <p:nvPicPr>
                      <p:cNvPr id="0" name=""/>
                      <p:cNvPicPr>
                        <a:picLocks noChangeAspect="1" noChangeArrowheads="1"/>
                      </p:cNvPicPr>
                      <p:nvPr/>
                    </p:nvPicPr>
                    <p:blipFill>
                      <a:blip r:embed="rId6"/>
                      <a:srcRect/>
                      <a:stretch>
                        <a:fillRect/>
                      </a:stretch>
                    </p:blipFill>
                    <p:spPr bwMode="auto">
                      <a:xfrm>
                        <a:off x="946152" y="2895600"/>
                        <a:ext cx="15017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4002059110"/>
              </p:ext>
            </p:extLst>
          </p:nvPr>
        </p:nvGraphicFramePr>
        <p:xfrm>
          <a:off x="930275" y="4191000"/>
          <a:ext cx="1576388" cy="958851"/>
        </p:xfrm>
        <a:graphic>
          <a:graphicData uri="http://schemas.openxmlformats.org/presentationml/2006/ole">
            <mc:AlternateContent xmlns:mc="http://schemas.openxmlformats.org/markup-compatibility/2006">
              <mc:Choice xmlns:v="urn:schemas-microsoft-com:vml" Requires="v">
                <p:oleObj spid="_x0000_s6389" name="Equation" r:id="rId7" imgW="647700" imgH="393700" progId="Equation.DSMT4">
                  <p:embed/>
                </p:oleObj>
              </mc:Choice>
              <mc:Fallback>
                <p:oleObj name="Equation" r:id="rId7" imgW="647700" imgH="393700" progId="Equation.DSMT4">
                  <p:embed/>
                  <p:pic>
                    <p:nvPicPr>
                      <p:cNvPr id="0" name=""/>
                      <p:cNvPicPr>
                        <a:picLocks noChangeAspect="1" noChangeArrowheads="1"/>
                      </p:cNvPicPr>
                      <p:nvPr/>
                    </p:nvPicPr>
                    <p:blipFill>
                      <a:blip r:embed="rId8"/>
                      <a:srcRect/>
                      <a:stretch>
                        <a:fillRect/>
                      </a:stretch>
                    </p:blipFill>
                    <p:spPr bwMode="auto">
                      <a:xfrm>
                        <a:off x="930275" y="4191000"/>
                        <a:ext cx="1576388" cy="958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448737743"/>
              </p:ext>
            </p:extLst>
          </p:nvPr>
        </p:nvGraphicFramePr>
        <p:xfrm>
          <a:off x="4357690" y="2133600"/>
          <a:ext cx="1577975" cy="958851"/>
        </p:xfrm>
        <a:graphic>
          <a:graphicData uri="http://schemas.openxmlformats.org/presentationml/2006/ole">
            <mc:AlternateContent xmlns:mc="http://schemas.openxmlformats.org/markup-compatibility/2006">
              <mc:Choice xmlns:v="urn:schemas-microsoft-com:vml" Requires="v">
                <p:oleObj spid="_x0000_s6390" name="Equation" r:id="rId9" imgW="647700" imgH="393700" progId="Equation.DSMT4">
                  <p:embed/>
                </p:oleObj>
              </mc:Choice>
              <mc:Fallback>
                <p:oleObj name="Equation" r:id="rId9" imgW="647700" imgH="393700" progId="Equation.DSMT4">
                  <p:embed/>
                  <p:pic>
                    <p:nvPicPr>
                      <p:cNvPr id="0" name=""/>
                      <p:cNvPicPr>
                        <a:picLocks noChangeAspect="1" noChangeArrowheads="1"/>
                      </p:cNvPicPr>
                      <p:nvPr/>
                    </p:nvPicPr>
                    <p:blipFill>
                      <a:blip r:embed="rId10"/>
                      <a:srcRect/>
                      <a:stretch>
                        <a:fillRect/>
                      </a:stretch>
                    </p:blipFill>
                    <p:spPr bwMode="auto">
                      <a:xfrm>
                        <a:off x="4357690" y="2133600"/>
                        <a:ext cx="1577975" cy="958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ounded Rectangle 7"/>
          <p:cNvSpPr>
            <a:spLocks noChangeAspect="1"/>
          </p:cNvSpPr>
          <p:nvPr/>
        </p:nvSpPr>
        <p:spPr bwMode="auto">
          <a:xfrm>
            <a:off x="3810000" y="990600"/>
            <a:ext cx="3498304" cy="1070248"/>
          </a:xfrm>
          <a:prstGeom prst="roundRect">
            <a:avLst>
              <a:gd name="adj" fmla="val 16667"/>
            </a:avLst>
          </a:prstGeom>
          <a:solidFill>
            <a:schemeClr val="bg1"/>
          </a:solidFill>
          <a:ln w="9525">
            <a:solidFill>
              <a:schemeClr val="tx1"/>
            </a:solidFill>
            <a:round/>
            <a:headEnd/>
            <a:tailEnd/>
          </a:ln>
        </p:spPr>
        <p:txBody>
          <a:bodyPr/>
          <a:lstStyle/>
          <a:p>
            <a:pPr algn="ctr"/>
            <a:r>
              <a:rPr lang="en-US" sz="2400" b="0">
                <a:solidFill>
                  <a:srgbClr val="FFFF00"/>
                </a:solidFill>
              </a:rPr>
              <a:t>Dimensions of possible variation</a:t>
            </a:r>
          </a:p>
        </p:txBody>
      </p:sp>
      <p:grpSp>
        <p:nvGrpSpPr>
          <p:cNvPr id="3" name="Group 32"/>
          <p:cNvGrpSpPr>
            <a:grpSpLocks/>
          </p:cNvGrpSpPr>
          <p:nvPr/>
        </p:nvGrpSpPr>
        <p:grpSpPr bwMode="auto">
          <a:xfrm>
            <a:off x="6019800" y="2667001"/>
            <a:ext cx="2133600" cy="1906588"/>
            <a:chOff x="6400800" y="3505200"/>
            <a:chExt cx="2133600" cy="1906588"/>
          </a:xfrm>
        </p:grpSpPr>
        <p:cxnSp>
          <p:nvCxnSpPr>
            <p:cNvPr id="43025" name="Straight Connector 9"/>
            <p:cNvCxnSpPr>
              <a:cxnSpLocks noChangeShapeType="1"/>
            </p:cNvCxnSpPr>
            <p:nvPr/>
          </p:nvCxnSpPr>
          <p:spPr bwMode="auto">
            <a:xfrm>
              <a:off x="6400800" y="5410200"/>
              <a:ext cx="1143000" cy="158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6" name="Straight Connector 11"/>
            <p:cNvCxnSpPr>
              <a:cxnSpLocks noChangeShapeType="1"/>
            </p:cNvCxnSpPr>
            <p:nvPr/>
          </p:nvCxnSpPr>
          <p:spPr bwMode="auto">
            <a:xfrm rot="5400000" flipH="1" flipV="1">
              <a:off x="5943600" y="3962400"/>
              <a:ext cx="1905000" cy="9906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7" name="Straight Connector 13"/>
            <p:cNvCxnSpPr>
              <a:cxnSpLocks noChangeShapeType="1"/>
            </p:cNvCxnSpPr>
            <p:nvPr/>
          </p:nvCxnSpPr>
          <p:spPr bwMode="auto">
            <a:xfrm rot="5400000" flipH="1" flipV="1">
              <a:off x="7086600" y="3962400"/>
              <a:ext cx="1905000" cy="9906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8" name="Straight Connector 14"/>
            <p:cNvCxnSpPr>
              <a:cxnSpLocks noChangeShapeType="1"/>
            </p:cNvCxnSpPr>
            <p:nvPr/>
          </p:nvCxnSpPr>
          <p:spPr bwMode="auto">
            <a:xfrm rot="16200000" flipV="1">
              <a:off x="6705600" y="4572000"/>
              <a:ext cx="1143000" cy="5334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9" name="Straight Connector 16"/>
            <p:cNvCxnSpPr>
              <a:cxnSpLocks noChangeShapeType="1"/>
            </p:cNvCxnSpPr>
            <p:nvPr/>
          </p:nvCxnSpPr>
          <p:spPr bwMode="auto">
            <a:xfrm rot="10800000" flipV="1">
              <a:off x="6400800" y="3860800"/>
              <a:ext cx="1955800" cy="15494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30" name="Straight Connector 19"/>
            <p:cNvCxnSpPr>
              <a:cxnSpLocks noChangeShapeType="1"/>
            </p:cNvCxnSpPr>
            <p:nvPr/>
          </p:nvCxnSpPr>
          <p:spPr bwMode="auto">
            <a:xfrm rot="5400000" flipH="1" flipV="1">
              <a:off x="6705600" y="4876800"/>
              <a:ext cx="685800" cy="3810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grpSp>
      <p:grpSp>
        <p:nvGrpSpPr>
          <p:cNvPr id="4" name="Group 33"/>
          <p:cNvGrpSpPr>
            <a:grpSpLocks/>
          </p:cNvGrpSpPr>
          <p:nvPr/>
        </p:nvGrpSpPr>
        <p:grpSpPr bwMode="auto">
          <a:xfrm>
            <a:off x="3505202" y="3429001"/>
            <a:ext cx="1146175" cy="1144588"/>
            <a:chOff x="3809206" y="5410200"/>
            <a:chExt cx="1145382" cy="1144588"/>
          </a:xfrm>
        </p:grpSpPr>
        <p:cxnSp>
          <p:nvCxnSpPr>
            <p:cNvPr id="43019" name="Straight Connector 21"/>
            <p:cNvCxnSpPr>
              <a:cxnSpLocks noChangeShapeType="1"/>
            </p:cNvCxnSpPr>
            <p:nvPr/>
          </p:nvCxnSpPr>
          <p:spPr bwMode="auto">
            <a:xfrm>
              <a:off x="3810000" y="6553200"/>
              <a:ext cx="1143000" cy="158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0" name="Straight Connector 22"/>
            <p:cNvCxnSpPr>
              <a:cxnSpLocks noChangeShapeType="1"/>
            </p:cNvCxnSpPr>
            <p:nvPr/>
          </p:nvCxnSpPr>
          <p:spPr bwMode="auto">
            <a:xfrm rot="5400000" flipH="1" flipV="1">
              <a:off x="3238500" y="5981700"/>
              <a:ext cx="1143000" cy="158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1" name="Straight Connector 24"/>
            <p:cNvCxnSpPr>
              <a:cxnSpLocks noChangeShapeType="1"/>
            </p:cNvCxnSpPr>
            <p:nvPr/>
          </p:nvCxnSpPr>
          <p:spPr bwMode="auto">
            <a:xfrm rot="5400000" flipH="1" flipV="1">
              <a:off x="4382294" y="5980906"/>
              <a:ext cx="1143000" cy="158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2" name="Straight Connector 25"/>
            <p:cNvCxnSpPr>
              <a:cxnSpLocks noChangeShapeType="1"/>
            </p:cNvCxnSpPr>
            <p:nvPr/>
          </p:nvCxnSpPr>
          <p:spPr bwMode="auto">
            <a:xfrm flipV="1">
              <a:off x="3810000" y="5638800"/>
              <a:ext cx="1143000" cy="9144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3" name="Straight Connector 27"/>
            <p:cNvCxnSpPr>
              <a:cxnSpLocks noChangeShapeType="1"/>
            </p:cNvCxnSpPr>
            <p:nvPr/>
          </p:nvCxnSpPr>
          <p:spPr bwMode="auto">
            <a:xfrm>
              <a:off x="3810000" y="5562600"/>
              <a:ext cx="1143000" cy="7620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43024" name="Straight Connector 30"/>
            <p:cNvCxnSpPr>
              <a:cxnSpLocks noChangeShapeType="1"/>
            </p:cNvCxnSpPr>
            <p:nvPr/>
          </p:nvCxnSpPr>
          <p:spPr bwMode="auto">
            <a:xfrm rot="5400000" flipH="1" flipV="1">
              <a:off x="4229100" y="6286500"/>
              <a:ext cx="533400" cy="158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cxnSp>
      </p:grpSp>
      <p:sp>
        <p:nvSpPr>
          <p:cNvPr id="35" name="Rounded Rectangle 34"/>
          <p:cNvSpPr>
            <a:spLocks noChangeArrowheads="1"/>
          </p:cNvSpPr>
          <p:nvPr/>
        </p:nvSpPr>
        <p:spPr bwMode="auto">
          <a:xfrm>
            <a:off x="4572000" y="5334000"/>
            <a:ext cx="2667000" cy="990600"/>
          </a:xfrm>
          <a:prstGeom prst="roundRect">
            <a:avLst>
              <a:gd name="adj" fmla="val 16667"/>
            </a:avLst>
          </a:prstGeom>
          <a:solidFill>
            <a:srgbClr val="FFF7D7"/>
          </a:solidFill>
          <a:ln w="9525">
            <a:solidFill>
              <a:schemeClr val="tx1"/>
            </a:solidFill>
            <a:round/>
            <a:headEnd/>
            <a:tailEnd/>
          </a:ln>
        </p:spPr>
        <p:txBody>
          <a:bodyPr/>
          <a:lstStyle/>
          <a:p>
            <a:pPr algn="ctr"/>
            <a:r>
              <a:rPr lang="en-US" sz="2400">
                <a:solidFill>
                  <a:srgbClr val="660066"/>
                </a:solidFill>
              </a:rPr>
              <a:t>Harmonic or</a:t>
            </a:r>
          </a:p>
          <a:p>
            <a:pPr algn="ctr"/>
            <a:r>
              <a:rPr lang="en-US" sz="2400">
                <a:solidFill>
                  <a:srgbClr val="660066"/>
                </a:solidFill>
              </a:rPr>
              <a:t>Parallel Sum</a:t>
            </a:r>
          </a:p>
        </p:txBody>
      </p:sp>
    </p:spTree>
    <p:extLst>
      <p:ext uri="{BB962C8B-B14F-4D97-AF65-F5344CB8AC3E}">
        <p14:creationId xmlns:p14="http://schemas.microsoft.com/office/powerpoint/2010/main" val="3350891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Journeys</a:t>
            </a:r>
          </a:p>
        </p:txBody>
      </p:sp>
      <p:sp>
        <p:nvSpPr>
          <p:cNvPr id="3" name="Content Placeholder 2"/>
          <p:cNvSpPr>
            <a:spLocks noGrp="1"/>
          </p:cNvSpPr>
          <p:nvPr>
            <p:ph idx="1"/>
          </p:nvPr>
        </p:nvSpPr>
        <p:spPr>
          <a:xfrm>
            <a:off x="762000" y="990600"/>
            <a:ext cx="7727950" cy="4724400"/>
          </a:xfrm>
        </p:spPr>
        <p:txBody>
          <a:bodyPr/>
          <a:lstStyle/>
          <a:p>
            <a:endParaRPr lang="en-US" sz="2400">
              <a:latin typeface="Chalkboard" charset="0"/>
              <a:ea typeface="ＭＳ Ｐゴシック" charset="0"/>
              <a:cs typeface="ＭＳ Ｐゴシック" charset="0"/>
            </a:endParaRPr>
          </a:p>
          <a:p>
            <a:r>
              <a:rPr lang="en-US">
                <a:latin typeface="Chalkboard" charset="0"/>
                <a:ea typeface="ＭＳ Ｐゴシック" charset="0"/>
                <a:cs typeface="ＭＳ Ｐゴシック" charset="0"/>
              </a:rPr>
              <a:t>Couriers</a:t>
            </a:r>
          </a:p>
          <a:p>
            <a:pPr lvl="1"/>
            <a:r>
              <a:rPr lang="en-US" sz="2000">
                <a:latin typeface="Chalkboard" charset="0"/>
                <a:ea typeface="ＭＳ Ｐゴシック" charset="0"/>
                <a:cs typeface="ＭＳ Ｐゴシック" charset="0"/>
              </a:rPr>
              <a:t>A courier sets out from one town to go to another at a certain pace; a few hours later the message is countermanded so a second courier is sent out at a faster pace … will the second overtake the first in time?</a:t>
            </a:r>
          </a:p>
          <a:p>
            <a:r>
              <a:rPr lang="en-US" sz="2400">
                <a:latin typeface="Chalkboard" charset="0"/>
                <a:ea typeface="ＭＳ Ｐゴシック" charset="0"/>
                <a:cs typeface="ＭＳ Ｐゴシック" charset="0"/>
              </a:rPr>
              <a:t>Meeting Point</a:t>
            </a:r>
          </a:p>
          <a:p>
            <a:pPr lvl="1"/>
            <a:r>
              <a:rPr lang="en-GB" sz="2000">
                <a:latin typeface="Chalkboard" charset="0"/>
                <a:ea typeface="ＭＳ Ｐゴシック" charset="0"/>
              </a:rPr>
              <a:t>Some people leave town </a:t>
            </a:r>
            <a:r>
              <a:rPr lang="en-GB" sz="2000" i="1">
                <a:latin typeface="Chalkboard" charset="0"/>
                <a:ea typeface="ＭＳ Ｐゴシック" charset="0"/>
              </a:rPr>
              <a:t>A</a:t>
            </a:r>
            <a:r>
              <a:rPr lang="en-GB" sz="2000">
                <a:latin typeface="Chalkboard" charset="0"/>
                <a:ea typeface="ＭＳ Ｐゴシック" charset="0"/>
              </a:rPr>
              <a:t> headed for town </a:t>
            </a:r>
            <a:r>
              <a:rPr lang="en-GB" sz="2000" i="1">
                <a:latin typeface="Chalkboard" charset="0"/>
                <a:ea typeface="ＭＳ Ｐゴシック" charset="0"/>
              </a:rPr>
              <a:t>B</a:t>
            </a:r>
            <a:r>
              <a:rPr lang="en-GB" sz="2000">
                <a:latin typeface="Chalkboard" charset="0"/>
                <a:ea typeface="ＭＳ Ｐゴシック" charset="0"/>
              </a:rPr>
              <a:t> and at the same time some people leave town </a:t>
            </a:r>
            <a:r>
              <a:rPr lang="en-GB" sz="2000" i="1">
                <a:latin typeface="Chalkboard" charset="0"/>
                <a:ea typeface="ＭＳ Ｐゴシック" charset="0"/>
              </a:rPr>
              <a:t>B</a:t>
            </a:r>
            <a:r>
              <a:rPr lang="en-GB" sz="2000">
                <a:latin typeface="Chalkboard" charset="0"/>
                <a:ea typeface="ＭＳ Ｐゴシック" charset="0"/>
              </a:rPr>
              <a:t> headed for town </a:t>
            </a:r>
            <a:r>
              <a:rPr lang="en-GB" sz="2000" i="1">
                <a:latin typeface="Chalkboard" charset="0"/>
                <a:ea typeface="ＭＳ Ｐゴシック" charset="0"/>
              </a:rPr>
              <a:t>A. </a:t>
            </a:r>
            <a:r>
              <a:rPr lang="en-GB" sz="2000">
                <a:latin typeface="Chalkboard" charset="0"/>
                <a:ea typeface="ＭＳ Ｐゴシック" charset="0"/>
              </a:rPr>
              <a:t>They all meet at noon, eating lunch together for an hour. They continue their journeys. One group reaches their destination at 7:15 pm, while the other group gets to their destination at 5pm. When did they all start? [Arnold]</a:t>
            </a:r>
          </a:p>
          <a:p>
            <a:endParaRPr lang="en-US" sz="2400">
              <a:latin typeface="Chalkboard" charset="0"/>
              <a:ea typeface="ＭＳ Ｐゴシック" charset="0"/>
              <a:cs typeface="ＭＳ Ｐゴシック" charset="0"/>
            </a:endParaRPr>
          </a:p>
        </p:txBody>
      </p:sp>
    </p:spTree>
    <p:extLst>
      <p:ext uri="{BB962C8B-B14F-4D97-AF65-F5344CB8AC3E}">
        <p14:creationId xmlns:p14="http://schemas.microsoft.com/office/powerpoint/2010/main" val="30992761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Meeting Point Resolution</a:t>
            </a:r>
          </a:p>
        </p:txBody>
      </p:sp>
      <p:sp>
        <p:nvSpPr>
          <p:cNvPr id="3" name="Content Placeholder 2"/>
          <p:cNvSpPr>
            <a:spLocks noGrp="1"/>
          </p:cNvSpPr>
          <p:nvPr>
            <p:ph idx="1"/>
          </p:nvPr>
        </p:nvSpPr>
        <p:spPr>
          <a:xfrm>
            <a:off x="762000" y="1219200"/>
            <a:ext cx="7727950" cy="762000"/>
          </a:xfrm>
        </p:spPr>
        <p:txBody>
          <a:bodyPr/>
          <a:lstStyle/>
          <a:p>
            <a:r>
              <a:rPr lang="en-US">
                <a:latin typeface="Chalkboard" charset="0"/>
                <a:ea typeface="ＭＳ Ｐゴシック" charset="0"/>
                <a:cs typeface="ＭＳ Ｐゴシック" charset="0"/>
              </a:rPr>
              <a:t>Draw a graph!</a:t>
            </a:r>
          </a:p>
        </p:txBody>
      </p:sp>
      <p:grpSp>
        <p:nvGrpSpPr>
          <p:cNvPr id="4" name="Group 25"/>
          <p:cNvGrpSpPr>
            <a:grpSpLocks/>
          </p:cNvGrpSpPr>
          <p:nvPr/>
        </p:nvGrpSpPr>
        <p:grpSpPr bwMode="auto">
          <a:xfrm>
            <a:off x="1447800" y="2516188"/>
            <a:ext cx="5181600" cy="3505200"/>
            <a:chOff x="1447800" y="2515394"/>
            <a:chExt cx="5181600" cy="3505200"/>
          </a:xfrm>
        </p:grpSpPr>
        <p:cxnSp>
          <p:nvCxnSpPr>
            <p:cNvPr id="45074" name="Straight Connector 4"/>
            <p:cNvCxnSpPr>
              <a:cxnSpLocks noChangeShapeType="1"/>
            </p:cNvCxnSpPr>
            <p:nvPr/>
          </p:nvCxnSpPr>
          <p:spPr bwMode="auto">
            <a:xfrm rot="5400000">
              <a:off x="-76200" y="4267200"/>
              <a:ext cx="35052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45075" name="Straight Connector 5"/>
            <p:cNvCxnSpPr>
              <a:cxnSpLocks noChangeShapeType="1"/>
            </p:cNvCxnSpPr>
            <p:nvPr/>
          </p:nvCxnSpPr>
          <p:spPr bwMode="auto">
            <a:xfrm>
              <a:off x="1447800" y="5791200"/>
              <a:ext cx="51816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grpSp>
        <p:nvGrpSpPr>
          <p:cNvPr id="5" name="Group 26"/>
          <p:cNvGrpSpPr>
            <a:grpSpLocks/>
          </p:cNvGrpSpPr>
          <p:nvPr/>
        </p:nvGrpSpPr>
        <p:grpSpPr bwMode="auto">
          <a:xfrm>
            <a:off x="1676400" y="3048000"/>
            <a:ext cx="1828800" cy="2743200"/>
            <a:chOff x="1676400" y="3048000"/>
            <a:chExt cx="1828800" cy="2743200"/>
          </a:xfrm>
        </p:grpSpPr>
        <p:cxnSp>
          <p:nvCxnSpPr>
            <p:cNvPr id="45072" name="Straight Connector 8"/>
            <p:cNvCxnSpPr>
              <a:cxnSpLocks noChangeShapeType="1"/>
            </p:cNvCxnSpPr>
            <p:nvPr/>
          </p:nvCxnSpPr>
          <p:spPr bwMode="auto">
            <a:xfrm>
              <a:off x="1676400" y="3048000"/>
              <a:ext cx="1828800" cy="1600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45073" name="Straight Connector 10"/>
            <p:cNvCxnSpPr>
              <a:cxnSpLocks noChangeShapeType="1"/>
            </p:cNvCxnSpPr>
            <p:nvPr/>
          </p:nvCxnSpPr>
          <p:spPr bwMode="auto">
            <a:xfrm flipV="1">
              <a:off x="1676400" y="4648200"/>
              <a:ext cx="1816100" cy="1143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cxnSp>
        <p:nvCxnSpPr>
          <p:cNvPr id="15" name="Straight Connector 14"/>
          <p:cNvCxnSpPr>
            <a:cxnSpLocks noChangeShapeType="1"/>
          </p:cNvCxnSpPr>
          <p:nvPr/>
        </p:nvCxnSpPr>
        <p:spPr bwMode="auto">
          <a:xfrm>
            <a:off x="1676400" y="3048001"/>
            <a:ext cx="49530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nvGrpSpPr>
          <p:cNvPr id="6" name="Group 27"/>
          <p:cNvGrpSpPr>
            <a:grpSpLocks/>
          </p:cNvGrpSpPr>
          <p:nvPr/>
        </p:nvGrpSpPr>
        <p:grpSpPr bwMode="auto">
          <a:xfrm>
            <a:off x="4038600" y="3048000"/>
            <a:ext cx="2590800" cy="2743200"/>
            <a:chOff x="4038600" y="3048000"/>
            <a:chExt cx="2590800" cy="2743200"/>
          </a:xfrm>
        </p:grpSpPr>
        <p:cxnSp>
          <p:nvCxnSpPr>
            <p:cNvPr id="45070" name="Straight Connector 12"/>
            <p:cNvCxnSpPr>
              <a:cxnSpLocks noChangeShapeType="1"/>
            </p:cNvCxnSpPr>
            <p:nvPr/>
          </p:nvCxnSpPr>
          <p:spPr bwMode="auto">
            <a:xfrm>
              <a:off x="4038600" y="4648200"/>
              <a:ext cx="1295400" cy="1143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45071" name="Straight Connector 18"/>
            <p:cNvCxnSpPr>
              <a:cxnSpLocks noChangeShapeType="1"/>
            </p:cNvCxnSpPr>
            <p:nvPr/>
          </p:nvCxnSpPr>
          <p:spPr bwMode="auto">
            <a:xfrm flipV="1">
              <a:off x="4038600" y="3048000"/>
              <a:ext cx="2590800" cy="1600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grpSp>
        <p:nvGrpSpPr>
          <p:cNvPr id="7" name="Group 32"/>
          <p:cNvGrpSpPr>
            <a:grpSpLocks/>
          </p:cNvGrpSpPr>
          <p:nvPr/>
        </p:nvGrpSpPr>
        <p:grpSpPr bwMode="auto">
          <a:xfrm>
            <a:off x="387478" y="2819400"/>
            <a:ext cx="4079222" cy="3509084"/>
            <a:chOff x="387476" y="2819400"/>
            <a:chExt cx="4078873" cy="3508440"/>
          </a:xfrm>
        </p:grpSpPr>
        <p:sp>
          <p:nvSpPr>
            <p:cNvPr id="45066" name="TextBox 28"/>
            <p:cNvSpPr txBox="1">
              <a:spLocks noChangeArrowheads="1"/>
            </p:cNvSpPr>
            <p:nvPr/>
          </p:nvSpPr>
          <p:spPr bwMode="auto">
            <a:xfrm>
              <a:off x="1219200" y="2819400"/>
              <a:ext cx="389362" cy="5231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b="0">
                  <a:solidFill>
                    <a:srgbClr val="000000"/>
                  </a:solidFill>
                </a:rPr>
                <a:t>B</a:t>
              </a:r>
            </a:p>
          </p:txBody>
        </p:sp>
        <p:sp>
          <p:nvSpPr>
            <p:cNvPr id="45067" name="TextBox 29"/>
            <p:cNvSpPr txBox="1">
              <a:spLocks noChangeArrowheads="1"/>
            </p:cNvSpPr>
            <p:nvPr/>
          </p:nvSpPr>
          <p:spPr bwMode="auto">
            <a:xfrm>
              <a:off x="990600" y="5486400"/>
              <a:ext cx="416337" cy="5231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b="0">
                  <a:solidFill>
                    <a:srgbClr val="000000"/>
                  </a:solidFill>
                </a:rPr>
                <a:t>A</a:t>
              </a:r>
            </a:p>
          </p:txBody>
        </p:sp>
        <p:sp>
          <p:nvSpPr>
            <p:cNvPr id="45068" name="TextBox 30"/>
            <p:cNvSpPr txBox="1">
              <a:spLocks noChangeArrowheads="1"/>
            </p:cNvSpPr>
            <p:nvPr/>
          </p:nvSpPr>
          <p:spPr bwMode="auto">
            <a:xfrm>
              <a:off x="3563615" y="5804716"/>
              <a:ext cx="902734" cy="5231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b="0">
                  <a:solidFill>
                    <a:srgbClr val="000000"/>
                  </a:solidFill>
                </a:rPr>
                <a:t>time</a:t>
              </a:r>
            </a:p>
          </p:txBody>
        </p:sp>
        <p:sp>
          <p:nvSpPr>
            <p:cNvPr id="45069" name="TextBox 31"/>
            <p:cNvSpPr txBox="1">
              <a:spLocks noChangeArrowheads="1"/>
            </p:cNvSpPr>
            <p:nvPr/>
          </p:nvSpPr>
          <p:spPr bwMode="auto">
            <a:xfrm>
              <a:off x="387476" y="3810000"/>
              <a:ext cx="1518234" cy="13847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a:r>
                <a:rPr lang="en-US" b="0">
                  <a:solidFill>
                    <a:srgbClr val="000000"/>
                  </a:solidFill>
                </a:rPr>
                <a:t>Distance</a:t>
              </a:r>
              <a:br>
                <a:rPr lang="en-US" b="0">
                  <a:solidFill>
                    <a:srgbClr val="000000"/>
                  </a:solidFill>
                </a:rPr>
              </a:br>
              <a:r>
                <a:rPr lang="en-US" b="0">
                  <a:solidFill>
                    <a:srgbClr val="000000"/>
                  </a:solidFill>
                </a:rPr>
                <a:t>from</a:t>
              </a:r>
              <a:br>
                <a:rPr lang="en-US" b="0">
                  <a:solidFill>
                    <a:srgbClr val="000000"/>
                  </a:solidFill>
                </a:rPr>
              </a:br>
              <a:r>
                <a:rPr lang="en-US" b="0">
                  <a:solidFill>
                    <a:srgbClr val="000000"/>
                  </a:solidFill>
                </a:rPr>
                <a:t>A</a:t>
              </a:r>
            </a:p>
          </p:txBody>
        </p:sp>
      </p:grpSp>
      <p:sp>
        <p:nvSpPr>
          <p:cNvPr id="35" name="Rounded Rectangle 34"/>
          <p:cNvSpPr>
            <a:spLocks noChangeAspect="1"/>
          </p:cNvSpPr>
          <p:nvPr/>
        </p:nvSpPr>
        <p:spPr bwMode="auto">
          <a:xfrm>
            <a:off x="5791200" y="4038600"/>
            <a:ext cx="3048000" cy="990600"/>
          </a:xfrm>
          <a:prstGeom prst="roundRect">
            <a:avLst>
              <a:gd name="adj" fmla="val 16667"/>
            </a:avLst>
          </a:prstGeom>
          <a:solidFill>
            <a:schemeClr val="accent1"/>
          </a:solidFill>
          <a:ln w="9525">
            <a:solidFill>
              <a:schemeClr val="tx1"/>
            </a:solidFill>
            <a:round/>
            <a:headEnd/>
            <a:tailEnd/>
          </a:ln>
        </p:spPr>
        <p:txBody>
          <a:bodyPr/>
          <a:lstStyle/>
          <a:p>
            <a:pPr algn="ctr"/>
            <a:r>
              <a:rPr lang="en-US" sz="2400">
                <a:solidFill>
                  <a:srgbClr val="800000"/>
                </a:solidFill>
              </a:rPr>
              <a:t>Dimensions of possible variation?</a:t>
            </a:r>
          </a:p>
        </p:txBody>
      </p:sp>
    </p:spTree>
    <p:extLst>
      <p:ext uri="{BB962C8B-B14F-4D97-AF65-F5344CB8AC3E}">
        <p14:creationId xmlns:p14="http://schemas.microsoft.com/office/powerpoint/2010/main" val="3290298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6.66667E-6 6.66667E-6 L -0.05833 6.66667E-6 " pathEditMode="relative" ptsTypes="AA">
                                      <p:cBhvr>
                                        <p:cTn id="26" dur="2000" fill="hold"/>
                                        <p:tgtEl>
                                          <p:spTgt spid="6"/>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Cistern Filling</a:t>
            </a:r>
          </a:p>
        </p:txBody>
      </p:sp>
      <p:sp>
        <p:nvSpPr>
          <p:cNvPr id="3" name="Content Placeholder 2"/>
          <p:cNvSpPr>
            <a:spLocks noGrp="1"/>
          </p:cNvSpPr>
          <p:nvPr>
            <p:ph idx="1"/>
          </p:nvPr>
        </p:nvSpPr>
        <p:spPr>
          <a:xfrm>
            <a:off x="685800" y="1066800"/>
            <a:ext cx="7727950" cy="1981200"/>
          </a:xfrm>
        </p:spPr>
        <p:txBody>
          <a:bodyPr/>
          <a:lstStyle/>
          <a:p>
            <a:r>
              <a:rPr lang="en-GB">
                <a:latin typeface="Chalkboard" charset="0"/>
                <a:ea typeface="ＭＳ Ｐゴシック" charset="0"/>
                <a:cs typeface="ＭＳ Ｐゴシック" charset="0"/>
              </a:rPr>
              <a:t>A cistern is filled by two spouts, which can fill the cistern in </a:t>
            </a:r>
            <a:r>
              <a:rPr lang="en-GB" i="1">
                <a:latin typeface="Chalkboard" charset="0"/>
                <a:ea typeface="ＭＳ Ｐゴシック" charset="0"/>
                <a:cs typeface="ＭＳ Ｐゴシック" charset="0"/>
              </a:rPr>
              <a:t>a</a:t>
            </a:r>
            <a:r>
              <a:rPr lang="en-GB">
                <a:latin typeface="Chalkboard" charset="0"/>
                <a:ea typeface="ＭＳ Ｐゴシック" charset="0"/>
                <a:cs typeface="ＭＳ Ｐゴシック" charset="0"/>
              </a:rPr>
              <a:t> and </a:t>
            </a:r>
            <a:r>
              <a:rPr lang="en-GB" i="1">
                <a:latin typeface="Chalkboard" charset="0"/>
                <a:ea typeface="ＭＳ Ｐゴシック" charset="0"/>
                <a:cs typeface="ＭＳ Ｐゴシック" charset="0"/>
              </a:rPr>
              <a:t>b</a:t>
            </a:r>
            <a:r>
              <a:rPr lang="en-GB">
                <a:latin typeface="Chalkboard" charset="0"/>
                <a:ea typeface="ＭＳ Ｐゴシック" charset="0"/>
                <a:cs typeface="ＭＳ Ｐゴシック" charset="0"/>
              </a:rPr>
              <a:t> hours respectively working alone. How long does it take with both working together?</a:t>
            </a:r>
          </a:p>
        </p:txBody>
      </p:sp>
      <p:grpSp>
        <p:nvGrpSpPr>
          <p:cNvPr id="4" name="Group 20"/>
          <p:cNvGrpSpPr>
            <a:grpSpLocks/>
          </p:cNvGrpSpPr>
          <p:nvPr/>
        </p:nvGrpSpPr>
        <p:grpSpPr bwMode="auto">
          <a:xfrm>
            <a:off x="2665415" y="3352801"/>
            <a:ext cx="2592387" cy="1754188"/>
            <a:chOff x="2666206" y="3352800"/>
            <a:chExt cx="2591594" cy="1754188"/>
          </a:xfrm>
        </p:grpSpPr>
        <p:cxnSp>
          <p:nvCxnSpPr>
            <p:cNvPr id="46093" name="Straight Connector 4"/>
            <p:cNvCxnSpPr>
              <a:cxnSpLocks noChangeShapeType="1"/>
            </p:cNvCxnSpPr>
            <p:nvPr/>
          </p:nvCxnSpPr>
          <p:spPr bwMode="auto">
            <a:xfrm>
              <a:off x="2667000" y="5105400"/>
              <a:ext cx="2590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46094" name="Straight Connector 6"/>
            <p:cNvCxnSpPr>
              <a:cxnSpLocks noChangeShapeType="1"/>
            </p:cNvCxnSpPr>
            <p:nvPr/>
          </p:nvCxnSpPr>
          <p:spPr bwMode="auto">
            <a:xfrm>
              <a:off x="2667000" y="3352800"/>
              <a:ext cx="2590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46095" name="Straight Connector 7"/>
            <p:cNvCxnSpPr>
              <a:cxnSpLocks noChangeShapeType="1"/>
            </p:cNvCxnSpPr>
            <p:nvPr/>
          </p:nvCxnSpPr>
          <p:spPr bwMode="auto">
            <a:xfrm rot="5400000" flipH="1" flipV="1">
              <a:off x="1790700" y="4229100"/>
              <a:ext cx="17526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cxnSp>
        <p:nvCxnSpPr>
          <p:cNvPr id="10" name="Straight Connector 9"/>
          <p:cNvCxnSpPr>
            <a:cxnSpLocks noChangeShapeType="1"/>
          </p:cNvCxnSpPr>
          <p:nvPr/>
        </p:nvCxnSpPr>
        <p:spPr bwMode="auto">
          <a:xfrm rot="5400000" flipH="1" flipV="1">
            <a:off x="2324100" y="3695700"/>
            <a:ext cx="1752600" cy="1066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rot="10800000">
            <a:off x="2667000" y="3352800"/>
            <a:ext cx="2590800" cy="1752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10800000">
            <a:off x="2667000" y="3860801"/>
            <a:ext cx="7366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23" name="TextBox 22"/>
          <p:cNvSpPr txBox="1">
            <a:spLocks noChangeArrowheads="1"/>
          </p:cNvSpPr>
          <p:nvPr/>
        </p:nvSpPr>
        <p:spPr bwMode="auto">
          <a:xfrm rot="10800000" flipV="1">
            <a:off x="3657600" y="579147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1800" b="0">
                <a:solidFill>
                  <a:schemeClr val="bg1"/>
                </a:solidFill>
              </a:rPr>
              <a:t>time</a:t>
            </a:r>
          </a:p>
        </p:txBody>
      </p:sp>
      <p:grpSp>
        <p:nvGrpSpPr>
          <p:cNvPr id="5" name="Group 24"/>
          <p:cNvGrpSpPr>
            <a:grpSpLocks/>
          </p:cNvGrpSpPr>
          <p:nvPr/>
        </p:nvGrpSpPr>
        <p:grpSpPr bwMode="auto">
          <a:xfrm>
            <a:off x="2971803" y="2895600"/>
            <a:ext cx="1195409" cy="2671994"/>
            <a:chOff x="2971800" y="2895600"/>
            <a:chExt cx="1194752" cy="2671353"/>
          </a:xfrm>
        </p:grpSpPr>
        <p:sp>
          <p:nvSpPr>
            <p:cNvPr id="46091" name="TextBox 21"/>
            <p:cNvSpPr txBox="1">
              <a:spLocks noChangeArrowheads="1"/>
            </p:cNvSpPr>
            <p:nvPr/>
          </p:nvSpPr>
          <p:spPr bwMode="auto">
            <a:xfrm>
              <a:off x="2971800" y="2895600"/>
              <a:ext cx="351185" cy="46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b="0">
                  <a:solidFill>
                    <a:srgbClr val="000000"/>
                  </a:solidFill>
                </a:rPr>
                <a:t>a</a:t>
              </a:r>
            </a:p>
          </p:txBody>
        </p:sp>
        <p:sp>
          <p:nvSpPr>
            <p:cNvPr id="46092" name="TextBox 23"/>
            <p:cNvSpPr txBox="1">
              <a:spLocks noChangeArrowheads="1"/>
            </p:cNvSpPr>
            <p:nvPr/>
          </p:nvSpPr>
          <p:spPr bwMode="auto">
            <a:xfrm>
              <a:off x="3810000" y="5105399"/>
              <a:ext cx="356552" cy="46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b="0">
                  <a:solidFill>
                    <a:srgbClr val="000000"/>
                  </a:solidFill>
                </a:rPr>
                <a:t>b</a:t>
              </a:r>
            </a:p>
          </p:txBody>
        </p:sp>
      </p:grpSp>
      <p:sp>
        <p:nvSpPr>
          <p:cNvPr id="26" name="Rounded Rectangle 25"/>
          <p:cNvSpPr>
            <a:spLocks noChangeAspect="1"/>
          </p:cNvSpPr>
          <p:nvPr/>
        </p:nvSpPr>
        <p:spPr bwMode="auto">
          <a:xfrm>
            <a:off x="5508104" y="3645024"/>
            <a:ext cx="3048000" cy="990600"/>
          </a:xfrm>
          <a:prstGeom prst="roundRect">
            <a:avLst>
              <a:gd name="adj" fmla="val 16667"/>
            </a:avLst>
          </a:prstGeom>
          <a:solidFill>
            <a:srgbClr val="993300"/>
          </a:solidFill>
          <a:ln w="9525">
            <a:solidFill>
              <a:schemeClr val="tx1"/>
            </a:solidFill>
            <a:round/>
            <a:headEnd/>
            <a:tailEnd/>
          </a:ln>
        </p:spPr>
        <p:txBody>
          <a:bodyPr/>
          <a:lstStyle/>
          <a:p>
            <a:pPr algn="ctr"/>
            <a:r>
              <a:rPr lang="en-US" sz="2400" b="0">
                <a:solidFill>
                  <a:schemeClr val="tx2"/>
                </a:solidFill>
              </a:rPr>
              <a:t>Dimensions of possible variation?</a:t>
            </a:r>
          </a:p>
        </p:txBody>
      </p:sp>
    </p:spTree>
    <p:extLst>
      <p:ext uri="{BB962C8B-B14F-4D97-AF65-F5344CB8AC3E}">
        <p14:creationId xmlns:p14="http://schemas.microsoft.com/office/powerpoint/2010/main" val="7758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Crossed Planes</a:t>
            </a:r>
          </a:p>
        </p:txBody>
      </p:sp>
      <p:sp>
        <p:nvSpPr>
          <p:cNvPr id="3" name="Content Placeholder 2"/>
          <p:cNvSpPr>
            <a:spLocks noGrp="1"/>
          </p:cNvSpPr>
          <p:nvPr>
            <p:ph idx="1"/>
          </p:nvPr>
        </p:nvSpPr>
        <p:spPr>
          <a:xfrm>
            <a:off x="457200" y="838200"/>
            <a:ext cx="7727950" cy="5181600"/>
          </a:xfrm>
        </p:spPr>
        <p:txBody>
          <a:bodyPr/>
          <a:lstStyle/>
          <a:p>
            <a:r>
              <a:rPr lang="en-US">
                <a:latin typeface="Chalkboard" charset="0"/>
                <a:ea typeface="ＭＳ Ｐゴシック" charset="0"/>
                <a:cs typeface="ＭＳ Ｐゴシック" charset="0"/>
              </a:rPr>
              <a:t>Imagine three towers not on a straight line.</a:t>
            </a:r>
          </a:p>
          <a:p>
            <a:r>
              <a:rPr lang="en-US">
                <a:latin typeface="Chalkboard" charset="0"/>
                <a:ea typeface="ＭＳ Ｐゴシック" charset="0"/>
                <a:cs typeface="ＭＳ Ｐゴシック" charset="0"/>
              </a:rPr>
              <a:t>Imagine a plane through the base of two towers and the top of the third; and the other two similar planes. </a:t>
            </a:r>
          </a:p>
          <a:p>
            <a:pPr lvl="1"/>
            <a:r>
              <a:rPr lang="en-US">
                <a:latin typeface="Chalkboard" charset="0"/>
                <a:ea typeface="ＭＳ Ｐゴシック" charset="0"/>
              </a:rPr>
              <a:t>They meet in a point.</a:t>
            </a:r>
          </a:p>
          <a:p>
            <a:r>
              <a:rPr lang="en-US">
                <a:latin typeface="Chalkboard" charset="0"/>
                <a:ea typeface="ＭＳ Ｐゴシック" charset="0"/>
                <a:cs typeface="ＭＳ Ｐゴシック" charset="0"/>
              </a:rPr>
              <a:t>Imagine a plane through the tops of two towers and the base of the third; and the other two similar planes</a:t>
            </a:r>
          </a:p>
          <a:p>
            <a:pPr lvl="1"/>
            <a:r>
              <a:rPr lang="en-US">
                <a:latin typeface="Chalkboard" charset="0"/>
                <a:ea typeface="ＭＳ Ｐゴシック" charset="0"/>
              </a:rPr>
              <a:t>They meet in a point</a:t>
            </a:r>
          </a:p>
          <a:p>
            <a:r>
              <a:rPr lang="en-US">
                <a:latin typeface="Chalkboard" charset="0"/>
                <a:ea typeface="ＭＳ Ｐゴシック" charset="0"/>
                <a:cs typeface="ＭＳ Ｐゴシック" charset="0"/>
              </a:rPr>
              <a:t>The first is the mid-point between the ground and the second.</a:t>
            </a:r>
          </a:p>
        </p:txBody>
      </p:sp>
    </p:spTree>
    <p:extLst>
      <p:ext uri="{BB962C8B-B14F-4D97-AF65-F5344CB8AC3E}">
        <p14:creationId xmlns:p14="http://schemas.microsoft.com/office/powerpoint/2010/main" val="7835306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Tower Diagrams</a:t>
            </a:r>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5687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35687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250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3" name="Content Placeholder 2"/>
          <p:cNvSpPr>
            <a:spLocks noGrp="1"/>
          </p:cNvSpPr>
          <p:nvPr>
            <p:ph idx="1"/>
          </p:nvPr>
        </p:nvSpPr>
        <p:spPr/>
        <p:txBody>
          <a:bodyPr/>
          <a:lstStyle/>
          <a:p>
            <a:r>
              <a:rPr lang="en-GB"/>
              <a:t>Worked Examples</a:t>
            </a:r>
          </a:p>
          <a:p>
            <a:r>
              <a:rPr lang="en-GB"/>
              <a:t>Key Ideas &amp; Core Awarenesses</a:t>
            </a:r>
          </a:p>
          <a:p>
            <a:r>
              <a:rPr lang="en-GB"/>
              <a:t>Variation &amp; Mastery</a:t>
            </a:r>
          </a:p>
          <a:p>
            <a:r>
              <a:rPr lang="en-GB"/>
              <a:t>Student Attention</a:t>
            </a:r>
          </a:p>
          <a:p>
            <a:endParaRPr lang="en-GB"/>
          </a:p>
        </p:txBody>
      </p:sp>
    </p:spTree>
    <p:extLst>
      <p:ext uri="{BB962C8B-B14F-4D97-AF65-F5344CB8AC3E}">
        <p14:creationId xmlns:p14="http://schemas.microsoft.com/office/powerpoint/2010/main" val="1030017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Powers &amp; Themes</a:t>
            </a:r>
            <a:endParaRPr lang="en-GB" dirty="0"/>
          </a:p>
        </p:txBody>
      </p:sp>
      <p:sp>
        <p:nvSpPr>
          <p:cNvPr id="4" name="TextBox 3"/>
          <p:cNvSpPr txBox="1"/>
          <p:nvPr/>
        </p:nvSpPr>
        <p:spPr>
          <a:xfrm>
            <a:off x="467544" y="1412776"/>
            <a:ext cx="5256584" cy="1938992"/>
          </a:xfrm>
          <a:prstGeom prst="rect">
            <a:avLst/>
          </a:prstGeom>
          <a:noFill/>
        </p:spPr>
        <p:txBody>
          <a:bodyPr wrap="square" rtlCol="0">
            <a:spAutoFit/>
          </a:bodyPr>
          <a:lstStyle/>
          <a:p>
            <a:r>
              <a:rPr lang="en-GB" sz="2400" b="0" dirty="0" smtClean="0">
                <a:solidFill>
                  <a:schemeClr val="bg1"/>
                </a:solidFill>
              </a:rPr>
              <a:t>Imagining &amp; Expressing</a:t>
            </a:r>
          </a:p>
          <a:p>
            <a:r>
              <a:rPr lang="en-GB" sz="2400" b="0" dirty="0" smtClean="0">
                <a:solidFill>
                  <a:schemeClr val="bg1"/>
                </a:solidFill>
              </a:rPr>
              <a:t>Specialising &amp; Generalising</a:t>
            </a:r>
          </a:p>
          <a:p>
            <a:r>
              <a:rPr lang="en-GB" sz="2400" b="0" dirty="0" smtClean="0">
                <a:solidFill>
                  <a:schemeClr val="bg1"/>
                </a:solidFill>
              </a:rPr>
              <a:t>Conjecturing &amp; Convincing</a:t>
            </a:r>
          </a:p>
          <a:p>
            <a:r>
              <a:rPr lang="en-GB" sz="2400" b="0" dirty="0" smtClean="0">
                <a:solidFill>
                  <a:schemeClr val="bg1"/>
                </a:solidFill>
              </a:rPr>
              <a:t>(Re)-Presenting in different modes</a:t>
            </a:r>
          </a:p>
          <a:p>
            <a:r>
              <a:rPr lang="en-GB" sz="2400" b="0" dirty="0" smtClean="0">
                <a:solidFill>
                  <a:schemeClr val="bg1"/>
                </a:solidFill>
              </a:rPr>
              <a:t>Organising &amp; Characterising</a:t>
            </a:r>
          </a:p>
        </p:txBody>
      </p:sp>
      <p:sp>
        <p:nvSpPr>
          <p:cNvPr id="5" name="TextBox 4"/>
          <p:cNvSpPr txBox="1"/>
          <p:nvPr/>
        </p:nvSpPr>
        <p:spPr>
          <a:xfrm>
            <a:off x="3635896" y="4442336"/>
            <a:ext cx="5256584" cy="1938992"/>
          </a:xfrm>
          <a:prstGeom prst="rect">
            <a:avLst/>
          </a:prstGeom>
          <a:noFill/>
        </p:spPr>
        <p:txBody>
          <a:bodyPr wrap="square" rtlCol="0">
            <a:spAutoFit/>
          </a:bodyPr>
          <a:lstStyle/>
          <a:p>
            <a:r>
              <a:rPr lang="en-GB" sz="2400" b="0" dirty="0" smtClean="0">
                <a:solidFill>
                  <a:schemeClr val="bg1"/>
                </a:solidFill>
              </a:rPr>
              <a:t>Doing &amp; Undoing</a:t>
            </a:r>
          </a:p>
          <a:p>
            <a:r>
              <a:rPr lang="en-GB" sz="2400" b="0" dirty="0" smtClean="0">
                <a:solidFill>
                  <a:schemeClr val="bg1"/>
                </a:solidFill>
              </a:rPr>
              <a:t>Invariance in the midst of change</a:t>
            </a:r>
          </a:p>
          <a:p>
            <a:r>
              <a:rPr lang="en-GB" sz="2400" b="0" dirty="0" smtClean="0">
                <a:solidFill>
                  <a:schemeClr val="bg1"/>
                </a:solidFill>
              </a:rPr>
              <a:t>Freedom &amp; Constraint</a:t>
            </a:r>
          </a:p>
          <a:p>
            <a:r>
              <a:rPr lang="en-GB" sz="2400" b="0" dirty="0" smtClean="0">
                <a:solidFill>
                  <a:schemeClr val="bg1"/>
                </a:solidFill>
              </a:rPr>
              <a:t>Restricting &amp; Extending</a:t>
            </a:r>
          </a:p>
          <a:p>
            <a:r>
              <a:rPr lang="en-GB" sz="2400" b="0" dirty="0" smtClean="0">
                <a:solidFill>
                  <a:schemeClr val="bg1"/>
                </a:solidFill>
              </a:rPr>
              <a:t>Exchanging</a:t>
            </a:r>
            <a:endParaRPr lang="en-GB" sz="2400" b="0" dirty="0">
              <a:solidFill>
                <a:schemeClr val="bg1"/>
              </a:solidFill>
            </a:endParaRPr>
          </a:p>
        </p:txBody>
      </p:sp>
      <p:sp>
        <p:nvSpPr>
          <p:cNvPr id="6" name="TextBox 5"/>
          <p:cNvSpPr txBox="1"/>
          <p:nvPr/>
        </p:nvSpPr>
        <p:spPr>
          <a:xfrm>
            <a:off x="539552" y="980728"/>
            <a:ext cx="1340426" cy="523220"/>
          </a:xfrm>
          <a:prstGeom prst="rect">
            <a:avLst/>
          </a:prstGeom>
          <a:noFill/>
        </p:spPr>
        <p:txBody>
          <a:bodyPr wrap="none" rtlCol="0">
            <a:spAutoFit/>
          </a:bodyPr>
          <a:lstStyle/>
          <a:p>
            <a:r>
              <a:rPr lang="en-GB" b="0" dirty="0" smtClean="0">
                <a:solidFill>
                  <a:srgbClr val="0000FF"/>
                </a:solidFill>
              </a:rPr>
              <a:t>Powers</a:t>
            </a:r>
            <a:endParaRPr lang="en-GB" b="0" dirty="0">
              <a:solidFill>
                <a:srgbClr val="0000FF"/>
              </a:solidFill>
            </a:endParaRPr>
          </a:p>
        </p:txBody>
      </p:sp>
      <p:sp>
        <p:nvSpPr>
          <p:cNvPr id="7" name="TextBox 6"/>
          <p:cNvSpPr txBox="1"/>
          <p:nvPr/>
        </p:nvSpPr>
        <p:spPr>
          <a:xfrm>
            <a:off x="3635896" y="4010288"/>
            <a:ext cx="1415772" cy="523220"/>
          </a:xfrm>
          <a:prstGeom prst="rect">
            <a:avLst/>
          </a:prstGeom>
          <a:noFill/>
        </p:spPr>
        <p:txBody>
          <a:bodyPr wrap="none" rtlCol="0">
            <a:spAutoFit/>
          </a:bodyPr>
          <a:lstStyle/>
          <a:p>
            <a:r>
              <a:rPr lang="en-GB" b="0" dirty="0" smtClean="0">
                <a:solidFill>
                  <a:srgbClr val="0000FF"/>
                </a:solidFill>
              </a:rPr>
              <a:t>Themes</a:t>
            </a:r>
            <a:endParaRPr lang="en-GB" b="0" dirty="0">
              <a:solidFill>
                <a:srgbClr val="0000FF"/>
              </a:solidFill>
            </a:endParaRPr>
          </a:p>
        </p:txBody>
      </p:sp>
      <p:sp>
        <p:nvSpPr>
          <p:cNvPr id="8" name="Rounded Rectangle 7"/>
          <p:cNvSpPr/>
          <p:nvPr/>
        </p:nvSpPr>
        <p:spPr bwMode="auto">
          <a:xfrm>
            <a:off x="4716016" y="260648"/>
            <a:ext cx="4104456"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631908"/>
                </a:solidFill>
                <a:effectLst/>
              </a:rPr>
              <a:t>Are students being encouraged </a:t>
            </a:r>
            <a:br>
              <a:rPr kumimoji="0" lang="en-GB" sz="2000" b="0" i="0" u="none" strike="noStrike" cap="none" normalizeH="0" baseline="0" dirty="0">
                <a:ln>
                  <a:noFill/>
                </a:ln>
                <a:solidFill>
                  <a:srgbClr val="631908"/>
                </a:solidFill>
                <a:effectLst/>
              </a:rPr>
            </a:br>
            <a:r>
              <a:rPr kumimoji="0" lang="en-GB" sz="2000" b="0" i="0" u="none" strike="noStrike" cap="none" normalizeH="0" baseline="0" dirty="0">
                <a:ln>
                  <a:noFill/>
                </a:ln>
                <a:solidFill>
                  <a:srgbClr val="631908"/>
                </a:solidFill>
                <a:effectLst/>
              </a:rPr>
              <a:t>to use their own powers</a:t>
            </a:r>
            <a:r>
              <a:rPr lang="en-GB" sz="2000" b="0" dirty="0">
                <a:solidFill>
                  <a:srgbClr val="631908"/>
                </a:solidFill>
              </a:rPr>
              <a:t>?</a:t>
            </a:r>
            <a:br>
              <a:rPr lang="en-GB" sz="2000" b="0" dirty="0">
                <a:solidFill>
                  <a:srgbClr val="631908"/>
                </a:solidFill>
              </a:rPr>
            </a:br>
            <a:endParaRPr kumimoji="0" lang="en-GB" sz="2000" b="0" i="0" u="none" strike="noStrike" cap="none" normalizeH="0" baseline="0" dirty="0">
              <a:ln>
                <a:noFill/>
              </a:ln>
              <a:solidFill>
                <a:srgbClr val="631908"/>
              </a:solidFill>
              <a:effectLst/>
            </a:endParaRPr>
          </a:p>
        </p:txBody>
      </p:sp>
      <p:sp>
        <p:nvSpPr>
          <p:cNvPr id="9" name="Rounded Rectangle 8"/>
          <p:cNvSpPr/>
          <p:nvPr/>
        </p:nvSpPr>
        <p:spPr bwMode="auto">
          <a:xfrm>
            <a:off x="4846172" y="1124744"/>
            <a:ext cx="4284476" cy="129614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a:solidFill>
                  <a:schemeClr val="tx2"/>
                </a:solidFill>
              </a:rPr>
              <a:t>o</a:t>
            </a:r>
            <a:r>
              <a:rPr kumimoji="0" lang="en-GB" sz="2000" b="0" i="0" u="none" strike="noStrike" cap="none" normalizeH="0" baseline="0" dirty="0">
                <a:ln>
                  <a:noFill/>
                </a:ln>
                <a:solidFill>
                  <a:schemeClr val="tx2"/>
                </a:solidFill>
                <a:effectLst/>
              </a:rPr>
              <a:t>r</a:t>
            </a:r>
            <a:br>
              <a:rPr kumimoji="0" lang="en-GB" sz="2000" b="0" i="0" u="none" strike="noStrike" cap="none" normalizeH="0" baseline="0" dirty="0">
                <a:ln>
                  <a:noFill/>
                </a:ln>
                <a:solidFill>
                  <a:schemeClr val="tx2"/>
                </a:solidFill>
                <a:effectLst/>
              </a:rPr>
            </a:br>
            <a:r>
              <a:rPr kumimoji="0" lang="en-GB" sz="2000" b="0" i="0" u="none" strike="noStrike" cap="none" normalizeH="0" baseline="0" dirty="0">
                <a:ln>
                  <a:noFill/>
                </a:ln>
                <a:solidFill>
                  <a:schemeClr val="tx2"/>
                </a:solidFill>
                <a:effectLst/>
              </a:rPr>
              <a:t>are</a:t>
            </a:r>
            <a:r>
              <a:rPr kumimoji="0" lang="en-GB" sz="2000" b="0" i="0" u="none" strike="noStrike" cap="none" normalizeH="0" dirty="0">
                <a:ln>
                  <a:noFill/>
                </a:ln>
                <a:solidFill>
                  <a:schemeClr val="tx2"/>
                </a:solidFill>
                <a:effectLst/>
              </a:rPr>
              <a:t> their powers being usurped by textbook, worksheets and …</a:t>
            </a:r>
            <a:r>
              <a:rPr lang="en-GB" sz="2000" b="0" dirty="0">
                <a:solidFill>
                  <a:schemeClr val="tx2"/>
                </a:solidFill>
              </a:rPr>
              <a:t> ?</a:t>
            </a:r>
            <a:endParaRPr kumimoji="0" lang="en-GB" sz="2000" b="0" i="0" u="none" strike="noStrike" cap="none" normalizeH="0" baseline="0" dirty="0">
              <a:ln>
                <a:noFill/>
              </a:ln>
              <a:solidFill>
                <a:schemeClr val="tx2"/>
              </a:solidFill>
              <a:effectLst/>
            </a:endParaRPr>
          </a:p>
        </p:txBody>
      </p:sp>
    </p:spTree>
    <p:extLst>
      <p:ext uri="{BB962C8B-B14F-4D97-AF65-F5344CB8AC3E}">
        <p14:creationId xmlns:p14="http://schemas.microsoft.com/office/powerpoint/2010/main" val="32326422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as Self-Explanation</a:t>
            </a:r>
          </a:p>
        </p:txBody>
      </p:sp>
      <p:sp>
        <p:nvSpPr>
          <p:cNvPr id="3" name="Content Placeholder 2"/>
          <p:cNvSpPr>
            <a:spLocks noGrp="1"/>
          </p:cNvSpPr>
          <p:nvPr>
            <p:ph idx="1"/>
          </p:nvPr>
        </p:nvSpPr>
        <p:spPr>
          <a:xfrm>
            <a:off x="323528" y="908720"/>
            <a:ext cx="8496944" cy="1728192"/>
          </a:xfrm>
        </p:spPr>
        <p:txBody>
          <a:bodyPr/>
          <a:lstStyle/>
          <a:p>
            <a:r>
              <a:rPr lang="en-GB" dirty="0"/>
              <a:t>What struck you during this session?</a:t>
            </a:r>
          </a:p>
          <a:p>
            <a:r>
              <a:rPr lang="en-GB" dirty="0"/>
              <a:t>What for you were the main points (cognition)?</a:t>
            </a:r>
          </a:p>
          <a:p>
            <a:r>
              <a:rPr lang="en-GB" dirty="0"/>
              <a:t>What were the dominant emotions evoked? (affect)?</a:t>
            </a:r>
          </a:p>
          <a:p>
            <a:r>
              <a:rPr lang="en-GB" dirty="0"/>
              <a:t>What actions might you want to pursue further? (Awareness)</a:t>
            </a:r>
          </a:p>
        </p:txBody>
      </p:sp>
    </p:spTree>
    <p:extLst>
      <p:ext uri="{BB962C8B-B14F-4D97-AF65-F5344CB8AC3E}">
        <p14:creationId xmlns:p14="http://schemas.microsoft.com/office/powerpoint/2010/main" val="28434824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Vertical Scroll 5"/>
          <p:cNvSpPr>
            <a:spLocks noChangeArrowheads="1"/>
          </p:cNvSpPr>
          <p:nvPr/>
        </p:nvSpPr>
        <p:spPr bwMode="auto">
          <a:xfrm>
            <a:off x="152400" y="990600"/>
            <a:ext cx="4419600" cy="5181600"/>
          </a:xfrm>
          <a:prstGeom prst="verticalScroll">
            <a:avLst>
              <a:gd name="adj" fmla="val 4750"/>
            </a:avLst>
          </a:prstGeom>
          <a:solidFill>
            <a:srgbClr val="B9CAFF"/>
          </a:solidFill>
          <a:ln w="9525">
            <a:solidFill>
              <a:schemeClr val="tx1"/>
            </a:solidFill>
            <a:round/>
            <a:headEnd/>
            <a:tailEnd/>
          </a:ln>
        </p:spPr>
        <p:txBody>
          <a:bodyPr/>
          <a:lstStyle/>
          <a:p>
            <a:endParaRPr lang="en-GB" altLang="ko-KR"/>
          </a:p>
        </p:txBody>
      </p:sp>
      <p:sp>
        <p:nvSpPr>
          <p:cNvPr id="86018" name="Rectangle 3"/>
          <p:cNvSpPr>
            <a:spLocks noGrp="1" noChangeArrowheads="1"/>
          </p:cNvSpPr>
          <p:nvPr>
            <p:ph type="title"/>
          </p:nvPr>
        </p:nvSpPr>
        <p:spPr/>
        <p:txBody>
          <a:bodyPr/>
          <a:lstStyle/>
          <a:p>
            <a:pPr>
              <a:defRPr/>
            </a:pPr>
            <a:r>
              <a:rPr lang="en-US" altLang="ko-KR" dirty="0" smtClean="0">
                <a:latin typeface="Chalkboard" charset="0"/>
                <a:ea typeface="MS PGothic" charset="0"/>
              </a:rPr>
              <a:t>Frameworks</a:t>
            </a:r>
            <a:endParaRPr lang="en-US" altLang="ko-KR" dirty="0">
              <a:latin typeface="Chalkboard" charset="0"/>
              <a:ea typeface="MS PGothic" charset="0"/>
            </a:endParaRPr>
          </a:p>
        </p:txBody>
      </p:sp>
      <p:sp>
        <p:nvSpPr>
          <p:cNvPr id="5" name="TextBox 4"/>
          <p:cNvSpPr txBox="1"/>
          <p:nvPr/>
        </p:nvSpPr>
        <p:spPr>
          <a:xfrm>
            <a:off x="4679952" y="1801814"/>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eaLnBrk="1" hangingPunct="1">
              <a:defRPr/>
            </a:pPr>
            <a:r>
              <a:rPr lang="en-GB" altLang="ko-KR" sz="2400" b="0" smtClean="0">
                <a:solidFill>
                  <a:srgbClr val="800000"/>
                </a:solidFill>
              </a:rPr>
              <a:t>Doing – Talking – Recording</a:t>
            </a:r>
          </a:p>
        </p:txBody>
      </p:sp>
      <p:pic>
        <p:nvPicPr>
          <p:cNvPr id="51204"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37211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79952" y="836614"/>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eaLnBrk="1" hangingPunct="1">
              <a:defRPr/>
            </a:pPr>
            <a:r>
              <a:rPr lang="en-GB" altLang="ko-KR" sz="2400" b="0" dirty="0" smtClean="0">
                <a:solidFill>
                  <a:srgbClr val="800000"/>
                </a:solidFill>
              </a:rPr>
              <a:t>Enactive – Iconic – Symbolic</a:t>
            </a:r>
          </a:p>
        </p:txBody>
      </p:sp>
      <p:sp>
        <p:nvSpPr>
          <p:cNvPr id="7" name="TextBox 6"/>
          <p:cNvSpPr txBox="1"/>
          <p:nvPr/>
        </p:nvSpPr>
        <p:spPr>
          <a:xfrm>
            <a:off x="4679952" y="2767014"/>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eaLnBrk="1" hangingPunct="1">
              <a:defRPr/>
            </a:pPr>
            <a:r>
              <a:rPr lang="en-GB" altLang="ko-KR" sz="2400" b="0" smtClean="0">
                <a:solidFill>
                  <a:srgbClr val="800000"/>
                </a:solidFill>
              </a:rPr>
              <a:t>See – Experience – Master</a:t>
            </a:r>
          </a:p>
        </p:txBody>
      </p:sp>
      <p:sp>
        <p:nvSpPr>
          <p:cNvPr id="8" name="TextBox 7"/>
          <p:cNvSpPr txBox="1"/>
          <p:nvPr/>
        </p:nvSpPr>
        <p:spPr>
          <a:xfrm>
            <a:off x="4572002" y="3645025"/>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eaLnBrk="1" hangingPunct="1">
              <a:defRPr/>
            </a:pPr>
            <a:r>
              <a:rPr lang="en-GB" altLang="ko-KR" sz="2400" b="0" dirty="0" smtClean="0">
                <a:solidFill>
                  <a:srgbClr val="800000"/>
                </a:solidFill>
              </a:rPr>
              <a:t>Concrete – Pictorial– Symbolic</a:t>
            </a:r>
          </a:p>
        </p:txBody>
      </p:sp>
    </p:spTree>
    <p:extLst>
      <p:ext uri="{BB962C8B-B14F-4D97-AF65-F5344CB8AC3E}">
        <p14:creationId xmlns:p14="http://schemas.microsoft.com/office/powerpoint/2010/main" val="24326962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GB">
                <a:latin typeface="Chalkboard" charset="0"/>
                <a:ea typeface="ＭＳ Ｐゴシック" charset="0"/>
                <a:cs typeface="ＭＳ Ｐゴシック" charset="0"/>
              </a:rPr>
              <a:t>Reflection</a:t>
            </a:r>
          </a:p>
        </p:txBody>
      </p:sp>
      <p:sp>
        <p:nvSpPr>
          <p:cNvPr id="3" name="Content Placeholder 2"/>
          <p:cNvSpPr>
            <a:spLocks noGrp="1"/>
          </p:cNvSpPr>
          <p:nvPr>
            <p:ph idx="1"/>
          </p:nvPr>
        </p:nvSpPr>
        <p:spPr>
          <a:xfrm>
            <a:off x="755650" y="1125539"/>
            <a:ext cx="7727950" cy="5040312"/>
          </a:xfrm>
        </p:spPr>
        <p:txBody>
          <a:bodyPr/>
          <a:lstStyle/>
          <a:p>
            <a:pPr>
              <a:buFont typeface="Wingdings" charset="2"/>
              <a:buChar char="v"/>
              <a:defRPr/>
            </a:pPr>
            <a:r>
              <a:rPr lang="en-GB" dirty="0">
                <a:latin typeface="Chalkboard" charset="0"/>
                <a:ea typeface="ＭＳ Ｐゴシック" charset="0"/>
                <a:cs typeface="ＭＳ Ｐゴシック" charset="0"/>
              </a:rPr>
              <a:t>It is not the task that is rich</a:t>
            </a:r>
          </a:p>
          <a:p>
            <a:pPr lvl="1">
              <a:buFont typeface="Lucida Grande"/>
              <a:buChar char="…"/>
              <a:defRPr/>
            </a:pPr>
            <a:r>
              <a:rPr lang="en-GB" dirty="0">
                <a:latin typeface="Chalkboard" charset="0"/>
                <a:ea typeface="ＭＳ Ｐゴシック" charset="0"/>
              </a:rPr>
              <a:t>but the way the task is used</a:t>
            </a:r>
          </a:p>
          <a:p>
            <a:pPr>
              <a:buFont typeface="Wingdings" charset="2"/>
              <a:buChar char="v"/>
              <a:defRPr/>
            </a:pPr>
            <a:r>
              <a:rPr lang="en-GB" dirty="0">
                <a:latin typeface="Chalkboard" charset="0"/>
                <a:ea typeface="ＭＳ Ｐゴシック" charset="0"/>
                <a:cs typeface="ＭＳ Ｐゴシック" charset="0"/>
              </a:rPr>
              <a:t>Teachers can guide and direct learner attention</a:t>
            </a:r>
          </a:p>
          <a:p>
            <a:pPr>
              <a:buFont typeface="Wingdings" charset="2"/>
              <a:buChar char="v"/>
              <a:defRPr/>
            </a:pPr>
            <a:r>
              <a:rPr lang="en-GB" dirty="0">
                <a:latin typeface="Chalkboard" charset="0"/>
                <a:ea typeface="ＭＳ Ｐゴシック" charset="0"/>
                <a:cs typeface="ＭＳ Ｐゴシック" charset="0"/>
              </a:rPr>
              <a:t>What are teachers attending to?</a:t>
            </a:r>
          </a:p>
          <a:p>
            <a:pPr lvl="1">
              <a:buFont typeface="Lucida Grande"/>
              <a:buChar char="…"/>
              <a:defRPr/>
            </a:pPr>
            <a:r>
              <a:rPr lang="en-GB" dirty="0">
                <a:latin typeface="Chalkboard" charset="0"/>
                <a:ea typeface="ＭＳ Ｐゴシック" charset="0"/>
              </a:rPr>
              <a:t>Powers</a:t>
            </a:r>
          </a:p>
          <a:p>
            <a:pPr lvl="1">
              <a:buFont typeface="Lucida Grande"/>
              <a:buChar char="…"/>
              <a:defRPr/>
            </a:pPr>
            <a:r>
              <a:rPr lang="en-GB" dirty="0">
                <a:latin typeface="Chalkboard" charset="0"/>
                <a:ea typeface="ＭＳ Ｐゴシック" charset="0"/>
              </a:rPr>
              <a:t>t</a:t>
            </a:r>
            <a:r>
              <a:rPr lang="en-GB" dirty="0" smtClean="0">
                <a:latin typeface="Chalkboard" charset="0"/>
                <a:ea typeface="ＭＳ Ｐゴシック" charset="0"/>
              </a:rPr>
              <a:t>hemes</a:t>
            </a:r>
            <a:endParaRPr lang="en-GB" dirty="0">
              <a:latin typeface="Chalkboard" charset="0"/>
              <a:ea typeface="ＭＳ Ｐゴシック" charset="0"/>
            </a:endParaRPr>
          </a:p>
          <a:p>
            <a:pPr lvl="1">
              <a:buFont typeface="Lucida Grande"/>
              <a:buChar char="…"/>
              <a:defRPr/>
            </a:pPr>
            <a:r>
              <a:rPr lang="en-GB" dirty="0">
                <a:latin typeface="Chalkboard" charset="0"/>
                <a:ea typeface="ＭＳ Ｐゴシック" charset="0"/>
              </a:rPr>
              <a:t>H</a:t>
            </a:r>
            <a:r>
              <a:rPr lang="en-GB" dirty="0" smtClean="0">
                <a:latin typeface="Chalkboard" charset="0"/>
                <a:ea typeface="ＭＳ Ｐゴシック" charset="0"/>
              </a:rPr>
              <a:t>euristics</a:t>
            </a:r>
            <a:endParaRPr lang="en-GB" dirty="0">
              <a:latin typeface="Chalkboard" charset="0"/>
              <a:ea typeface="ＭＳ Ｐゴシック" charset="0"/>
            </a:endParaRPr>
          </a:p>
          <a:p>
            <a:pPr lvl="1">
              <a:buFont typeface="Lucida Grande"/>
              <a:buChar char="…"/>
              <a:defRPr/>
            </a:pPr>
            <a:r>
              <a:rPr lang="en-GB" dirty="0">
                <a:latin typeface="Chalkboard" charset="0"/>
                <a:ea typeface="ＭＳ Ｐゴシック" charset="0"/>
              </a:rPr>
              <a:t>the focus and form of their own attention</a:t>
            </a:r>
          </a:p>
        </p:txBody>
      </p:sp>
    </p:spTree>
    <p:extLst>
      <p:ext uri="{BB962C8B-B14F-4D97-AF65-F5344CB8AC3E}">
        <p14:creationId xmlns:p14="http://schemas.microsoft.com/office/powerpoint/2010/main" val="36985054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 Follow Up</a:t>
            </a:r>
          </a:p>
        </p:txBody>
      </p:sp>
      <p:sp>
        <p:nvSpPr>
          <p:cNvPr id="3" name="Content Placeholder 2"/>
          <p:cNvSpPr>
            <a:spLocks noGrp="1"/>
          </p:cNvSpPr>
          <p:nvPr>
            <p:ph idx="1"/>
          </p:nvPr>
        </p:nvSpPr>
        <p:spPr>
          <a:xfrm>
            <a:off x="323528" y="1268760"/>
            <a:ext cx="7727950" cy="1248544"/>
          </a:xfrm>
        </p:spPr>
        <p:txBody>
          <a:bodyPr/>
          <a:lstStyle/>
          <a:p>
            <a:r>
              <a:rPr lang="en-GB" dirty="0" err="1" smtClean="0">
                <a:solidFill>
                  <a:schemeClr val="accent3">
                    <a:lumMod val="50000"/>
                  </a:schemeClr>
                </a:solidFill>
              </a:rPr>
              <a:t>pmtheta.com</a:t>
            </a:r>
            <a:endParaRPr lang="en-GB" dirty="0">
              <a:solidFill>
                <a:schemeClr val="accent3">
                  <a:lumMod val="50000"/>
                </a:schemeClr>
              </a:solidFill>
            </a:endParaRPr>
          </a:p>
          <a:p>
            <a:r>
              <a:rPr lang="en-GB" dirty="0" err="1" smtClean="0">
                <a:solidFill>
                  <a:schemeClr val="accent3">
                    <a:lumMod val="50000"/>
                  </a:schemeClr>
                </a:solidFill>
              </a:rPr>
              <a:t>john.mason</a:t>
            </a:r>
            <a:r>
              <a:rPr lang="en-GB" dirty="0" err="1">
                <a:solidFill>
                  <a:schemeClr val="accent3">
                    <a:lumMod val="50000"/>
                  </a:schemeClr>
                </a:solidFill>
              </a:rPr>
              <a:t>@open.ac.uk</a:t>
            </a:r>
            <a:endParaRPr lang="en-GB" dirty="0">
              <a:solidFill>
                <a:schemeClr val="accent3">
                  <a:lumMod val="50000"/>
                </a:schemeClr>
              </a:solidFill>
            </a:endParaRPr>
          </a:p>
        </p:txBody>
      </p:sp>
      <p:sp>
        <p:nvSpPr>
          <p:cNvPr id="4" name="Content Placeholder 2"/>
          <p:cNvSpPr txBox="1">
            <a:spLocks/>
          </p:cNvSpPr>
          <p:nvPr/>
        </p:nvSpPr>
        <p:spPr bwMode="auto">
          <a:xfrm>
            <a:off x="467544" y="2924944"/>
            <a:ext cx="7727950" cy="194421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3">
                  <a:lumMod val="50000"/>
                </a:schemeClr>
              </a:buClr>
              <a:buSzPct val="75000"/>
              <a:buFont typeface="Wingdings" charset="2"/>
              <a:buChar char="v"/>
              <a:defRPr sz="280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FontTx/>
              <a:buChar char="–"/>
              <a:defRPr sz="2400">
                <a:solidFill>
                  <a:schemeClr val="accent3">
                    <a:lumMod val="50000"/>
                  </a:schemeClr>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z="2400" b="0"/>
              <a:t>Thinking Mathematically (new edition 2010)</a:t>
            </a:r>
          </a:p>
          <a:p>
            <a:r>
              <a:rPr lang="en-GB" sz="2400" b="0"/>
              <a:t>Developing Thinking in Algebra (Sage)</a:t>
            </a:r>
          </a:p>
          <a:p>
            <a:r>
              <a:rPr lang="en-GB" sz="2400" b="0"/>
              <a:t>Designing &amp; Using Mathematical Tasks (Tarquin)</a:t>
            </a:r>
          </a:p>
          <a:p>
            <a:r>
              <a:rPr lang="en-GB" sz="2400" b="0"/>
              <a:t>Questions and Prompts (ATM)</a:t>
            </a:r>
          </a:p>
          <a:p>
            <a:endParaRPr lang="en-GB" sz="2400" b="0"/>
          </a:p>
          <a:p>
            <a:endParaRPr lang="en-GB" sz="2400" b="0"/>
          </a:p>
        </p:txBody>
      </p:sp>
    </p:spTree>
    <p:extLst>
      <p:ext uri="{BB962C8B-B14F-4D97-AF65-F5344CB8AC3E}">
        <p14:creationId xmlns:p14="http://schemas.microsoft.com/office/powerpoint/2010/main" val="495258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31696" cy="609600"/>
          </a:xfrm>
        </p:spPr>
        <p:txBody>
          <a:bodyPr/>
          <a:lstStyle/>
          <a:p>
            <a:r>
              <a:rPr lang="en-GB"/>
              <a:t>Rhind Mathematical Papyrus problem 28</a:t>
            </a:r>
          </a:p>
        </p:txBody>
      </p:sp>
      <p:sp>
        <p:nvSpPr>
          <p:cNvPr id="6" name="TextBox 5"/>
          <p:cNvSpPr txBox="1"/>
          <p:nvPr/>
        </p:nvSpPr>
        <p:spPr>
          <a:xfrm>
            <a:off x="4341034" y="1052736"/>
            <a:ext cx="4407430" cy="1200328"/>
          </a:xfrm>
          <a:prstGeom prst="rect">
            <a:avLst/>
          </a:prstGeom>
          <a:noFill/>
        </p:spPr>
        <p:txBody>
          <a:bodyPr wrap="none" rtlCol="0">
            <a:spAutoFit/>
          </a:bodyPr>
          <a:lstStyle/>
          <a:p>
            <a:pPr algn="ctr"/>
            <a:r>
              <a:rPr lang="en-GB" sz="2400" b="0">
                <a:solidFill>
                  <a:srgbClr val="000000"/>
                </a:solidFill>
              </a:rPr>
              <a:t>Two-thirds is to be added.</a:t>
            </a:r>
          </a:p>
          <a:p>
            <a:pPr algn="ctr"/>
            <a:r>
              <a:rPr lang="en-GB" sz="2400" b="0">
                <a:solidFill>
                  <a:srgbClr val="000000"/>
                </a:solidFill>
              </a:rPr>
              <a:t>One-third is to be subtracted. </a:t>
            </a:r>
          </a:p>
          <a:p>
            <a:pPr algn="ctr"/>
            <a:r>
              <a:rPr lang="en-GB" sz="2400" b="0">
                <a:solidFill>
                  <a:srgbClr val="000000"/>
                </a:solidFill>
              </a:rPr>
              <a:t>There remains 10.</a:t>
            </a:r>
          </a:p>
        </p:txBody>
      </p:sp>
      <p:sp>
        <p:nvSpPr>
          <p:cNvPr id="7" name="TextBox 6"/>
          <p:cNvSpPr txBox="1"/>
          <p:nvPr/>
        </p:nvSpPr>
        <p:spPr>
          <a:xfrm>
            <a:off x="4064279" y="2564904"/>
            <a:ext cx="5188241" cy="830997"/>
          </a:xfrm>
          <a:prstGeom prst="rect">
            <a:avLst/>
          </a:prstGeom>
          <a:noFill/>
        </p:spPr>
        <p:txBody>
          <a:bodyPr wrap="none" rtlCol="0">
            <a:spAutoFit/>
          </a:bodyPr>
          <a:lstStyle/>
          <a:p>
            <a:pPr algn="ctr"/>
            <a:r>
              <a:rPr lang="en-GB" sz="2400" b="0">
                <a:solidFill>
                  <a:srgbClr val="000000"/>
                </a:solidFill>
              </a:rPr>
              <a:t>Make 1/10 of this, there becomes 1.</a:t>
            </a:r>
          </a:p>
          <a:p>
            <a:pPr algn="ctr"/>
            <a:r>
              <a:rPr lang="en-GB" sz="2400" b="0">
                <a:solidFill>
                  <a:srgbClr val="000000"/>
                </a:solidFill>
              </a:rPr>
              <a:t>The remainder is 9.</a:t>
            </a:r>
          </a:p>
        </p:txBody>
      </p:sp>
      <p:sp>
        <p:nvSpPr>
          <p:cNvPr id="8" name="TextBox 7"/>
          <p:cNvSpPr txBox="1"/>
          <p:nvPr/>
        </p:nvSpPr>
        <p:spPr>
          <a:xfrm>
            <a:off x="5004048" y="5661248"/>
            <a:ext cx="3325971" cy="461665"/>
          </a:xfrm>
          <a:prstGeom prst="rect">
            <a:avLst/>
          </a:prstGeom>
          <a:noFill/>
        </p:spPr>
        <p:txBody>
          <a:bodyPr wrap="none" rtlCol="0">
            <a:spAutoFit/>
          </a:bodyPr>
          <a:lstStyle/>
          <a:p>
            <a:pPr algn="ctr"/>
            <a:r>
              <a:rPr lang="en-GB" sz="2400" b="0">
                <a:solidFill>
                  <a:srgbClr val="000000"/>
                </a:solidFill>
              </a:rPr>
              <a:t>The doing as it occurs!</a:t>
            </a:r>
          </a:p>
        </p:txBody>
      </p:sp>
      <p:pic>
        <p:nvPicPr>
          <p:cNvPr id="9" name="Picture 8"/>
          <p:cNvPicPr>
            <a:picLocks noChangeAspect="1"/>
          </p:cNvPicPr>
          <p:nvPr/>
        </p:nvPicPr>
        <p:blipFill>
          <a:blip r:embed="rId3"/>
          <a:stretch>
            <a:fillRect/>
          </a:stretch>
        </p:blipFill>
        <p:spPr>
          <a:xfrm>
            <a:off x="35496" y="1052736"/>
            <a:ext cx="4127500" cy="3606800"/>
          </a:xfrm>
          <a:prstGeom prst="rect">
            <a:avLst/>
          </a:prstGeom>
        </p:spPr>
      </p:pic>
      <p:sp>
        <p:nvSpPr>
          <p:cNvPr id="10" name="TextBox 9"/>
          <p:cNvSpPr txBox="1"/>
          <p:nvPr/>
        </p:nvSpPr>
        <p:spPr>
          <a:xfrm>
            <a:off x="4644008" y="3573016"/>
            <a:ext cx="4152021" cy="1938992"/>
          </a:xfrm>
          <a:prstGeom prst="rect">
            <a:avLst/>
          </a:prstGeom>
          <a:noFill/>
        </p:spPr>
        <p:txBody>
          <a:bodyPr wrap="none" rtlCol="0">
            <a:spAutoFit/>
          </a:bodyPr>
          <a:lstStyle/>
          <a:p>
            <a:pPr algn="ctr"/>
            <a:r>
              <a:rPr lang="en-GB" sz="2400" b="0">
                <a:solidFill>
                  <a:srgbClr val="000000"/>
                </a:solidFill>
              </a:rPr>
              <a:t>2/3 of this is to be added. </a:t>
            </a:r>
          </a:p>
          <a:p>
            <a:pPr algn="ctr"/>
            <a:r>
              <a:rPr lang="en-GB" sz="2400" b="0">
                <a:solidFill>
                  <a:srgbClr val="000000"/>
                </a:solidFill>
              </a:rPr>
              <a:t>The total is 15.</a:t>
            </a:r>
          </a:p>
          <a:p>
            <a:pPr algn="ctr"/>
            <a:r>
              <a:rPr lang="en-GB" sz="2400" b="0">
                <a:solidFill>
                  <a:srgbClr val="000000"/>
                </a:solidFill>
              </a:rPr>
              <a:t>1/3 of this is 5.</a:t>
            </a:r>
          </a:p>
          <a:p>
            <a:pPr algn="ctr"/>
            <a:r>
              <a:rPr lang="en-GB" sz="2400" b="0">
                <a:solidFill>
                  <a:srgbClr val="000000"/>
                </a:solidFill>
              </a:rPr>
              <a:t>Lo! 5 is that which goes out,</a:t>
            </a:r>
          </a:p>
          <a:p>
            <a:pPr algn="ctr"/>
            <a:r>
              <a:rPr lang="en-GB" sz="2400" b="0">
                <a:solidFill>
                  <a:srgbClr val="000000"/>
                </a:solidFill>
              </a:rPr>
              <a:t>And the remainder is 10.</a:t>
            </a:r>
          </a:p>
        </p:txBody>
      </p:sp>
    </p:spTree>
    <p:extLst>
      <p:ext uri="{BB962C8B-B14F-4D97-AF65-F5344CB8AC3E}">
        <p14:creationId xmlns:p14="http://schemas.microsoft.com/office/powerpoint/2010/main" val="694498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Worked Examples</a:t>
            </a:r>
          </a:p>
        </p:txBody>
      </p:sp>
      <p:sp>
        <p:nvSpPr>
          <p:cNvPr id="3" name="Content Placeholder 2"/>
          <p:cNvSpPr>
            <a:spLocks noGrp="1"/>
          </p:cNvSpPr>
          <p:nvPr>
            <p:ph idx="1"/>
          </p:nvPr>
        </p:nvSpPr>
        <p:spPr>
          <a:xfrm>
            <a:off x="323528" y="1052736"/>
            <a:ext cx="8424936" cy="3960440"/>
          </a:xfrm>
        </p:spPr>
        <p:txBody>
          <a:bodyPr/>
          <a:lstStyle/>
          <a:p>
            <a:r>
              <a:rPr lang="en-GB"/>
              <a:t>A 4000 year old practice</a:t>
            </a:r>
          </a:p>
          <a:p>
            <a:r>
              <a:rPr lang="en-GB"/>
              <a:t>“Thus is it done”; “Do it like this”; </a:t>
            </a:r>
            <a:r>
              <a:rPr lang="is-IS"/>
              <a:t>…</a:t>
            </a:r>
          </a:p>
          <a:p>
            <a:r>
              <a:rPr lang="is-IS"/>
              <a:t>What is the student supposed to do?</a:t>
            </a:r>
          </a:p>
          <a:p>
            <a:pPr lvl="1"/>
            <a:r>
              <a:rPr lang="en-US"/>
              <a:t>F</a:t>
            </a:r>
            <a:r>
              <a:rPr lang="is-IS"/>
              <a:t>ollow the sequence of acts</a:t>
            </a:r>
          </a:p>
          <a:p>
            <a:pPr lvl="1"/>
            <a:r>
              <a:rPr lang="en-GB"/>
              <a:t>Distinguish </a:t>
            </a:r>
            <a:r>
              <a:rPr lang="is-IS"/>
              <a:t>structural relations and values from parameters</a:t>
            </a:r>
          </a:p>
          <a:p>
            <a:r>
              <a:rPr lang="is-IS"/>
              <a:t>Templating</a:t>
            </a:r>
          </a:p>
          <a:p>
            <a:r>
              <a:rPr lang="is-IS"/>
              <a:t>What does the student need from a worked example?</a:t>
            </a:r>
          </a:p>
          <a:p>
            <a:pPr lvl="1"/>
            <a:r>
              <a:rPr lang="en-US"/>
              <a:t>W</a:t>
            </a:r>
            <a:r>
              <a:rPr lang="is-IS"/>
              <a:t>hat to do ‘next’</a:t>
            </a:r>
          </a:p>
          <a:p>
            <a:pPr lvl="1"/>
            <a:r>
              <a:rPr lang="is-IS"/>
              <a:t>How to know what to do next</a:t>
            </a:r>
          </a:p>
        </p:txBody>
      </p:sp>
      <p:sp>
        <p:nvSpPr>
          <p:cNvPr id="4" name="Rounded Rectangle 3"/>
          <p:cNvSpPr/>
          <p:nvPr/>
        </p:nvSpPr>
        <p:spPr bwMode="auto">
          <a:xfrm>
            <a:off x="6516216" y="5661248"/>
            <a:ext cx="2232248" cy="1008112"/>
          </a:xfrm>
          <a:prstGeom prst="round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993300"/>
                </a:solidFill>
                <a:effectLst/>
                <a:latin typeface="Chalkboard" pitchFamily="-111" charset="0"/>
              </a:rPr>
              <a:t>Chi &amp; Bassok</a:t>
            </a:r>
          </a:p>
          <a:p>
            <a:pPr marL="0" marR="0" indent="0" algn="l" defTabSz="914400" rtl="0" eaLnBrk="0" fontAlgn="base" latinLnBrk="0" hangingPunct="0">
              <a:lnSpc>
                <a:spcPct val="100000"/>
              </a:lnSpc>
              <a:spcBef>
                <a:spcPct val="0"/>
              </a:spcBef>
              <a:spcAft>
                <a:spcPct val="0"/>
              </a:spcAft>
              <a:buClrTx/>
              <a:buSzTx/>
              <a:buFontTx/>
              <a:buNone/>
              <a:tabLst/>
            </a:pPr>
            <a:r>
              <a:rPr lang="en-GB" sz="2000" b="0">
                <a:solidFill>
                  <a:srgbClr val="993300"/>
                </a:solidFill>
                <a:latin typeface="Chalkboard" pitchFamily="-111" charset="0"/>
              </a:rPr>
              <a:t>Renkl &amp; Sweller</a:t>
            </a:r>
          </a:p>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993300"/>
                </a:solidFill>
                <a:effectLst/>
                <a:latin typeface="Chalkboard" pitchFamily="-111" charset="0"/>
              </a:rPr>
              <a:t>Watson &amp; Mason</a:t>
            </a:r>
          </a:p>
        </p:txBody>
      </p:sp>
    </p:spTree>
    <p:extLst>
      <p:ext uri="{BB962C8B-B14F-4D97-AF65-F5344CB8AC3E}">
        <p14:creationId xmlns:p14="http://schemas.microsoft.com/office/powerpoint/2010/main" val="1182239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Integration</a:t>
            </a:r>
          </a:p>
        </p:txBody>
      </p:sp>
      <p:pic>
        <p:nvPicPr>
          <p:cNvPr id="4" name="Picture 3"/>
          <p:cNvPicPr>
            <a:picLocks noChangeAspect="1"/>
          </p:cNvPicPr>
          <p:nvPr/>
        </p:nvPicPr>
        <p:blipFill>
          <a:blip r:embed="rId3"/>
          <a:stretch>
            <a:fillRect/>
          </a:stretch>
        </p:blipFill>
        <p:spPr>
          <a:xfrm>
            <a:off x="2411760" y="827511"/>
            <a:ext cx="6732240" cy="6059016"/>
          </a:xfrm>
          <a:prstGeom prst="rect">
            <a:avLst/>
          </a:prstGeom>
        </p:spPr>
      </p:pic>
      <p:pic>
        <p:nvPicPr>
          <p:cNvPr id="5" name="Picture 4"/>
          <p:cNvPicPr>
            <a:picLocks noChangeAspect="1"/>
          </p:cNvPicPr>
          <p:nvPr/>
        </p:nvPicPr>
        <p:blipFill>
          <a:blip r:embed="rId4"/>
          <a:stretch>
            <a:fillRect/>
          </a:stretch>
        </p:blipFill>
        <p:spPr>
          <a:xfrm>
            <a:off x="323528" y="980729"/>
            <a:ext cx="1562100" cy="901700"/>
          </a:xfrm>
          <a:prstGeom prst="rect">
            <a:avLst/>
          </a:prstGeom>
        </p:spPr>
      </p:pic>
      <p:sp>
        <p:nvSpPr>
          <p:cNvPr id="7" name="Rounded Rectangle 6"/>
          <p:cNvSpPr/>
          <p:nvPr/>
        </p:nvSpPr>
        <p:spPr bwMode="auto">
          <a:xfrm>
            <a:off x="179512" y="2348880"/>
            <a:ext cx="2376264" cy="115212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bg1"/>
                </a:solidFill>
                <a:effectLst/>
                <a:latin typeface="Chalkboard" pitchFamily="-111" charset="0"/>
              </a:rPr>
              <a:t>Core Awarenesses</a:t>
            </a:r>
          </a:p>
        </p:txBody>
      </p:sp>
      <p:sp>
        <p:nvSpPr>
          <p:cNvPr id="6" name="Rounded Rectangle 5"/>
          <p:cNvSpPr/>
          <p:nvPr/>
        </p:nvSpPr>
        <p:spPr bwMode="auto">
          <a:xfrm>
            <a:off x="1187624" y="1916832"/>
            <a:ext cx="2160240" cy="79208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bg1"/>
                </a:solidFill>
                <a:effectLst/>
                <a:latin typeface="Chalkboard" pitchFamily="-111" charset="0"/>
              </a:rPr>
              <a:t>Key ideas?</a:t>
            </a:r>
          </a:p>
        </p:txBody>
      </p:sp>
    </p:spTree>
    <p:extLst>
      <p:ext uri="{BB962C8B-B14F-4D97-AF65-F5344CB8AC3E}">
        <p14:creationId xmlns:p14="http://schemas.microsoft.com/office/powerpoint/2010/main" val="3791339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Another Integration</a:t>
            </a:r>
          </a:p>
        </p:txBody>
      </p:sp>
      <p:pic>
        <p:nvPicPr>
          <p:cNvPr id="4" name="Picture 3"/>
          <p:cNvPicPr>
            <a:picLocks noChangeAspect="1"/>
          </p:cNvPicPr>
          <p:nvPr/>
        </p:nvPicPr>
        <p:blipFill>
          <a:blip r:embed="rId3"/>
          <a:stretch>
            <a:fillRect/>
          </a:stretch>
        </p:blipFill>
        <p:spPr>
          <a:xfrm>
            <a:off x="251520" y="980728"/>
            <a:ext cx="2425700" cy="914400"/>
          </a:xfrm>
          <a:prstGeom prst="rect">
            <a:avLst/>
          </a:prstGeom>
        </p:spPr>
      </p:pic>
      <p:pic>
        <p:nvPicPr>
          <p:cNvPr id="5" name="Picture 4"/>
          <p:cNvPicPr>
            <a:picLocks noChangeAspect="1"/>
          </p:cNvPicPr>
          <p:nvPr/>
        </p:nvPicPr>
        <p:blipFill>
          <a:blip r:embed="rId4"/>
          <a:stretch>
            <a:fillRect/>
          </a:stretch>
        </p:blipFill>
        <p:spPr>
          <a:xfrm>
            <a:off x="0" y="2143472"/>
            <a:ext cx="9144000" cy="3733800"/>
          </a:xfrm>
          <a:prstGeom prst="rect">
            <a:avLst/>
          </a:prstGeom>
        </p:spPr>
      </p:pic>
      <p:sp>
        <p:nvSpPr>
          <p:cNvPr id="8" name="Rounded Rectangle 7"/>
          <p:cNvSpPr/>
          <p:nvPr/>
        </p:nvSpPr>
        <p:spPr bwMode="auto">
          <a:xfrm>
            <a:off x="5148064" y="1052736"/>
            <a:ext cx="2376264" cy="115212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bg1"/>
                </a:solidFill>
                <a:effectLst/>
                <a:latin typeface="Chalkboard" pitchFamily="-111" charset="0"/>
              </a:rPr>
              <a:t>Core Awarenesses</a:t>
            </a:r>
          </a:p>
        </p:txBody>
      </p:sp>
      <p:sp>
        <p:nvSpPr>
          <p:cNvPr id="7" name="Rounded Rectangle 6"/>
          <p:cNvSpPr/>
          <p:nvPr/>
        </p:nvSpPr>
        <p:spPr bwMode="auto">
          <a:xfrm>
            <a:off x="6300192" y="764704"/>
            <a:ext cx="2160240" cy="79208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bg1"/>
                </a:solidFill>
                <a:effectLst/>
                <a:latin typeface="Chalkboard" pitchFamily="-111" charset="0"/>
              </a:rPr>
              <a:t>Key ideas?</a:t>
            </a:r>
          </a:p>
        </p:txBody>
      </p:sp>
    </p:spTree>
    <p:extLst>
      <p:ext uri="{BB962C8B-B14F-4D97-AF65-F5344CB8AC3E}">
        <p14:creationId xmlns:p14="http://schemas.microsoft.com/office/powerpoint/2010/main" val="2521099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Exercises</a:t>
            </a:r>
          </a:p>
        </p:txBody>
      </p:sp>
      <p:sp>
        <p:nvSpPr>
          <p:cNvPr id="4" name="Rounded Rectangle 3"/>
          <p:cNvSpPr/>
          <p:nvPr/>
        </p:nvSpPr>
        <p:spPr bwMode="auto">
          <a:xfrm>
            <a:off x="323528" y="908720"/>
            <a:ext cx="1944216" cy="86409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rgbClr val="3400FF"/>
                </a:solidFill>
              </a:rPr>
              <a:t>for developing facility</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7" name="Rounded Rectangle 6"/>
          <p:cNvSpPr/>
          <p:nvPr/>
        </p:nvSpPr>
        <p:spPr bwMode="auto">
          <a:xfrm>
            <a:off x="323528" y="2060848"/>
            <a:ext cx="2016224" cy="86409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rgbClr val="3400FF"/>
                </a:solidFill>
              </a:rPr>
              <a:t>for deepening comprehension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8" name="Rounded Rectangle 7"/>
          <p:cNvSpPr/>
          <p:nvPr/>
        </p:nvSpPr>
        <p:spPr bwMode="auto">
          <a:xfrm>
            <a:off x="323528" y="4365104"/>
            <a:ext cx="2016224" cy="1368152"/>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rgbClr val="3400FF"/>
                </a:solidFill>
              </a:rPr>
              <a:t>for enriching accessible example spaces</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0" name="Rounded Rectangle 9"/>
          <p:cNvSpPr/>
          <p:nvPr/>
        </p:nvSpPr>
        <p:spPr bwMode="auto">
          <a:xfrm>
            <a:off x="323528" y="3212976"/>
            <a:ext cx="2016224" cy="86409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rgbClr val="3400FF"/>
                </a:solidFill>
              </a:rPr>
              <a:t>for extending appreciation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1" name="Rounded Rectangle 10"/>
          <p:cNvSpPr/>
          <p:nvPr/>
        </p:nvSpPr>
        <p:spPr bwMode="auto">
          <a:xfrm>
            <a:off x="2771800" y="4509120"/>
            <a:ext cx="3312368" cy="122413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chemeClr val="tx2"/>
                </a:solidFill>
              </a:rPr>
              <a:t>Learners </a:t>
            </a:r>
            <a:br>
              <a:rPr lang="en-GB" sz="2000" b="0">
                <a:solidFill>
                  <a:schemeClr val="tx2"/>
                </a:solidFill>
              </a:rPr>
            </a:br>
            <a:r>
              <a:rPr lang="en-GB" sz="2000" b="0">
                <a:solidFill>
                  <a:schemeClr val="tx2"/>
                </a:solidFill>
              </a:rPr>
              <a:t>generating own examples</a:t>
            </a:r>
            <a:br>
              <a:rPr lang="en-GB" sz="2000" b="0">
                <a:solidFill>
                  <a:schemeClr val="tx2"/>
                </a:solidFill>
              </a:rPr>
            </a:br>
            <a:r>
              <a:rPr lang="en-GB" sz="2000" b="0">
                <a:solidFill>
                  <a:schemeClr val="tx2"/>
                </a:solidFill>
              </a:rPr>
              <a:t> subject to constraints</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2"/>
              </a:solidFill>
              <a:effectLst/>
              <a:latin typeface="Chalkboard" pitchFamily="-111" charset="0"/>
            </a:endParaRPr>
          </a:p>
        </p:txBody>
      </p:sp>
      <p:sp>
        <p:nvSpPr>
          <p:cNvPr id="12" name="Rounded Rectangle 11"/>
          <p:cNvSpPr/>
          <p:nvPr/>
        </p:nvSpPr>
        <p:spPr bwMode="auto">
          <a:xfrm>
            <a:off x="3419872" y="3212976"/>
            <a:ext cx="2016224" cy="9361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chemeClr val="tx2"/>
                </a:solidFill>
              </a:rPr>
              <a:t>Varying context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2"/>
              </a:solidFill>
              <a:effectLst/>
              <a:latin typeface="Chalkboard" pitchFamily="-111" charset="0"/>
            </a:endParaRPr>
          </a:p>
        </p:txBody>
      </p:sp>
      <p:sp>
        <p:nvSpPr>
          <p:cNvPr id="13" name="Rounded Rectangle 12"/>
          <p:cNvSpPr/>
          <p:nvPr/>
        </p:nvSpPr>
        <p:spPr bwMode="auto">
          <a:xfrm>
            <a:off x="3419872" y="1988840"/>
            <a:ext cx="2016224" cy="9361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chemeClr val="tx2"/>
                </a:solidFill>
              </a:rPr>
              <a:t>Varying</a:t>
            </a:r>
            <a:br>
              <a:rPr lang="en-GB" sz="2000" b="0">
                <a:solidFill>
                  <a:schemeClr val="tx2"/>
                </a:solidFill>
              </a:rPr>
            </a:br>
            <a:r>
              <a:rPr lang="en-GB" sz="2000" b="0">
                <a:solidFill>
                  <a:schemeClr val="tx2"/>
                </a:solidFill>
              </a:rPr>
              <a:t>structure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2"/>
              </a:solidFill>
              <a:effectLst/>
              <a:latin typeface="Chalkboard" pitchFamily="-111" charset="0"/>
            </a:endParaRPr>
          </a:p>
        </p:txBody>
      </p:sp>
      <p:sp>
        <p:nvSpPr>
          <p:cNvPr id="14" name="Rounded Rectangle 13"/>
          <p:cNvSpPr/>
          <p:nvPr/>
        </p:nvSpPr>
        <p:spPr bwMode="auto">
          <a:xfrm>
            <a:off x="6516216" y="1916832"/>
            <a:ext cx="2016224"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chemeClr val="bg1"/>
                </a:solidFill>
              </a:rPr>
              <a:t>Doing &amp; Undoing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bg1"/>
              </a:solidFill>
              <a:effectLst/>
              <a:latin typeface="Chalkboard" pitchFamily="-111" charset="0"/>
            </a:endParaRPr>
          </a:p>
        </p:txBody>
      </p:sp>
      <p:sp>
        <p:nvSpPr>
          <p:cNvPr id="15" name="Rounded Rectangle 14"/>
          <p:cNvSpPr/>
          <p:nvPr/>
        </p:nvSpPr>
        <p:spPr bwMode="auto">
          <a:xfrm>
            <a:off x="6516216" y="3140968"/>
            <a:ext cx="2016224"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pitchFamily="-111" charset="0"/>
              </a:rPr>
              <a:t>Complexifying</a:t>
            </a:r>
          </a:p>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chemeClr val="bg1"/>
                </a:solidFill>
                <a:latin typeface="Chalkboard" pitchFamily="-111" charset="0"/>
              </a:rPr>
              <a:t>&amp; Embedding</a:t>
            </a:r>
            <a:endParaRPr kumimoji="0" lang="en-GB" sz="2000" b="0" i="0" u="none" strike="noStrike" cap="none" normalizeH="0" baseline="0">
              <a:ln>
                <a:noFill/>
              </a:ln>
              <a:solidFill>
                <a:schemeClr val="bg1"/>
              </a:solidFill>
              <a:effectLst/>
              <a:latin typeface="Chalkboard" pitchFamily="-111" charset="0"/>
            </a:endParaRPr>
          </a:p>
        </p:txBody>
      </p:sp>
      <p:sp>
        <p:nvSpPr>
          <p:cNvPr id="16" name="Rounded Rectangle 15"/>
          <p:cNvSpPr/>
          <p:nvPr/>
        </p:nvSpPr>
        <p:spPr bwMode="auto">
          <a:xfrm>
            <a:off x="6516216" y="4293096"/>
            <a:ext cx="2016224"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pitchFamily="-111" charset="0"/>
              </a:rPr>
              <a:t>Extending, &amp; Restricting</a:t>
            </a:r>
          </a:p>
        </p:txBody>
      </p:sp>
      <p:sp>
        <p:nvSpPr>
          <p:cNvPr id="17" name="Rounded Rectangle 16"/>
          <p:cNvSpPr/>
          <p:nvPr/>
        </p:nvSpPr>
        <p:spPr bwMode="auto">
          <a:xfrm>
            <a:off x="6516216" y="5489848"/>
            <a:ext cx="2016224"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pitchFamily="-111" charset="0"/>
              </a:rPr>
              <a:t>Generalising &amp; Abstracting</a:t>
            </a:r>
          </a:p>
        </p:txBody>
      </p:sp>
      <p:sp>
        <p:nvSpPr>
          <p:cNvPr id="18" name="Rounded Rectangle 17"/>
          <p:cNvSpPr/>
          <p:nvPr/>
        </p:nvSpPr>
        <p:spPr bwMode="auto">
          <a:xfrm>
            <a:off x="3419872" y="836712"/>
            <a:ext cx="2016224" cy="9361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b="0">
                <a:solidFill>
                  <a:schemeClr val="tx2"/>
                </a:solidFill>
              </a:rPr>
              <a:t>Varying</a:t>
            </a:r>
            <a:br>
              <a:rPr lang="en-GB" sz="2000" b="0">
                <a:solidFill>
                  <a:schemeClr val="tx2"/>
                </a:solidFill>
              </a:rPr>
            </a:br>
            <a:r>
              <a:rPr lang="en-GB" sz="2000" b="0">
                <a:solidFill>
                  <a:schemeClr val="tx2"/>
                </a:solidFill>
              </a:rPr>
              <a:t>type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2"/>
              </a:solidFill>
              <a:effectLst/>
              <a:latin typeface="Chalkboard" pitchFamily="-111" charset="0"/>
            </a:endParaRPr>
          </a:p>
        </p:txBody>
      </p:sp>
    </p:spTree>
    <p:extLst>
      <p:ext uri="{BB962C8B-B14F-4D97-AF65-F5344CB8AC3E}">
        <p14:creationId xmlns:p14="http://schemas.microsoft.com/office/powerpoint/2010/main" val="4039301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Ideas &amp; Core Awarenesses</a:t>
            </a:r>
          </a:p>
        </p:txBody>
      </p:sp>
      <p:sp>
        <p:nvSpPr>
          <p:cNvPr id="3" name="Content Placeholder 2"/>
          <p:cNvSpPr>
            <a:spLocks noGrp="1"/>
          </p:cNvSpPr>
          <p:nvPr>
            <p:ph idx="1"/>
          </p:nvPr>
        </p:nvSpPr>
        <p:spPr>
          <a:xfrm>
            <a:off x="323528" y="1052736"/>
            <a:ext cx="8424936" cy="2592288"/>
          </a:xfrm>
        </p:spPr>
        <p:txBody>
          <a:bodyPr/>
          <a:lstStyle/>
          <a:p>
            <a:r>
              <a:rPr lang="en-GB"/>
              <a:t>Carpet theorem</a:t>
            </a:r>
          </a:p>
          <a:p>
            <a:r>
              <a:rPr lang="en-GB"/>
              <a:t>Reading Graphs (compound functions; ride &amp; tie)</a:t>
            </a:r>
          </a:p>
          <a:p>
            <a:r>
              <a:rPr lang="en-GB"/>
              <a:t>Linearity (in vector spaces)</a:t>
            </a:r>
          </a:p>
        </p:txBody>
      </p:sp>
    </p:spTree>
    <p:extLst>
      <p:ext uri="{BB962C8B-B14F-4D97-AF65-F5344CB8AC3E}">
        <p14:creationId xmlns:p14="http://schemas.microsoft.com/office/powerpoint/2010/main" val="20726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37187</TotalTime>
  <Words>1647</Words>
  <Application>Microsoft Macintosh PowerPoint</Application>
  <PresentationFormat>On-screen Show (4:3)</PresentationFormat>
  <Paragraphs>241</Paragraphs>
  <Slides>34</Slides>
  <Notes>12</Notes>
  <HiddenSlides>1</HiddenSlides>
  <MMClips>1</MMClips>
  <ScaleCrop>false</ScaleCrop>
  <HeadingPairs>
    <vt:vector size="8" baseType="variant">
      <vt:variant>
        <vt:lpstr>Theme</vt:lpstr>
      </vt:variant>
      <vt:variant>
        <vt:i4>3</vt:i4>
      </vt:variant>
      <vt:variant>
        <vt:lpstr>Links</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Yellow on Blue</vt:lpstr>
      <vt:lpstr>Title &amp; Bullets</vt:lpstr>
      <vt:lpstr>Blank Presentation</vt:lpstr>
      <vt:lpstr>\\localhost\Users\jhm3\Documents\Files\    Current Activities\     Events 2017\03.03-04 NAMA\MacBook Pro:Users:jhm3:Documents:Files:    Current Activities:     Events 2010:SMC March 6:SMC Problems.doc!OLE_LINK2</vt:lpstr>
      <vt:lpstr>Equation</vt:lpstr>
      <vt:lpstr>From Worked Examples  via  Key ideas, Core Awarenesses  and Variation  to the issue of  Student Attention </vt:lpstr>
      <vt:lpstr>Conjectures</vt:lpstr>
      <vt:lpstr>Outline</vt:lpstr>
      <vt:lpstr>Rhind Mathematical Papyrus problem 28</vt:lpstr>
      <vt:lpstr>Worked Examples</vt:lpstr>
      <vt:lpstr>Integration</vt:lpstr>
      <vt:lpstr>Another Integration</vt:lpstr>
      <vt:lpstr>Exercises</vt:lpstr>
      <vt:lpstr>Key Ideas &amp; Core Awarenesses</vt:lpstr>
      <vt:lpstr>Two Areas</vt:lpstr>
      <vt:lpstr>Brown &amp; Blue Areas … how related?</vt:lpstr>
      <vt:lpstr>Carpet Theorem</vt:lpstr>
      <vt:lpstr>Brown Area = Blue Area</vt:lpstr>
      <vt:lpstr>√2 is irrational</vt:lpstr>
      <vt:lpstr>Ride &amp; Tie</vt:lpstr>
      <vt:lpstr>Linearity in vector Spaces</vt:lpstr>
      <vt:lpstr>Change of Basis</vt:lpstr>
      <vt:lpstr>Expressing What is Seen</vt:lpstr>
      <vt:lpstr>Variation</vt:lpstr>
      <vt:lpstr>Attention</vt:lpstr>
      <vt:lpstr>Forms of Attention</vt:lpstr>
      <vt:lpstr>Inner &amp; Outer Aspects</vt:lpstr>
      <vt:lpstr>Crossed Ladders</vt:lpstr>
      <vt:lpstr>Crossed Ladders Solution</vt:lpstr>
      <vt:lpstr>Journeys</vt:lpstr>
      <vt:lpstr>Meeting Point Resolution</vt:lpstr>
      <vt:lpstr>Cistern Filling</vt:lpstr>
      <vt:lpstr>Crossed Planes</vt:lpstr>
      <vt:lpstr>Tower Diagrams</vt:lpstr>
      <vt:lpstr>Powers &amp; Themes</vt:lpstr>
      <vt:lpstr>Reflection as Self-Explanation</vt:lpstr>
      <vt:lpstr>Frameworks</vt:lpstr>
      <vt:lpstr>Reflection</vt:lpstr>
      <vt:lpstr>To Follow Up</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1050</cp:revision>
  <cp:lastPrinted>2017-02-27T16:58:41Z</cp:lastPrinted>
  <dcterms:created xsi:type="dcterms:W3CDTF">2009-05-15T05:15:20Z</dcterms:created>
  <dcterms:modified xsi:type="dcterms:W3CDTF">2017-02-28T10:15:20Z</dcterms:modified>
</cp:coreProperties>
</file>