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8" r:id="rId3"/>
    <p:sldId id="257" r:id="rId4"/>
    <p:sldId id="259" r:id="rId5"/>
    <p:sldId id="266" r:id="rId6"/>
    <p:sldId id="260" r:id="rId7"/>
    <p:sldId id="261" r:id="rId8"/>
    <p:sldId id="267" r:id="rId9"/>
    <p:sldId id="262" r:id="rId10"/>
    <p:sldId id="286" r:id="rId11"/>
    <p:sldId id="273" r:id="rId12"/>
    <p:sldId id="306" r:id="rId13"/>
    <p:sldId id="307" r:id="rId14"/>
    <p:sldId id="263" r:id="rId15"/>
    <p:sldId id="264" r:id="rId16"/>
    <p:sldId id="268" r:id="rId17"/>
    <p:sldId id="265" r:id="rId18"/>
    <p:sldId id="271" r:id="rId19"/>
    <p:sldId id="272" r:id="rId20"/>
    <p:sldId id="269"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4"/>
    <a:srgbClr val="855F33"/>
    <a:srgbClr val="0432FF"/>
    <a:srgbClr val="FFF9E8"/>
    <a:srgbClr val="FFF5C4"/>
    <a:srgbClr val="FCF3A7"/>
    <a:srgbClr val="AB7942"/>
    <a:srgbClr val="FFF1BF"/>
    <a:srgbClr val="FFE29F"/>
    <a:srgbClr val="FFF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7"/>
    <p:restoredTop sz="94666"/>
  </p:normalViewPr>
  <p:slideViewPr>
    <p:cSldViewPr snapToGrid="0" snapToObjects="1">
      <p:cViewPr>
        <p:scale>
          <a:sx n="89" d="100"/>
          <a:sy n="89" d="100"/>
        </p:scale>
        <p:origin x="97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836D-B0CF-D94A-86DB-32DAECE4C346}" type="datetimeFigureOut">
              <a:rPr lang="en-GB" smtClean="0"/>
              <a:t>18/09/2020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38976-516C-4447-B9E0-F21B8CB8D0EA}" type="slidenum">
              <a:rPr lang="en-GB" smtClean="0"/>
              <a:t>‹#›</a:t>
            </a:fld>
            <a:endParaRPr lang="en-GB"/>
          </a:p>
        </p:txBody>
      </p:sp>
    </p:spTree>
    <p:extLst>
      <p:ext uri="{BB962C8B-B14F-4D97-AF65-F5344CB8AC3E}">
        <p14:creationId xmlns:p14="http://schemas.microsoft.com/office/powerpoint/2010/main" val="392313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96DFB88F-CFB3-2347-A4CA-CA8326BCA306}"/>
              </a:ext>
            </a:extLst>
          </p:cNvPr>
          <p:cNvSpPr>
            <a:spLocks noGrp="1" noRot="1" noChangeAspect="1" noChangeArrowheads="1"/>
          </p:cNvSpPr>
          <p:nvPr>
            <p:ph type="sldImg"/>
          </p:nvPr>
        </p:nvSpPr>
        <p:spPr>
          <a:solidFill>
            <a:srgbClr val="FFFFFF"/>
          </a:solidFill>
          <a:ln/>
        </p:spPr>
      </p:sp>
      <p:sp>
        <p:nvSpPr>
          <p:cNvPr id="79875" name="Rectangle 2">
            <a:extLst>
              <a:ext uri="{FF2B5EF4-FFF2-40B4-BE49-F238E27FC236}">
                <a16:creationId xmlns:a16="http://schemas.microsoft.com/office/drawing/2014/main" id="{AD400A45-E72C-AB45-AF4C-0A58EF573BAA}"/>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Lucida Grande" panose="020B0600040502020204" pitchFamily="34" charset="0"/>
                <a:ea typeface="ＭＳ Ｐゴシック" panose="020B0600070205080204" pitchFamily="34" charset="-128"/>
                <a:cs typeface="Lucida Grande" panose="020B0600040502020204" pitchFamily="34" charset="0"/>
                <a:sym typeface="Lucida Grande" panose="020B0600040502020204" pitchFamily="34" charset="0"/>
              </a:rPr>
              <a:t>f(x) = 2x+1 + h(x)(x-3)^2 for any h(x) with a limit at 3.</a:t>
            </a:r>
          </a:p>
          <a:p>
            <a:r>
              <a:rPr lang="en-US" altLang="en-US">
                <a:latin typeface="Lucida Grande" panose="020B0600040502020204" pitchFamily="34" charset="0"/>
                <a:ea typeface="ＭＳ Ｐゴシック" panose="020B0600070205080204" pitchFamily="34" charset="-128"/>
                <a:cs typeface="Lucida Grande" panose="020B0600040502020204" pitchFamily="34" charset="0"/>
                <a:sym typeface="Lucida Grande" panose="020B0600040502020204" pitchFamily="34" charset="0"/>
              </a:rPr>
              <a:t>f’(3) = 2</a:t>
            </a:r>
          </a:p>
        </p:txBody>
      </p:sp>
    </p:spTree>
    <p:extLst>
      <p:ext uri="{BB962C8B-B14F-4D97-AF65-F5344CB8AC3E}">
        <p14:creationId xmlns:p14="http://schemas.microsoft.com/office/powerpoint/2010/main" val="70047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9482"/>
          </a:xfrm>
        </p:spPr>
        <p:txBody>
          <a:bodyPr anchor="t">
            <a:normAutofit/>
          </a:bodyPr>
          <a:lstStyle>
            <a:lvl1pPr>
              <a:defRPr sz="2400" b="1" i="0">
                <a:solidFill>
                  <a:schemeClr val="accent2">
                    <a:lumMod val="50000"/>
                  </a:schemeClr>
                </a:solidFill>
                <a:latin typeface="Chalkboard" charset="0"/>
                <a:ea typeface="Chalkboard" charset="0"/>
                <a:cs typeface="Chalkboard" charset="0"/>
              </a:defRPr>
            </a:lvl1pPr>
          </a:lstStyle>
          <a:p>
            <a:r>
              <a:rPr lang="en-US" dirty="0"/>
              <a:t>Click to edit Master title style</a:t>
            </a:r>
          </a:p>
        </p:txBody>
      </p:sp>
      <p:sp>
        <p:nvSpPr>
          <p:cNvPr id="3" name="Content Placeholder 2"/>
          <p:cNvSpPr>
            <a:spLocks noGrp="1"/>
          </p:cNvSpPr>
          <p:nvPr>
            <p:ph idx="1"/>
          </p:nvPr>
        </p:nvSpPr>
        <p:spPr>
          <a:xfrm>
            <a:off x="628650" y="1014609"/>
            <a:ext cx="7886700" cy="4748995"/>
          </a:xfrm>
        </p:spPr>
        <p:txBody>
          <a:bodyPr anchor="t"/>
          <a:lstStyle>
            <a:lvl1pPr>
              <a:defRPr sz="1800">
                <a:solidFill>
                  <a:srgbClr val="0432FF"/>
                </a:solidFill>
                <a:latin typeface="Chalkboard" charset="0"/>
                <a:ea typeface="Chalkboard" charset="0"/>
                <a:cs typeface="Chalkboard" charset="0"/>
              </a:defRPr>
            </a:lvl1pPr>
            <a:lvl2pPr>
              <a:defRPr sz="1600" b="0" i="0">
                <a:solidFill>
                  <a:schemeClr val="tx1"/>
                </a:solidFill>
                <a:latin typeface="Chalkboard" charset="0"/>
                <a:ea typeface="Chalkboard" charset="0"/>
                <a:cs typeface="Chalkboard"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B67119AC-4599-F049-930C-CDD37D239B90}"/>
              </a:ext>
            </a:extLst>
          </p:cNvPr>
          <p:cNvSpPr txBox="1"/>
          <p:nvPr userDrawn="1"/>
        </p:nvSpPr>
        <p:spPr>
          <a:xfrm>
            <a:off x="0" y="6586776"/>
            <a:ext cx="464949" cy="276999"/>
          </a:xfrm>
          <a:prstGeom prst="rect">
            <a:avLst/>
          </a:prstGeom>
          <a:noFill/>
        </p:spPr>
        <p:txBody>
          <a:bodyPr wrap="square" rtlCol="0">
            <a:spAutoFit/>
          </a:bodyPr>
          <a:lstStyle/>
          <a:p>
            <a:pPr algn="l"/>
            <a:fld id="{B62AE5B5-58EA-7447-B9DE-0FD9CCC63EB5}" type="slidenum">
              <a:rPr lang="en-GB" sz="1200" smtClean="0">
                <a:latin typeface="Chalkboard" charset="0"/>
                <a:ea typeface="Chalkboard" charset="0"/>
                <a:cs typeface="Chalkboard" charset="0"/>
              </a:rPr>
              <a:t>‹#›</a:t>
            </a:fld>
            <a:endParaRPr lang="en-GB" sz="1200" dirty="0" err="1">
              <a:latin typeface="Chalkboard" charset="0"/>
              <a:ea typeface="Chalkboard" charset="0"/>
              <a:cs typeface="Chalkboard"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AB99F-9CA2-7248-966B-FD562C13B124}" type="datetimeFigureOut">
              <a:rPr lang="en-US" smtClean="0"/>
              <a:t>9/18/20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9AB99F-9CA2-7248-966B-FD562C13B124}" type="datetimeFigureOut">
              <a:rPr lang="en-US" smtClean="0"/>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9AB99F-9CA2-7248-966B-FD562C13B124}" type="datetimeFigureOut">
              <a:rPr lang="en-US" smtClean="0"/>
              <a:t>9/18/20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9AB99F-9CA2-7248-966B-FD562C13B124}" type="datetimeFigureOut">
              <a:rPr lang="en-US" smtClean="0"/>
              <a:t>9/18/20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AB99F-9CA2-7248-966B-FD562C13B124}" type="datetimeFigureOut">
              <a:rPr lang="en-US" smtClean="0"/>
              <a:t>9/18/20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9/18/20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AB99F-9CA2-7248-966B-FD562C13B124}" type="datetimeFigureOut">
              <a:rPr lang="en-US" smtClean="0"/>
              <a:t>9/18/20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E1FDC-A50F-D542-B2A4-BF6D432589B5}" type="slidenum">
              <a:rPr lang="en-US" smtClean="0"/>
              <a:t>‹#›</a:t>
            </a:fld>
            <a:endParaRPr lang="en-US"/>
          </a:p>
        </p:txBody>
      </p:sp>
    </p:spTree>
    <p:extLst>
      <p:ext uri="{BB962C8B-B14F-4D97-AF65-F5344CB8AC3E}">
        <p14:creationId xmlns:p14="http://schemas.microsoft.com/office/powerpoint/2010/main" val="371182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rxiv.org/abs/2006.0158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696937" y="2633398"/>
            <a:ext cx="7772400" cy="1650841"/>
          </a:xfrm>
        </p:spPr>
        <p:txBody>
          <a:bodyPr>
            <a:normAutofit/>
          </a:bodyPr>
          <a:lstStyle/>
          <a:p>
            <a:r>
              <a:rPr lang="en-US" sz="3600">
                <a:solidFill>
                  <a:srgbClr val="855F33"/>
                </a:solidFill>
                <a:latin typeface="Chalkboard" charset="0"/>
                <a:ea typeface="Chalkboard" charset="0"/>
                <a:cs typeface="Chalkboard" charset="0"/>
              </a:rPr>
              <a:t>Open-Book On-Line </a:t>
            </a:r>
            <a:br>
              <a:rPr lang="en-US" sz="3600">
                <a:solidFill>
                  <a:srgbClr val="855F33"/>
                </a:solidFill>
                <a:latin typeface="Chalkboard" charset="0"/>
                <a:ea typeface="Chalkboard" charset="0"/>
                <a:cs typeface="Chalkboard" charset="0"/>
              </a:rPr>
            </a:br>
            <a:r>
              <a:rPr lang="en-US" sz="3600">
                <a:solidFill>
                  <a:srgbClr val="855F33"/>
                </a:solidFill>
                <a:latin typeface="Chalkboard" charset="0"/>
                <a:ea typeface="Chalkboard" charset="0"/>
                <a:cs typeface="Chalkboard" charset="0"/>
              </a:rPr>
              <a:t>Assessment</a:t>
            </a:r>
            <a:br>
              <a:rPr lang="en-US" sz="3600" dirty="0">
                <a:solidFill>
                  <a:srgbClr val="855F33"/>
                </a:solidFill>
                <a:latin typeface="Chalkboard" charset="0"/>
                <a:ea typeface="Chalkboard" charset="0"/>
                <a:cs typeface="Chalkboard" charset="0"/>
              </a:rPr>
            </a:br>
            <a:r>
              <a:rPr lang="en-US" sz="3600" dirty="0">
                <a:solidFill>
                  <a:srgbClr val="855F33"/>
                </a:solidFill>
                <a:latin typeface="Chalkboard" charset="0"/>
                <a:ea typeface="Chalkboard" charset="0"/>
                <a:cs typeface="Chalkboard" charset="0"/>
              </a:rPr>
              <a:t>of Mathematics</a:t>
            </a:r>
          </a:p>
        </p:txBody>
      </p:sp>
      <p:sp>
        <p:nvSpPr>
          <p:cNvPr id="11" name="Subtitle 10"/>
          <p:cNvSpPr>
            <a:spLocks noGrp="1"/>
          </p:cNvSpPr>
          <p:nvPr>
            <p:ph type="subTitle" idx="1"/>
          </p:nvPr>
        </p:nvSpPr>
        <p:spPr>
          <a:xfrm>
            <a:off x="1154137" y="5089064"/>
            <a:ext cx="6858000" cy="1274665"/>
          </a:xfrm>
        </p:spPr>
        <p:txBody>
          <a:bodyPr/>
          <a:lstStyle/>
          <a:p>
            <a:r>
              <a:rPr lang="en-US" dirty="0"/>
              <a:t>TALMO</a:t>
            </a:r>
          </a:p>
          <a:p>
            <a:r>
              <a:rPr lang="en-US" dirty="0"/>
              <a:t>Sept 2020</a:t>
            </a:r>
            <a:br>
              <a:rPr lang="en-US" dirty="0"/>
            </a:br>
            <a:r>
              <a:rPr lang="en-US" dirty="0"/>
              <a:t>in the time of Corona</a:t>
            </a:r>
          </a:p>
        </p:txBody>
      </p:sp>
      <p:sp>
        <p:nvSpPr>
          <p:cNvPr id="9" name="TextBox 8"/>
          <p:cNvSpPr txBox="1"/>
          <p:nvPr/>
        </p:nvSpPr>
        <p:spPr>
          <a:xfrm>
            <a:off x="2321170" y="1606062"/>
            <a:ext cx="1383323" cy="400110"/>
          </a:xfrm>
          <a:prstGeom prst="rect">
            <a:avLst/>
          </a:prstGeom>
          <a:noFill/>
        </p:spPr>
        <p:txBody>
          <a:bodyPr wrap="square" rtlCol="0">
            <a:spAutoFit/>
          </a:bodyPr>
          <a:lstStyle/>
          <a:p>
            <a:endParaRPr lang="en-US" sz="2000">
              <a:latin typeface="Chalkboard" charset="0"/>
              <a:ea typeface="Chalkboard" charset="0"/>
              <a:cs typeface="Chalkboard" charset="0"/>
            </a:endParaRPr>
          </a:p>
        </p:txBody>
      </p:sp>
      <p:pic>
        <p:nvPicPr>
          <p:cNvPr id="2" name="Picture 1"/>
          <p:cNvPicPr>
            <a:picLocks noChangeAspect="1"/>
          </p:cNvPicPr>
          <p:nvPr/>
        </p:nvPicPr>
        <p:blipFill>
          <a:blip r:embed="rId2"/>
          <a:stretch>
            <a:fillRect/>
          </a:stretch>
        </p:blipFill>
        <p:spPr>
          <a:xfrm>
            <a:off x="3259017" y="0"/>
            <a:ext cx="2895600" cy="1600200"/>
          </a:xfrm>
          <a:prstGeom prst="rect">
            <a:avLst/>
          </a:prstGeom>
        </p:spPr>
      </p:pic>
      <p:pic>
        <p:nvPicPr>
          <p:cNvPr id="4" name="Picture 3">
            <a:extLst>
              <a:ext uri="{FF2B5EF4-FFF2-40B4-BE49-F238E27FC236}">
                <a16:creationId xmlns:a16="http://schemas.microsoft.com/office/drawing/2014/main" id="{47ABA385-2951-9849-9C05-02F78E63188E}"/>
              </a:ext>
            </a:extLst>
          </p:cNvPr>
          <p:cNvPicPr>
            <a:picLocks noChangeAspect="1"/>
          </p:cNvPicPr>
          <p:nvPr/>
        </p:nvPicPr>
        <p:blipFill>
          <a:blip r:embed="rId3"/>
          <a:stretch>
            <a:fillRect/>
          </a:stretch>
        </p:blipFill>
        <p:spPr>
          <a:xfrm>
            <a:off x="6632052" y="182890"/>
            <a:ext cx="1152054" cy="1156451"/>
          </a:xfrm>
          <a:prstGeom prst="rect">
            <a:avLst/>
          </a:prstGeom>
        </p:spPr>
      </p:pic>
      <p:pic>
        <p:nvPicPr>
          <p:cNvPr id="5" name="Picture 4">
            <a:extLst>
              <a:ext uri="{FF2B5EF4-FFF2-40B4-BE49-F238E27FC236}">
                <a16:creationId xmlns:a16="http://schemas.microsoft.com/office/drawing/2014/main" id="{7DFE39D3-D3A7-EE46-8D06-BC60453F1C62}"/>
              </a:ext>
            </a:extLst>
          </p:cNvPr>
          <p:cNvPicPr>
            <a:picLocks noChangeAspect="1"/>
          </p:cNvPicPr>
          <p:nvPr/>
        </p:nvPicPr>
        <p:blipFill>
          <a:blip r:embed="rId4"/>
          <a:stretch>
            <a:fillRect/>
          </a:stretch>
        </p:blipFill>
        <p:spPr>
          <a:xfrm>
            <a:off x="7813197" y="169189"/>
            <a:ext cx="1165703" cy="1170152"/>
          </a:xfrm>
          <a:prstGeom prst="rect">
            <a:avLst/>
          </a:prstGeom>
        </p:spPr>
      </p:pic>
      <p:pic>
        <p:nvPicPr>
          <p:cNvPr id="6" name="Picture 5">
            <a:extLst>
              <a:ext uri="{FF2B5EF4-FFF2-40B4-BE49-F238E27FC236}">
                <a16:creationId xmlns:a16="http://schemas.microsoft.com/office/drawing/2014/main" id="{EDCEE6C5-9655-5E4E-82C6-7DB4A4B8BBDC}"/>
              </a:ext>
            </a:extLst>
          </p:cNvPr>
          <p:cNvPicPr>
            <a:picLocks noChangeAspect="1"/>
          </p:cNvPicPr>
          <p:nvPr/>
        </p:nvPicPr>
        <p:blipFill>
          <a:blip r:embed="rId5"/>
          <a:stretch>
            <a:fillRect/>
          </a:stretch>
        </p:blipFill>
        <p:spPr>
          <a:xfrm>
            <a:off x="107188" y="163910"/>
            <a:ext cx="2184891" cy="1502835"/>
          </a:xfrm>
          <a:prstGeom prst="rect">
            <a:avLst/>
          </a:prstGeom>
        </p:spPr>
      </p:pic>
    </p:spTree>
    <p:extLst>
      <p:ext uri="{BB962C8B-B14F-4D97-AF65-F5344CB8AC3E}">
        <p14:creationId xmlns:p14="http://schemas.microsoft.com/office/powerpoint/2010/main" val="29684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57F8C6F1-F612-0C4E-8E5E-BC56AE0C484B}"/>
              </a:ext>
            </a:extLst>
          </p:cNvPr>
          <p:cNvSpPr>
            <a:spLocks noGrp="1" noChangeArrowheads="1"/>
          </p:cNvSpPr>
          <p:nvPr>
            <p:ph type="title"/>
          </p:nvPr>
        </p:nvSpPr>
        <p:spPr/>
        <p:txBody>
          <a:bodyPr/>
          <a:lstStyle/>
          <a:p>
            <a:pPr>
              <a:defRPr/>
            </a:pPr>
            <a:r>
              <a:rPr lang="en-US" dirty="0"/>
              <a:t>Reversing a Familiar Action</a:t>
            </a:r>
          </a:p>
        </p:txBody>
      </p:sp>
      <p:sp>
        <p:nvSpPr>
          <p:cNvPr id="47107" name="Rectangle 3">
            <a:extLst>
              <a:ext uri="{FF2B5EF4-FFF2-40B4-BE49-F238E27FC236}">
                <a16:creationId xmlns:a16="http://schemas.microsoft.com/office/drawing/2014/main" id="{6957EA62-5992-3740-96DF-D02A39772E1C}"/>
              </a:ext>
            </a:extLst>
          </p:cNvPr>
          <p:cNvSpPr>
            <a:spLocks/>
          </p:cNvSpPr>
          <p:nvPr/>
        </p:nvSpPr>
        <p:spPr bwMode="auto">
          <a:xfrm>
            <a:off x="684213" y="2876550"/>
            <a:ext cx="2590800" cy="1092200"/>
          </a:xfrm>
          <a:prstGeom prst="rect">
            <a:avLst/>
          </a:prstGeom>
          <a:noFill/>
          <a:ln w="12700" cap="flat">
            <a:noFill/>
            <a:miter lim="800000"/>
            <a:headEnd type="none" w="med" len="med"/>
            <a:tailEnd type="none" w="med" len="med"/>
          </a:ln>
          <a:effectLst/>
        </p:spPr>
        <p:txBody>
          <a:bodyPr lIns="0" tIns="0" rIns="0" bIns="0" anchor="ctr"/>
          <a:lstStyle/>
          <a:p>
            <a:pPr>
              <a:defRPr/>
            </a:pPr>
            <a:endParaRPr lang="en-US" sz="3200" b="0" dirty="0">
              <a:effectLst>
                <a:outerShdw blurRad="38100" dist="38100" dir="2700000" algn="tl">
                  <a:srgbClr val="000000"/>
                </a:outerShdw>
              </a:effectLst>
              <a:latin typeface="Chalkboard" charset="0"/>
              <a:ea typeface="Chalkboard" charset="0"/>
              <a:cs typeface="Chalkboard" charset="0"/>
              <a:sym typeface="Chalkboard" charset="0"/>
            </a:endParaRPr>
          </a:p>
        </p:txBody>
      </p:sp>
      <p:pic>
        <p:nvPicPr>
          <p:cNvPr id="47114" name="Picture 10">
            <a:extLst>
              <a:ext uri="{FF2B5EF4-FFF2-40B4-BE49-F238E27FC236}">
                <a16:creationId xmlns:a16="http://schemas.microsoft.com/office/drawing/2014/main" id="{FBC8EE68-DC7E-114F-B427-02610DF85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50" y="1333500"/>
            <a:ext cx="2635250" cy="1092200"/>
          </a:xfrm>
          <a:prstGeom prst="rect">
            <a:avLst/>
          </a:prstGeom>
          <a:solidFill>
            <a:srgbClr val="CCFFCC"/>
          </a:solidFill>
          <a:ln>
            <a:noFill/>
          </a:ln>
          <a:effectLst>
            <a:outerShdw blurRad="127000" dist="25399" dir="2700000" algn="ctr" rotWithShape="0">
              <a:srgbClr val="CCCCCC">
                <a:alpha val="75000"/>
              </a:srgbClr>
            </a:outerShdw>
          </a:effectLst>
          <a:extLst>
            <a:ext uri="{91240B29-F687-4F45-9708-019B960494DF}">
              <a14:hiddenLine xmlns:a14="http://schemas.microsoft.com/office/drawing/2010/main" w="12700">
                <a:solidFill>
                  <a:srgbClr val="000000"/>
                </a:solidFill>
                <a:miter lim="800000"/>
                <a:headEnd/>
                <a:tailEnd/>
              </a14:hiddenLine>
            </a:ext>
          </a:extLst>
        </p:spPr>
      </p:pic>
      <p:sp>
        <p:nvSpPr>
          <p:cNvPr id="3" name="TextBox 2">
            <a:extLst>
              <a:ext uri="{FF2B5EF4-FFF2-40B4-BE49-F238E27FC236}">
                <a16:creationId xmlns:a16="http://schemas.microsoft.com/office/drawing/2014/main" id="{E0AC2BDF-9591-FB40-BF92-A9F5ABC00A59}"/>
              </a:ext>
            </a:extLst>
          </p:cNvPr>
          <p:cNvSpPr txBox="1"/>
          <p:nvPr/>
        </p:nvSpPr>
        <p:spPr>
          <a:xfrm>
            <a:off x="1111394" y="1745524"/>
            <a:ext cx="2638270" cy="461665"/>
          </a:xfrm>
          <a:prstGeom prst="rect">
            <a:avLst/>
          </a:prstGeom>
          <a:noFill/>
        </p:spPr>
        <p:txBody>
          <a:bodyPr wrap="square" rtlCol="0">
            <a:spAutoFit/>
          </a:bodyPr>
          <a:lstStyle/>
          <a:p>
            <a:pPr algn="l"/>
            <a:r>
              <a:rPr lang="en-GB" sz="2400" dirty="0">
                <a:latin typeface="Chalkboard" charset="0"/>
                <a:ea typeface="Chalkboard" charset="0"/>
                <a:cs typeface="Chalkboard" charset="0"/>
              </a:rPr>
              <a:t>Familiar ‘doing’:</a:t>
            </a:r>
          </a:p>
        </p:txBody>
      </p:sp>
      <p:sp>
        <p:nvSpPr>
          <p:cNvPr id="4" name="TextBox 3">
            <a:extLst>
              <a:ext uri="{FF2B5EF4-FFF2-40B4-BE49-F238E27FC236}">
                <a16:creationId xmlns:a16="http://schemas.microsoft.com/office/drawing/2014/main" id="{920EC059-85A6-6C4F-8D02-ECA63705BAE5}"/>
              </a:ext>
            </a:extLst>
          </p:cNvPr>
          <p:cNvSpPr txBox="1"/>
          <p:nvPr/>
        </p:nvSpPr>
        <p:spPr>
          <a:xfrm>
            <a:off x="3749664" y="1745524"/>
            <a:ext cx="1833515" cy="461665"/>
          </a:xfrm>
          <a:prstGeom prst="rect">
            <a:avLst/>
          </a:prstGeom>
          <a:noFill/>
        </p:spPr>
        <p:txBody>
          <a:bodyPr wrap="none" rtlCol="0">
            <a:spAutoFit/>
          </a:bodyPr>
          <a:lstStyle/>
          <a:p>
            <a:pPr algn="l"/>
            <a:r>
              <a:rPr lang="en-GB" sz="2400" dirty="0">
                <a:solidFill>
                  <a:srgbClr val="0432FF"/>
                </a:solidFill>
                <a:latin typeface="Chalkboard" charset="0"/>
                <a:ea typeface="Chalkboard" charset="0"/>
                <a:cs typeface="Chalkboard" charset="0"/>
              </a:rPr>
              <a:t>Given </a:t>
            </a:r>
            <a:r>
              <a:rPr lang="en-GB" sz="2400" i="1" dirty="0">
                <a:solidFill>
                  <a:srgbClr val="0432FF"/>
                </a:solidFill>
                <a:latin typeface="Chalkboard" charset="0"/>
                <a:ea typeface="Chalkboard" charset="0"/>
                <a:cs typeface="Chalkboard" charset="0"/>
              </a:rPr>
              <a:t>f</a:t>
            </a:r>
            <a:r>
              <a:rPr lang="en-GB" sz="2400" dirty="0">
                <a:solidFill>
                  <a:srgbClr val="0432FF"/>
                </a:solidFill>
                <a:latin typeface="Chalkboard" charset="0"/>
                <a:ea typeface="Chalkboard" charset="0"/>
                <a:cs typeface="Chalkboard" charset="0"/>
              </a:rPr>
              <a:t> find</a:t>
            </a:r>
          </a:p>
        </p:txBody>
      </p:sp>
      <p:sp>
        <p:nvSpPr>
          <p:cNvPr id="5" name="TextBox 4">
            <a:extLst>
              <a:ext uri="{FF2B5EF4-FFF2-40B4-BE49-F238E27FC236}">
                <a16:creationId xmlns:a16="http://schemas.microsoft.com/office/drawing/2014/main" id="{3129BDE2-894D-EC42-A22B-5E67F181F790}"/>
              </a:ext>
            </a:extLst>
          </p:cNvPr>
          <p:cNvSpPr txBox="1"/>
          <p:nvPr/>
        </p:nvSpPr>
        <p:spPr>
          <a:xfrm>
            <a:off x="642994" y="3386414"/>
            <a:ext cx="3013517" cy="461665"/>
          </a:xfrm>
          <a:prstGeom prst="rect">
            <a:avLst/>
          </a:prstGeom>
          <a:noFill/>
        </p:spPr>
        <p:txBody>
          <a:bodyPr wrap="none" rtlCol="0">
            <a:spAutoFit/>
          </a:bodyPr>
          <a:lstStyle/>
          <a:p>
            <a:pPr algn="l"/>
            <a:r>
              <a:rPr lang="en-GB" sz="2400" dirty="0">
                <a:latin typeface="Chalkboard" charset="0"/>
                <a:ea typeface="Chalkboard" charset="0"/>
                <a:cs typeface="Chalkboard" charset="0"/>
              </a:rPr>
              <a:t>Unfamiliar ‘undoing’:</a:t>
            </a:r>
          </a:p>
        </p:txBody>
      </p:sp>
      <p:sp>
        <p:nvSpPr>
          <p:cNvPr id="6" name="TextBox 5">
            <a:extLst>
              <a:ext uri="{FF2B5EF4-FFF2-40B4-BE49-F238E27FC236}">
                <a16:creationId xmlns:a16="http://schemas.microsoft.com/office/drawing/2014/main" id="{FA0FD274-A709-4D44-B129-EBD1D7561E4D}"/>
              </a:ext>
            </a:extLst>
          </p:cNvPr>
          <p:cNvSpPr txBox="1"/>
          <p:nvPr/>
        </p:nvSpPr>
        <p:spPr>
          <a:xfrm>
            <a:off x="3861682" y="3386415"/>
            <a:ext cx="4094391" cy="1200329"/>
          </a:xfrm>
          <a:prstGeom prst="rect">
            <a:avLst/>
          </a:prstGeom>
          <a:noFill/>
        </p:spPr>
        <p:txBody>
          <a:bodyPr wrap="none" rtlCol="0">
            <a:spAutoFit/>
          </a:bodyPr>
          <a:lstStyle/>
          <a:p>
            <a:pPr algn="l"/>
            <a:r>
              <a:rPr lang="en-GB" sz="2400" dirty="0">
                <a:solidFill>
                  <a:srgbClr val="0432FF"/>
                </a:solidFill>
                <a:latin typeface="Chalkboard" charset="0"/>
                <a:ea typeface="Chalkboard" charset="0"/>
                <a:cs typeface="Chalkboard" charset="0"/>
              </a:rPr>
              <a:t>What can be said about </a:t>
            </a:r>
            <a:r>
              <a:rPr lang="en-GB" sz="2400" i="1" dirty="0">
                <a:solidFill>
                  <a:srgbClr val="0432FF"/>
                </a:solidFill>
                <a:latin typeface="Chalkboard" charset="0"/>
                <a:ea typeface="Chalkboard" charset="0"/>
                <a:cs typeface="Chalkboard" charset="0"/>
              </a:rPr>
              <a:t>f</a:t>
            </a:r>
            <a:r>
              <a:rPr lang="en-GB" sz="2400" dirty="0">
                <a:solidFill>
                  <a:srgbClr val="0432FF"/>
                </a:solidFill>
                <a:latin typeface="Chalkboard" charset="0"/>
                <a:ea typeface="Chalkboard" charset="0"/>
                <a:cs typeface="Chalkboard" charset="0"/>
              </a:rPr>
              <a:t> if</a:t>
            </a:r>
          </a:p>
          <a:p>
            <a:pPr algn="l"/>
            <a:endParaRPr lang="en-GB" sz="2400" dirty="0">
              <a:solidFill>
                <a:srgbClr val="0432FF"/>
              </a:solidFill>
              <a:latin typeface="Chalkboard" charset="0"/>
              <a:ea typeface="Chalkboard" charset="0"/>
              <a:cs typeface="Chalkboard" charset="0"/>
            </a:endParaRPr>
          </a:p>
          <a:p>
            <a:pPr algn="l"/>
            <a:r>
              <a:rPr lang="en-GB" sz="2400" dirty="0">
                <a:solidFill>
                  <a:srgbClr val="0432FF"/>
                </a:solidFill>
                <a:latin typeface="Chalkboard" charset="0"/>
                <a:ea typeface="Chalkboard" charset="0"/>
                <a:cs typeface="Chalkboard" charset="0"/>
              </a:rPr>
              <a:t>                     </a:t>
            </a:r>
          </a:p>
        </p:txBody>
      </p:sp>
      <p:grpSp>
        <p:nvGrpSpPr>
          <p:cNvPr id="7" name="Group 6">
            <a:extLst>
              <a:ext uri="{FF2B5EF4-FFF2-40B4-BE49-F238E27FC236}">
                <a16:creationId xmlns:a16="http://schemas.microsoft.com/office/drawing/2014/main" id="{FB77A7C5-54A6-F448-92F9-3FA3A0B091F8}"/>
              </a:ext>
            </a:extLst>
          </p:cNvPr>
          <p:cNvGrpSpPr/>
          <p:nvPr/>
        </p:nvGrpSpPr>
        <p:grpSpPr>
          <a:xfrm>
            <a:off x="4329113" y="3863979"/>
            <a:ext cx="2542469" cy="993775"/>
            <a:chOff x="4329113" y="3863979"/>
            <a:chExt cx="2542469" cy="993775"/>
          </a:xfrm>
        </p:grpSpPr>
        <p:pic>
          <p:nvPicPr>
            <p:cNvPr id="78858" name="Picture 8">
              <a:extLst>
                <a:ext uri="{FF2B5EF4-FFF2-40B4-BE49-F238E27FC236}">
                  <a16:creationId xmlns:a16="http://schemas.microsoft.com/office/drawing/2014/main" id="{270BDA6A-5223-8845-9040-68BED0C34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113" y="3863979"/>
              <a:ext cx="1955800" cy="993775"/>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2" name="TextBox 1">
              <a:extLst>
                <a:ext uri="{FF2B5EF4-FFF2-40B4-BE49-F238E27FC236}">
                  <a16:creationId xmlns:a16="http://schemas.microsoft.com/office/drawing/2014/main" id="{302C6858-53BF-EA4E-ACB4-B64D8E410538}"/>
                </a:ext>
              </a:extLst>
            </p:cNvPr>
            <p:cNvSpPr txBox="1"/>
            <p:nvPr/>
          </p:nvSpPr>
          <p:spPr>
            <a:xfrm>
              <a:off x="6318225" y="4186634"/>
              <a:ext cx="553357" cy="400110"/>
            </a:xfrm>
            <a:prstGeom prst="rect">
              <a:avLst/>
            </a:prstGeom>
            <a:solidFill>
              <a:srgbClr val="CDFFCC"/>
            </a:solidFill>
          </p:spPr>
          <p:txBody>
            <a:bodyPr wrap="none" rtlCol="0">
              <a:spAutoFit/>
            </a:bodyPr>
            <a:lstStyle/>
            <a:p>
              <a:pPr algn="l"/>
              <a:r>
                <a:rPr lang="en-GB" sz="2000" dirty="0">
                  <a:latin typeface="Chalkboard" charset="0"/>
                  <a:ea typeface="Chalkboard" charset="0"/>
                  <a:cs typeface="Chalkboard" charset="0"/>
                </a:rPr>
                <a:t>= 2</a:t>
              </a:r>
            </a:p>
          </p:txBody>
        </p:sp>
      </p:grpSp>
    </p:spTree>
    <p:extLst>
      <p:ext uri="{BB962C8B-B14F-4D97-AF65-F5344CB8AC3E}">
        <p14:creationId xmlns:p14="http://schemas.microsoft.com/office/powerpoint/2010/main" val="3247450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3A4D-F228-7E46-B7E8-F3579FEC498D}"/>
              </a:ext>
            </a:extLst>
          </p:cNvPr>
          <p:cNvSpPr>
            <a:spLocks noGrp="1"/>
          </p:cNvSpPr>
          <p:nvPr>
            <p:ph type="title"/>
          </p:nvPr>
        </p:nvSpPr>
        <p:spPr/>
        <p:txBody>
          <a:bodyPr/>
          <a:lstStyle/>
          <a:p>
            <a:r>
              <a:rPr lang="en-GB" dirty="0"/>
              <a:t>Example Construction</a:t>
            </a:r>
          </a:p>
        </p:txBody>
      </p:sp>
      <p:sp>
        <p:nvSpPr>
          <p:cNvPr id="3" name="Content Placeholder 2">
            <a:extLst>
              <a:ext uri="{FF2B5EF4-FFF2-40B4-BE49-F238E27FC236}">
                <a16:creationId xmlns:a16="http://schemas.microsoft.com/office/drawing/2014/main" id="{42E8DB9A-8F82-0149-8571-B8DF9A68B646}"/>
              </a:ext>
            </a:extLst>
          </p:cNvPr>
          <p:cNvSpPr>
            <a:spLocks noGrp="1"/>
          </p:cNvSpPr>
          <p:nvPr>
            <p:ph idx="1"/>
          </p:nvPr>
        </p:nvSpPr>
        <p:spPr>
          <a:xfrm>
            <a:off x="628649" y="1014609"/>
            <a:ext cx="8111589" cy="5536916"/>
          </a:xfrm>
        </p:spPr>
        <p:txBody>
          <a:bodyPr/>
          <a:lstStyle/>
          <a:p>
            <a:r>
              <a:rPr lang="en-GB" dirty="0"/>
              <a:t>Choose and solve an example of a problem that can be resolved by use of (specific procedures from the course) and which shows that you are aware of what can happen when using them.</a:t>
            </a:r>
          </a:p>
          <a:p>
            <a:pPr lvl="1"/>
            <a:r>
              <a:rPr lang="en-GB" dirty="0" err="1"/>
              <a:t>Eg.</a:t>
            </a:r>
            <a:r>
              <a:rPr lang="en-GB" dirty="0"/>
              <a:t> partial fractions where a squared denominator is required</a:t>
            </a:r>
          </a:p>
          <a:p>
            <a:r>
              <a:rPr lang="en-GB" dirty="0"/>
              <a:t>Construct an example of a problem like this (displayed problem) which cannot be solved in the same way (because of some missing condition)</a:t>
            </a:r>
          </a:p>
          <a:p>
            <a:r>
              <a:rPr lang="en-GB" dirty="0"/>
              <a:t>Multiple applications:</a:t>
            </a:r>
          </a:p>
          <a:p>
            <a:pPr lvl="1"/>
            <a:r>
              <a:rPr lang="en-GB" dirty="0"/>
              <a:t>Construct an example of a limit problem which requires three uses of </a:t>
            </a:r>
            <a:r>
              <a:rPr lang="en-GB" dirty="0" err="1"/>
              <a:t>L’Hôpital’s</a:t>
            </a:r>
            <a:r>
              <a:rPr lang="en-GB" dirty="0"/>
              <a:t> rule;</a:t>
            </a:r>
          </a:p>
          <a:p>
            <a:pPr lvl="1"/>
            <a:r>
              <a:rPr lang="en-GB" dirty="0"/>
              <a:t>Construct an example of an integration problem which requires three uses of  integration by parts to resolve.</a:t>
            </a:r>
          </a:p>
          <a:p>
            <a:r>
              <a:rPr lang="en-GB" dirty="0"/>
              <a:t>Here is an example of a … (some course concept). In what ways can this example be modified, extended, generalised so as to remain an example of the same concept? In what ways might it be altered so as no longer to be an example?</a:t>
            </a:r>
          </a:p>
          <a:p>
            <a:r>
              <a:rPr lang="en-GB" dirty="0"/>
              <a:t>What theorem(s) from the course does this mathematical object illustrate or exemplify? What can be varied in the example so that it remains an example? So that it ceases to be an example?</a:t>
            </a:r>
          </a:p>
          <a:p>
            <a:endParaRPr lang="en-GB" dirty="0"/>
          </a:p>
        </p:txBody>
      </p:sp>
    </p:spTree>
    <p:extLst>
      <p:ext uri="{BB962C8B-B14F-4D97-AF65-F5344CB8AC3E}">
        <p14:creationId xmlns:p14="http://schemas.microsoft.com/office/powerpoint/2010/main" val="131408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C26F-EC66-F14D-90E7-7B68841D936D}"/>
              </a:ext>
            </a:extLst>
          </p:cNvPr>
          <p:cNvSpPr>
            <a:spLocks noGrp="1"/>
          </p:cNvSpPr>
          <p:nvPr>
            <p:ph type="title"/>
          </p:nvPr>
        </p:nvSpPr>
        <p:spPr/>
        <p:txBody>
          <a:bodyPr/>
          <a:lstStyle/>
          <a:p>
            <a:r>
              <a:rPr lang="en-GB" dirty="0"/>
              <a:t>Property Chart: Domain &amp; Range</a:t>
            </a:r>
          </a:p>
        </p:txBody>
      </p:sp>
      <p:pic>
        <p:nvPicPr>
          <p:cNvPr id="5" name="Picture 4">
            <a:extLst>
              <a:ext uri="{FF2B5EF4-FFF2-40B4-BE49-F238E27FC236}">
                <a16:creationId xmlns:a16="http://schemas.microsoft.com/office/drawing/2014/main" id="{E19BCD43-319A-C64F-927E-082C69F135FE}"/>
              </a:ext>
            </a:extLst>
          </p:cNvPr>
          <p:cNvPicPr>
            <a:picLocks noChangeAspect="1"/>
          </p:cNvPicPr>
          <p:nvPr/>
        </p:nvPicPr>
        <p:blipFill>
          <a:blip r:embed="rId2"/>
          <a:stretch>
            <a:fillRect/>
          </a:stretch>
        </p:blipFill>
        <p:spPr>
          <a:xfrm>
            <a:off x="0" y="847096"/>
            <a:ext cx="9144000" cy="6010904"/>
          </a:xfrm>
          <a:prstGeom prst="rect">
            <a:avLst/>
          </a:prstGeom>
        </p:spPr>
      </p:pic>
    </p:spTree>
    <p:extLst>
      <p:ext uri="{BB962C8B-B14F-4D97-AF65-F5344CB8AC3E}">
        <p14:creationId xmlns:p14="http://schemas.microsoft.com/office/powerpoint/2010/main" val="396974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016E-66D2-A445-ACA8-14C2ACC109FE}"/>
              </a:ext>
            </a:extLst>
          </p:cNvPr>
          <p:cNvSpPr>
            <a:spLocks noGrp="1"/>
          </p:cNvSpPr>
          <p:nvPr>
            <p:ph type="title"/>
          </p:nvPr>
        </p:nvSpPr>
        <p:spPr/>
        <p:txBody>
          <a:bodyPr/>
          <a:lstStyle/>
          <a:p>
            <a:r>
              <a:rPr lang="en-GB" dirty="0"/>
              <a:t>Property Chart: Extrema</a:t>
            </a:r>
          </a:p>
        </p:txBody>
      </p:sp>
      <p:pic>
        <p:nvPicPr>
          <p:cNvPr id="4" name="Picture 3">
            <a:extLst>
              <a:ext uri="{FF2B5EF4-FFF2-40B4-BE49-F238E27FC236}">
                <a16:creationId xmlns:a16="http://schemas.microsoft.com/office/drawing/2014/main" id="{C87ABD32-3E23-3941-893D-E4ACE1FBB08E}"/>
              </a:ext>
            </a:extLst>
          </p:cNvPr>
          <p:cNvPicPr>
            <a:picLocks noChangeAspect="1"/>
          </p:cNvPicPr>
          <p:nvPr/>
        </p:nvPicPr>
        <p:blipFill>
          <a:blip r:embed="rId2"/>
          <a:stretch>
            <a:fillRect/>
          </a:stretch>
        </p:blipFill>
        <p:spPr>
          <a:xfrm>
            <a:off x="0" y="949018"/>
            <a:ext cx="9144000" cy="5908982"/>
          </a:xfrm>
          <a:prstGeom prst="rect">
            <a:avLst/>
          </a:prstGeom>
        </p:spPr>
      </p:pic>
    </p:spTree>
    <p:extLst>
      <p:ext uri="{BB962C8B-B14F-4D97-AF65-F5344CB8AC3E}">
        <p14:creationId xmlns:p14="http://schemas.microsoft.com/office/powerpoint/2010/main" val="148959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B641-A3AB-AC41-9329-CF5F3D437286}"/>
              </a:ext>
            </a:extLst>
          </p:cNvPr>
          <p:cNvSpPr>
            <a:spLocks noGrp="1"/>
          </p:cNvSpPr>
          <p:nvPr>
            <p:ph type="title"/>
          </p:nvPr>
        </p:nvSpPr>
        <p:spPr/>
        <p:txBody>
          <a:bodyPr/>
          <a:lstStyle/>
          <a:p>
            <a:r>
              <a:rPr lang="en-GB" dirty="0"/>
              <a:t>Proof</a:t>
            </a:r>
          </a:p>
        </p:txBody>
      </p:sp>
      <p:sp>
        <p:nvSpPr>
          <p:cNvPr id="3" name="Content Placeholder 2">
            <a:extLst>
              <a:ext uri="{FF2B5EF4-FFF2-40B4-BE49-F238E27FC236}">
                <a16:creationId xmlns:a16="http://schemas.microsoft.com/office/drawing/2014/main" id="{2A77EE64-1823-4744-BFF7-F9323660CCFB}"/>
              </a:ext>
            </a:extLst>
          </p:cNvPr>
          <p:cNvSpPr>
            <a:spLocks noGrp="1"/>
          </p:cNvSpPr>
          <p:nvPr>
            <p:ph idx="1"/>
          </p:nvPr>
        </p:nvSpPr>
        <p:spPr/>
        <p:txBody>
          <a:bodyPr/>
          <a:lstStyle/>
          <a:p>
            <a:r>
              <a:rPr lang="en-GB" dirty="0"/>
              <a:t>Here is a purported proof of Theorem X. Insert the missing parts (gaps clearly indicated!). </a:t>
            </a:r>
          </a:p>
          <a:p>
            <a:r>
              <a:rPr lang="en-GB" dirty="0"/>
              <a:t>Why is it necessary in line xx to show that …? </a:t>
            </a:r>
          </a:p>
          <a:p>
            <a:r>
              <a:rPr lang="en-GB" dirty="0"/>
              <a:t>What justification can be given for the assertion in line </a:t>
            </a:r>
            <a:r>
              <a:rPr lang="en-GB" dirty="0" err="1"/>
              <a:t>yy</a:t>
            </a:r>
            <a:endParaRPr lang="en-GB" dirty="0"/>
          </a:p>
          <a:p>
            <a:pPr lvl="1"/>
            <a:r>
              <a:rPr lang="en-GB" dirty="0"/>
              <a:t>(See Bickerton &amp; </a:t>
            </a:r>
            <a:r>
              <a:rPr lang="en-GB" dirty="0" err="1"/>
              <a:t>Sangwin</a:t>
            </a:r>
            <a:r>
              <a:rPr lang="en-GB" dirty="0"/>
              <a:t> </a:t>
            </a:r>
            <a:r>
              <a:rPr lang="en-GB" dirty="0">
                <a:hlinkClick r:id="rId2"/>
              </a:rPr>
              <a:t>arXiv:2006.01581</a:t>
            </a:r>
            <a:r>
              <a:rPr lang="en-GB" dirty="0"/>
              <a:t>)</a:t>
            </a:r>
          </a:p>
          <a:p>
            <a:r>
              <a:rPr lang="en-GB" dirty="0"/>
              <a:t>What is the same and what different about the proofs of theorem X and theorem Y?</a:t>
            </a:r>
          </a:p>
          <a:p>
            <a:r>
              <a:rPr lang="en-GB" dirty="0"/>
              <a:t>Where in the proof is the fact that … used?</a:t>
            </a:r>
          </a:p>
          <a:p>
            <a:r>
              <a:rPr lang="en-GB" dirty="0"/>
              <a:t>Construct an example for which the proof fails, and state why it fails in that case.</a:t>
            </a:r>
          </a:p>
          <a:p>
            <a:endParaRPr lang="en-GB" dirty="0"/>
          </a:p>
        </p:txBody>
      </p:sp>
    </p:spTree>
    <p:extLst>
      <p:ext uri="{BB962C8B-B14F-4D97-AF65-F5344CB8AC3E}">
        <p14:creationId xmlns:p14="http://schemas.microsoft.com/office/powerpoint/2010/main" val="400672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1D96-E755-7C4B-BD35-5CED2E285F45}"/>
              </a:ext>
            </a:extLst>
          </p:cNvPr>
          <p:cNvSpPr>
            <a:spLocks noGrp="1"/>
          </p:cNvSpPr>
          <p:nvPr>
            <p:ph type="title"/>
          </p:nvPr>
        </p:nvSpPr>
        <p:spPr/>
        <p:txBody>
          <a:bodyPr/>
          <a:lstStyle/>
          <a:p>
            <a:r>
              <a:rPr lang="en-GB" dirty="0"/>
              <a:t>Tweaking</a:t>
            </a:r>
          </a:p>
        </p:txBody>
      </p:sp>
      <p:sp>
        <p:nvSpPr>
          <p:cNvPr id="9" name="Rectangle 8">
            <a:extLst>
              <a:ext uri="{FF2B5EF4-FFF2-40B4-BE49-F238E27FC236}">
                <a16:creationId xmlns:a16="http://schemas.microsoft.com/office/drawing/2014/main" id="{B044202B-347F-2344-B3A4-28433AA95AA2}"/>
              </a:ext>
            </a:extLst>
          </p:cNvPr>
          <p:cNvSpPr/>
          <p:nvPr/>
        </p:nvSpPr>
        <p:spPr>
          <a:xfrm>
            <a:off x="628650" y="1372568"/>
            <a:ext cx="2755050" cy="369332"/>
          </a:xfrm>
          <a:prstGeom prst="rect">
            <a:avLst/>
          </a:prstGeom>
        </p:spPr>
        <p:txBody>
          <a:bodyPr wrap="none">
            <a:spAutoFit/>
          </a:bodyPr>
          <a:lstStyle/>
          <a:p>
            <a:pPr algn="just">
              <a:spcBef>
                <a:spcPts val="600"/>
              </a:spcBef>
              <a:spcAft>
                <a:spcPts val="600"/>
              </a:spcAft>
              <a:tabLst>
                <a:tab pos="720090" algn="l"/>
                <a:tab pos="3240405" algn="l"/>
                <a:tab pos="4680585" algn="r"/>
              </a:tabLst>
            </a:pPr>
            <a:r>
              <a:rPr lang="en-GB" i="1" dirty="0">
                <a:latin typeface="Palatino" pitchFamily="2" charset="77"/>
                <a:ea typeface="Times New Roman" panose="02020603050405020304" pitchFamily="18" charset="0"/>
                <a:cs typeface="Times New Roman" panose="02020603050405020304" pitchFamily="18" charset="0"/>
              </a:rPr>
              <a:t>Physical Presence Question</a:t>
            </a:r>
            <a:endParaRPr lang="en-GB" dirty="0">
              <a:latin typeface="Palatino" pitchFamily="2" charset="77"/>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62D40C3-0FB9-2949-B6EE-93F2F0B912AE}"/>
              </a:ext>
            </a:extLst>
          </p:cNvPr>
          <p:cNvSpPr/>
          <p:nvPr/>
        </p:nvSpPr>
        <p:spPr>
          <a:xfrm>
            <a:off x="5038621" y="1372568"/>
            <a:ext cx="2688562" cy="646331"/>
          </a:xfrm>
          <a:prstGeom prst="rect">
            <a:avLst/>
          </a:prstGeom>
        </p:spPr>
        <p:txBody>
          <a:bodyPr wrap="square">
            <a:spAutoFit/>
          </a:bodyPr>
          <a:lstStyle/>
          <a:p>
            <a:pPr algn="just">
              <a:spcBef>
                <a:spcPts val="600"/>
              </a:spcBef>
              <a:spcAft>
                <a:spcPts val="600"/>
              </a:spcAft>
              <a:tabLst>
                <a:tab pos="720090" algn="l"/>
                <a:tab pos="3240405" algn="l"/>
                <a:tab pos="4680585" algn="r"/>
              </a:tabLst>
            </a:pPr>
            <a:r>
              <a:rPr lang="en-GB" i="1" dirty="0">
                <a:latin typeface="Palatino" pitchFamily="2" charset="77"/>
                <a:ea typeface="Times New Roman" panose="02020603050405020304" pitchFamily="18" charset="0"/>
                <a:cs typeface="Times New Roman" panose="02020603050405020304" pitchFamily="18" charset="0"/>
              </a:rPr>
              <a:t>Possible Tweaks for Online Open Book Assessment</a:t>
            </a:r>
            <a:endParaRPr lang="en-GB" dirty="0">
              <a:latin typeface="Palatino" pitchFamily="2" charset="77"/>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4464323E-2156-F040-99FA-AEAF2EBCE027}"/>
              </a:ext>
            </a:extLst>
          </p:cNvPr>
          <p:cNvSpPr/>
          <p:nvPr/>
        </p:nvSpPr>
        <p:spPr>
          <a:xfrm>
            <a:off x="524781" y="2361490"/>
            <a:ext cx="4228089" cy="338554"/>
          </a:xfrm>
          <a:prstGeom prst="rect">
            <a:avLst/>
          </a:prstGeom>
        </p:spPr>
        <p:txBody>
          <a:bodyPr wrap="square">
            <a:spAutoFit/>
          </a:bodyPr>
          <a:lstStyle/>
          <a:p>
            <a:pPr algn="just">
              <a:spcBef>
                <a:spcPts val="600"/>
              </a:spcBef>
              <a:spcAft>
                <a:spcPts val="600"/>
              </a:spcAft>
              <a:tabLst>
                <a:tab pos="720090" algn="l"/>
                <a:tab pos="3240405" algn="l"/>
                <a:tab pos="4680585" algn="r"/>
              </a:tabLst>
            </a:pPr>
            <a:r>
              <a:rPr lang="en-GB" sz="1600" dirty="0">
                <a:latin typeface="Palatino" pitchFamily="2" charset="77"/>
                <a:ea typeface="Times New Roman" panose="02020603050405020304" pitchFamily="18" charset="0"/>
                <a:cs typeface="Times New Roman" panose="02020603050405020304" pitchFamily="18" charset="0"/>
              </a:rPr>
              <a:t>State Newton’s three laws of motion. </a:t>
            </a:r>
            <a:r>
              <a:rPr lang="en-GB" sz="1600" b="1" dirty="0">
                <a:latin typeface="Arial" panose="020B0604020202020204" pitchFamily="34" charset="0"/>
                <a:ea typeface="Times New Roman" panose="02020603050405020304" pitchFamily="18" charset="0"/>
                <a:cs typeface="Times New Roman" panose="02020603050405020304" pitchFamily="18" charset="0"/>
              </a:rPr>
              <a:t>[5] </a:t>
            </a:r>
            <a:endParaRPr lang="en-GB" sz="1600" dirty="0">
              <a:latin typeface="Palatino" pitchFamily="2" charset="77"/>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656F35A-FD7A-2A43-9DD6-5A84FA50CA04}"/>
              </a:ext>
            </a:extLst>
          </p:cNvPr>
          <p:cNvSpPr/>
          <p:nvPr/>
        </p:nvSpPr>
        <p:spPr>
          <a:xfrm>
            <a:off x="4752870" y="2018899"/>
            <a:ext cx="3762480" cy="1477328"/>
          </a:xfrm>
          <a:prstGeom prst="rect">
            <a:avLst/>
          </a:prstGeom>
        </p:spPr>
        <p:txBody>
          <a:bodyPr wrap="square">
            <a:spAutoFit/>
          </a:bodyPr>
          <a:lstStyle/>
          <a:p>
            <a:pPr algn="just">
              <a:spcBef>
                <a:spcPts val="600"/>
              </a:spcBef>
              <a:spcAft>
                <a:spcPts val="600"/>
              </a:spcAft>
              <a:tabLst>
                <a:tab pos="720090" algn="l"/>
                <a:tab pos="3240405" algn="l"/>
                <a:tab pos="4680585" algn="r"/>
              </a:tabLst>
            </a:pPr>
            <a:r>
              <a:rPr lang="en-GB" sz="1600" dirty="0">
                <a:latin typeface="Palatino" pitchFamily="2" charset="77"/>
                <a:ea typeface="Times New Roman" panose="02020603050405020304" pitchFamily="18" charset="0"/>
                <a:cs typeface="Times New Roman" panose="02020603050405020304" pitchFamily="18" charset="0"/>
              </a:rPr>
              <a:t>What is missing or inappropriate in the following versions of Newton’s three laws?</a:t>
            </a:r>
          </a:p>
          <a:p>
            <a:pPr algn="just">
              <a:spcBef>
                <a:spcPts val="600"/>
              </a:spcBef>
              <a:spcAft>
                <a:spcPts val="600"/>
              </a:spcAft>
              <a:tabLst>
                <a:tab pos="720090" algn="l"/>
                <a:tab pos="3240405" algn="l"/>
                <a:tab pos="4680585" algn="r"/>
              </a:tabLst>
            </a:pPr>
            <a:r>
              <a:rPr lang="en-GB" sz="1600" dirty="0">
                <a:latin typeface="Palatino" pitchFamily="2" charset="77"/>
                <a:ea typeface="Times New Roman" panose="02020603050405020304" pitchFamily="18" charset="0"/>
                <a:cs typeface="Times New Roman" panose="02020603050405020304" pitchFamily="18" charset="0"/>
              </a:rPr>
              <a:t>(Randomised versions with mis-statements)</a:t>
            </a:r>
          </a:p>
        </p:txBody>
      </p:sp>
      <p:sp>
        <p:nvSpPr>
          <p:cNvPr id="13" name="Rectangle 12">
            <a:extLst>
              <a:ext uri="{FF2B5EF4-FFF2-40B4-BE49-F238E27FC236}">
                <a16:creationId xmlns:a16="http://schemas.microsoft.com/office/drawing/2014/main" id="{10E53187-89DE-7247-8CD2-3A6694A7D534}"/>
              </a:ext>
            </a:extLst>
          </p:cNvPr>
          <p:cNvSpPr/>
          <p:nvPr/>
        </p:nvSpPr>
        <p:spPr>
          <a:xfrm>
            <a:off x="4690654" y="3687901"/>
            <a:ext cx="3886911" cy="2769989"/>
          </a:xfrm>
          <a:prstGeom prst="rect">
            <a:avLst/>
          </a:prstGeom>
        </p:spPr>
        <p:txBody>
          <a:bodyPr wrap="square">
            <a:spAutoFit/>
          </a:bodyPr>
          <a:lstStyle/>
          <a:p>
            <a:pPr algn="just">
              <a:spcBef>
                <a:spcPts val="600"/>
              </a:spcBef>
              <a:spcAft>
                <a:spcPts val="600"/>
              </a:spcAft>
              <a:tabLst>
                <a:tab pos="720090" algn="l"/>
                <a:tab pos="3240405" algn="l"/>
                <a:tab pos="4680585" algn="r"/>
              </a:tabLst>
            </a:pPr>
            <a:r>
              <a:rPr lang="en-GB" sz="1600" dirty="0">
                <a:latin typeface="Palatino" pitchFamily="2" charset="77"/>
                <a:ea typeface="Times New Roman" panose="02020603050405020304" pitchFamily="18" charset="0"/>
                <a:cs typeface="Times New Roman" panose="02020603050405020304" pitchFamily="18" charset="0"/>
              </a:rPr>
              <a:t>For each of the following situations, state which of Newton’s three laws are acting or need to be assumed in order to make mathematical deductions:</a:t>
            </a:r>
          </a:p>
          <a:p>
            <a:pPr algn="just">
              <a:spcBef>
                <a:spcPts val="600"/>
              </a:spcBef>
              <a:spcAft>
                <a:spcPts val="600"/>
              </a:spcAft>
              <a:tabLst>
                <a:tab pos="720090" algn="l"/>
                <a:tab pos="3240405" algn="l"/>
                <a:tab pos="4680585" algn="r"/>
              </a:tabLst>
            </a:pPr>
            <a:r>
              <a:rPr lang="en-GB" sz="1600" dirty="0">
                <a:latin typeface="Palatino" pitchFamily="2" charset="77"/>
                <a:ea typeface="Times New Roman" panose="02020603050405020304" pitchFamily="18" charset="0"/>
                <a:cs typeface="Times New Roman" panose="02020603050405020304" pitchFamily="18" charset="0"/>
              </a:rPr>
              <a:t>   Newton’s Cradle</a:t>
            </a:r>
          </a:p>
          <a:p>
            <a:pPr algn="just">
              <a:spcBef>
                <a:spcPts val="600"/>
              </a:spcBef>
              <a:spcAft>
                <a:spcPts val="600"/>
              </a:spcAft>
              <a:tabLst>
                <a:tab pos="720090" algn="l"/>
                <a:tab pos="3240405" algn="l"/>
                <a:tab pos="4680585" algn="r"/>
              </a:tabLst>
            </a:pPr>
            <a:r>
              <a:rPr lang="en-GB" sz="1600" dirty="0">
                <a:latin typeface="Palatino" pitchFamily="2" charset="77"/>
                <a:ea typeface="Times New Roman" panose="02020603050405020304" pitchFamily="18" charset="0"/>
                <a:cs typeface="Times New Roman" panose="02020603050405020304" pitchFamily="18" charset="0"/>
              </a:rPr>
              <a:t>   For a light extensible string, it is assumed that the tension is the same everywhere in the string.</a:t>
            </a:r>
          </a:p>
          <a:p>
            <a:pPr algn="just">
              <a:spcBef>
                <a:spcPts val="600"/>
              </a:spcBef>
              <a:spcAft>
                <a:spcPts val="600"/>
              </a:spcAft>
              <a:tabLst>
                <a:tab pos="720090" algn="l"/>
                <a:tab pos="3240405" algn="l"/>
                <a:tab pos="4680585" algn="r"/>
              </a:tabLst>
            </a:pPr>
            <a:r>
              <a:rPr lang="en-GB" sz="1600" dirty="0">
                <a:latin typeface="Palatino" pitchFamily="2" charset="77"/>
                <a:ea typeface="Times New Roman" panose="02020603050405020304" pitchFamily="18" charset="0"/>
                <a:cs typeface="Times New Roman" panose="02020603050405020304" pitchFamily="18" charset="0"/>
              </a:rPr>
              <a:t>  For a three-legged coffee table …</a:t>
            </a:r>
            <a:endParaRPr lang="en-GB" sz="1600" dirty="0"/>
          </a:p>
        </p:txBody>
      </p:sp>
      <p:sp>
        <p:nvSpPr>
          <p:cNvPr id="14" name="Rectangle 13">
            <a:extLst>
              <a:ext uri="{FF2B5EF4-FFF2-40B4-BE49-F238E27FC236}">
                <a16:creationId xmlns:a16="http://schemas.microsoft.com/office/drawing/2014/main" id="{D38FD131-2864-0B40-9328-D20B2009B8F3}"/>
              </a:ext>
            </a:extLst>
          </p:cNvPr>
          <p:cNvSpPr/>
          <p:nvPr/>
        </p:nvSpPr>
        <p:spPr>
          <a:xfrm>
            <a:off x="4690654" y="3551829"/>
            <a:ext cx="3900689" cy="30204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5" name="Rectangle 14">
            <a:extLst>
              <a:ext uri="{FF2B5EF4-FFF2-40B4-BE49-F238E27FC236}">
                <a16:creationId xmlns:a16="http://schemas.microsoft.com/office/drawing/2014/main" id="{22E74E9A-21C2-E34A-9A87-D53FF8F95232}"/>
              </a:ext>
            </a:extLst>
          </p:cNvPr>
          <p:cNvSpPr/>
          <p:nvPr/>
        </p:nvSpPr>
        <p:spPr>
          <a:xfrm>
            <a:off x="4690654" y="1963297"/>
            <a:ext cx="3900689" cy="15986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6" name="Rectangle 15">
            <a:extLst>
              <a:ext uri="{FF2B5EF4-FFF2-40B4-BE49-F238E27FC236}">
                <a16:creationId xmlns:a16="http://schemas.microsoft.com/office/drawing/2014/main" id="{B1ED3302-9BE3-C346-9A4E-D503EBCB0BA4}"/>
              </a:ext>
            </a:extLst>
          </p:cNvPr>
          <p:cNvSpPr/>
          <p:nvPr/>
        </p:nvSpPr>
        <p:spPr>
          <a:xfrm>
            <a:off x="448788" y="1963297"/>
            <a:ext cx="3900689" cy="15986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Tree>
    <p:extLst>
      <p:ext uri="{BB962C8B-B14F-4D97-AF65-F5344CB8AC3E}">
        <p14:creationId xmlns:p14="http://schemas.microsoft.com/office/powerpoint/2010/main" val="405499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79E-464D-794F-B868-E2004EBFF587}"/>
              </a:ext>
            </a:extLst>
          </p:cNvPr>
          <p:cNvSpPr>
            <a:spLocks noGrp="1"/>
          </p:cNvSpPr>
          <p:nvPr>
            <p:ph type="title"/>
          </p:nvPr>
        </p:nvSpPr>
        <p:spPr/>
        <p:txBody>
          <a:bodyPr/>
          <a:lstStyle/>
          <a:p>
            <a:r>
              <a:rPr lang="en-GB" dirty="0"/>
              <a:t>Calculations</a:t>
            </a:r>
          </a:p>
        </p:txBody>
      </p:sp>
      <p:pic>
        <p:nvPicPr>
          <p:cNvPr id="5" name="Picture 4">
            <a:extLst>
              <a:ext uri="{FF2B5EF4-FFF2-40B4-BE49-F238E27FC236}">
                <a16:creationId xmlns:a16="http://schemas.microsoft.com/office/drawing/2014/main" id="{7125F09A-E98A-D742-95FC-E841E54DFF59}"/>
              </a:ext>
            </a:extLst>
          </p:cNvPr>
          <p:cNvPicPr>
            <a:picLocks noChangeAspect="1"/>
          </p:cNvPicPr>
          <p:nvPr/>
        </p:nvPicPr>
        <p:blipFill>
          <a:blip r:embed="rId2"/>
          <a:stretch>
            <a:fillRect/>
          </a:stretch>
        </p:blipFill>
        <p:spPr>
          <a:xfrm>
            <a:off x="252465" y="921796"/>
            <a:ext cx="8458200" cy="3225800"/>
          </a:xfrm>
          <a:prstGeom prst="rect">
            <a:avLst/>
          </a:prstGeom>
        </p:spPr>
      </p:pic>
      <p:sp>
        <p:nvSpPr>
          <p:cNvPr id="3" name="TextBox 2">
            <a:extLst>
              <a:ext uri="{FF2B5EF4-FFF2-40B4-BE49-F238E27FC236}">
                <a16:creationId xmlns:a16="http://schemas.microsoft.com/office/drawing/2014/main" id="{0BCB2C1B-889B-FF45-91AE-E1DE795D7CDA}"/>
              </a:ext>
            </a:extLst>
          </p:cNvPr>
          <p:cNvSpPr txBox="1"/>
          <p:nvPr/>
        </p:nvSpPr>
        <p:spPr>
          <a:xfrm>
            <a:off x="3823854" y="3503220"/>
            <a:ext cx="4607627" cy="1631216"/>
          </a:xfrm>
          <a:prstGeom prst="rect">
            <a:avLst/>
          </a:prstGeom>
          <a:noFill/>
        </p:spPr>
        <p:txBody>
          <a:bodyPr wrap="square" rtlCol="0">
            <a:spAutoFit/>
          </a:bodyPr>
          <a:lstStyle/>
          <a:p>
            <a:pPr algn="ctr"/>
            <a:r>
              <a:rPr lang="en-GB" sz="2000" dirty="0">
                <a:latin typeface="Chalkboard" charset="0"/>
                <a:ea typeface="Chalkboard" charset="0"/>
                <a:cs typeface="Chalkboard" charset="0"/>
              </a:rPr>
              <a:t>What role does the 3 play in evaluating the integral?</a:t>
            </a:r>
          </a:p>
          <a:p>
            <a:pPr algn="ctr"/>
            <a:r>
              <a:rPr lang="en-GB" sz="2000" dirty="0">
                <a:latin typeface="Chalkboard" charset="0"/>
                <a:ea typeface="Chalkboard" charset="0"/>
                <a:cs typeface="Chalkboard" charset="0"/>
              </a:rPr>
              <a:t>What number might the 3 be changed to in order to require a different method?</a:t>
            </a:r>
          </a:p>
        </p:txBody>
      </p:sp>
      <p:sp>
        <p:nvSpPr>
          <p:cNvPr id="6" name="TextBox 5">
            <a:extLst>
              <a:ext uri="{FF2B5EF4-FFF2-40B4-BE49-F238E27FC236}">
                <a16:creationId xmlns:a16="http://schemas.microsoft.com/office/drawing/2014/main" id="{FE70A55D-A74F-DA4F-A120-F90F68718517}"/>
              </a:ext>
            </a:extLst>
          </p:cNvPr>
          <p:cNvSpPr txBox="1"/>
          <p:nvPr/>
        </p:nvSpPr>
        <p:spPr>
          <a:xfrm>
            <a:off x="4283908" y="883572"/>
            <a:ext cx="4607627" cy="1631216"/>
          </a:xfrm>
          <a:prstGeom prst="rect">
            <a:avLst/>
          </a:prstGeom>
          <a:noFill/>
        </p:spPr>
        <p:txBody>
          <a:bodyPr wrap="square" rtlCol="0">
            <a:spAutoFit/>
          </a:bodyPr>
          <a:lstStyle/>
          <a:p>
            <a:pPr algn="ctr"/>
            <a:r>
              <a:rPr lang="en-GB" sz="2000" dirty="0">
                <a:latin typeface="Chalkboard" charset="0"/>
                <a:ea typeface="Chalkboard" charset="0"/>
                <a:cs typeface="Chalkboard" charset="0"/>
              </a:rPr>
              <a:t>What role do the 3’s play in finding the poles of </a:t>
            </a:r>
            <a:r>
              <a:rPr lang="en-GB" sz="2000" i="1" dirty="0">
                <a:latin typeface="Chalkboard" charset="0"/>
                <a:ea typeface="Chalkboard" charset="0"/>
                <a:cs typeface="Chalkboard" charset="0"/>
              </a:rPr>
              <a:t>f</a:t>
            </a:r>
            <a:r>
              <a:rPr lang="en-GB" sz="2000" dirty="0">
                <a:latin typeface="Chalkboard" charset="0"/>
                <a:ea typeface="Chalkboard" charset="0"/>
                <a:cs typeface="Chalkboard" charset="0"/>
              </a:rPr>
              <a:t>(</a:t>
            </a:r>
            <a:r>
              <a:rPr lang="en-GB" sz="2000" i="1" dirty="0">
                <a:latin typeface="Chalkboard" charset="0"/>
                <a:ea typeface="Chalkboard" charset="0"/>
                <a:cs typeface="Chalkboard" charset="0"/>
              </a:rPr>
              <a:t>z</a:t>
            </a:r>
            <a:r>
              <a:rPr lang="en-GB" sz="2000" dirty="0">
                <a:latin typeface="Chalkboard" charset="0"/>
                <a:ea typeface="Chalkboard" charset="0"/>
                <a:cs typeface="Chalkboard" charset="0"/>
              </a:rPr>
              <a:t>)</a:t>
            </a:r>
            <a:r>
              <a:rPr lang="en-GB" sz="2000" i="1" dirty="0">
                <a:latin typeface="Chalkboard" charset="0"/>
                <a:ea typeface="Chalkboard" charset="0"/>
                <a:cs typeface="Chalkboard" charset="0"/>
              </a:rPr>
              <a:t>?</a:t>
            </a:r>
          </a:p>
          <a:p>
            <a:pPr algn="ctr"/>
            <a:r>
              <a:rPr lang="en-GB" sz="2000" dirty="0">
                <a:latin typeface="Chalkboard" charset="0"/>
                <a:ea typeface="Chalkboard" charset="0"/>
                <a:cs typeface="Chalkboard" charset="0"/>
              </a:rPr>
              <a:t>Must the two 3’s be the same in order to achieve a similar result? </a:t>
            </a:r>
            <a:br>
              <a:rPr lang="en-GB" sz="2000" dirty="0">
                <a:latin typeface="Chalkboard" charset="0"/>
                <a:ea typeface="Chalkboard" charset="0"/>
                <a:cs typeface="Chalkboard" charset="0"/>
              </a:rPr>
            </a:br>
            <a:r>
              <a:rPr lang="en-GB" sz="2000" dirty="0">
                <a:latin typeface="Chalkboard" charset="0"/>
                <a:ea typeface="Chalkboard" charset="0"/>
                <a:cs typeface="Chalkboard" charset="0"/>
              </a:rPr>
              <a:t>(why or why not?)</a:t>
            </a:r>
          </a:p>
        </p:txBody>
      </p:sp>
    </p:spTree>
    <p:extLst>
      <p:ext uri="{BB962C8B-B14F-4D97-AF65-F5344CB8AC3E}">
        <p14:creationId xmlns:p14="http://schemas.microsoft.com/office/powerpoint/2010/main" val="18216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D077-2031-4D4B-BAF8-ADA1BB6BEB45}"/>
              </a:ext>
            </a:extLst>
          </p:cNvPr>
          <p:cNvSpPr>
            <a:spLocks noGrp="1"/>
          </p:cNvSpPr>
          <p:nvPr>
            <p:ph type="title"/>
          </p:nvPr>
        </p:nvSpPr>
        <p:spPr/>
        <p:txBody>
          <a:bodyPr/>
          <a:lstStyle/>
          <a:p>
            <a:r>
              <a:rPr lang="en-GB" dirty="0"/>
              <a:t>Validity</a:t>
            </a:r>
          </a:p>
        </p:txBody>
      </p:sp>
      <p:sp>
        <p:nvSpPr>
          <p:cNvPr id="3" name="Content Placeholder 2">
            <a:extLst>
              <a:ext uri="{FF2B5EF4-FFF2-40B4-BE49-F238E27FC236}">
                <a16:creationId xmlns:a16="http://schemas.microsoft.com/office/drawing/2014/main" id="{34D2F4E4-9FBF-3841-B050-773DDDC796F9}"/>
              </a:ext>
            </a:extLst>
          </p:cNvPr>
          <p:cNvSpPr>
            <a:spLocks noGrp="1"/>
          </p:cNvSpPr>
          <p:nvPr>
            <p:ph idx="1"/>
          </p:nvPr>
        </p:nvSpPr>
        <p:spPr/>
        <p:txBody>
          <a:bodyPr/>
          <a:lstStyle/>
          <a:p>
            <a:r>
              <a:rPr lang="en-GB" dirty="0"/>
              <a:t>A major concern by administrators and colleagues is that the work may not be that of the named student. Assessment online is open to abuse because students my seek assistance elsewhere.</a:t>
            </a:r>
          </a:p>
          <a:p>
            <a:pPr marL="0" indent="0">
              <a:buNone/>
            </a:pPr>
            <a:r>
              <a:rPr lang="en-GB" dirty="0"/>
              <a:t>1) Require students to sign an honesty agreement</a:t>
            </a:r>
          </a:p>
          <a:p>
            <a:pPr marL="0" indent="0">
              <a:buNone/>
            </a:pPr>
            <a:r>
              <a:rPr lang="en-GB" dirty="0"/>
              <a:t>2) Limit the time for working on the assessment to a few hours (8? 12?) so that there is little chance of someone getting a response if they do ask for help. Make the time long enough for students to fit in with their own caring responsibilities.</a:t>
            </a:r>
          </a:p>
          <a:p>
            <a:pPr marL="0" indent="0">
              <a:buNone/>
            </a:pPr>
            <a:r>
              <a:rPr lang="en-GB" dirty="0"/>
              <a:t>3) Stress to students that the only person they harm is themselves if they seek outside assistance, because they will surely stumble in the next course.</a:t>
            </a:r>
          </a:p>
          <a:p>
            <a:pPr marL="0" indent="0">
              <a:buNone/>
            </a:pPr>
            <a:r>
              <a:rPr lang="en-GB" dirty="0"/>
              <a:t>4) Provide students with a protocol to use if another student approaches them for assistance. It could permit tutorial-type supportive questions but not answers.</a:t>
            </a:r>
          </a:p>
          <a:p>
            <a:endParaRPr lang="en-GB" dirty="0"/>
          </a:p>
          <a:p>
            <a:endParaRPr lang="en-GB" dirty="0"/>
          </a:p>
        </p:txBody>
      </p:sp>
    </p:spTree>
    <p:extLst>
      <p:ext uri="{BB962C8B-B14F-4D97-AF65-F5344CB8AC3E}">
        <p14:creationId xmlns:p14="http://schemas.microsoft.com/office/powerpoint/2010/main" val="222512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0A05-278B-8645-9CEB-190ADB94B070}"/>
              </a:ext>
            </a:extLst>
          </p:cNvPr>
          <p:cNvSpPr>
            <a:spLocks noGrp="1"/>
          </p:cNvSpPr>
          <p:nvPr>
            <p:ph type="title"/>
          </p:nvPr>
        </p:nvSpPr>
        <p:spPr/>
        <p:txBody>
          <a:bodyPr/>
          <a:lstStyle/>
          <a:p>
            <a:r>
              <a:rPr lang="en-GB" dirty="0"/>
              <a:t>Reflection</a:t>
            </a:r>
          </a:p>
        </p:txBody>
      </p:sp>
      <p:sp>
        <p:nvSpPr>
          <p:cNvPr id="3" name="Content Placeholder 2">
            <a:extLst>
              <a:ext uri="{FF2B5EF4-FFF2-40B4-BE49-F238E27FC236}">
                <a16:creationId xmlns:a16="http://schemas.microsoft.com/office/drawing/2014/main" id="{F226BD00-91DF-CC4D-ADCE-58C7257882C6}"/>
              </a:ext>
            </a:extLst>
          </p:cNvPr>
          <p:cNvSpPr>
            <a:spLocks noGrp="1"/>
          </p:cNvSpPr>
          <p:nvPr>
            <p:ph idx="1"/>
          </p:nvPr>
        </p:nvSpPr>
        <p:spPr>
          <a:xfrm>
            <a:off x="628650" y="1014608"/>
            <a:ext cx="7886700" cy="2295751"/>
          </a:xfrm>
        </p:spPr>
        <p:txBody>
          <a:bodyPr/>
          <a:lstStyle/>
          <a:p>
            <a:r>
              <a:rPr lang="en-GB" dirty="0"/>
              <a:t>What has struck you particularly during this session?</a:t>
            </a:r>
          </a:p>
          <a:p>
            <a:r>
              <a:rPr lang="en-GB" dirty="0"/>
              <a:t>Please post a note in the chat while the session continues</a:t>
            </a:r>
          </a:p>
          <a:p>
            <a:r>
              <a:rPr lang="en-GB" dirty="0"/>
              <a:t>After the session, please send</a:t>
            </a:r>
            <a:br>
              <a:rPr lang="en-GB" dirty="0"/>
            </a:br>
            <a:r>
              <a:rPr lang="en-GB" dirty="0"/>
              <a:t>observations, comments and questions to</a:t>
            </a:r>
          </a:p>
          <a:p>
            <a:pPr lvl="1"/>
            <a:r>
              <a:rPr lang="en-GB" dirty="0" err="1"/>
              <a:t>John.Mason@open.ac.uk</a:t>
            </a:r>
            <a:endParaRPr lang="en-GB" dirty="0"/>
          </a:p>
          <a:p>
            <a:r>
              <a:rPr lang="en-GB" dirty="0"/>
              <a:t>Questions will be addressed in follow-up notes to be posted on my website and on TALMO </a:t>
            </a:r>
          </a:p>
        </p:txBody>
      </p:sp>
    </p:spTree>
    <p:extLst>
      <p:ext uri="{BB962C8B-B14F-4D97-AF65-F5344CB8AC3E}">
        <p14:creationId xmlns:p14="http://schemas.microsoft.com/office/powerpoint/2010/main" val="333999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5E76-63DF-384E-8E83-D55B29E49BFE}"/>
              </a:ext>
            </a:extLst>
          </p:cNvPr>
          <p:cNvSpPr>
            <a:spLocks noGrp="1"/>
          </p:cNvSpPr>
          <p:nvPr>
            <p:ph type="title"/>
          </p:nvPr>
        </p:nvSpPr>
        <p:spPr/>
        <p:txBody>
          <a:bodyPr/>
          <a:lstStyle/>
          <a:p>
            <a:r>
              <a:rPr lang="en-GB" dirty="0"/>
              <a:t>Follow Up</a:t>
            </a:r>
          </a:p>
        </p:txBody>
      </p:sp>
      <p:sp>
        <p:nvSpPr>
          <p:cNvPr id="3" name="Content Placeholder 2">
            <a:extLst>
              <a:ext uri="{FF2B5EF4-FFF2-40B4-BE49-F238E27FC236}">
                <a16:creationId xmlns:a16="http://schemas.microsoft.com/office/drawing/2014/main" id="{0915F03C-0D46-1249-BEC3-320E32698F26}"/>
              </a:ext>
            </a:extLst>
          </p:cNvPr>
          <p:cNvSpPr>
            <a:spLocks noGrp="1"/>
          </p:cNvSpPr>
          <p:nvPr>
            <p:ph idx="1"/>
          </p:nvPr>
        </p:nvSpPr>
        <p:spPr/>
        <p:txBody>
          <a:bodyPr/>
          <a:lstStyle/>
          <a:p>
            <a:r>
              <a:rPr lang="en-GB" dirty="0" err="1">
                <a:solidFill>
                  <a:schemeClr val="tx1"/>
                </a:solidFill>
              </a:rPr>
              <a:t>John.Mason@open.ac.uk</a:t>
            </a:r>
            <a:endParaRPr lang="en-GB" dirty="0">
              <a:solidFill>
                <a:schemeClr val="tx1"/>
              </a:solidFill>
            </a:endParaRPr>
          </a:p>
          <a:p>
            <a:r>
              <a:rPr lang="en-GB" dirty="0" err="1">
                <a:solidFill>
                  <a:schemeClr val="tx1"/>
                </a:solidFill>
              </a:rPr>
              <a:t>www.PMTheta.com</a:t>
            </a:r>
            <a:r>
              <a:rPr lang="en-GB">
                <a:solidFill>
                  <a:schemeClr val="tx1"/>
                </a:solidFill>
              </a:rPr>
              <a:t>  (Promoting </a:t>
            </a:r>
            <a:r>
              <a:rPr lang="en-GB" dirty="0">
                <a:solidFill>
                  <a:schemeClr val="tx1"/>
                </a:solidFill>
              </a:rPr>
              <a:t>Mathematical Thinking)</a:t>
            </a:r>
          </a:p>
          <a:p>
            <a:r>
              <a:rPr lang="en-GB" dirty="0"/>
              <a:t>Mathematics as a Constructive Activity: learners generating examples. Mahwah: Erlbaum (2005)</a:t>
            </a:r>
          </a:p>
          <a:p>
            <a:pPr lvl="1"/>
            <a:r>
              <a:rPr lang="en-GB" dirty="0"/>
              <a:t>Practice of and theory behind learner generated examples.</a:t>
            </a:r>
          </a:p>
          <a:p>
            <a:r>
              <a:rPr lang="en-GB" dirty="0"/>
              <a:t>Mathematics Teaching Practice: a guidebook for university and college lecturers, Horwood Publishing, Chichester. (2002)</a:t>
            </a:r>
          </a:p>
          <a:p>
            <a:pPr lvl="1"/>
            <a:r>
              <a:rPr lang="en-GB" dirty="0"/>
              <a:t>Over 100 tactics for teaching mathematics, based on </a:t>
            </a:r>
            <a:r>
              <a:rPr lang="en-GB" dirty="0" err="1"/>
              <a:t>OpenU</a:t>
            </a:r>
            <a:r>
              <a:rPr lang="en-GB" dirty="0"/>
              <a:t> experience; many applicable to online teaching.</a:t>
            </a:r>
          </a:p>
        </p:txBody>
      </p:sp>
    </p:spTree>
    <p:extLst>
      <p:ext uri="{BB962C8B-B14F-4D97-AF65-F5344CB8AC3E}">
        <p14:creationId xmlns:p14="http://schemas.microsoft.com/office/powerpoint/2010/main" val="130703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D7EE-FAEE-7B4E-992F-82092D61FCCB}"/>
              </a:ext>
            </a:extLst>
          </p:cNvPr>
          <p:cNvSpPr>
            <a:spLocks noGrp="1"/>
          </p:cNvSpPr>
          <p:nvPr>
            <p:ph type="title"/>
          </p:nvPr>
        </p:nvSpPr>
        <p:spPr/>
        <p:txBody>
          <a:bodyPr/>
          <a:lstStyle/>
          <a:p>
            <a:r>
              <a:rPr lang="en-GB" dirty="0"/>
              <a:t>Understanding (&amp; Facility)</a:t>
            </a:r>
          </a:p>
        </p:txBody>
      </p:sp>
      <p:sp>
        <p:nvSpPr>
          <p:cNvPr id="3" name="Content Placeholder 2">
            <a:extLst>
              <a:ext uri="{FF2B5EF4-FFF2-40B4-BE49-F238E27FC236}">
                <a16:creationId xmlns:a16="http://schemas.microsoft.com/office/drawing/2014/main" id="{3C90D485-69BB-094F-9CD6-B6F4F200E7B8}"/>
              </a:ext>
            </a:extLst>
          </p:cNvPr>
          <p:cNvSpPr>
            <a:spLocks noGrp="1"/>
          </p:cNvSpPr>
          <p:nvPr>
            <p:ph idx="1"/>
          </p:nvPr>
        </p:nvSpPr>
        <p:spPr>
          <a:xfrm>
            <a:off x="628650" y="1014610"/>
            <a:ext cx="7886700" cy="2844872"/>
          </a:xfrm>
        </p:spPr>
        <p:txBody>
          <a:bodyPr/>
          <a:lstStyle/>
          <a:p>
            <a:r>
              <a:rPr lang="en-GB" dirty="0"/>
              <a:t>A curious word etymologically!</a:t>
            </a:r>
          </a:p>
          <a:p>
            <a:pPr lvl="1"/>
            <a:r>
              <a:rPr lang="en-GB" dirty="0"/>
              <a:t>Originally: ‘to stand among’</a:t>
            </a:r>
          </a:p>
          <a:p>
            <a:pPr lvl="1"/>
            <a:r>
              <a:rPr lang="en-GB" dirty="0"/>
              <a:t>perceive meaning or explanation of; sympathetic awareness of; be conversant or familiar with; have mastery of; realize fully; appreciate </a:t>
            </a:r>
          </a:p>
          <a:p>
            <a:r>
              <a:rPr lang="en-GB" dirty="0"/>
              <a:t>I use </a:t>
            </a:r>
            <a:r>
              <a:rPr lang="en-GB" i="1" dirty="0">
                <a:solidFill>
                  <a:srgbClr val="FF0000"/>
                </a:solidFill>
              </a:rPr>
              <a:t>appreciate</a:t>
            </a:r>
            <a:r>
              <a:rPr lang="en-GB" dirty="0"/>
              <a:t> and </a:t>
            </a:r>
            <a:r>
              <a:rPr lang="en-GB" i="1" dirty="0">
                <a:solidFill>
                  <a:srgbClr val="FF0000"/>
                </a:solidFill>
              </a:rPr>
              <a:t>comprehend</a:t>
            </a:r>
            <a:r>
              <a:rPr lang="en-GB" dirty="0"/>
              <a:t>, as these speak more directly to my experience.</a:t>
            </a:r>
          </a:p>
          <a:p>
            <a:r>
              <a:rPr lang="en-GB" dirty="0"/>
              <a:t>It seems to me that </a:t>
            </a:r>
            <a:r>
              <a:rPr lang="en-GB" i="1" dirty="0">
                <a:solidFill>
                  <a:srgbClr val="FF0000"/>
                </a:solidFill>
              </a:rPr>
              <a:t>facility </a:t>
            </a:r>
            <a:r>
              <a:rPr lang="en-GB" dirty="0"/>
              <a:t>is something different, to do with performance</a:t>
            </a:r>
          </a:p>
          <a:p>
            <a:r>
              <a:rPr lang="en-GB" dirty="0"/>
              <a:t>It might be assumed that open-book testing cannot include facility, since candidates can look things up in real time.</a:t>
            </a:r>
          </a:p>
        </p:txBody>
      </p:sp>
      <p:sp>
        <p:nvSpPr>
          <p:cNvPr id="4" name="Rounded Rectangle 3">
            <a:extLst>
              <a:ext uri="{FF2B5EF4-FFF2-40B4-BE49-F238E27FC236}">
                <a16:creationId xmlns:a16="http://schemas.microsoft.com/office/drawing/2014/main" id="{03E17773-EF3C-5945-B155-32A0E205AC70}"/>
              </a:ext>
            </a:extLst>
          </p:cNvPr>
          <p:cNvSpPr/>
          <p:nvPr/>
        </p:nvSpPr>
        <p:spPr>
          <a:xfrm>
            <a:off x="118754" y="3979441"/>
            <a:ext cx="4857008" cy="2446317"/>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Edinburgh:</a:t>
            </a:r>
          </a:p>
          <a:p>
            <a:r>
              <a:rPr lang="en-GB" sz="2000" dirty="0"/>
              <a:t>Open book makes far less difference to overall results than you might expect … </a:t>
            </a:r>
          </a:p>
          <a:p>
            <a:r>
              <a:rPr lang="en-GB" sz="2000" dirty="0"/>
              <a:t>because students who have not engaged with the material may not even be able to find the appropriate section of their book or notes explaining a relevant method. </a:t>
            </a:r>
          </a:p>
        </p:txBody>
      </p:sp>
      <p:sp>
        <p:nvSpPr>
          <p:cNvPr id="5" name="Rounded Rectangle 4">
            <a:extLst>
              <a:ext uri="{FF2B5EF4-FFF2-40B4-BE49-F238E27FC236}">
                <a16:creationId xmlns:a16="http://schemas.microsoft.com/office/drawing/2014/main" id="{91BF3471-0068-1D47-824E-18BAEA8BEE82}"/>
              </a:ext>
            </a:extLst>
          </p:cNvPr>
          <p:cNvSpPr/>
          <p:nvPr/>
        </p:nvSpPr>
        <p:spPr>
          <a:xfrm>
            <a:off x="4762006" y="3990109"/>
            <a:ext cx="4275116" cy="2867891"/>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It is almost impossible to use a book or other course materials successfully in an examination without properly studying these beforehand. …</a:t>
            </a:r>
          </a:p>
          <a:p>
            <a:r>
              <a:rPr lang="en-GB" sz="2000" dirty="0"/>
              <a:t>Observations show that students tend to use materials brought in to examinations relatively little and mainly as a check.</a:t>
            </a:r>
          </a:p>
        </p:txBody>
      </p:sp>
    </p:spTree>
    <p:extLst>
      <p:ext uri="{BB962C8B-B14F-4D97-AF65-F5344CB8AC3E}">
        <p14:creationId xmlns:p14="http://schemas.microsoft.com/office/powerpoint/2010/main" val="301518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1" uiExpand="1" build="allAtOnce" animBg="1"/>
      <p:bldP spid="5" grpId="1" uiExpand="1" build="p"/>
      <p:bldP spid="5" grpId="2" uiExpan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A2CA-F297-7F4B-BF34-C1DBA4908048}"/>
              </a:ext>
            </a:extLst>
          </p:cNvPr>
          <p:cNvSpPr>
            <a:spLocks noGrp="1"/>
          </p:cNvSpPr>
          <p:nvPr>
            <p:ph type="title"/>
          </p:nvPr>
        </p:nvSpPr>
        <p:spPr/>
        <p:txBody>
          <a:bodyPr/>
          <a:lstStyle/>
          <a:p>
            <a:r>
              <a:rPr lang="en-GB" dirty="0"/>
              <a:t>Quotes</a:t>
            </a:r>
          </a:p>
        </p:txBody>
      </p:sp>
      <p:sp>
        <p:nvSpPr>
          <p:cNvPr id="3" name="Content Placeholder 2">
            <a:extLst>
              <a:ext uri="{FF2B5EF4-FFF2-40B4-BE49-F238E27FC236}">
                <a16:creationId xmlns:a16="http://schemas.microsoft.com/office/drawing/2014/main" id="{E3247B9A-7432-FD42-BDBC-74831A912232}"/>
              </a:ext>
            </a:extLst>
          </p:cNvPr>
          <p:cNvSpPr>
            <a:spLocks noGrp="1"/>
          </p:cNvSpPr>
          <p:nvPr>
            <p:ph idx="1"/>
          </p:nvPr>
        </p:nvSpPr>
        <p:spPr/>
        <p:txBody>
          <a:bodyPr/>
          <a:lstStyle/>
          <a:p>
            <a:r>
              <a:rPr lang="en-GB" dirty="0"/>
              <a:t>Edinburgh</a:t>
            </a:r>
          </a:p>
          <a:p>
            <a:pPr lvl="1"/>
            <a:r>
              <a:rPr lang="en-GB" dirty="0"/>
              <a:t>Open book makes far less difference to overall results than you might expect. Even if the exam is similar to one that might be given in a closed book format, it will not lead to a huge difference in mark distribution. </a:t>
            </a:r>
          </a:p>
          <a:p>
            <a:pPr lvl="1"/>
            <a:r>
              <a:rPr lang="en-GB" dirty="0"/>
              <a:t>This is because students who have not engaged with the material may not even be able to find the appropriate section of their book or notes explaining a relevant method. It is almost impossible to use a book or other course materials successfully in an examination without properly studying these beforehand.</a:t>
            </a:r>
          </a:p>
          <a:p>
            <a:pPr lvl="1"/>
            <a:r>
              <a:rPr lang="en-GB" dirty="0"/>
              <a:t>A book or notes can help, however, if examinees have forgotten the details of something that they do generally understand well. Observations show that students tend to use materials brought in to examinations relatively little and mainly as a check.</a:t>
            </a:r>
          </a:p>
          <a:p>
            <a:pPr lvl="1"/>
            <a:r>
              <a:rPr lang="en-GB" dirty="0"/>
              <a:t>What about giving the proof and asking examinees some questions on their understanding of it: "At what stage in the proof are we using the fact that the sequence tends to zero?", for example</a:t>
            </a:r>
          </a:p>
        </p:txBody>
      </p:sp>
    </p:spTree>
    <p:extLst>
      <p:ext uri="{BB962C8B-B14F-4D97-AF65-F5344CB8AC3E}">
        <p14:creationId xmlns:p14="http://schemas.microsoft.com/office/powerpoint/2010/main" val="731237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E064-EEF5-FF4E-B694-37325E21DFA9}"/>
              </a:ext>
            </a:extLst>
          </p:cNvPr>
          <p:cNvSpPr>
            <a:spLocks noGrp="1"/>
          </p:cNvSpPr>
          <p:nvPr>
            <p:ph type="title"/>
          </p:nvPr>
        </p:nvSpPr>
        <p:spPr/>
        <p:txBody>
          <a:bodyPr/>
          <a:lstStyle/>
          <a:p>
            <a:r>
              <a:rPr lang="en-GB" dirty="0"/>
              <a:t>Quotes</a:t>
            </a:r>
          </a:p>
        </p:txBody>
      </p:sp>
      <p:sp>
        <p:nvSpPr>
          <p:cNvPr id="3" name="Content Placeholder 2">
            <a:extLst>
              <a:ext uri="{FF2B5EF4-FFF2-40B4-BE49-F238E27FC236}">
                <a16:creationId xmlns:a16="http://schemas.microsoft.com/office/drawing/2014/main" id="{32CA4337-8ECB-8944-AF8F-B4DA36948CF4}"/>
              </a:ext>
            </a:extLst>
          </p:cNvPr>
          <p:cNvSpPr>
            <a:spLocks noGrp="1"/>
          </p:cNvSpPr>
          <p:nvPr>
            <p:ph idx="1"/>
          </p:nvPr>
        </p:nvSpPr>
        <p:spPr/>
        <p:txBody>
          <a:bodyPr/>
          <a:lstStyle/>
          <a:p>
            <a:pPr lvl="1" fontAlgn="base"/>
            <a:r>
              <a:rPr lang="en-GB" dirty="0"/>
              <a:t>Ask “Why does the proof of a theorem go wrong for this particular example?”.</a:t>
            </a:r>
          </a:p>
          <a:p>
            <a:pPr lvl="1" fontAlgn="base"/>
            <a:r>
              <a:rPr lang="en-GB" dirty="0"/>
              <a:t>Students create an example that meets certain constraints and show it really is an example. This is hard to set if you have not set this type of question before. E.g., Give an example of a function with singular point x=3. The student answer f(x)=0 is valid and can show that the student really understands the definition. However, some students realise that using the zero function and other trivial examples often gives a suitable answer.</a:t>
            </a:r>
          </a:p>
          <a:p>
            <a:pPr lvl="1" fontAlgn="base"/>
            <a:r>
              <a:rPr lang="en-GB" dirty="0"/>
              <a:t>Similar questions can be written asking for non-examples, i.e., examples which don’t satisfy a certain set of constraints.</a:t>
            </a:r>
          </a:p>
          <a:p>
            <a:pPr fontAlgn="base"/>
            <a:r>
              <a:rPr lang="en-GB" dirty="0"/>
              <a:t>Leeds</a:t>
            </a:r>
          </a:p>
          <a:p>
            <a:pPr lvl="1" fontAlgn="base"/>
            <a:r>
              <a:rPr lang="en-GB" dirty="0"/>
              <a:t>http://</a:t>
            </a:r>
            <a:r>
              <a:rPr lang="en-GB" dirty="0" err="1"/>
              <a:t>www.kevinhouston.net</a:t>
            </a:r>
            <a:r>
              <a:rPr lang="en-GB" dirty="0"/>
              <a:t>/blog/</a:t>
            </a:r>
            <a:r>
              <a:rPr lang="en-GB" dirty="0" err="1"/>
              <a:t>wp</a:t>
            </a:r>
            <a:r>
              <a:rPr lang="en-GB" dirty="0"/>
              <a:t>-content/uploads/2020/03/philip-walker-math1010-sample.pdf</a:t>
            </a:r>
          </a:p>
          <a:p>
            <a:pPr fontAlgn="base"/>
            <a:r>
              <a:rPr lang="en-GB" dirty="0"/>
              <a:t>Edinburgh</a:t>
            </a:r>
          </a:p>
          <a:p>
            <a:pPr lvl="1" fontAlgn="base"/>
            <a:r>
              <a:rPr lang="en-GB" dirty="0"/>
              <a:t>http://</a:t>
            </a:r>
            <a:r>
              <a:rPr lang="en-GB" dirty="0" err="1"/>
              <a:t>www.kevinhouston.net</a:t>
            </a:r>
            <a:r>
              <a:rPr lang="en-GB" dirty="0"/>
              <a:t>/blog/</a:t>
            </a:r>
            <a:r>
              <a:rPr lang="en-GB" dirty="0" err="1"/>
              <a:t>wp</a:t>
            </a:r>
            <a:r>
              <a:rPr lang="en-GB" dirty="0"/>
              <a:t>-content/uploads/2020/03/Modifying-closed-book-exams-for-use-as-open-book-</a:t>
            </a:r>
            <a:r>
              <a:rPr lang="en-GB" dirty="0" err="1"/>
              <a:t>exams.pdf</a:t>
            </a:r>
            <a:endParaRPr lang="en-GB" dirty="0"/>
          </a:p>
          <a:p>
            <a:pPr lvl="1" fontAlgn="base"/>
            <a:endParaRPr lang="en-GB" dirty="0"/>
          </a:p>
        </p:txBody>
      </p:sp>
    </p:spTree>
    <p:extLst>
      <p:ext uri="{BB962C8B-B14F-4D97-AF65-F5344CB8AC3E}">
        <p14:creationId xmlns:p14="http://schemas.microsoft.com/office/powerpoint/2010/main" val="211686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23AF-F0B1-EE4B-BBF9-81026A648814}"/>
              </a:ext>
            </a:extLst>
          </p:cNvPr>
          <p:cNvSpPr>
            <a:spLocks noGrp="1"/>
          </p:cNvSpPr>
          <p:nvPr>
            <p:ph type="title"/>
          </p:nvPr>
        </p:nvSpPr>
        <p:spPr/>
        <p:txBody>
          <a:bodyPr/>
          <a:lstStyle/>
          <a:p>
            <a:r>
              <a:rPr lang="en-GB" dirty="0"/>
              <a:t>Fundamental Questions</a:t>
            </a:r>
          </a:p>
        </p:txBody>
      </p:sp>
      <p:sp>
        <p:nvSpPr>
          <p:cNvPr id="3" name="Content Placeholder 2">
            <a:extLst>
              <a:ext uri="{FF2B5EF4-FFF2-40B4-BE49-F238E27FC236}">
                <a16:creationId xmlns:a16="http://schemas.microsoft.com/office/drawing/2014/main" id="{3D8121B8-7EE7-2D43-921A-68BC9ABA3988}"/>
              </a:ext>
            </a:extLst>
          </p:cNvPr>
          <p:cNvSpPr>
            <a:spLocks noGrp="1"/>
          </p:cNvSpPr>
          <p:nvPr>
            <p:ph idx="1"/>
          </p:nvPr>
        </p:nvSpPr>
        <p:spPr>
          <a:xfrm>
            <a:off x="628650" y="1120864"/>
            <a:ext cx="7886700" cy="2496543"/>
          </a:xfrm>
        </p:spPr>
        <p:txBody>
          <a:bodyPr/>
          <a:lstStyle/>
          <a:p>
            <a:r>
              <a:rPr lang="en-GB" dirty="0"/>
              <a:t>What do I want students to get out of my course?</a:t>
            </a:r>
          </a:p>
          <a:p>
            <a:pPr lvl="1"/>
            <a:r>
              <a:rPr lang="en-GB" dirty="0"/>
              <a:t>Competence in the use of technical terms?</a:t>
            </a:r>
          </a:p>
          <a:p>
            <a:pPr lvl="1"/>
            <a:r>
              <a:rPr lang="en-GB" dirty="0"/>
              <a:t>Comprehension of concepts?</a:t>
            </a:r>
          </a:p>
          <a:p>
            <a:pPr lvl="1"/>
            <a:r>
              <a:rPr lang="en-GB" dirty="0"/>
              <a:t>Facility with procedures and techniques?</a:t>
            </a:r>
          </a:p>
          <a:p>
            <a:pPr lvl="1"/>
            <a:r>
              <a:rPr lang="en-GB" dirty="0"/>
              <a:t>Comprehension of particular proofs? Of proof in general?</a:t>
            </a:r>
          </a:p>
          <a:p>
            <a:pPr lvl="1"/>
            <a:r>
              <a:rPr lang="en-GB" dirty="0"/>
              <a:t>Exposure to particular proof techniques?</a:t>
            </a:r>
          </a:p>
          <a:p>
            <a:pPr lvl="1"/>
            <a:r>
              <a:rPr lang="en-GB" dirty="0"/>
              <a:t>Appreciation of places where topics have been used?</a:t>
            </a:r>
          </a:p>
        </p:txBody>
      </p:sp>
      <p:sp>
        <p:nvSpPr>
          <p:cNvPr id="4" name="Content Placeholder 2">
            <a:extLst>
              <a:ext uri="{FF2B5EF4-FFF2-40B4-BE49-F238E27FC236}">
                <a16:creationId xmlns:a16="http://schemas.microsoft.com/office/drawing/2014/main" id="{F3990730-3587-214E-8991-C438A2D38B8D}"/>
              </a:ext>
            </a:extLst>
          </p:cNvPr>
          <p:cNvSpPr txBox="1">
            <a:spLocks/>
          </p:cNvSpPr>
          <p:nvPr/>
        </p:nvSpPr>
        <p:spPr>
          <a:xfrm>
            <a:off x="628650" y="3795400"/>
            <a:ext cx="7886700" cy="24965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How do students encounter these explicitly in my teaching?</a:t>
            </a:r>
          </a:p>
          <a:p>
            <a:pPr lvl="1"/>
            <a:r>
              <a:rPr lang="en-GB" sz="1600" dirty="0"/>
              <a:t>Meaningful use of technical terms? … by them?</a:t>
            </a:r>
          </a:p>
          <a:p>
            <a:pPr lvl="1"/>
            <a:r>
              <a:rPr lang="en-GB" sz="1600" dirty="0"/>
              <a:t>What it means to comprehend a concept?</a:t>
            </a:r>
          </a:p>
          <a:p>
            <a:pPr lvl="1"/>
            <a:r>
              <a:rPr lang="en-GB" sz="1600" dirty="0"/>
              <a:t>How to gain facility with procedures and techniques?</a:t>
            </a:r>
          </a:p>
          <a:p>
            <a:pPr lvl="1"/>
            <a:r>
              <a:rPr lang="en-GB" sz="1600" dirty="0"/>
              <a:t>What it means to comprehend a proof? </a:t>
            </a:r>
          </a:p>
          <a:p>
            <a:pPr lvl="1"/>
            <a:r>
              <a:rPr lang="en-GB" sz="1600" dirty="0"/>
              <a:t>Explicit attention to proof techniques?</a:t>
            </a:r>
          </a:p>
          <a:p>
            <a:pPr lvl="1"/>
            <a:r>
              <a:rPr lang="en-GB" sz="1600" dirty="0"/>
              <a:t>Appreciation of places where topics have been used? … by them?</a:t>
            </a:r>
          </a:p>
        </p:txBody>
      </p:sp>
      <p:sp>
        <p:nvSpPr>
          <p:cNvPr id="5" name="Rounded Rectangle 4">
            <a:extLst>
              <a:ext uri="{FF2B5EF4-FFF2-40B4-BE49-F238E27FC236}">
                <a16:creationId xmlns:a16="http://schemas.microsoft.com/office/drawing/2014/main" id="{C6DAE1C5-A3F8-F64B-BB31-17549CB84DF0}"/>
              </a:ext>
            </a:extLst>
          </p:cNvPr>
          <p:cNvSpPr/>
          <p:nvPr/>
        </p:nvSpPr>
        <p:spPr>
          <a:xfrm>
            <a:off x="7101444" y="1769424"/>
            <a:ext cx="1630573" cy="1224986"/>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What constitutes evidence?</a:t>
            </a:r>
          </a:p>
        </p:txBody>
      </p:sp>
      <p:sp>
        <p:nvSpPr>
          <p:cNvPr id="6" name="Rounded Rectangle 5">
            <a:extLst>
              <a:ext uri="{FF2B5EF4-FFF2-40B4-BE49-F238E27FC236}">
                <a16:creationId xmlns:a16="http://schemas.microsoft.com/office/drawing/2014/main" id="{2D8164B6-A0CB-9842-98DD-C11CFF3238E6}"/>
              </a:ext>
            </a:extLst>
          </p:cNvPr>
          <p:cNvSpPr/>
          <p:nvPr/>
        </p:nvSpPr>
        <p:spPr>
          <a:xfrm>
            <a:off x="7101444" y="4146591"/>
            <a:ext cx="1630573" cy="1224986"/>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What experience have they had?</a:t>
            </a:r>
          </a:p>
        </p:txBody>
      </p:sp>
    </p:spTree>
    <p:extLst>
      <p:ext uri="{BB962C8B-B14F-4D97-AF65-F5344CB8AC3E}">
        <p14:creationId xmlns:p14="http://schemas.microsoft.com/office/powerpoint/2010/main" val="325160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uiExpand="1" build="p" bldLvl="2"/>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3C64-E73D-8B44-B12D-CCAF941183B0}"/>
              </a:ext>
            </a:extLst>
          </p:cNvPr>
          <p:cNvSpPr>
            <a:spLocks noGrp="1"/>
          </p:cNvSpPr>
          <p:nvPr>
            <p:ph type="title"/>
          </p:nvPr>
        </p:nvSpPr>
        <p:spPr/>
        <p:txBody>
          <a:bodyPr/>
          <a:lstStyle/>
          <a:p>
            <a:r>
              <a:rPr lang="en-GB" dirty="0"/>
              <a:t>A Simple Example</a:t>
            </a:r>
          </a:p>
        </p:txBody>
      </p:sp>
      <p:sp>
        <p:nvSpPr>
          <p:cNvPr id="3" name="Content Placeholder 2">
            <a:extLst>
              <a:ext uri="{FF2B5EF4-FFF2-40B4-BE49-F238E27FC236}">
                <a16:creationId xmlns:a16="http://schemas.microsoft.com/office/drawing/2014/main" id="{E0F7E8B1-1660-6C48-B6D4-F2AB0E1950D5}"/>
              </a:ext>
            </a:extLst>
          </p:cNvPr>
          <p:cNvSpPr>
            <a:spLocks noGrp="1"/>
          </p:cNvSpPr>
          <p:nvPr>
            <p:ph idx="1"/>
          </p:nvPr>
        </p:nvSpPr>
        <p:spPr>
          <a:xfrm>
            <a:off x="628650" y="1014609"/>
            <a:ext cx="7886700" cy="5714804"/>
          </a:xfrm>
        </p:spPr>
        <p:txBody>
          <a:bodyPr/>
          <a:lstStyle/>
          <a:p>
            <a:r>
              <a:rPr lang="en-GB" dirty="0"/>
              <a:t>Show me that you appreciate, comprehend, and have facility with |</a:t>
            </a:r>
            <a:r>
              <a:rPr lang="en-GB" i="1" dirty="0"/>
              <a:t>x</a:t>
            </a:r>
            <a:r>
              <a:rPr lang="en-GB" dirty="0"/>
              <a:t>|.</a:t>
            </a:r>
          </a:p>
          <a:p>
            <a:r>
              <a:rPr lang="en-GB" dirty="0">
                <a:solidFill>
                  <a:srgbClr val="FF0000"/>
                </a:solidFill>
              </a:rPr>
              <a:t>Definition</a:t>
            </a:r>
            <a:r>
              <a:rPr lang="en-GB" dirty="0"/>
              <a:t>: construct three examples to demonstrate how |x| works as a function on the reals and three for the complex numbers</a:t>
            </a:r>
          </a:p>
          <a:p>
            <a:r>
              <a:rPr lang="en-GB" dirty="0">
                <a:solidFill>
                  <a:srgbClr val="FF0000"/>
                </a:solidFill>
              </a:rPr>
              <a:t>Concept image</a:t>
            </a:r>
            <a:r>
              <a:rPr lang="en-GB" dirty="0"/>
              <a:t>: draw three different diagrams associated with |</a:t>
            </a:r>
            <a:r>
              <a:rPr lang="en-GB" i="1" dirty="0"/>
              <a:t>x</a:t>
            </a:r>
            <a:r>
              <a:rPr lang="en-GB" dirty="0"/>
              <a:t>|.</a:t>
            </a:r>
            <a:br>
              <a:rPr lang="en-GB" dirty="0"/>
            </a:br>
            <a:r>
              <a:rPr lang="en-GB" dirty="0"/>
              <a:t>State in what way they are different!  </a:t>
            </a:r>
          </a:p>
          <a:p>
            <a:r>
              <a:rPr lang="en-GB" dirty="0">
                <a:solidFill>
                  <a:srgbClr val="FF0000"/>
                </a:solidFill>
              </a:rPr>
              <a:t>Manipulation</a:t>
            </a:r>
          </a:p>
          <a:p>
            <a:r>
              <a:rPr lang="en-GB" dirty="0"/>
              <a:t>|</a:t>
            </a:r>
            <a:r>
              <a:rPr lang="en-GB" i="1" dirty="0"/>
              <a:t>x </a:t>
            </a:r>
            <a:r>
              <a:rPr lang="en-GB" dirty="0"/>
              <a:t>+ </a:t>
            </a:r>
            <a:r>
              <a:rPr lang="en-GB" i="1" dirty="0"/>
              <a:t>y</a:t>
            </a:r>
            <a:r>
              <a:rPr lang="en-GB" dirty="0"/>
              <a:t>| ≤ |</a:t>
            </a:r>
            <a:r>
              <a:rPr lang="en-GB" i="1" dirty="0"/>
              <a:t>x</a:t>
            </a:r>
            <a:r>
              <a:rPr lang="en-GB" dirty="0"/>
              <a:t>| + |</a:t>
            </a:r>
            <a:r>
              <a:rPr lang="en-GB" i="1" dirty="0"/>
              <a:t>y</a:t>
            </a:r>
            <a:r>
              <a:rPr lang="en-GB" dirty="0"/>
              <a:t>|</a:t>
            </a:r>
          </a:p>
          <a:p>
            <a:pPr lvl="1"/>
            <a:r>
              <a:rPr lang="en-GB" dirty="0"/>
              <a:t>Provide three different contexts from the course</a:t>
            </a:r>
            <a:br>
              <a:rPr lang="en-GB" dirty="0"/>
            </a:br>
            <a:r>
              <a:rPr lang="en-GB" dirty="0"/>
              <a:t> where this is used</a:t>
            </a:r>
          </a:p>
          <a:p>
            <a:r>
              <a:rPr lang="en-GB" dirty="0"/>
              <a:t>|</a:t>
            </a:r>
            <a:r>
              <a:rPr lang="en-GB" i="1" dirty="0"/>
              <a:t>x</a:t>
            </a:r>
            <a:r>
              <a:rPr lang="en-GB" dirty="0"/>
              <a:t> – </a:t>
            </a:r>
            <a:r>
              <a:rPr lang="en-GB" i="1" dirty="0"/>
              <a:t>y</a:t>
            </a:r>
            <a:r>
              <a:rPr lang="en-GB" dirty="0"/>
              <a:t>| ≥ | |</a:t>
            </a:r>
            <a:r>
              <a:rPr lang="en-GB" i="1" dirty="0"/>
              <a:t>x</a:t>
            </a:r>
            <a:r>
              <a:rPr lang="en-GB" dirty="0"/>
              <a:t>| – |</a:t>
            </a:r>
            <a:r>
              <a:rPr lang="en-GB" i="1" dirty="0"/>
              <a:t>y</a:t>
            </a:r>
            <a:r>
              <a:rPr lang="en-GB" dirty="0"/>
              <a:t>| |</a:t>
            </a:r>
          </a:p>
          <a:p>
            <a:pPr lvl="1"/>
            <a:r>
              <a:rPr lang="en-GB" dirty="0"/>
              <a:t>Show how to deduce this from the previous, </a:t>
            </a:r>
            <a:br>
              <a:rPr lang="en-GB" dirty="0"/>
            </a:br>
            <a:r>
              <a:rPr lang="en-GB" dirty="0"/>
              <a:t>and vice versa</a:t>
            </a:r>
          </a:p>
          <a:p>
            <a:r>
              <a:rPr lang="en-GB" dirty="0"/>
              <a:t>|</a:t>
            </a:r>
            <a:r>
              <a:rPr lang="en-GB" i="1" dirty="0"/>
              <a:t>x</a:t>
            </a:r>
            <a:r>
              <a:rPr lang="en-GB" dirty="0"/>
              <a:t> – </a:t>
            </a:r>
            <a:r>
              <a:rPr lang="en-GB" i="1" dirty="0"/>
              <a:t>y</a:t>
            </a:r>
            <a:r>
              <a:rPr lang="en-GB" dirty="0"/>
              <a:t>| ≤ |</a:t>
            </a:r>
            <a:r>
              <a:rPr lang="en-GB" i="1" dirty="0"/>
              <a:t>x</a:t>
            </a:r>
            <a:r>
              <a:rPr lang="en-GB" dirty="0"/>
              <a:t> – </a:t>
            </a:r>
            <a:r>
              <a:rPr lang="en-GB" i="1" dirty="0"/>
              <a:t>z</a:t>
            </a:r>
            <a:r>
              <a:rPr lang="en-GB" dirty="0"/>
              <a:t>| + |</a:t>
            </a:r>
            <a:r>
              <a:rPr lang="en-GB" i="1" dirty="0"/>
              <a:t>y</a:t>
            </a:r>
            <a:r>
              <a:rPr lang="en-GB" dirty="0"/>
              <a:t> – </a:t>
            </a:r>
            <a:r>
              <a:rPr lang="en-GB" i="1" dirty="0"/>
              <a:t>z</a:t>
            </a:r>
            <a:r>
              <a:rPr lang="en-GB" dirty="0"/>
              <a:t>|</a:t>
            </a:r>
          </a:p>
          <a:p>
            <a:pPr lvl="1"/>
            <a:r>
              <a:rPr lang="en-GB" dirty="0"/>
              <a:t>What does this say geometrically?</a:t>
            </a:r>
          </a:p>
          <a:p>
            <a:pPr lvl="1"/>
            <a:r>
              <a:rPr lang="en-GB" dirty="0"/>
              <a:t>How does it relate to |</a:t>
            </a:r>
            <a:r>
              <a:rPr lang="en-GB" i="1" dirty="0"/>
              <a:t>x </a:t>
            </a:r>
            <a:r>
              <a:rPr lang="en-GB" dirty="0"/>
              <a:t>+ </a:t>
            </a:r>
            <a:r>
              <a:rPr lang="en-GB" i="1" dirty="0"/>
              <a:t>y</a:t>
            </a:r>
            <a:r>
              <a:rPr lang="en-GB" dirty="0"/>
              <a:t>| ≤ |</a:t>
            </a:r>
            <a:r>
              <a:rPr lang="en-GB" i="1" dirty="0"/>
              <a:t>x</a:t>
            </a:r>
            <a:r>
              <a:rPr lang="en-GB" dirty="0"/>
              <a:t>| + |</a:t>
            </a:r>
            <a:r>
              <a:rPr lang="en-GB" i="1" dirty="0"/>
              <a:t>y</a:t>
            </a:r>
            <a:r>
              <a:rPr lang="en-GB" dirty="0"/>
              <a:t>|?</a:t>
            </a:r>
          </a:p>
          <a:p>
            <a:r>
              <a:rPr lang="en-GB" dirty="0">
                <a:solidFill>
                  <a:srgbClr val="FF0000"/>
                </a:solidFill>
              </a:rPr>
              <a:t>Graphs Using |</a:t>
            </a:r>
            <a:r>
              <a:rPr lang="en-GB" i="1" dirty="0">
                <a:solidFill>
                  <a:srgbClr val="FF0000"/>
                </a:solidFill>
              </a:rPr>
              <a:t>x</a:t>
            </a:r>
            <a:r>
              <a:rPr lang="en-GB" dirty="0">
                <a:solidFill>
                  <a:srgbClr val="FF0000"/>
                </a:solidFill>
              </a:rPr>
              <a:t>|</a:t>
            </a:r>
          </a:p>
          <a:p>
            <a:pPr lvl="1"/>
            <a:r>
              <a:rPr lang="en-GB" dirty="0"/>
              <a:t>|</a:t>
            </a:r>
            <a:r>
              <a:rPr lang="en-GB" i="1" dirty="0"/>
              <a:t>x</a:t>
            </a:r>
            <a:r>
              <a:rPr lang="en-GB" dirty="0"/>
              <a:t>–</a:t>
            </a:r>
            <a:r>
              <a:rPr lang="en-GB" i="1" dirty="0"/>
              <a:t>y</a:t>
            </a:r>
            <a:r>
              <a:rPr lang="en-GB" dirty="0"/>
              <a:t>| + 2|</a:t>
            </a:r>
            <a:r>
              <a:rPr lang="en-GB" i="1" dirty="0"/>
              <a:t>x</a:t>
            </a:r>
            <a:r>
              <a:rPr lang="en-GB" dirty="0"/>
              <a:t>+</a:t>
            </a:r>
            <a:r>
              <a:rPr lang="en-GB" i="1" dirty="0"/>
              <a:t>y</a:t>
            </a:r>
            <a:r>
              <a:rPr lang="en-GB" dirty="0"/>
              <a:t>| = 3 etc.</a:t>
            </a:r>
          </a:p>
          <a:p>
            <a:r>
              <a:rPr lang="en-GB" dirty="0"/>
              <a:t>What is wrong with … (a proposed graph of function)?</a:t>
            </a:r>
          </a:p>
        </p:txBody>
      </p:sp>
      <p:sp>
        <p:nvSpPr>
          <p:cNvPr id="4" name="Rounded Rectangle 3">
            <a:extLst>
              <a:ext uri="{FF2B5EF4-FFF2-40B4-BE49-F238E27FC236}">
                <a16:creationId xmlns:a16="http://schemas.microsoft.com/office/drawing/2014/main" id="{10486D74-F6BC-9443-9CD3-E44270D18455}"/>
              </a:ext>
            </a:extLst>
          </p:cNvPr>
          <p:cNvSpPr/>
          <p:nvPr/>
        </p:nvSpPr>
        <p:spPr>
          <a:xfrm>
            <a:off x="6098239" y="3016346"/>
            <a:ext cx="2885090" cy="2441749"/>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Technical Terms</a:t>
            </a:r>
          </a:p>
          <a:p>
            <a:pPr algn="ctr"/>
            <a:r>
              <a:rPr lang="en-GB" sz="2000" dirty="0">
                <a:solidFill>
                  <a:srgbClr val="FFFF00"/>
                </a:solidFill>
              </a:rPr>
              <a:t>Concepts</a:t>
            </a:r>
          </a:p>
          <a:p>
            <a:pPr algn="ctr"/>
            <a:r>
              <a:rPr lang="en-GB" sz="2000" dirty="0">
                <a:solidFill>
                  <a:srgbClr val="FFFF00"/>
                </a:solidFill>
              </a:rPr>
              <a:t>Core Procedures</a:t>
            </a:r>
          </a:p>
          <a:p>
            <a:pPr algn="ctr"/>
            <a:r>
              <a:rPr lang="en-GB" sz="2000" dirty="0">
                <a:solidFill>
                  <a:srgbClr val="FFFF00"/>
                </a:solidFill>
              </a:rPr>
              <a:t>Proofs/Justifications</a:t>
            </a:r>
          </a:p>
          <a:p>
            <a:pPr algn="ctr"/>
            <a:r>
              <a:rPr lang="en-GB" sz="2000" dirty="0">
                <a:solidFill>
                  <a:srgbClr val="FFFF00"/>
                </a:solidFill>
              </a:rPr>
              <a:t>Proof Techniques</a:t>
            </a:r>
          </a:p>
          <a:p>
            <a:pPr algn="ctr"/>
            <a:r>
              <a:rPr lang="en-GB" sz="2000" dirty="0">
                <a:solidFill>
                  <a:srgbClr val="FFFF00"/>
                </a:solidFill>
              </a:rPr>
              <a:t>Uses</a:t>
            </a:r>
          </a:p>
        </p:txBody>
      </p:sp>
      <p:grpSp>
        <p:nvGrpSpPr>
          <p:cNvPr id="13" name="Group 12">
            <a:extLst>
              <a:ext uri="{FF2B5EF4-FFF2-40B4-BE49-F238E27FC236}">
                <a16:creationId xmlns:a16="http://schemas.microsoft.com/office/drawing/2014/main" id="{ABCDFB44-AB4A-0C46-A7E7-CE75F9B364FA}"/>
              </a:ext>
            </a:extLst>
          </p:cNvPr>
          <p:cNvGrpSpPr/>
          <p:nvPr/>
        </p:nvGrpSpPr>
        <p:grpSpPr>
          <a:xfrm>
            <a:off x="6270580" y="2689938"/>
            <a:ext cx="2139042" cy="963385"/>
            <a:chOff x="6376309" y="3445329"/>
            <a:chExt cx="2139042" cy="963385"/>
          </a:xfrm>
        </p:grpSpPr>
        <p:cxnSp>
          <p:nvCxnSpPr>
            <p:cNvPr id="6" name="Straight Connector 5">
              <a:extLst>
                <a:ext uri="{FF2B5EF4-FFF2-40B4-BE49-F238E27FC236}">
                  <a16:creationId xmlns:a16="http://schemas.microsoft.com/office/drawing/2014/main" id="{00CD7059-2D7C-0741-82AA-45959A1C9D4B}"/>
                </a:ext>
              </a:extLst>
            </p:cNvPr>
            <p:cNvCxnSpPr/>
            <p:nvPr/>
          </p:nvCxnSpPr>
          <p:spPr>
            <a:xfrm>
              <a:off x="6691264" y="3755571"/>
              <a:ext cx="751114" cy="653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0CF2B61-BBFF-FA43-B956-B53D12AF0761}"/>
                </a:ext>
              </a:extLst>
            </p:cNvPr>
            <p:cNvCxnSpPr>
              <a:cxnSpLocks/>
            </p:cNvCxnSpPr>
            <p:nvPr/>
          </p:nvCxnSpPr>
          <p:spPr>
            <a:xfrm flipH="1">
              <a:off x="7445829" y="3755570"/>
              <a:ext cx="751114" cy="653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22118E-0B24-8B49-AB3F-EA174C22E203}"/>
                </a:ext>
              </a:extLst>
            </p:cNvPr>
            <p:cNvCxnSpPr>
              <a:cxnSpLocks/>
            </p:cNvCxnSpPr>
            <p:nvPr/>
          </p:nvCxnSpPr>
          <p:spPr>
            <a:xfrm>
              <a:off x="7445829" y="3445329"/>
              <a:ext cx="0" cy="963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AEA1D5-2475-8F4D-8852-15AAB09773F0}"/>
                </a:ext>
              </a:extLst>
            </p:cNvPr>
            <p:cNvCxnSpPr>
              <a:cxnSpLocks/>
            </p:cNvCxnSpPr>
            <p:nvPr/>
          </p:nvCxnSpPr>
          <p:spPr>
            <a:xfrm flipH="1" flipV="1">
              <a:off x="6376309" y="4408712"/>
              <a:ext cx="213904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0B2D15D-EBA5-E042-8066-39D504F873EB}"/>
              </a:ext>
            </a:extLst>
          </p:cNvPr>
          <p:cNvGrpSpPr/>
          <p:nvPr/>
        </p:nvGrpSpPr>
        <p:grpSpPr>
          <a:xfrm>
            <a:off x="6393676" y="3881335"/>
            <a:ext cx="2139042" cy="1218313"/>
            <a:chOff x="6444995" y="4469508"/>
            <a:chExt cx="2139042" cy="1218313"/>
          </a:xfrm>
        </p:grpSpPr>
        <p:cxnSp>
          <p:nvCxnSpPr>
            <p:cNvPr id="17" name="Straight Connector 16">
              <a:extLst>
                <a:ext uri="{FF2B5EF4-FFF2-40B4-BE49-F238E27FC236}">
                  <a16:creationId xmlns:a16="http://schemas.microsoft.com/office/drawing/2014/main" id="{5DA196D7-1BC1-4540-95A2-17650203C458}"/>
                </a:ext>
              </a:extLst>
            </p:cNvPr>
            <p:cNvCxnSpPr>
              <a:cxnSpLocks/>
            </p:cNvCxnSpPr>
            <p:nvPr/>
          </p:nvCxnSpPr>
          <p:spPr>
            <a:xfrm flipH="1">
              <a:off x="7353529" y="5091423"/>
              <a:ext cx="1" cy="227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4D149E-C896-AD4E-8CCA-E135BE568C9E}"/>
                </a:ext>
              </a:extLst>
            </p:cNvPr>
            <p:cNvCxnSpPr>
              <a:cxnSpLocks/>
            </p:cNvCxnSpPr>
            <p:nvPr/>
          </p:nvCxnSpPr>
          <p:spPr>
            <a:xfrm flipH="1" flipV="1">
              <a:off x="6444995" y="5205161"/>
              <a:ext cx="213904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23BFB38-6061-5348-9063-8FAF2AFC646E}"/>
                </a:ext>
              </a:extLst>
            </p:cNvPr>
            <p:cNvPicPr>
              <a:picLocks noChangeAspect="1"/>
            </p:cNvPicPr>
            <p:nvPr/>
          </p:nvPicPr>
          <p:blipFill>
            <a:blip r:embed="rId2"/>
            <a:stretch>
              <a:fillRect/>
            </a:stretch>
          </p:blipFill>
          <p:spPr>
            <a:xfrm>
              <a:off x="6937235" y="4469508"/>
              <a:ext cx="884150" cy="376234"/>
            </a:xfrm>
            <a:prstGeom prst="rect">
              <a:avLst/>
            </a:prstGeom>
          </p:spPr>
        </p:pic>
        <p:cxnSp>
          <p:nvCxnSpPr>
            <p:cNvPr id="24" name="Straight Connector 23">
              <a:extLst>
                <a:ext uri="{FF2B5EF4-FFF2-40B4-BE49-F238E27FC236}">
                  <a16:creationId xmlns:a16="http://schemas.microsoft.com/office/drawing/2014/main" id="{7208D246-059E-8143-BBFF-FC6B49304EE6}"/>
                </a:ext>
              </a:extLst>
            </p:cNvPr>
            <p:cNvCxnSpPr>
              <a:cxnSpLocks/>
            </p:cNvCxnSpPr>
            <p:nvPr/>
          </p:nvCxnSpPr>
          <p:spPr>
            <a:xfrm flipH="1">
              <a:off x="6952712" y="5496525"/>
              <a:ext cx="801634"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37A7F64-31F3-704F-9903-9B85F19D3818}"/>
                </a:ext>
              </a:extLst>
            </p:cNvPr>
            <p:cNvSpPr txBox="1"/>
            <p:nvPr/>
          </p:nvSpPr>
          <p:spPr>
            <a:xfrm>
              <a:off x="6797982" y="4986270"/>
              <a:ext cx="1127232" cy="400110"/>
            </a:xfrm>
            <a:prstGeom prst="rect">
              <a:avLst/>
            </a:prstGeom>
            <a:noFill/>
          </p:spPr>
          <p:txBody>
            <a:bodyPr wrap="none" rtlCol="0">
              <a:spAutoFit/>
            </a:bodyPr>
            <a:lstStyle/>
            <a:p>
              <a:pPr algn="l"/>
              <a:r>
                <a:rPr lang="en-GB" sz="2000" dirty="0">
                  <a:latin typeface="Chalkboard" charset="0"/>
                  <a:ea typeface="Chalkboard" charset="0"/>
                  <a:cs typeface="Chalkboard" charset="0"/>
                </a:rPr>
                <a:t>(        )</a:t>
              </a:r>
            </a:p>
          </p:txBody>
        </p:sp>
        <p:pic>
          <p:nvPicPr>
            <p:cNvPr id="29" name="Picture 28">
              <a:extLst>
                <a:ext uri="{FF2B5EF4-FFF2-40B4-BE49-F238E27FC236}">
                  <a16:creationId xmlns:a16="http://schemas.microsoft.com/office/drawing/2014/main" id="{12898E8C-C38B-BC4B-874B-E49D36FB8E04}"/>
                </a:ext>
              </a:extLst>
            </p:cNvPr>
            <p:cNvPicPr>
              <a:picLocks noChangeAspect="1"/>
            </p:cNvPicPr>
            <p:nvPr/>
          </p:nvPicPr>
          <p:blipFill>
            <a:blip r:embed="rId3"/>
            <a:stretch>
              <a:fillRect/>
            </a:stretch>
          </p:blipFill>
          <p:spPr>
            <a:xfrm>
              <a:off x="7238134" y="4858839"/>
              <a:ext cx="203935" cy="226594"/>
            </a:xfrm>
            <a:prstGeom prst="rect">
              <a:avLst/>
            </a:prstGeom>
          </p:spPr>
        </p:pic>
        <p:pic>
          <p:nvPicPr>
            <p:cNvPr id="31" name="Picture 30">
              <a:extLst>
                <a:ext uri="{FF2B5EF4-FFF2-40B4-BE49-F238E27FC236}">
                  <a16:creationId xmlns:a16="http://schemas.microsoft.com/office/drawing/2014/main" id="{06148935-E0EA-7642-AB29-E0FF4A9936AB}"/>
                </a:ext>
              </a:extLst>
            </p:cNvPr>
            <p:cNvPicPr>
              <a:picLocks noChangeAspect="1"/>
            </p:cNvPicPr>
            <p:nvPr/>
          </p:nvPicPr>
          <p:blipFill>
            <a:blip r:embed="rId4"/>
            <a:stretch>
              <a:fillRect/>
            </a:stretch>
          </p:blipFill>
          <p:spPr>
            <a:xfrm>
              <a:off x="7259998" y="5522721"/>
              <a:ext cx="203200" cy="165100"/>
            </a:xfrm>
            <a:prstGeom prst="rect">
              <a:avLst/>
            </a:prstGeom>
          </p:spPr>
        </p:pic>
      </p:grpSp>
      <p:grpSp>
        <p:nvGrpSpPr>
          <p:cNvPr id="41" name="Group 40">
            <a:extLst>
              <a:ext uri="{FF2B5EF4-FFF2-40B4-BE49-F238E27FC236}">
                <a16:creationId xmlns:a16="http://schemas.microsoft.com/office/drawing/2014/main" id="{A0CC3A8E-DEA9-1943-923C-9CE0D5D5A2FD}"/>
              </a:ext>
            </a:extLst>
          </p:cNvPr>
          <p:cNvGrpSpPr/>
          <p:nvPr/>
        </p:nvGrpSpPr>
        <p:grpSpPr>
          <a:xfrm>
            <a:off x="6609296" y="5185519"/>
            <a:ext cx="2282651" cy="1106037"/>
            <a:chOff x="6393677" y="5714016"/>
            <a:chExt cx="2282651" cy="1106037"/>
          </a:xfrm>
        </p:grpSpPr>
        <p:grpSp>
          <p:nvGrpSpPr>
            <p:cNvPr id="33" name="Group 32">
              <a:extLst>
                <a:ext uri="{FF2B5EF4-FFF2-40B4-BE49-F238E27FC236}">
                  <a16:creationId xmlns:a16="http://schemas.microsoft.com/office/drawing/2014/main" id="{BAAA0FD4-2991-CB42-B6D6-44A7278DDD4A}"/>
                </a:ext>
              </a:extLst>
            </p:cNvPr>
            <p:cNvGrpSpPr/>
            <p:nvPr/>
          </p:nvGrpSpPr>
          <p:grpSpPr>
            <a:xfrm>
              <a:off x="6393677" y="5714016"/>
              <a:ext cx="2282651" cy="963384"/>
              <a:chOff x="6376309" y="3445329"/>
              <a:chExt cx="2282651" cy="963384"/>
            </a:xfrm>
          </p:grpSpPr>
          <p:cxnSp>
            <p:nvCxnSpPr>
              <p:cNvPr id="34" name="Straight Connector 33">
                <a:extLst>
                  <a:ext uri="{FF2B5EF4-FFF2-40B4-BE49-F238E27FC236}">
                    <a16:creationId xmlns:a16="http://schemas.microsoft.com/office/drawing/2014/main" id="{8B283C31-42FD-6641-8F9A-7FEF0456B8B5}"/>
                  </a:ext>
                </a:extLst>
              </p:cNvPr>
              <p:cNvCxnSpPr/>
              <p:nvPr/>
            </p:nvCxnSpPr>
            <p:spPr>
              <a:xfrm>
                <a:off x="7153281" y="3739916"/>
                <a:ext cx="751114" cy="653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DEE63BE-263A-D74E-99A2-A3AD4C0CAB33}"/>
                  </a:ext>
                </a:extLst>
              </p:cNvPr>
              <p:cNvCxnSpPr>
                <a:cxnSpLocks/>
              </p:cNvCxnSpPr>
              <p:nvPr/>
            </p:nvCxnSpPr>
            <p:spPr>
              <a:xfrm flipH="1">
                <a:off x="7907846" y="3739915"/>
                <a:ext cx="751114" cy="653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C4391CC-8F8A-E84F-A160-B851B3BAB4AE}"/>
                  </a:ext>
                </a:extLst>
              </p:cNvPr>
              <p:cNvCxnSpPr>
                <a:cxnSpLocks/>
              </p:cNvCxnSpPr>
              <p:nvPr/>
            </p:nvCxnSpPr>
            <p:spPr>
              <a:xfrm>
                <a:off x="7445829" y="3445329"/>
                <a:ext cx="0" cy="963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F2F622-5B58-7D45-9124-D9C886D8AF0C}"/>
                  </a:ext>
                </a:extLst>
              </p:cNvPr>
              <p:cNvCxnSpPr>
                <a:cxnSpLocks/>
              </p:cNvCxnSpPr>
              <p:nvPr/>
            </p:nvCxnSpPr>
            <p:spPr>
              <a:xfrm flipH="1" flipV="1">
                <a:off x="6376309" y="4408712"/>
                <a:ext cx="213904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 name="Picture 38">
              <a:extLst>
                <a:ext uri="{FF2B5EF4-FFF2-40B4-BE49-F238E27FC236}">
                  <a16:creationId xmlns:a16="http://schemas.microsoft.com/office/drawing/2014/main" id="{7099A89B-900D-9249-BAEF-FA3F43700BA5}"/>
                </a:ext>
              </a:extLst>
            </p:cNvPr>
            <p:cNvPicPr>
              <a:picLocks noChangeAspect="1"/>
            </p:cNvPicPr>
            <p:nvPr/>
          </p:nvPicPr>
          <p:blipFill>
            <a:blip r:embed="rId5"/>
            <a:stretch>
              <a:fillRect/>
            </a:stretch>
          </p:blipFill>
          <p:spPr>
            <a:xfrm>
              <a:off x="7864613" y="6693053"/>
              <a:ext cx="114300" cy="127000"/>
            </a:xfrm>
            <a:prstGeom prst="rect">
              <a:avLst/>
            </a:prstGeom>
          </p:spPr>
        </p:pic>
        <p:pic>
          <p:nvPicPr>
            <p:cNvPr id="40" name="Picture 39">
              <a:extLst>
                <a:ext uri="{FF2B5EF4-FFF2-40B4-BE49-F238E27FC236}">
                  <a16:creationId xmlns:a16="http://schemas.microsoft.com/office/drawing/2014/main" id="{70925879-0E83-AD41-8E79-CB2F37851245}"/>
                </a:ext>
              </a:extLst>
            </p:cNvPr>
            <p:cNvPicPr>
              <a:picLocks noChangeAspect="1"/>
            </p:cNvPicPr>
            <p:nvPr/>
          </p:nvPicPr>
          <p:blipFill>
            <a:blip r:embed="rId6"/>
            <a:stretch>
              <a:fillRect/>
            </a:stretch>
          </p:blipFill>
          <p:spPr>
            <a:xfrm>
              <a:off x="7731263" y="6176074"/>
              <a:ext cx="381000" cy="254000"/>
            </a:xfrm>
            <a:prstGeom prst="rect">
              <a:avLst/>
            </a:prstGeom>
          </p:spPr>
        </p:pic>
      </p:grpSp>
      <p:grpSp>
        <p:nvGrpSpPr>
          <p:cNvPr id="55" name="Group 54">
            <a:extLst>
              <a:ext uri="{FF2B5EF4-FFF2-40B4-BE49-F238E27FC236}">
                <a16:creationId xmlns:a16="http://schemas.microsoft.com/office/drawing/2014/main" id="{44183344-C6DA-D64D-91FB-E4E1FA1DAFD6}"/>
              </a:ext>
            </a:extLst>
          </p:cNvPr>
          <p:cNvGrpSpPr/>
          <p:nvPr/>
        </p:nvGrpSpPr>
        <p:grpSpPr>
          <a:xfrm>
            <a:off x="4379653" y="5176064"/>
            <a:ext cx="2282652" cy="1106037"/>
            <a:chOff x="3905188" y="5670399"/>
            <a:chExt cx="2282652" cy="1106037"/>
          </a:xfrm>
        </p:grpSpPr>
        <p:grpSp>
          <p:nvGrpSpPr>
            <p:cNvPr id="43" name="Group 42">
              <a:extLst>
                <a:ext uri="{FF2B5EF4-FFF2-40B4-BE49-F238E27FC236}">
                  <a16:creationId xmlns:a16="http://schemas.microsoft.com/office/drawing/2014/main" id="{8D2ADE8C-3AC3-4743-A242-C515767C3B96}"/>
                </a:ext>
              </a:extLst>
            </p:cNvPr>
            <p:cNvGrpSpPr/>
            <p:nvPr/>
          </p:nvGrpSpPr>
          <p:grpSpPr>
            <a:xfrm>
              <a:off x="3905188" y="5670399"/>
              <a:ext cx="2282652" cy="1106037"/>
              <a:chOff x="6393677" y="5714016"/>
              <a:chExt cx="2282652" cy="1106037"/>
            </a:xfrm>
          </p:grpSpPr>
          <p:grpSp>
            <p:nvGrpSpPr>
              <p:cNvPr id="44" name="Group 43">
                <a:extLst>
                  <a:ext uri="{FF2B5EF4-FFF2-40B4-BE49-F238E27FC236}">
                    <a16:creationId xmlns:a16="http://schemas.microsoft.com/office/drawing/2014/main" id="{8C088AA1-E222-4044-92A7-4970EA35D8EC}"/>
                  </a:ext>
                </a:extLst>
              </p:cNvPr>
              <p:cNvGrpSpPr/>
              <p:nvPr/>
            </p:nvGrpSpPr>
            <p:grpSpPr>
              <a:xfrm>
                <a:off x="6393677" y="5714016"/>
                <a:ext cx="2282652" cy="963384"/>
                <a:chOff x="6376309" y="3445329"/>
                <a:chExt cx="2282652" cy="963384"/>
              </a:xfrm>
            </p:grpSpPr>
            <p:cxnSp>
              <p:nvCxnSpPr>
                <p:cNvPr id="47" name="Straight Connector 46">
                  <a:extLst>
                    <a:ext uri="{FF2B5EF4-FFF2-40B4-BE49-F238E27FC236}">
                      <a16:creationId xmlns:a16="http://schemas.microsoft.com/office/drawing/2014/main" id="{DC9F727E-E304-874A-A1FB-D854D5183F4F}"/>
                    </a:ext>
                  </a:extLst>
                </p:cNvPr>
                <p:cNvCxnSpPr/>
                <p:nvPr/>
              </p:nvCxnSpPr>
              <p:spPr>
                <a:xfrm>
                  <a:off x="7153281" y="3739916"/>
                  <a:ext cx="751114" cy="653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E00EE7F-E28D-6E47-9808-E18A4AF9E560}"/>
                    </a:ext>
                  </a:extLst>
                </p:cNvPr>
                <p:cNvCxnSpPr>
                  <a:cxnSpLocks/>
                </p:cNvCxnSpPr>
                <p:nvPr/>
              </p:nvCxnSpPr>
              <p:spPr>
                <a:xfrm flipH="1">
                  <a:off x="7907846" y="3739915"/>
                  <a:ext cx="751114" cy="6531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1DE1F87-6FC5-8541-AFFA-A2E23CC8D374}"/>
                    </a:ext>
                  </a:extLst>
                </p:cNvPr>
                <p:cNvCxnSpPr>
                  <a:cxnSpLocks/>
                </p:cNvCxnSpPr>
                <p:nvPr/>
              </p:nvCxnSpPr>
              <p:spPr>
                <a:xfrm>
                  <a:off x="7445829" y="3445329"/>
                  <a:ext cx="0" cy="963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33154A0-69C0-5B48-A3B7-DB8A0138D694}"/>
                    </a:ext>
                  </a:extLst>
                </p:cNvPr>
                <p:cNvCxnSpPr>
                  <a:cxnSpLocks/>
                </p:cNvCxnSpPr>
                <p:nvPr/>
              </p:nvCxnSpPr>
              <p:spPr>
                <a:xfrm flipH="1" flipV="1">
                  <a:off x="6376309" y="4408712"/>
                  <a:ext cx="213904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E10843-3B99-8740-A26B-8963C48E458B}"/>
                    </a:ext>
                  </a:extLst>
                </p:cNvPr>
                <p:cNvCxnSpPr>
                  <a:cxnSpLocks/>
                </p:cNvCxnSpPr>
                <p:nvPr/>
              </p:nvCxnSpPr>
              <p:spPr>
                <a:xfrm flipH="1">
                  <a:off x="7144747" y="3739915"/>
                  <a:ext cx="151421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45" name="Picture 44">
                <a:extLst>
                  <a:ext uri="{FF2B5EF4-FFF2-40B4-BE49-F238E27FC236}">
                    <a16:creationId xmlns:a16="http://schemas.microsoft.com/office/drawing/2014/main" id="{7CB0C555-2046-9A40-9969-FF45245E8EDB}"/>
                  </a:ext>
                </a:extLst>
              </p:cNvPr>
              <p:cNvPicPr>
                <a:picLocks noChangeAspect="1"/>
              </p:cNvPicPr>
              <p:nvPr/>
            </p:nvPicPr>
            <p:blipFill>
              <a:blip r:embed="rId7"/>
              <a:stretch>
                <a:fillRect/>
              </a:stretch>
            </p:blipFill>
            <p:spPr>
              <a:xfrm>
                <a:off x="7864613" y="6693053"/>
                <a:ext cx="114300" cy="127000"/>
              </a:xfrm>
              <a:prstGeom prst="rect">
                <a:avLst/>
              </a:prstGeom>
            </p:spPr>
          </p:pic>
          <p:pic>
            <p:nvPicPr>
              <p:cNvPr id="46" name="Picture 45">
                <a:extLst>
                  <a:ext uri="{FF2B5EF4-FFF2-40B4-BE49-F238E27FC236}">
                    <a16:creationId xmlns:a16="http://schemas.microsoft.com/office/drawing/2014/main" id="{B6240026-963F-4243-90C1-C331E92A9FB0}"/>
                  </a:ext>
                </a:extLst>
              </p:cNvPr>
              <p:cNvPicPr>
                <a:picLocks noChangeAspect="1"/>
              </p:cNvPicPr>
              <p:nvPr/>
            </p:nvPicPr>
            <p:blipFill>
              <a:blip r:embed="rId8"/>
              <a:stretch>
                <a:fillRect/>
              </a:stretch>
            </p:blipFill>
            <p:spPr>
              <a:xfrm>
                <a:off x="7731263" y="6176074"/>
                <a:ext cx="381000" cy="254000"/>
              </a:xfrm>
              <a:prstGeom prst="rect">
                <a:avLst/>
              </a:prstGeom>
            </p:spPr>
          </p:pic>
        </p:grpSp>
        <p:pic>
          <p:nvPicPr>
            <p:cNvPr id="54" name="Picture 53">
              <a:extLst>
                <a:ext uri="{FF2B5EF4-FFF2-40B4-BE49-F238E27FC236}">
                  <a16:creationId xmlns:a16="http://schemas.microsoft.com/office/drawing/2014/main" id="{8C5E10DC-7799-BA4B-A60B-534C5FCB89C5}"/>
                </a:ext>
              </a:extLst>
            </p:cNvPr>
            <p:cNvPicPr>
              <a:picLocks noChangeAspect="1"/>
            </p:cNvPicPr>
            <p:nvPr/>
          </p:nvPicPr>
          <p:blipFill>
            <a:blip r:embed="rId9"/>
            <a:stretch>
              <a:fillRect/>
            </a:stretch>
          </p:blipFill>
          <p:spPr>
            <a:xfrm>
              <a:off x="4981741" y="5759002"/>
              <a:ext cx="127000" cy="165100"/>
            </a:xfrm>
            <a:prstGeom prst="rect">
              <a:avLst/>
            </a:prstGeom>
          </p:spPr>
        </p:pic>
      </p:grpSp>
    </p:spTree>
    <p:extLst>
      <p:ext uri="{BB962C8B-B14F-4D97-AF65-F5344CB8AC3E}">
        <p14:creationId xmlns:p14="http://schemas.microsoft.com/office/powerpoint/2010/main" val="140865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BCF2-6A63-8E4A-91AC-A9D7A3BB45D2}"/>
              </a:ext>
            </a:extLst>
          </p:cNvPr>
          <p:cNvSpPr>
            <a:spLocks noGrp="1"/>
          </p:cNvSpPr>
          <p:nvPr>
            <p:ph type="title"/>
          </p:nvPr>
        </p:nvSpPr>
        <p:spPr/>
        <p:txBody>
          <a:bodyPr/>
          <a:lstStyle/>
          <a:p>
            <a:r>
              <a:rPr lang="en-GB" dirty="0"/>
              <a:t>Topic-Webs</a:t>
            </a:r>
          </a:p>
        </p:txBody>
      </p:sp>
      <p:sp>
        <p:nvSpPr>
          <p:cNvPr id="3" name="Content Placeholder 2">
            <a:extLst>
              <a:ext uri="{FF2B5EF4-FFF2-40B4-BE49-F238E27FC236}">
                <a16:creationId xmlns:a16="http://schemas.microsoft.com/office/drawing/2014/main" id="{577E31B9-9ED8-B948-A8A2-D03683CA5C5E}"/>
              </a:ext>
            </a:extLst>
          </p:cNvPr>
          <p:cNvSpPr>
            <a:spLocks noGrp="1"/>
          </p:cNvSpPr>
          <p:nvPr>
            <p:ph idx="1"/>
          </p:nvPr>
        </p:nvSpPr>
        <p:spPr>
          <a:xfrm>
            <a:off x="628650" y="1014610"/>
            <a:ext cx="7886700" cy="873568"/>
          </a:xfrm>
        </p:spPr>
        <p:txBody>
          <a:bodyPr/>
          <a:lstStyle/>
          <a:p>
            <a:r>
              <a:rPr lang="en-GB" dirty="0"/>
              <a:t>Construct a topic web for one of</a:t>
            </a:r>
          </a:p>
          <a:p>
            <a:pPr lvl="1"/>
            <a:r>
              <a:rPr lang="en-GB" dirty="0"/>
              <a:t>(list of topics from the course)</a:t>
            </a:r>
          </a:p>
          <a:p>
            <a:pPr marL="0" indent="0">
              <a:buNone/>
            </a:pPr>
            <a:endParaRPr lang="en-GB" dirty="0"/>
          </a:p>
        </p:txBody>
      </p:sp>
      <p:cxnSp>
        <p:nvCxnSpPr>
          <p:cNvPr id="12" name="Straight Connector 11">
            <a:extLst>
              <a:ext uri="{FF2B5EF4-FFF2-40B4-BE49-F238E27FC236}">
                <a16:creationId xmlns:a16="http://schemas.microsoft.com/office/drawing/2014/main" id="{6791A71F-6DBF-D34C-B16F-DDB64821CF61}"/>
              </a:ext>
            </a:extLst>
          </p:cNvPr>
          <p:cNvCxnSpPr>
            <a:cxnSpLocks/>
            <a:stCxn id="4" idx="1"/>
            <a:endCxn id="10" idx="0"/>
          </p:cNvCxnSpPr>
          <p:nvPr/>
        </p:nvCxnSpPr>
        <p:spPr>
          <a:xfrm flipH="1">
            <a:off x="2288242" y="4166413"/>
            <a:ext cx="1096225" cy="233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B5C30-FC60-AE4A-B17B-BA6203B7DC33}"/>
              </a:ext>
            </a:extLst>
          </p:cNvPr>
          <p:cNvCxnSpPr>
            <a:cxnSpLocks/>
            <a:stCxn id="4" idx="1"/>
            <a:endCxn id="7" idx="2"/>
          </p:cNvCxnSpPr>
          <p:nvPr/>
        </p:nvCxnSpPr>
        <p:spPr>
          <a:xfrm flipH="1" flipV="1">
            <a:off x="1573944" y="3896328"/>
            <a:ext cx="1810523" cy="2700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7766CD-53BA-8F4B-B79C-2ABAD6D7C96D}"/>
              </a:ext>
            </a:extLst>
          </p:cNvPr>
          <p:cNvCxnSpPr>
            <a:cxnSpLocks/>
            <a:stCxn id="4" idx="3"/>
            <a:endCxn id="37" idx="1"/>
          </p:cNvCxnSpPr>
          <p:nvPr/>
        </p:nvCxnSpPr>
        <p:spPr>
          <a:xfrm>
            <a:off x="3840041" y="4166413"/>
            <a:ext cx="501758" cy="3191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0B9AE46-36F6-4645-ABED-F99014A9B3EB}"/>
              </a:ext>
            </a:extLst>
          </p:cNvPr>
          <p:cNvSpPr txBox="1"/>
          <p:nvPr/>
        </p:nvSpPr>
        <p:spPr>
          <a:xfrm>
            <a:off x="4227615" y="3158836"/>
            <a:ext cx="1721922" cy="830997"/>
          </a:xfrm>
          <a:prstGeom prst="rect">
            <a:avLst/>
          </a:prstGeom>
          <a:noFill/>
        </p:spPr>
        <p:txBody>
          <a:bodyPr wrap="square" rtlCol="0">
            <a:spAutoFit/>
          </a:bodyPr>
          <a:lstStyle/>
          <a:p>
            <a:pPr algn="ctr"/>
            <a:r>
              <a:rPr lang="en-GB" sz="1600" dirty="0">
                <a:latin typeface="Chalkboard" charset="0"/>
                <a:ea typeface="Chalkboard" charset="0"/>
                <a:cs typeface="Chalkboard" charset="0"/>
              </a:rPr>
              <a:t>Distance from the origin</a:t>
            </a:r>
          </a:p>
          <a:p>
            <a:pPr algn="ctr"/>
            <a:r>
              <a:rPr lang="en-GB" sz="1600" dirty="0">
                <a:latin typeface="Chalkboard" charset="0"/>
                <a:ea typeface="Chalkboard" charset="0"/>
                <a:cs typeface="Chalkboard" charset="0"/>
              </a:rPr>
              <a:t>(real &amp; complex)</a:t>
            </a:r>
          </a:p>
        </p:txBody>
      </p:sp>
      <p:sp>
        <p:nvSpPr>
          <p:cNvPr id="7" name="TextBox 6">
            <a:extLst>
              <a:ext uri="{FF2B5EF4-FFF2-40B4-BE49-F238E27FC236}">
                <a16:creationId xmlns:a16="http://schemas.microsoft.com/office/drawing/2014/main" id="{7A5312BA-96A1-8546-96A7-166F4F7F7F8A}"/>
              </a:ext>
            </a:extLst>
          </p:cNvPr>
          <p:cNvSpPr txBox="1"/>
          <p:nvPr/>
        </p:nvSpPr>
        <p:spPr>
          <a:xfrm>
            <a:off x="807985" y="2819110"/>
            <a:ext cx="1531917" cy="1077218"/>
          </a:xfrm>
          <a:prstGeom prst="rect">
            <a:avLst/>
          </a:prstGeom>
          <a:noFill/>
        </p:spPr>
        <p:txBody>
          <a:bodyPr wrap="square" rtlCol="0">
            <a:spAutoFit/>
          </a:bodyPr>
          <a:lstStyle/>
          <a:p>
            <a:pPr algn="ctr"/>
            <a:r>
              <a:rPr lang="en-GB" sz="1600" dirty="0">
                <a:latin typeface="Chalkboard" charset="0"/>
                <a:ea typeface="Chalkboard" charset="0"/>
                <a:cs typeface="Chalkboard" charset="0"/>
              </a:rPr>
              <a:t>Continuous function differentiable on </a:t>
            </a:r>
            <a:r>
              <a:rPr lang="en-GB" sz="1600" i="1" dirty="0">
                <a:latin typeface="Chalkboard" charset="0"/>
                <a:ea typeface="Chalkboard" charset="0"/>
                <a:cs typeface="Chalkboard" charset="0"/>
              </a:rPr>
              <a:t>R</a:t>
            </a:r>
            <a:r>
              <a:rPr lang="en-GB" sz="1600" dirty="0">
                <a:latin typeface="Chalkboard" charset="0"/>
                <a:ea typeface="Chalkboard" charset="0"/>
                <a:cs typeface="Chalkboard" charset="0"/>
              </a:rPr>
              <a:t>\{0|</a:t>
            </a:r>
          </a:p>
        </p:txBody>
      </p:sp>
      <p:sp>
        <p:nvSpPr>
          <p:cNvPr id="8" name="TextBox 7">
            <a:extLst>
              <a:ext uri="{FF2B5EF4-FFF2-40B4-BE49-F238E27FC236}">
                <a16:creationId xmlns:a16="http://schemas.microsoft.com/office/drawing/2014/main" id="{4A73A6E0-338C-694D-AE0D-7B883E9902F8}"/>
              </a:ext>
            </a:extLst>
          </p:cNvPr>
          <p:cNvSpPr txBox="1"/>
          <p:nvPr/>
        </p:nvSpPr>
        <p:spPr>
          <a:xfrm>
            <a:off x="5949537" y="2306238"/>
            <a:ext cx="936172" cy="584775"/>
          </a:xfrm>
          <a:prstGeom prst="rect">
            <a:avLst/>
          </a:prstGeom>
          <a:noFill/>
        </p:spPr>
        <p:txBody>
          <a:bodyPr wrap="square" rtlCol="0">
            <a:spAutoFit/>
          </a:bodyPr>
          <a:lstStyle/>
          <a:p>
            <a:pPr algn="ctr"/>
            <a:r>
              <a:rPr lang="en-GB" sz="1600" dirty="0">
                <a:latin typeface="Chalkboard" charset="0"/>
                <a:ea typeface="Chalkboard" charset="0"/>
                <a:cs typeface="Chalkboard" charset="0"/>
              </a:rPr>
              <a:t>Size of number</a:t>
            </a:r>
          </a:p>
        </p:txBody>
      </p:sp>
      <p:sp>
        <p:nvSpPr>
          <p:cNvPr id="9" name="TextBox 8">
            <a:extLst>
              <a:ext uri="{FF2B5EF4-FFF2-40B4-BE49-F238E27FC236}">
                <a16:creationId xmlns:a16="http://schemas.microsoft.com/office/drawing/2014/main" id="{4D921773-E620-1A44-851F-1A409E51197F}"/>
              </a:ext>
            </a:extLst>
          </p:cNvPr>
          <p:cNvSpPr txBox="1"/>
          <p:nvPr/>
        </p:nvSpPr>
        <p:spPr>
          <a:xfrm>
            <a:off x="1352070" y="5734233"/>
            <a:ext cx="936172" cy="584775"/>
          </a:xfrm>
          <a:prstGeom prst="rect">
            <a:avLst/>
          </a:prstGeom>
          <a:noFill/>
        </p:spPr>
        <p:txBody>
          <a:bodyPr wrap="square" rtlCol="0">
            <a:spAutoFit/>
          </a:bodyPr>
          <a:lstStyle/>
          <a:p>
            <a:pPr algn="ctr"/>
            <a:r>
              <a:rPr lang="en-GB" sz="1600" dirty="0">
                <a:latin typeface="Chalkboard" charset="0"/>
                <a:ea typeface="Chalkboard" charset="0"/>
                <a:cs typeface="Chalkboard" charset="0"/>
              </a:rPr>
              <a:t>Even function</a:t>
            </a:r>
          </a:p>
        </p:txBody>
      </p:sp>
      <p:sp>
        <p:nvSpPr>
          <p:cNvPr id="10" name="TextBox 9">
            <a:extLst>
              <a:ext uri="{FF2B5EF4-FFF2-40B4-BE49-F238E27FC236}">
                <a16:creationId xmlns:a16="http://schemas.microsoft.com/office/drawing/2014/main" id="{A9AA2795-DA94-2543-8EFF-A313B07C86AF}"/>
              </a:ext>
            </a:extLst>
          </p:cNvPr>
          <p:cNvSpPr txBox="1"/>
          <p:nvPr/>
        </p:nvSpPr>
        <p:spPr>
          <a:xfrm>
            <a:off x="1581835" y="4399912"/>
            <a:ext cx="1412814" cy="830997"/>
          </a:xfrm>
          <a:prstGeom prst="rect">
            <a:avLst/>
          </a:prstGeom>
          <a:noFill/>
        </p:spPr>
        <p:txBody>
          <a:bodyPr wrap="square" rtlCol="0">
            <a:spAutoFit/>
          </a:bodyPr>
          <a:lstStyle/>
          <a:p>
            <a:pPr algn="ctr"/>
            <a:r>
              <a:rPr lang="en-GB" sz="1600" dirty="0">
                <a:latin typeface="Chalkboard" charset="0"/>
                <a:ea typeface="Chalkboard" charset="0"/>
                <a:cs typeface="Chalkboard" charset="0"/>
              </a:rPr>
              <a:t>Graph symmetric about </a:t>
            </a:r>
            <a:r>
              <a:rPr lang="en-GB" sz="1600" i="1" dirty="0">
                <a:latin typeface="Chalkboard" charset="0"/>
                <a:ea typeface="Chalkboard" charset="0"/>
                <a:cs typeface="Chalkboard" charset="0"/>
              </a:rPr>
              <a:t>y</a:t>
            </a:r>
            <a:r>
              <a:rPr lang="en-GB" sz="1600" dirty="0">
                <a:latin typeface="Chalkboard" charset="0"/>
                <a:ea typeface="Chalkboard" charset="0"/>
                <a:cs typeface="Chalkboard" charset="0"/>
              </a:rPr>
              <a:t>-axis</a:t>
            </a:r>
          </a:p>
        </p:txBody>
      </p:sp>
      <p:cxnSp>
        <p:nvCxnSpPr>
          <p:cNvPr id="14" name="Straight Connector 13">
            <a:extLst>
              <a:ext uri="{FF2B5EF4-FFF2-40B4-BE49-F238E27FC236}">
                <a16:creationId xmlns:a16="http://schemas.microsoft.com/office/drawing/2014/main" id="{C5C38DCF-EA4E-7242-9C55-691C2888E1C3}"/>
              </a:ext>
            </a:extLst>
          </p:cNvPr>
          <p:cNvCxnSpPr>
            <a:cxnSpLocks/>
            <a:stCxn id="10" idx="2"/>
            <a:endCxn id="9" idx="0"/>
          </p:cNvCxnSpPr>
          <p:nvPr/>
        </p:nvCxnSpPr>
        <p:spPr>
          <a:xfrm flipH="1">
            <a:off x="1820156" y="5230909"/>
            <a:ext cx="468086" cy="503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3A284D-033F-A041-A292-7E5715F45B28}"/>
              </a:ext>
            </a:extLst>
          </p:cNvPr>
          <p:cNvCxnSpPr>
            <a:cxnSpLocks/>
            <a:stCxn id="4" idx="0"/>
            <a:endCxn id="6" idx="1"/>
          </p:cNvCxnSpPr>
          <p:nvPr/>
        </p:nvCxnSpPr>
        <p:spPr>
          <a:xfrm flipV="1">
            <a:off x="3612254" y="3574335"/>
            <a:ext cx="615361" cy="3920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AD696E-3B8C-1242-989B-554DA4DD5FAF}"/>
              </a:ext>
            </a:extLst>
          </p:cNvPr>
          <p:cNvCxnSpPr>
            <a:cxnSpLocks/>
            <a:stCxn id="6" idx="0"/>
            <a:endCxn id="8" idx="1"/>
          </p:cNvCxnSpPr>
          <p:nvPr/>
        </p:nvCxnSpPr>
        <p:spPr>
          <a:xfrm flipV="1">
            <a:off x="5088576" y="2598626"/>
            <a:ext cx="860961" cy="5602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31543E1-26A0-3641-B4F0-DEC249A9D31E}"/>
              </a:ext>
            </a:extLst>
          </p:cNvPr>
          <p:cNvSpPr txBox="1"/>
          <p:nvPr/>
        </p:nvSpPr>
        <p:spPr>
          <a:xfrm>
            <a:off x="4341799" y="4316294"/>
            <a:ext cx="914895" cy="338554"/>
          </a:xfrm>
          <a:prstGeom prst="rect">
            <a:avLst/>
          </a:prstGeom>
          <a:noFill/>
        </p:spPr>
        <p:txBody>
          <a:bodyPr wrap="square" rtlCol="0">
            <a:spAutoFit/>
          </a:bodyPr>
          <a:lstStyle/>
          <a:p>
            <a:pPr algn="ctr"/>
            <a:r>
              <a:rPr lang="en-GB" sz="1600" dirty="0">
                <a:latin typeface="Chalkboard" charset="0"/>
                <a:ea typeface="Chalkboard" charset="0"/>
                <a:cs typeface="Chalkboard" charset="0"/>
              </a:rPr>
              <a:t>|</a:t>
            </a:r>
            <a:r>
              <a:rPr lang="en-GB" sz="1600" i="1" dirty="0">
                <a:latin typeface="Chalkboard" charset="0"/>
                <a:ea typeface="Chalkboard" charset="0"/>
                <a:cs typeface="Chalkboard" charset="0"/>
              </a:rPr>
              <a:t>x</a:t>
            </a:r>
            <a:r>
              <a:rPr lang="en-GB" sz="1600" dirty="0">
                <a:latin typeface="Chalkboard" charset="0"/>
                <a:ea typeface="Chalkboard" charset="0"/>
                <a:cs typeface="Chalkboard" charset="0"/>
              </a:rPr>
              <a:t> – </a:t>
            </a:r>
            <a:r>
              <a:rPr lang="en-GB" sz="1600" i="1" dirty="0">
                <a:latin typeface="Chalkboard" charset="0"/>
                <a:ea typeface="Chalkboard" charset="0"/>
                <a:cs typeface="Chalkboard" charset="0"/>
              </a:rPr>
              <a:t>a</a:t>
            </a:r>
            <a:r>
              <a:rPr lang="en-GB" sz="1600" dirty="0">
                <a:latin typeface="Chalkboard" charset="0"/>
                <a:ea typeface="Chalkboard" charset="0"/>
                <a:cs typeface="Chalkboard" charset="0"/>
              </a:rPr>
              <a:t>|</a:t>
            </a:r>
          </a:p>
        </p:txBody>
      </p:sp>
      <p:sp>
        <p:nvSpPr>
          <p:cNvPr id="40" name="TextBox 39">
            <a:extLst>
              <a:ext uri="{FF2B5EF4-FFF2-40B4-BE49-F238E27FC236}">
                <a16:creationId xmlns:a16="http://schemas.microsoft.com/office/drawing/2014/main" id="{114938EA-701C-564D-A18E-877D1B4E251A}"/>
              </a:ext>
            </a:extLst>
          </p:cNvPr>
          <p:cNvSpPr txBox="1"/>
          <p:nvPr/>
        </p:nvSpPr>
        <p:spPr>
          <a:xfrm>
            <a:off x="5758453" y="4230635"/>
            <a:ext cx="1342991" cy="584775"/>
          </a:xfrm>
          <a:prstGeom prst="rect">
            <a:avLst/>
          </a:prstGeom>
          <a:noFill/>
        </p:spPr>
        <p:txBody>
          <a:bodyPr wrap="square" rtlCol="0">
            <a:spAutoFit/>
          </a:bodyPr>
          <a:lstStyle/>
          <a:p>
            <a:pPr algn="ctr"/>
            <a:r>
              <a:rPr lang="en-GB" sz="1600" dirty="0">
                <a:latin typeface="Chalkboard" charset="0"/>
                <a:ea typeface="Chalkboard" charset="0"/>
                <a:cs typeface="Chalkboard" charset="0"/>
              </a:rPr>
              <a:t>Distance of </a:t>
            </a:r>
            <a:r>
              <a:rPr lang="en-GB" sz="1600" i="1" dirty="0">
                <a:latin typeface="Chalkboard" charset="0"/>
                <a:ea typeface="Chalkboard" charset="0"/>
                <a:cs typeface="Chalkboard" charset="0"/>
              </a:rPr>
              <a:t>x </a:t>
            </a:r>
            <a:r>
              <a:rPr lang="en-GB" sz="1600" dirty="0">
                <a:latin typeface="Chalkboard" charset="0"/>
                <a:ea typeface="Chalkboard" charset="0"/>
                <a:cs typeface="Chalkboard" charset="0"/>
              </a:rPr>
              <a:t>from </a:t>
            </a:r>
            <a:r>
              <a:rPr lang="en-GB" sz="1600" i="1" dirty="0">
                <a:latin typeface="Chalkboard" charset="0"/>
                <a:ea typeface="Chalkboard" charset="0"/>
                <a:cs typeface="Chalkboard" charset="0"/>
              </a:rPr>
              <a:t>a</a:t>
            </a:r>
          </a:p>
        </p:txBody>
      </p:sp>
      <p:cxnSp>
        <p:nvCxnSpPr>
          <p:cNvPr id="41" name="Straight Connector 40">
            <a:extLst>
              <a:ext uri="{FF2B5EF4-FFF2-40B4-BE49-F238E27FC236}">
                <a16:creationId xmlns:a16="http://schemas.microsoft.com/office/drawing/2014/main" id="{9B40963B-B664-AA44-8D2C-BEDAE90C71D7}"/>
              </a:ext>
            </a:extLst>
          </p:cNvPr>
          <p:cNvCxnSpPr>
            <a:cxnSpLocks/>
            <a:stCxn id="37" idx="3"/>
            <a:endCxn id="40" idx="1"/>
          </p:cNvCxnSpPr>
          <p:nvPr/>
        </p:nvCxnSpPr>
        <p:spPr>
          <a:xfrm>
            <a:off x="5256694" y="4485571"/>
            <a:ext cx="501759" cy="374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A916979-5569-1643-8086-FDEF0821F46F}"/>
              </a:ext>
            </a:extLst>
          </p:cNvPr>
          <p:cNvSpPr txBox="1"/>
          <p:nvPr/>
        </p:nvSpPr>
        <p:spPr>
          <a:xfrm>
            <a:off x="6067526" y="5056212"/>
            <a:ext cx="2067836" cy="584775"/>
          </a:xfrm>
          <a:prstGeom prst="rect">
            <a:avLst/>
          </a:prstGeom>
          <a:noFill/>
        </p:spPr>
        <p:txBody>
          <a:bodyPr wrap="square" rtlCol="0">
            <a:spAutoFit/>
          </a:bodyPr>
          <a:lstStyle/>
          <a:p>
            <a:pPr algn="ctr"/>
            <a:r>
              <a:rPr lang="en-GB" sz="1600" dirty="0">
                <a:latin typeface="Chalkboard" charset="0"/>
                <a:ea typeface="Chalkboard" charset="0"/>
                <a:cs typeface="Chalkboard" charset="0"/>
              </a:rPr>
              <a:t>Used to measure closeness of </a:t>
            </a:r>
            <a:r>
              <a:rPr lang="en-GB" sz="1600" i="1" dirty="0">
                <a:latin typeface="Chalkboard" charset="0"/>
                <a:ea typeface="Chalkboard" charset="0"/>
                <a:cs typeface="Chalkboard" charset="0"/>
              </a:rPr>
              <a:t>x</a:t>
            </a:r>
            <a:r>
              <a:rPr lang="en-GB" sz="1600" dirty="0">
                <a:latin typeface="Chalkboard" charset="0"/>
                <a:ea typeface="Chalkboard" charset="0"/>
                <a:cs typeface="Chalkboard" charset="0"/>
              </a:rPr>
              <a:t> to </a:t>
            </a:r>
            <a:r>
              <a:rPr lang="en-GB" sz="1600" i="1" dirty="0">
                <a:latin typeface="Chalkboard" charset="0"/>
                <a:ea typeface="Chalkboard" charset="0"/>
                <a:cs typeface="Chalkboard" charset="0"/>
              </a:rPr>
              <a:t>a</a:t>
            </a:r>
          </a:p>
        </p:txBody>
      </p:sp>
      <p:cxnSp>
        <p:nvCxnSpPr>
          <p:cNvPr id="47" name="Straight Connector 46">
            <a:extLst>
              <a:ext uri="{FF2B5EF4-FFF2-40B4-BE49-F238E27FC236}">
                <a16:creationId xmlns:a16="http://schemas.microsoft.com/office/drawing/2014/main" id="{4829F465-AD91-6746-BB5A-0E19B74E89E6}"/>
              </a:ext>
            </a:extLst>
          </p:cNvPr>
          <p:cNvCxnSpPr>
            <a:cxnSpLocks/>
            <a:stCxn id="46" idx="0"/>
            <a:endCxn id="40" idx="2"/>
          </p:cNvCxnSpPr>
          <p:nvPr/>
        </p:nvCxnSpPr>
        <p:spPr>
          <a:xfrm flipH="1" flipV="1">
            <a:off x="6429949" y="4815410"/>
            <a:ext cx="671495" cy="240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C0DD516-AE26-C543-A4A5-BE1DC07EF2E0}"/>
              </a:ext>
            </a:extLst>
          </p:cNvPr>
          <p:cNvSpPr txBox="1"/>
          <p:nvPr/>
        </p:nvSpPr>
        <p:spPr>
          <a:xfrm>
            <a:off x="2103846" y="2247317"/>
            <a:ext cx="1702833" cy="338554"/>
          </a:xfrm>
          <a:prstGeom prst="rect">
            <a:avLst/>
          </a:prstGeom>
          <a:noFill/>
        </p:spPr>
        <p:txBody>
          <a:bodyPr wrap="square" rtlCol="0">
            <a:spAutoFit/>
          </a:bodyPr>
          <a:lstStyle/>
          <a:p>
            <a:pPr algn="l"/>
            <a:r>
              <a:rPr lang="en-GB" sz="1600" dirty="0">
                <a:latin typeface="Chalkboard" charset="0"/>
                <a:ea typeface="Chalkboard" charset="0"/>
                <a:cs typeface="Chalkboard" charset="0"/>
              </a:rPr>
              <a:t>|</a:t>
            </a:r>
            <a:r>
              <a:rPr lang="en-GB" sz="1600" i="1" dirty="0" err="1">
                <a:latin typeface="Chalkboard" charset="0"/>
                <a:ea typeface="Chalkboard" charset="0"/>
                <a:cs typeface="Chalkboard" charset="0"/>
              </a:rPr>
              <a:t>xy</a:t>
            </a:r>
            <a:r>
              <a:rPr lang="en-GB" sz="1600" dirty="0">
                <a:latin typeface="Chalkboard" charset="0"/>
                <a:ea typeface="Chalkboard" charset="0"/>
                <a:cs typeface="Chalkboard" charset="0"/>
              </a:rPr>
              <a:t>| = |</a:t>
            </a:r>
            <a:r>
              <a:rPr lang="en-GB" sz="1600" i="1" dirty="0">
                <a:latin typeface="Chalkboard" charset="0"/>
                <a:ea typeface="Chalkboard" charset="0"/>
                <a:cs typeface="Chalkboard" charset="0"/>
              </a:rPr>
              <a:t>x</a:t>
            </a:r>
            <a:r>
              <a:rPr lang="en-GB" sz="1600" dirty="0">
                <a:latin typeface="Chalkboard" charset="0"/>
                <a:ea typeface="Chalkboard" charset="0"/>
                <a:cs typeface="Chalkboard" charset="0"/>
              </a:rPr>
              <a:t>| |</a:t>
            </a:r>
            <a:r>
              <a:rPr lang="en-GB" sz="1600" i="1" dirty="0">
                <a:latin typeface="Chalkboard" charset="0"/>
                <a:ea typeface="Chalkboard" charset="0"/>
                <a:cs typeface="Chalkboard" charset="0"/>
              </a:rPr>
              <a:t>y</a:t>
            </a:r>
            <a:r>
              <a:rPr lang="en-GB" sz="1600" dirty="0">
                <a:latin typeface="Chalkboard" charset="0"/>
                <a:ea typeface="Chalkboard" charset="0"/>
                <a:cs typeface="Chalkboard" charset="0"/>
              </a:rPr>
              <a:t>|</a:t>
            </a:r>
          </a:p>
        </p:txBody>
      </p:sp>
      <p:cxnSp>
        <p:nvCxnSpPr>
          <p:cNvPr id="30" name="Straight Connector 29">
            <a:extLst>
              <a:ext uri="{FF2B5EF4-FFF2-40B4-BE49-F238E27FC236}">
                <a16:creationId xmlns:a16="http://schemas.microsoft.com/office/drawing/2014/main" id="{45EF3BF5-57C3-E34E-87C2-E7EBCACD4762}"/>
              </a:ext>
            </a:extLst>
          </p:cNvPr>
          <p:cNvCxnSpPr>
            <a:cxnSpLocks/>
            <a:stCxn id="4" idx="0"/>
            <a:endCxn id="29" idx="2"/>
          </p:cNvCxnSpPr>
          <p:nvPr/>
        </p:nvCxnSpPr>
        <p:spPr>
          <a:xfrm flipH="1" flipV="1">
            <a:off x="2955263" y="2585871"/>
            <a:ext cx="656991" cy="1380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48D6147-9972-0B41-82DA-F06CC0630A52}"/>
              </a:ext>
            </a:extLst>
          </p:cNvPr>
          <p:cNvSpPr txBox="1"/>
          <p:nvPr/>
        </p:nvSpPr>
        <p:spPr>
          <a:xfrm>
            <a:off x="3554284" y="2234690"/>
            <a:ext cx="1702833" cy="338554"/>
          </a:xfrm>
          <a:prstGeom prst="rect">
            <a:avLst/>
          </a:prstGeom>
          <a:noFill/>
        </p:spPr>
        <p:txBody>
          <a:bodyPr wrap="square" rtlCol="0">
            <a:spAutoFit/>
          </a:bodyPr>
          <a:lstStyle/>
          <a:p>
            <a:pPr algn="l"/>
            <a:r>
              <a:rPr lang="en-GB" sz="1600" dirty="0">
                <a:latin typeface="Chalkboard" charset="0"/>
                <a:ea typeface="Chalkboard" charset="0"/>
                <a:cs typeface="Chalkboard" charset="0"/>
              </a:rPr>
              <a:t>|</a:t>
            </a:r>
            <a:r>
              <a:rPr lang="en-GB" sz="1600" i="1" dirty="0" err="1">
                <a:latin typeface="Chalkboard" charset="0"/>
                <a:ea typeface="Chalkboard" charset="0"/>
                <a:cs typeface="Chalkboard" charset="0"/>
              </a:rPr>
              <a:t>x+y</a:t>
            </a:r>
            <a:r>
              <a:rPr lang="en-GB" sz="1600" dirty="0">
                <a:latin typeface="Chalkboard" charset="0"/>
                <a:ea typeface="Chalkboard" charset="0"/>
                <a:cs typeface="Chalkboard" charset="0"/>
              </a:rPr>
              <a:t>| ≤ |</a:t>
            </a:r>
            <a:r>
              <a:rPr lang="en-GB" sz="1600" i="1" dirty="0">
                <a:latin typeface="Chalkboard" charset="0"/>
                <a:ea typeface="Chalkboard" charset="0"/>
                <a:cs typeface="Chalkboard" charset="0"/>
              </a:rPr>
              <a:t>x</a:t>
            </a:r>
            <a:r>
              <a:rPr lang="en-GB" sz="1600" dirty="0">
                <a:latin typeface="Chalkboard" charset="0"/>
                <a:ea typeface="Chalkboard" charset="0"/>
                <a:cs typeface="Chalkboard" charset="0"/>
              </a:rPr>
              <a:t>| + |</a:t>
            </a:r>
            <a:r>
              <a:rPr lang="en-GB" sz="1600" i="1" dirty="0">
                <a:latin typeface="Chalkboard" charset="0"/>
                <a:ea typeface="Chalkboard" charset="0"/>
                <a:cs typeface="Chalkboard" charset="0"/>
              </a:rPr>
              <a:t>y</a:t>
            </a:r>
            <a:r>
              <a:rPr lang="en-GB" sz="1600" dirty="0">
                <a:latin typeface="Chalkboard" charset="0"/>
                <a:ea typeface="Chalkboard" charset="0"/>
                <a:cs typeface="Chalkboard" charset="0"/>
              </a:rPr>
              <a:t>|</a:t>
            </a:r>
          </a:p>
        </p:txBody>
      </p:sp>
      <p:cxnSp>
        <p:nvCxnSpPr>
          <p:cNvPr id="36" name="Straight Connector 35">
            <a:extLst>
              <a:ext uri="{FF2B5EF4-FFF2-40B4-BE49-F238E27FC236}">
                <a16:creationId xmlns:a16="http://schemas.microsoft.com/office/drawing/2014/main" id="{ADE17DB2-8179-F641-9F48-CA46274394A6}"/>
              </a:ext>
            </a:extLst>
          </p:cNvPr>
          <p:cNvCxnSpPr>
            <a:cxnSpLocks/>
            <a:stCxn id="4" idx="0"/>
            <a:endCxn id="35" idx="2"/>
          </p:cNvCxnSpPr>
          <p:nvPr/>
        </p:nvCxnSpPr>
        <p:spPr>
          <a:xfrm flipV="1">
            <a:off x="3612254" y="2573244"/>
            <a:ext cx="793447" cy="1393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1C096B8B-5285-C847-B2F0-1D9B6297205E}"/>
              </a:ext>
            </a:extLst>
          </p:cNvPr>
          <p:cNvSpPr/>
          <p:nvPr/>
        </p:nvSpPr>
        <p:spPr>
          <a:xfrm>
            <a:off x="3283758" y="3954770"/>
            <a:ext cx="625786" cy="441250"/>
          </a:xfrm>
          <a:prstGeom prst="ellipse">
            <a:avLst/>
          </a:prstGeom>
          <a:solidFill>
            <a:srgbClr val="FFFFE4"/>
          </a:solidFill>
          <a:ln w="28575">
            <a:solidFill>
              <a:srgbClr val="855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4" name="TextBox 3">
            <a:extLst>
              <a:ext uri="{FF2B5EF4-FFF2-40B4-BE49-F238E27FC236}">
                <a16:creationId xmlns:a16="http://schemas.microsoft.com/office/drawing/2014/main" id="{78223E96-B1A3-BA44-9624-50A6F86B9DCF}"/>
              </a:ext>
            </a:extLst>
          </p:cNvPr>
          <p:cNvSpPr txBox="1"/>
          <p:nvPr/>
        </p:nvSpPr>
        <p:spPr>
          <a:xfrm>
            <a:off x="3384467" y="3966358"/>
            <a:ext cx="455574" cy="400110"/>
          </a:xfrm>
          <a:prstGeom prst="rect">
            <a:avLst/>
          </a:prstGeom>
          <a:noFill/>
        </p:spPr>
        <p:txBody>
          <a:bodyPr wrap="none" rtlCol="0">
            <a:spAutoFit/>
          </a:bodyPr>
          <a:lstStyle/>
          <a:p>
            <a:pPr algn="l"/>
            <a:r>
              <a:rPr lang="en-GB" sz="2000" dirty="0">
                <a:latin typeface="Chalkboard" charset="0"/>
                <a:ea typeface="Chalkboard" charset="0"/>
                <a:cs typeface="Chalkboard" charset="0"/>
              </a:rPr>
              <a:t>|</a:t>
            </a:r>
            <a:r>
              <a:rPr lang="en-GB" sz="2000" i="1" dirty="0">
                <a:latin typeface="Chalkboard" charset="0"/>
                <a:ea typeface="Chalkboard" charset="0"/>
                <a:cs typeface="Chalkboard" charset="0"/>
              </a:rPr>
              <a:t>x</a:t>
            </a:r>
            <a:r>
              <a:rPr lang="en-GB" sz="2000" dirty="0">
                <a:latin typeface="Chalkboard" charset="0"/>
                <a:ea typeface="Chalkboard" charset="0"/>
                <a:cs typeface="Chalkboard" charset="0"/>
              </a:rPr>
              <a:t>|</a:t>
            </a:r>
          </a:p>
        </p:txBody>
      </p:sp>
      <p:grpSp>
        <p:nvGrpSpPr>
          <p:cNvPr id="11" name="Group 10">
            <a:extLst>
              <a:ext uri="{FF2B5EF4-FFF2-40B4-BE49-F238E27FC236}">
                <a16:creationId xmlns:a16="http://schemas.microsoft.com/office/drawing/2014/main" id="{49126371-C535-1D48-B57F-84F51B46E60C}"/>
              </a:ext>
            </a:extLst>
          </p:cNvPr>
          <p:cNvGrpSpPr/>
          <p:nvPr/>
        </p:nvGrpSpPr>
        <p:grpSpPr>
          <a:xfrm>
            <a:off x="3289867" y="4396020"/>
            <a:ext cx="1316835" cy="1471271"/>
            <a:chOff x="3289867" y="4396020"/>
            <a:chExt cx="1316835" cy="1471271"/>
          </a:xfrm>
        </p:grpSpPr>
        <p:cxnSp>
          <p:nvCxnSpPr>
            <p:cNvPr id="59" name="Straight Connector 58">
              <a:extLst>
                <a:ext uri="{FF2B5EF4-FFF2-40B4-BE49-F238E27FC236}">
                  <a16:creationId xmlns:a16="http://schemas.microsoft.com/office/drawing/2014/main" id="{8CEB721D-7ACC-4841-85F8-C58194243A95}"/>
                </a:ext>
              </a:extLst>
            </p:cNvPr>
            <p:cNvCxnSpPr>
              <a:cxnSpLocks/>
              <a:stCxn id="24" idx="4"/>
            </p:cNvCxnSpPr>
            <p:nvPr/>
          </p:nvCxnSpPr>
          <p:spPr>
            <a:xfrm>
              <a:off x="3596651" y="4396020"/>
              <a:ext cx="312893" cy="8348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163FC4C-90F6-224F-8BC4-37694E891FC5}"/>
                </a:ext>
              </a:extLst>
            </p:cNvPr>
            <p:cNvSpPr txBox="1"/>
            <p:nvPr/>
          </p:nvSpPr>
          <p:spPr>
            <a:xfrm>
              <a:off x="3289867" y="5282516"/>
              <a:ext cx="1316835" cy="584775"/>
            </a:xfrm>
            <a:prstGeom prst="rect">
              <a:avLst/>
            </a:prstGeom>
            <a:noFill/>
          </p:spPr>
          <p:txBody>
            <a:bodyPr wrap="none" rtlCol="0">
              <a:spAutoFit/>
            </a:bodyPr>
            <a:lstStyle/>
            <a:p>
              <a:pPr algn="l"/>
              <a:r>
                <a:rPr lang="en-GB" sz="1600" dirty="0">
                  <a:solidFill>
                    <a:srgbClr val="0432FF"/>
                  </a:solidFill>
                  <a:latin typeface="Chalkboard" charset="0"/>
                  <a:ea typeface="Chalkboard" charset="0"/>
                  <a:cs typeface="Chalkboard" charset="0"/>
                </a:rPr>
                <a:t>Determinant</a:t>
              </a:r>
              <a:br>
                <a:rPr lang="en-GB" sz="1600" dirty="0">
                  <a:solidFill>
                    <a:srgbClr val="0432FF"/>
                  </a:solidFill>
                  <a:latin typeface="Chalkboard" charset="0"/>
                  <a:ea typeface="Chalkboard" charset="0"/>
                  <a:cs typeface="Chalkboard" charset="0"/>
                </a:rPr>
              </a:br>
              <a:r>
                <a:rPr lang="en-GB" sz="1600" dirty="0">
                  <a:solidFill>
                    <a:srgbClr val="0432FF"/>
                  </a:solidFill>
                  <a:latin typeface="Chalkboard" charset="0"/>
                  <a:ea typeface="Chalkboard" charset="0"/>
                  <a:cs typeface="Chalkboard" charset="0"/>
                </a:rPr>
                <a:t>(of matrix)</a:t>
              </a:r>
            </a:p>
          </p:txBody>
        </p:sp>
      </p:grpSp>
      <p:grpSp>
        <p:nvGrpSpPr>
          <p:cNvPr id="13" name="Group 12">
            <a:extLst>
              <a:ext uri="{FF2B5EF4-FFF2-40B4-BE49-F238E27FC236}">
                <a16:creationId xmlns:a16="http://schemas.microsoft.com/office/drawing/2014/main" id="{D46F65FE-FABE-4B4D-ABF5-33FBF3E561DB}"/>
              </a:ext>
            </a:extLst>
          </p:cNvPr>
          <p:cNvGrpSpPr/>
          <p:nvPr/>
        </p:nvGrpSpPr>
        <p:grpSpPr>
          <a:xfrm>
            <a:off x="3817900" y="4331400"/>
            <a:ext cx="1910911" cy="1874445"/>
            <a:chOff x="3817900" y="4331400"/>
            <a:chExt cx="1910911" cy="1874445"/>
          </a:xfrm>
        </p:grpSpPr>
        <p:cxnSp>
          <p:nvCxnSpPr>
            <p:cNvPr id="62" name="Straight Connector 61">
              <a:extLst>
                <a:ext uri="{FF2B5EF4-FFF2-40B4-BE49-F238E27FC236}">
                  <a16:creationId xmlns:a16="http://schemas.microsoft.com/office/drawing/2014/main" id="{9B1761B0-CDB0-3043-AD23-026DB363601F}"/>
                </a:ext>
              </a:extLst>
            </p:cNvPr>
            <p:cNvCxnSpPr>
              <a:cxnSpLocks/>
              <a:stCxn id="24" idx="5"/>
            </p:cNvCxnSpPr>
            <p:nvPr/>
          </p:nvCxnSpPr>
          <p:spPr>
            <a:xfrm>
              <a:off x="3817900" y="4331400"/>
              <a:ext cx="1064398" cy="12896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DA763EA-CDB6-4B45-B7A3-BBEA330DA827}"/>
                </a:ext>
              </a:extLst>
            </p:cNvPr>
            <p:cNvSpPr txBox="1"/>
            <p:nvPr/>
          </p:nvSpPr>
          <p:spPr>
            <a:xfrm>
              <a:off x="4588691" y="5621070"/>
              <a:ext cx="1140120" cy="584775"/>
            </a:xfrm>
            <a:prstGeom prst="rect">
              <a:avLst/>
            </a:prstGeom>
            <a:noFill/>
          </p:spPr>
          <p:txBody>
            <a:bodyPr wrap="none" rtlCol="0">
              <a:spAutoFit/>
            </a:bodyPr>
            <a:lstStyle/>
            <a:p>
              <a:pPr algn="ctr"/>
              <a:r>
                <a:rPr lang="en-GB" sz="1600" dirty="0">
                  <a:solidFill>
                    <a:srgbClr val="0432FF"/>
                  </a:solidFill>
                  <a:latin typeface="Chalkboard" charset="0"/>
                  <a:ea typeface="Chalkboard" charset="0"/>
                  <a:cs typeface="Chalkboard" charset="0"/>
                </a:rPr>
                <a:t>Norm</a:t>
              </a:r>
              <a:br>
                <a:rPr lang="en-GB" sz="1600" dirty="0">
                  <a:solidFill>
                    <a:srgbClr val="0432FF"/>
                  </a:solidFill>
                  <a:latin typeface="Chalkboard" charset="0"/>
                  <a:ea typeface="Chalkboard" charset="0"/>
                  <a:cs typeface="Chalkboard" charset="0"/>
                </a:rPr>
              </a:br>
              <a:r>
                <a:rPr lang="en-GB" sz="1600" dirty="0">
                  <a:solidFill>
                    <a:srgbClr val="0432FF"/>
                  </a:solidFill>
                  <a:latin typeface="Chalkboard" charset="0"/>
                  <a:ea typeface="Chalkboard" charset="0"/>
                  <a:cs typeface="Chalkboard" charset="0"/>
                </a:rPr>
                <a:t>(of vector)</a:t>
              </a:r>
            </a:p>
          </p:txBody>
        </p:sp>
      </p:grpSp>
    </p:spTree>
    <p:extLst>
      <p:ext uri="{BB962C8B-B14F-4D97-AF65-F5344CB8AC3E}">
        <p14:creationId xmlns:p14="http://schemas.microsoft.com/office/powerpoint/2010/main" val="293613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37" grpId="0"/>
      <p:bldP spid="40" grpId="0"/>
      <p:bldP spid="46" grpId="0"/>
      <p:bldP spid="29" grpId="0"/>
      <p:bldP spid="35" grpId="0"/>
      <p:bldP spid="24"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B07D-AE30-FE46-988C-81F9A6CB86D9}"/>
              </a:ext>
            </a:extLst>
          </p:cNvPr>
          <p:cNvSpPr>
            <a:spLocks noGrp="1"/>
          </p:cNvSpPr>
          <p:nvPr>
            <p:ph type="title"/>
          </p:nvPr>
        </p:nvSpPr>
        <p:spPr/>
        <p:txBody>
          <a:bodyPr/>
          <a:lstStyle/>
          <a:p>
            <a:r>
              <a:rPr lang="en-GB" dirty="0"/>
              <a:t>Assessing Comprehension &amp; Appreciation of |x|</a:t>
            </a:r>
          </a:p>
        </p:txBody>
      </p:sp>
      <p:sp>
        <p:nvSpPr>
          <p:cNvPr id="3" name="Content Placeholder 2">
            <a:extLst>
              <a:ext uri="{FF2B5EF4-FFF2-40B4-BE49-F238E27FC236}">
                <a16:creationId xmlns:a16="http://schemas.microsoft.com/office/drawing/2014/main" id="{EC7DD06A-BBC3-A140-A977-82919A9BD83D}"/>
              </a:ext>
            </a:extLst>
          </p:cNvPr>
          <p:cNvSpPr>
            <a:spLocks noGrp="1"/>
          </p:cNvSpPr>
          <p:nvPr>
            <p:ph idx="1"/>
          </p:nvPr>
        </p:nvSpPr>
        <p:spPr>
          <a:xfrm>
            <a:off x="628650" y="1014609"/>
            <a:ext cx="7886700" cy="2516867"/>
          </a:xfrm>
        </p:spPr>
        <p:txBody>
          <a:bodyPr/>
          <a:lstStyle/>
          <a:p>
            <a:r>
              <a:rPr lang="en-GB" dirty="0"/>
              <a:t>Of what concepts (in this course) is |</a:t>
            </a:r>
            <a:r>
              <a:rPr lang="en-GB" i="1" dirty="0"/>
              <a:t>x</a:t>
            </a:r>
            <a:r>
              <a:rPr lang="en-GB" dirty="0"/>
              <a:t>| an example?</a:t>
            </a:r>
          </a:p>
          <a:p>
            <a:r>
              <a:rPr lang="en-GB" dirty="0"/>
              <a:t>On which intervals is |</a:t>
            </a:r>
            <a:r>
              <a:rPr lang="en-GB" i="1" dirty="0"/>
              <a:t>x</a:t>
            </a:r>
            <a:r>
              <a:rPr lang="en-GB" baseline="30000" dirty="0"/>
              <a:t>2</a:t>
            </a:r>
            <a:r>
              <a:rPr lang="en-GB" dirty="0"/>
              <a:t> – 1| ≥ |2– 2x|</a:t>
            </a:r>
          </a:p>
          <a:p>
            <a:r>
              <a:rPr lang="en-GB" dirty="0"/>
              <a:t>Describe in simple terms that a high school student can grasp, what |</a:t>
            </a:r>
            <a:r>
              <a:rPr lang="en-GB" i="1" dirty="0"/>
              <a:t>x</a:t>
            </a:r>
            <a:r>
              <a:rPr lang="en-GB" dirty="0"/>
              <a:t>| means.</a:t>
            </a:r>
          </a:p>
          <a:p>
            <a:r>
              <a:rPr lang="en-GB" dirty="0"/>
              <a:t>Using |.|, construct an example of a function which is differentiable everywhere except at 3 distinct points. Justify your construction.</a:t>
            </a:r>
          </a:p>
          <a:p>
            <a:r>
              <a:rPr lang="en-GB" dirty="0"/>
              <a:t>Advise a colleague how to set about graphing a function like</a:t>
            </a:r>
          </a:p>
        </p:txBody>
      </p:sp>
      <p:pic>
        <p:nvPicPr>
          <p:cNvPr id="4" name="Picture 3">
            <a:extLst>
              <a:ext uri="{FF2B5EF4-FFF2-40B4-BE49-F238E27FC236}">
                <a16:creationId xmlns:a16="http://schemas.microsoft.com/office/drawing/2014/main" id="{4BDE883F-74E3-D544-B1EA-B9DB10C1F762}"/>
              </a:ext>
            </a:extLst>
          </p:cNvPr>
          <p:cNvPicPr>
            <a:picLocks noChangeAspect="1"/>
          </p:cNvPicPr>
          <p:nvPr/>
        </p:nvPicPr>
        <p:blipFill>
          <a:blip r:embed="rId2"/>
          <a:stretch>
            <a:fillRect/>
          </a:stretch>
        </p:blipFill>
        <p:spPr>
          <a:xfrm>
            <a:off x="3560816" y="3468412"/>
            <a:ext cx="1476095" cy="649482"/>
          </a:xfrm>
          <a:prstGeom prst="rect">
            <a:avLst/>
          </a:prstGeom>
        </p:spPr>
      </p:pic>
      <p:sp>
        <p:nvSpPr>
          <p:cNvPr id="5" name="Content Placeholder 2">
            <a:extLst>
              <a:ext uri="{FF2B5EF4-FFF2-40B4-BE49-F238E27FC236}">
                <a16:creationId xmlns:a16="http://schemas.microsoft.com/office/drawing/2014/main" id="{E457FF7A-032A-ED49-A460-5D002540C771}"/>
              </a:ext>
            </a:extLst>
          </p:cNvPr>
          <p:cNvSpPr txBox="1">
            <a:spLocks/>
          </p:cNvSpPr>
          <p:nvPr/>
        </p:nvSpPr>
        <p:spPr>
          <a:xfrm>
            <a:off x="628650" y="4180958"/>
            <a:ext cx="7886700" cy="6590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Describe a different way to set about graphing it.</a:t>
            </a:r>
            <a:br>
              <a:rPr lang="en-GB" dirty="0"/>
            </a:br>
            <a:r>
              <a:rPr lang="en-GB" dirty="0"/>
              <a:t>Comment on which you think the easiest.</a:t>
            </a:r>
          </a:p>
        </p:txBody>
      </p:sp>
    </p:spTree>
    <p:extLst>
      <p:ext uri="{BB962C8B-B14F-4D97-AF65-F5344CB8AC3E}">
        <p14:creationId xmlns:p14="http://schemas.microsoft.com/office/powerpoint/2010/main" val="24293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4D7AD-75B7-6647-B7CB-D590EE6B288B}"/>
              </a:ext>
            </a:extLst>
          </p:cNvPr>
          <p:cNvSpPr>
            <a:spLocks noGrp="1"/>
          </p:cNvSpPr>
          <p:nvPr>
            <p:ph type="title"/>
          </p:nvPr>
        </p:nvSpPr>
        <p:spPr/>
        <p:txBody>
          <a:bodyPr/>
          <a:lstStyle/>
          <a:p>
            <a:r>
              <a:rPr lang="en-GB" dirty="0"/>
              <a:t>Personal Narratives</a:t>
            </a:r>
          </a:p>
        </p:txBody>
      </p:sp>
      <p:sp>
        <p:nvSpPr>
          <p:cNvPr id="3" name="Content Placeholder 2">
            <a:extLst>
              <a:ext uri="{FF2B5EF4-FFF2-40B4-BE49-F238E27FC236}">
                <a16:creationId xmlns:a16="http://schemas.microsoft.com/office/drawing/2014/main" id="{E78533B3-F5EC-A04C-80A4-B6192E5846D2}"/>
              </a:ext>
            </a:extLst>
          </p:cNvPr>
          <p:cNvSpPr>
            <a:spLocks noGrp="1"/>
          </p:cNvSpPr>
          <p:nvPr>
            <p:ph idx="1"/>
          </p:nvPr>
        </p:nvSpPr>
        <p:spPr>
          <a:xfrm>
            <a:off x="628650" y="1412266"/>
            <a:ext cx="6616212" cy="2649095"/>
          </a:xfrm>
        </p:spPr>
        <p:txBody>
          <a:bodyPr/>
          <a:lstStyle/>
          <a:p>
            <a:r>
              <a:rPr lang="en-GB" dirty="0"/>
              <a:t>Select a number of technical terms from the course:</a:t>
            </a:r>
          </a:p>
          <a:p>
            <a:pPr lvl="1"/>
            <a:r>
              <a:rPr lang="en-GB" dirty="0"/>
              <a:t>Construct some mathematically coherent sentences that link these terms together.</a:t>
            </a:r>
          </a:p>
          <a:p>
            <a:r>
              <a:rPr lang="en-GB" dirty="0"/>
              <a:t>Select two technical terms from the course:</a:t>
            </a:r>
          </a:p>
          <a:p>
            <a:pPr lvl="1"/>
            <a:r>
              <a:rPr lang="en-GB" dirty="0"/>
              <a:t>Construct a mathematically coherent sentence that links these two terms together</a:t>
            </a:r>
          </a:p>
          <a:p>
            <a:r>
              <a:rPr lang="en-GB" dirty="0"/>
              <a:t>Choose three theorems from the course and explain why you think these are significant in the topic.</a:t>
            </a:r>
          </a:p>
        </p:txBody>
      </p:sp>
      <p:sp>
        <p:nvSpPr>
          <p:cNvPr id="4" name="Rounded Rectangle 3">
            <a:extLst>
              <a:ext uri="{FF2B5EF4-FFF2-40B4-BE49-F238E27FC236}">
                <a16:creationId xmlns:a16="http://schemas.microsoft.com/office/drawing/2014/main" id="{A7A8CC6F-3554-914F-9AB9-790EA851D896}"/>
              </a:ext>
            </a:extLst>
          </p:cNvPr>
          <p:cNvSpPr/>
          <p:nvPr/>
        </p:nvSpPr>
        <p:spPr>
          <a:xfrm>
            <a:off x="7244862" y="1678073"/>
            <a:ext cx="1688123" cy="1416819"/>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These could be chosen randomly for each student on line</a:t>
            </a:r>
          </a:p>
        </p:txBody>
      </p:sp>
    </p:spTree>
    <p:extLst>
      <p:ext uri="{BB962C8B-B14F-4D97-AF65-F5344CB8AC3E}">
        <p14:creationId xmlns:p14="http://schemas.microsoft.com/office/powerpoint/2010/main" val="153644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B087-B993-4E4F-8169-8213CACCA0DC}"/>
              </a:ext>
            </a:extLst>
          </p:cNvPr>
          <p:cNvSpPr>
            <a:spLocks noGrp="1"/>
          </p:cNvSpPr>
          <p:nvPr>
            <p:ph type="title"/>
          </p:nvPr>
        </p:nvSpPr>
        <p:spPr/>
        <p:txBody>
          <a:bodyPr/>
          <a:lstStyle/>
          <a:p>
            <a:r>
              <a:rPr lang="en-GB" dirty="0"/>
              <a:t>Measures of Appreciation &amp; Comprehension</a:t>
            </a:r>
          </a:p>
        </p:txBody>
      </p:sp>
      <p:sp>
        <p:nvSpPr>
          <p:cNvPr id="4" name="TextBox 3">
            <a:extLst>
              <a:ext uri="{FF2B5EF4-FFF2-40B4-BE49-F238E27FC236}">
                <a16:creationId xmlns:a16="http://schemas.microsoft.com/office/drawing/2014/main" id="{8183BAFE-F8D1-834D-A65E-AA12370F1467}"/>
              </a:ext>
            </a:extLst>
          </p:cNvPr>
          <p:cNvSpPr txBox="1"/>
          <p:nvPr/>
        </p:nvSpPr>
        <p:spPr>
          <a:xfrm>
            <a:off x="331829" y="5208138"/>
            <a:ext cx="2634439" cy="400110"/>
          </a:xfrm>
          <a:prstGeom prst="rect">
            <a:avLst/>
          </a:prstGeom>
          <a:noFill/>
        </p:spPr>
        <p:txBody>
          <a:bodyPr wrap="none" rtlCol="0">
            <a:spAutoFit/>
          </a:bodyPr>
          <a:lstStyle/>
          <a:p>
            <a:pPr algn="l"/>
            <a:r>
              <a:rPr lang="en-GB" sz="2000" dirty="0">
                <a:solidFill>
                  <a:schemeClr val="accent6">
                    <a:lumMod val="75000"/>
                  </a:schemeClr>
                </a:solidFill>
                <a:latin typeface="Chalkboard" charset="0"/>
                <a:ea typeface="Chalkboard" charset="0"/>
                <a:cs typeface="Chalkboard" charset="0"/>
              </a:rPr>
              <a:t>Theorem or Property</a:t>
            </a:r>
          </a:p>
        </p:txBody>
      </p:sp>
      <p:sp>
        <p:nvSpPr>
          <p:cNvPr id="6" name="Content Placeholder 2">
            <a:extLst>
              <a:ext uri="{FF2B5EF4-FFF2-40B4-BE49-F238E27FC236}">
                <a16:creationId xmlns:a16="http://schemas.microsoft.com/office/drawing/2014/main" id="{AE731C69-38C3-F840-A628-99A62F25593D}"/>
              </a:ext>
            </a:extLst>
          </p:cNvPr>
          <p:cNvSpPr txBox="1">
            <a:spLocks/>
          </p:cNvSpPr>
          <p:nvPr/>
        </p:nvSpPr>
        <p:spPr>
          <a:xfrm>
            <a:off x="781051" y="5608248"/>
            <a:ext cx="4586596" cy="7682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Necessity of assumptions</a:t>
            </a:r>
          </a:p>
          <a:p>
            <a:r>
              <a:rPr lang="en-GB" dirty="0"/>
              <a:t>Awareness of uses</a:t>
            </a:r>
          </a:p>
          <a:p>
            <a:endParaRPr lang="en-GB" dirty="0"/>
          </a:p>
        </p:txBody>
      </p:sp>
      <p:sp>
        <p:nvSpPr>
          <p:cNvPr id="7" name="Content Placeholder 2">
            <a:extLst>
              <a:ext uri="{FF2B5EF4-FFF2-40B4-BE49-F238E27FC236}">
                <a16:creationId xmlns:a16="http://schemas.microsoft.com/office/drawing/2014/main" id="{2038561B-3885-5444-9E64-5EA35A8C1CF2}"/>
              </a:ext>
            </a:extLst>
          </p:cNvPr>
          <p:cNvSpPr txBox="1">
            <a:spLocks/>
          </p:cNvSpPr>
          <p:nvPr/>
        </p:nvSpPr>
        <p:spPr>
          <a:xfrm>
            <a:off x="628650" y="4188813"/>
            <a:ext cx="7886700" cy="930797"/>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Facility:</a:t>
            </a:r>
          </a:p>
          <a:p>
            <a:pPr lvl="1"/>
            <a:r>
              <a:rPr lang="en-GB" dirty="0"/>
              <a:t>Awareness of required assumptions</a:t>
            </a:r>
          </a:p>
          <a:p>
            <a:pPr lvl="1"/>
            <a:r>
              <a:rPr lang="en-GB" dirty="0"/>
              <a:t>Awareness of possible wrinkles, modifications, classic mis-takes when being used</a:t>
            </a:r>
          </a:p>
        </p:txBody>
      </p:sp>
      <p:sp>
        <p:nvSpPr>
          <p:cNvPr id="9" name="TextBox 8">
            <a:extLst>
              <a:ext uri="{FF2B5EF4-FFF2-40B4-BE49-F238E27FC236}">
                <a16:creationId xmlns:a16="http://schemas.microsoft.com/office/drawing/2014/main" id="{A1EC5B95-659F-B547-94EB-A23332A5C604}"/>
              </a:ext>
            </a:extLst>
          </p:cNvPr>
          <p:cNvSpPr txBox="1"/>
          <p:nvPr/>
        </p:nvSpPr>
        <p:spPr>
          <a:xfrm>
            <a:off x="331828" y="3840672"/>
            <a:ext cx="1347998" cy="400110"/>
          </a:xfrm>
          <a:prstGeom prst="rect">
            <a:avLst/>
          </a:prstGeom>
          <a:noFill/>
        </p:spPr>
        <p:txBody>
          <a:bodyPr wrap="none" rtlCol="0">
            <a:spAutoFit/>
          </a:bodyPr>
          <a:lstStyle/>
          <a:p>
            <a:pPr algn="l"/>
            <a:r>
              <a:rPr lang="en-GB" sz="2000" dirty="0">
                <a:solidFill>
                  <a:schemeClr val="accent6">
                    <a:lumMod val="75000"/>
                  </a:schemeClr>
                </a:solidFill>
                <a:latin typeface="Chalkboard" charset="0"/>
                <a:ea typeface="Chalkboard" charset="0"/>
                <a:cs typeface="Chalkboard" charset="0"/>
              </a:rPr>
              <a:t>Procedure</a:t>
            </a:r>
          </a:p>
        </p:txBody>
      </p:sp>
      <p:sp>
        <p:nvSpPr>
          <p:cNvPr id="5" name="TextBox 4">
            <a:extLst>
              <a:ext uri="{FF2B5EF4-FFF2-40B4-BE49-F238E27FC236}">
                <a16:creationId xmlns:a16="http://schemas.microsoft.com/office/drawing/2014/main" id="{73E036C6-808C-8544-A1DC-DC5AFC43EC85}"/>
              </a:ext>
            </a:extLst>
          </p:cNvPr>
          <p:cNvSpPr txBox="1"/>
          <p:nvPr/>
        </p:nvSpPr>
        <p:spPr>
          <a:xfrm>
            <a:off x="331828" y="949320"/>
            <a:ext cx="1093889" cy="400110"/>
          </a:xfrm>
          <a:prstGeom prst="rect">
            <a:avLst/>
          </a:prstGeom>
          <a:noFill/>
        </p:spPr>
        <p:txBody>
          <a:bodyPr wrap="none" rtlCol="0">
            <a:spAutoFit/>
          </a:bodyPr>
          <a:lstStyle/>
          <a:p>
            <a:pPr algn="l"/>
            <a:r>
              <a:rPr lang="en-GB" sz="2000" dirty="0">
                <a:solidFill>
                  <a:schemeClr val="accent6">
                    <a:lumMod val="75000"/>
                  </a:schemeClr>
                </a:solidFill>
                <a:latin typeface="Chalkboard" charset="0"/>
                <a:ea typeface="Chalkboard" charset="0"/>
                <a:cs typeface="Chalkboard" charset="0"/>
              </a:rPr>
              <a:t>Concept</a:t>
            </a:r>
          </a:p>
        </p:txBody>
      </p:sp>
      <p:sp>
        <p:nvSpPr>
          <p:cNvPr id="11" name="Content Placeholder 2">
            <a:extLst>
              <a:ext uri="{FF2B5EF4-FFF2-40B4-BE49-F238E27FC236}">
                <a16:creationId xmlns:a16="http://schemas.microsoft.com/office/drawing/2014/main" id="{F83114E9-2202-FB4D-A22A-47FE67B9311A}"/>
              </a:ext>
            </a:extLst>
          </p:cNvPr>
          <p:cNvSpPr txBox="1">
            <a:spLocks/>
          </p:cNvSpPr>
          <p:nvPr/>
        </p:nvSpPr>
        <p:spPr>
          <a:xfrm>
            <a:off x="628650" y="1370717"/>
            <a:ext cx="7886700" cy="24886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Complexity of topic-web: </a:t>
            </a:r>
          </a:p>
          <a:p>
            <a:pPr lvl="1"/>
            <a:r>
              <a:rPr lang="en-GB" dirty="0"/>
              <a:t>Increase in complexity of topic-web over time</a:t>
            </a:r>
          </a:p>
          <a:p>
            <a:r>
              <a:rPr lang="en-GB" dirty="0"/>
              <a:t>Richness of accessible example-space: </a:t>
            </a:r>
          </a:p>
          <a:p>
            <a:pPr lvl="1"/>
            <a:r>
              <a:rPr lang="en-GB" dirty="0"/>
              <a:t>associated images; </a:t>
            </a:r>
          </a:p>
          <a:p>
            <a:pPr lvl="1"/>
            <a:r>
              <a:rPr lang="en-GB" dirty="0"/>
              <a:t>succinctness of personal narrative</a:t>
            </a:r>
          </a:p>
          <a:p>
            <a:r>
              <a:rPr lang="en-GB" dirty="0"/>
              <a:t>Facility:</a:t>
            </a:r>
          </a:p>
          <a:p>
            <a:pPr lvl="1"/>
            <a:r>
              <a:rPr lang="en-GB" dirty="0"/>
              <a:t>Awareness of possible wrinkles, modifications, classic mis-takes when being used</a:t>
            </a:r>
          </a:p>
          <a:p>
            <a:endParaRPr lang="en-GB" dirty="0"/>
          </a:p>
          <a:p>
            <a:endParaRPr lang="en-GB" dirty="0"/>
          </a:p>
        </p:txBody>
      </p:sp>
    </p:spTree>
    <p:extLst>
      <p:ext uri="{BB962C8B-B14F-4D97-AF65-F5344CB8AC3E}">
        <p14:creationId xmlns:p14="http://schemas.microsoft.com/office/powerpoint/2010/main" val="10124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7" grpId="0" build="p" bldLvl="2"/>
      <p:bldP spid="11"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3A4D-F228-7E46-B7E8-F3579FEC498D}"/>
              </a:ext>
            </a:extLst>
          </p:cNvPr>
          <p:cNvSpPr>
            <a:spLocks noGrp="1"/>
          </p:cNvSpPr>
          <p:nvPr>
            <p:ph type="title"/>
          </p:nvPr>
        </p:nvSpPr>
        <p:spPr/>
        <p:txBody>
          <a:bodyPr/>
          <a:lstStyle/>
          <a:p>
            <a:r>
              <a:rPr lang="en-GB" dirty="0"/>
              <a:t>Example Construction</a:t>
            </a:r>
          </a:p>
        </p:txBody>
      </p:sp>
      <p:sp>
        <p:nvSpPr>
          <p:cNvPr id="3" name="Content Placeholder 2">
            <a:extLst>
              <a:ext uri="{FF2B5EF4-FFF2-40B4-BE49-F238E27FC236}">
                <a16:creationId xmlns:a16="http://schemas.microsoft.com/office/drawing/2014/main" id="{42E8DB9A-8F82-0149-8571-B8DF9A68B646}"/>
              </a:ext>
            </a:extLst>
          </p:cNvPr>
          <p:cNvSpPr>
            <a:spLocks noGrp="1"/>
          </p:cNvSpPr>
          <p:nvPr>
            <p:ph idx="1"/>
          </p:nvPr>
        </p:nvSpPr>
        <p:spPr>
          <a:xfrm>
            <a:off x="628649" y="1014608"/>
            <a:ext cx="8111589" cy="2588292"/>
          </a:xfrm>
        </p:spPr>
        <p:txBody>
          <a:bodyPr/>
          <a:lstStyle/>
          <a:p>
            <a:r>
              <a:rPr lang="en-GB" dirty="0"/>
              <a:t>Construct an example of (an object from the course) which satisfies the following constraints … </a:t>
            </a:r>
          </a:p>
          <a:p>
            <a:r>
              <a:rPr lang="en-GB" dirty="0"/>
              <a:t>For example</a:t>
            </a:r>
          </a:p>
          <a:p>
            <a:pPr lvl="1"/>
            <a:r>
              <a:rPr lang="en-GB" dirty="0"/>
              <a:t>A quadrilateral with exactly one pair of opposite sides equal</a:t>
            </a:r>
          </a:p>
          <a:p>
            <a:pPr lvl="1"/>
            <a:r>
              <a:rPr lang="en-GB" dirty="0"/>
              <a:t>A quadrilateral with two pairs of opposite sides equal</a:t>
            </a:r>
          </a:p>
          <a:p>
            <a:pPr lvl="1"/>
            <a:r>
              <a:rPr lang="en-GB" dirty="0"/>
              <a:t>A quadrilateral with exactly one pair of opposite sides equal</a:t>
            </a:r>
            <a:br>
              <a:rPr lang="en-GB" dirty="0"/>
            </a:br>
            <a:r>
              <a:rPr lang="en-GB" dirty="0"/>
              <a:t>and with with exactly one pair of opposite sides perpendicular as well; </a:t>
            </a:r>
          </a:p>
          <a:p>
            <a:pPr lvl="1"/>
            <a:r>
              <a:rPr lang="en-GB" dirty="0"/>
              <a:t>A quadrilateral with two pairs of opposite sides equal and with two pairs of opposite sides perpendicular.</a:t>
            </a:r>
          </a:p>
          <a:p>
            <a:r>
              <a:rPr lang="en-GB" dirty="0"/>
              <a:t>Construct another integral like this one, which is also 0.</a:t>
            </a:r>
            <a:br>
              <a:rPr lang="en-GB" dirty="0"/>
            </a:br>
            <a:r>
              <a:rPr lang="en-GB" dirty="0"/>
              <a:t>State in what way your example is like, but different from this one.</a:t>
            </a:r>
          </a:p>
          <a:p>
            <a:pPr lvl="1"/>
            <a:endParaRPr lang="en-GB" dirty="0"/>
          </a:p>
          <a:p>
            <a:endParaRPr lang="en-GB" dirty="0"/>
          </a:p>
        </p:txBody>
      </p:sp>
      <p:sp>
        <p:nvSpPr>
          <p:cNvPr id="4" name="Content Placeholder 2">
            <a:extLst>
              <a:ext uri="{FF2B5EF4-FFF2-40B4-BE49-F238E27FC236}">
                <a16:creationId xmlns:a16="http://schemas.microsoft.com/office/drawing/2014/main" id="{D15D9C10-4641-7D4A-85C8-925D03376411}"/>
              </a:ext>
            </a:extLst>
          </p:cNvPr>
          <p:cNvSpPr txBox="1">
            <a:spLocks/>
          </p:cNvSpPr>
          <p:nvPr/>
        </p:nvSpPr>
        <p:spPr>
          <a:xfrm>
            <a:off x="628649" y="4948629"/>
            <a:ext cx="5819448" cy="9743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And another</a:t>
            </a:r>
          </a:p>
          <a:p>
            <a:r>
              <a:rPr lang="en-GB" dirty="0"/>
              <a:t>And another</a:t>
            </a:r>
          </a:p>
        </p:txBody>
      </p:sp>
      <p:pic>
        <p:nvPicPr>
          <p:cNvPr id="5" name="Picture 4">
            <a:extLst>
              <a:ext uri="{FF2B5EF4-FFF2-40B4-BE49-F238E27FC236}">
                <a16:creationId xmlns:a16="http://schemas.microsoft.com/office/drawing/2014/main" id="{D1BBE7F0-4478-AF4F-AA84-0A1723281B31}"/>
              </a:ext>
            </a:extLst>
          </p:cNvPr>
          <p:cNvPicPr>
            <a:picLocks noChangeAspect="1"/>
          </p:cNvPicPr>
          <p:nvPr/>
        </p:nvPicPr>
        <p:blipFill>
          <a:blip r:embed="rId2"/>
          <a:stretch>
            <a:fillRect/>
          </a:stretch>
        </p:blipFill>
        <p:spPr>
          <a:xfrm>
            <a:off x="2951600" y="4022742"/>
            <a:ext cx="1986456" cy="993228"/>
          </a:xfrm>
          <a:prstGeom prst="rect">
            <a:avLst/>
          </a:prstGeom>
        </p:spPr>
      </p:pic>
      <p:sp>
        <p:nvSpPr>
          <p:cNvPr id="6" name="Rounded Rectangle 5">
            <a:extLst>
              <a:ext uri="{FF2B5EF4-FFF2-40B4-BE49-F238E27FC236}">
                <a16:creationId xmlns:a16="http://schemas.microsoft.com/office/drawing/2014/main" id="{FC30FF2B-7CD2-C044-8542-33F173D6823B}"/>
              </a:ext>
            </a:extLst>
          </p:cNvPr>
          <p:cNvSpPr/>
          <p:nvPr/>
        </p:nvSpPr>
        <p:spPr>
          <a:xfrm>
            <a:off x="4938056" y="4624760"/>
            <a:ext cx="3934482" cy="1814006"/>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Known to be available:</a:t>
            </a:r>
          </a:p>
          <a:p>
            <a:pPr algn="ctr"/>
            <a:r>
              <a:rPr lang="en-GB" sz="2000" dirty="0">
                <a:solidFill>
                  <a:schemeClr val="bg1"/>
                </a:solidFill>
              </a:rPr>
              <a:t>Change interval;</a:t>
            </a:r>
          </a:p>
          <a:p>
            <a:pPr algn="ctr"/>
            <a:r>
              <a:rPr lang="en-GB" sz="2000" dirty="0">
                <a:solidFill>
                  <a:schemeClr val="bg1"/>
                </a:solidFill>
              </a:rPr>
              <a:t>Change function but keep linear</a:t>
            </a:r>
          </a:p>
          <a:p>
            <a:pPr algn="ctr"/>
            <a:r>
              <a:rPr lang="en-GB" sz="2000" dirty="0">
                <a:solidFill>
                  <a:schemeClr val="bg1"/>
                </a:solidFill>
              </a:rPr>
              <a:t>Change function</a:t>
            </a:r>
            <a:br>
              <a:rPr lang="en-GB" sz="2000" dirty="0">
                <a:solidFill>
                  <a:schemeClr val="bg1"/>
                </a:solidFill>
              </a:rPr>
            </a:br>
            <a:r>
              <a:rPr lang="en-GB" sz="2000" dirty="0">
                <a:solidFill>
                  <a:schemeClr val="bg1"/>
                </a:solidFill>
              </a:rPr>
              <a:t>(polynomial; trigonometric)</a:t>
            </a:r>
          </a:p>
        </p:txBody>
      </p:sp>
    </p:spTree>
    <p:extLst>
      <p:ext uri="{BB962C8B-B14F-4D97-AF65-F5344CB8AC3E}">
        <p14:creationId xmlns:p14="http://schemas.microsoft.com/office/powerpoint/2010/main" val="330812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B7942"/>
        </a:solidFill>
        <a:ln>
          <a:solidFill>
            <a:schemeClr val="tx1"/>
          </a:solidFill>
        </a:ln>
      </a:spPr>
      <a:bodyPr rtlCol="0" anchor="ctr"/>
      <a:lstStyle>
        <a:defPPr algn="ctr">
          <a:defRPr sz="2000">
            <a:solidFill>
              <a:srgbClr val="FFFF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err="1" smtClean="0">
            <a:latin typeface="Chalkboard" charset="0"/>
            <a:ea typeface="Chalkboard" charset="0"/>
            <a:cs typeface="Chalkboard" charset="0"/>
          </a:defRPr>
        </a:defPPr>
      </a:lstStyle>
    </a:txDef>
  </a:objectDefaults>
  <a:extraClrSchemeLst/>
  <a:extLst>
    <a:ext uri="{05A4C25C-085E-4340-85A3-A5531E510DB2}">
      <thm15:themeFamily xmlns:thm15="http://schemas.microsoft.com/office/thememl/2012/main" name="Blank" id="{266CBBC0-D244-7347-801A-1958D987A020}" vid="{EDE611A9-898C-6240-80DA-EB3238CCA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4499</TotalTime>
  <Words>2190</Words>
  <Application>Microsoft Macintosh PowerPoint</Application>
  <PresentationFormat>On-screen Show (4:3)</PresentationFormat>
  <Paragraphs>192</Paragraphs>
  <Slides>21</Slides>
  <Notes>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Arial</vt:lpstr>
      <vt:lpstr>Calibri</vt:lpstr>
      <vt:lpstr>Calibri Light</vt:lpstr>
      <vt:lpstr>Chalkboard</vt:lpstr>
      <vt:lpstr>Lucida Grande</vt:lpstr>
      <vt:lpstr>Palatino</vt:lpstr>
      <vt:lpstr>Times New Roman</vt:lpstr>
      <vt:lpstr>Office Theme</vt:lpstr>
      <vt:lpstr>Open-Book On-Line  Assessment of Mathematics</vt:lpstr>
      <vt:lpstr>Understanding (&amp; Facility)</vt:lpstr>
      <vt:lpstr>Fundamental Questions</vt:lpstr>
      <vt:lpstr>A Simple Example</vt:lpstr>
      <vt:lpstr>Topic-Webs</vt:lpstr>
      <vt:lpstr>Assessing Comprehension &amp; Appreciation of |x|</vt:lpstr>
      <vt:lpstr>Personal Narratives</vt:lpstr>
      <vt:lpstr>Measures of Appreciation &amp; Comprehension</vt:lpstr>
      <vt:lpstr>Example Construction</vt:lpstr>
      <vt:lpstr>Reversing a Familiar Action</vt:lpstr>
      <vt:lpstr>Example Construction</vt:lpstr>
      <vt:lpstr>Property Chart: Domain &amp; Range</vt:lpstr>
      <vt:lpstr>Property Chart: Extrema</vt:lpstr>
      <vt:lpstr>Proof</vt:lpstr>
      <vt:lpstr>Tweaking</vt:lpstr>
      <vt:lpstr>Calculations</vt:lpstr>
      <vt:lpstr>Validity</vt:lpstr>
      <vt:lpstr>Reflection</vt:lpstr>
      <vt:lpstr>Follow Up</vt:lpstr>
      <vt:lpstr>Quotes</vt:lpstr>
      <vt:lpstr>Quotes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99</cp:revision>
  <dcterms:created xsi:type="dcterms:W3CDTF">2017-06-17T10:17:52Z</dcterms:created>
  <dcterms:modified xsi:type="dcterms:W3CDTF">2020-09-18T09:50:46Z</dcterms:modified>
</cp:coreProperties>
</file>