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74" r:id="rId4"/>
    <p:sldId id="260" r:id="rId5"/>
    <p:sldId id="258" r:id="rId6"/>
    <p:sldId id="262" r:id="rId7"/>
    <p:sldId id="273" r:id="rId8"/>
    <p:sldId id="276" r:id="rId9"/>
    <p:sldId id="277" r:id="rId10"/>
    <p:sldId id="261" r:id="rId11"/>
    <p:sldId id="265" r:id="rId12"/>
    <p:sldId id="263" r:id="rId13"/>
    <p:sldId id="269" r:id="rId14"/>
    <p:sldId id="275" r:id="rId15"/>
    <p:sldId id="267" r:id="rId16"/>
    <p:sldId id="268" r:id="rId17"/>
    <p:sldId id="271" r:id="rId18"/>
    <p:sldId id="270" r:id="rId19"/>
    <p:sldId id="472" r:id="rId20"/>
    <p:sldId id="475" r:id="rId21"/>
    <p:sldId id="474" r:id="rId22"/>
    <p:sldId id="476" r:id="rId23"/>
    <p:sldId id="4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019"/>
    <a:srgbClr val="93683A"/>
    <a:srgbClr val="FCF8D0"/>
    <a:srgbClr val="FDF1C5"/>
    <a:srgbClr val="AB7942"/>
    <a:srgbClr val="FFF5C4"/>
    <a:srgbClr val="FFF1BF"/>
    <a:srgbClr val="0432FF"/>
    <a:srgbClr val="FCF3A7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5"/>
    <p:restoredTop sz="93688"/>
  </p:normalViewPr>
  <p:slideViewPr>
    <p:cSldViewPr snapToGrid="0" snapToObjects="1">
      <p:cViewPr varScale="1">
        <p:scale>
          <a:sx n="82" d="100"/>
          <a:sy n="82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01D1-69AB-BE45-8ABA-5C6BF4E7B8DB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89380-3598-2445-B73A-CFDCCA931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pointed.net/2012/10/animated-factorization-diagram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Worley, S. (2012). 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www.datapointed.net/2012/10/animated-factorization-diagrams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Yorgey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 (2012).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mathlesstraveled.com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/2012/10/05/factorization-diagrams/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89380-3598-2445-B73A-CFDCCA9310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5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6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(I) full grid fully filled</a:t>
            </a:r>
          </a:p>
          <a:p>
            <a:r>
              <a:rPr lang="en-GB"/>
              <a:t>(ii) first column fully filled</a:t>
            </a:r>
          </a:p>
          <a:p>
            <a:r>
              <a:rPr lang="en-GB"/>
              <a:t>(iii) first two columns fully filled</a:t>
            </a:r>
          </a:p>
          <a:p>
            <a:r>
              <a:rPr lang="en-GB"/>
              <a:t>(iv) first column, third column and bars fully filled</a:t>
            </a:r>
          </a:p>
          <a:p>
            <a:r>
              <a:rPr lang="en-GB"/>
              <a:t>(v) first column, third column and bars first row only</a:t>
            </a:r>
          </a:p>
          <a:p>
            <a:r>
              <a:rPr lang="en-GB"/>
              <a:t>(vi) all entries in, say, row 5 displayed together</a:t>
            </a:r>
          </a:p>
          <a:p>
            <a:r>
              <a:rPr lang="en-GB"/>
              <a:t>(vii) full grid fully filled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CD014-FAA5-C444-9361-09A5847DE079}"/>
              </a:ext>
            </a:extLst>
          </p:cNvPr>
          <p:cNvSpPr txBox="1"/>
          <p:nvPr userDrawn="1"/>
        </p:nvSpPr>
        <p:spPr>
          <a:xfrm>
            <a:off x="0" y="6581001"/>
            <a:ext cx="50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C848CD-EDD4-6C4A-AF36-180252905311}" type="slidenum">
              <a:rPr lang="en-GB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2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29619"/>
            <a:ext cx="7772400" cy="14803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B4019"/>
                </a:solidFill>
                <a:latin typeface="Chalkboard" charset="0"/>
                <a:ea typeface="Chalkboard" charset="0"/>
                <a:cs typeface="Chalkboard" charset="0"/>
              </a:rPr>
              <a:t>Numbers of Formats of Numbers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31277" y="4176468"/>
            <a:ext cx="6858000" cy="1655762"/>
          </a:xfrm>
        </p:spPr>
        <p:txBody>
          <a:bodyPr/>
          <a:lstStyle/>
          <a:p>
            <a:r>
              <a:rPr lang="en-US" dirty="0"/>
              <a:t>Anne Watson &amp; John Mason</a:t>
            </a:r>
          </a:p>
          <a:p>
            <a:r>
              <a:rPr lang="en-US" dirty="0"/>
              <a:t>ATM Exeter</a:t>
            </a:r>
            <a:br>
              <a:rPr lang="en-US" dirty="0"/>
            </a:br>
            <a:r>
              <a:rPr lang="en-US" dirty="0"/>
              <a:t>Sept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7856"/>
            <a:ext cx="8813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3006-E16D-3642-87EA-841958CC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as Lots of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43F6E-7E04-404D-8EE0-180EE0A69ED5}"/>
              </a:ext>
            </a:extLst>
          </p:cNvPr>
          <p:cNvSpPr txBox="1"/>
          <p:nvPr/>
        </p:nvSpPr>
        <p:spPr>
          <a:xfrm>
            <a:off x="5459896" y="6122504"/>
            <a:ext cx="306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Inspired by Brent </a:t>
            </a:r>
            <a:r>
              <a:rPr lang="en-GB" sz="2000" dirty="0" err="1">
                <a:latin typeface="Chalkboard" charset="0"/>
                <a:ea typeface="Chalkboard" charset="0"/>
                <a:cs typeface="Chalkboard" charset="0"/>
              </a:rPr>
              <a:t>Yorgey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Stephen von Worley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B77ED-84DB-1A41-A2CE-186D8DC9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435"/>
            <a:ext cx="2994992" cy="295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0EF35-80DA-C74F-8080-11FD30423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228" y="1320000"/>
            <a:ext cx="3001520" cy="2958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4C57F-7D5D-3148-958A-D556DBFFE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240" y="1326435"/>
            <a:ext cx="2994992" cy="2952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462F9-3A17-694B-89C0-0F00719FC040}"/>
              </a:ext>
            </a:extLst>
          </p:cNvPr>
          <p:cNvSpPr txBox="1"/>
          <p:nvPr/>
        </p:nvSpPr>
        <p:spPr>
          <a:xfrm>
            <a:off x="247057" y="4590589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 lots of 2 lots of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D7B0D-5914-1740-B16B-05201D2A683D}"/>
              </a:ext>
            </a:extLst>
          </p:cNvPr>
          <p:cNvSpPr txBox="1"/>
          <p:nvPr/>
        </p:nvSpPr>
        <p:spPr>
          <a:xfrm>
            <a:off x="3268549" y="4584154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 lots of 3 lots of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05C3-F3F6-034F-B99F-C1BD1B22CF89}"/>
              </a:ext>
            </a:extLst>
          </p:cNvPr>
          <p:cNvSpPr txBox="1"/>
          <p:nvPr/>
        </p:nvSpPr>
        <p:spPr>
          <a:xfrm>
            <a:off x="6290041" y="4577719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 lots of 2 lots of 2</a:t>
            </a:r>
          </a:p>
        </p:txBody>
      </p:sp>
    </p:spTree>
    <p:extLst>
      <p:ext uri="{BB962C8B-B14F-4D97-AF65-F5344CB8AC3E}">
        <p14:creationId xmlns:p14="http://schemas.microsoft.com/office/powerpoint/2010/main" val="25900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3006-E16D-3642-87EA-841958CC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Multiplicative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B77ED-84DB-1A41-A2CE-186D8DC9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113"/>
            <a:ext cx="2994992" cy="295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0EF35-80DA-C74F-8080-11FD3042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28" y="882678"/>
            <a:ext cx="3001520" cy="2958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4C57F-7D5D-3148-958A-D556DBFFE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40" y="889113"/>
            <a:ext cx="2994992" cy="2952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D994A-987F-B64F-A5C3-5C89FEDD0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26" y="3841441"/>
            <a:ext cx="1407728" cy="30165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2E1543-E4FF-0A42-BA20-11FB2CB3204C}"/>
              </a:ext>
            </a:extLst>
          </p:cNvPr>
          <p:cNvSpPr/>
          <p:nvPr/>
        </p:nvSpPr>
        <p:spPr>
          <a:xfrm>
            <a:off x="6701904" y="4072894"/>
            <a:ext cx="2349328" cy="145057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Coordinating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“Lots of”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with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paths in the Lattice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6CAA7-6C86-2E40-841A-E0F8D4449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426" y="3887266"/>
            <a:ext cx="1206544" cy="297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5F144-A9D0-594D-94A8-40C28351B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570" y="4358992"/>
            <a:ext cx="2582734" cy="18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E383-1843-B747-8DF9-23998ADE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Imaginatively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162E-A977-2E45-A6A3-8DE6C6C8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would the circles diagrams look like for</a:t>
            </a:r>
          </a:p>
          <a:p>
            <a:r>
              <a:rPr lang="en-GB" dirty="0"/>
              <a:t>24?</a:t>
            </a:r>
          </a:p>
          <a:p>
            <a:r>
              <a:rPr lang="en-GB" dirty="0"/>
              <a:t>36?</a:t>
            </a:r>
          </a:p>
          <a:p>
            <a:r>
              <a:rPr lang="en-GB" dirty="0"/>
              <a:t>17?</a:t>
            </a:r>
          </a:p>
          <a:p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33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F843-E420-F84D-AFD4-7A693D20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Pedagogic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637E-0611-DD4E-9108-E1CA5E5F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Variation of formats</a:t>
            </a:r>
          </a:p>
          <a:p>
            <a:r>
              <a:rPr lang="en-GB" dirty="0"/>
              <a:t>Variation of kinds of mathematical thinking called upon</a:t>
            </a:r>
          </a:p>
          <a:p>
            <a:r>
              <a:rPr lang="en-GB" dirty="0"/>
              <a:t>Who provides what?</a:t>
            </a:r>
          </a:p>
        </p:txBody>
      </p:sp>
    </p:spTree>
    <p:extLst>
      <p:ext uri="{BB962C8B-B14F-4D97-AF65-F5344CB8AC3E}">
        <p14:creationId xmlns:p14="http://schemas.microsoft.com/office/powerpoint/2010/main" val="34851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1D2E-7CED-4FCF-9C2E-FEB9A88B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Changing Base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BBEC6-31C8-4D49-99C3-922DFCAD5D87}"/>
              </a:ext>
            </a:extLst>
          </p:cNvPr>
          <p:cNvSpPr txBox="1"/>
          <p:nvPr/>
        </p:nvSpPr>
        <p:spPr>
          <a:xfrm>
            <a:off x="898218" y="1685932"/>
            <a:ext cx="434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1x3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+ 1x3 + 0 = 110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3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B22A-D5A7-7D49-BA4E-395C4845DCE2}"/>
              </a:ext>
            </a:extLst>
          </p:cNvPr>
          <p:cNvSpPr txBox="1"/>
          <p:nvPr/>
        </p:nvSpPr>
        <p:spPr>
          <a:xfrm>
            <a:off x="898217" y="1090290"/>
            <a:ext cx="6416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1x2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+ 1x2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+ 0x2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 + 0x2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1100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25F1D-D88B-CD43-B75B-102C3B54377F}"/>
              </a:ext>
            </a:extLst>
          </p:cNvPr>
          <p:cNvSpPr txBox="1"/>
          <p:nvPr/>
        </p:nvSpPr>
        <p:spPr>
          <a:xfrm>
            <a:off x="898218" y="2308764"/>
            <a:ext cx="381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3x4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+ 0x4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30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4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CF529-4E78-6941-8A03-14CEEC5F91DD}"/>
              </a:ext>
            </a:extLst>
          </p:cNvPr>
          <p:cNvSpPr txBox="1"/>
          <p:nvPr/>
        </p:nvSpPr>
        <p:spPr>
          <a:xfrm>
            <a:off x="898218" y="2955941"/>
            <a:ext cx="385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2x5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+ 2x5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22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5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C4D44-04BB-E841-8162-55B3045EC2E1}"/>
              </a:ext>
            </a:extLst>
          </p:cNvPr>
          <p:cNvSpPr txBox="1"/>
          <p:nvPr/>
        </p:nvSpPr>
        <p:spPr>
          <a:xfrm>
            <a:off x="898218" y="3603118"/>
            <a:ext cx="385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2x6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+ 0x6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20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6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95FD3-B755-C94E-B82F-C23E9340D4DD}"/>
              </a:ext>
            </a:extLst>
          </p:cNvPr>
          <p:cNvSpPr txBox="1"/>
          <p:nvPr/>
        </p:nvSpPr>
        <p:spPr>
          <a:xfrm>
            <a:off x="898217" y="4250295"/>
            <a:ext cx="3694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1x7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+ 5x7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15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7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DCCDA-D64C-824D-9B5D-CD6A28E11CA0}"/>
              </a:ext>
            </a:extLst>
          </p:cNvPr>
          <p:cNvSpPr txBox="1"/>
          <p:nvPr/>
        </p:nvSpPr>
        <p:spPr>
          <a:xfrm>
            <a:off x="898217" y="4897472"/>
            <a:ext cx="370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1x8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+ 4x8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14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8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3288B-50DC-6A4A-BA71-4B9359D6D0E8}"/>
              </a:ext>
            </a:extLst>
          </p:cNvPr>
          <p:cNvSpPr txBox="1"/>
          <p:nvPr/>
        </p:nvSpPr>
        <p:spPr>
          <a:xfrm>
            <a:off x="898217" y="5544649"/>
            <a:ext cx="367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1x9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+ 3x9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13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9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F0C82-FAD9-BB4D-A808-D3A2E742A33D}"/>
              </a:ext>
            </a:extLst>
          </p:cNvPr>
          <p:cNvSpPr txBox="1"/>
          <p:nvPr/>
        </p:nvSpPr>
        <p:spPr>
          <a:xfrm>
            <a:off x="898217" y="6191826"/>
            <a:ext cx="401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12 = 1x10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 + 2x10</a:t>
            </a:r>
            <a:r>
              <a:rPr lang="en-GB" sz="2800" baseline="30000" dirty="0">
                <a:latin typeface="Chalkboard" charset="0"/>
                <a:ea typeface="Chalkboard" charset="0"/>
                <a:cs typeface="Chalkboard" charset="0"/>
              </a:rPr>
              <a:t>0 </a:t>
            </a:r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= 12</a:t>
            </a:r>
            <a:r>
              <a:rPr lang="en-GB" sz="2800" baseline="-25000" dirty="0">
                <a:latin typeface="Chalkboard" charset="0"/>
                <a:ea typeface="Chalkboard" charset="0"/>
                <a:cs typeface="Chalkboard" charset="0"/>
              </a:rPr>
              <a:t>10</a:t>
            </a:r>
            <a:endParaRPr lang="en-GB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EB2912-53C6-B046-9574-735A1437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48" y="1530603"/>
            <a:ext cx="2678967" cy="1616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A1B00A-D159-0949-B229-A8758C0F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94" y="2105493"/>
            <a:ext cx="1518320" cy="1093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DFE59-36D8-D649-B8F7-C59EE4502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518" y="2658388"/>
            <a:ext cx="1804605" cy="1330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E1B00F-4C20-984A-8978-F1C709302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452" y="2987303"/>
            <a:ext cx="1726386" cy="1327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621501-DFBB-2840-A2F2-55DA27E1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051" y="3632678"/>
            <a:ext cx="1928271" cy="1486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F970B-E4D0-024A-9B85-515FD0E72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425" y="3798585"/>
            <a:ext cx="1957311" cy="1524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5DADD8-CD56-DE4F-B658-6C9AF9550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367" y="4800639"/>
            <a:ext cx="1936034" cy="15183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868A37-E588-E947-81D3-B572DA008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739" y="5160804"/>
            <a:ext cx="1907170" cy="15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003A-8FB0-CB4E-A432-1A3A0173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Triangle 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66F76-3A82-9942-97F4-F818C004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527745"/>
          </a:xfrm>
        </p:spPr>
        <p:txBody>
          <a:bodyPr/>
          <a:lstStyle/>
          <a:p>
            <a:r>
              <a:rPr lang="en-GB"/>
              <a:t>How many </a:t>
            </a:r>
            <a:r>
              <a:rPr lang="en-GB" dirty="0"/>
              <a:t>triangles can you find in the diagram?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E5FA6-F0B4-4C41-A7A6-206A4956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940011"/>
            <a:ext cx="6489700" cy="374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B2BB09-8CA0-8C48-9431-0E6023C5ED5F}"/>
              </a:ext>
            </a:extLst>
          </p:cNvPr>
          <p:cNvSpPr/>
          <p:nvPr/>
        </p:nvSpPr>
        <p:spPr>
          <a:xfrm>
            <a:off x="4349578" y="5918886"/>
            <a:ext cx="2150076" cy="630195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Chalkboard" panose="03050602040202020205" pitchFamily="66" charset="77"/>
              </a:rPr>
              <a:t>Generalise!</a:t>
            </a:r>
          </a:p>
        </p:txBody>
      </p:sp>
    </p:spTree>
    <p:extLst>
      <p:ext uri="{BB962C8B-B14F-4D97-AF65-F5344CB8AC3E}">
        <p14:creationId xmlns:p14="http://schemas.microsoft.com/office/powerpoint/2010/main" val="1638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26D7-6231-B448-8CAE-BA6BB03A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Edge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4CDD-32EA-7F46-86B4-4879DD2D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602272"/>
          </a:xfrm>
        </p:spPr>
        <p:txBody>
          <a:bodyPr/>
          <a:lstStyle/>
          <a:p>
            <a:r>
              <a:rPr lang="en-GB" dirty="0"/>
              <a:t>How many edges are there in each graph?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2BD85-0571-9445-AFA8-9D67FF235647}"/>
              </a:ext>
            </a:extLst>
          </p:cNvPr>
          <p:cNvGrpSpPr/>
          <p:nvPr/>
        </p:nvGrpSpPr>
        <p:grpSpPr>
          <a:xfrm>
            <a:off x="4572000" y="2061350"/>
            <a:ext cx="3429000" cy="1574800"/>
            <a:chOff x="4572000" y="2061350"/>
            <a:chExt cx="3429000" cy="1574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154114-1AA6-7744-BEE2-05E0E1695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061350"/>
              <a:ext cx="3429000" cy="1574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75C13D-200F-3E46-89FD-20071E7005BC}"/>
                </a:ext>
              </a:extLst>
            </p:cNvPr>
            <p:cNvSpPr/>
            <p:nvPr/>
          </p:nvSpPr>
          <p:spPr>
            <a:xfrm>
              <a:off x="6115049" y="3400425"/>
              <a:ext cx="357189" cy="23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DB8765-99B0-F248-AEC8-32831DF94DDA}"/>
              </a:ext>
            </a:extLst>
          </p:cNvPr>
          <p:cNvGrpSpPr/>
          <p:nvPr/>
        </p:nvGrpSpPr>
        <p:grpSpPr>
          <a:xfrm>
            <a:off x="766762" y="1812112"/>
            <a:ext cx="3467100" cy="2216962"/>
            <a:chOff x="766762" y="1812112"/>
            <a:chExt cx="3467100" cy="2216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C6D5F1-6CFF-0C4B-83BC-F15FBC766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62" y="1812112"/>
              <a:ext cx="3467100" cy="2159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1CCE79-2E20-424B-A99E-E67BE095B709}"/>
                </a:ext>
              </a:extLst>
            </p:cNvPr>
            <p:cNvSpPr/>
            <p:nvPr/>
          </p:nvSpPr>
          <p:spPr>
            <a:xfrm>
              <a:off x="2414588" y="3804260"/>
              <a:ext cx="214312" cy="224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305142-49D6-3141-9677-F5A46D7490F5}"/>
              </a:ext>
            </a:extLst>
          </p:cNvPr>
          <p:cNvGrpSpPr/>
          <p:nvPr/>
        </p:nvGrpSpPr>
        <p:grpSpPr>
          <a:xfrm>
            <a:off x="3129532" y="3847124"/>
            <a:ext cx="2985517" cy="2946575"/>
            <a:chOff x="3129532" y="3847124"/>
            <a:chExt cx="2985517" cy="29465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87B969-350E-DD46-8275-058D9C21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9532" y="3847124"/>
              <a:ext cx="2985517" cy="29465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561C37-E2C8-5A41-B8AB-0026592961AC}"/>
                </a:ext>
              </a:extLst>
            </p:cNvPr>
            <p:cNvSpPr/>
            <p:nvPr/>
          </p:nvSpPr>
          <p:spPr>
            <a:xfrm>
              <a:off x="4464844" y="6568885"/>
              <a:ext cx="214312" cy="224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479814-7E0F-7F48-8092-A729F26B88E1}"/>
              </a:ext>
            </a:extLst>
          </p:cNvPr>
          <p:cNvSpPr/>
          <p:nvPr/>
        </p:nvSpPr>
        <p:spPr>
          <a:xfrm>
            <a:off x="6786563" y="4029074"/>
            <a:ext cx="1728787" cy="90011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810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6D5F-866B-0F45-826E-D4545153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 Walls &amp; Factor Disks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E5F40-C42F-1444-B7D9-7F4D9D0F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87" y="1390496"/>
            <a:ext cx="4061213" cy="4019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CE6D4-EFCF-BE49-BEE4-052F19BFD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" y="2102152"/>
            <a:ext cx="5045031" cy="25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342D-0C7E-C44A-989D-57489398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69" y="130349"/>
            <a:ext cx="7886700" cy="649482"/>
          </a:xfrm>
        </p:spPr>
        <p:txBody>
          <a:bodyPr/>
          <a:lstStyle/>
          <a:p>
            <a:r>
              <a:rPr lang="en-GB" dirty="0"/>
              <a:t>Multiplication as 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AE0D3-D1E0-8346-9577-F288BD29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1" y="617360"/>
            <a:ext cx="8526162" cy="2068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BD11B-C50C-7441-972A-23E33498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1" y="2687841"/>
            <a:ext cx="8526162" cy="2068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397E0-A6C0-EB43-8785-2ADB60F1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91" y="4785698"/>
            <a:ext cx="8526162" cy="20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Drakensberg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ED80224A-0D7B-4B86-B129-2448B8B8E021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9FA5-2825-0641-9112-A4899A3D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8615-7A82-9E44-A321-16C9D65A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much time is spent on adding in the early years that multiplication comes second in people’s thinking.</a:t>
            </a:r>
          </a:p>
          <a:p>
            <a:r>
              <a:rPr lang="en-GB" dirty="0"/>
              <a:t>Developing multiplicative awarenesses is a vital component of mathematical thinking.</a:t>
            </a:r>
          </a:p>
          <a:p>
            <a:r>
              <a:rPr lang="en-GB" dirty="0"/>
              <a:t>Becoming familiar with the multiplicative structure of numbers can contribute to multiplicative facility and awareness. </a:t>
            </a:r>
          </a:p>
        </p:txBody>
      </p:sp>
    </p:spTree>
    <p:extLst>
      <p:ext uri="{BB962C8B-B14F-4D97-AF65-F5344CB8AC3E}">
        <p14:creationId xmlns:p14="http://schemas.microsoft.com/office/powerpoint/2010/main" val="22244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859216" cy="720080"/>
          </a:xfrm>
        </p:spPr>
        <p:txBody>
          <a:bodyPr/>
          <a:lstStyle/>
          <a:p>
            <a:r>
              <a:rPr lang="en-GB"/>
              <a:t>Selected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ED80224A-0D7B-4B86-B129-2448B8B8E021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44760"/>
            <a:ext cx="1440160" cy="5913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600" y="958489"/>
            <a:ext cx="1431400" cy="587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1" y="979836"/>
            <a:ext cx="1440160" cy="591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980728"/>
            <a:ext cx="1431400" cy="5877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956823"/>
            <a:ext cx="1921630" cy="58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row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ED80224A-0D7B-4B86-B129-2448B8B8E02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340768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8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/>
              <a:t>Selected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ED80224A-0D7B-4B86-B129-2448B8B8E021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14DE-2F30-3549-8B5E-649262CC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D75B-CAF6-F74E-8ED0-3DCABF5A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PMTheta</a:t>
            </a:r>
            <a:r>
              <a:rPr lang="en-GB" dirty="0"/>
              <a:t> (Joint Presentations; JHM/Applets)</a:t>
            </a:r>
          </a:p>
          <a:p>
            <a:r>
              <a:rPr lang="en-GB" dirty="0"/>
              <a:t>Mason, J. , Watson, A. , Venkat, H. &amp; Askew, M. (2018). Multiple Formats for Multiplication. </a:t>
            </a:r>
            <a:r>
              <a:rPr lang="en-GB" i="1" dirty="0"/>
              <a:t>Mathematics Teaching</a:t>
            </a:r>
            <a:r>
              <a:rPr lang="en-GB" dirty="0"/>
              <a:t> 262 .</a:t>
            </a:r>
          </a:p>
          <a:p>
            <a:r>
              <a:rPr lang="en-GB" dirty="0"/>
              <a:t>AnneWatson1089@gmail.com</a:t>
            </a:r>
          </a:p>
          <a:p>
            <a:r>
              <a:rPr lang="en-GB" dirty="0" err="1"/>
              <a:t>John.Mason@open.ac.uk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1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F3A5-AD12-4D47-9D96-2EF98768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Involving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33B9-0F6B-004E-A239-C9E907F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8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many zeroes are there in 20! = 1x2x3x…x20?</a:t>
            </a:r>
          </a:p>
          <a:p>
            <a:r>
              <a:rPr lang="en-GB" dirty="0"/>
              <a:t>What numbers have the property that multiplying by 5 merely sends the units digit to the front?</a:t>
            </a:r>
          </a:p>
          <a:p>
            <a:r>
              <a:rPr lang="en-GB" dirty="0"/>
              <a:t>How many copies of the digit 7 are used to make all of the numbers from 1 to 100? </a:t>
            </a:r>
          </a:p>
          <a:p>
            <a:pPr lvl="1"/>
            <a:r>
              <a:rPr lang="en-GB" dirty="0"/>
              <a:t>(what about other digits?)</a:t>
            </a:r>
          </a:p>
          <a:p>
            <a:r>
              <a:rPr lang="en-GB" dirty="0"/>
              <a:t>What number less than 1000 has the most divisors?</a:t>
            </a:r>
          </a:p>
          <a:p>
            <a:r>
              <a:rPr lang="en-GB" dirty="0"/>
              <a:t>For any number n, what is the longest possible minimal repeating block for 1/n?</a:t>
            </a:r>
          </a:p>
          <a:p>
            <a:r>
              <a:rPr lang="en-GB" dirty="0"/>
              <a:t>What connections are there between the decimal representation of 1/19 and sums of powers of 2?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thestarman.pcministry.com</a:t>
            </a:r>
            <a:r>
              <a:rPr lang="en-GB" dirty="0"/>
              <a:t>/math/rec/</a:t>
            </a:r>
            <a:r>
              <a:rPr lang="en-GB" dirty="0" err="1"/>
              <a:t>RepeatDec.htm</a:t>
            </a:r>
            <a:endParaRPr lang="en-GB" dirty="0"/>
          </a:p>
          <a:p>
            <a:pPr lvl="1"/>
            <a:r>
              <a:rPr lang="en-GB" dirty="0"/>
              <a:t>1/49 behaves similarly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A4DD7C-0E58-AE49-A154-ED2470221288}"/>
              </a:ext>
            </a:extLst>
          </p:cNvPr>
          <p:cNvSpPr/>
          <p:nvPr/>
        </p:nvSpPr>
        <p:spPr>
          <a:xfrm>
            <a:off x="5384776" y="5490226"/>
            <a:ext cx="3540034" cy="111958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These depend on familiarity with structure of numbers and number formats</a:t>
            </a:r>
          </a:p>
        </p:txBody>
      </p:sp>
    </p:spTree>
    <p:extLst>
      <p:ext uri="{BB962C8B-B14F-4D97-AF65-F5344CB8AC3E}">
        <p14:creationId xmlns:p14="http://schemas.microsoft.com/office/powerpoint/2010/main" val="30661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989B-E60B-EB45-B347-921EE4CD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B247-CFE5-4A42-AFB6-547B1B5D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70" y="1014608"/>
            <a:ext cx="7886700" cy="1437041"/>
          </a:xfrm>
        </p:spPr>
        <p:txBody>
          <a:bodyPr/>
          <a:lstStyle/>
          <a:p>
            <a:r>
              <a:rPr lang="en-GB" dirty="0"/>
              <a:t>Imagine the number 15 as a quantity</a:t>
            </a:r>
          </a:p>
          <a:p>
            <a:r>
              <a:rPr lang="en-GB" dirty="0"/>
              <a:t>Imagine counters displaying your imagery</a:t>
            </a:r>
          </a:p>
          <a:p>
            <a:r>
              <a:rPr lang="en-GB" dirty="0"/>
              <a:t>Now use the counters available!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BAF3EF-B883-074A-A379-CA849A12A532}"/>
              </a:ext>
            </a:extLst>
          </p:cNvPr>
          <p:cNvGrpSpPr/>
          <p:nvPr/>
        </p:nvGrpSpPr>
        <p:grpSpPr>
          <a:xfrm>
            <a:off x="1060174" y="2955235"/>
            <a:ext cx="1563755" cy="887895"/>
            <a:chOff x="1060174" y="2955235"/>
            <a:chExt cx="1563755" cy="8878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E47F3-794D-F843-8F40-AA8952D1B4EC}"/>
                </a:ext>
              </a:extLst>
            </p:cNvPr>
            <p:cNvSpPr/>
            <p:nvPr/>
          </p:nvSpPr>
          <p:spPr>
            <a:xfrm>
              <a:off x="10601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E35F95-B023-6247-AF89-C11176B214B9}"/>
                </a:ext>
              </a:extLst>
            </p:cNvPr>
            <p:cNvSpPr/>
            <p:nvPr/>
          </p:nvSpPr>
          <p:spPr>
            <a:xfrm>
              <a:off x="13981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3FF46C-D99D-9049-98E5-C28407195BBF}"/>
                </a:ext>
              </a:extLst>
            </p:cNvPr>
            <p:cNvSpPr/>
            <p:nvPr/>
          </p:nvSpPr>
          <p:spPr>
            <a:xfrm>
              <a:off x="17360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A597E6-BB44-7D41-A1AD-7F2F849D33FD}"/>
                </a:ext>
              </a:extLst>
            </p:cNvPr>
            <p:cNvSpPr/>
            <p:nvPr/>
          </p:nvSpPr>
          <p:spPr>
            <a:xfrm>
              <a:off x="20739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EE287-29BF-9F40-95EF-C9447E19F2BF}"/>
                </a:ext>
              </a:extLst>
            </p:cNvPr>
            <p:cNvSpPr/>
            <p:nvPr/>
          </p:nvSpPr>
          <p:spPr>
            <a:xfrm>
              <a:off x="241189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1B9A3-63B9-A54B-93D3-3B10BC357498}"/>
                </a:ext>
              </a:extLst>
            </p:cNvPr>
            <p:cNvSpPr/>
            <p:nvPr/>
          </p:nvSpPr>
          <p:spPr>
            <a:xfrm>
              <a:off x="10601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23DA47-26C7-CE45-9939-8BF28698C36B}"/>
                </a:ext>
              </a:extLst>
            </p:cNvPr>
            <p:cNvSpPr/>
            <p:nvPr/>
          </p:nvSpPr>
          <p:spPr>
            <a:xfrm>
              <a:off x="13981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3B7AC8-124C-9D4F-B870-061923582984}"/>
                </a:ext>
              </a:extLst>
            </p:cNvPr>
            <p:cNvSpPr/>
            <p:nvPr/>
          </p:nvSpPr>
          <p:spPr>
            <a:xfrm>
              <a:off x="17360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512F1A-AF43-F340-A73C-9F66D8D1EBC0}"/>
                </a:ext>
              </a:extLst>
            </p:cNvPr>
            <p:cNvSpPr/>
            <p:nvPr/>
          </p:nvSpPr>
          <p:spPr>
            <a:xfrm>
              <a:off x="20739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40441F-B782-AF4D-80DD-064B4F13656B}"/>
                </a:ext>
              </a:extLst>
            </p:cNvPr>
            <p:cNvSpPr/>
            <p:nvPr/>
          </p:nvSpPr>
          <p:spPr>
            <a:xfrm>
              <a:off x="241189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40B13D-C779-8249-8276-BC770B292D2B}"/>
                </a:ext>
              </a:extLst>
            </p:cNvPr>
            <p:cNvSpPr/>
            <p:nvPr/>
          </p:nvSpPr>
          <p:spPr>
            <a:xfrm>
              <a:off x="10601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4E69A-E893-5448-830F-BC334B3E2318}"/>
                </a:ext>
              </a:extLst>
            </p:cNvPr>
            <p:cNvSpPr/>
            <p:nvPr/>
          </p:nvSpPr>
          <p:spPr>
            <a:xfrm>
              <a:off x="13981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AD6785-AAB8-874B-A7DB-A69ABDA0B75B}"/>
                </a:ext>
              </a:extLst>
            </p:cNvPr>
            <p:cNvSpPr/>
            <p:nvPr/>
          </p:nvSpPr>
          <p:spPr>
            <a:xfrm>
              <a:off x="17360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4E0E35-3ED1-E24B-B3C8-79BACF5C0690}"/>
                </a:ext>
              </a:extLst>
            </p:cNvPr>
            <p:cNvSpPr/>
            <p:nvPr/>
          </p:nvSpPr>
          <p:spPr>
            <a:xfrm>
              <a:off x="20739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039FD5-464C-2048-9765-E9332DA474F5}"/>
                </a:ext>
              </a:extLst>
            </p:cNvPr>
            <p:cNvSpPr/>
            <p:nvPr/>
          </p:nvSpPr>
          <p:spPr>
            <a:xfrm>
              <a:off x="241189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05879E-8C37-5C41-9D1A-456F645D093E}"/>
              </a:ext>
            </a:extLst>
          </p:cNvPr>
          <p:cNvGrpSpPr/>
          <p:nvPr/>
        </p:nvGrpSpPr>
        <p:grpSpPr>
          <a:xfrm rot="5400000">
            <a:off x="3187148" y="2955235"/>
            <a:ext cx="1563755" cy="887895"/>
            <a:chOff x="3465444" y="2955235"/>
            <a:chExt cx="1563755" cy="88789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0BB8F1-66B0-7641-8124-64D25B738737}"/>
                </a:ext>
              </a:extLst>
            </p:cNvPr>
            <p:cNvSpPr/>
            <p:nvPr/>
          </p:nvSpPr>
          <p:spPr>
            <a:xfrm>
              <a:off x="346544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FAA210-DFB7-0F4E-B775-9A5F3AE21C29}"/>
                </a:ext>
              </a:extLst>
            </p:cNvPr>
            <p:cNvSpPr/>
            <p:nvPr/>
          </p:nvSpPr>
          <p:spPr>
            <a:xfrm>
              <a:off x="38033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8B702B-DA0D-2840-B887-D6D4BBABB8DD}"/>
                </a:ext>
              </a:extLst>
            </p:cNvPr>
            <p:cNvSpPr/>
            <p:nvPr/>
          </p:nvSpPr>
          <p:spPr>
            <a:xfrm>
              <a:off x="41413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9A948A-C19B-E748-BBBE-973A8224CDE4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9526E0E-2DC2-3C40-BB55-944FAEE6011E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759270-47FF-724B-A4D4-31908CDD1AF9}"/>
                </a:ext>
              </a:extLst>
            </p:cNvPr>
            <p:cNvSpPr/>
            <p:nvPr/>
          </p:nvSpPr>
          <p:spPr>
            <a:xfrm>
              <a:off x="346544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193407-E7F4-C940-8140-39286418875E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E473E3-8797-CD4B-A992-E7FEE575E8DD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2B91D8-8B05-C541-9122-3705670B6C85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975D7F-C5C3-9D45-8D3D-E0637A5275D6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36D362-C5ED-8A4E-B1B3-280B17686F12}"/>
                </a:ext>
              </a:extLst>
            </p:cNvPr>
            <p:cNvSpPr/>
            <p:nvPr/>
          </p:nvSpPr>
          <p:spPr>
            <a:xfrm>
              <a:off x="346544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DA8C6E-0E98-1545-8CBF-16231485DF58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C816D6-9944-5048-A413-C544982FC0E7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239534-9932-244A-927B-CB5DDEF8F32B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15DDB1D-D939-2946-BAAD-A0B3CA0F7CBF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C4508-E87F-204E-9DEE-B8C21D3E7F42}"/>
              </a:ext>
            </a:extLst>
          </p:cNvPr>
          <p:cNvGrpSpPr/>
          <p:nvPr/>
        </p:nvGrpSpPr>
        <p:grpSpPr>
          <a:xfrm rot="5400000">
            <a:off x="628650" y="5261111"/>
            <a:ext cx="1225825" cy="1225825"/>
            <a:chOff x="3803374" y="2617305"/>
            <a:chExt cx="1225825" cy="122582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0F1D0F-586A-E440-BBB9-A4CC8626F65C}"/>
                </a:ext>
              </a:extLst>
            </p:cNvPr>
            <p:cNvSpPr/>
            <p:nvPr/>
          </p:nvSpPr>
          <p:spPr>
            <a:xfrm>
              <a:off x="481716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DC4ECA-5990-9543-9CC4-13873DAF26A3}"/>
                </a:ext>
              </a:extLst>
            </p:cNvPr>
            <p:cNvSpPr/>
            <p:nvPr/>
          </p:nvSpPr>
          <p:spPr>
            <a:xfrm>
              <a:off x="38033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0A13F6-1E53-D547-86E7-3169B0C95120}"/>
                </a:ext>
              </a:extLst>
            </p:cNvPr>
            <p:cNvSpPr/>
            <p:nvPr/>
          </p:nvSpPr>
          <p:spPr>
            <a:xfrm>
              <a:off x="41413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46E2C2-C50B-7644-9EDC-2D339F8D013E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1FFB48-4612-DD4B-8EF7-CBCC2C0ECD92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98E6C6-A1B4-F843-8A81-CD55ADAC04E7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07FAD6F-5B27-8743-B24F-A0CACEE2F8CE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BBBE90-16C7-E246-B9B1-9C3E5AF52988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71DDA53-9559-8E49-972B-316F68DFEBE9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482D35-3FB3-E245-B505-BE80CD852EA8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1CC7CF-2971-984C-B6EA-B0AC927DF071}"/>
                </a:ext>
              </a:extLst>
            </p:cNvPr>
            <p:cNvSpPr/>
            <p:nvPr/>
          </p:nvSpPr>
          <p:spPr>
            <a:xfrm>
              <a:off x="4141304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8C8B36-E80B-254A-B18E-A799E8E504F3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184224C-2580-5945-84B2-62263F36033E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9F83AA-1745-9941-88E8-EF028DBCB263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32F450B-6F90-A843-8439-272161E4809F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84524A-A512-B940-99E7-AD6EAE6C4E59}"/>
              </a:ext>
            </a:extLst>
          </p:cNvPr>
          <p:cNvGrpSpPr/>
          <p:nvPr/>
        </p:nvGrpSpPr>
        <p:grpSpPr>
          <a:xfrm>
            <a:off x="628650" y="4585251"/>
            <a:ext cx="4936432" cy="212035"/>
            <a:chOff x="1060174" y="2955235"/>
            <a:chExt cx="4936432" cy="21203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A3B2E2B-12A8-BA49-B98E-75184CC1B18A}"/>
                </a:ext>
              </a:extLst>
            </p:cNvPr>
            <p:cNvSpPr/>
            <p:nvPr/>
          </p:nvSpPr>
          <p:spPr>
            <a:xfrm>
              <a:off x="10601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1BEC329-E555-4C4D-ABE9-AC67A4A8A308}"/>
                </a:ext>
              </a:extLst>
            </p:cNvPr>
            <p:cNvSpPr/>
            <p:nvPr/>
          </p:nvSpPr>
          <p:spPr>
            <a:xfrm>
              <a:off x="13981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A8BF1BF-BBEA-6C46-8ECC-ECD41E24EC03}"/>
                </a:ext>
              </a:extLst>
            </p:cNvPr>
            <p:cNvSpPr/>
            <p:nvPr/>
          </p:nvSpPr>
          <p:spPr>
            <a:xfrm>
              <a:off x="17360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E1D6C40-D5EF-4844-A66C-72170D9FAFD1}"/>
                </a:ext>
              </a:extLst>
            </p:cNvPr>
            <p:cNvSpPr/>
            <p:nvPr/>
          </p:nvSpPr>
          <p:spPr>
            <a:xfrm>
              <a:off x="20739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9FB7E80-F064-F540-AC67-BFFA8FC4310D}"/>
                </a:ext>
              </a:extLst>
            </p:cNvPr>
            <p:cNvSpPr/>
            <p:nvPr/>
          </p:nvSpPr>
          <p:spPr>
            <a:xfrm>
              <a:off x="241189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9913E5E-79B7-8D4E-A11E-E293200C3EEE}"/>
                </a:ext>
              </a:extLst>
            </p:cNvPr>
            <p:cNvSpPr/>
            <p:nvPr/>
          </p:nvSpPr>
          <p:spPr>
            <a:xfrm>
              <a:off x="274320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61601F5-0226-DA4C-BF78-8C7B6DEE508B}"/>
                </a:ext>
              </a:extLst>
            </p:cNvPr>
            <p:cNvSpPr/>
            <p:nvPr/>
          </p:nvSpPr>
          <p:spPr>
            <a:xfrm>
              <a:off x="308113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8F8C07-DC4C-904B-84A8-C29EB3090EA7}"/>
                </a:ext>
              </a:extLst>
            </p:cNvPr>
            <p:cNvSpPr/>
            <p:nvPr/>
          </p:nvSpPr>
          <p:spPr>
            <a:xfrm>
              <a:off x="341906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0DB9768-E3F1-5F4D-B61B-7BA7092216B2}"/>
                </a:ext>
              </a:extLst>
            </p:cNvPr>
            <p:cNvSpPr/>
            <p:nvPr/>
          </p:nvSpPr>
          <p:spPr>
            <a:xfrm>
              <a:off x="375699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5ED061-47F0-D843-AAC7-76305EFD0755}"/>
                </a:ext>
              </a:extLst>
            </p:cNvPr>
            <p:cNvSpPr/>
            <p:nvPr/>
          </p:nvSpPr>
          <p:spPr>
            <a:xfrm>
              <a:off x="409492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0925CB4-F252-FA47-8D7E-F5E30009FC92}"/>
                </a:ext>
              </a:extLst>
            </p:cNvPr>
            <p:cNvSpPr/>
            <p:nvPr/>
          </p:nvSpPr>
          <p:spPr>
            <a:xfrm>
              <a:off x="443285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AC5556-732C-5140-A78F-64270AB3A101}"/>
                </a:ext>
              </a:extLst>
            </p:cNvPr>
            <p:cNvSpPr/>
            <p:nvPr/>
          </p:nvSpPr>
          <p:spPr>
            <a:xfrm>
              <a:off x="477078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25EAF6E-4693-6340-B9D9-77385D1BE9F3}"/>
                </a:ext>
              </a:extLst>
            </p:cNvPr>
            <p:cNvSpPr/>
            <p:nvPr/>
          </p:nvSpPr>
          <p:spPr>
            <a:xfrm>
              <a:off x="510871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CB8A092-F321-3E49-8E22-A4178A2FAC85}"/>
                </a:ext>
              </a:extLst>
            </p:cNvPr>
            <p:cNvSpPr/>
            <p:nvPr/>
          </p:nvSpPr>
          <p:spPr>
            <a:xfrm>
              <a:off x="544664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50D8191-05E6-934B-90D0-12C8160E1D56}"/>
                </a:ext>
              </a:extLst>
            </p:cNvPr>
            <p:cNvSpPr/>
            <p:nvPr/>
          </p:nvSpPr>
          <p:spPr>
            <a:xfrm>
              <a:off x="578457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68" name="Cloud 67">
            <a:extLst>
              <a:ext uri="{FF2B5EF4-FFF2-40B4-BE49-F238E27FC236}">
                <a16:creationId xmlns:a16="http://schemas.microsoft.com/office/drawing/2014/main" id="{2AD44A09-EE8A-564E-A92E-98B947D6B22C}"/>
              </a:ext>
            </a:extLst>
          </p:cNvPr>
          <p:cNvSpPr/>
          <p:nvPr/>
        </p:nvSpPr>
        <p:spPr>
          <a:xfrm>
            <a:off x="6616148" y="2451650"/>
            <a:ext cx="1808922" cy="1159562"/>
          </a:xfrm>
          <a:prstGeom prst="cloud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Seeing as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8E4625F-2FEF-5742-96EF-DB5DCBBD5BCD}"/>
              </a:ext>
            </a:extLst>
          </p:cNvPr>
          <p:cNvGrpSpPr/>
          <p:nvPr/>
        </p:nvGrpSpPr>
        <p:grpSpPr>
          <a:xfrm rot="5400000">
            <a:off x="2197409" y="5262737"/>
            <a:ext cx="1229138" cy="1225889"/>
            <a:chOff x="3800061" y="2617241"/>
            <a:chExt cx="1229138" cy="12258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5F2730A-2420-F94C-AE47-8EA972C3620D}"/>
                </a:ext>
              </a:extLst>
            </p:cNvPr>
            <p:cNvSpPr/>
            <p:nvPr/>
          </p:nvSpPr>
          <p:spPr>
            <a:xfrm>
              <a:off x="481716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B8CBAF5-787C-EF43-A01A-9B55B2C5D683}"/>
                </a:ext>
              </a:extLst>
            </p:cNvPr>
            <p:cNvSpPr/>
            <p:nvPr/>
          </p:nvSpPr>
          <p:spPr>
            <a:xfrm>
              <a:off x="38033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6AF3AA1-199F-0642-96E2-C17F9AD1356D}"/>
                </a:ext>
              </a:extLst>
            </p:cNvPr>
            <p:cNvSpPr/>
            <p:nvPr/>
          </p:nvSpPr>
          <p:spPr>
            <a:xfrm>
              <a:off x="41413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F963689-3368-DE4F-8C07-79A822DFC43D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EC1A18F-DA64-0344-90AB-52A78412AD63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237BC2-2AA9-DB44-AF8D-89E42D7E48BA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FA5F1E4-2D60-DB46-AEC1-7FC3EC656EC3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C32D22-2170-F44B-8110-74ADF89A2C51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53331F-C0B4-C14E-BA66-8F1BD8C7B840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5C37A7-3345-A643-AA7D-EF2661EC2A7A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A878E4B-24EB-0B42-9157-167EBA865E7A}"/>
                </a:ext>
              </a:extLst>
            </p:cNvPr>
            <p:cNvSpPr/>
            <p:nvPr/>
          </p:nvSpPr>
          <p:spPr>
            <a:xfrm>
              <a:off x="4141304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3BEC08F-CA20-FE4B-AC2B-1D99D075BC9F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9FFE7BE-D35F-674F-850E-885D13FC78F7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9705509-12AF-814A-97CD-8B1E6F13D2E6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8AEF82-728C-A349-9358-21337DA00F25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C7D53A7-C25C-704B-A9DA-6B38B6725F39}"/>
                </a:ext>
              </a:extLst>
            </p:cNvPr>
            <p:cNvSpPr/>
            <p:nvPr/>
          </p:nvSpPr>
          <p:spPr>
            <a:xfrm>
              <a:off x="3800061" y="2617241"/>
              <a:ext cx="212035" cy="2120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D4CE6C-21A9-B446-A457-CE730D44914B}"/>
              </a:ext>
            </a:extLst>
          </p:cNvPr>
          <p:cNvGrpSpPr/>
          <p:nvPr/>
        </p:nvGrpSpPr>
        <p:grpSpPr>
          <a:xfrm>
            <a:off x="580769" y="5041555"/>
            <a:ext cx="1367123" cy="1519881"/>
            <a:chOff x="580769" y="5041555"/>
            <a:chExt cx="1367123" cy="151988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74550A-AD4B-4B42-85FF-CEAE39CE8464}"/>
                </a:ext>
              </a:extLst>
            </p:cNvPr>
            <p:cNvCxnSpPr/>
            <p:nvPr/>
          </p:nvCxnSpPr>
          <p:spPr>
            <a:xfrm flipV="1">
              <a:off x="1597782" y="5041555"/>
              <a:ext cx="0" cy="15198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990D0BF-A064-994A-9EE0-43F095763936}"/>
                </a:ext>
              </a:extLst>
            </p:cNvPr>
            <p:cNvCxnSpPr>
              <a:cxnSpLocks/>
            </p:cNvCxnSpPr>
            <p:nvPr/>
          </p:nvCxnSpPr>
          <p:spPr>
            <a:xfrm>
              <a:off x="580769" y="5539945"/>
              <a:ext cx="1367123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6F91A28-7374-F04A-B4BE-B2BE06516031}"/>
              </a:ext>
            </a:extLst>
          </p:cNvPr>
          <p:cNvGrpSpPr/>
          <p:nvPr/>
        </p:nvGrpSpPr>
        <p:grpSpPr>
          <a:xfrm rot="5400000">
            <a:off x="6392687" y="3933280"/>
            <a:ext cx="2526151" cy="2581161"/>
            <a:chOff x="2503048" y="1261969"/>
            <a:chExt cx="2526151" cy="258116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210FC71-0C62-CB4E-8589-2C562844F578}"/>
                </a:ext>
              </a:extLst>
            </p:cNvPr>
            <p:cNvSpPr/>
            <p:nvPr/>
          </p:nvSpPr>
          <p:spPr>
            <a:xfrm>
              <a:off x="481716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EB0751E-A755-BC42-8D5A-6792C23BDED4}"/>
                </a:ext>
              </a:extLst>
            </p:cNvPr>
            <p:cNvSpPr/>
            <p:nvPr/>
          </p:nvSpPr>
          <p:spPr>
            <a:xfrm>
              <a:off x="2511288" y="3626241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48CB251-90B3-8742-8C92-7CFA0DA4C5E1}"/>
                </a:ext>
              </a:extLst>
            </p:cNvPr>
            <p:cNvSpPr/>
            <p:nvPr/>
          </p:nvSpPr>
          <p:spPr>
            <a:xfrm>
              <a:off x="4817163" y="1622943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564D054-21D4-BE41-800B-27943678D624}"/>
                </a:ext>
              </a:extLst>
            </p:cNvPr>
            <p:cNvSpPr/>
            <p:nvPr/>
          </p:nvSpPr>
          <p:spPr>
            <a:xfrm>
              <a:off x="4817164" y="227937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20DFD3C-C1FD-2E48-A768-456017E73AB2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464C1E6-7178-C14A-A104-E668E0622D15}"/>
                </a:ext>
              </a:extLst>
            </p:cNvPr>
            <p:cNvSpPr/>
            <p:nvPr/>
          </p:nvSpPr>
          <p:spPr>
            <a:xfrm>
              <a:off x="4817163" y="194144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31F45E9-0DD1-9B4A-9304-B2359D6DA77E}"/>
                </a:ext>
              </a:extLst>
            </p:cNvPr>
            <p:cNvSpPr/>
            <p:nvPr/>
          </p:nvSpPr>
          <p:spPr>
            <a:xfrm>
              <a:off x="2801941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C33110D-2665-944D-9AE9-A414636C2AD8}"/>
                </a:ext>
              </a:extLst>
            </p:cNvPr>
            <p:cNvSpPr/>
            <p:nvPr/>
          </p:nvSpPr>
          <p:spPr>
            <a:xfrm>
              <a:off x="3139871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1116A07-35C0-1246-81C2-15D166BD6C23}"/>
                </a:ext>
              </a:extLst>
            </p:cNvPr>
            <p:cNvSpPr/>
            <p:nvPr/>
          </p:nvSpPr>
          <p:spPr>
            <a:xfrm>
              <a:off x="3477801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274B74-3EFA-1B41-8894-2573C38F60F9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BE589F2-338E-DB4D-98CF-4F85F822A264}"/>
                </a:ext>
              </a:extLst>
            </p:cNvPr>
            <p:cNvSpPr/>
            <p:nvPr/>
          </p:nvSpPr>
          <p:spPr>
            <a:xfrm>
              <a:off x="4817163" y="1285013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609BB61-265A-FA45-9D86-3892B31B3514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A6D5524-8B70-4347-8196-28367BE0258C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CED3E4-979B-4942-8118-2482B6131012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DCE4F6-C936-C447-B473-DC7948FE5B53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EDC66CA-8601-8547-AFC6-32BA36566F3D}"/>
                </a:ext>
              </a:extLst>
            </p:cNvPr>
            <p:cNvSpPr/>
            <p:nvPr/>
          </p:nvSpPr>
          <p:spPr>
            <a:xfrm>
              <a:off x="2503048" y="3288487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F3FA2CA-E005-F746-8480-7BBD268FF4D8}"/>
                </a:ext>
              </a:extLst>
            </p:cNvPr>
            <p:cNvSpPr/>
            <p:nvPr/>
          </p:nvSpPr>
          <p:spPr>
            <a:xfrm>
              <a:off x="2793701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3EA1E09-3974-4444-A944-3262EF4A9FE8}"/>
                </a:ext>
              </a:extLst>
            </p:cNvPr>
            <p:cNvSpPr/>
            <p:nvPr/>
          </p:nvSpPr>
          <p:spPr>
            <a:xfrm>
              <a:off x="3131631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224114B-92E0-EB4C-9B1D-2DC7871B9066}"/>
                </a:ext>
              </a:extLst>
            </p:cNvPr>
            <p:cNvSpPr/>
            <p:nvPr/>
          </p:nvSpPr>
          <p:spPr>
            <a:xfrm>
              <a:off x="3469561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5A304A5-DB87-9940-9541-99DCE43149FF}"/>
                </a:ext>
              </a:extLst>
            </p:cNvPr>
            <p:cNvSpPr/>
            <p:nvPr/>
          </p:nvSpPr>
          <p:spPr>
            <a:xfrm>
              <a:off x="3795134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FEC399D-8C0E-1D45-84B1-BD826394408F}"/>
                </a:ext>
              </a:extLst>
            </p:cNvPr>
            <p:cNvSpPr/>
            <p:nvPr/>
          </p:nvSpPr>
          <p:spPr>
            <a:xfrm>
              <a:off x="4133064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2636122-FED4-CE41-93DD-23971F121866}"/>
                </a:ext>
              </a:extLst>
            </p:cNvPr>
            <p:cNvSpPr/>
            <p:nvPr/>
          </p:nvSpPr>
          <p:spPr>
            <a:xfrm>
              <a:off x="4470994" y="329334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604D4AD-82E6-334C-9959-FC971FA74805}"/>
                </a:ext>
              </a:extLst>
            </p:cNvPr>
            <p:cNvSpPr/>
            <p:nvPr/>
          </p:nvSpPr>
          <p:spPr>
            <a:xfrm>
              <a:off x="2507164" y="2950734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4A923E5-56E6-264B-83FF-435EE78767D7}"/>
                </a:ext>
              </a:extLst>
            </p:cNvPr>
            <p:cNvSpPr/>
            <p:nvPr/>
          </p:nvSpPr>
          <p:spPr>
            <a:xfrm>
              <a:off x="2797817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19C5521-FBFD-294B-9523-571172FD624D}"/>
                </a:ext>
              </a:extLst>
            </p:cNvPr>
            <p:cNvSpPr/>
            <p:nvPr/>
          </p:nvSpPr>
          <p:spPr>
            <a:xfrm>
              <a:off x="3135747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2E5642F-5ED5-D44B-9EDD-C4874E7B2EC8}"/>
                </a:ext>
              </a:extLst>
            </p:cNvPr>
            <p:cNvSpPr/>
            <p:nvPr/>
          </p:nvSpPr>
          <p:spPr>
            <a:xfrm>
              <a:off x="3473677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2272B77-8A03-0B4D-836F-44E2D608D926}"/>
                </a:ext>
              </a:extLst>
            </p:cNvPr>
            <p:cNvSpPr/>
            <p:nvPr/>
          </p:nvSpPr>
          <p:spPr>
            <a:xfrm>
              <a:off x="3799250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87D317E-CAFB-8145-84B5-411D3D1E574F}"/>
                </a:ext>
              </a:extLst>
            </p:cNvPr>
            <p:cNvSpPr/>
            <p:nvPr/>
          </p:nvSpPr>
          <p:spPr>
            <a:xfrm>
              <a:off x="4137180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96F0DF-51F8-4440-94AE-6B377A8A11A2}"/>
                </a:ext>
              </a:extLst>
            </p:cNvPr>
            <p:cNvSpPr/>
            <p:nvPr/>
          </p:nvSpPr>
          <p:spPr>
            <a:xfrm>
              <a:off x="4475110" y="295558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48F2270-F059-3145-832C-B0B83CD6AADE}"/>
                </a:ext>
              </a:extLst>
            </p:cNvPr>
            <p:cNvSpPr/>
            <p:nvPr/>
          </p:nvSpPr>
          <p:spPr>
            <a:xfrm>
              <a:off x="2511280" y="261298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8C5FCA9-290F-454F-B96C-B7DA30282D3F}"/>
                </a:ext>
              </a:extLst>
            </p:cNvPr>
            <p:cNvSpPr/>
            <p:nvPr/>
          </p:nvSpPr>
          <p:spPr>
            <a:xfrm>
              <a:off x="2801933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0A64469-7221-D543-A52B-BA9C4B8BDD7C}"/>
                </a:ext>
              </a:extLst>
            </p:cNvPr>
            <p:cNvSpPr/>
            <p:nvPr/>
          </p:nvSpPr>
          <p:spPr>
            <a:xfrm>
              <a:off x="3139863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B995436-2D3A-344B-A52E-99E2768C6729}"/>
                </a:ext>
              </a:extLst>
            </p:cNvPr>
            <p:cNvSpPr/>
            <p:nvPr/>
          </p:nvSpPr>
          <p:spPr>
            <a:xfrm>
              <a:off x="3477793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B721586-69D4-614B-A4B6-107EF18C23C0}"/>
                </a:ext>
              </a:extLst>
            </p:cNvPr>
            <p:cNvSpPr/>
            <p:nvPr/>
          </p:nvSpPr>
          <p:spPr>
            <a:xfrm>
              <a:off x="3803366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67CA982-9126-AA49-9A61-DB2BCA96D974}"/>
                </a:ext>
              </a:extLst>
            </p:cNvPr>
            <p:cNvSpPr/>
            <p:nvPr/>
          </p:nvSpPr>
          <p:spPr>
            <a:xfrm>
              <a:off x="4141296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A341D3A-55AE-DC40-B38B-F3A327C55500}"/>
                </a:ext>
              </a:extLst>
            </p:cNvPr>
            <p:cNvSpPr/>
            <p:nvPr/>
          </p:nvSpPr>
          <p:spPr>
            <a:xfrm>
              <a:off x="4479226" y="261783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7269B6D-2F00-9346-81E6-F319EB8FB2B8}"/>
                </a:ext>
              </a:extLst>
            </p:cNvPr>
            <p:cNvSpPr/>
            <p:nvPr/>
          </p:nvSpPr>
          <p:spPr>
            <a:xfrm>
              <a:off x="2515396" y="2275228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55F857D-E248-AB40-8536-16C992A27C2B}"/>
                </a:ext>
              </a:extLst>
            </p:cNvPr>
            <p:cNvSpPr/>
            <p:nvPr/>
          </p:nvSpPr>
          <p:spPr>
            <a:xfrm>
              <a:off x="2806049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D92EF47-6500-784B-8A4F-01699B6F75D3}"/>
                </a:ext>
              </a:extLst>
            </p:cNvPr>
            <p:cNvSpPr/>
            <p:nvPr/>
          </p:nvSpPr>
          <p:spPr>
            <a:xfrm>
              <a:off x="3143979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3A01DEC-2A4A-1648-A434-0EBA19219B10}"/>
                </a:ext>
              </a:extLst>
            </p:cNvPr>
            <p:cNvSpPr/>
            <p:nvPr/>
          </p:nvSpPr>
          <p:spPr>
            <a:xfrm>
              <a:off x="3481909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01E05D9-433F-2441-8407-71BC71255C56}"/>
                </a:ext>
              </a:extLst>
            </p:cNvPr>
            <p:cNvSpPr/>
            <p:nvPr/>
          </p:nvSpPr>
          <p:spPr>
            <a:xfrm>
              <a:off x="3807482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58ACA82-784D-6947-B900-5C292112D1DD}"/>
                </a:ext>
              </a:extLst>
            </p:cNvPr>
            <p:cNvSpPr/>
            <p:nvPr/>
          </p:nvSpPr>
          <p:spPr>
            <a:xfrm>
              <a:off x="4145412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E1BED3E-B4BC-814E-9D64-E067233869FA}"/>
                </a:ext>
              </a:extLst>
            </p:cNvPr>
            <p:cNvSpPr/>
            <p:nvPr/>
          </p:nvSpPr>
          <p:spPr>
            <a:xfrm>
              <a:off x="4483342" y="22800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8F7770F-DEEC-8241-8704-3AEF6B4096D6}"/>
                </a:ext>
              </a:extLst>
            </p:cNvPr>
            <p:cNvSpPr/>
            <p:nvPr/>
          </p:nvSpPr>
          <p:spPr>
            <a:xfrm>
              <a:off x="2519512" y="193747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6D0CC22-2237-7346-B8CC-5EE6313104E0}"/>
                </a:ext>
              </a:extLst>
            </p:cNvPr>
            <p:cNvSpPr/>
            <p:nvPr/>
          </p:nvSpPr>
          <p:spPr>
            <a:xfrm>
              <a:off x="2810165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1D93C18-8797-FC4D-A229-BE0D9A38B3AC}"/>
                </a:ext>
              </a:extLst>
            </p:cNvPr>
            <p:cNvSpPr/>
            <p:nvPr/>
          </p:nvSpPr>
          <p:spPr>
            <a:xfrm>
              <a:off x="3148095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E3C25EB-B30B-654E-86F5-E4983A28A02E}"/>
                </a:ext>
              </a:extLst>
            </p:cNvPr>
            <p:cNvSpPr/>
            <p:nvPr/>
          </p:nvSpPr>
          <p:spPr>
            <a:xfrm>
              <a:off x="3486025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65FF6C2-7FF8-694E-AE5D-F4DA401EE156}"/>
                </a:ext>
              </a:extLst>
            </p:cNvPr>
            <p:cNvSpPr/>
            <p:nvPr/>
          </p:nvSpPr>
          <p:spPr>
            <a:xfrm>
              <a:off x="3811598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19451D3-0EEB-8D4D-818C-F552F45B2FE9}"/>
                </a:ext>
              </a:extLst>
            </p:cNvPr>
            <p:cNvSpPr/>
            <p:nvPr/>
          </p:nvSpPr>
          <p:spPr>
            <a:xfrm>
              <a:off x="4149528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50E4E71-2CE7-E047-8C3B-F1F416763C8B}"/>
                </a:ext>
              </a:extLst>
            </p:cNvPr>
            <p:cNvSpPr/>
            <p:nvPr/>
          </p:nvSpPr>
          <p:spPr>
            <a:xfrm>
              <a:off x="4487458" y="194232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948AEB3-B8D0-7048-BB20-74C64DED5826}"/>
                </a:ext>
              </a:extLst>
            </p:cNvPr>
            <p:cNvSpPr/>
            <p:nvPr/>
          </p:nvSpPr>
          <p:spPr>
            <a:xfrm>
              <a:off x="2523628" y="159972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3B975BE-685C-1840-AFF1-E13D7B6FADBE}"/>
                </a:ext>
              </a:extLst>
            </p:cNvPr>
            <p:cNvSpPr/>
            <p:nvPr/>
          </p:nvSpPr>
          <p:spPr>
            <a:xfrm>
              <a:off x="2814281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A343186-65AF-8842-9B2F-798991E370A2}"/>
                </a:ext>
              </a:extLst>
            </p:cNvPr>
            <p:cNvSpPr/>
            <p:nvPr/>
          </p:nvSpPr>
          <p:spPr>
            <a:xfrm>
              <a:off x="3152211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DE8A5FD-BDB8-764C-A71D-A8DCF51010C6}"/>
                </a:ext>
              </a:extLst>
            </p:cNvPr>
            <p:cNvSpPr/>
            <p:nvPr/>
          </p:nvSpPr>
          <p:spPr>
            <a:xfrm>
              <a:off x="3490141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414C008-D441-3E4F-AAE3-3F9D35B40188}"/>
                </a:ext>
              </a:extLst>
            </p:cNvPr>
            <p:cNvSpPr/>
            <p:nvPr/>
          </p:nvSpPr>
          <p:spPr>
            <a:xfrm>
              <a:off x="3815714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8F2726F-11E2-7C43-B5D7-4529CD9DC559}"/>
                </a:ext>
              </a:extLst>
            </p:cNvPr>
            <p:cNvSpPr/>
            <p:nvPr/>
          </p:nvSpPr>
          <p:spPr>
            <a:xfrm>
              <a:off x="4153644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99E7C9EB-C270-964D-82AD-8A850FE90283}"/>
                </a:ext>
              </a:extLst>
            </p:cNvPr>
            <p:cNvSpPr/>
            <p:nvPr/>
          </p:nvSpPr>
          <p:spPr>
            <a:xfrm>
              <a:off x="4491574" y="1604576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35D1F85-1537-4A4F-9C7F-1C12E4881101}"/>
                </a:ext>
              </a:extLst>
            </p:cNvPr>
            <p:cNvSpPr/>
            <p:nvPr/>
          </p:nvSpPr>
          <p:spPr>
            <a:xfrm>
              <a:off x="2527744" y="126196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FA6E742-B623-F44E-A0CA-5D7BF596C310}"/>
                </a:ext>
              </a:extLst>
            </p:cNvPr>
            <p:cNvSpPr/>
            <p:nvPr/>
          </p:nvSpPr>
          <p:spPr>
            <a:xfrm>
              <a:off x="2818397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56A3750B-A8C5-FB43-951F-5031052E4EF0}"/>
                </a:ext>
              </a:extLst>
            </p:cNvPr>
            <p:cNvSpPr/>
            <p:nvPr/>
          </p:nvSpPr>
          <p:spPr>
            <a:xfrm>
              <a:off x="3156327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7552D02-C8A7-404F-9401-770E1C07E7B0}"/>
                </a:ext>
              </a:extLst>
            </p:cNvPr>
            <p:cNvSpPr/>
            <p:nvPr/>
          </p:nvSpPr>
          <p:spPr>
            <a:xfrm>
              <a:off x="3494257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698643E-85DD-A743-A70E-A3F20B2395C3}"/>
                </a:ext>
              </a:extLst>
            </p:cNvPr>
            <p:cNvSpPr/>
            <p:nvPr/>
          </p:nvSpPr>
          <p:spPr>
            <a:xfrm>
              <a:off x="3819830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2685BF0-6024-D84E-BB53-95A630DE51DB}"/>
                </a:ext>
              </a:extLst>
            </p:cNvPr>
            <p:cNvSpPr/>
            <p:nvPr/>
          </p:nvSpPr>
          <p:spPr>
            <a:xfrm>
              <a:off x="4157760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91B5D16-5FEF-C54A-896C-ADDFC77AFB3A}"/>
                </a:ext>
              </a:extLst>
            </p:cNvPr>
            <p:cNvSpPr/>
            <p:nvPr/>
          </p:nvSpPr>
          <p:spPr>
            <a:xfrm>
              <a:off x="4495690" y="126682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DF5E7573-5C6D-A042-B515-330C738B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77" y="5167242"/>
            <a:ext cx="1391797" cy="14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C4A9-07C7-5A42-8016-E6A26DAA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198412"/>
          </a:xfrm>
        </p:spPr>
        <p:txBody>
          <a:bodyPr/>
          <a:lstStyle/>
          <a:p>
            <a:r>
              <a:rPr lang="en-GB" dirty="0"/>
              <a:t>Working with two other people, arrange 12 counters in as many ways as possible to reveal multiplicative aspects of the structure of 12.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EF885-759E-3C48-B0A4-04AA3540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Thou Likewise!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186E42B-B114-8740-BCC0-57484EADF252}"/>
              </a:ext>
            </a:extLst>
          </p:cNvPr>
          <p:cNvSpPr/>
          <p:nvPr/>
        </p:nvSpPr>
        <p:spPr>
          <a:xfrm>
            <a:off x="5708468" y="4911634"/>
            <a:ext cx="2913017" cy="130628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Chalkboard" panose="03050602040202020205" pitchFamily="66" charset="77"/>
              </a:rPr>
              <a:t>Were you led to find more ways for 12 than you did for 15?</a:t>
            </a:r>
          </a:p>
        </p:txBody>
      </p:sp>
    </p:spTree>
    <p:extLst>
      <p:ext uri="{BB962C8B-B14F-4D97-AF65-F5344CB8AC3E}">
        <p14:creationId xmlns:p14="http://schemas.microsoft.com/office/powerpoint/2010/main" val="20216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989B-E60B-EB45-B347-921EE4CD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12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BAF3EF-B883-074A-A379-CA849A12A532}"/>
              </a:ext>
            </a:extLst>
          </p:cNvPr>
          <p:cNvGrpSpPr/>
          <p:nvPr/>
        </p:nvGrpSpPr>
        <p:grpSpPr>
          <a:xfrm>
            <a:off x="306409" y="1806054"/>
            <a:ext cx="1225825" cy="887895"/>
            <a:chOff x="1060174" y="2955235"/>
            <a:chExt cx="1225825" cy="8878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E47F3-794D-F843-8F40-AA8952D1B4EC}"/>
                </a:ext>
              </a:extLst>
            </p:cNvPr>
            <p:cNvSpPr/>
            <p:nvPr/>
          </p:nvSpPr>
          <p:spPr>
            <a:xfrm>
              <a:off x="10601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E35F95-B023-6247-AF89-C11176B214B9}"/>
                </a:ext>
              </a:extLst>
            </p:cNvPr>
            <p:cNvSpPr/>
            <p:nvPr/>
          </p:nvSpPr>
          <p:spPr>
            <a:xfrm>
              <a:off x="13981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3FF46C-D99D-9049-98E5-C28407195BBF}"/>
                </a:ext>
              </a:extLst>
            </p:cNvPr>
            <p:cNvSpPr/>
            <p:nvPr/>
          </p:nvSpPr>
          <p:spPr>
            <a:xfrm>
              <a:off x="17360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A597E6-BB44-7D41-A1AD-7F2F849D33FD}"/>
                </a:ext>
              </a:extLst>
            </p:cNvPr>
            <p:cNvSpPr/>
            <p:nvPr/>
          </p:nvSpPr>
          <p:spPr>
            <a:xfrm>
              <a:off x="20739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1B9A3-63B9-A54B-93D3-3B10BC357498}"/>
                </a:ext>
              </a:extLst>
            </p:cNvPr>
            <p:cNvSpPr/>
            <p:nvPr/>
          </p:nvSpPr>
          <p:spPr>
            <a:xfrm>
              <a:off x="10601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23DA47-26C7-CE45-9939-8BF28698C36B}"/>
                </a:ext>
              </a:extLst>
            </p:cNvPr>
            <p:cNvSpPr/>
            <p:nvPr/>
          </p:nvSpPr>
          <p:spPr>
            <a:xfrm>
              <a:off x="13981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3B7AC8-124C-9D4F-B870-061923582984}"/>
                </a:ext>
              </a:extLst>
            </p:cNvPr>
            <p:cNvSpPr/>
            <p:nvPr/>
          </p:nvSpPr>
          <p:spPr>
            <a:xfrm>
              <a:off x="17360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512F1A-AF43-F340-A73C-9F66D8D1EBC0}"/>
                </a:ext>
              </a:extLst>
            </p:cNvPr>
            <p:cNvSpPr/>
            <p:nvPr/>
          </p:nvSpPr>
          <p:spPr>
            <a:xfrm>
              <a:off x="20739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40B13D-C779-8249-8276-BC770B292D2B}"/>
                </a:ext>
              </a:extLst>
            </p:cNvPr>
            <p:cNvSpPr/>
            <p:nvPr/>
          </p:nvSpPr>
          <p:spPr>
            <a:xfrm>
              <a:off x="10601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F4E69A-E893-5448-830F-BC334B3E2318}"/>
                </a:ext>
              </a:extLst>
            </p:cNvPr>
            <p:cNvSpPr/>
            <p:nvPr/>
          </p:nvSpPr>
          <p:spPr>
            <a:xfrm>
              <a:off x="13981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AD6785-AAB8-874B-A7DB-A69ABDA0B75B}"/>
                </a:ext>
              </a:extLst>
            </p:cNvPr>
            <p:cNvSpPr/>
            <p:nvPr/>
          </p:nvSpPr>
          <p:spPr>
            <a:xfrm>
              <a:off x="17360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4E0E35-3ED1-E24B-B3C8-79BACF5C0690}"/>
                </a:ext>
              </a:extLst>
            </p:cNvPr>
            <p:cNvSpPr/>
            <p:nvPr/>
          </p:nvSpPr>
          <p:spPr>
            <a:xfrm>
              <a:off x="20739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05879E-8C37-5C41-9D1A-456F645D093E}"/>
              </a:ext>
            </a:extLst>
          </p:cNvPr>
          <p:cNvGrpSpPr/>
          <p:nvPr/>
        </p:nvGrpSpPr>
        <p:grpSpPr>
          <a:xfrm rot="5400000">
            <a:off x="1938912" y="1637089"/>
            <a:ext cx="1225825" cy="887895"/>
            <a:chOff x="3465444" y="2955235"/>
            <a:chExt cx="1225825" cy="88789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0BB8F1-66B0-7641-8124-64D25B738737}"/>
                </a:ext>
              </a:extLst>
            </p:cNvPr>
            <p:cNvSpPr/>
            <p:nvPr/>
          </p:nvSpPr>
          <p:spPr>
            <a:xfrm>
              <a:off x="346544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FAA210-DFB7-0F4E-B775-9A5F3AE21C29}"/>
                </a:ext>
              </a:extLst>
            </p:cNvPr>
            <p:cNvSpPr/>
            <p:nvPr/>
          </p:nvSpPr>
          <p:spPr>
            <a:xfrm>
              <a:off x="38033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8B702B-DA0D-2840-B887-D6D4BBABB8DD}"/>
                </a:ext>
              </a:extLst>
            </p:cNvPr>
            <p:cNvSpPr/>
            <p:nvPr/>
          </p:nvSpPr>
          <p:spPr>
            <a:xfrm>
              <a:off x="41413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9A948A-C19B-E748-BBBE-973A8224CDE4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759270-47FF-724B-A4D4-31908CDD1AF9}"/>
                </a:ext>
              </a:extLst>
            </p:cNvPr>
            <p:cNvSpPr/>
            <p:nvPr/>
          </p:nvSpPr>
          <p:spPr>
            <a:xfrm>
              <a:off x="346544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193407-E7F4-C940-8140-39286418875E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E473E3-8797-CD4B-A992-E7FEE575E8DD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2B91D8-8B05-C541-9122-3705670B6C85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36D362-C5ED-8A4E-B1B3-280B17686F12}"/>
                </a:ext>
              </a:extLst>
            </p:cNvPr>
            <p:cNvSpPr/>
            <p:nvPr/>
          </p:nvSpPr>
          <p:spPr>
            <a:xfrm>
              <a:off x="346544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DA8C6E-0E98-1545-8CBF-16231485DF58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C816D6-9944-5048-A413-C544982FC0E7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239534-9932-244A-927B-CB5DDEF8F32B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C4508-E87F-204E-9DEE-B8C21D3E7F42}"/>
              </a:ext>
            </a:extLst>
          </p:cNvPr>
          <p:cNvGrpSpPr/>
          <p:nvPr/>
        </p:nvGrpSpPr>
        <p:grpSpPr>
          <a:xfrm rot="5400000">
            <a:off x="373914" y="3999217"/>
            <a:ext cx="1226241" cy="1235348"/>
            <a:chOff x="3802958" y="2607782"/>
            <a:chExt cx="1226241" cy="123534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0F1D0F-586A-E440-BBB9-A4CC8626F65C}"/>
                </a:ext>
              </a:extLst>
            </p:cNvPr>
            <p:cNvSpPr/>
            <p:nvPr/>
          </p:nvSpPr>
          <p:spPr>
            <a:xfrm>
              <a:off x="481716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46E2C2-C50B-7644-9EDC-2D339F8D013E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1FFB48-4612-DD4B-8EF7-CBCC2C0ECD92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98E6C6-A1B4-F843-8A81-CD55ADAC04E7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07FAD6F-5B27-8743-B24F-A0CACEE2F8CE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BBBE90-16C7-E246-B9B1-9C3E5AF52988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71DDA53-9559-8E49-972B-316F68DFEBE9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482D35-3FB3-E245-B505-BE80CD852EA8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8C8B36-E80B-254A-B18E-A799E8E504F3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184224C-2580-5945-84B2-62263F36033E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9F83AA-1745-9941-88E8-EF028DBCB263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32F450B-6F90-A843-8439-272161E4809F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6D73D0C-19B8-C241-B3BF-62838DDCDDE1}"/>
                </a:ext>
              </a:extLst>
            </p:cNvPr>
            <p:cNvSpPr/>
            <p:nvPr/>
          </p:nvSpPr>
          <p:spPr>
            <a:xfrm>
              <a:off x="4140891" y="26077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E202E9-9572-6944-BC7C-DC2511B79E78}"/>
                </a:ext>
              </a:extLst>
            </p:cNvPr>
            <p:cNvSpPr/>
            <p:nvPr/>
          </p:nvSpPr>
          <p:spPr>
            <a:xfrm>
              <a:off x="3802962" y="294571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72E00B9-314A-4248-90E0-5F09F3B3A81D}"/>
                </a:ext>
              </a:extLst>
            </p:cNvPr>
            <p:cNvSpPr/>
            <p:nvPr/>
          </p:nvSpPr>
          <p:spPr>
            <a:xfrm>
              <a:off x="4140893" y="294571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4B2807B-052C-1E40-9D30-2C726DED5FB2}"/>
                </a:ext>
              </a:extLst>
            </p:cNvPr>
            <p:cNvSpPr/>
            <p:nvPr/>
          </p:nvSpPr>
          <p:spPr>
            <a:xfrm>
              <a:off x="3802958" y="26077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84524A-A512-B940-99E7-AD6EAE6C4E59}"/>
              </a:ext>
            </a:extLst>
          </p:cNvPr>
          <p:cNvGrpSpPr/>
          <p:nvPr/>
        </p:nvGrpSpPr>
        <p:grpSpPr>
          <a:xfrm>
            <a:off x="2709028" y="3090877"/>
            <a:ext cx="3922642" cy="212035"/>
            <a:chOff x="1060174" y="2955235"/>
            <a:chExt cx="3922642" cy="21203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A3B2E2B-12A8-BA49-B98E-75184CC1B18A}"/>
                </a:ext>
              </a:extLst>
            </p:cNvPr>
            <p:cNvSpPr/>
            <p:nvPr/>
          </p:nvSpPr>
          <p:spPr>
            <a:xfrm>
              <a:off x="10601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1BEC329-E555-4C4D-ABE9-AC67A4A8A308}"/>
                </a:ext>
              </a:extLst>
            </p:cNvPr>
            <p:cNvSpPr/>
            <p:nvPr/>
          </p:nvSpPr>
          <p:spPr>
            <a:xfrm>
              <a:off x="13981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A8BF1BF-BBEA-6C46-8ECC-ECD41E24EC03}"/>
                </a:ext>
              </a:extLst>
            </p:cNvPr>
            <p:cNvSpPr/>
            <p:nvPr/>
          </p:nvSpPr>
          <p:spPr>
            <a:xfrm>
              <a:off x="17360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E1D6C40-D5EF-4844-A66C-72170D9FAFD1}"/>
                </a:ext>
              </a:extLst>
            </p:cNvPr>
            <p:cNvSpPr/>
            <p:nvPr/>
          </p:nvSpPr>
          <p:spPr>
            <a:xfrm>
              <a:off x="20739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9FB7E80-F064-F540-AC67-BFFA8FC4310D}"/>
                </a:ext>
              </a:extLst>
            </p:cNvPr>
            <p:cNvSpPr/>
            <p:nvPr/>
          </p:nvSpPr>
          <p:spPr>
            <a:xfrm>
              <a:off x="241189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9913E5E-79B7-8D4E-A11E-E293200C3EEE}"/>
                </a:ext>
              </a:extLst>
            </p:cNvPr>
            <p:cNvSpPr/>
            <p:nvPr/>
          </p:nvSpPr>
          <p:spPr>
            <a:xfrm>
              <a:off x="274320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61601F5-0226-DA4C-BF78-8C7B6DEE508B}"/>
                </a:ext>
              </a:extLst>
            </p:cNvPr>
            <p:cNvSpPr/>
            <p:nvPr/>
          </p:nvSpPr>
          <p:spPr>
            <a:xfrm>
              <a:off x="308113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8F8C07-DC4C-904B-84A8-C29EB3090EA7}"/>
                </a:ext>
              </a:extLst>
            </p:cNvPr>
            <p:cNvSpPr/>
            <p:nvPr/>
          </p:nvSpPr>
          <p:spPr>
            <a:xfrm>
              <a:off x="341906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0DB9768-E3F1-5F4D-B61B-7BA7092216B2}"/>
                </a:ext>
              </a:extLst>
            </p:cNvPr>
            <p:cNvSpPr/>
            <p:nvPr/>
          </p:nvSpPr>
          <p:spPr>
            <a:xfrm>
              <a:off x="375699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5ED061-47F0-D843-AAC7-76305EFD0755}"/>
                </a:ext>
              </a:extLst>
            </p:cNvPr>
            <p:cNvSpPr/>
            <p:nvPr/>
          </p:nvSpPr>
          <p:spPr>
            <a:xfrm>
              <a:off x="409492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0925CB4-F252-FA47-8D7E-F5E30009FC92}"/>
                </a:ext>
              </a:extLst>
            </p:cNvPr>
            <p:cNvSpPr/>
            <p:nvPr/>
          </p:nvSpPr>
          <p:spPr>
            <a:xfrm>
              <a:off x="443285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AC5556-732C-5140-A78F-64270AB3A101}"/>
                </a:ext>
              </a:extLst>
            </p:cNvPr>
            <p:cNvSpPr/>
            <p:nvPr/>
          </p:nvSpPr>
          <p:spPr>
            <a:xfrm>
              <a:off x="477078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68" name="Cloud 67">
            <a:extLst>
              <a:ext uri="{FF2B5EF4-FFF2-40B4-BE49-F238E27FC236}">
                <a16:creationId xmlns:a16="http://schemas.microsoft.com/office/drawing/2014/main" id="{2AD44A09-EE8A-564E-A92E-98B947D6B22C}"/>
              </a:ext>
            </a:extLst>
          </p:cNvPr>
          <p:cNvSpPr/>
          <p:nvPr/>
        </p:nvSpPr>
        <p:spPr>
          <a:xfrm>
            <a:off x="6928458" y="5027184"/>
            <a:ext cx="1808922" cy="1159562"/>
          </a:xfrm>
          <a:prstGeom prst="cloud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Seeing as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B4A5B4-7345-C54E-8CA0-3AF0B604B6AE}"/>
              </a:ext>
            </a:extLst>
          </p:cNvPr>
          <p:cNvGrpSpPr/>
          <p:nvPr/>
        </p:nvGrpSpPr>
        <p:grpSpPr>
          <a:xfrm rot="5400000">
            <a:off x="3782712" y="3630633"/>
            <a:ext cx="549966" cy="2600505"/>
            <a:chOff x="4479233" y="1242625"/>
            <a:chExt cx="549966" cy="260050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79CFF12-9BCD-4641-BA4E-7C6B1B54B80E}"/>
                </a:ext>
              </a:extLst>
            </p:cNvPr>
            <p:cNvSpPr/>
            <p:nvPr/>
          </p:nvSpPr>
          <p:spPr>
            <a:xfrm>
              <a:off x="4817164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E056130-EE2A-EC4B-AB13-BF6DAA1130B3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02E08D6-0074-BB48-9813-2890D6EBF121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6DF63CE-5EA6-834B-9952-43D8B7CA7CC0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D4A2BD6-AA96-9A45-B559-A124D44FEDB4}"/>
                </a:ext>
              </a:extLst>
            </p:cNvPr>
            <p:cNvSpPr/>
            <p:nvPr/>
          </p:nvSpPr>
          <p:spPr>
            <a:xfrm>
              <a:off x="4817164" y="1266433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4E4F729-A084-974B-B0A2-9EAF15A52E6D}"/>
                </a:ext>
              </a:extLst>
            </p:cNvPr>
            <p:cNvSpPr/>
            <p:nvPr/>
          </p:nvSpPr>
          <p:spPr>
            <a:xfrm>
              <a:off x="4817164" y="227937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1937734-404D-2548-ADDC-4D8C318FC870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CE81B4B-6E7D-274E-9367-722D939D3CCA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F03F4A9-EE25-9141-958D-6CE06411F17C}"/>
                </a:ext>
              </a:extLst>
            </p:cNvPr>
            <p:cNvSpPr/>
            <p:nvPr/>
          </p:nvSpPr>
          <p:spPr>
            <a:xfrm>
              <a:off x="4817164" y="194059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FCF4D8C-8017-2F43-8959-A681F45B7F3D}"/>
                </a:ext>
              </a:extLst>
            </p:cNvPr>
            <p:cNvSpPr/>
            <p:nvPr/>
          </p:nvSpPr>
          <p:spPr>
            <a:xfrm>
              <a:off x="4817164" y="160351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E49C7B-729B-314F-B47B-FF3739CBDA32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96727D9-F82A-F948-B062-B34750DF026C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862E77F-09B2-0348-829E-2B81E13A27D0}"/>
                </a:ext>
              </a:extLst>
            </p:cNvPr>
            <p:cNvSpPr/>
            <p:nvPr/>
          </p:nvSpPr>
          <p:spPr>
            <a:xfrm>
              <a:off x="4498096" y="124262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EFAE4C3-5DF1-8F4F-A836-D7CF9D5619A3}"/>
                </a:ext>
              </a:extLst>
            </p:cNvPr>
            <p:cNvSpPr/>
            <p:nvPr/>
          </p:nvSpPr>
          <p:spPr>
            <a:xfrm>
              <a:off x="4498094" y="2255567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8B1D12B-F2AF-3C4D-B267-DF81503D899E}"/>
                </a:ext>
              </a:extLst>
            </p:cNvPr>
            <p:cNvSpPr/>
            <p:nvPr/>
          </p:nvSpPr>
          <p:spPr>
            <a:xfrm>
              <a:off x="4498094" y="191678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82D84BA-6E88-6E41-BC0F-815AA053086A}"/>
                </a:ext>
              </a:extLst>
            </p:cNvPr>
            <p:cNvSpPr/>
            <p:nvPr/>
          </p:nvSpPr>
          <p:spPr>
            <a:xfrm>
              <a:off x="4498094" y="1579707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ED417BF-3C70-1948-BD7D-5D265C107853}"/>
              </a:ext>
            </a:extLst>
          </p:cNvPr>
          <p:cNvGrpSpPr/>
          <p:nvPr/>
        </p:nvGrpSpPr>
        <p:grpSpPr>
          <a:xfrm>
            <a:off x="3550542" y="2143984"/>
            <a:ext cx="1907485" cy="549965"/>
            <a:chOff x="1060174" y="3293165"/>
            <a:chExt cx="1907485" cy="5499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208BD8E-A64E-4641-8F6B-6503A9DDB02A}"/>
                </a:ext>
              </a:extLst>
            </p:cNvPr>
            <p:cNvSpPr/>
            <p:nvPr/>
          </p:nvSpPr>
          <p:spPr>
            <a:xfrm>
              <a:off x="241769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1E1B8DC-C466-B24B-9243-B96B887E9D7B}"/>
                </a:ext>
              </a:extLst>
            </p:cNvPr>
            <p:cNvSpPr/>
            <p:nvPr/>
          </p:nvSpPr>
          <p:spPr>
            <a:xfrm>
              <a:off x="275562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8402298-EE15-494D-86D7-A9DBC6363E9F}"/>
                </a:ext>
              </a:extLst>
            </p:cNvPr>
            <p:cNvSpPr/>
            <p:nvPr/>
          </p:nvSpPr>
          <p:spPr>
            <a:xfrm>
              <a:off x="241189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FCF3ABB-B312-BC4B-BC59-F4C62882F9F7}"/>
                </a:ext>
              </a:extLst>
            </p:cNvPr>
            <p:cNvSpPr/>
            <p:nvPr/>
          </p:nvSpPr>
          <p:spPr>
            <a:xfrm>
              <a:off x="274982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5AEF1A0-3A93-C046-9DA7-D9D8BAAF1C41}"/>
                </a:ext>
              </a:extLst>
            </p:cNvPr>
            <p:cNvSpPr/>
            <p:nvPr/>
          </p:nvSpPr>
          <p:spPr>
            <a:xfrm>
              <a:off x="10601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DE4F372-0E18-7944-874F-002BE6ECC295}"/>
                </a:ext>
              </a:extLst>
            </p:cNvPr>
            <p:cNvSpPr/>
            <p:nvPr/>
          </p:nvSpPr>
          <p:spPr>
            <a:xfrm>
              <a:off x="13981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5554BA1-E30C-9148-B96E-DAC0643CC51A}"/>
                </a:ext>
              </a:extLst>
            </p:cNvPr>
            <p:cNvSpPr/>
            <p:nvPr/>
          </p:nvSpPr>
          <p:spPr>
            <a:xfrm>
              <a:off x="17360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91A8571-6EE9-8147-ABA4-0A45B544E267}"/>
                </a:ext>
              </a:extLst>
            </p:cNvPr>
            <p:cNvSpPr/>
            <p:nvPr/>
          </p:nvSpPr>
          <p:spPr>
            <a:xfrm>
              <a:off x="20739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8E0A56C-1F8B-1342-8BE4-F9F8D8B2D403}"/>
                </a:ext>
              </a:extLst>
            </p:cNvPr>
            <p:cNvSpPr/>
            <p:nvPr/>
          </p:nvSpPr>
          <p:spPr>
            <a:xfrm>
              <a:off x="10601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7206E12-5C08-964E-935E-4CEBEC1C2504}"/>
                </a:ext>
              </a:extLst>
            </p:cNvPr>
            <p:cNvSpPr/>
            <p:nvPr/>
          </p:nvSpPr>
          <p:spPr>
            <a:xfrm>
              <a:off x="13981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7EC5AA3-E427-F54E-81B6-E0471AC97B0C}"/>
                </a:ext>
              </a:extLst>
            </p:cNvPr>
            <p:cNvSpPr/>
            <p:nvPr/>
          </p:nvSpPr>
          <p:spPr>
            <a:xfrm>
              <a:off x="17360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0E78A1-7D48-2542-977D-26B9E8CD088C}"/>
                </a:ext>
              </a:extLst>
            </p:cNvPr>
            <p:cNvSpPr/>
            <p:nvPr/>
          </p:nvSpPr>
          <p:spPr>
            <a:xfrm>
              <a:off x="20739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DFB947A-0183-C940-8BBB-5FB3BC3DC2F7}"/>
              </a:ext>
            </a:extLst>
          </p:cNvPr>
          <p:cNvGrpSpPr/>
          <p:nvPr/>
        </p:nvGrpSpPr>
        <p:grpSpPr>
          <a:xfrm rot="5400000">
            <a:off x="5191027" y="1465224"/>
            <a:ext cx="1907485" cy="549965"/>
            <a:chOff x="1060174" y="3293165"/>
            <a:chExt cx="1907485" cy="54996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0BA5338-6F56-484B-BD7A-33E19FEFA299}"/>
                </a:ext>
              </a:extLst>
            </p:cNvPr>
            <p:cNvSpPr/>
            <p:nvPr/>
          </p:nvSpPr>
          <p:spPr>
            <a:xfrm>
              <a:off x="241769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CDFAA7D-32CD-E940-8386-0412B8CF9807}"/>
                </a:ext>
              </a:extLst>
            </p:cNvPr>
            <p:cNvSpPr/>
            <p:nvPr/>
          </p:nvSpPr>
          <p:spPr>
            <a:xfrm>
              <a:off x="275562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CC7CBCE-1035-D64B-B918-88317679B5D8}"/>
                </a:ext>
              </a:extLst>
            </p:cNvPr>
            <p:cNvSpPr/>
            <p:nvPr/>
          </p:nvSpPr>
          <p:spPr>
            <a:xfrm>
              <a:off x="241189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C0ED557-7C73-E849-916D-6F95F0D77A74}"/>
                </a:ext>
              </a:extLst>
            </p:cNvPr>
            <p:cNvSpPr/>
            <p:nvPr/>
          </p:nvSpPr>
          <p:spPr>
            <a:xfrm>
              <a:off x="274982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95FE15A-DE09-364C-AA56-AA35FBE71CD7}"/>
                </a:ext>
              </a:extLst>
            </p:cNvPr>
            <p:cNvSpPr/>
            <p:nvPr/>
          </p:nvSpPr>
          <p:spPr>
            <a:xfrm>
              <a:off x="10601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46A585-B109-3A4E-980C-BD94CD9B975A}"/>
                </a:ext>
              </a:extLst>
            </p:cNvPr>
            <p:cNvSpPr/>
            <p:nvPr/>
          </p:nvSpPr>
          <p:spPr>
            <a:xfrm>
              <a:off x="13981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3C02E91-9E2E-3942-8ADE-3E87016CB404}"/>
                </a:ext>
              </a:extLst>
            </p:cNvPr>
            <p:cNvSpPr/>
            <p:nvPr/>
          </p:nvSpPr>
          <p:spPr>
            <a:xfrm>
              <a:off x="17360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D20E90-9CCF-0548-A1A3-ACD759333708}"/>
                </a:ext>
              </a:extLst>
            </p:cNvPr>
            <p:cNvSpPr/>
            <p:nvPr/>
          </p:nvSpPr>
          <p:spPr>
            <a:xfrm>
              <a:off x="20739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553DE6-EA3D-F144-B837-FFFA55EBA169}"/>
                </a:ext>
              </a:extLst>
            </p:cNvPr>
            <p:cNvSpPr/>
            <p:nvPr/>
          </p:nvSpPr>
          <p:spPr>
            <a:xfrm>
              <a:off x="10601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C453870-7777-8448-B33C-38D8F123AFE9}"/>
                </a:ext>
              </a:extLst>
            </p:cNvPr>
            <p:cNvSpPr/>
            <p:nvPr/>
          </p:nvSpPr>
          <p:spPr>
            <a:xfrm>
              <a:off x="13981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8B9B296-0EF4-1049-AF16-4B9CF418CCE8}"/>
                </a:ext>
              </a:extLst>
            </p:cNvPr>
            <p:cNvSpPr/>
            <p:nvPr/>
          </p:nvSpPr>
          <p:spPr>
            <a:xfrm>
              <a:off x="17360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FA3BF58-1837-2E4F-B8E8-6A8F2A4D2EE8}"/>
                </a:ext>
              </a:extLst>
            </p:cNvPr>
            <p:cNvSpPr/>
            <p:nvPr/>
          </p:nvSpPr>
          <p:spPr>
            <a:xfrm>
              <a:off x="20739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8477023-3C18-1941-82E4-10C12B048C14}"/>
              </a:ext>
            </a:extLst>
          </p:cNvPr>
          <p:cNvGrpSpPr/>
          <p:nvPr/>
        </p:nvGrpSpPr>
        <p:grpSpPr>
          <a:xfrm rot="5400000">
            <a:off x="5073154" y="2042244"/>
            <a:ext cx="3922642" cy="212035"/>
            <a:chOff x="1060174" y="2955235"/>
            <a:chExt cx="3922642" cy="212035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ACF6FA4-827E-8443-9B92-66947B07AA9A}"/>
                </a:ext>
              </a:extLst>
            </p:cNvPr>
            <p:cNvSpPr/>
            <p:nvPr/>
          </p:nvSpPr>
          <p:spPr>
            <a:xfrm>
              <a:off x="106017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F1B81FB-737E-BD4C-99F1-DAEAD19F7138}"/>
                </a:ext>
              </a:extLst>
            </p:cNvPr>
            <p:cNvSpPr/>
            <p:nvPr/>
          </p:nvSpPr>
          <p:spPr>
            <a:xfrm>
              <a:off x="139810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8B560D4-DB39-5243-8A99-A7B63286BDC5}"/>
                </a:ext>
              </a:extLst>
            </p:cNvPr>
            <p:cNvSpPr/>
            <p:nvPr/>
          </p:nvSpPr>
          <p:spPr>
            <a:xfrm>
              <a:off x="17360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914D7F7-8876-D940-8085-3B26374A68AD}"/>
                </a:ext>
              </a:extLst>
            </p:cNvPr>
            <p:cNvSpPr/>
            <p:nvPr/>
          </p:nvSpPr>
          <p:spPr>
            <a:xfrm>
              <a:off x="20739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36E5F17-9464-C545-8CA4-36D29A7A4B52}"/>
                </a:ext>
              </a:extLst>
            </p:cNvPr>
            <p:cNvSpPr/>
            <p:nvPr/>
          </p:nvSpPr>
          <p:spPr>
            <a:xfrm>
              <a:off x="241189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1D5B0F3-F9FD-0E40-B217-DD9C6C381753}"/>
                </a:ext>
              </a:extLst>
            </p:cNvPr>
            <p:cNvSpPr/>
            <p:nvPr/>
          </p:nvSpPr>
          <p:spPr>
            <a:xfrm>
              <a:off x="274320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86C443-7719-464B-89A0-8D214B5DCC9D}"/>
                </a:ext>
              </a:extLst>
            </p:cNvPr>
            <p:cNvSpPr/>
            <p:nvPr/>
          </p:nvSpPr>
          <p:spPr>
            <a:xfrm>
              <a:off x="308113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0C1C1AA-4699-2744-84DB-890B882D289B}"/>
                </a:ext>
              </a:extLst>
            </p:cNvPr>
            <p:cNvSpPr/>
            <p:nvPr/>
          </p:nvSpPr>
          <p:spPr>
            <a:xfrm>
              <a:off x="341906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EB6673A-E1D1-3747-8833-0CE0FA924C74}"/>
                </a:ext>
              </a:extLst>
            </p:cNvPr>
            <p:cNvSpPr/>
            <p:nvPr/>
          </p:nvSpPr>
          <p:spPr>
            <a:xfrm>
              <a:off x="375699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5955BBC-AF01-7641-8990-9C0A45DF6E7D}"/>
                </a:ext>
              </a:extLst>
            </p:cNvPr>
            <p:cNvSpPr/>
            <p:nvPr/>
          </p:nvSpPr>
          <p:spPr>
            <a:xfrm>
              <a:off x="409492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ADEF522-586B-0442-94DD-B0B43EFFC48B}"/>
                </a:ext>
              </a:extLst>
            </p:cNvPr>
            <p:cNvSpPr/>
            <p:nvPr/>
          </p:nvSpPr>
          <p:spPr>
            <a:xfrm>
              <a:off x="443285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D20BC70-14CA-8D49-A111-D87132F312A5}"/>
                </a:ext>
              </a:extLst>
            </p:cNvPr>
            <p:cNvSpPr/>
            <p:nvPr/>
          </p:nvSpPr>
          <p:spPr>
            <a:xfrm>
              <a:off x="4770781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A3F3-80DB-D54E-A218-31E55F8C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Consecutive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D07D2-AECD-C744-94F4-E7CA38CA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93800"/>
            <a:ext cx="1389773" cy="566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8E327-6BD2-9644-AB4F-622EDFE6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4343400"/>
            <a:ext cx="1361690" cy="2505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0F8A5-80A6-4E44-915A-906453204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5413520"/>
            <a:ext cx="1377950" cy="14358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DBD511-9986-094A-B59E-FA931A602211}"/>
              </a:ext>
            </a:extLst>
          </p:cNvPr>
          <p:cNvSpPr/>
          <p:nvPr/>
        </p:nvSpPr>
        <p:spPr>
          <a:xfrm>
            <a:off x="7086600" y="1014609"/>
            <a:ext cx="1676400" cy="10668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Chalkboard" panose="03050602040202020205" pitchFamily="66" charset="77"/>
              </a:rPr>
              <a:t>What could they be?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2C3228-3A2B-5849-9D3D-6A1B37927FCF}"/>
              </a:ext>
            </a:extLst>
          </p:cNvPr>
          <p:cNvSpPr/>
          <p:nvPr/>
        </p:nvSpPr>
        <p:spPr>
          <a:xfrm>
            <a:off x="6045200" y="2781300"/>
            <a:ext cx="1447800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93683A"/>
                </a:solidFill>
              </a:rPr>
              <a:t>47, 48, 49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919D11-CFA7-EA45-8F23-F9F8EC05D708}"/>
              </a:ext>
            </a:extLst>
          </p:cNvPr>
          <p:cNvSpPr/>
          <p:nvPr/>
        </p:nvSpPr>
        <p:spPr>
          <a:xfrm>
            <a:off x="4927600" y="5807593"/>
            <a:ext cx="4216400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93683A"/>
                </a:solidFill>
              </a:rPr>
              <a:t> </a:t>
            </a:r>
            <a:r>
              <a:rPr lang="en-GB" sz="2000" dirty="0">
                <a:solidFill>
                  <a:srgbClr val="93683A"/>
                </a:solidFill>
                <a:latin typeface="Chalkboard" panose="03050602040202020205" pitchFamily="66" charset="77"/>
              </a:rPr>
              <a:t>p</a:t>
            </a:r>
            <a:r>
              <a:rPr lang="en-GB" sz="2000" baseline="30000" dirty="0">
                <a:solidFill>
                  <a:srgbClr val="93683A"/>
                </a:solidFill>
                <a:latin typeface="Chalkboard" panose="03050602040202020205" pitchFamily="66" charset="77"/>
              </a:rPr>
              <a:t>4</a:t>
            </a:r>
            <a:r>
              <a:rPr lang="en-GB" sz="2000" dirty="0">
                <a:solidFill>
                  <a:srgbClr val="93683A"/>
                </a:solidFill>
                <a:latin typeface="Chalkboard" panose="03050602040202020205" pitchFamily="66" charset="77"/>
              </a:rPr>
              <a:t>q – 1 is prime, p</a:t>
            </a:r>
            <a:r>
              <a:rPr lang="en-GB" sz="2000" baseline="30000" dirty="0">
                <a:solidFill>
                  <a:srgbClr val="93683A"/>
                </a:solidFill>
                <a:latin typeface="Chalkboard" panose="03050602040202020205" pitchFamily="66" charset="77"/>
              </a:rPr>
              <a:t>4</a:t>
            </a:r>
            <a:r>
              <a:rPr lang="en-GB" sz="2000" dirty="0">
                <a:solidFill>
                  <a:srgbClr val="93683A"/>
                </a:solidFill>
                <a:latin typeface="Chalkboard" panose="03050602040202020205" pitchFamily="66" charset="77"/>
              </a:rPr>
              <a:t>q, p</a:t>
            </a:r>
            <a:r>
              <a:rPr lang="en-GB" sz="2000" baseline="30000" dirty="0">
                <a:solidFill>
                  <a:srgbClr val="93683A"/>
                </a:solidFill>
                <a:latin typeface="Chalkboard" panose="03050602040202020205" pitchFamily="66" charset="77"/>
              </a:rPr>
              <a:t>4</a:t>
            </a:r>
            <a:r>
              <a:rPr lang="en-GB" sz="2000" dirty="0">
                <a:solidFill>
                  <a:srgbClr val="93683A"/>
                </a:solidFill>
                <a:latin typeface="Chalkboard" panose="03050602040202020205" pitchFamily="66" charset="77"/>
              </a:rPr>
              <a:t>q+1 = k</a:t>
            </a:r>
            <a:r>
              <a:rPr lang="en-GB" sz="2000" baseline="30000" dirty="0">
                <a:solidFill>
                  <a:srgbClr val="93683A"/>
                </a:solidFill>
                <a:latin typeface="Chalkboard" panose="03050602040202020205" pitchFamily="66" charset="77"/>
              </a:rPr>
              <a:t>2</a:t>
            </a:r>
            <a:r>
              <a:rPr lang="en-GB" sz="2000" dirty="0">
                <a:solidFill>
                  <a:srgbClr val="93683A"/>
                </a:solidFill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285603-1CEC-7F48-BFC5-CCCC76D4EE95}"/>
              </a:ext>
            </a:extLst>
          </p:cNvPr>
          <p:cNvSpPr/>
          <p:nvPr/>
        </p:nvSpPr>
        <p:spPr>
          <a:xfrm>
            <a:off x="6045200" y="3481191"/>
            <a:ext cx="1447800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93683A"/>
                </a:solidFill>
              </a:rPr>
              <a:t>79, 80, 81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C593C3-4225-3B47-90EA-CBC2FE7D3AB2}"/>
              </a:ext>
            </a:extLst>
          </p:cNvPr>
          <p:cNvSpPr/>
          <p:nvPr/>
        </p:nvSpPr>
        <p:spPr>
          <a:xfrm>
            <a:off x="4737100" y="2240855"/>
            <a:ext cx="1447800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93683A"/>
                </a:solidFill>
              </a:rPr>
              <a:t>23, 24, 25</a:t>
            </a:r>
          </a:p>
        </p:txBody>
      </p:sp>
    </p:spTree>
    <p:extLst>
      <p:ext uri="{BB962C8B-B14F-4D97-AF65-F5344CB8AC3E}">
        <p14:creationId xmlns:p14="http://schemas.microsoft.com/office/powerpoint/2010/main" val="31600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989B-E60B-EB45-B347-921EE4CD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Formatting of 12</a:t>
            </a:r>
          </a:p>
        </p:txBody>
      </p:sp>
      <p:sp>
        <p:nvSpPr>
          <p:cNvPr id="68" name="Cloud 67">
            <a:extLst>
              <a:ext uri="{FF2B5EF4-FFF2-40B4-BE49-F238E27FC236}">
                <a16:creationId xmlns:a16="http://schemas.microsoft.com/office/drawing/2014/main" id="{2AD44A09-EE8A-564E-A92E-98B947D6B22C}"/>
              </a:ext>
            </a:extLst>
          </p:cNvPr>
          <p:cNvSpPr/>
          <p:nvPr/>
        </p:nvSpPr>
        <p:spPr>
          <a:xfrm>
            <a:off x="6896048" y="3196378"/>
            <a:ext cx="1808922" cy="1159562"/>
          </a:xfrm>
          <a:prstGeom prst="cloud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Seeing as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EB31DA1-892F-9845-A412-D616B6E609F6}"/>
              </a:ext>
            </a:extLst>
          </p:cNvPr>
          <p:cNvGrpSpPr/>
          <p:nvPr/>
        </p:nvGrpSpPr>
        <p:grpSpPr>
          <a:xfrm rot="5400000">
            <a:off x="3722798" y="2928539"/>
            <a:ext cx="1481335" cy="1592943"/>
            <a:chOff x="3547864" y="2250187"/>
            <a:chExt cx="1481335" cy="1592943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F4329D0-322A-1C46-8EEA-3EB1B93FEB4A}"/>
                </a:ext>
              </a:extLst>
            </p:cNvPr>
            <p:cNvSpPr/>
            <p:nvPr/>
          </p:nvSpPr>
          <p:spPr>
            <a:xfrm>
              <a:off x="4817164" y="258811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D346D43-5859-A84A-B0DD-C838AFD23D7B}"/>
                </a:ext>
              </a:extLst>
            </p:cNvPr>
            <p:cNvSpPr/>
            <p:nvPr/>
          </p:nvSpPr>
          <p:spPr>
            <a:xfrm>
              <a:off x="4180252" y="2570490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1F532CF-2B5D-2947-803A-362D19A94F22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E022E92-9107-5E4F-9C2F-0296FF432579}"/>
                </a:ext>
              </a:extLst>
            </p:cNvPr>
            <p:cNvSpPr/>
            <p:nvPr/>
          </p:nvSpPr>
          <p:spPr>
            <a:xfrm>
              <a:off x="4479234" y="2745279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066DB55-446D-AE4C-8C76-871348C456C1}"/>
                </a:ext>
              </a:extLst>
            </p:cNvPr>
            <p:cNvSpPr/>
            <p:nvPr/>
          </p:nvSpPr>
          <p:spPr>
            <a:xfrm>
              <a:off x="4813849" y="225018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3F39DC2-51B0-FE4F-9C49-BA92A56513D7}"/>
                </a:ext>
              </a:extLst>
            </p:cNvPr>
            <p:cNvSpPr/>
            <p:nvPr/>
          </p:nvSpPr>
          <p:spPr>
            <a:xfrm>
              <a:off x="4161181" y="290244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74E418B-4424-B64E-948A-1F043779878E}"/>
                </a:ext>
              </a:extLst>
            </p:cNvPr>
            <p:cNvSpPr/>
            <p:nvPr/>
          </p:nvSpPr>
          <p:spPr>
            <a:xfrm>
              <a:off x="4479234" y="310742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CCE79A5-408C-6C41-B464-5261E3D7FD8E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5B2ED63-EBA2-4141-8920-2C58C2E10147}"/>
                </a:ext>
              </a:extLst>
            </p:cNvPr>
            <p:cNvSpPr/>
            <p:nvPr/>
          </p:nvSpPr>
          <p:spPr>
            <a:xfrm>
              <a:off x="4479234" y="239305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8C863C1-254E-6A43-9CCB-8A35048FBE8B}"/>
                </a:ext>
              </a:extLst>
            </p:cNvPr>
            <p:cNvSpPr/>
            <p:nvPr/>
          </p:nvSpPr>
          <p:spPr>
            <a:xfrm>
              <a:off x="4141304" y="3273903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707B7AB-614D-5D44-8506-06FAF63067D5}"/>
                </a:ext>
              </a:extLst>
            </p:cNvPr>
            <p:cNvSpPr/>
            <p:nvPr/>
          </p:nvSpPr>
          <p:spPr>
            <a:xfrm>
              <a:off x="4479234" y="344535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B576763-750C-4841-B88E-E7AC6758EED1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E849D6F-1638-C940-BA27-B36E47E29E80}"/>
                </a:ext>
              </a:extLst>
            </p:cNvPr>
            <p:cNvSpPr/>
            <p:nvPr/>
          </p:nvSpPr>
          <p:spPr>
            <a:xfrm>
              <a:off x="3871507" y="272332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0A720EC-2D30-A243-A508-87F5E7384F4F}"/>
                </a:ext>
              </a:extLst>
            </p:cNvPr>
            <p:cNvSpPr/>
            <p:nvPr/>
          </p:nvSpPr>
          <p:spPr>
            <a:xfrm>
              <a:off x="3547864" y="2889801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0AA843D-981B-C741-9A92-BDB775963371}"/>
                </a:ext>
              </a:extLst>
            </p:cNvPr>
            <p:cNvSpPr/>
            <p:nvPr/>
          </p:nvSpPr>
          <p:spPr>
            <a:xfrm>
              <a:off x="3871506" y="3061253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19C4508-E87F-204E-9DEE-B8C21D3E7F42}"/>
              </a:ext>
            </a:extLst>
          </p:cNvPr>
          <p:cNvGrpSpPr/>
          <p:nvPr/>
        </p:nvGrpSpPr>
        <p:grpSpPr>
          <a:xfrm rot="5400000">
            <a:off x="1403055" y="3231569"/>
            <a:ext cx="1226241" cy="1235348"/>
            <a:chOff x="3802958" y="2607782"/>
            <a:chExt cx="1226241" cy="123534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90F1D0F-586A-E440-BBB9-A4CC8626F65C}"/>
                </a:ext>
              </a:extLst>
            </p:cNvPr>
            <p:cNvSpPr/>
            <p:nvPr/>
          </p:nvSpPr>
          <p:spPr>
            <a:xfrm>
              <a:off x="481716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646E2C2-C50B-7644-9EDC-2D339F8D013E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F1FFB48-4612-DD4B-8EF7-CBCC2C0ECD92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A98E6C6-A1B4-F843-8A81-CD55ADAC04E7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07FAD6F-5B27-8743-B24F-A0CACEE2F8CE}"/>
                </a:ext>
              </a:extLst>
            </p:cNvPr>
            <p:cNvSpPr/>
            <p:nvPr/>
          </p:nvSpPr>
          <p:spPr>
            <a:xfrm>
              <a:off x="380337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0BBBE90-16C7-E246-B9B1-9C3E5AF52988}"/>
                </a:ext>
              </a:extLst>
            </p:cNvPr>
            <p:cNvSpPr/>
            <p:nvPr/>
          </p:nvSpPr>
          <p:spPr>
            <a:xfrm>
              <a:off x="414130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471DDA53-9559-8E49-972B-316F68DFEBE9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D482D35-3FB3-E245-B505-BE80CD852EA8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28C8B36-E80B-254A-B18E-A799E8E504F3}"/>
                </a:ext>
              </a:extLst>
            </p:cNvPr>
            <p:cNvSpPr/>
            <p:nvPr/>
          </p:nvSpPr>
          <p:spPr>
            <a:xfrm>
              <a:off x="380337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C184224C-2580-5945-84B2-62263F36033E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69F83AA-1745-9941-88E8-EF028DBCB263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2F450B-6F90-A843-8439-272161E4809F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6D73D0C-19B8-C241-B3BF-62838DDCDDE1}"/>
                </a:ext>
              </a:extLst>
            </p:cNvPr>
            <p:cNvSpPr/>
            <p:nvPr/>
          </p:nvSpPr>
          <p:spPr>
            <a:xfrm>
              <a:off x="4140891" y="26077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7E202E9-9572-6944-BC7C-DC2511B79E78}"/>
                </a:ext>
              </a:extLst>
            </p:cNvPr>
            <p:cNvSpPr/>
            <p:nvPr/>
          </p:nvSpPr>
          <p:spPr>
            <a:xfrm>
              <a:off x="3802962" y="294571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72E00B9-314A-4248-90E0-5F09F3B3A81D}"/>
                </a:ext>
              </a:extLst>
            </p:cNvPr>
            <p:cNvSpPr/>
            <p:nvPr/>
          </p:nvSpPr>
          <p:spPr>
            <a:xfrm>
              <a:off x="4140893" y="294571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4B2807B-052C-1E40-9D30-2C726DED5FB2}"/>
                </a:ext>
              </a:extLst>
            </p:cNvPr>
            <p:cNvSpPr/>
            <p:nvPr/>
          </p:nvSpPr>
          <p:spPr>
            <a:xfrm>
              <a:off x="3802958" y="2607782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DB4A5B4-7345-C54E-8CA0-3AF0B604B6AE}"/>
              </a:ext>
            </a:extLst>
          </p:cNvPr>
          <p:cNvGrpSpPr/>
          <p:nvPr/>
        </p:nvGrpSpPr>
        <p:grpSpPr>
          <a:xfrm rot="5400000">
            <a:off x="1905395" y="4275755"/>
            <a:ext cx="549966" cy="2600505"/>
            <a:chOff x="4479233" y="1242625"/>
            <a:chExt cx="549966" cy="2600505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79CFF12-9BCD-4641-BA4E-7C6B1B54B80E}"/>
                </a:ext>
              </a:extLst>
            </p:cNvPr>
            <p:cNvSpPr/>
            <p:nvPr/>
          </p:nvSpPr>
          <p:spPr>
            <a:xfrm>
              <a:off x="4817164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8E056130-EE2A-EC4B-AB13-BF6DAA1130B3}"/>
                </a:ext>
              </a:extLst>
            </p:cNvPr>
            <p:cNvSpPr/>
            <p:nvPr/>
          </p:nvSpPr>
          <p:spPr>
            <a:xfrm>
              <a:off x="447923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2E08D6-0074-BB48-9813-2890D6EBF121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16DF63CE-5EA6-834B-9952-43D8B7CA7CC0}"/>
                </a:ext>
              </a:extLst>
            </p:cNvPr>
            <p:cNvSpPr/>
            <p:nvPr/>
          </p:nvSpPr>
          <p:spPr>
            <a:xfrm>
              <a:off x="4479233" y="261730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D4A2BD6-AA96-9A45-B559-A124D44FEDB4}"/>
                </a:ext>
              </a:extLst>
            </p:cNvPr>
            <p:cNvSpPr/>
            <p:nvPr/>
          </p:nvSpPr>
          <p:spPr>
            <a:xfrm>
              <a:off x="4817164" y="1266433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4E4F729-A084-974B-B0A2-9EAF15A52E6D}"/>
                </a:ext>
              </a:extLst>
            </p:cNvPr>
            <p:cNvSpPr/>
            <p:nvPr/>
          </p:nvSpPr>
          <p:spPr>
            <a:xfrm>
              <a:off x="4817164" y="227937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1937734-404D-2548-ADDC-4D8C318FC870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E81B4B-6E7D-274E-9367-722D939D3CCA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F03F4A9-EE25-9141-958D-6CE06411F17C}"/>
                </a:ext>
              </a:extLst>
            </p:cNvPr>
            <p:cNvSpPr/>
            <p:nvPr/>
          </p:nvSpPr>
          <p:spPr>
            <a:xfrm>
              <a:off x="4817164" y="194059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FCF4D8C-8017-2F43-8959-A681F45B7F3D}"/>
                </a:ext>
              </a:extLst>
            </p:cNvPr>
            <p:cNvSpPr/>
            <p:nvPr/>
          </p:nvSpPr>
          <p:spPr>
            <a:xfrm>
              <a:off x="4817164" y="160351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EFE49C7B-729B-314F-B47B-FF3739CBDA32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96727D9-F82A-F948-B062-B34750DF026C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9862E77F-09B2-0348-829E-2B81E13A27D0}"/>
                </a:ext>
              </a:extLst>
            </p:cNvPr>
            <p:cNvSpPr/>
            <p:nvPr/>
          </p:nvSpPr>
          <p:spPr>
            <a:xfrm>
              <a:off x="4498096" y="1242625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1EFAE4C3-5DF1-8F4F-A836-D7CF9D5619A3}"/>
                </a:ext>
              </a:extLst>
            </p:cNvPr>
            <p:cNvSpPr/>
            <p:nvPr/>
          </p:nvSpPr>
          <p:spPr>
            <a:xfrm>
              <a:off x="4498094" y="2255567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8B1D12B-F2AF-3C4D-B267-DF81503D899E}"/>
                </a:ext>
              </a:extLst>
            </p:cNvPr>
            <p:cNvSpPr/>
            <p:nvPr/>
          </p:nvSpPr>
          <p:spPr>
            <a:xfrm>
              <a:off x="4498094" y="1916789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2D84BA-6E88-6E41-BC0F-815AA053086A}"/>
                </a:ext>
              </a:extLst>
            </p:cNvPr>
            <p:cNvSpPr/>
            <p:nvPr/>
          </p:nvSpPr>
          <p:spPr>
            <a:xfrm>
              <a:off x="4498094" y="1579707"/>
              <a:ext cx="212035" cy="2120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DCB9088-C656-A54E-A18C-C9DBBDC7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1032"/>
            <a:ext cx="7886700" cy="1499792"/>
          </a:xfrm>
        </p:spPr>
        <p:txBody>
          <a:bodyPr/>
          <a:lstStyle/>
          <a:p>
            <a:r>
              <a:rPr lang="en-GB" dirty="0"/>
              <a:t>In how many ways can 12 be presented as the difference of two squares?</a:t>
            </a:r>
          </a:p>
          <a:p>
            <a:r>
              <a:rPr lang="en-GB" dirty="0"/>
              <a:t>As the difference of two triangles?</a:t>
            </a:r>
          </a:p>
          <a:p>
            <a:r>
              <a:rPr lang="en-GB" dirty="0"/>
              <a:t>As the difference of two similar rectangles?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3163E-9130-6A4B-ACE8-D92CD5F0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04" y="4959397"/>
            <a:ext cx="3045475" cy="12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989B-E60B-EB45-B347-921EE4CD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12</a:t>
            </a:r>
          </a:p>
        </p:txBody>
      </p:sp>
      <p:sp>
        <p:nvSpPr>
          <p:cNvPr id="68" name="Cloud 67">
            <a:extLst>
              <a:ext uri="{FF2B5EF4-FFF2-40B4-BE49-F238E27FC236}">
                <a16:creationId xmlns:a16="http://schemas.microsoft.com/office/drawing/2014/main" id="{2AD44A09-EE8A-564E-A92E-98B947D6B22C}"/>
              </a:ext>
            </a:extLst>
          </p:cNvPr>
          <p:cNvSpPr/>
          <p:nvPr/>
        </p:nvSpPr>
        <p:spPr>
          <a:xfrm>
            <a:off x="6675963" y="3276243"/>
            <a:ext cx="1808922" cy="1159562"/>
          </a:xfrm>
          <a:prstGeom prst="cloud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Seeing as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73B262-82D3-8E43-95AB-9B68116974CE}"/>
              </a:ext>
            </a:extLst>
          </p:cNvPr>
          <p:cNvGrpSpPr/>
          <p:nvPr/>
        </p:nvGrpSpPr>
        <p:grpSpPr>
          <a:xfrm rot="5400000">
            <a:off x="7430395" y="1718593"/>
            <a:ext cx="410154" cy="1723135"/>
            <a:chOff x="4479233" y="1490877"/>
            <a:chExt cx="559901" cy="235225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3B984FA-60F7-CE40-8096-B81C20869CEA}"/>
                </a:ext>
              </a:extLst>
            </p:cNvPr>
            <p:cNvSpPr/>
            <p:nvPr/>
          </p:nvSpPr>
          <p:spPr>
            <a:xfrm>
              <a:off x="4817163" y="2392021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B2BDDC-B37B-1D48-94A7-EDD86B6377BE}"/>
                </a:ext>
              </a:extLst>
            </p:cNvPr>
            <p:cNvSpPr/>
            <p:nvPr/>
          </p:nvSpPr>
          <p:spPr>
            <a:xfrm>
              <a:off x="4479234" y="2729951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EB5D034-EDCC-F241-B5FB-26AB960D62D0}"/>
                </a:ext>
              </a:extLst>
            </p:cNvPr>
            <p:cNvSpPr/>
            <p:nvPr/>
          </p:nvSpPr>
          <p:spPr>
            <a:xfrm>
              <a:off x="4817164" y="2729951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D0092B8-58F1-1F4F-8772-8EA26BDCE631}"/>
                </a:ext>
              </a:extLst>
            </p:cNvPr>
            <p:cNvSpPr/>
            <p:nvPr/>
          </p:nvSpPr>
          <p:spPr>
            <a:xfrm>
              <a:off x="4479233" y="2392021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CAB0F38-C2C7-4540-BA8B-1CD5192BE111}"/>
                </a:ext>
              </a:extLst>
            </p:cNvPr>
            <p:cNvSpPr/>
            <p:nvPr/>
          </p:nvSpPr>
          <p:spPr>
            <a:xfrm>
              <a:off x="4489169" y="149087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7F80E8A-CA5F-4845-AFAB-7BABC6779203}"/>
                </a:ext>
              </a:extLst>
            </p:cNvPr>
            <p:cNvSpPr/>
            <p:nvPr/>
          </p:nvSpPr>
          <p:spPr>
            <a:xfrm>
              <a:off x="4827099" y="149087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02BF07B-7348-BB4C-897C-DC946EFF99E2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6B28834-82A2-B043-A42E-D74377C4A0FF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3DD7184-2B16-6047-ABA0-699E92F46E9A}"/>
                </a:ext>
              </a:extLst>
            </p:cNvPr>
            <p:cNvSpPr/>
            <p:nvPr/>
          </p:nvSpPr>
          <p:spPr>
            <a:xfrm>
              <a:off x="4489169" y="182880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CB3AA03-B74A-D245-85E0-9DDBE3190B1D}"/>
                </a:ext>
              </a:extLst>
            </p:cNvPr>
            <p:cNvSpPr/>
            <p:nvPr/>
          </p:nvSpPr>
          <p:spPr>
            <a:xfrm>
              <a:off x="4827099" y="182880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244C9A9-931E-D843-8B82-119780BD3D3A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A44329B-8FBC-1143-A466-0585A7E1665E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AA93CB-523F-A445-A78D-5F5C4BF2A5BB}"/>
              </a:ext>
            </a:extLst>
          </p:cNvPr>
          <p:cNvGrpSpPr/>
          <p:nvPr/>
        </p:nvGrpSpPr>
        <p:grpSpPr>
          <a:xfrm rot="5400000">
            <a:off x="7235324" y="971611"/>
            <a:ext cx="650424" cy="1573263"/>
            <a:chOff x="4141304" y="1695467"/>
            <a:chExt cx="887895" cy="214766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70B04F6-1E4B-D14A-8307-6D030BEF75BF}"/>
                </a:ext>
              </a:extLst>
            </p:cNvPr>
            <p:cNvSpPr/>
            <p:nvPr/>
          </p:nvSpPr>
          <p:spPr>
            <a:xfrm>
              <a:off x="4817164" y="2373798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45AA8CE-EFB0-5F4B-99CF-ECE649418C94}"/>
                </a:ext>
              </a:extLst>
            </p:cNvPr>
            <p:cNvSpPr/>
            <p:nvPr/>
          </p:nvSpPr>
          <p:spPr>
            <a:xfrm>
              <a:off x="4813849" y="169546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BCECE1-BDAE-2041-B612-66A86D45CCE4}"/>
                </a:ext>
              </a:extLst>
            </p:cNvPr>
            <p:cNvSpPr/>
            <p:nvPr/>
          </p:nvSpPr>
          <p:spPr>
            <a:xfrm>
              <a:off x="4817164" y="295523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EF728A-B1F4-7F4A-854B-8077C1437BB1}"/>
                </a:ext>
              </a:extLst>
            </p:cNvPr>
            <p:cNvSpPr/>
            <p:nvPr/>
          </p:nvSpPr>
          <p:spPr>
            <a:xfrm>
              <a:off x="4479234" y="2373799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A72B79-8704-9742-B2FC-3AE7C20F9E76}"/>
                </a:ext>
              </a:extLst>
            </p:cNvPr>
            <p:cNvSpPr/>
            <p:nvPr/>
          </p:nvSpPr>
          <p:spPr>
            <a:xfrm>
              <a:off x="4813849" y="2035867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7DB22B2-BE83-3844-B6B8-52D6CC938C02}"/>
                </a:ext>
              </a:extLst>
            </p:cNvPr>
            <p:cNvSpPr/>
            <p:nvPr/>
          </p:nvSpPr>
          <p:spPr>
            <a:xfrm>
              <a:off x="4161181" y="2373799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C5D6744-557B-724B-9537-C32CA24CB5B7}"/>
                </a:ext>
              </a:extLst>
            </p:cNvPr>
            <p:cNvSpPr/>
            <p:nvPr/>
          </p:nvSpPr>
          <p:spPr>
            <a:xfrm>
              <a:off x="447923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073BF61-CC0D-7F48-AB46-6C94E281A41B}"/>
                </a:ext>
              </a:extLst>
            </p:cNvPr>
            <p:cNvSpPr/>
            <p:nvPr/>
          </p:nvSpPr>
          <p:spPr>
            <a:xfrm>
              <a:off x="4817164" y="329316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371A17A-4604-3B4C-9A04-676948FB1CD5}"/>
                </a:ext>
              </a:extLst>
            </p:cNvPr>
            <p:cNvSpPr/>
            <p:nvPr/>
          </p:nvSpPr>
          <p:spPr>
            <a:xfrm>
              <a:off x="4479234" y="2035866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83C9ED-895B-CD47-AFD9-F73EDD77173A}"/>
                </a:ext>
              </a:extLst>
            </p:cNvPr>
            <p:cNvSpPr/>
            <p:nvPr/>
          </p:nvSpPr>
          <p:spPr>
            <a:xfrm>
              <a:off x="414130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5A69D94-3103-B54E-BB0B-14744738EF81}"/>
                </a:ext>
              </a:extLst>
            </p:cNvPr>
            <p:cNvSpPr/>
            <p:nvPr/>
          </p:nvSpPr>
          <p:spPr>
            <a:xfrm>
              <a:off x="447923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9405660-5827-F040-8147-A9940A84E8F0}"/>
                </a:ext>
              </a:extLst>
            </p:cNvPr>
            <p:cNvSpPr/>
            <p:nvPr/>
          </p:nvSpPr>
          <p:spPr>
            <a:xfrm>
              <a:off x="4817164" y="3631095"/>
              <a:ext cx="212035" cy="2120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DCB9088-C656-A54E-A18C-C9DBBDC7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3" y="1191252"/>
            <a:ext cx="7886700" cy="1742432"/>
          </a:xfrm>
        </p:spPr>
        <p:txBody>
          <a:bodyPr/>
          <a:lstStyle/>
          <a:p>
            <a:r>
              <a:rPr lang="en-GB" dirty="0"/>
              <a:t>As the sum of at most two odd numbers?</a:t>
            </a:r>
          </a:p>
          <a:p>
            <a:r>
              <a:rPr lang="en-GB" dirty="0"/>
              <a:t>As the sum of at most 3 triangular numbers?</a:t>
            </a:r>
          </a:p>
          <a:p>
            <a:r>
              <a:rPr lang="en-GB" dirty="0"/>
              <a:t>As the sum of at most 4 squares?</a:t>
            </a:r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D1061C-CDA7-7248-9899-BCEF4AA81CF4}"/>
              </a:ext>
            </a:extLst>
          </p:cNvPr>
          <p:cNvSpPr/>
          <p:nvPr/>
        </p:nvSpPr>
        <p:spPr>
          <a:xfrm>
            <a:off x="55783" y="3121263"/>
            <a:ext cx="5422191" cy="17340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Triangular Numbers: proved by Gauss (not Euler)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Square Numbers: proved by LaGrange not Gauss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Guessed: Fermat, Proved by Jacobi: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any number can be written as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the sum of at most </a:t>
            </a:r>
            <a:r>
              <a:rPr lang="en-GB" sz="2000" i="1" dirty="0">
                <a:solidFill>
                  <a:schemeClr val="tx1"/>
                </a:solidFill>
              </a:rPr>
              <a:t>d polygonal-d</a:t>
            </a:r>
            <a:r>
              <a:rPr lang="en-GB" sz="2000" dirty="0">
                <a:solidFill>
                  <a:schemeClr val="tx1"/>
                </a:solidFill>
              </a:rPr>
              <a:t>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0404F-83A9-A447-B086-E9555880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77" y="4926810"/>
            <a:ext cx="6273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8" grpId="0" uiExpand="1" build="p" bldLvl="2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5549</TotalTime>
  <Words>742</Words>
  <Application>Microsoft Macintosh PowerPoint</Application>
  <PresentationFormat>On-screen Show (4:3)</PresentationFormat>
  <Paragraphs>111</Paragraphs>
  <Slides>23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Chalkboard</vt:lpstr>
      <vt:lpstr>Office Theme</vt:lpstr>
      <vt:lpstr>Numbers of Formats of Numbers</vt:lpstr>
      <vt:lpstr>Background Assumptions</vt:lpstr>
      <vt:lpstr>Questions Involving Format</vt:lpstr>
      <vt:lpstr>Opening Thoughts</vt:lpstr>
      <vt:lpstr>Do Thou Likewise!</vt:lpstr>
      <vt:lpstr>Formatting 12</vt:lpstr>
      <vt:lpstr>Three Consecutive Numbers</vt:lpstr>
      <vt:lpstr>More Formatting of 12</vt:lpstr>
      <vt:lpstr>Formatting 12</vt:lpstr>
      <vt:lpstr>12 as Lots of …</vt:lpstr>
      <vt:lpstr>More Multiplicative Structure</vt:lpstr>
      <vt:lpstr>Predicting Imaginatively</vt:lpstr>
      <vt:lpstr>Pedagogic Choices</vt:lpstr>
      <vt:lpstr>Changing Base</vt:lpstr>
      <vt:lpstr>Triangle Count</vt:lpstr>
      <vt:lpstr>Edge Count</vt:lpstr>
      <vt:lpstr>Factor Walls &amp; Factor Disks</vt:lpstr>
      <vt:lpstr>Multiplication as Scaling</vt:lpstr>
      <vt:lpstr>The Drakensberg Grid</vt:lpstr>
      <vt:lpstr>Selected Columns</vt:lpstr>
      <vt:lpstr>Single row expanded</vt:lpstr>
      <vt:lpstr>Selected Row</vt:lpstr>
      <vt:lpstr>Follow 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118</cp:revision>
  <dcterms:created xsi:type="dcterms:W3CDTF">2017-06-17T10:17:52Z</dcterms:created>
  <dcterms:modified xsi:type="dcterms:W3CDTF">2018-09-26T19:44:49Z</dcterms:modified>
</cp:coreProperties>
</file>