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64" r:id="rId2"/>
    <p:sldId id="258" r:id="rId3"/>
    <p:sldId id="269" r:id="rId4"/>
    <p:sldId id="259" r:id="rId5"/>
    <p:sldId id="260" r:id="rId6"/>
    <p:sldId id="263" r:id="rId7"/>
    <p:sldId id="268" r:id="rId8"/>
    <p:sldId id="261" r:id="rId9"/>
    <p:sldId id="262" r:id="rId10"/>
    <p:sldId id="265" r:id="rId11"/>
    <p:sldId id="266" r:id="rId12"/>
    <p:sldId id="272" r:id="rId13"/>
    <p:sldId id="273" r:id="rId14"/>
    <p:sldId id="274" r:id="rId15"/>
    <p:sldId id="270" r:id="rId16"/>
    <p:sldId id="271" r:id="rId17"/>
    <p:sldId id="257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353FEE-F059-47B3-ADF1-81EC431E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396AD-49F7-4496-BACF-F5F77B25C4A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41DAA-DBF5-4078-B065-F3AF55924CC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23AB17D-6428-4FDD-8AE7-0D17F8395A3D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3807E-E9F3-4FB7-A488-10D47A9908D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32AD9-0649-4A07-8FE6-94173112A93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F16C4-F21B-41AB-B889-AE71455B8A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2B454-D7CC-4A0E-97FF-E197F6188B3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DAD3A8A-E2A0-4108-AA59-B367376F1819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2662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3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EF00244-E554-47A8-AAAE-81B47D33EBB8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51E4-D3BB-45A1-9BD2-25F27E368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18C8-B585-42FD-BB98-B4D596EA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EC5B-C323-4115-865C-213A13E2E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A21D4-5E22-4CA5-A8C8-6BAF54375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7953D-8EE2-4986-B5D2-59BD098A2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9D3D-6646-4C2C-B05D-2D4029BFE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D5E8-F623-48AA-97AA-DAD2647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FE15-7FE7-4E16-A5EE-1C2A54D5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1ED9-460C-4EA6-8745-DB0C90745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66C3-A301-4D5D-A065-6C9AECA8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BF180-AC6F-4C80-88F5-8F7132DD6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48131A-AD00-48C7-BCBA-F269A47CB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Mathematics learning and the structure of elementary mathematics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pPr eaLnBrk="1" hangingPunct="1"/>
            <a:r>
              <a:rPr lang="en-US" sz="2700" smtClean="0"/>
              <a:t>Anne Watson</a:t>
            </a:r>
          </a:p>
          <a:p>
            <a:pPr eaLnBrk="1" hangingPunct="1"/>
            <a:r>
              <a:rPr lang="en-US" sz="2700" smtClean="0"/>
              <a:t>ACME/ University of Oxford</a:t>
            </a:r>
          </a:p>
          <a:p>
            <a:pPr eaLnBrk="1" hangingPunct="1"/>
            <a:r>
              <a:rPr lang="en-US" sz="2700" smtClean="0"/>
              <a:t>Sept 15th 2010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076" name="Picture 4" descr="Nuffield logo full colo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0"/>
            <a:ext cx="2590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Algebraic reasoning 2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061325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Language for expressing and using relations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</a:t>
            </a:r>
            <a:r>
              <a:rPr lang="en-GB" sz="2000" smtClean="0"/>
              <a:t>i)      The height off the ground of a ferris wheel pod</a:t>
            </a:r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r>
              <a:rPr lang="en-US" sz="2000" smtClean="0"/>
              <a:t>1 km. = 5/8 mile so p km. = 5p/8 miles</a:t>
            </a:r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r>
              <a:rPr lang="en-GB" sz="2000" smtClean="0"/>
              <a:t>(a=&gt;b &amp; b=&gt;c) =&gt; (a=&gt;c)</a:t>
            </a:r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r>
              <a:rPr lang="en-GB" sz="2000" smtClean="0"/>
              <a:t> </a:t>
            </a:r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endParaRPr lang="en-GB" sz="2000" smtClean="0"/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endParaRPr lang="en-GB" sz="2000" smtClean="0"/>
          </a:p>
          <a:p>
            <a:pPr marL="1428750" lvl="2" indent="-514350" eaLnBrk="1" hangingPunct="1">
              <a:lnSpc>
                <a:spcPct val="90000"/>
              </a:lnSpc>
              <a:buFontTx/>
              <a:buAutoNum type="romanLcParenR" startAt="2"/>
            </a:pPr>
            <a:endParaRPr lang="en-GB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/>
            <a:endParaRPr lang="en-US" smtClean="0"/>
          </a:p>
        </p:txBody>
      </p:sp>
      <p:pic>
        <p:nvPicPr>
          <p:cNvPr id="11268" name="Picture 3" descr="Annuity form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076700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Algebraic reasoning 3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tools for solving, representing, predicting and understanding quantitative and other mathematical relations</a:t>
            </a:r>
          </a:p>
          <a:p>
            <a:pPr lvl="1" eaLnBrk="1" hangingPunct="1">
              <a:buFontTx/>
              <a:buNone/>
            </a:pPr>
            <a:r>
              <a:rPr lang="en-GB" sz="2000" smtClean="0"/>
              <a:t>		e.g.  d</a:t>
            </a:r>
            <a:r>
              <a:rPr lang="en-GB" sz="2000" baseline="30000" smtClean="0"/>
              <a:t>2</a:t>
            </a:r>
            <a:r>
              <a:rPr lang="en-GB" sz="2000" smtClean="0"/>
              <a:t>s/dt = 0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   GDP = C + I + G + N</a:t>
            </a:r>
          </a:p>
          <a:p>
            <a:pPr eaLnBrk="1" hangingPunct="1">
              <a:buFontTx/>
              <a:buNone/>
            </a:pPr>
            <a:r>
              <a:rPr lang="en-GB" sz="2000" smtClean="0"/>
              <a:t>		</a:t>
            </a:r>
          </a:p>
          <a:p>
            <a:pPr eaLnBrk="1" hangingPunct="1">
              <a:buFontTx/>
              <a:buNone/>
            </a:pPr>
            <a:r>
              <a:rPr lang="en-GB" sz="2000" smtClean="0"/>
              <a:t>      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pic>
        <p:nvPicPr>
          <p:cNvPr id="12292" name="Picture 3" descr="glossary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789363"/>
            <a:ext cx="3095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40767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40767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4"/>
          <p:cNvSpPr>
            <a:spLocks noChangeArrowheads="1"/>
          </p:cNvSpPr>
          <p:nvPr/>
        </p:nvSpPr>
        <p:spPr bwMode="auto">
          <a:xfrm>
            <a:off x="1619250" y="1700213"/>
            <a:ext cx="3186113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latin typeface="Times New Roman" pitchFamily="-16" charset="0"/>
              </a:rPr>
              <a:t>49 + 37 </a:t>
            </a:r>
            <a:r>
              <a:rPr lang="en-GB" sz="3600">
                <a:latin typeface="Calibri" pitchFamily="34" charset="0"/>
              </a:rPr>
              <a:t>–</a:t>
            </a:r>
            <a:r>
              <a:rPr lang="en-GB" sz="3600">
                <a:latin typeface="Times New Roman" pitchFamily="-16" charset="0"/>
              </a:rPr>
              <a:t> 49</a:t>
            </a:r>
          </a:p>
          <a:p>
            <a:pPr eaLnBrk="1" hangingPunct="1"/>
            <a:endParaRPr lang="en-GB" sz="3600">
              <a:latin typeface="Times New Roman" pitchFamily="-16" charset="0"/>
            </a:endParaRPr>
          </a:p>
          <a:p>
            <a:pPr eaLnBrk="1" hangingPunct="1"/>
            <a:endParaRPr lang="en-GB" sz="900"/>
          </a:p>
          <a:p>
            <a:r>
              <a:rPr lang="en-GB" sz="3600">
                <a:latin typeface="Times New Roman" pitchFamily="-16" charset="0"/>
              </a:rPr>
              <a:t>100000 x 10000</a:t>
            </a:r>
          </a:p>
          <a:p>
            <a:endParaRPr lang="en-GB" sz="3600">
              <a:latin typeface="Times New Roman" pitchFamily="-16" charset="0"/>
            </a:endParaRPr>
          </a:p>
          <a:p>
            <a:r>
              <a:rPr lang="en-GB" sz="3600">
                <a:latin typeface="Times New Roman" pitchFamily="-16" charset="0"/>
              </a:rPr>
              <a:t>       +</a:t>
            </a:r>
          </a:p>
          <a:p>
            <a:endParaRPr lang="en-GB" sz="3600">
              <a:latin typeface="Times New Roman" pitchFamily="-16" charset="0"/>
            </a:endParaRPr>
          </a:p>
          <a:p>
            <a:endParaRPr lang="en-GB" sz="3600">
              <a:latin typeface="Times New Roman" pitchFamily="-16" charset="0"/>
            </a:endParaRPr>
          </a:p>
          <a:p>
            <a:endParaRPr lang="en-GB" sz="3600">
              <a:latin typeface="Times New Roman" pitchFamily="-16" charset="0"/>
              <a:cs typeface="Times New Roman" pitchFamily="-16" charset="0"/>
            </a:endParaRPr>
          </a:p>
          <a:p>
            <a:endParaRPr lang="en-GB" sz="3600">
              <a:latin typeface="Times New Roman" pitchFamily="-16" charset="0"/>
              <a:cs typeface="Times New Roman" pitchFamily="-16" charset="0"/>
            </a:endParaRPr>
          </a:p>
          <a:p>
            <a:r>
              <a:rPr lang="en-GB" sz="3600">
                <a:latin typeface="Times New Roman" pitchFamily="-16" charset="0"/>
                <a:cs typeface="Times New Roman" pitchFamily="-16" charset="0"/>
              </a:rPr>
              <a:t>      </a:t>
            </a:r>
          </a:p>
        </p:txBody>
      </p:sp>
      <p:sp>
        <p:nvSpPr>
          <p:cNvPr id="13317" name="Rectangle 35"/>
          <p:cNvSpPr>
            <a:spLocks noChangeArrowheads="1"/>
          </p:cNvSpPr>
          <p:nvPr/>
        </p:nvSpPr>
        <p:spPr bwMode="auto">
          <a:xfrm>
            <a:off x="0" y="1131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cs typeface="Arial" charset="0"/>
            </a:endParaRPr>
          </a:p>
        </p:txBody>
      </p:sp>
      <p:sp>
        <p:nvSpPr>
          <p:cNvPr id="13318" name="Rectangle 37"/>
          <p:cNvSpPr>
            <a:spLocks noChangeArrowheads="1"/>
          </p:cNvSpPr>
          <p:nvPr/>
        </p:nvSpPr>
        <p:spPr bwMode="auto">
          <a:xfrm>
            <a:off x="0" y="284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357563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357563"/>
            <a:ext cx="485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00625"/>
            <a:ext cx="190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5000625"/>
            <a:ext cx="266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2857500" y="1931988"/>
            <a:ext cx="16843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sz="3600"/>
              <a:t>29 x 42</a:t>
            </a:r>
            <a:endParaRPr lang="en-GB" sz="900"/>
          </a:p>
          <a:p>
            <a:endParaRPr lang="en-GB" sz="1800"/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2786063" y="34305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cs typeface="Times New Roman" pitchFamily="-16" charset="0"/>
              </a:rPr>
              <a:t> x 3 + </a:t>
            </a:r>
            <a:endParaRPr lang="en-GB" sz="1800">
              <a:cs typeface="Times New Roman" pitchFamily="-16" charset="0"/>
            </a:endParaRPr>
          </a:p>
        </p:txBody>
      </p: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4572000" y="3432175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cs typeface="Times New Roman" pitchFamily="-16" charset="0"/>
              </a:rPr>
              <a:t>x 10</a:t>
            </a:r>
            <a:endParaRPr lang="en-GB" sz="900">
              <a:cs typeface="Times New Roman" pitchFamily="-16" charset="0"/>
            </a:endParaRPr>
          </a:p>
          <a:p>
            <a:endParaRPr lang="en-GB" sz="1800">
              <a:cs typeface="Times New Roman" pitchFamily="-16" charset="0"/>
            </a:endParaRPr>
          </a:p>
        </p:txBody>
      </p:sp>
      <p:sp>
        <p:nvSpPr>
          <p:cNvPr id="14345" name="Rectangle 17"/>
          <p:cNvSpPr>
            <a:spLocks noChangeArrowheads="1"/>
          </p:cNvSpPr>
          <p:nvPr/>
        </p:nvSpPr>
        <p:spPr bwMode="auto">
          <a:xfrm>
            <a:off x="2643188" y="5073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cs typeface="Times New Roman" pitchFamily="-16" charset="0"/>
              </a:rPr>
              <a:t> of (</a:t>
            </a:r>
            <a:endParaRPr lang="en-GB" sz="1800">
              <a:cs typeface="Times New Roman" pitchFamily="-16" charset="0"/>
            </a:endParaRPr>
          </a:p>
        </p:txBody>
      </p: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4214813" y="5073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cs typeface="Times New Roman" pitchFamily="-16" charset="0"/>
              </a:rPr>
              <a:t> x 2)</a:t>
            </a:r>
            <a:endParaRPr lang="en-GB" sz="1800">
              <a:cs typeface="Times New Roman" pitchFamily="-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357188" y="28575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Non-computational arithmetic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571500" y="1428750"/>
            <a:ext cx="8007350" cy="4752975"/>
          </a:xfrm>
        </p:spPr>
        <p:txBody>
          <a:bodyPr/>
          <a:lstStyle/>
          <a:p>
            <a:pPr eaLnBrk="1" hangingPunct="1"/>
            <a:r>
              <a:rPr lang="en-US" sz="2900" smtClean="0"/>
              <a:t>knowledge of quantities and counting develop separately</a:t>
            </a:r>
          </a:p>
          <a:p>
            <a:pPr eaLnBrk="1" hangingPunct="1"/>
            <a:r>
              <a:rPr lang="en-GB" sz="2900" smtClean="0"/>
              <a:t>additive understanding does not precede multiplicative</a:t>
            </a:r>
            <a:endParaRPr lang="en-US" sz="2900" smtClean="0"/>
          </a:p>
          <a:p>
            <a:pPr eaLnBrk="1" hangingPunct="1"/>
            <a:r>
              <a:rPr lang="en-GB" sz="2900" smtClean="0"/>
              <a:t>three principles relate to success in mathematics: the inverse relation between addition and subtraction; additive composition; one-to-many correspondence </a:t>
            </a:r>
          </a:p>
          <a:p>
            <a:pPr eaLnBrk="1" hangingPunct="1"/>
            <a:r>
              <a:rPr lang="en-US" sz="2900" smtClean="0"/>
              <a:t>t</a:t>
            </a:r>
            <a:r>
              <a:rPr lang="en-GB" sz="2900" smtClean="0"/>
              <a:t>hinking about relations is key to later success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Risk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??? </a:t>
            </a:r>
          </a:p>
          <a:p>
            <a:pPr eaLnBrk="1" hangingPunct="1"/>
            <a:r>
              <a:rPr lang="en-GB" smtClean="0"/>
              <a:t>don’t rush</a:t>
            </a:r>
          </a:p>
          <a:p>
            <a:pPr eaLnBrk="1" hangingPunct="1"/>
            <a:r>
              <a:rPr lang="en-GB" smtClean="0"/>
              <a:t>world leaders in a curriculum which includes risk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Growth of understanding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Horizontal slices (e.g. topics, textbooks, tests)</a:t>
            </a:r>
          </a:p>
          <a:p>
            <a:pPr eaLnBrk="1" hangingPunct="1"/>
            <a:r>
              <a:rPr lang="en-GB" smtClean="0"/>
              <a:t> Vertical threads (key ideas, progression between intuitive and formal, formal and intuitive)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mathematics usefully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GB" smtClean="0"/>
              <a:t>There are no easy ‘what works’ answers</a:t>
            </a:r>
          </a:p>
          <a:p>
            <a:pPr eaLnBrk="1" hangingPunct="1"/>
            <a:r>
              <a:rPr lang="en-GB" smtClean="0"/>
              <a:t>Teaching and learning maths is not about showing and telling and doing</a:t>
            </a:r>
          </a:p>
          <a:p>
            <a:pPr eaLnBrk="1" hangingPunct="1"/>
            <a:r>
              <a:rPr lang="en-GB" smtClean="0"/>
              <a:t>Biggest (?) individual field in educational research worldwide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4213" y="1916113"/>
            <a:ext cx="7772400" cy="1143000"/>
          </a:xfrm>
        </p:spPr>
        <p:txBody>
          <a:bodyPr/>
          <a:lstStyle/>
          <a:p>
            <a:pPr eaLnBrk="1" hangingPunct="1"/>
            <a:r>
              <a:rPr lang="en-GB" sz="2400" smtClean="0"/>
              <a:t>Anne Watson</a:t>
            </a:r>
            <a:br>
              <a:rPr lang="en-GB" sz="2400" smtClean="0"/>
            </a:br>
            <a:r>
              <a:rPr lang="en-GB" sz="2400" smtClean="0"/>
              <a:t>ACME</a:t>
            </a:r>
            <a:br>
              <a:rPr lang="en-GB" sz="2400" smtClean="0"/>
            </a:br>
            <a:r>
              <a:rPr lang="en-GB" sz="2400" smtClean="0"/>
              <a:t>University of Oxford</a:t>
            </a:r>
            <a:br>
              <a:rPr lang="en-GB" sz="2400" smtClean="0"/>
            </a:br>
            <a:r>
              <a:rPr lang="en-GB" sz="2400" smtClean="0"/>
              <a:t>anne.watson@education.ox.ac.uk</a:t>
            </a:r>
            <a:endParaRPr lang="en-US" sz="24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Evidence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Synthesis of research about what children can do in and out of educational contexts</a:t>
            </a:r>
          </a:p>
          <a:p>
            <a:pPr eaLnBrk="1" hangingPunct="1"/>
            <a:r>
              <a:rPr lang="en-US" sz="2800" smtClean="0"/>
              <a:t>What it means to understand and be able to do mathematics</a:t>
            </a:r>
          </a:p>
          <a:p>
            <a:pPr eaLnBrk="1" hangingPunct="1"/>
            <a:r>
              <a:rPr lang="en-US" sz="2800" smtClean="0"/>
              <a:t>Key Understandings in Mathematics Learning </a:t>
            </a:r>
            <a:r>
              <a:rPr lang="en-US" sz="2000" smtClean="0"/>
              <a:t>http://www.nuffieldfoundation.org/mathematics-education-0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Critical areas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Multiplication, ratio, proportionality</a:t>
            </a:r>
          </a:p>
          <a:p>
            <a:pPr eaLnBrk="1" hangingPunct="1"/>
            <a:r>
              <a:rPr lang="en-GB" smtClean="0"/>
              <a:t>Algebra</a:t>
            </a:r>
          </a:p>
          <a:p>
            <a:pPr eaLnBrk="1" hangingPunct="1"/>
            <a:r>
              <a:rPr lang="en-GB" smtClean="0"/>
              <a:t>Risk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£250 at 2% interest, over two years; over 10 years; over 7 years; over 17 years</a:t>
            </a:r>
          </a:p>
          <a:p>
            <a:pPr lvl="1" eaLnBrk="1" hangingPunct="1"/>
            <a:r>
              <a:rPr lang="en-US" smtClean="0"/>
              <a:t>procedures for percentages</a:t>
            </a:r>
          </a:p>
          <a:p>
            <a:pPr lvl="1" eaLnBrk="1" hangingPunct="1"/>
            <a:r>
              <a:rPr lang="en-US" smtClean="0"/>
              <a:t>being able to set up a suitable model</a:t>
            </a:r>
          </a:p>
          <a:p>
            <a:pPr lvl="1" eaLnBrk="1" hangingPunct="1"/>
            <a:r>
              <a:rPr lang="en-US" smtClean="0"/>
              <a:t>ad hoc methods</a:t>
            </a:r>
          </a:p>
          <a:p>
            <a:pPr lvl="1" eaLnBrk="1" hangingPunct="1"/>
            <a:r>
              <a:rPr lang="en-US" smtClean="0"/>
              <a:t>simplistic assumptions</a:t>
            </a:r>
          </a:p>
          <a:p>
            <a:pPr lvl="1" eaLnBrk="1" hangingPunct="1"/>
            <a:r>
              <a:rPr lang="en-US" smtClean="0"/>
              <a:t>using technology effectively</a:t>
            </a:r>
          </a:p>
          <a:p>
            <a:pPr lvl="1" eaLnBrk="1" hangingPunct="1"/>
            <a:r>
              <a:rPr lang="en-US" smtClean="0"/>
              <a:t>understanding multiplication as scaling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Multiplication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special about 48? 49? 47? (recognition)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Why do we need to know this? (usefulness)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… and 49 x 47 = 48</a:t>
            </a:r>
            <a:r>
              <a:rPr lang="en-US" sz="2800" baseline="30000" smtClean="0"/>
              <a:t>2</a:t>
            </a:r>
            <a:r>
              <a:rPr lang="en-US" sz="2800" smtClean="0"/>
              <a:t> - 1 (intrigue)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Five rows of cabbages with 10 cabbages in a row = 50 cabbages (application)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many rows of ten cabbages are needed to get 50 cabbages? (division/inverse)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many cabbages in a row if five rows have to give us 50 cabbages? (division/inverse)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4600" smtClean="0"/>
              <a:t>Multiplication 2</a:t>
            </a:r>
            <a:endParaRPr lang="en-US" sz="3600" smtClean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ph idx="4294967295"/>
          </p:nvPr>
        </p:nvGraphicFramePr>
        <p:xfrm>
          <a:off x="4514850" y="3940175"/>
          <a:ext cx="114300" cy="19685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3124200"/>
            <a:ext cx="6262688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3000" smtClean="0"/>
          </a:p>
          <a:p>
            <a:pPr eaLnBrk="1" hangingPunct="1">
              <a:buFontTx/>
              <a:buNone/>
            </a:pPr>
            <a:endParaRPr lang="en-US" sz="3000" smtClean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981200" y="2362200"/>
            <a:ext cx="5029200" cy="576263"/>
          </a:xfrm>
          <a:prstGeom prst="rect">
            <a:avLst/>
          </a:prstGeom>
          <a:solidFill>
            <a:srgbClr val="D69B1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981200" y="1785938"/>
            <a:ext cx="96837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a = bc      bc = a</a:t>
            </a:r>
          </a:p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a = cb      cb = a</a:t>
            </a:r>
          </a:p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b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b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      c</a:t>
            </a:r>
            <a:endParaRPr lang="en-GB" sz="2800" b="1" u="sng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c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 b       b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      </a:t>
            </a: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r>
              <a:rPr lang="en-GB" sz="2800" b="1" u="sng">
                <a:solidFill>
                  <a:schemeClr val="tx2"/>
                </a:solidFill>
              </a:rPr>
              <a:t> </a:t>
            </a: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Multiplication, measuring, proportionality</a:t>
            </a:r>
            <a:endParaRPr lang="en-US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95513" y="3716338"/>
            <a:ext cx="4608512" cy="576262"/>
          </a:xfrm>
          <a:prstGeom prst="rect">
            <a:avLst/>
          </a:prstGeom>
          <a:solidFill>
            <a:srgbClr val="1D1B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95513" y="3141663"/>
            <a:ext cx="2452687" cy="576262"/>
          </a:xfrm>
          <a:prstGeom prst="rect">
            <a:avLst/>
          </a:prstGeom>
          <a:solidFill>
            <a:srgbClr val="E3E1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4643438" y="3141663"/>
            <a:ext cx="2519362" cy="576262"/>
          </a:xfrm>
          <a:prstGeom prst="rect">
            <a:avLst/>
          </a:prstGeom>
          <a:solidFill>
            <a:srgbClr val="E3E1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6804025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Multiplication 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Repeated addition</a:t>
            </a:r>
          </a:p>
          <a:p>
            <a:pPr eaLnBrk="1" hangingPunct="1"/>
            <a:r>
              <a:rPr lang="en-GB" smtClean="0"/>
              <a:t>Area</a:t>
            </a:r>
            <a:endParaRPr lang="en-US" smtClean="0"/>
          </a:p>
          <a:p>
            <a:pPr eaLnBrk="1" hangingPunct="1"/>
            <a:r>
              <a:rPr lang="en-US" smtClean="0"/>
              <a:t>Measuring </a:t>
            </a:r>
          </a:p>
          <a:p>
            <a:pPr eaLnBrk="1" hangingPunct="1"/>
            <a:r>
              <a:rPr lang="en-US" smtClean="0"/>
              <a:t>Stretching </a:t>
            </a:r>
          </a:p>
          <a:p>
            <a:pPr eaLnBrk="1" hangingPunct="1"/>
            <a:r>
              <a:rPr lang="en-US" smtClean="0"/>
              <a:t>Enlargement (141% on photocopier)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importance of understanding. recognising, and representing relations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Algebraic reasoning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expression of relations between quantities and other mathematical objects: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    e.g.  a(b+c) = ab + ac (always)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 a(b+c) = ab (sometimes)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            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459</Words>
  <Application>Microsoft Office PowerPoint</Application>
  <PresentationFormat>On-screen Show (4:3)</PresentationFormat>
  <Paragraphs>112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ＭＳ Ｐゴシック</vt:lpstr>
      <vt:lpstr>Times New Roman</vt:lpstr>
      <vt:lpstr>Calibri</vt:lpstr>
      <vt:lpstr>Blank Presentation</vt:lpstr>
      <vt:lpstr>Equation</vt:lpstr>
      <vt:lpstr>Mathematics learning and the structure of elementary mathematics</vt:lpstr>
      <vt:lpstr>Evidence</vt:lpstr>
      <vt:lpstr>Critical areas</vt:lpstr>
      <vt:lpstr>An example</vt:lpstr>
      <vt:lpstr>Multiplication 1</vt:lpstr>
      <vt:lpstr>Multiplication 2</vt:lpstr>
      <vt:lpstr>Multiplication, measuring, proportionality</vt:lpstr>
      <vt:lpstr>Multiplication 3</vt:lpstr>
      <vt:lpstr>Algebraic reasoning 1</vt:lpstr>
      <vt:lpstr>Algebraic reasoning 2</vt:lpstr>
      <vt:lpstr>Algebraic reasoning 3</vt:lpstr>
      <vt:lpstr>Slide 12</vt:lpstr>
      <vt:lpstr>Slide 13</vt:lpstr>
      <vt:lpstr>Non-computational arithmetic</vt:lpstr>
      <vt:lpstr>Risk</vt:lpstr>
      <vt:lpstr>Growth of understanding</vt:lpstr>
      <vt:lpstr>Learning mathematics usefully</vt:lpstr>
      <vt:lpstr>Anne Watson ACME University of Oxford anne.watson@education.ox.ac.uk</vt:lpstr>
    </vt:vector>
  </TitlesOfParts>
  <Company>eLearning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learning and the structure of elementary mathematics</dc:title>
  <dc:creator>eLearning</dc:creator>
  <cp:lastModifiedBy>Anne Watson</cp:lastModifiedBy>
  <cp:revision>8</cp:revision>
  <dcterms:created xsi:type="dcterms:W3CDTF">2010-09-05T11:23:47Z</dcterms:created>
  <dcterms:modified xsi:type="dcterms:W3CDTF">2015-10-23T15:49:22Z</dcterms:modified>
</cp:coreProperties>
</file>