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9" r:id="rId3"/>
    <p:sldId id="260" r:id="rId4"/>
    <p:sldId id="263" r:id="rId5"/>
    <p:sldId id="265" r:id="rId6"/>
    <p:sldId id="280" r:id="rId7"/>
    <p:sldId id="261" r:id="rId8"/>
    <p:sldId id="264" r:id="rId9"/>
    <p:sldId id="268" r:id="rId10"/>
    <p:sldId id="269" r:id="rId11"/>
    <p:sldId id="273" r:id="rId12"/>
    <p:sldId id="276" r:id="rId13"/>
    <p:sldId id="272" r:id="rId14"/>
    <p:sldId id="274" r:id="rId15"/>
    <p:sldId id="275" r:id="rId16"/>
    <p:sldId id="258" r:id="rId17"/>
    <p:sldId id="278" r:id="rId18"/>
    <p:sldId id="277" r:id="rId19"/>
    <p:sldId id="266" r:id="rId20"/>
    <p:sldId id="271" r:id="rId21"/>
    <p:sldId id="279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8E9"/>
    <a:srgbClr val="855F33"/>
    <a:srgbClr val="FFF9E8"/>
    <a:srgbClr val="FFF5C4"/>
    <a:srgbClr val="FCF3A7"/>
    <a:srgbClr val="AB7942"/>
    <a:srgbClr val="FFF1B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313"/>
    <p:restoredTop sz="94666"/>
  </p:normalViewPr>
  <p:slideViewPr>
    <p:cSldViewPr snapToGrid="0" snapToObjects="1">
      <p:cViewPr varScale="1">
        <p:scale>
          <a:sx n="111" d="100"/>
          <a:sy n="111" d="100"/>
        </p:scale>
        <p:origin x="2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25/03/2022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Seldon, J. &amp; Seldon, A. (2004) Consciousness In Mathematical Problem Solving: the focus, the fringe, and non-sensory perception. </a:t>
            </a:r>
            <a:r>
              <a:rPr lang="en-GB" dirty="0" err="1"/>
              <a:t>researchgate.net</a:t>
            </a:r>
            <a:r>
              <a:rPr lang="en-GB" dirty="0"/>
              <a:t>/publication/268576077_Consciousness_in_Mathematical_Problem_Solving_The_Focus_the_Fringe_and_Non-Sensory_Perception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38976-516C-4447-B9E0-F21B8CB8D0E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06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3020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4138862"/>
          </a:xfrm>
        </p:spPr>
        <p:txBody>
          <a:bodyPr anchor="t"/>
          <a:lstStyle>
            <a:lvl1pPr>
              <a:defRPr sz="20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8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801D1-C753-974E-9255-D3541935511B}"/>
              </a:ext>
            </a:extLst>
          </p:cNvPr>
          <p:cNvSpPr txBox="1"/>
          <p:nvPr userDrawn="1"/>
        </p:nvSpPr>
        <p:spPr>
          <a:xfrm>
            <a:off x="0" y="6472989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0927A3A-0FD8-D74B-AA61-F37621BF3B52}" type="slidenum">
              <a:rPr lang="en-GB" sz="14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400" dirty="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3/25/22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3.mov"/><Relationship Id="rId7" Type="http://schemas.openxmlformats.org/officeDocument/2006/relationships/image" Target="../media/image2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015872"/>
            <a:ext cx="7772400" cy="11564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Origins and Roots of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Knowing to Act in the Moment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42999" y="3521450"/>
            <a:ext cx="6858000" cy="1274665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John Mason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via Zoom</a:t>
            </a:r>
            <a:br>
              <a:rPr lang="en-US" dirty="0"/>
            </a:br>
            <a:r>
              <a:rPr lang="en-US" dirty="0"/>
              <a:t>March  2022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017" y="0"/>
            <a:ext cx="28956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52" y="182890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197" y="169189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419721-4203-D149-B0DD-79C282797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558" y="4412533"/>
            <a:ext cx="2798883" cy="9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44880C-F5FE-054E-BD64-E3F2E51D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57" y="1444279"/>
            <a:ext cx="6616700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8B2B0-45CA-524E-8E4A-BB8726C0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the Theorem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C454A-AA0A-9344-B892-75C6A7E7E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113" y="5961724"/>
            <a:ext cx="5870237" cy="743413"/>
          </a:xfrm>
        </p:spPr>
        <p:txBody>
          <a:bodyPr/>
          <a:lstStyle/>
          <a:p>
            <a:r>
              <a:rPr lang="en-GB" dirty="0"/>
              <a:t>How does one know to ‘drop perpendiculars’?</a:t>
            </a:r>
          </a:p>
          <a:p>
            <a:r>
              <a:rPr lang="en-GB" dirty="0"/>
              <a:t>How does one (know to) seek relationships?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E44DB-8108-234B-91C0-D80229D05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757" y="1444279"/>
            <a:ext cx="66167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155ED-8D4E-3B4B-9264-762C2E390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757" y="1444279"/>
            <a:ext cx="66167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16667-8C64-0546-9F85-8AC962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57" y="1444279"/>
            <a:ext cx="6616700" cy="3810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24D6632-11E3-744E-81B4-0E75823313C9}"/>
              </a:ext>
            </a:extLst>
          </p:cNvPr>
          <p:cNvSpPr/>
          <p:nvPr/>
        </p:nvSpPr>
        <p:spPr>
          <a:xfrm>
            <a:off x="356840" y="5254279"/>
            <a:ext cx="4917688" cy="533204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Telling your ‘story’; Feeling of correctness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940422" y="303056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5364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EE264-63F0-8742-B7A1-FF984A60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Really Makes the Theorem Work?</a:t>
            </a:r>
          </a:p>
        </p:txBody>
      </p:sp>
      <p:pic>
        <p:nvPicPr>
          <p:cNvPr id="4" name="Bottema's Theorem Extended 1" descr="Bottema's Theorem Extended 1">
            <a:hlinkClick r:id="" action="ppaction://media"/>
            <a:extLst>
              <a:ext uri="{FF2B5EF4-FFF2-40B4-BE49-F238E27FC236}">
                <a16:creationId xmlns:a16="http://schemas.microsoft.com/office/drawing/2014/main" id="{86B323C5-43FA-4A4D-A2D8-49FBA6E51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10" y="2321042"/>
            <a:ext cx="4204133" cy="3427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9C5B9-27C5-A244-A85F-A4EBD1BF369E}"/>
              </a:ext>
            </a:extLst>
          </p:cNvPr>
          <p:cNvSpPr txBox="1"/>
          <p:nvPr/>
        </p:nvSpPr>
        <p:spPr>
          <a:xfrm>
            <a:off x="628650" y="1382751"/>
            <a:ext cx="2996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What have the squares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to do with 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2BB4C-6175-9545-8124-54A66FB67178}"/>
              </a:ext>
            </a:extLst>
          </p:cNvPr>
          <p:cNvSpPr txBox="1"/>
          <p:nvPr/>
        </p:nvSpPr>
        <p:spPr>
          <a:xfrm>
            <a:off x="5246338" y="1382751"/>
            <a:ext cx="2808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If not the scale,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what about the angle?</a:t>
            </a:r>
          </a:p>
        </p:txBody>
      </p:sp>
      <p:pic>
        <p:nvPicPr>
          <p:cNvPr id="7" name="Bottema's Theorem Extension 2" descr="Bottema's Theorem Extension 2">
            <a:hlinkClick r:id="" action="ppaction://media"/>
            <a:extLst>
              <a:ext uri="{FF2B5EF4-FFF2-40B4-BE49-F238E27FC236}">
                <a16:creationId xmlns:a16="http://schemas.microsoft.com/office/drawing/2014/main" id="{F36C442A-550F-2948-A964-BF8969CFAD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321042"/>
            <a:ext cx="4328189" cy="3528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5D6B09-3C16-1247-A6B0-6FD6690D9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050" y="6376794"/>
            <a:ext cx="5575300" cy="39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08865C-1C7A-8C4F-A6AA-E790B179686E}"/>
              </a:ext>
            </a:extLst>
          </p:cNvPr>
          <p:cNvSpPr txBox="1"/>
          <p:nvPr/>
        </p:nvSpPr>
        <p:spPr>
          <a:xfrm>
            <a:off x="1061544" y="5141704"/>
            <a:ext cx="7020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How does one know to vary the squares by a scale factor, and to vary the angle? </a:t>
            </a:r>
          </a:p>
        </p:txBody>
      </p:sp>
    </p:spTree>
    <p:extLst>
      <p:ext uri="{BB962C8B-B14F-4D97-AF65-F5344CB8AC3E}">
        <p14:creationId xmlns:p14="http://schemas.microsoft.com/office/powerpoint/2010/main" val="13259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CEB7-B651-0F40-9F3A-842793839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5ECC-CEF7-0849-9589-509E5B797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Consider the set of numbers which can be expressed as a</a:t>
            </a:r>
            <a:r>
              <a:rPr lang="en-GB" baseline="30000" dirty="0"/>
              <a:t>2</a:t>
            </a:r>
            <a:r>
              <a:rPr lang="en-GB" dirty="0"/>
              <a:t> + 5b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Show that the product of any two is of the same form.</a:t>
            </a:r>
          </a:p>
          <a:p>
            <a:r>
              <a:rPr lang="en-GB" dirty="0"/>
              <a:t>What is special about 5?</a:t>
            </a:r>
          </a:p>
          <a:p>
            <a:r>
              <a:rPr lang="en-GB" dirty="0"/>
              <a:t>What about numbers of the form 3a</a:t>
            </a:r>
            <a:r>
              <a:rPr lang="en-GB" baseline="30000" dirty="0"/>
              <a:t>2</a:t>
            </a:r>
            <a:r>
              <a:rPr lang="en-GB" dirty="0"/>
              <a:t> + 5b</a:t>
            </a:r>
            <a:r>
              <a:rPr lang="en-GB" baseline="30000" dirty="0"/>
              <a:t>2</a:t>
            </a:r>
            <a:r>
              <a:rPr lang="en-GB" dirty="0"/>
              <a:t>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9EAD7-3ECC-8D47-9B3B-32EC65367C2D}"/>
              </a:ext>
            </a:extLst>
          </p:cNvPr>
          <p:cNvSpPr txBox="1"/>
          <p:nvPr/>
        </p:nvSpPr>
        <p:spPr>
          <a:xfrm>
            <a:off x="1944414" y="3951890"/>
            <a:ext cx="6191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How does one know to vary the 5?</a:t>
            </a:r>
          </a:p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How does on know when to </a:t>
            </a:r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seek counter-examples?</a:t>
            </a:r>
            <a:endParaRPr lang="en-GB" sz="2000" dirty="0" err="1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496831" y="2035777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20040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0A34B-5F2C-F148-8163-2F8480A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ZigZag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91B38-B8D0-3B41-96B7-7899B62E9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453020"/>
          </a:xfrm>
        </p:spPr>
        <p:txBody>
          <a:bodyPr/>
          <a:lstStyle/>
          <a:p>
            <a:r>
              <a:rPr lang="en-GB" dirty="0"/>
              <a:t>What is the size of the square?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79B31-7B6C-1445-A9F3-2848D07CB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88" y="1691307"/>
            <a:ext cx="3128341" cy="3078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337C7-6249-9148-8F56-92A5076D295F}"/>
              </a:ext>
            </a:extLst>
          </p:cNvPr>
          <p:cNvSpPr txBox="1"/>
          <p:nvPr/>
        </p:nvSpPr>
        <p:spPr>
          <a:xfrm>
            <a:off x="4840356" y="1824621"/>
            <a:ext cx="343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Diving in with 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4238B2-C91F-F24B-8AA5-6A36EE519BA6}"/>
              </a:ext>
            </a:extLst>
          </p:cNvPr>
          <p:cNvGrpSpPr/>
          <p:nvPr/>
        </p:nvGrpSpPr>
        <p:grpSpPr>
          <a:xfrm>
            <a:off x="3101009" y="1824621"/>
            <a:ext cx="1331841" cy="1733588"/>
            <a:chOff x="3101009" y="1824621"/>
            <a:chExt cx="1331841" cy="17335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94016E-76DE-DE43-8251-834EB639C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1009" y="2882348"/>
              <a:ext cx="1331841" cy="67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216B27-4841-1247-86CF-02292AA16090}"/>
                </a:ext>
              </a:extLst>
            </p:cNvPr>
            <p:cNvCxnSpPr>
              <a:cxnSpLocks/>
            </p:cNvCxnSpPr>
            <p:nvPr/>
          </p:nvCxnSpPr>
          <p:spPr>
            <a:xfrm>
              <a:off x="3896139" y="1824621"/>
              <a:ext cx="536711" cy="10577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FEDA050-6D89-A94A-AAAB-BF337D5DDDD2}"/>
              </a:ext>
            </a:extLst>
          </p:cNvPr>
          <p:cNvSpPr txBox="1"/>
          <p:nvPr/>
        </p:nvSpPr>
        <p:spPr>
          <a:xfrm>
            <a:off x="7404652" y="6492873"/>
            <a:ext cx="1184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Ola </a:t>
            </a:r>
            <a:r>
              <a:rPr lang="en-GB" sz="1400" dirty="0" err="1">
                <a:latin typeface="Chalkboard" charset="0"/>
                <a:ea typeface="Chalkboard" charset="0"/>
                <a:cs typeface="Chalkboard" charset="0"/>
              </a:rPr>
              <a:t>Helenius</a:t>
            </a:r>
            <a:endParaRPr lang="en-GB" sz="14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8C0C9-EE8B-D347-BDAC-464D1291364A}"/>
              </a:ext>
            </a:extLst>
          </p:cNvPr>
          <p:cNvSpPr txBox="1"/>
          <p:nvPr/>
        </p:nvSpPr>
        <p:spPr>
          <a:xfrm>
            <a:off x="4531971" y="3762850"/>
            <a:ext cx="2632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What similar tasks </a:t>
            </a:r>
            <a:br>
              <a:rPr lang="en-GB" sz="2000" dirty="0">
                <a:latin typeface="Chalkboard" charset="0"/>
                <a:ea typeface="Chalkboard" charset="0"/>
                <a:cs typeface="Chalkboard" charset="0"/>
              </a:rPr>
            </a:b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can you now resolve?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E6028-5D84-A64C-8513-8FD9A706EFA7}"/>
              </a:ext>
            </a:extLst>
          </p:cNvPr>
          <p:cNvSpPr txBox="1"/>
          <p:nvPr/>
        </p:nvSpPr>
        <p:spPr>
          <a:xfrm>
            <a:off x="4992835" y="3398896"/>
            <a:ext cx="2279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23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+ 7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= 2 x 17</a:t>
            </a:r>
            <a:r>
              <a:rPr lang="en-GB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  <a:endParaRPr lang="en-GB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DFA57-3F61-9B49-AEB7-B33B9FD342E0}"/>
              </a:ext>
            </a:extLst>
          </p:cNvPr>
          <p:cNvSpPr txBox="1"/>
          <p:nvPr/>
        </p:nvSpPr>
        <p:spPr>
          <a:xfrm>
            <a:off x="1613360" y="4890534"/>
            <a:ext cx="1548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Parametrise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F0708B-F9F8-9046-98AC-97F66E9E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171" y="4925489"/>
            <a:ext cx="1320800" cy="33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BFCB1-298B-BE4A-977D-66F2C1AD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77" y="5384782"/>
            <a:ext cx="3797300" cy="33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E8532-53A7-9045-B1C2-374EE0AC0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044" y="5820427"/>
            <a:ext cx="61849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C2083F-9DB7-8C41-AA23-02FCE9093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623" y="6324942"/>
            <a:ext cx="4368800" cy="4064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05E48C-0362-4944-B133-A4157B1A42C9}"/>
              </a:ext>
            </a:extLst>
          </p:cNvPr>
          <p:cNvCxnSpPr>
            <a:cxnSpLocks/>
          </p:cNvCxnSpPr>
          <p:nvPr/>
        </p:nvCxnSpPr>
        <p:spPr>
          <a:xfrm flipV="1">
            <a:off x="992459" y="1768281"/>
            <a:ext cx="2903680" cy="2993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C5A6E78-5403-3B4A-813E-84FF1C99F4C9}"/>
              </a:ext>
            </a:extLst>
          </p:cNvPr>
          <p:cNvSpPr txBox="1"/>
          <p:nvPr/>
        </p:nvSpPr>
        <p:spPr>
          <a:xfrm>
            <a:off x="5213121" y="2221028"/>
            <a:ext cx="343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trig (insert angle labels)?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5FB576-2CF0-C94D-B5B5-CDDE0224FEAD}"/>
              </a:ext>
            </a:extLst>
          </p:cNvPr>
          <p:cNvSpPr txBox="1"/>
          <p:nvPr/>
        </p:nvSpPr>
        <p:spPr>
          <a:xfrm>
            <a:off x="5037895" y="2579035"/>
            <a:ext cx="343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 diagonal?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CEAE20-2021-B546-B6F3-AE21AB8A73AF}"/>
              </a:ext>
            </a:extLst>
          </p:cNvPr>
          <p:cNvSpPr txBox="1"/>
          <p:nvPr/>
        </p:nvSpPr>
        <p:spPr>
          <a:xfrm>
            <a:off x="5037895" y="2904648"/>
            <a:ext cx="343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  extend lines?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496831" y="600181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9079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F677-B1F8-BC40-B174-05DA9258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Rational about Irrationals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4CA8-825E-DA4E-A648-1F7E50979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3"/>
            <a:ext cx="8181474" cy="2919565"/>
          </a:xfrm>
        </p:spPr>
        <p:txBody>
          <a:bodyPr/>
          <a:lstStyle/>
          <a:p>
            <a:r>
              <a:rPr lang="en-GB" dirty="0"/>
              <a:t>Articulate how the following decimal numbers </a:t>
            </a:r>
            <a:br>
              <a:rPr lang="en-GB" dirty="0"/>
            </a:br>
            <a:r>
              <a:rPr lang="en-GB" dirty="0"/>
              <a:t>would be continued indefinitely</a:t>
            </a:r>
          </a:p>
          <a:p>
            <a:pPr lvl="1"/>
            <a:r>
              <a:rPr lang="en-GB" dirty="0"/>
              <a:t>0.101001000100001…</a:t>
            </a:r>
          </a:p>
          <a:p>
            <a:pPr lvl="1"/>
            <a:r>
              <a:rPr lang="en-GB" dirty="0"/>
              <a:t>0.102003000400005…80000000090000000010…</a:t>
            </a:r>
          </a:p>
          <a:p>
            <a:pPr lvl="1"/>
            <a:r>
              <a:rPr lang="en-GB" dirty="0"/>
              <a:t>0.1234567891011121314…</a:t>
            </a:r>
          </a:p>
          <a:p>
            <a:r>
              <a:rPr lang="en-GB" dirty="0"/>
              <a:t>Why must these be irrational?</a:t>
            </a:r>
          </a:p>
          <a:p>
            <a:r>
              <a:rPr lang="en-GB" dirty="0"/>
              <a:t>Make up your own irrational using these ideas</a:t>
            </a:r>
          </a:p>
          <a:p>
            <a:pPr lvl="1"/>
            <a:r>
              <a:rPr lang="en-GB" dirty="0"/>
              <a:t>Justify your claim that it is irrational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667157" y="2554655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18476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F677-B1F8-BC40-B174-05DA9258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Deciding between Rationals and Irrationals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4CA8-825E-DA4E-A648-1F7E50979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379969"/>
          </a:xfrm>
        </p:spPr>
        <p:txBody>
          <a:bodyPr/>
          <a:lstStyle/>
          <a:p>
            <a:r>
              <a:rPr lang="en-GB" dirty="0"/>
              <a:t>Write down a decimal ‘point’ followed by the numbers from 1 to 9 in sequence.</a:t>
            </a:r>
          </a:p>
          <a:p>
            <a:r>
              <a:rPr lang="en-GB" dirty="0"/>
              <a:t>Now follow those by the ‘digits’ (10), (11), … and imagine continuing forever.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90AAF9-19D4-E14E-B6D1-38DA208AF736}"/>
              </a:ext>
            </a:extLst>
          </p:cNvPr>
          <p:cNvSpPr txBox="1">
            <a:spLocks/>
          </p:cNvSpPr>
          <p:nvPr/>
        </p:nvSpPr>
        <p:spPr>
          <a:xfrm>
            <a:off x="628650" y="4683753"/>
            <a:ext cx="8181474" cy="13799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Now re-write as an ordinary decimal.</a:t>
            </a:r>
          </a:p>
          <a:p>
            <a:r>
              <a:rPr lang="en-GB" dirty="0"/>
              <a:t>Is the result rational or irrational?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28188-BB10-B94D-9800-A73B35BC1E5D}"/>
              </a:ext>
            </a:extLst>
          </p:cNvPr>
          <p:cNvSpPr txBox="1"/>
          <p:nvPr/>
        </p:nvSpPr>
        <p:spPr>
          <a:xfrm>
            <a:off x="5105789" y="2403934"/>
            <a:ext cx="1601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0.123456789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145F3-62C1-8A49-B2E4-67F13E23C26B}"/>
              </a:ext>
            </a:extLst>
          </p:cNvPr>
          <p:cNvSpPr txBox="1"/>
          <p:nvPr/>
        </p:nvSpPr>
        <p:spPr>
          <a:xfrm>
            <a:off x="6387936" y="2662352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9FF7E-C486-594F-861E-A2835C2A7747}"/>
              </a:ext>
            </a:extLst>
          </p:cNvPr>
          <p:cNvSpPr txBox="1"/>
          <p:nvPr/>
        </p:nvSpPr>
        <p:spPr>
          <a:xfrm>
            <a:off x="6520856" y="2920770"/>
            <a:ext cx="373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2C8FE-28F0-F841-8FAF-961043FD2D69}"/>
              </a:ext>
            </a:extLst>
          </p:cNvPr>
          <p:cNvSpPr txBox="1"/>
          <p:nvPr/>
        </p:nvSpPr>
        <p:spPr>
          <a:xfrm>
            <a:off x="6628158" y="3160581"/>
            <a:ext cx="413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12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196C10-A9DD-814D-ADD8-19751F2E0D40}"/>
              </a:ext>
            </a:extLst>
          </p:cNvPr>
          <p:cNvCxnSpPr/>
          <p:nvPr/>
        </p:nvCxnSpPr>
        <p:spPr>
          <a:xfrm>
            <a:off x="4956702" y="3837716"/>
            <a:ext cx="31490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B0B0F0-28A2-404C-9EDE-3F0867F83105}"/>
              </a:ext>
            </a:extLst>
          </p:cNvPr>
          <p:cNvSpPr txBox="1"/>
          <p:nvPr/>
        </p:nvSpPr>
        <p:spPr>
          <a:xfrm>
            <a:off x="1114848" y="2520660"/>
            <a:ext cx="2923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0.123456789(10)(11)(12)…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7D2D2-11D4-6340-856A-8B9602D18639}"/>
              </a:ext>
            </a:extLst>
          </p:cNvPr>
          <p:cNvSpPr txBox="1"/>
          <p:nvPr/>
        </p:nvSpPr>
        <p:spPr>
          <a:xfrm>
            <a:off x="6894676" y="3491118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CA6A6-DFE0-334B-BA71-2521F88048C3}"/>
              </a:ext>
            </a:extLst>
          </p:cNvPr>
          <p:cNvSpPr txBox="1"/>
          <p:nvPr/>
        </p:nvSpPr>
        <p:spPr>
          <a:xfrm>
            <a:off x="5247861" y="4006618"/>
            <a:ext cx="2029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0.12345679012…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5803792" y="5083863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27498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989D-9517-1042-9EC1-5E181D26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938A2-65CE-A944-9801-9B2EC0C52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3"/>
            <a:ext cx="8181474" cy="5397999"/>
          </a:xfrm>
        </p:spPr>
        <p:txBody>
          <a:bodyPr/>
          <a:lstStyle/>
          <a:p>
            <a:r>
              <a:rPr lang="en-GB" dirty="0"/>
              <a:t>Facts &amp; Procedures</a:t>
            </a:r>
          </a:p>
          <a:p>
            <a:pPr lvl="1"/>
            <a:r>
              <a:rPr lang="en-GB" dirty="0"/>
              <a:t>Knowing That and Knowing How,</a:t>
            </a:r>
          </a:p>
          <a:p>
            <a:pPr lvl="1"/>
            <a:r>
              <a:rPr lang="en-GB" dirty="0"/>
              <a:t>Knowing When and Knowing Why,</a:t>
            </a:r>
          </a:p>
          <a:p>
            <a:pPr lvl="1"/>
            <a:r>
              <a:rPr lang="en-GB" dirty="0"/>
              <a:t>Knowing To (in the moment)</a:t>
            </a:r>
          </a:p>
          <a:p>
            <a:r>
              <a:rPr lang="en-GB" dirty="0"/>
              <a:t>All knowing is conditional …</a:t>
            </a:r>
          </a:p>
          <a:p>
            <a:pPr marL="457200" lvl="1" indent="0">
              <a:buNone/>
            </a:pPr>
            <a:r>
              <a:rPr lang="en-GB" dirty="0"/>
              <a:t>… on the situation and the psycho-social state of the individual and group</a:t>
            </a:r>
          </a:p>
        </p:txBody>
      </p:sp>
    </p:spTree>
    <p:extLst>
      <p:ext uri="{BB962C8B-B14F-4D97-AF65-F5344CB8AC3E}">
        <p14:creationId xmlns:p14="http://schemas.microsoft.com/office/powerpoint/2010/main" val="134423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989D-9517-1042-9EC1-5E181D26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938A2-65CE-A944-9801-9B2EC0C52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3"/>
            <a:ext cx="8181474" cy="5397999"/>
          </a:xfrm>
        </p:spPr>
        <p:txBody>
          <a:bodyPr/>
          <a:lstStyle/>
          <a:p>
            <a:r>
              <a:rPr lang="en-GB" dirty="0"/>
              <a:t>Intentionally</a:t>
            </a:r>
          </a:p>
          <a:p>
            <a:pPr lvl="1"/>
            <a:r>
              <a:rPr lang="en-GB" dirty="0"/>
              <a:t>Seeking and Recognising Relationships</a:t>
            </a:r>
          </a:p>
          <a:p>
            <a:pPr lvl="1"/>
            <a:r>
              <a:rPr lang="en-GB" dirty="0"/>
              <a:t>This may involve gazing; discerning details as fodder;</a:t>
            </a:r>
          </a:p>
          <a:p>
            <a:pPr lvl="1"/>
            <a:r>
              <a:rPr lang="en-GB" dirty="0"/>
              <a:t>Perceiving relationships as (potential) instances of properties</a:t>
            </a:r>
          </a:p>
          <a:p>
            <a:r>
              <a:rPr lang="en-GB" dirty="0"/>
              <a:t>Promoting Knowing-to-Act in the moment:</a:t>
            </a:r>
          </a:p>
          <a:p>
            <a:pPr lvl="1"/>
            <a:r>
              <a:rPr lang="en-GB" dirty="0"/>
              <a:t>Constructing variations for oneself </a:t>
            </a:r>
            <a:br>
              <a:rPr lang="en-GB" dirty="0"/>
            </a:br>
            <a:r>
              <a:rPr lang="en-GB" dirty="0"/>
              <a:t>(enriching one’s personal example space); </a:t>
            </a:r>
            <a:br>
              <a:rPr lang="en-GB" dirty="0"/>
            </a:br>
            <a:r>
              <a:rPr lang="en-GB" dirty="0"/>
              <a:t>applies to concepts, procedures, exercises </a:t>
            </a:r>
            <a:br>
              <a:rPr lang="en-GB" dirty="0"/>
            </a:br>
            <a:r>
              <a:rPr lang="en-GB" dirty="0"/>
              <a:t>(“bury the bone”; variation principle)</a:t>
            </a:r>
          </a:p>
          <a:p>
            <a:pPr lvl="1"/>
            <a:r>
              <a:rPr lang="en-GB" dirty="0"/>
              <a:t>Reflecting on </a:t>
            </a:r>
          </a:p>
          <a:p>
            <a:pPr lvl="2"/>
            <a:r>
              <a:rPr lang="en-GB" dirty="0"/>
              <a:t>What was effective, </a:t>
            </a:r>
          </a:p>
          <a:p>
            <a:pPr lvl="2"/>
            <a:r>
              <a:rPr lang="en-GB" dirty="0"/>
              <a:t>What not so effective </a:t>
            </a:r>
          </a:p>
          <a:p>
            <a:pPr lvl="2"/>
            <a:r>
              <a:rPr lang="en-GB" dirty="0"/>
              <a:t> learning to specialise &amp; generalise; </a:t>
            </a:r>
            <a:br>
              <a:rPr lang="en-GB" dirty="0"/>
            </a:br>
            <a:r>
              <a:rPr lang="en-GB" dirty="0"/>
              <a:t>    be systematic sometimes; </a:t>
            </a:r>
            <a:br>
              <a:rPr lang="en-GB" dirty="0"/>
            </a:br>
            <a:r>
              <a:rPr lang="en-GB" dirty="0"/>
              <a:t>    developing a conjecturing-ethos;</a:t>
            </a:r>
          </a:p>
        </p:txBody>
      </p:sp>
    </p:spTree>
    <p:extLst>
      <p:ext uri="{BB962C8B-B14F-4D97-AF65-F5344CB8AC3E}">
        <p14:creationId xmlns:p14="http://schemas.microsoft.com/office/powerpoint/2010/main" val="16601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7C796-89BC-C141-8003-D67022AB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Calling Upon the Whole Psyche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4C4C7-D3B1-264E-816B-BAD406CB7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Training Behaviour</a:t>
            </a:r>
          </a:p>
          <a:p>
            <a:pPr lvl="1"/>
            <a:r>
              <a:rPr lang="en-GB" dirty="0"/>
              <a:t>Developing facility, through intelligent practice</a:t>
            </a:r>
          </a:p>
          <a:p>
            <a:r>
              <a:rPr lang="en-GB" dirty="0"/>
              <a:t>Educating Awareness</a:t>
            </a:r>
          </a:p>
          <a:p>
            <a:pPr lvl="1"/>
            <a:r>
              <a:rPr lang="en-GB" dirty="0"/>
              <a:t>Linking actions and effects of actions</a:t>
            </a:r>
          </a:p>
          <a:p>
            <a:r>
              <a:rPr lang="en-GB" dirty="0"/>
              <a:t>Harnessing Emotion</a:t>
            </a:r>
          </a:p>
          <a:p>
            <a:pPr lvl="1"/>
            <a:r>
              <a:rPr lang="en-GB" dirty="0"/>
              <a:t>Surprise; pleasure of generalisation </a:t>
            </a:r>
          </a:p>
          <a:p>
            <a:pPr lvl="1"/>
            <a:r>
              <a:rPr lang="en-GB" dirty="0"/>
              <a:t>Pleasure of connection and sense making</a:t>
            </a:r>
          </a:p>
          <a:p>
            <a:r>
              <a:rPr lang="en-GB" dirty="0"/>
              <a:t>Developing an Inner Witness</a:t>
            </a:r>
          </a:p>
          <a:p>
            <a:r>
              <a:rPr lang="en-GB" dirty="0"/>
              <a:t>Enriching Attention</a:t>
            </a:r>
          </a:p>
          <a:p>
            <a:r>
              <a:rPr lang="en-GB" dirty="0"/>
              <a:t>Activating Will</a:t>
            </a:r>
          </a:p>
          <a:p>
            <a:pPr lvl="1"/>
            <a:r>
              <a:rPr lang="en-GB" dirty="0"/>
              <a:t>Making choices; initiating actions</a:t>
            </a:r>
          </a:p>
        </p:txBody>
      </p:sp>
    </p:spTree>
    <p:extLst>
      <p:ext uri="{BB962C8B-B14F-4D97-AF65-F5344CB8AC3E}">
        <p14:creationId xmlns:p14="http://schemas.microsoft.com/office/powerpoint/2010/main" val="76360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E9D9-7458-8749-9E2D-A3A2BA93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2038B-0267-9549-B406-4B670267B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260700"/>
          </a:xfrm>
        </p:spPr>
        <p:txBody>
          <a:bodyPr/>
          <a:lstStyle/>
          <a:p>
            <a:r>
              <a:rPr lang="en-GB" dirty="0"/>
              <a:t>Why do Teachers offer learners tasks?</a:t>
            </a:r>
          </a:p>
          <a:p>
            <a:r>
              <a:rPr lang="en-GB" dirty="0"/>
              <a:t>Why do mathematics educators offer teachers tasks? </a:t>
            </a:r>
          </a:p>
          <a:p>
            <a:r>
              <a:rPr lang="en-GB" dirty="0"/>
              <a:t>Why have I offered you tasks?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D90D85-9D7C-CE4E-BEA1-152927A97D65}"/>
              </a:ext>
            </a:extLst>
          </p:cNvPr>
          <p:cNvSpPr/>
          <p:nvPr/>
        </p:nvSpPr>
        <p:spPr>
          <a:xfrm>
            <a:off x="1739348" y="2355574"/>
            <a:ext cx="3896139" cy="10535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Opportunities to encounter, 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and to experience,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significant concepts and actions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1715EE5-19E0-E64B-9A00-F2CA28DF5B38}"/>
              </a:ext>
            </a:extLst>
          </p:cNvPr>
          <p:cNvSpPr/>
          <p:nvPr/>
        </p:nvSpPr>
        <p:spPr>
          <a:xfrm>
            <a:off x="2251192" y="3353806"/>
            <a:ext cx="3896139" cy="10535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Opportunities to reflect on 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and learn from that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A2476B-EB0B-0E43-A111-EA297C13C2D8}"/>
              </a:ext>
            </a:extLst>
          </p:cNvPr>
          <p:cNvSpPr txBox="1">
            <a:spLocks/>
          </p:cNvSpPr>
          <p:nvPr/>
        </p:nvSpPr>
        <p:spPr>
          <a:xfrm>
            <a:off x="628650" y="4586822"/>
            <a:ext cx="8181474" cy="20922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Involve the whole psyche, invoke creativity and involvement;</a:t>
            </a:r>
          </a:p>
          <a:p>
            <a:r>
              <a:rPr lang="en-GB" dirty="0"/>
              <a:t>so generate </a:t>
            </a:r>
          </a:p>
          <a:p>
            <a:pPr lvl="1"/>
            <a:r>
              <a:rPr lang="en-GB" dirty="0"/>
              <a:t>pleasure, even amazement (perhaps at the power or scope of the example space?) [harnessing emotions] </a:t>
            </a:r>
          </a:p>
          <a:p>
            <a:pPr lvl="1"/>
            <a:r>
              <a:rPr lang="en-GB" dirty="0"/>
              <a:t>facility [training behaviour] </a:t>
            </a:r>
          </a:p>
          <a:p>
            <a:pPr lvl="1"/>
            <a:r>
              <a:rPr lang="en-GB" dirty="0"/>
              <a:t>educating awareness [sense of context]</a:t>
            </a:r>
          </a:p>
          <a:p>
            <a:pPr lvl="1"/>
            <a:r>
              <a:rPr lang="en-GB" dirty="0"/>
              <a:t>personal narrative construction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9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5180-1BAE-CF4C-81AC-E5F54AA0A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Actions Becoming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632C9-5BE0-1349-890C-C62278CA5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2789670"/>
          </a:xfrm>
        </p:spPr>
        <p:txBody>
          <a:bodyPr/>
          <a:lstStyle/>
          <a:p>
            <a:r>
              <a:rPr lang="en-GB" dirty="0"/>
              <a:t>How do mathematical actions become available in the moment to be enacted?</a:t>
            </a:r>
          </a:p>
          <a:p>
            <a:r>
              <a:rPr lang="en-GB" dirty="0"/>
              <a:t>How do pedagogical actions become available in the moment (to teachers) to be enacted?</a:t>
            </a:r>
          </a:p>
          <a:p>
            <a:r>
              <a:rPr lang="en-GB" dirty="0"/>
              <a:t>I shall offer you some tasks, through which to investigate these questions</a:t>
            </a:r>
          </a:p>
          <a:p>
            <a:endParaRPr lang="en-GB" i="1" baseline="30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AD722A-08B8-7A41-945C-6E52BF4152B8}"/>
              </a:ext>
            </a:extLst>
          </p:cNvPr>
          <p:cNvSpPr/>
          <p:nvPr/>
        </p:nvSpPr>
        <p:spPr>
          <a:xfrm>
            <a:off x="481263" y="3570348"/>
            <a:ext cx="5446644" cy="77779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actions became available to be enacted?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3DE808-9AA0-8440-B62E-C384096F8D66}"/>
              </a:ext>
            </a:extLst>
          </p:cNvPr>
          <p:cNvSpPr/>
          <p:nvPr/>
        </p:nvSpPr>
        <p:spPr>
          <a:xfrm>
            <a:off x="882869" y="4200632"/>
            <a:ext cx="5446644" cy="77779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triggered those actions?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AF65297-0EE2-3D48-ABCA-5BB8BC295554}"/>
              </a:ext>
            </a:extLst>
          </p:cNvPr>
          <p:cNvSpPr/>
          <p:nvPr/>
        </p:nvSpPr>
        <p:spPr>
          <a:xfrm>
            <a:off x="1284475" y="4797376"/>
            <a:ext cx="5446644" cy="777796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How did you gain facility with those actions?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15AE091-082D-F74C-8986-14E083AE1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677" y="1477442"/>
            <a:ext cx="1092594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0F13B13-1D6F-8B4F-8A81-5749541B99E9}"/>
              </a:ext>
            </a:extLst>
          </p:cNvPr>
          <p:cNvSpPr/>
          <p:nvPr/>
        </p:nvSpPr>
        <p:spPr>
          <a:xfrm>
            <a:off x="5802136" y="3745080"/>
            <a:ext cx="2986373" cy="4283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432FF"/>
                </a:solidFill>
              </a:rPr>
              <a:t>Fringe or Focal Awareness?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AE1DE-13B3-D24D-9425-8F1618A64AC8}"/>
              </a:ext>
            </a:extLst>
          </p:cNvPr>
          <p:cNvSpPr txBox="1"/>
          <p:nvPr/>
        </p:nvSpPr>
        <p:spPr>
          <a:xfrm>
            <a:off x="7020866" y="4154189"/>
            <a:ext cx="1849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John &amp; Annie Seldon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0953F-C693-D44B-AA27-F72CCF37B742}"/>
              </a:ext>
            </a:extLst>
          </p:cNvPr>
          <p:cNvSpPr txBox="1"/>
          <p:nvPr/>
        </p:nvSpPr>
        <p:spPr>
          <a:xfrm>
            <a:off x="0" y="44726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sz="2000" dirty="0" err="1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852212" y="5380558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27612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4573-54C4-3444-B2AF-31209518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a Pedagogic Action Become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D370D-92CF-6A40-A109-E3FF83119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teacher is attending to the task:</a:t>
            </a:r>
          </a:p>
          <a:p>
            <a:pPr lvl="1"/>
            <a:r>
              <a:rPr lang="en-GB" dirty="0"/>
              <a:t>With a sense of pedagogic potential:</a:t>
            </a:r>
            <a:br>
              <a:rPr lang="en-GB" dirty="0"/>
            </a:br>
            <a:r>
              <a:rPr lang="en-GB" dirty="0"/>
              <a:t>	why this task; </a:t>
            </a:r>
            <a:br>
              <a:rPr lang="en-GB" dirty="0"/>
            </a:br>
            <a:r>
              <a:rPr lang="en-GB" dirty="0"/>
              <a:t>	what might learners encounter?</a:t>
            </a:r>
          </a:p>
          <a:p>
            <a:pPr lvl="1"/>
            <a:r>
              <a:rPr lang="en-GB" dirty="0"/>
              <a:t>What are learners attending to?</a:t>
            </a:r>
          </a:p>
          <a:p>
            <a:pPr lvl="1"/>
            <a:r>
              <a:rPr lang="en-GB" dirty="0"/>
              <a:t>What do they need to attend to in order to make progress?</a:t>
            </a:r>
          </a:p>
          <a:p>
            <a:pPr lvl="1"/>
            <a:r>
              <a:rPr lang="en-GB" dirty="0"/>
              <a:t>How do they need to be attending?</a:t>
            </a:r>
            <a:br>
              <a:rPr lang="en-GB" dirty="0"/>
            </a:br>
            <a:r>
              <a:rPr lang="en-GB" dirty="0"/>
              <a:t>	Holding a Whole (Gazing)</a:t>
            </a:r>
            <a:br>
              <a:rPr lang="en-GB" dirty="0"/>
            </a:br>
            <a:r>
              <a:rPr lang="en-GB" dirty="0"/>
              <a:t>	Discerning Details</a:t>
            </a:r>
            <a:br>
              <a:rPr lang="en-GB" dirty="0"/>
            </a:br>
            <a:r>
              <a:rPr lang="en-GB" dirty="0"/>
              <a:t>	Recognising Relationships</a:t>
            </a:r>
            <a:br>
              <a:rPr lang="en-GB" dirty="0"/>
            </a:br>
            <a:r>
              <a:rPr lang="en-GB" dirty="0"/>
              <a:t>	Perceiving Properties (as being instantiated)</a:t>
            </a:r>
            <a:br>
              <a:rPr lang="en-GB" dirty="0"/>
            </a:br>
            <a:r>
              <a:rPr lang="en-GB" dirty="0"/>
              <a:t>	Reasoning on the basis of agreed properties</a:t>
            </a:r>
          </a:p>
          <a:p>
            <a:r>
              <a:rPr lang="en-GB" dirty="0"/>
              <a:t>Pedagogic actions come to mind as a result of pro-</a:t>
            </a:r>
            <a:r>
              <a:rPr lang="en-GB" dirty="0" err="1"/>
              <a:t>flecting</a:t>
            </a:r>
            <a:r>
              <a:rPr lang="en-GB" dirty="0"/>
              <a:t> from past experiences of success</a:t>
            </a:r>
          </a:p>
        </p:txBody>
      </p:sp>
    </p:spTree>
    <p:extLst>
      <p:ext uri="{BB962C8B-B14F-4D97-AF65-F5344CB8AC3E}">
        <p14:creationId xmlns:p14="http://schemas.microsoft.com/office/powerpoint/2010/main" val="213606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E14F-648F-774E-8894-72066416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8D72D-3FFB-1547-806E-F90EEECDC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818147"/>
            <a:ext cx="76581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18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E273-C712-8C49-A2D4-FAAE057E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AC849-18F0-C74F-9DCB-FE1283561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John.Mason@open.ac.uk</a:t>
            </a:r>
            <a:endParaRPr lang="en-GB" dirty="0"/>
          </a:p>
          <a:p>
            <a:r>
              <a:rPr lang="en-GB" dirty="0" err="1"/>
              <a:t>PMTheta.com</a:t>
            </a:r>
            <a:endParaRPr lang="en-GB" dirty="0"/>
          </a:p>
          <a:p>
            <a:r>
              <a:rPr lang="en-GB" dirty="0"/>
              <a:t>Mathematics as a Creative Enterprise (Watson &amp; Mason)</a:t>
            </a:r>
          </a:p>
          <a:p>
            <a:r>
              <a:rPr lang="en-GB" dirty="0"/>
              <a:t>Seldon, J. &amp; Seldon, A. (2004) Consciousness In Mathematical Problem Solving: the focus, the fringe, and non-sensory perception. </a:t>
            </a:r>
            <a:r>
              <a:rPr lang="en-GB" dirty="0" err="1"/>
              <a:t>researchgate.net</a:t>
            </a:r>
            <a:r>
              <a:rPr lang="en-GB" dirty="0"/>
              <a:t>/publication/268576077_Consciousness_in_Mathematical_Problem_Solving_The_Focus_the_Fringe_and_Non-Sensory_Perception</a:t>
            </a:r>
          </a:p>
          <a:p>
            <a:r>
              <a:rPr lang="en-GB" dirty="0"/>
              <a:t>Fundamental Constructs in Mathematics Education (Routledge)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01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BE33-031F-B64E-8C64-B4436D5D1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457 + 238 – 257 – 438?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F741B-EFE2-C840-9A7D-4D21F826D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76" y="1373222"/>
            <a:ext cx="8181474" cy="1936561"/>
          </a:xfrm>
        </p:spPr>
        <p:txBody>
          <a:bodyPr/>
          <a:lstStyle/>
          <a:p>
            <a:r>
              <a:rPr lang="en-GB" dirty="0"/>
              <a:t>Some people start calculating before even reading the whole line</a:t>
            </a:r>
          </a:p>
          <a:p>
            <a:pPr lvl="1"/>
            <a:r>
              <a:rPr lang="en-GB" dirty="0"/>
              <a:t>Doing immediately whatever you can do.</a:t>
            </a:r>
          </a:p>
          <a:p>
            <a:r>
              <a:rPr lang="en-GB" dirty="0"/>
              <a:t>Some people read then start calculating.</a:t>
            </a:r>
          </a:p>
          <a:p>
            <a:r>
              <a:rPr lang="en-GB" dirty="0"/>
              <a:t>Some people recognise the repetition of 57 and 38 and look more closely.</a:t>
            </a:r>
          </a:p>
          <a:p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38D9076-9E5B-044C-A768-5E3449FE260C}"/>
              </a:ext>
            </a:extLst>
          </p:cNvPr>
          <p:cNvSpPr/>
          <p:nvPr/>
        </p:nvSpPr>
        <p:spPr>
          <a:xfrm>
            <a:off x="1888435" y="2971800"/>
            <a:ext cx="4671392" cy="91440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Value in allowing a short space of time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for actions to become available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4283CD9-195D-8E4A-AF4B-4736C8F3A213}"/>
              </a:ext>
            </a:extLst>
          </p:cNvPr>
          <p:cNvSpPr/>
          <p:nvPr/>
        </p:nvSpPr>
        <p:spPr>
          <a:xfrm>
            <a:off x="1759226" y="4929810"/>
            <a:ext cx="4432852" cy="8845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Construct a simple example like this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 that provokes the same actions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F92ED7F-EECC-5644-8502-4D1AD171313D}"/>
              </a:ext>
            </a:extLst>
          </p:cNvPr>
          <p:cNvSpPr/>
          <p:nvPr/>
        </p:nvSpPr>
        <p:spPr>
          <a:xfrm>
            <a:off x="2943682" y="5708375"/>
            <a:ext cx="5516217" cy="8845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Construct a really complicated example like this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that provokes the same actions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D0CB5E9-AAB1-8048-8976-F98C4BDA26A0}"/>
              </a:ext>
            </a:extLst>
          </p:cNvPr>
          <p:cNvSpPr/>
          <p:nvPr/>
        </p:nvSpPr>
        <p:spPr>
          <a:xfrm>
            <a:off x="6450104" y="2981360"/>
            <a:ext cx="2473977" cy="884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Form of Gazing, 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of Holding a Whole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F0F409-EE90-D342-9A37-466CA96BE336}"/>
              </a:ext>
            </a:extLst>
          </p:cNvPr>
          <p:cNvSpPr/>
          <p:nvPr/>
        </p:nvSpPr>
        <p:spPr>
          <a:xfrm>
            <a:off x="2138613" y="3750365"/>
            <a:ext cx="4671392" cy="91440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Choosing between available actions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741909" y="331596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13213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6" grpId="0" animBg="1"/>
      <p:bldP spid="7" grpId="0" animBg="1"/>
      <p:bldP spid="8" grpId="0" animBg="1"/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29EF-A50E-6E40-8C5B-ED9CE633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Simplify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9221E-CA7D-D442-8030-55B026715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142501"/>
            <a:ext cx="8181474" cy="3727671"/>
          </a:xfrm>
        </p:spPr>
        <p:txBody>
          <a:bodyPr/>
          <a:lstStyle/>
          <a:p>
            <a:r>
              <a:rPr lang="en-GB" dirty="0"/>
              <a:t>Simplify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Some people start calculating</a:t>
            </a:r>
          </a:p>
          <a:p>
            <a:r>
              <a:rPr lang="en-GB" dirty="0"/>
              <a:t>Some people look for relations in order to avoid effort</a:t>
            </a:r>
          </a:p>
          <a:p>
            <a:r>
              <a:rPr lang="en-GB" dirty="0"/>
              <a:t>Most people look at the numerator first:</a:t>
            </a:r>
          </a:p>
          <a:p>
            <a:pPr lvl="1"/>
            <a:r>
              <a:rPr lang="en-GB" dirty="0"/>
              <a:t>Clustered around 10000 so put 10000 = x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Denominator:</a:t>
            </a:r>
          </a:p>
          <a:p>
            <a:pPr lvl="1"/>
            <a:r>
              <a:rPr lang="en-GB" dirty="0"/>
              <a:t>x</a:t>
            </a:r>
            <a:r>
              <a:rPr lang="en-GB" baseline="30000" dirty="0"/>
              <a:t>2</a:t>
            </a:r>
            <a:r>
              <a:rPr lang="en-GB" dirty="0"/>
              <a:t> – (x + 1)(x – 1) = 1</a:t>
            </a:r>
          </a:p>
          <a:p>
            <a:pPr lvl="1"/>
            <a:endParaRPr lang="en-GB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FA2456-109A-AA47-A3B3-B08DADC52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BC1A8F5-5C9F-A048-938F-0A0A3A1F4A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2155"/>
              </p:ext>
            </p:extLst>
          </p:nvPr>
        </p:nvGraphicFramePr>
        <p:xfrm>
          <a:off x="1764545" y="1002813"/>
          <a:ext cx="2807455" cy="62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MathType 5.0 Equation" r:id="rId3" imgW="41541700" imgH="9067800" progId="Equation.DSMT4">
                  <p:embed/>
                </p:oleObj>
              </mc:Choice>
              <mc:Fallback>
                <p:oleObj name="MathType 5.0 Equation" r:id="rId3" imgW="41541700" imgH="9067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545" y="1002813"/>
                        <a:ext cx="2807455" cy="6266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5F816A-3674-AF4D-A234-B83EB093B035}"/>
              </a:ext>
            </a:extLst>
          </p:cNvPr>
          <p:cNvSpPr txBox="1"/>
          <p:nvPr/>
        </p:nvSpPr>
        <p:spPr>
          <a:xfrm>
            <a:off x="1510747" y="3561894"/>
            <a:ext cx="3578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x(x + 4) – (x + 2)(x – 2) = 4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2FDBD1-B34E-5147-9D19-8B0C3FF8DDDC}"/>
              </a:ext>
            </a:extLst>
          </p:cNvPr>
          <p:cNvSpPr/>
          <p:nvPr/>
        </p:nvSpPr>
        <p:spPr>
          <a:xfrm>
            <a:off x="1371600" y="5029200"/>
            <a:ext cx="4412974" cy="9243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Construct an even more complicated version using similar ideas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6A4B4D9-AB14-3349-8101-F574B6A0852C}"/>
              </a:ext>
            </a:extLst>
          </p:cNvPr>
          <p:cNvSpPr/>
          <p:nvPr/>
        </p:nvSpPr>
        <p:spPr>
          <a:xfrm>
            <a:off x="7215809" y="2235817"/>
            <a:ext cx="1687167" cy="7705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Requires confidence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DA793C-6256-1845-BF5A-045943977DE4}"/>
              </a:ext>
            </a:extLst>
          </p:cNvPr>
          <p:cNvSpPr/>
          <p:nvPr/>
        </p:nvSpPr>
        <p:spPr>
          <a:xfrm>
            <a:off x="6118455" y="2934936"/>
            <a:ext cx="2936921" cy="1164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No need to enact 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the first action </a:t>
            </a:r>
            <a:br>
              <a:rPr lang="en-GB" sz="2000" dirty="0">
                <a:solidFill>
                  <a:srgbClr val="0432FF"/>
                </a:solidFill>
              </a:rPr>
            </a:br>
            <a:r>
              <a:rPr lang="en-GB" sz="2000" dirty="0">
                <a:solidFill>
                  <a:srgbClr val="0432FF"/>
                </a:solidFill>
              </a:rPr>
              <a:t>that becomes available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496831" y="746747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425836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CD500-94A7-0F40-8621-8B650D137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Another Hungarian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26D0D-AD7E-1A47-B3EB-16C8F7C4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453021"/>
          </a:xfrm>
        </p:spPr>
        <p:txBody>
          <a:bodyPr/>
          <a:lstStyle/>
          <a:p>
            <a:r>
              <a:rPr lang="en-GB" dirty="0"/>
              <a:t>Simplify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33E115D-4E14-4342-9EFA-FC41463C7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913" y="2185039"/>
            <a:ext cx="95991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9D397E7-1AB2-F241-9C61-FE048D530E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382959"/>
              </p:ext>
            </p:extLst>
          </p:nvPr>
        </p:nvGraphicFramePr>
        <p:xfrm>
          <a:off x="906643" y="1638388"/>
          <a:ext cx="6785785" cy="81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MathType 5.0 Equation" r:id="rId3" imgW="75780900" imgH="9067800" progId="Equation.DSMT4">
                  <p:embed/>
                </p:oleObj>
              </mc:Choice>
              <mc:Fallback>
                <p:oleObj name="MathType 5.0 Equation" r:id="rId3" imgW="75780900" imgH="9067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643" y="1638388"/>
                        <a:ext cx="6785785" cy="813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6B7581-6D47-C54E-A5D3-C54F993EB950}"/>
              </a:ext>
            </a:extLst>
          </p:cNvPr>
          <p:cNvSpPr txBox="1">
            <a:spLocks/>
          </p:cNvSpPr>
          <p:nvPr/>
        </p:nvSpPr>
        <p:spPr>
          <a:xfrm>
            <a:off x="481263" y="2641391"/>
            <a:ext cx="8181474" cy="4530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Need to read carefully, discerning details and recognising relationships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A18267-1F5A-004B-A918-4B2AC1B96DDF}"/>
              </a:ext>
            </a:extLst>
          </p:cNvPr>
          <p:cNvGrpSpPr/>
          <p:nvPr/>
        </p:nvGrpSpPr>
        <p:grpSpPr>
          <a:xfrm>
            <a:off x="2604052" y="3697357"/>
            <a:ext cx="1854354" cy="890661"/>
            <a:chOff x="2604052" y="3697357"/>
            <a:chExt cx="1854354" cy="8906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D6E79B-957A-6242-9C7A-EA0372A5B0F2}"/>
                </a:ext>
              </a:extLst>
            </p:cNvPr>
            <p:cNvSpPr txBox="1"/>
            <p:nvPr/>
          </p:nvSpPr>
          <p:spPr>
            <a:xfrm>
              <a:off x="2604052" y="3697357"/>
              <a:ext cx="1756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x(2x-1)– (x-1)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3F5FBA-0B3F-C14B-A23D-B842EC87317E}"/>
                </a:ext>
              </a:extLst>
            </p:cNvPr>
            <p:cNvSpPr txBox="1"/>
            <p:nvPr/>
          </p:nvSpPr>
          <p:spPr>
            <a:xfrm>
              <a:off x="2604052" y="4187908"/>
              <a:ext cx="18543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(x-1)(2x-1)+ (x)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69B246A-6FCE-A042-BE53-32F2CEC27AF7}"/>
                </a:ext>
              </a:extLst>
            </p:cNvPr>
            <p:cNvCxnSpPr/>
            <p:nvPr/>
          </p:nvCxnSpPr>
          <p:spPr>
            <a:xfrm>
              <a:off x="2733261" y="4159387"/>
              <a:ext cx="15662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8A3990-BBC9-454B-A961-2E6448017AE8}"/>
              </a:ext>
            </a:extLst>
          </p:cNvPr>
          <p:cNvGrpSpPr/>
          <p:nvPr/>
        </p:nvGrpSpPr>
        <p:grpSpPr>
          <a:xfrm>
            <a:off x="2733261" y="4979504"/>
            <a:ext cx="1627682" cy="758803"/>
            <a:chOff x="2733261" y="4979504"/>
            <a:chExt cx="1627682" cy="7588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9A6BD2-0BEB-A847-8FB2-D8F99B388E00}"/>
                </a:ext>
              </a:extLst>
            </p:cNvPr>
            <p:cNvSpPr txBox="1"/>
            <p:nvPr/>
          </p:nvSpPr>
          <p:spPr>
            <a:xfrm>
              <a:off x="2733261" y="4979504"/>
              <a:ext cx="16049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2x</a:t>
              </a:r>
              <a:r>
                <a:rPr lang="en-GB" sz="2000" baseline="30000" dirty="0">
                  <a:latin typeface="Chalkboard" charset="0"/>
                  <a:ea typeface="Chalkboard" charset="0"/>
                  <a:cs typeface="Chalkboard" charset="0"/>
                </a:rPr>
                <a:t>2</a:t>
              </a:r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 - 2x + 1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FBBB68-F7F3-0241-B647-5B2DAE4C79AB}"/>
                </a:ext>
              </a:extLst>
            </p:cNvPr>
            <p:cNvSpPr txBox="1"/>
            <p:nvPr/>
          </p:nvSpPr>
          <p:spPr>
            <a:xfrm>
              <a:off x="2733261" y="5338197"/>
              <a:ext cx="16049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2x</a:t>
              </a:r>
              <a:r>
                <a:rPr lang="en-GB" sz="2000" baseline="30000" dirty="0">
                  <a:latin typeface="Chalkboard" charset="0"/>
                  <a:ea typeface="Chalkboard" charset="0"/>
                  <a:cs typeface="Chalkboard" charset="0"/>
                </a:rPr>
                <a:t>2</a:t>
              </a:r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 - 2x + 1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1D5B93-8D48-084D-B64A-D305A5D8E065}"/>
                </a:ext>
              </a:extLst>
            </p:cNvPr>
            <p:cNvCxnSpPr/>
            <p:nvPr/>
          </p:nvCxnSpPr>
          <p:spPr>
            <a:xfrm>
              <a:off x="2794669" y="5361220"/>
              <a:ext cx="15662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F4A615-ED0C-8B4C-B8C8-E233E1DD1EF0}"/>
              </a:ext>
            </a:extLst>
          </p:cNvPr>
          <p:cNvGrpSpPr/>
          <p:nvPr/>
        </p:nvGrpSpPr>
        <p:grpSpPr>
          <a:xfrm>
            <a:off x="5347252" y="3763589"/>
            <a:ext cx="2276585" cy="824429"/>
            <a:chOff x="5347252" y="3763589"/>
            <a:chExt cx="2276585" cy="8244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1BC36F-BD04-9642-8711-49AA5F10CADA}"/>
                </a:ext>
              </a:extLst>
            </p:cNvPr>
            <p:cNvSpPr txBox="1"/>
            <p:nvPr/>
          </p:nvSpPr>
          <p:spPr>
            <a:xfrm>
              <a:off x="5347252" y="3763589"/>
              <a:ext cx="22765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(x + 1)(2x + 1) – 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7BB5BD-BA10-E34B-8307-08EA0D5B712C}"/>
                </a:ext>
              </a:extLst>
            </p:cNvPr>
            <p:cNvSpPr txBox="1"/>
            <p:nvPr/>
          </p:nvSpPr>
          <p:spPr>
            <a:xfrm>
              <a:off x="5347252" y="4187908"/>
              <a:ext cx="2063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x(2x + 1) + (x+1)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F2CE16-08A7-454E-B753-471BF3B53BBA}"/>
                </a:ext>
              </a:extLst>
            </p:cNvPr>
            <p:cNvCxnSpPr>
              <a:cxnSpLocks/>
            </p:cNvCxnSpPr>
            <p:nvPr/>
          </p:nvCxnSpPr>
          <p:spPr>
            <a:xfrm>
              <a:off x="5499885" y="4201074"/>
              <a:ext cx="1984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EAB73E-01D6-444C-8E15-95E2AACC57F4}"/>
              </a:ext>
            </a:extLst>
          </p:cNvPr>
          <p:cNvGrpSpPr/>
          <p:nvPr/>
        </p:nvGrpSpPr>
        <p:grpSpPr>
          <a:xfrm>
            <a:off x="5635486" y="4979504"/>
            <a:ext cx="1620958" cy="783622"/>
            <a:chOff x="5635486" y="4979504"/>
            <a:chExt cx="1620958" cy="7836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5E1D77-2B90-4E4A-88AF-5BBAB02F6ED8}"/>
                </a:ext>
              </a:extLst>
            </p:cNvPr>
            <p:cNvSpPr txBox="1"/>
            <p:nvPr/>
          </p:nvSpPr>
          <p:spPr>
            <a:xfrm>
              <a:off x="5635487" y="4979504"/>
              <a:ext cx="1620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2x</a:t>
              </a:r>
              <a:r>
                <a:rPr lang="en-GB" sz="2000" baseline="30000" dirty="0">
                  <a:latin typeface="Chalkboard" charset="0"/>
                  <a:ea typeface="Chalkboard" charset="0"/>
                  <a:cs typeface="Chalkboard" charset="0"/>
                </a:rPr>
                <a:t>2</a:t>
              </a:r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 + 2x + 1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AF711E-14F2-D74F-8493-65AC2E71850C}"/>
                </a:ext>
              </a:extLst>
            </p:cNvPr>
            <p:cNvSpPr txBox="1"/>
            <p:nvPr/>
          </p:nvSpPr>
          <p:spPr>
            <a:xfrm>
              <a:off x="5635486" y="5363016"/>
              <a:ext cx="1620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2x</a:t>
              </a:r>
              <a:r>
                <a:rPr lang="en-GB" sz="2000" baseline="30000" dirty="0">
                  <a:latin typeface="Chalkboard" charset="0"/>
                  <a:ea typeface="Chalkboard" charset="0"/>
                  <a:cs typeface="Chalkboard" charset="0"/>
                </a:rPr>
                <a:t>2</a:t>
              </a:r>
              <a:r>
                <a:rPr lang="en-GB" sz="2000" dirty="0">
                  <a:latin typeface="Chalkboard" charset="0"/>
                  <a:ea typeface="Chalkboard" charset="0"/>
                  <a:cs typeface="Chalkboard" charset="0"/>
                </a:rPr>
                <a:t> + 2x + 1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DF6C9C-406F-334B-BD4D-87F770C31638}"/>
                </a:ext>
              </a:extLst>
            </p:cNvPr>
            <p:cNvCxnSpPr>
              <a:cxnSpLocks/>
            </p:cNvCxnSpPr>
            <p:nvPr/>
          </p:nvCxnSpPr>
          <p:spPr>
            <a:xfrm>
              <a:off x="5708148" y="5380652"/>
              <a:ext cx="15482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Hexagon 22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847116" y="358715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41691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1CADB-8810-9349-AA04-EC04A14B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Covered Up Sums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0E933-4022-884C-8ED3-36EE2D3E5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079500"/>
          </a:xfrm>
        </p:spPr>
        <p:txBody>
          <a:bodyPr/>
          <a:lstStyle/>
          <a:p>
            <a:r>
              <a:rPr lang="en-GB" dirty="0"/>
              <a:t>Choose 4 cells, one from each row and from each column</a:t>
            </a:r>
          </a:p>
          <a:p>
            <a:r>
              <a:rPr lang="en-GB" dirty="0"/>
              <a:t>Add them up.</a:t>
            </a:r>
          </a:p>
          <a:p>
            <a:r>
              <a:rPr lang="en-GB" dirty="0"/>
              <a:t>Try another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34660-F3BA-6446-826C-54544041C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964" y="2527470"/>
            <a:ext cx="3706886" cy="3696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9F06D-0A2A-634A-AA66-302EC3C8E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037" y="1635225"/>
            <a:ext cx="20447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16C8-DA34-8B4E-AF7F-6D1741C7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Factor 9x</a:t>
            </a:r>
            <a:r>
              <a:rPr lang="en-GB" baseline="30000" dirty="0"/>
              <a:t>4</a:t>
            </a:r>
            <a:r>
              <a:rPr lang="en-GB" dirty="0"/>
              <a:t>(</a:t>
            </a:r>
            <a:r>
              <a:rPr lang="en-GB" i="1" dirty="0"/>
              <a:t>z </a:t>
            </a:r>
            <a:r>
              <a:rPr lang="en-GB" dirty="0"/>
              <a:t>– 3)</a:t>
            </a:r>
            <a:r>
              <a:rPr lang="en-GB" baseline="30000" dirty="0"/>
              <a:t>6</a:t>
            </a:r>
            <a:r>
              <a:rPr lang="en-GB" dirty="0"/>
              <a:t> – 196(</a:t>
            </a:r>
            <a:r>
              <a:rPr lang="en-GB" i="1" dirty="0"/>
              <a:t>y</a:t>
            </a:r>
            <a:r>
              <a:rPr lang="en-GB" dirty="0"/>
              <a:t> + </a:t>
            </a:r>
            <a:r>
              <a:rPr lang="en-GB" i="1" dirty="0"/>
              <a:t>x</a:t>
            </a:r>
            <a:r>
              <a:rPr lang="en-GB" dirty="0"/>
              <a:t>)</a:t>
            </a:r>
            <a:r>
              <a:rPr lang="en-GB" baseline="30000" dirty="0"/>
              <a:t>8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42D9-3705-B940-951C-BB0125B49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678143"/>
          </a:xfrm>
        </p:spPr>
        <p:txBody>
          <a:bodyPr/>
          <a:lstStyle/>
          <a:p>
            <a:r>
              <a:rPr lang="en-GB" dirty="0"/>
              <a:t>Some people start expanding brackets, </a:t>
            </a:r>
            <a:br>
              <a:rPr lang="en-GB" dirty="0"/>
            </a:br>
            <a:r>
              <a:rPr lang="en-GB" dirty="0"/>
              <a:t>  or wilt in the face of such a complicated task</a:t>
            </a:r>
          </a:p>
          <a:p>
            <a:r>
              <a:rPr lang="en-GB" dirty="0"/>
              <a:t>Some people allow a possible action to become available …</a:t>
            </a:r>
            <a:br>
              <a:rPr lang="en-GB" dirty="0"/>
            </a:br>
            <a:r>
              <a:rPr lang="en-GB" dirty="0"/>
              <a:t>  a lot depends on 196 being recognised as or tested for being a square!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9FB991-D908-7F4D-94C2-10B3A02804A7}"/>
              </a:ext>
            </a:extLst>
          </p:cNvPr>
          <p:cNvSpPr/>
          <p:nvPr/>
        </p:nvSpPr>
        <p:spPr>
          <a:xfrm>
            <a:off x="1510747" y="2773017"/>
            <a:ext cx="6152323" cy="12225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Construct a sequence of difference of two squares tasks that exploit different ways to ‘bury the bone’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(make it hard to spot the difference of two squares)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D7D2F5-7D4D-CD4F-829A-B483040405FD}"/>
              </a:ext>
            </a:extLst>
          </p:cNvPr>
          <p:cNvSpPr/>
          <p:nvPr/>
        </p:nvSpPr>
        <p:spPr>
          <a:xfrm>
            <a:off x="2295939" y="3866321"/>
            <a:ext cx="5078896" cy="8547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Constructing for yourself prepares you to recognise a possible action (triggers it)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959084" y="365127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313835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04A4-2A82-A940-9F4D-CEDAAC36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Tangents through the origin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7D627-28A3-8740-A6A3-4A341C722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803194"/>
            <a:ext cx="8181474" cy="1001539"/>
          </a:xfrm>
        </p:spPr>
        <p:txBody>
          <a:bodyPr/>
          <a:lstStyle/>
          <a:p>
            <a:r>
              <a:rPr lang="en-GB" dirty="0"/>
              <a:t>What is the locus of points at which </a:t>
            </a:r>
            <a:br>
              <a:rPr lang="en-GB" dirty="0"/>
            </a:br>
            <a:r>
              <a:rPr lang="en-GB" dirty="0"/>
              <a:t>the curves              have their tangent </a:t>
            </a:r>
            <a:br>
              <a:rPr lang="en-GB" dirty="0"/>
            </a:br>
            <a:r>
              <a:rPr lang="en-GB" dirty="0"/>
              <a:t>pass through the origin?</a:t>
            </a:r>
          </a:p>
          <a:p>
            <a:r>
              <a:rPr lang="en-GB" dirty="0"/>
              <a:t>Very easy to ‘abuse’ notation!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8690D-C6F2-8840-9AB6-5C11C4CD0D54}"/>
              </a:ext>
            </a:extLst>
          </p:cNvPr>
          <p:cNvSpPr txBox="1"/>
          <p:nvPr/>
        </p:nvSpPr>
        <p:spPr>
          <a:xfrm>
            <a:off x="825176" y="2107409"/>
            <a:ext cx="2041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Point on curve: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970F2-FD68-2C49-8CDE-ABB3A78229F9}"/>
              </a:ext>
            </a:extLst>
          </p:cNvPr>
          <p:cNvSpPr txBox="1"/>
          <p:nvPr/>
        </p:nvSpPr>
        <p:spPr>
          <a:xfrm>
            <a:off x="520144" y="2639988"/>
            <a:ext cx="1262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Tangent: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44198-AC95-F54B-A9A1-F9C0C7CD9A17}"/>
              </a:ext>
            </a:extLst>
          </p:cNvPr>
          <p:cNvSpPr txBox="1"/>
          <p:nvPr/>
        </p:nvSpPr>
        <p:spPr>
          <a:xfrm>
            <a:off x="548674" y="3192660"/>
            <a:ext cx="3627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Pass through origin condition: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D940F-EB1F-1340-90D3-9DBC8900C84B}"/>
              </a:ext>
            </a:extLst>
          </p:cNvPr>
          <p:cNvSpPr txBox="1"/>
          <p:nvPr/>
        </p:nvSpPr>
        <p:spPr>
          <a:xfrm>
            <a:off x="4092160" y="4142517"/>
            <a:ext cx="935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Point: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E242B6-37CF-C346-8DF8-F287880503F2}"/>
              </a:ext>
            </a:extLst>
          </p:cNvPr>
          <p:cNvSpPr txBox="1"/>
          <p:nvPr/>
        </p:nvSpPr>
        <p:spPr>
          <a:xfrm>
            <a:off x="3274869" y="4651366"/>
            <a:ext cx="891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Locus: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0561B-6EA1-0B40-B9BD-3F022BD3CB44}"/>
              </a:ext>
            </a:extLst>
          </p:cNvPr>
          <p:cNvSpPr txBox="1"/>
          <p:nvPr/>
        </p:nvSpPr>
        <p:spPr>
          <a:xfrm>
            <a:off x="4316107" y="4642166"/>
            <a:ext cx="4130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Line parallel to </a:t>
            </a:r>
            <a:r>
              <a:rPr lang="en-GB" sz="2000" i="1" dirty="0">
                <a:latin typeface="Chalkboard" charset="0"/>
                <a:ea typeface="Chalkboard" charset="0"/>
                <a:cs typeface="Chalkboard" charset="0"/>
              </a:rPr>
              <a:t>x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-axis at height </a:t>
            </a:r>
            <a:r>
              <a:rPr lang="en-GB" sz="2000" i="1" dirty="0">
                <a:latin typeface="Chalkboard" charset="0"/>
                <a:ea typeface="Chalkboard" charset="0"/>
                <a:cs typeface="Chalkboard" charset="0"/>
              </a:rPr>
              <a:t>e</a:t>
            </a:r>
            <a:endParaRPr lang="en-GB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BE34000-931F-9A41-8DCA-C58E9FE075EA}"/>
              </a:ext>
            </a:extLst>
          </p:cNvPr>
          <p:cNvSpPr/>
          <p:nvPr/>
        </p:nvSpPr>
        <p:spPr>
          <a:xfrm>
            <a:off x="945429" y="5667588"/>
            <a:ext cx="2872685" cy="542798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Think: scaling of x-axis!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00408E5-D23D-3A4E-A9C6-3EA1C5258255}"/>
              </a:ext>
            </a:extLst>
          </p:cNvPr>
          <p:cNvSpPr/>
          <p:nvPr/>
        </p:nvSpPr>
        <p:spPr>
          <a:xfrm>
            <a:off x="3097783" y="6113017"/>
            <a:ext cx="3712817" cy="54279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What variations can you think of?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5AF6096-A648-4946-B71B-8725DF96771E}"/>
              </a:ext>
            </a:extLst>
          </p:cNvPr>
          <p:cNvSpPr txBox="1">
            <a:spLocks/>
          </p:cNvSpPr>
          <p:nvPr/>
        </p:nvSpPr>
        <p:spPr>
          <a:xfrm>
            <a:off x="481263" y="5068986"/>
            <a:ext cx="8181474" cy="412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Reflection (personal narrative; what can I take forward)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C0459-BA7C-7346-9A69-75558373EAC4}"/>
              </a:ext>
            </a:extLst>
          </p:cNvPr>
          <p:cNvSpPr txBox="1"/>
          <p:nvPr/>
        </p:nvSpPr>
        <p:spPr>
          <a:xfrm>
            <a:off x="4148315" y="3581876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???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34368A-5FC9-3D4F-8C95-C3C37137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639" y="1989429"/>
            <a:ext cx="956290" cy="4515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B7A6B9-6F72-EC43-9DCB-F754C7038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241" y="2634732"/>
            <a:ext cx="3105197" cy="416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59D5BE-D8B4-644B-AE16-CE01A2E66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249" y="3603558"/>
            <a:ext cx="972800" cy="2872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9660D-F8F4-7F4F-BFDF-078DFF15A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475" y="4004674"/>
            <a:ext cx="681309" cy="659794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E9D97F7-B479-964E-88A5-6831400DA74A}"/>
              </a:ext>
            </a:extLst>
          </p:cNvPr>
          <p:cNvSpPr/>
          <p:nvPr/>
        </p:nvSpPr>
        <p:spPr>
          <a:xfrm>
            <a:off x="812940" y="3574532"/>
            <a:ext cx="2872833" cy="8906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All because of an initial inappropriate 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AB048-AC12-5341-BC4C-7A134EAB9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506" y="1065690"/>
            <a:ext cx="996319" cy="422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7C300-8ADB-BD4B-9CFB-5A23F4448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1893" y="2567043"/>
            <a:ext cx="2910572" cy="415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3DF12-AA91-914F-BA66-6FEA7356C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4257" y="3061955"/>
            <a:ext cx="3062881" cy="43755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C0BADB2-1CAF-5245-BB52-46C9A9208BE8}"/>
              </a:ext>
            </a:extLst>
          </p:cNvPr>
          <p:cNvSpPr/>
          <p:nvPr/>
        </p:nvSpPr>
        <p:spPr>
          <a:xfrm>
            <a:off x="5621893" y="5275279"/>
            <a:ext cx="2824704" cy="6637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How do you know what to do at each stage?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D95D8-52CE-3D47-86BE-F4E791CE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3010" y="3178024"/>
            <a:ext cx="710480" cy="403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CBD35D-A51F-984B-948E-9D45BF3819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6889" y="2084985"/>
            <a:ext cx="893098" cy="446549"/>
          </a:xfrm>
          <a:prstGeom prst="rect">
            <a:avLst/>
          </a:prstGeom>
        </p:spPr>
      </p:pic>
      <p:sp>
        <p:nvSpPr>
          <p:cNvPr id="25" name="Hexagon 24">
            <a:extLst>
              <a:ext uri="{FF2B5EF4-FFF2-40B4-BE49-F238E27FC236}">
                <a16:creationId xmlns:a16="http://schemas.microsoft.com/office/drawing/2014/main" id="{540AD4D1-B72D-0F41-B580-63337C32B24D}"/>
              </a:ext>
            </a:extLst>
          </p:cNvPr>
          <p:cNvSpPr/>
          <p:nvPr/>
        </p:nvSpPr>
        <p:spPr>
          <a:xfrm>
            <a:off x="6524711" y="480166"/>
            <a:ext cx="2018519" cy="1030181"/>
          </a:xfrm>
          <a:prstGeom prst="hex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7030A0"/>
                </a:solidFill>
              </a:rPr>
              <a:t>Actions?</a:t>
            </a:r>
          </a:p>
          <a:p>
            <a:pPr algn="ctr"/>
            <a:r>
              <a:rPr lang="en-GB" dirty="0">
                <a:solidFill>
                  <a:srgbClr val="7030A0"/>
                </a:solidFill>
              </a:rPr>
              <a:t>Triggered by?</a:t>
            </a:r>
            <a:br>
              <a:rPr lang="en-GB" dirty="0">
                <a:solidFill>
                  <a:srgbClr val="7030A0"/>
                </a:solidFill>
              </a:rPr>
            </a:br>
            <a:r>
              <a:rPr lang="en-GB" dirty="0">
                <a:solidFill>
                  <a:srgbClr val="7030A0"/>
                </a:solidFill>
              </a:rPr>
              <a:t>Facility?</a:t>
            </a:r>
          </a:p>
        </p:txBody>
      </p:sp>
    </p:spTree>
    <p:extLst>
      <p:ext uri="{BB962C8B-B14F-4D97-AF65-F5344CB8AC3E}">
        <p14:creationId xmlns:p14="http://schemas.microsoft.com/office/powerpoint/2010/main" val="4619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10" grpId="0"/>
      <p:bldP spid="14" grpId="0"/>
      <p:bldP spid="15" grpId="0"/>
      <p:bldP spid="16" grpId="0"/>
      <p:bldP spid="17" grpId="0" animBg="1"/>
      <p:bldP spid="18" grpId="0" animBg="1"/>
      <p:bldP spid="19" grpId="0"/>
      <p:bldP spid="21" grpId="0"/>
      <p:bldP spid="30" grpId="0" animBg="1"/>
      <p:bldP spid="11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37C3-B1AA-A348-B9C8-FAF0F42E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Bottema’s</a:t>
            </a:r>
            <a:r>
              <a:rPr lang="en-GB" dirty="0"/>
              <a:t> Theorem</a:t>
            </a:r>
          </a:p>
        </p:txBody>
      </p:sp>
      <p:pic>
        <p:nvPicPr>
          <p:cNvPr id="4" name="Bottema's Theorem" descr="Bottema's Theorem">
            <a:hlinkClick r:id="" action="ppaction://media"/>
            <a:extLst>
              <a:ext uri="{FF2B5EF4-FFF2-40B4-BE49-F238E27FC236}">
                <a16:creationId xmlns:a16="http://schemas.microsoft.com/office/drawing/2014/main" id="{E5E68581-9B03-6A49-A231-C69964A5B3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008" y="973331"/>
            <a:ext cx="8833992" cy="51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5029</TotalTime>
  <Words>1518</Words>
  <Application>Microsoft Macintosh PowerPoint</Application>
  <PresentationFormat>On-screen Show (4:3)</PresentationFormat>
  <Paragraphs>194</Paragraphs>
  <Slides>22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Chalkboard</vt:lpstr>
      <vt:lpstr>Office Theme</vt:lpstr>
      <vt:lpstr>MathType 5.0 Equation</vt:lpstr>
      <vt:lpstr>Origins and Roots of Knowing to Act in the Moment</vt:lpstr>
      <vt:lpstr>Actions Becoming Available</vt:lpstr>
      <vt:lpstr>What is 457 + 238 – 257 – 438? </vt:lpstr>
      <vt:lpstr>Simplify</vt:lpstr>
      <vt:lpstr>Another Hungarian task</vt:lpstr>
      <vt:lpstr>Covered Up Sums</vt:lpstr>
      <vt:lpstr>Factor 9x4(z – 3)6 – 196(y + x)8 </vt:lpstr>
      <vt:lpstr>Tangents through the origin</vt:lpstr>
      <vt:lpstr>Bottema’s Theorem</vt:lpstr>
      <vt:lpstr>What Makes the Theorem Work?</vt:lpstr>
      <vt:lpstr>What Really Makes the Theorem Work?</vt:lpstr>
      <vt:lpstr>Closure</vt:lpstr>
      <vt:lpstr>ZigZag</vt:lpstr>
      <vt:lpstr>Being Rational about Irrationals</vt:lpstr>
      <vt:lpstr>Deciding between Rationals and Irrationals</vt:lpstr>
      <vt:lpstr>Reflections</vt:lpstr>
      <vt:lpstr>Further Reflections</vt:lpstr>
      <vt:lpstr>Calling Upon the Whole Psyche</vt:lpstr>
      <vt:lpstr>Further Reflections</vt:lpstr>
      <vt:lpstr>What Makes a Pedagogic Action Become Available?</vt:lpstr>
      <vt:lpstr>Connections?</vt:lpstr>
      <vt:lpstr>Follow-Up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95</cp:revision>
  <cp:lastPrinted>2022-03-25T20:40:15Z</cp:lastPrinted>
  <dcterms:created xsi:type="dcterms:W3CDTF">2017-06-17T10:17:52Z</dcterms:created>
  <dcterms:modified xsi:type="dcterms:W3CDTF">2022-03-26T13:12:47Z</dcterms:modified>
</cp:coreProperties>
</file>