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32"/>
  </p:notesMasterIdLst>
  <p:handoutMasterIdLst>
    <p:handoutMasterId r:id="rId33"/>
  </p:handoutMasterIdLst>
  <p:sldIdLst>
    <p:sldId id="336" r:id="rId4"/>
    <p:sldId id="715" r:id="rId5"/>
    <p:sldId id="782" r:id="rId6"/>
    <p:sldId id="786" r:id="rId7"/>
    <p:sldId id="769" r:id="rId8"/>
    <p:sldId id="781" r:id="rId9"/>
    <p:sldId id="773" r:id="rId10"/>
    <p:sldId id="770" r:id="rId11"/>
    <p:sldId id="771" r:id="rId12"/>
    <p:sldId id="793" r:id="rId13"/>
    <p:sldId id="794" r:id="rId14"/>
    <p:sldId id="772" r:id="rId15"/>
    <p:sldId id="789" r:id="rId16"/>
    <p:sldId id="790" r:id="rId17"/>
    <p:sldId id="791" r:id="rId18"/>
    <p:sldId id="783" r:id="rId19"/>
    <p:sldId id="787" r:id="rId20"/>
    <p:sldId id="784" r:id="rId21"/>
    <p:sldId id="792" r:id="rId22"/>
    <p:sldId id="785" r:id="rId23"/>
    <p:sldId id="788" r:id="rId24"/>
    <p:sldId id="744" r:id="rId25"/>
    <p:sldId id="430" r:id="rId26"/>
    <p:sldId id="733" r:id="rId27"/>
    <p:sldId id="735" r:id="rId28"/>
    <p:sldId id="734" r:id="rId29"/>
    <p:sldId id="725" r:id="rId30"/>
    <p:sldId id="72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Part One" id="{74451F8A-9042-8A41-8C55-BD4A25B159F1}">
          <p14:sldIdLst>
            <p14:sldId id="336"/>
            <p14:sldId id="715"/>
            <p14:sldId id="782"/>
          </p14:sldIdLst>
        </p14:section>
        <p14:section name="Tasks" id="{8E6F4565-849B-F04C-AE4C-9C28A378A08B}">
          <p14:sldIdLst>
            <p14:sldId id="786"/>
            <p14:sldId id="769"/>
            <p14:sldId id="781"/>
            <p14:sldId id="773"/>
            <p14:sldId id="770"/>
            <p14:sldId id="771"/>
            <p14:sldId id="793"/>
            <p14:sldId id="794"/>
            <p14:sldId id="772"/>
            <p14:sldId id="789"/>
            <p14:sldId id="790"/>
            <p14:sldId id="791"/>
            <p14:sldId id="783"/>
            <p14:sldId id="787"/>
            <p14:sldId id="784"/>
            <p14:sldId id="792"/>
            <p14:sldId id="785"/>
            <p14:sldId id="788"/>
          </p14:sldIdLst>
        </p14:section>
        <p14:section name="Powers" id="{EE67ADD9-BAFB-CD4C-84BD-73441D9D3ABB}">
          <p14:sldIdLst>
            <p14:sldId id="744"/>
          </p14:sldIdLst>
        </p14:section>
        <p14:section name="Reflection" id="{4039FF53-26E8-A347-B3B8-FABE52C7595E}">
          <p14:sldIdLst>
            <p14:sldId id="430"/>
            <p14:sldId id="733"/>
            <p14:sldId id="735"/>
            <p14:sldId id="734"/>
            <p14:sldId id="725"/>
            <p14:sldId id="72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00"/>
    <a:srgbClr val="00FFFF"/>
    <a:srgbClr val="00279F"/>
    <a:srgbClr val="3400FF"/>
    <a:srgbClr val="FFFFFF"/>
    <a:srgbClr val="666666"/>
    <a:srgbClr val="8E8E8E"/>
    <a:srgbClr val="999999"/>
    <a:srgbClr val="51FF1F"/>
    <a:srgbClr val="FFF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103" d="100"/>
          <a:sy n="103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image" Target="../media/image22.emf"/><Relationship Id="rId5" Type="http://schemas.openxmlformats.org/officeDocument/2006/relationships/image" Target="../media/image23.emf"/><Relationship Id="rId6" Type="http://schemas.openxmlformats.org/officeDocument/2006/relationships/image" Target="../media/image24.emf"/><Relationship Id="rId7" Type="http://schemas.openxmlformats.org/officeDocument/2006/relationships/image" Target="../media/image25.emf"/><Relationship Id="rId8" Type="http://schemas.openxmlformats.org/officeDocument/2006/relationships/image" Target="../media/image26.emf"/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Relationship Id="rId2" Type="http://schemas.openxmlformats.org/officeDocument/2006/relationships/image" Target="../media/image28.emf"/><Relationship Id="rId3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02/03/17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Called self-explanations in the 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69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Expectations based on partial information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15 x 4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09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0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2B97FF60-FDF4-C842-A926-0C3843F171D0}" type="slidenum">
              <a:rPr lang="en-US" altLang="ko-KR" sz="1200" b="0">
                <a:latin typeface="Lucida Grande" charset="0"/>
              </a:rPr>
              <a:pPr/>
              <a:t>26</a:t>
            </a:fld>
            <a:endParaRPr lang="en-US" altLang="ko-KR" sz="1200" b="0">
              <a:latin typeface="Lucida Grande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 altLang="ko-K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873C-8276-E449-9733-905D3995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040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CEBE-BB09-FF47-976F-58E9EA93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22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853A-A83C-3A4B-B9BD-B0175DFF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421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941A-E36A-9545-AB27-523028E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28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067-1855-014B-96A8-DA7D056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131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661D-C418-414D-A709-C47B174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846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DA9F-FC11-0346-B46B-99C4D4AD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557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D6CA-AA83-214C-8B87-02FEE1D5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4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halkboar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7021-EC8E-6A47-AB51-F5F6BA5D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4430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98BB-B838-7A4D-9242-708A09D6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428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A354-DBA1-1A43-AFD3-900AA1A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015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1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24936" cy="504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0" y="64533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18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800" b="0" dirty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chemeClr val="bg1">
              <a:lumMod val="75000"/>
            </a:schemeClr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F9BEE6A6-C067-B541-8D44-9DCE8068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16.e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1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3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4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3.e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24.e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25.emf"/><Relationship Id="rId17" Type="http://schemas.openxmlformats.org/officeDocument/2006/relationships/oleObject" Target="../embeddings/oleObject17.bin"/><Relationship Id="rId18" Type="http://schemas.openxmlformats.org/officeDocument/2006/relationships/image" Target="../media/image2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0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21.e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e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2420888"/>
            <a:ext cx="5544616" cy="1728192"/>
          </a:xfrm>
        </p:spPr>
        <p:txBody>
          <a:bodyPr anchor="t"/>
          <a:lstStyle/>
          <a:p>
            <a:pPr algn="ctr">
              <a:defRPr/>
            </a:pP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Mathematical </a:t>
            </a:r>
            <a:b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(&amp; Pedagogical)</a:t>
            </a:r>
            <a:b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Literacy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32534" y="4581128"/>
            <a:ext cx="2214591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NAMA</a:t>
            </a:r>
            <a:br>
              <a:rPr lang="en-US" sz="2400" b="0" dirty="0" smtClean="0">
                <a:solidFill>
                  <a:srgbClr val="00002A"/>
                </a:solidFill>
              </a:rPr>
            </a:br>
            <a:r>
              <a:rPr lang="en-US" sz="2400" b="0" dirty="0" smtClean="0">
                <a:solidFill>
                  <a:srgbClr val="00002A"/>
                </a:solidFill>
              </a:rPr>
              <a:t>March 14 2017</a:t>
            </a:r>
            <a:endParaRPr lang="en-US" sz="2400" b="0" dirty="0">
              <a:solidFill>
                <a:srgbClr val="00002A"/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Find My Number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87561"/>
            <a:ext cx="7866094" cy="2087702"/>
          </a:xfrm>
        </p:spPr>
        <p:txBody>
          <a:bodyPr>
            <a:normAutofit/>
          </a:bodyPr>
          <a:lstStyle/>
          <a:p>
            <a:r>
              <a:rPr lang="en-GB"/>
              <a:t>I am thinking of a number on a number line </a:t>
            </a:r>
            <a:r>
              <a:rPr lang="is-IS"/>
              <a:t>…</a:t>
            </a:r>
          </a:p>
          <a:p>
            <a:pPr lvl="1"/>
            <a:r>
              <a:rPr lang="en-US"/>
              <a:t>W</a:t>
            </a:r>
            <a:r>
              <a:rPr lang="is-IS"/>
              <a:t>hat sorts of yes/no questions might you ask me in order to determine what it is?</a:t>
            </a:r>
          </a:p>
          <a:p>
            <a:r>
              <a:rPr lang="is-IS"/>
              <a:t>What are similarities and differences in reasoning called upon by different questions?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13317" y="6404592"/>
            <a:ext cx="480941" cy="365125"/>
          </a:xfrm>
          <a:prstGeom prst="rect">
            <a:avLst/>
          </a:prstGeom>
        </p:spPr>
        <p:txBody>
          <a:bodyPr/>
          <a:lstStyle/>
          <a:p>
            <a:fld id="{0EA4A480-86C3-BC4C-8254-BA760A3F3240}" type="slidenum"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87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Limited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Only ask</a:t>
            </a:r>
          </a:p>
          <a:p>
            <a:pPr lvl="1"/>
            <a:r>
              <a:rPr lang="en-GB"/>
              <a:t>“to the left of” or “to the right of”</a:t>
            </a:r>
          </a:p>
          <a:p>
            <a:pPr lvl="1"/>
            <a:r>
              <a:rPr lang="en-GB"/>
              <a:t>“is greater than” or “is less than”</a:t>
            </a:r>
          </a:p>
          <a:p>
            <a:pPr lvl="1"/>
            <a:r>
              <a:rPr lang="en-GB"/>
              <a:t>“is farther from </a:t>
            </a:r>
            <a:r>
              <a:rPr lang="is-IS"/>
              <a:t>… than from ...” </a:t>
            </a:r>
            <a:br>
              <a:rPr lang="is-IS"/>
            </a:br>
            <a:r>
              <a:rPr lang="is-IS"/>
              <a:t>   or “is closer to ... </a:t>
            </a:r>
            <a:r>
              <a:rPr lang="en-US"/>
              <a:t>t</a:t>
            </a:r>
            <a:r>
              <a:rPr lang="is-IS"/>
              <a:t>han to ...”</a:t>
            </a:r>
          </a:p>
          <a:p>
            <a:pPr lvl="1"/>
            <a:r>
              <a:rPr lang="is-IS"/>
              <a:t>“is ... </a:t>
            </a:r>
            <a:r>
              <a:rPr lang="en-US"/>
              <a:t>m</a:t>
            </a:r>
            <a:r>
              <a:rPr lang="is-IS"/>
              <a:t>ore than a multiple of ...” </a:t>
            </a:r>
            <a:br>
              <a:rPr lang="is-IS"/>
            </a:br>
            <a:r>
              <a:rPr lang="is-IS"/>
              <a:t>   or “is ... </a:t>
            </a:r>
            <a:r>
              <a:rPr lang="en-US"/>
              <a:t>L</a:t>
            </a:r>
            <a:r>
              <a:rPr lang="is-IS"/>
              <a:t>ess than a multiple of ...|</a:t>
            </a:r>
          </a:p>
          <a:p>
            <a:r>
              <a:rPr lang="is-IS"/>
              <a:t>Choose the domain</a:t>
            </a:r>
          </a:p>
          <a:p>
            <a:pPr lvl="1"/>
            <a:r>
              <a:rPr lang="is-IS"/>
              <a:t>Positive whole numbers</a:t>
            </a:r>
          </a:p>
          <a:p>
            <a:pPr lvl="1"/>
            <a:r>
              <a:rPr lang="is-IS"/>
              <a:t>Integers</a:t>
            </a:r>
          </a:p>
          <a:p>
            <a:pPr lvl="1"/>
            <a:r>
              <a:rPr lang="en-US"/>
              <a:t>F</a:t>
            </a:r>
            <a:r>
              <a:rPr lang="is-IS"/>
              <a:t>ractions</a:t>
            </a:r>
          </a:p>
          <a:p>
            <a:pPr lvl="1"/>
            <a:r>
              <a:rPr lang="is-IS"/>
              <a:t>Decimals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317" y="6404592"/>
            <a:ext cx="480941" cy="365125"/>
          </a:xfrm>
          <a:prstGeom prst="rect">
            <a:avLst/>
          </a:prstGeom>
        </p:spPr>
        <p:txBody>
          <a:bodyPr/>
          <a:lstStyle/>
          <a:p>
            <a:fld id="{0EA4A480-86C3-BC4C-8254-BA760A3F3240}" type="slidenum"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4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Queuing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6608734" cy="42484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467544" y="4653136"/>
            <a:ext cx="6696744" cy="864096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7544" y="4005064"/>
            <a:ext cx="6696744" cy="1512168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3356992"/>
            <a:ext cx="6696744" cy="2160240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7544" y="2708920"/>
            <a:ext cx="6696744" cy="2808312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7544" y="2060848"/>
            <a:ext cx="6696744" cy="3456384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6376" y="1988840"/>
            <a:ext cx="389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 smtClean="0">
                <a:solidFill>
                  <a:srgbClr val="000000"/>
                </a:solidFill>
              </a:rPr>
              <a:t>B</a:t>
            </a:r>
            <a:endParaRPr lang="en-GB" b="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6376" y="2492896"/>
            <a:ext cx="416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6376" y="2996952"/>
            <a:ext cx="395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 smtClean="0">
                <a:solidFill>
                  <a:srgbClr val="000000"/>
                </a:solidFill>
              </a:rPr>
              <a:t>C</a:t>
            </a:r>
            <a:endParaRPr lang="en-GB" b="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6376" y="3501008"/>
            <a:ext cx="413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4409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Absolute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76064"/>
          </a:xfrm>
        </p:spPr>
        <p:txBody>
          <a:bodyPr/>
          <a:lstStyle/>
          <a:p>
            <a:r>
              <a:rPr lang="en-GB"/>
              <a:t>Imagine a Number Line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2348880"/>
            <a:ext cx="8424936" cy="1872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Imagine the point 6 marked in blue</a:t>
            </a:r>
          </a:p>
          <a:p>
            <a:r>
              <a:rPr lang="en-GB" b="0"/>
              <a:t>Imagine the point -7 marked in yellow</a:t>
            </a:r>
          </a:p>
          <a:p>
            <a:r>
              <a:rPr lang="en-GB" b="0"/>
              <a:t>Which number is larger?</a:t>
            </a:r>
          </a:p>
          <a:p>
            <a:r>
              <a:rPr lang="en-GB" b="0"/>
              <a:t>Which number is farther from the origin?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20" y="4293096"/>
            <a:ext cx="5544616" cy="864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>
                <a:solidFill>
                  <a:schemeClr val="bg1"/>
                </a:solidFill>
              </a:rPr>
              <a:t>The absolute value of a number is </a:t>
            </a:r>
            <a:br>
              <a:rPr lang="en-GB" b="0">
                <a:solidFill>
                  <a:schemeClr val="bg1"/>
                </a:solidFill>
              </a:rPr>
            </a:br>
            <a:r>
              <a:rPr lang="en-GB" b="0">
                <a:solidFill>
                  <a:schemeClr val="bg1"/>
                </a:solidFill>
              </a:rPr>
              <a:t>its distance to the origin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51520" y="1412776"/>
            <a:ext cx="8496944" cy="724854"/>
            <a:chOff x="251520" y="1412776"/>
            <a:chExt cx="8496944" cy="724854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1520" y="1988840"/>
              <a:ext cx="849694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H="1">
              <a:off x="3235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6835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10436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H="1">
              <a:off x="14036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17636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21237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24837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28438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32038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35638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39239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42839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46440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50040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53640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57241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60841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64442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68042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H="1">
              <a:off x="71642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75243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78843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>
              <a:off x="82444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86044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49999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6003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2007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8011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4015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0019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6023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2027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8031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74035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00392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39952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5576" y="14127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8762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4766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07704" y="14127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95736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55776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15816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47864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0790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0">
                  <a:solidFill>
                    <a:srgbClr val="000000"/>
                  </a:solidFill>
                </a:rPr>
                <a:t>-2</a:t>
              </a:r>
            </a:p>
          </p:txBody>
        </p:sp>
      </p:grpSp>
      <p:sp>
        <p:nvSpPr>
          <p:cNvPr id="58" name="Oval 57"/>
          <p:cNvSpPr/>
          <p:nvPr/>
        </p:nvSpPr>
        <p:spPr bwMode="auto">
          <a:xfrm>
            <a:off x="6732240" y="1916832"/>
            <a:ext cx="144016" cy="14401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051720" y="1916832"/>
            <a:ext cx="144016" cy="14401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1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Absolute Value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1440160"/>
          </a:xfrm>
        </p:spPr>
        <p:txBody>
          <a:bodyPr/>
          <a:lstStyle/>
          <a:p>
            <a:r>
              <a:rPr lang="en-GB"/>
              <a:t>Describe all the points </a:t>
            </a:r>
            <a:r>
              <a:rPr lang="en-GB" i="1"/>
              <a:t>p</a:t>
            </a:r>
            <a:r>
              <a:rPr lang="en-GB"/>
              <a:t> for which |</a:t>
            </a:r>
            <a:r>
              <a:rPr lang="en-GB" i="1"/>
              <a:t>p</a:t>
            </a:r>
            <a:r>
              <a:rPr lang="en-GB"/>
              <a:t>| ≤ 3</a:t>
            </a:r>
          </a:p>
          <a:p>
            <a:r>
              <a:rPr lang="en-GB"/>
              <a:t>Describe all the points </a:t>
            </a:r>
            <a:r>
              <a:rPr lang="en-GB" i="1"/>
              <a:t>q</a:t>
            </a:r>
            <a:r>
              <a:rPr lang="en-GB"/>
              <a:t> for which |</a:t>
            </a:r>
            <a:r>
              <a:rPr lang="en-GB" i="1"/>
              <a:t>q</a:t>
            </a:r>
            <a:r>
              <a:rPr lang="en-GB"/>
              <a:t> – 5| ≤ 3</a:t>
            </a:r>
          </a:p>
          <a:p>
            <a:r>
              <a:rPr lang="en-GB"/>
              <a:t>Describe all the points </a:t>
            </a:r>
            <a:r>
              <a:rPr lang="en-GB" i="1"/>
              <a:t>r</a:t>
            </a:r>
            <a:r>
              <a:rPr lang="en-GB"/>
              <a:t> for which |</a:t>
            </a:r>
            <a:r>
              <a:rPr lang="en-GB" i="1"/>
              <a:t>r</a:t>
            </a:r>
            <a:r>
              <a:rPr lang="en-GB"/>
              <a:t> – 2| ≤ 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3212976"/>
            <a:ext cx="8424936" cy="1440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I have a number </a:t>
            </a:r>
            <a:r>
              <a:rPr lang="en-GB" b="0" i="1"/>
              <a:t>n</a:t>
            </a:r>
            <a:r>
              <a:rPr lang="en-GB" b="0"/>
              <a:t> which has the property that </a:t>
            </a:r>
            <a:br>
              <a:rPr lang="en-GB" b="0"/>
            </a:br>
            <a:r>
              <a:rPr lang="en-GB" b="0"/>
              <a:t>|</a:t>
            </a:r>
            <a:r>
              <a:rPr lang="en-GB" b="0" i="1"/>
              <a:t>n</a:t>
            </a:r>
            <a:r>
              <a:rPr lang="en-GB" b="0"/>
              <a:t>| + |2 – n| = 2</a:t>
            </a:r>
          </a:p>
          <a:p>
            <a:pPr lvl="1"/>
            <a:r>
              <a:rPr lang="en-GB" b="0"/>
              <a:t>Where could my </a:t>
            </a:r>
            <a:r>
              <a:rPr lang="en-GB" b="0" i="1"/>
              <a:t>n</a:t>
            </a:r>
            <a:r>
              <a:rPr lang="en-GB" b="0"/>
              <a:t> be?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4653136"/>
            <a:ext cx="8424936" cy="57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Make up another question like this for yourself!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1520" y="764704"/>
            <a:ext cx="8496944" cy="724854"/>
            <a:chOff x="251520" y="1412776"/>
            <a:chExt cx="8496944" cy="724854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1520" y="1988840"/>
              <a:ext cx="849694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H="1">
              <a:off x="3235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H="1">
              <a:off x="6835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10436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14036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17636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H="1">
              <a:off x="21237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24837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28438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32038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35638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39239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2839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46440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0040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53640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57241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60841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64442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68042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716428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752432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H="1">
              <a:off x="788436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824440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8604448" y="1844824"/>
              <a:ext cx="429" cy="29280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49999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6003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2007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11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4015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0019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6023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2027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8031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40352" y="141277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00392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39952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576" y="14127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-10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8762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-9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4766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07704" y="14127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195736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55776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15816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47864" y="14127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07904" y="14127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800" b="1" kern="1200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en-GB" sz="1800" b="0">
                  <a:solidFill>
                    <a:srgbClr val="000000"/>
                  </a:solidFill>
                </a:rPr>
                <a:t>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79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Floors &amp; Ceilings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936104"/>
          </a:xfrm>
        </p:spPr>
        <p:txBody>
          <a:bodyPr/>
          <a:lstStyle/>
          <a:p>
            <a:r>
              <a:rPr lang="en-GB"/>
              <a:t>The floor of a number is the largest integer less that or equal to that number</a:t>
            </a:r>
          </a:p>
          <a:p>
            <a:pPr lvl="1"/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781581"/>
              </p:ext>
            </p:extLst>
          </p:nvPr>
        </p:nvGraphicFramePr>
        <p:xfrm>
          <a:off x="1509714" y="2133602"/>
          <a:ext cx="12287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3" imgW="495300" imgH="431800" progId="Equation.DSMT4">
                  <p:embed/>
                </p:oleObj>
              </mc:Choice>
              <mc:Fallback>
                <p:oleObj name="Equation" r:id="rId3" imgW="495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9714" y="2133602"/>
                        <a:ext cx="1228725" cy="106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657326"/>
              </p:ext>
            </p:extLst>
          </p:nvPr>
        </p:nvGraphicFramePr>
        <p:xfrm>
          <a:off x="3203848" y="2132856"/>
          <a:ext cx="1584176" cy="997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5" imgW="685800" imgH="431800" progId="Equation.DSMT4">
                  <p:embed/>
                </p:oleObj>
              </mc:Choice>
              <mc:Fallback>
                <p:oleObj name="Equation" r:id="rId5" imgW="6858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2132856"/>
                        <a:ext cx="1584176" cy="997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1520" y="3429000"/>
            <a:ext cx="8424936" cy="936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Construct three numbers whose floor is 5</a:t>
            </a:r>
          </a:p>
          <a:p>
            <a:r>
              <a:rPr lang="en-GB" b="0"/>
              <a:t>Construct three numbers whose floor is -6</a:t>
            </a:r>
          </a:p>
          <a:p>
            <a:pPr lvl="1"/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28505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Symbols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728192"/>
          </a:xfrm>
        </p:spPr>
        <p:txBody>
          <a:bodyPr/>
          <a:lstStyle/>
          <a:p>
            <a:r>
              <a:rPr lang="en-GB"/>
              <a:t>Constructing a Polynomial</a:t>
            </a:r>
          </a:p>
          <a:p>
            <a:r>
              <a:rPr lang="en-GB"/>
              <a:t>Let            and           be fixed distinct real numbers. Show that the following pairs of expressions are identical without multiplying everything out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97122"/>
              </p:ext>
            </p:extLst>
          </p:nvPr>
        </p:nvGraphicFramePr>
        <p:xfrm>
          <a:off x="755576" y="2924944"/>
          <a:ext cx="2710220" cy="955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Equation" r:id="rId3" imgW="1333500" imgH="469900" progId="Equation.DSMT4">
                  <p:embed/>
                </p:oleObj>
              </mc:Choice>
              <mc:Fallback>
                <p:oleObj name="Equation" r:id="rId3" imgW="13335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2924944"/>
                        <a:ext cx="2710220" cy="955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655250"/>
              </p:ext>
            </p:extLst>
          </p:nvPr>
        </p:nvGraphicFramePr>
        <p:xfrm>
          <a:off x="4324297" y="2924944"/>
          <a:ext cx="301071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Equation" r:id="rId5" imgW="1511300" imgH="469900" progId="Equation.DSMT4">
                  <p:embed/>
                </p:oleObj>
              </mc:Choice>
              <mc:Fallback>
                <p:oleObj name="Equation" r:id="rId5" imgW="15113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4297" y="2924944"/>
                        <a:ext cx="301071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04768"/>
              </p:ext>
            </p:extLst>
          </p:nvPr>
        </p:nvGraphicFramePr>
        <p:xfrm>
          <a:off x="467544" y="4221088"/>
          <a:ext cx="838454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Equation" r:id="rId7" imgW="4330700" imgH="520700" progId="Equation.DSMT4">
                  <p:embed/>
                </p:oleObj>
              </mc:Choice>
              <mc:Fallback>
                <p:oleObj name="Equation" r:id="rId7" imgW="4330700" imgH="520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44" y="4221088"/>
                        <a:ext cx="8384541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376550"/>
              </p:ext>
            </p:extLst>
          </p:nvPr>
        </p:nvGraphicFramePr>
        <p:xfrm>
          <a:off x="467544" y="5373216"/>
          <a:ext cx="8352928" cy="101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Equation" r:id="rId9" imgW="3873500" imgH="469900" progId="Equation.DSMT4">
                  <p:embed/>
                </p:oleObj>
              </mc:Choice>
              <mc:Fallback>
                <p:oleObj name="Equation" r:id="rId9" imgW="38735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7544" y="5373216"/>
                        <a:ext cx="8352928" cy="1013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15375"/>
              </p:ext>
            </p:extLst>
          </p:nvPr>
        </p:nvGraphicFramePr>
        <p:xfrm>
          <a:off x="1259632" y="1484784"/>
          <a:ext cx="1224136" cy="47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11" imgW="520700" imgH="203200" progId="Equation.DSMT4">
                  <p:embed/>
                </p:oleObj>
              </mc:Choice>
              <mc:Fallback>
                <p:oleObj name="Equation" r:id="rId11" imgW="520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59632" y="1484784"/>
                        <a:ext cx="1224136" cy="47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508041"/>
              </p:ext>
            </p:extLst>
          </p:nvPr>
        </p:nvGraphicFramePr>
        <p:xfrm>
          <a:off x="3203848" y="1569616"/>
          <a:ext cx="1074262" cy="41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13" imgW="520700" imgH="203200" progId="Equation.DSMT4">
                  <p:embed/>
                </p:oleObj>
              </mc:Choice>
              <mc:Fallback>
                <p:oleObj name="Equation" r:id="rId13" imgW="520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03848" y="1569616"/>
                        <a:ext cx="1074262" cy="419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072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Symbol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648072"/>
          </a:xfrm>
        </p:spPr>
        <p:txBody>
          <a:bodyPr/>
          <a:lstStyle/>
          <a:p>
            <a:r>
              <a:rPr lang="en-GB"/>
              <a:t>Without multiplying out and simplifying, what is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45745"/>
              </p:ext>
            </p:extLst>
          </p:nvPr>
        </p:nvGraphicFramePr>
        <p:xfrm>
          <a:off x="774700" y="1954213"/>
          <a:ext cx="7372350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2438400" imgH="546100" progId="Equation.DSMT4">
                  <p:embed/>
                </p:oleObj>
              </mc:Choice>
              <mc:Fallback>
                <p:oleObj name="Equation" r:id="rId3" imgW="2438400" imgH="546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700" y="1954213"/>
                        <a:ext cx="7372350" cy="165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00192" y="644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>
                <a:solidFill>
                  <a:srgbClr val="993300"/>
                </a:solidFill>
              </a:rPr>
              <a:t>Chris Maslanka 18/02/17</a:t>
            </a:r>
          </a:p>
        </p:txBody>
      </p:sp>
    </p:spTree>
    <p:extLst>
      <p:ext uri="{BB962C8B-B14F-4D97-AF65-F5344CB8AC3E}">
        <p14:creationId xmlns:p14="http://schemas.microsoft.com/office/powerpoint/2010/main" val="371197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Symbol Reading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71122"/>
              </p:ext>
            </p:extLst>
          </p:nvPr>
        </p:nvGraphicFramePr>
        <p:xfrm>
          <a:off x="539552" y="980728"/>
          <a:ext cx="3197225" cy="292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3" imgW="901700" imgH="825500" progId="Equation.DSMT4">
                  <p:embed/>
                </p:oleObj>
              </mc:Choice>
              <mc:Fallback>
                <p:oleObj name="Equation" r:id="rId3" imgW="9017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980728"/>
                        <a:ext cx="3197225" cy="292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8448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191744"/>
              </p:ext>
            </p:extLst>
          </p:nvPr>
        </p:nvGraphicFramePr>
        <p:xfrm>
          <a:off x="4397375" y="1341438"/>
          <a:ext cx="4024313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5" imgW="1206500" imgH="647700" progId="Equation.DSMT4">
                  <p:embed/>
                </p:oleObj>
              </mc:Choice>
              <mc:Fallback>
                <p:oleObj name="Equation" r:id="rId5" imgW="1206500" imgH="647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7375" y="1341438"/>
                        <a:ext cx="4024313" cy="21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52575"/>
              </p:ext>
            </p:extLst>
          </p:nvPr>
        </p:nvGraphicFramePr>
        <p:xfrm>
          <a:off x="3851625" y="3645024"/>
          <a:ext cx="4896839" cy="92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7" imgW="2222500" imgH="419100" progId="Equation.DSMT4">
                  <p:embed/>
                </p:oleObj>
              </mc:Choice>
              <mc:Fallback>
                <p:oleObj name="Equation" r:id="rId7" imgW="22225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1625" y="3645024"/>
                        <a:ext cx="4896839" cy="923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161112"/>
              </p:ext>
            </p:extLst>
          </p:nvPr>
        </p:nvGraphicFramePr>
        <p:xfrm>
          <a:off x="3353693" y="4652963"/>
          <a:ext cx="5538787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6" name="Equation" r:id="rId9" imgW="2514600" imgH="419100" progId="Equation.DSMT4">
                  <p:embed/>
                </p:oleObj>
              </mc:Choice>
              <mc:Fallback>
                <p:oleObj name="Equation" r:id="rId9" imgW="25146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3693" y="4652963"/>
                        <a:ext cx="5538787" cy="99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747256"/>
              </p:ext>
            </p:extLst>
          </p:nvPr>
        </p:nvGraphicFramePr>
        <p:xfrm>
          <a:off x="3203848" y="5752926"/>
          <a:ext cx="35528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name="Equation" r:id="rId11" imgW="1574800" imgH="469900" progId="Equation.DSMT4">
                  <p:embed/>
                </p:oleObj>
              </mc:Choice>
              <mc:Fallback>
                <p:oleObj name="Equation" r:id="rId11" imgW="15748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3848" y="5752926"/>
                        <a:ext cx="3552825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45427"/>
              </p:ext>
            </p:extLst>
          </p:nvPr>
        </p:nvGraphicFramePr>
        <p:xfrm>
          <a:off x="899592" y="5589240"/>
          <a:ext cx="767550" cy="36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13" imgW="317500" imgH="152400" progId="Equation.DSMT4">
                  <p:embed/>
                </p:oleObj>
              </mc:Choice>
              <mc:Fallback>
                <p:oleObj name="Equation" r:id="rId13" imgW="3175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9592" y="5589240"/>
                        <a:ext cx="767550" cy="368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91680" y="5549170"/>
            <a:ext cx="852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terms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628048"/>
              </p:ext>
            </p:extLst>
          </p:nvPr>
        </p:nvGraphicFramePr>
        <p:xfrm>
          <a:off x="4572000" y="3568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9" name="Equation" r:id="rId15" imgW="114300" imgH="165100" progId="Equation.DSMT4">
                  <p:embed/>
                </p:oleObj>
              </mc:Choice>
              <mc:Fallback>
                <p:oleObj name="Equation" r:id="rId1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72000" y="35687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83768" y="38418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LHS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5736" y="486916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LHS =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84345"/>
              </p:ext>
            </p:extLst>
          </p:nvPr>
        </p:nvGraphicFramePr>
        <p:xfrm>
          <a:off x="7164288" y="5805264"/>
          <a:ext cx="136160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Equation" r:id="rId17" imgW="609600" imgH="419100" progId="Equation.DSMT4">
                  <p:embed/>
                </p:oleObj>
              </mc:Choice>
              <mc:Fallback>
                <p:oleObj name="Equation" r:id="rId17" imgW="6096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64288" y="5805264"/>
                        <a:ext cx="136160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804248" y="60021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4168" y="18256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1720" y="594928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LHS =</a:t>
            </a:r>
          </a:p>
        </p:txBody>
      </p:sp>
    </p:spTree>
    <p:extLst>
      <p:ext uri="{BB962C8B-B14F-4D97-AF65-F5344CB8AC3E}">
        <p14:creationId xmlns:p14="http://schemas.microsoft.com/office/powerpoint/2010/main" val="50789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Sub-Sequences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656184"/>
          </a:xfrm>
        </p:spPr>
        <p:txBody>
          <a:bodyPr/>
          <a:lstStyle/>
          <a:p>
            <a:r>
              <a:rPr lang="en-GB"/>
              <a:t>A number N such as 315246 has as its subsequences any number whose digits are obtained by deleting some </a:t>
            </a:r>
            <a:br>
              <a:rPr lang="en-GB"/>
            </a:br>
            <a:r>
              <a:rPr lang="en-GB"/>
              <a:t>(or no) digits of N.</a:t>
            </a:r>
          </a:p>
          <a:p>
            <a:r>
              <a:rPr lang="en-GB"/>
              <a:t>For example 124 but not 25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730387"/>
              </p:ext>
            </p:extLst>
          </p:nvPr>
        </p:nvGraphicFramePr>
        <p:xfrm>
          <a:off x="899592" y="5157192"/>
          <a:ext cx="699917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3" imgW="2743200" imgH="254000" progId="Equation.DSMT4">
                  <p:embed/>
                </p:oleObj>
              </mc:Choice>
              <mc:Fallback>
                <p:oleObj name="Equation" r:id="rId3" imgW="27432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5157192"/>
                        <a:ext cx="699917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3528" y="2672186"/>
            <a:ext cx="8424936" cy="900830"/>
            <a:chOff x="323528" y="2672186"/>
            <a:chExt cx="8424936" cy="90083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5536159"/>
                </p:ext>
              </p:extLst>
            </p:nvPr>
          </p:nvGraphicFramePr>
          <p:xfrm>
            <a:off x="2195736" y="2753920"/>
            <a:ext cx="811727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0" name="Equation" r:id="rId5" imgW="393700" imgH="139700" progId="Equation.DSMT4">
                    <p:embed/>
                  </p:oleObj>
                </mc:Choice>
                <mc:Fallback>
                  <p:oleObj name="Equation" r:id="rId5" imgW="393700" imgH="139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95736" y="2753920"/>
                          <a:ext cx="811727" cy="288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323528" y="2672186"/>
              <a:ext cx="8424936" cy="9008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horz" wrap="square" lIns="90487" tIns="44450" rIns="90487" bIns="4445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5000"/>
                <a:buFont typeface="Wingdings" charset="2"/>
                <a:buChar char="v"/>
                <a:defRPr sz="2400">
                  <a:solidFill>
                    <a:schemeClr val="accent3">
                      <a:lumMod val="50000"/>
                    </a:schemeClr>
                  </a:solidFill>
                  <a:effectLst/>
                  <a:latin typeface="+mn-lt"/>
                  <a:ea typeface="ＭＳ Ｐゴシック" pitchFamily="-65" charset="-128"/>
                  <a:cs typeface="ＭＳ Ｐゴシック" pitchFamily="-65" charset="-128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5">
                    <a:lumMod val="50000"/>
                  </a:schemeClr>
                </a:buClr>
                <a:buSzPct val="100000"/>
                <a:buFontTx/>
                <a:buChar char="–"/>
                <a:defRPr sz="2000">
                  <a:solidFill>
                    <a:schemeClr val="bg2">
                      <a:lumMod val="10000"/>
                    </a:schemeClr>
                  </a:solidFill>
                  <a:effectLst/>
                  <a:latin typeface="+mn-lt"/>
                  <a:ea typeface="ＭＳ Ｐゴシック" pitchFamily="-111" charset="-128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00"/>
                </a:buClr>
                <a:buSzPct val="100000"/>
                <a:buFont typeface="Wingdings" charset="2"/>
                <a:buChar char="Ø"/>
                <a:defRPr sz="2000">
                  <a:solidFill>
                    <a:schemeClr val="bg1">
                      <a:lumMod val="75000"/>
                    </a:schemeClr>
                  </a:solidFill>
                  <a:latin typeface="+mj-lt"/>
                  <a:ea typeface="ＭＳ Ｐゴシック" pitchFamily="-111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Monotype Sorts" charset="0"/>
                <a:buChar char="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9pPr>
            </a:lstStyle>
            <a:p>
              <a:r>
                <a:rPr lang="en-GB" b="0">
                  <a:solidFill>
                    <a:srgbClr val="000000"/>
                  </a:solidFill>
                </a:rPr>
                <a:t>We write         to mean that n can be obtained from m by deleting some (or no) digits from m.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3528" y="3573016"/>
            <a:ext cx="8424936" cy="1116854"/>
            <a:chOff x="323528" y="3573016"/>
            <a:chExt cx="8424936" cy="111685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1537426"/>
                </p:ext>
              </p:extLst>
            </p:nvPr>
          </p:nvGraphicFramePr>
          <p:xfrm>
            <a:off x="4146498" y="4401838"/>
            <a:ext cx="785542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1" name="Equation" r:id="rId7" imgW="381000" imgH="139700" progId="Equation.DSMT4">
                    <p:embed/>
                  </p:oleObj>
                </mc:Choice>
                <mc:Fallback>
                  <p:oleObj name="Equation" r:id="rId7" imgW="381000" imgH="139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46498" y="4401838"/>
                          <a:ext cx="785542" cy="288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323528" y="3573016"/>
              <a:ext cx="8424936" cy="9008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horz" wrap="square" lIns="90487" tIns="44450" rIns="90487" bIns="4445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5000"/>
                <a:buFont typeface="Wingdings" charset="2"/>
                <a:buChar char="v"/>
                <a:defRPr sz="2400">
                  <a:solidFill>
                    <a:schemeClr val="accent3">
                      <a:lumMod val="50000"/>
                    </a:schemeClr>
                  </a:solidFill>
                  <a:effectLst/>
                  <a:latin typeface="+mn-lt"/>
                  <a:ea typeface="ＭＳ Ｐゴシック" pitchFamily="-65" charset="-128"/>
                  <a:cs typeface="ＭＳ Ｐゴシック" pitchFamily="-65" charset="-128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5">
                    <a:lumMod val="50000"/>
                  </a:schemeClr>
                </a:buClr>
                <a:buSzPct val="100000"/>
                <a:buFontTx/>
                <a:buChar char="–"/>
                <a:defRPr sz="2000">
                  <a:solidFill>
                    <a:schemeClr val="bg2">
                      <a:lumMod val="10000"/>
                    </a:schemeClr>
                  </a:solidFill>
                  <a:effectLst/>
                  <a:latin typeface="+mn-lt"/>
                  <a:ea typeface="ＭＳ Ｐゴシック" pitchFamily="-111" charset="-128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8000"/>
                </a:buClr>
                <a:buSzPct val="100000"/>
                <a:buFont typeface="Wingdings" charset="2"/>
                <a:buChar char="Ø"/>
                <a:defRPr sz="2000">
                  <a:solidFill>
                    <a:schemeClr val="bg1">
                      <a:lumMod val="75000"/>
                    </a:schemeClr>
                  </a:solidFill>
                  <a:latin typeface="+mj-lt"/>
                  <a:ea typeface="ＭＳ Ｐゴシック" pitchFamily="-111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5000"/>
                <a:buFont typeface="Monotype Sorts" charset="0"/>
                <a:buChar char="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" pitchFamily="-111" charset="0"/>
                  <a:ea typeface="ＭＳ Ｐゴシック" pitchFamily="-111" charset="-128"/>
                </a:defRPr>
              </a:lvl9pPr>
            </a:lstStyle>
            <a:p>
              <a:r>
                <a:rPr lang="en-GB" b="0">
                  <a:solidFill>
                    <a:srgbClr val="000000"/>
                  </a:solidFill>
                </a:rPr>
                <a:t>Given a set S of positive numbers, find the smallest set M(S) of numbers in S such that for all s in S there exists m in M such that        .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04048" y="6514585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>
                <a:solidFill>
                  <a:srgbClr val="000000"/>
                </a:solidFill>
              </a:rPr>
              <a:t>Math Gazette 101 (550) March 2017 p60</a:t>
            </a:r>
          </a:p>
        </p:txBody>
      </p:sp>
    </p:spTree>
    <p:extLst>
      <p:ext uri="{BB962C8B-B14F-4D97-AF65-F5344CB8AC3E}">
        <p14:creationId xmlns:p14="http://schemas.microsoft.com/office/powerpoint/2010/main" val="35443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Conjectures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1008335"/>
          </a:xfrm>
        </p:spPr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Everything said here today is a conjecture … to be tested in your experience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9948" y="1988840"/>
            <a:ext cx="8064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0"/>
              <a:buChar char="v"/>
            </a:pPr>
            <a:r>
              <a:rPr lang="en-GB" sz="2400" b="0">
                <a:solidFill>
                  <a:srgbClr val="800000"/>
                </a:solidFill>
              </a:rPr>
              <a:t>The best way to sensitise yourself to learners </a:t>
            </a:r>
            <a:r>
              <a:rPr lang="is-IS" sz="2400" b="0">
                <a:solidFill>
                  <a:srgbClr val="800000"/>
                </a:solidFill>
              </a:rPr>
              <a:t>…</a:t>
            </a:r>
            <a:endParaRPr lang="en-GB" sz="2400" b="0">
              <a:solidFill>
                <a:srgbClr val="800000"/>
              </a:solidFill>
            </a:endParaRPr>
          </a:p>
          <a:p>
            <a:pPr marL="457200" lvl="1" indent="0">
              <a:spcBef>
                <a:spcPct val="20000"/>
              </a:spcBef>
              <a:buSzPct val="75000"/>
            </a:pPr>
            <a:r>
              <a:rPr lang="is-IS" sz="2400" b="0">
                <a:solidFill>
                  <a:srgbClr val="800000"/>
                </a:solidFill>
              </a:rPr>
              <a:t>… </a:t>
            </a:r>
            <a:r>
              <a:rPr lang="en-GB" sz="2400" b="0">
                <a:solidFill>
                  <a:srgbClr val="800000"/>
                </a:solidFill>
              </a:rPr>
              <a:t>is to experience parallel phenomena yourself</a:t>
            </a:r>
          </a:p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0"/>
              <a:buChar char="v"/>
            </a:pPr>
            <a:r>
              <a:rPr lang="en-GB" sz="2400" b="0">
                <a:solidFill>
                  <a:srgbClr val="800000"/>
                </a:solidFill>
              </a:rPr>
              <a:t>So, what you get from this session is what you notice happening inside you!</a:t>
            </a:r>
          </a:p>
        </p:txBody>
      </p:sp>
    </p:spTree>
    <p:extLst>
      <p:ext uri="{BB962C8B-B14F-4D97-AF65-F5344CB8AC3E}">
        <p14:creationId xmlns:p14="http://schemas.microsoft.com/office/powerpoint/2010/main" val="214312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Narratives</a:t>
            </a:r>
          </a:p>
        </p:txBody>
      </p:sp>
    </p:spTree>
    <p:extLst>
      <p:ext uri="{BB962C8B-B14F-4D97-AF65-F5344CB8AC3E}">
        <p14:creationId xmlns:p14="http://schemas.microsoft.com/office/powerpoint/2010/main" val="170180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Pedagogic ‘Literacy’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800200"/>
          </a:xfrm>
        </p:spPr>
        <p:txBody>
          <a:bodyPr/>
          <a:lstStyle/>
          <a:p>
            <a:r>
              <a:rPr lang="en-GB"/>
              <a:t>Labels for pedagogic actions developed</a:t>
            </a:r>
          </a:p>
          <a:p>
            <a:pPr lvl="1"/>
            <a:r>
              <a:rPr lang="en-GB"/>
              <a:t>In a school</a:t>
            </a:r>
          </a:p>
          <a:p>
            <a:pPr lvl="1"/>
            <a:r>
              <a:rPr lang="en-GB"/>
              <a:t>In a teacher education institution</a:t>
            </a:r>
          </a:p>
          <a:p>
            <a:pPr lvl="1"/>
            <a:r>
              <a:rPr lang="en-GB"/>
              <a:t>In a wider CPD community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36096" y="2204864"/>
            <a:ext cx="2520280" cy="57606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Mathemapedia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3140968"/>
            <a:ext cx="8424936" cy="936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Discourse/Lexicon for discussing and justifying actions taken or not taken</a:t>
            </a:r>
          </a:p>
        </p:txBody>
      </p:sp>
    </p:spTree>
    <p:extLst>
      <p:ext uri="{BB962C8B-B14F-4D97-AF65-F5344CB8AC3E}">
        <p14:creationId xmlns:p14="http://schemas.microsoft.com/office/powerpoint/2010/main" val="166857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 &amp; Themes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chemeClr val="bg1"/>
                </a:solidFill>
              </a:rPr>
              <a:t>Imagining &amp; Expressing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Specialising &amp; Generalising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Conjecturing &amp; Convincing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(Re)-Presenting in different modes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Organising &amp; Characterising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5896" y="4442336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chemeClr val="bg1"/>
                </a:solidFill>
              </a:rPr>
              <a:t>Doing &amp; Undoing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Invariance in the midst of change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Freedom &amp; Constraint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Restricting &amp; Extending</a:t>
            </a:r>
          </a:p>
          <a:p>
            <a:r>
              <a:rPr lang="en-GB" sz="2400" b="0" dirty="0" smtClean="0">
                <a:solidFill>
                  <a:schemeClr val="bg1"/>
                </a:solidFill>
              </a:rPr>
              <a:t>Exchanging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1388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 smtClean="0">
                <a:solidFill>
                  <a:srgbClr val="0000FF"/>
                </a:solidFill>
              </a:rPr>
              <a:t>Powers</a:t>
            </a:r>
            <a:endParaRPr lang="en-GB" b="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4010288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 smtClean="0">
                <a:solidFill>
                  <a:srgbClr val="0000FF"/>
                </a:solidFill>
              </a:rPr>
              <a:t>Themes</a:t>
            </a:r>
            <a:endParaRPr lang="en-GB" b="0" dirty="0">
              <a:solidFill>
                <a:srgbClr val="00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16016" y="260648"/>
            <a:ext cx="4104456" cy="100811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</a:rPr>
              <a:t>Are students being encouraged </a:t>
            </a:r>
            <a:b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</a:rPr>
            </a:b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</a:rPr>
              <a:t>to use their own powers</a:t>
            </a:r>
            <a:r>
              <a:rPr lang="en-GB" sz="2000" b="0" dirty="0">
                <a:solidFill>
                  <a:srgbClr val="631908"/>
                </a:solidFill>
              </a:rPr>
              <a:t>?</a:t>
            </a:r>
            <a:br>
              <a:rPr lang="en-GB" sz="2000" b="0" dirty="0">
                <a:solidFill>
                  <a:srgbClr val="631908"/>
                </a:solidFill>
              </a:rPr>
            </a:br>
            <a:endParaRPr kumimoji="0" lang="en-GB" sz="20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846172" y="1124744"/>
            <a:ext cx="4284476" cy="1296144"/>
          </a:xfrm>
          <a:prstGeom prst="round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 dirty="0">
                <a:solidFill>
                  <a:schemeClr val="tx2"/>
                </a:solidFill>
              </a:rPr>
              <a:t>o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r</a:t>
            </a:r>
            <a:b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</a:b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are</a:t>
            </a:r>
            <a:r>
              <a:rPr kumimoji="0" lang="en-GB" sz="20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</a:rPr>
              <a:t> their powers being usurped by textbook, worksheets and …</a:t>
            </a:r>
            <a:r>
              <a:rPr lang="en-GB" sz="2000" b="0" dirty="0">
                <a:solidFill>
                  <a:schemeClr val="tx2"/>
                </a:solidFill>
              </a:rPr>
              <a:t> 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264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</a:t>
            </a:r>
            <a:r>
              <a:rPr lang="en-GB" dirty="0" smtClean="0"/>
              <a:t>might you describe </a:t>
            </a:r>
            <a:r>
              <a:rPr lang="en-GB" dirty="0"/>
              <a:t>the mathematical thinking you have done so far today?</a:t>
            </a:r>
          </a:p>
          <a:p>
            <a:r>
              <a:rPr lang="en-GB" dirty="0"/>
              <a:t>How could you incorporate that into students</a:t>
            </a:r>
            <a:r>
              <a:rPr lang="en-GB" dirty="0" smtClean="0"/>
              <a:t>’ </a:t>
            </a:r>
            <a:r>
              <a:rPr lang="en-GB" dirty="0"/>
              <a:t>learning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have you been attending to:</a:t>
            </a:r>
          </a:p>
          <a:p>
            <a:pPr lvl="1"/>
            <a:r>
              <a:rPr lang="en-GB" dirty="0" smtClean="0"/>
              <a:t>Results?</a:t>
            </a:r>
          </a:p>
          <a:p>
            <a:pPr lvl="1"/>
            <a:r>
              <a:rPr lang="en-GB" dirty="0" smtClean="0"/>
              <a:t>Actions?</a:t>
            </a:r>
          </a:p>
          <a:p>
            <a:pPr lvl="1"/>
            <a:r>
              <a:rPr lang="en-GB" dirty="0" smtClean="0"/>
              <a:t>Effectiveness of actions?</a:t>
            </a:r>
          </a:p>
          <a:p>
            <a:pPr lvl="1"/>
            <a:r>
              <a:rPr lang="en-GB" dirty="0" smtClean="0"/>
              <a:t>Where effective actions came from or how they arose?</a:t>
            </a:r>
          </a:p>
          <a:p>
            <a:pPr lvl="1"/>
            <a:r>
              <a:rPr lang="en-GB" dirty="0" smtClean="0"/>
              <a:t>What you could make use of in the future?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6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as Self-Explanation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1728192"/>
          </a:xfrm>
        </p:spPr>
        <p:txBody>
          <a:bodyPr/>
          <a:lstStyle/>
          <a:p>
            <a:r>
              <a:rPr lang="en-GB" dirty="0"/>
              <a:t>What struck you during this session?</a:t>
            </a:r>
          </a:p>
          <a:p>
            <a:r>
              <a:rPr lang="en-GB" dirty="0"/>
              <a:t>What for you were the main points (cognition)?</a:t>
            </a:r>
          </a:p>
          <a:p>
            <a:r>
              <a:rPr lang="en-GB" dirty="0"/>
              <a:t>What were the dominant emotions evoked? (affect)?</a:t>
            </a:r>
          </a:p>
          <a:p>
            <a:r>
              <a:rPr lang="en-GB" dirty="0"/>
              <a:t>What actions might you want to pursue further? (Awareness)</a:t>
            </a:r>
          </a:p>
        </p:txBody>
      </p:sp>
    </p:spTree>
    <p:extLst>
      <p:ext uri="{BB962C8B-B14F-4D97-AF65-F5344CB8AC3E}">
        <p14:creationId xmlns:p14="http://schemas.microsoft.com/office/powerpoint/2010/main" val="284348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Inner &amp; Outer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Outer</a:t>
            </a:r>
          </a:p>
          <a:p>
            <a:pPr lvl="1"/>
            <a:r>
              <a:rPr lang="en-GB" dirty="0"/>
              <a:t>What task actually initiates explicitly</a:t>
            </a:r>
          </a:p>
          <a:p>
            <a:r>
              <a:rPr lang="en-GB" dirty="0"/>
              <a:t>Inner</a:t>
            </a:r>
          </a:p>
          <a:p>
            <a:pPr lvl="1"/>
            <a:r>
              <a:rPr lang="en-GB" dirty="0"/>
              <a:t>What mathematical concepts underpinned</a:t>
            </a:r>
          </a:p>
          <a:p>
            <a:pPr lvl="1"/>
            <a:r>
              <a:rPr lang="en-GB" dirty="0"/>
              <a:t>What mathematical themes encountered</a:t>
            </a:r>
          </a:p>
          <a:p>
            <a:pPr lvl="1"/>
            <a:r>
              <a:rPr lang="en-GB" dirty="0"/>
              <a:t>What mathematical powers invoked</a:t>
            </a:r>
          </a:p>
          <a:p>
            <a:pPr lvl="1"/>
            <a:r>
              <a:rPr lang="en-GB" dirty="0"/>
              <a:t>What personal propensities brought to awareness</a:t>
            </a:r>
          </a:p>
        </p:txBody>
      </p:sp>
    </p:spTree>
    <p:extLst>
      <p:ext uri="{BB962C8B-B14F-4D97-AF65-F5344CB8AC3E}">
        <p14:creationId xmlns:p14="http://schemas.microsoft.com/office/powerpoint/2010/main" val="53334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Vertical Scroll 5"/>
          <p:cNvSpPr>
            <a:spLocks noChangeArrowheads="1"/>
          </p:cNvSpPr>
          <p:nvPr/>
        </p:nvSpPr>
        <p:spPr bwMode="auto">
          <a:xfrm>
            <a:off x="152400" y="990600"/>
            <a:ext cx="4419600" cy="5181600"/>
          </a:xfrm>
          <a:prstGeom prst="verticalScroll">
            <a:avLst>
              <a:gd name="adj" fmla="val 4750"/>
            </a:avLst>
          </a:prstGeom>
          <a:solidFill>
            <a:srgbClr val="B9CA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ko-KR"/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Chalkboard" charset="0"/>
                <a:ea typeface="MS PGothic" charset="0"/>
              </a:rPr>
              <a:t>Frameworks</a:t>
            </a:r>
            <a:endParaRPr lang="en-US" altLang="ko-KR" dirty="0">
              <a:latin typeface="Chalkboard" charset="0"/>
              <a:ea typeface="MS PGothic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950" y="1801813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smtClean="0">
                <a:solidFill>
                  <a:srgbClr val="800000"/>
                </a:solidFill>
              </a:rPr>
              <a:t>Doing – Talking – Recording</a:t>
            </a:r>
          </a:p>
        </p:txBody>
      </p:sp>
      <p:pic>
        <p:nvPicPr>
          <p:cNvPr id="5120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7211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9950" y="836613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dirty="0" smtClean="0">
                <a:solidFill>
                  <a:srgbClr val="800000"/>
                </a:solidFill>
              </a:rPr>
              <a:t>Enactive – Iconic – Symbolic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9950" y="2767013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smtClean="0">
                <a:solidFill>
                  <a:srgbClr val="800000"/>
                </a:solidFill>
              </a:rPr>
              <a:t>See – Experience – Master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645024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dirty="0" smtClean="0">
                <a:solidFill>
                  <a:srgbClr val="800000"/>
                </a:solidFill>
              </a:rPr>
              <a:t>Concrete – Pictorial– Symbolic</a:t>
            </a:r>
          </a:p>
        </p:txBody>
      </p:sp>
    </p:spTree>
    <p:extLst>
      <p:ext uri="{BB962C8B-B14F-4D97-AF65-F5344CB8AC3E}">
        <p14:creationId xmlns:p14="http://schemas.microsoft.com/office/powerpoint/2010/main" val="243269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125538"/>
            <a:ext cx="7727950" cy="5040312"/>
          </a:xfrm>
        </p:spPr>
        <p:txBody>
          <a:bodyPr/>
          <a:lstStyle/>
          <a:p>
            <a:pPr>
              <a:buFont typeface="Wingdings" charset="2"/>
              <a:buChar char="v"/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It is not the task that is rich</a:t>
            </a:r>
          </a:p>
          <a:p>
            <a:pPr lvl="1">
              <a:buFont typeface="Lucida Grande"/>
              <a:buChar char="…"/>
              <a:defRPr/>
            </a:pPr>
            <a:r>
              <a:rPr lang="en-GB" dirty="0">
                <a:latin typeface="Chalkboard" charset="0"/>
                <a:ea typeface="ＭＳ Ｐゴシック" charset="0"/>
              </a:rPr>
              <a:t>but the way the task is used</a:t>
            </a:r>
          </a:p>
          <a:p>
            <a:pPr>
              <a:buFont typeface="Wingdings" charset="2"/>
              <a:buChar char="v"/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Teachers can guide and direct learner attention</a:t>
            </a:r>
          </a:p>
          <a:p>
            <a:pPr>
              <a:buFont typeface="Wingdings" charset="2"/>
              <a:buChar char="v"/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What are teachers attending to?</a:t>
            </a:r>
          </a:p>
          <a:p>
            <a:pPr lvl="1">
              <a:buFont typeface="Lucida Grande"/>
              <a:buChar char="…"/>
              <a:defRPr/>
            </a:pPr>
            <a:r>
              <a:rPr lang="en-GB" dirty="0">
                <a:latin typeface="Chalkboard" charset="0"/>
                <a:ea typeface="ＭＳ Ｐゴシック" charset="0"/>
              </a:rPr>
              <a:t>powers</a:t>
            </a:r>
          </a:p>
          <a:p>
            <a:pPr lvl="1">
              <a:buFont typeface="Lucida Grande"/>
              <a:buChar char="…"/>
              <a:defRPr/>
            </a:pPr>
            <a:r>
              <a:rPr lang="en-GB" dirty="0" smtClean="0">
                <a:latin typeface="Chalkboard" charset="0"/>
                <a:ea typeface="ＭＳ Ｐゴシック" charset="0"/>
              </a:rPr>
              <a:t>Themes</a:t>
            </a:r>
            <a:endParaRPr lang="en-GB" dirty="0">
              <a:latin typeface="Chalkboard" charset="0"/>
              <a:ea typeface="ＭＳ Ｐゴシック" charset="0"/>
            </a:endParaRPr>
          </a:p>
          <a:p>
            <a:pPr lvl="1">
              <a:buFont typeface="Lucida Grande"/>
              <a:buChar char="…"/>
              <a:defRPr/>
            </a:pPr>
            <a:r>
              <a:rPr lang="en-GB" dirty="0">
                <a:latin typeface="Chalkboard" charset="0"/>
                <a:ea typeface="ＭＳ Ｐゴシック" charset="0"/>
              </a:rPr>
              <a:t>h</a:t>
            </a:r>
            <a:r>
              <a:rPr lang="en-GB" dirty="0" smtClean="0">
                <a:latin typeface="Chalkboard" charset="0"/>
                <a:ea typeface="ＭＳ Ｐゴシック" charset="0"/>
              </a:rPr>
              <a:t>euristics</a:t>
            </a:r>
            <a:endParaRPr lang="en-GB" dirty="0">
              <a:latin typeface="Chalkboard" charset="0"/>
              <a:ea typeface="ＭＳ Ｐゴシック" charset="0"/>
            </a:endParaRPr>
          </a:p>
          <a:p>
            <a:pPr lvl="1">
              <a:buFont typeface="Lucida Grande"/>
              <a:buChar char="…"/>
              <a:defRPr/>
            </a:pPr>
            <a:r>
              <a:rPr lang="en-GB" dirty="0">
                <a:latin typeface="Chalkboard" charset="0"/>
                <a:ea typeface="ＭＳ Ｐゴシック" charset="0"/>
              </a:rPr>
              <a:t>The nature of their own attention</a:t>
            </a:r>
          </a:p>
        </p:txBody>
      </p:sp>
    </p:spTree>
    <p:extLst>
      <p:ext uri="{BB962C8B-B14F-4D97-AF65-F5344CB8AC3E}">
        <p14:creationId xmlns:p14="http://schemas.microsoft.com/office/powerpoint/2010/main" val="369850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727950" cy="1248544"/>
          </a:xfrm>
        </p:spPr>
        <p:txBody>
          <a:bodyPr/>
          <a:lstStyle/>
          <a:p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www.pmtheta.com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john.mason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@open.ac.uk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544" y="2924944"/>
            <a:ext cx="7727950" cy="1944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charset="2"/>
              <a:buChar char="v"/>
              <a:defRPr sz="2800">
                <a:solidFill>
                  <a:srgbClr val="800000"/>
                </a:solidFill>
                <a:effectLst/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–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GB" sz="2400" b="0"/>
              <a:t>Thinking Mathematically (new edition 2010)</a:t>
            </a:r>
          </a:p>
          <a:p>
            <a:r>
              <a:rPr lang="en-GB" sz="2400" b="0"/>
              <a:t>Developing Thinking in Algebra (Sage)</a:t>
            </a:r>
          </a:p>
          <a:p>
            <a:r>
              <a:rPr lang="en-GB" sz="2400" b="0"/>
              <a:t>Designing &amp; Using Mathematical Tasks (Tarquin)</a:t>
            </a:r>
          </a:p>
          <a:p>
            <a:r>
              <a:rPr lang="en-GB" sz="2400" b="0"/>
              <a:t>Questions and Prompts: primary (ATM)</a:t>
            </a:r>
          </a:p>
          <a:p>
            <a:endParaRPr lang="en-GB" sz="2400" b="0"/>
          </a:p>
          <a:p>
            <a:endParaRPr lang="en-GB" sz="2400" b="0"/>
          </a:p>
        </p:txBody>
      </p:sp>
    </p:spTree>
    <p:extLst>
      <p:ext uri="{BB962C8B-B14F-4D97-AF65-F5344CB8AC3E}">
        <p14:creationId xmlns:p14="http://schemas.microsoft.com/office/powerpoint/2010/main" val="49525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Need for technical terms</a:t>
            </a:r>
          </a:p>
          <a:p>
            <a:pPr lvl="1"/>
            <a:r>
              <a:rPr lang="en-GB"/>
              <a:t>Contexts for work on technical terms</a:t>
            </a:r>
          </a:p>
          <a:p>
            <a:pPr lvl="1"/>
            <a:r>
              <a:rPr lang="en-GB"/>
              <a:t>Reasoning with terms</a:t>
            </a:r>
          </a:p>
          <a:p>
            <a:pPr lvl="1"/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8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Return of the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1656184"/>
          </a:xfrm>
        </p:spPr>
        <p:txBody>
          <a:bodyPr/>
          <a:lstStyle/>
          <a:p>
            <a:r>
              <a:rPr lang="en-GB"/>
              <a:t>Reconstructing for oneself</a:t>
            </a:r>
          </a:p>
          <a:p>
            <a:pPr lvl="1"/>
            <a:r>
              <a:rPr lang="en-GB"/>
              <a:t>Solo – Group – Solo</a:t>
            </a:r>
            <a:endParaRPr lang="en-GB"/>
          </a:p>
          <a:p>
            <a:r>
              <a:rPr lang="en-GB"/>
              <a:t>Expressing for oneself</a:t>
            </a:r>
          </a:p>
          <a:p>
            <a:r>
              <a:rPr lang="en-GB"/>
              <a:t>Communicating with oneself and with others</a:t>
            </a:r>
          </a:p>
        </p:txBody>
      </p:sp>
    </p:spTree>
    <p:extLst>
      <p:ext uri="{BB962C8B-B14F-4D97-AF65-F5344CB8AC3E}">
        <p14:creationId xmlns:p14="http://schemas.microsoft.com/office/powerpoint/2010/main" val="414010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Recognising Shapes</a:t>
            </a:r>
          </a:p>
        </p:txBody>
      </p:sp>
      <p:sp>
        <p:nvSpPr>
          <p:cNvPr id="4" name="Rectangle 3"/>
          <p:cNvSpPr/>
          <p:nvPr/>
        </p:nvSpPr>
        <p:spPr bwMode="auto">
          <a:xfrm rot="19216650">
            <a:off x="7906060" y="3557240"/>
            <a:ext cx="100811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218444">
            <a:off x="1115616" y="2276872"/>
            <a:ext cx="720080" cy="1863824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19090584">
            <a:off x="3334599" y="1282363"/>
            <a:ext cx="1800200" cy="648072"/>
          </a:xfrm>
          <a:prstGeom prst="triangle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Right Triangle 6"/>
          <p:cNvSpPr/>
          <p:nvPr/>
        </p:nvSpPr>
        <p:spPr bwMode="auto">
          <a:xfrm>
            <a:off x="5508104" y="1052736"/>
            <a:ext cx="1368152" cy="648072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8" name="Right Triangle 7"/>
          <p:cNvSpPr/>
          <p:nvPr/>
        </p:nvSpPr>
        <p:spPr bwMode="auto">
          <a:xfrm rot="3027061">
            <a:off x="5580112" y="2132856"/>
            <a:ext cx="864096" cy="1368152"/>
          </a:xfrm>
          <a:prstGeom prst="rtTriangl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Trapezoid 8"/>
          <p:cNvSpPr/>
          <p:nvPr/>
        </p:nvSpPr>
        <p:spPr bwMode="auto">
          <a:xfrm rot="2176365">
            <a:off x="2627784" y="3645024"/>
            <a:ext cx="1152128" cy="792088"/>
          </a:xfrm>
          <a:prstGeom prst="trapezoid">
            <a:avLst/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Hexagon 9"/>
          <p:cNvSpPr/>
          <p:nvPr/>
        </p:nvSpPr>
        <p:spPr bwMode="auto">
          <a:xfrm>
            <a:off x="7092280" y="2636912"/>
            <a:ext cx="720080" cy="1152128"/>
          </a:xfrm>
          <a:prstGeom prst="hexagon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1" name="Hexagon 10"/>
          <p:cNvSpPr/>
          <p:nvPr/>
        </p:nvSpPr>
        <p:spPr bwMode="auto">
          <a:xfrm>
            <a:off x="5652120" y="4149080"/>
            <a:ext cx="1368152" cy="576064"/>
          </a:xfrm>
          <a:prstGeom prst="hexagon">
            <a:avLst>
              <a:gd name="adj" fmla="val 35375"/>
              <a:gd name="vf" fmla="val 115470"/>
            </a:avLst>
          </a:prstGeom>
          <a:solidFill>
            <a:srgbClr val="0000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2" name="Regular Pentagon 11"/>
          <p:cNvSpPr/>
          <p:nvPr/>
        </p:nvSpPr>
        <p:spPr bwMode="auto">
          <a:xfrm rot="19834068">
            <a:off x="4139952" y="4581128"/>
            <a:ext cx="1008112" cy="1296144"/>
          </a:xfrm>
          <a:prstGeom prst="pentagon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3" name="Regular Pentagon 12"/>
          <p:cNvSpPr/>
          <p:nvPr/>
        </p:nvSpPr>
        <p:spPr bwMode="auto">
          <a:xfrm rot="19409210">
            <a:off x="3917299" y="2901716"/>
            <a:ext cx="1080120" cy="576064"/>
          </a:xfrm>
          <a:prstGeom prst="pentagon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4" name="Diagonal Stripe 13"/>
          <p:cNvSpPr/>
          <p:nvPr/>
        </p:nvSpPr>
        <p:spPr bwMode="auto">
          <a:xfrm>
            <a:off x="1475656" y="4941168"/>
            <a:ext cx="1296144" cy="1152128"/>
          </a:xfrm>
          <a:prstGeom prst="diagStrip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5" name="Parallelogram 14"/>
          <p:cNvSpPr/>
          <p:nvPr/>
        </p:nvSpPr>
        <p:spPr bwMode="auto">
          <a:xfrm>
            <a:off x="7380312" y="980728"/>
            <a:ext cx="864096" cy="1224136"/>
          </a:xfrm>
          <a:prstGeom prst="parallelogram">
            <a:avLst>
              <a:gd name="adj" fmla="val 56124"/>
            </a:avLst>
          </a:prstGeom>
          <a:solidFill>
            <a:srgbClr val="0000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6" name="Parallelogram 15"/>
          <p:cNvSpPr/>
          <p:nvPr/>
        </p:nvSpPr>
        <p:spPr bwMode="auto">
          <a:xfrm rot="20277611" flipH="1">
            <a:off x="2393842" y="1170135"/>
            <a:ext cx="864096" cy="1224136"/>
          </a:xfrm>
          <a:prstGeom prst="parallelogram">
            <a:avLst>
              <a:gd name="adj" fmla="val 54395"/>
            </a:avLst>
          </a:prstGeom>
          <a:solidFill>
            <a:srgbClr val="0000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7" name="Parallelogram 16"/>
          <p:cNvSpPr/>
          <p:nvPr/>
        </p:nvSpPr>
        <p:spPr bwMode="auto">
          <a:xfrm rot="20277611" flipH="1">
            <a:off x="5883299" y="4858635"/>
            <a:ext cx="1725191" cy="1263958"/>
          </a:xfrm>
          <a:prstGeom prst="parallelogram">
            <a:avLst>
              <a:gd name="adj" fmla="val 82701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1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Recognising Shapes</a:t>
            </a:r>
          </a:p>
        </p:txBody>
      </p:sp>
      <p:sp>
        <p:nvSpPr>
          <p:cNvPr id="4" name="Rectangle 3"/>
          <p:cNvSpPr/>
          <p:nvPr/>
        </p:nvSpPr>
        <p:spPr bwMode="auto">
          <a:xfrm rot="19216650">
            <a:off x="7906060" y="3557240"/>
            <a:ext cx="1008112" cy="432048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218444">
            <a:off x="1115616" y="2276872"/>
            <a:ext cx="720080" cy="1863824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19090584">
            <a:off x="3334599" y="1282363"/>
            <a:ext cx="1800200" cy="648072"/>
          </a:xfrm>
          <a:prstGeom prst="triangle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Right Triangle 6"/>
          <p:cNvSpPr/>
          <p:nvPr/>
        </p:nvSpPr>
        <p:spPr bwMode="auto">
          <a:xfrm>
            <a:off x="5508104" y="1052736"/>
            <a:ext cx="1368152" cy="648072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8" name="Right Triangle 7"/>
          <p:cNvSpPr/>
          <p:nvPr/>
        </p:nvSpPr>
        <p:spPr bwMode="auto">
          <a:xfrm rot="3027061">
            <a:off x="5580112" y="2132856"/>
            <a:ext cx="864096" cy="1368152"/>
          </a:xfrm>
          <a:prstGeom prst="rtTriangle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Trapezoid 8"/>
          <p:cNvSpPr/>
          <p:nvPr/>
        </p:nvSpPr>
        <p:spPr bwMode="auto">
          <a:xfrm rot="2176365">
            <a:off x="2627784" y="3645024"/>
            <a:ext cx="1152128" cy="792088"/>
          </a:xfrm>
          <a:prstGeom prst="trapezoid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Hexagon 9"/>
          <p:cNvSpPr/>
          <p:nvPr/>
        </p:nvSpPr>
        <p:spPr bwMode="auto">
          <a:xfrm>
            <a:off x="7092280" y="2636912"/>
            <a:ext cx="720080" cy="1152128"/>
          </a:xfrm>
          <a:prstGeom prst="hexagon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1" name="Hexagon 10"/>
          <p:cNvSpPr/>
          <p:nvPr/>
        </p:nvSpPr>
        <p:spPr bwMode="auto">
          <a:xfrm>
            <a:off x="5652120" y="4149080"/>
            <a:ext cx="1368152" cy="576064"/>
          </a:xfrm>
          <a:prstGeom prst="hexagon">
            <a:avLst>
              <a:gd name="adj" fmla="val 35375"/>
              <a:gd name="vf" fmla="val 115470"/>
            </a:avLst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2" name="Regular Pentagon 11"/>
          <p:cNvSpPr/>
          <p:nvPr/>
        </p:nvSpPr>
        <p:spPr bwMode="auto">
          <a:xfrm rot="19834068">
            <a:off x="4139952" y="4581128"/>
            <a:ext cx="1008112" cy="1296144"/>
          </a:xfrm>
          <a:prstGeom prst="pentagon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3" name="Regular Pentagon 12"/>
          <p:cNvSpPr/>
          <p:nvPr/>
        </p:nvSpPr>
        <p:spPr bwMode="auto">
          <a:xfrm rot="19409210">
            <a:off x="3917299" y="2901716"/>
            <a:ext cx="1080120" cy="576064"/>
          </a:xfrm>
          <a:prstGeom prst="pentagon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4" name="Diagonal Stripe 13"/>
          <p:cNvSpPr/>
          <p:nvPr/>
        </p:nvSpPr>
        <p:spPr bwMode="auto">
          <a:xfrm>
            <a:off x="1475656" y="4941168"/>
            <a:ext cx="1296144" cy="1152128"/>
          </a:xfrm>
          <a:prstGeom prst="diagStripe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5" name="Parallelogram 14"/>
          <p:cNvSpPr/>
          <p:nvPr/>
        </p:nvSpPr>
        <p:spPr bwMode="auto">
          <a:xfrm>
            <a:off x="7380312" y="980728"/>
            <a:ext cx="864096" cy="1224136"/>
          </a:xfrm>
          <a:prstGeom prst="parallelogram">
            <a:avLst>
              <a:gd name="adj" fmla="val 56124"/>
            </a:avLst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6" name="Parallelogram 15"/>
          <p:cNvSpPr/>
          <p:nvPr/>
        </p:nvSpPr>
        <p:spPr bwMode="auto">
          <a:xfrm rot="20277611" flipH="1">
            <a:off x="2393842" y="1170135"/>
            <a:ext cx="864096" cy="1224136"/>
          </a:xfrm>
          <a:prstGeom prst="parallelogram">
            <a:avLst>
              <a:gd name="adj" fmla="val 54395"/>
            </a:avLst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7" name="Parallelogram 16"/>
          <p:cNvSpPr/>
          <p:nvPr/>
        </p:nvSpPr>
        <p:spPr bwMode="auto">
          <a:xfrm rot="20277611" flipH="1">
            <a:off x="5883299" y="4858635"/>
            <a:ext cx="1725191" cy="1263958"/>
          </a:xfrm>
          <a:prstGeom prst="parallelogram">
            <a:avLst>
              <a:gd name="adj" fmla="val 82701"/>
            </a:avLst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2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2" y="2693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dirty="0"/>
              <a:t>Expressing What is Seen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64140" y="842625"/>
            <a:ext cx="3312608" cy="767050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0">
                <a:solidFill>
                  <a:srgbClr val="FFFF00"/>
                </a:solidFill>
              </a:rPr>
              <a:t>Sketch what you saw</a:t>
            </a:r>
            <a:br>
              <a:rPr lang="en-GB" sz="2000" b="0">
                <a:solidFill>
                  <a:srgbClr val="FFFF00"/>
                </a:solidFill>
              </a:rPr>
            </a:br>
            <a:r>
              <a:rPr lang="en-GB" sz="2000" b="0">
                <a:solidFill>
                  <a:srgbClr val="FFFF00"/>
                </a:solidFill>
              </a:rPr>
              <a:t>How would you extend it?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7544" y="6041183"/>
            <a:ext cx="8482311" cy="76705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0">
                <a:solidFill>
                  <a:schemeClr val="bg1"/>
                </a:solidFill>
              </a:rPr>
              <a:t>What is the same and what different </a:t>
            </a:r>
            <a:br>
              <a:rPr lang="en-GB" sz="2000" b="0">
                <a:solidFill>
                  <a:schemeClr val="bg1"/>
                </a:solidFill>
              </a:rPr>
            </a:br>
            <a:r>
              <a:rPr lang="en-GB" sz="2000" b="0">
                <a:solidFill>
                  <a:schemeClr val="bg1"/>
                </a:solidFill>
              </a:rPr>
              <a:t>about the two diagrams?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628800"/>
            <a:ext cx="4270706" cy="4300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1628799"/>
            <a:ext cx="4248472" cy="427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7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Ride &amp; Tie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600" y="980728"/>
            <a:ext cx="6883400" cy="490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052736"/>
            <a:ext cx="23042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Two people have but one horse for a journey. One rides while the other walks. The first then ties the horse and walks on. The second takes over riding the horse </a:t>
            </a:r>
            <a:r>
              <a:rPr lang="is-IS" sz="2000" b="0">
                <a:solidFill>
                  <a:srgbClr val="000000"/>
                </a:solidFill>
              </a:rPr>
              <a:t>…</a:t>
            </a:r>
          </a:p>
          <a:p>
            <a:r>
              <a:rPr lang="is-IS" sz="2000" b="0">
                <a:solidFill>
                  <a:srgbClr val="000000"/>
                </a:solidFill>
              </a:rPr>
              <a:t>They want to arrive together at their destination.</a:t>
            </a:r>
            <a:endParaRPr lang="en-GB" sz="2000" b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79512" y="5301208"/>
            <a:ext cx="2952328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Imagine it</a:t>
            </a:r>
            <a:r>
              <a:rPr kumimoji="0" lang="en-GB" sz="2000" b="0" i="0" u="none" strike="noStrike" cap="none" normalizeH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 happening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27584" y="6021288"/>
            <a:ext cx="2952328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Imagine this </a:t>
            </a:r>
            <a:r>
              <a:rPr kumimoji="0" lang="en-GB" sz="2000" b="0" i="0" u="none" strike="noStrike" cap="none" normalizeH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happening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5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Triangle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4869160"/>
            <a:ext cx="4896544" cy="1584176"/>
          </a:xfrm>
        </p:spPr>
        <p:txBody>
          <a:bodyPr/>
          <a:lstStyle/>
          <a:p>
            <a:r>
              <a:rPr lang="en-GB"/>
              <a:t>In how many different ways might you count the triangles?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60212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smtClean="0">
                <a:solidFill>
                  <a:srgbClr val="000000"/>
                </a:solidFill>
              </a:rPr>
              <a:t>(5 + 4 + 3 + 2 + 1) </a:t>
            </a:r>
            <a:r>
              <a:rPr lang="en-GB" sz="2400" b="0" dirty="0">
                <a:solidFill>
                  <a:srgbClr val="000000"/>
                </a:solidFill>
              </a:rPr>
              <a:t>x 4 + 1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220072" y="6021288"/>
            <a:ext cx="3528392" cy="432048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rgbClr val="800000"/>
                </a:solidFill>
                <a:latin typeface="Chalkboard" pitchFamily="-111" charset="0"/>
              </a:rPr>
              <a:t>What are you attending to?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rgbClr val="800000"/>
              </a:solidFill>
              <a:effectLst/>
              <a:latin typeface="Chalkboard" pitchFamily="-111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980728"/>
            <a:ext cx="6489700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84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37446</TotalTime>
  <Words>981</Words>
  <Application>Microsoft Macintosh PowerPoint</Application>
  <PresentationFormat>On-screen Show (4:3)</PresentationFormat>
  <Paragraphs>214</Paragraphs>
  <Slides>28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Yellow on Blue</vt:lpstr>
      <vt:lpstr>Title &amp; Bullets</vt:lpstr>
      <vt:lpstr>Blank Presentation</vt:lpstr>
      <vt:lpstr>Equation</vt:lpstr>
      <vt:lpstr>Mathematical  (&amp; Pedagogical) Literacy</vt:lpstr>
      <vt:lpstr>Conjectures</vt:lpstr>
      <vt:lpstr>Outline</vt:lpstr>
      <vt:lpstr>Return of the Narrative</vt:lpstr>
      <vt:lpstr>Recognising Shapes</vt:lpstr>
      <vt:lpstr>Recognising Shapes</vt:lpstr>
      <vt:lpstr>Expressing What is Seen</vt:lpstr>
      <vt:lpstr>Ride &amp; Tie</vt:lpstr>
      <vt:lpstr>Triangle Count</vt:lpstr>
      <vt:lpstr>Find My Number</vt:lpstr>
      <vt:lpstr>Limited Questions</vt:lpstr>
      <vt:lpstr>Queuing</vt:lpstr>
      <vt:lpstr>Absolute Value</vt:lpstr>
      <vt:lpstr>Absolute Value Relationships</vt:lpstr>
      <vt:lpstr>Floors &amp; Ceilings</vt:lpstr>
      <vt:lpstr>Reading Symbols</vt:lpstr>
      <vt:lpstr>Symbol Reading</vt:lpstr>
      <vt:lpstr>Symbol Reading</vt:lpstr>
      <vt:lpstr>Sub-Sequences</vt:lpstr>
      <vt:lpstr>Mathematical Narratives</vt:lpstr>
      <vt:lpstr>Pedagogic ‘Literacy’</vt:lpstr>
      <vt:lpstr>Powers &amp; Themes</vt:lpstr>
      <vt:lpstr>Mathematical Thinking</vt:lpstr>
      <vt:lpstr>Reflection as Self-Explanation</vt:lpstr>
      <vt:lpstr>Inner &amp; Outer Aspects</vt:lpstr>
      <vt:lpstr>Frameworks</vt:lpstr>
      <vt:lpstr>Reflection</vt:lpstr>
      <vt:lpstr>To Follow 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1031</cp:revision>
  <cp:lastPrinted>2017-03-02T09:52:44Z</cp:lastPrinted>
  <dcterms:created xsi:type="dcterms:W3CDTF">2009-05-15T05:15:20Z</dcterms:created>
  <dcterms:modified xsi:type="dcterms:W3CDTF">2017-03-03T06:43:54Z</dcterms:modified>
</cp:coreProperties>
</file>