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mov" ContentType="video/unknown"/>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embeddings/oleObject1.bin" ContentType="application/vnd.openxmlformats-officedocument.oleObject"/>
  <Override PartName="/ppt/notesSlides/notesSlide7.xml" ContentType="application/vnd.openxmlformats-officedocument.presentationml.notesSlide+xml"/>
  <Override PartName="/ppt/embeddings/oleObject2.bin" ContentType="application/vnd.openxmlformats-officedocument.oleObject"/>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 id="2147483651" r:id="rId2"/>
    <p:sldMasterId id="2147483650" r:id="rId3"/>
  </p:sldMasterIdLst>
  <p:notesMasterIdLst>
    <p:notesMasterId r:id="rId25"/>
  </p:notesMasterIdLst>
  <p:sldIdLst>
    <p:sldId id="256" r:id="rId4"/>
    <p:sldId id="278" r:id="rId5"/>
    <p:sldId id="269" r:id="rId6"/>
    <p:sldId id="268" r:id="rId7"/>
    <p:sldId id="257" r:id="rId8"/>
    <p:sldId id="274" r:id="rId9"/>
    <p:sldId id="283" r:id="rId10"/>
    <p:sldId id="279" r:id="rId11"/>
    <p:sldId id="281" r:id="rId12"/>
    <p:sldId id="282" r:id="rId13"/>
    <p:sldId id="270" r:id="rId14"/>
    <p:sldId id="258" r:id="rId15"/>
    <p:sldId id="275" r:id="rId16"/>
    <p:sldId id="265" r:id="rId17"/>
    <p:sldId id="263" r:id="rId18"/>
    <p:sldId id="264" r:id="rId19"/>
    <p:sldId id="272" r:id="rId20"/>
    <p:sldId id="267" r:id="rId21"/>
    <p:sldId id="273" r:id="rId22"/>
    <p:sldId id="261" r:id="rId23"/>
    <p:sldId id="271" r:id="rId24"/>
  </p:sldIdLst>
  <p:sldSz cx="9144000" cy="6858000" type="screen4x3"/>
  <p:notesSz cx="6858000" cy="9144000"/>
  <p:defaultTextStyle>
    <a:defPPr>
      <a:defRPr lang="en-US"/>
    </a:defPPr>
    <a:lvl1pPr algn="l" rtl="0" eaLnBrk="0" fontAlgn="base" hangingPunct="0">
      <a:spcBef>
        <a:spcPct val="0"/>
      </a:spcBef>
      <a:spcAft>
        <a:spcPct val="0"/>
      </a:spcAft>
      <a:defRPr sz="2800" b="1" kern="1200">
        <a:solidFill>
          <a:schemeClr val="tx1"/>
        </a:solidFill>
        <a:latin typeface="Chalkboard" charset="0"/>
        <a:ea typeface="+mn-ea"/>
        <a:cs typeface="+mn-cs"/>
      </a:defRPr>
    </a:lvl1pPr>
    <a:lvl2pPr marL="457200" algn="l" rtl="0" eaLnBrk="0" fontAlgn="base" hangingPunct="0">
      <a:spcBef>
        <a:spcPct val="0"/>
      </a:spcBef>
      <a:spcAft>
        <a:spcPct val="0"/>
      </a:spcAft>
      <a:defRPr sz="2800" b="1" kern="1200">
        <a:solidFill>
          <a:schemeClr val="tx1"/>
        </a:solidFill>
        <a:latin typeface="Chalkboard" charset="0"/>
        <a:ea typeface="+mn-ea"/>
        <a:cs typeface="+mn-cs"/>
      </a:defRPr>
    </a:lvl2pPr>
    <a:lvl3pPr marL="914400" algn="l" rtl="0" eaLnBrk="0" fontAlgn="base" hangingPunct="0">
      <a:spcBef>
        <a:spcPct val="0"/>
      </a:spcBef>
      <a:spcAft>
        <a:spcPct val="0"/>
      </a:spcAft>
      <a:defRPr sz="2800" b="1" kern="1200">
        <a:solidFill>
          <a:schemeClr val="tx1"/>
        </a:solidFill>
        <a:latin typeface="Chalkboard" charset="0"/>
        <a:ea typeface="+mn-ea"/>
        <a:cs typeface="+mn-cs"/>
      </a:defRPr>
    </a:lvl3pPr>
    <a:lvl4pPr marL="1371600" algn="l" rtl="0" eaLnBrk="0" fontAlgn="base" hangingPunct="0">
      <a:spcBef>
        <a:spcPct val="0"/>
      </a:spcBef>
      <a:spcAft>
        <a:spcPct val="0"/>
      </a:spcAft>
      <a:defRPr sz="2800" b="1" kern="1200">
        <a:solidFill>
          <a:schemeClr val="tx1"/>
        </a:solidFill>
        <a:latin typeface="Chalkboard" charset="0"/>
        <a:ea typeface="+mn-ea"/>
        <a:cs typeface="+mn-cs"/>
      </a:defRPr>
    </a:lvl4pPr>
    <a:lvl5pPr marL="1828800" algn="l" rtl="0" eaLnBrk="0" fontAlgn="base" hangingPunct="0">
      <a:spcBef>
        <a:spcPct val="0"/>
      </a:spcBef>
      <a:spcAft>
        <a:spcPct val="0"/>
      </a:spcAft>
      <a:defRPr sz="2800" b="1" kern="1200">
        <a:solidFill>
          <a:schemeClr val="tx1"/>
        </a:solidFill>
        <a:latin typeface="Chalkboard" charset="0"/>
        <a:ea typeface="+mn-ea"/>
        <a:cs typeface="+mn-cs"/>
      </a:defRPr>
    </a:lvl5pPr>
    <a:lvl6pPr marL="2286000" algn="l" defTabSz="457200" rtl="0" eaLnBrk="1" latinLnBrk="0" hangingPunct="1">
      <a:defRPr sz="2800" b="1" kern="1200">
        <a:solidFill>
          <a:schemeClr val="tx1"/>
        </a:solidFill>
        <a:latin typeface="Chalkboard" charset="0"/>
        <a:ea typeface="+mn-ea"/>
        <a:cs typeface="+mn-cs"/>
      </a:defRPr>
    </a:lvl6pPr>
    <a:lvl7pPr marL="2743200" algn="l" defTabSz="457200" rtl="0" eaLnBrk="1" latinLnBrk="0" hangingPunct="1">
      <a:defRPr sz="2800" b="1" kern="1200">
        <a:solidFill>
          <a:schemeClr val="tx1"/>
        </a:solidFill>
        <a:latin typeface="Chalkboard" charset="0"/>
        <a:ea typeface="+mn-ea"/>
        <a:cs typeface="+mn-cs"/>
      </a:defRPr>
    </a:lvl7pPr>
    <a:lvl8pPr marL="3200400" algn="l" defTabSz="457200" rtl="0" eaLnBrk="1" latinLnBrk="0" hangingPunct="1">
      <a:defRPr sz="2800" b="1" kern="1200">
        <a:solidFill>
          <a:schemeClr val="tx1"/>
        </a:solidFill>
        <a:latin typeface="Chalkboard" charset="0"/>
        <a:ea typeface="+mn-ea"/>
        <a:cs typeface="+mn-cs"/>
      </a:defRPr>
    </a:lvl8pPr>
    <a:lvl9pPr marL="3657600" algn="l" defTabSz="457200" rtl="0" eaLnBrk="1" latinLnBrk="0" hangingPunct="1">
      <a:defRPr sz="2800" b="1" kern="1200">
        <a:solidFill>
          <a:schemeClr val="tx1"/>
        </a:solidFill>
        <a:latin typeface="Chalkboard"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clrMru>
    <a:srgbClr val="FFDFAC"/>
    <a:srgbClr val="00FFFF"/>
    <a:srgbClr val="FF8000"/>
    <a:srgbClr val="000000"/>
    <a:srgbClr val="CCFF66"/>
    <a:srgbClr val="800080"/>
    <a:srgbClr val="800000"/>
    <a:srgbClr val="FFF077"/>
    <a:srgbClr val="8DA1FF"/>
    <a:srgbClr val="FFF7D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4" d="100"/>
          <a:sy n="94" d="100"/>
        </p:scale>
        <p:origin x="-208" y="-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79" d="100"/>
          <a:sy n="79" d="100"/>
        </p:scale>
        <p:origin x="-210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Lucida Grande"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Lucida Grande" charset="0"/>
              </a:defRPr>
            </a:lvl1pPr>
          </a:lstStyle>
          <a:p>
            <a:pPr>
              <a:defRPr/>
            </a:pPr>
            <a:endParaRPr lang="en-US"/>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Lucida Grande"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Lucida Grande" charset="0"/>
              </a:defRPr>
            </a:lvl1pPr>
          </a:lstStyle>
          <a:p>
            <a:pPr>
              <a:defRPr/>
            </a:pPr>
            <a:fld id="{BC9F295F-6776-4741-87C7-28B7D7A421E2}" type="slidenum">
              <a:rPr lang="en-US"/>
              <a:pPr>
                <a:defRPr/>
              </a:pPr>
              <a:t>‹#›</a:t>
            </a:fld>
            <a:endParaRPr lang="en-US"/>
          </a:p>
        </p:txBody>
      </p:sp>
    </p:spTree>
    <p:extLst>
      <p:ext uri="{BB962C8B-B14F-4D97-AF65-F5344CB8AC3E}">
        <p14:creationId xmlns:p14="http://schemas.microsoft.com/office/powerpoint/2010/main" val="5036939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1pPr>
    <a:lvl2pPr marL="4572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2pPr>
    <a:lvl3pPr marL="9144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3pPr>
    <a:lvl4pPr marL="13716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4pPr>
    <a:lvl5pPr marL="1828800" algn="l" rtl="0" eaLnBrk="0" fontAlgn="base" hangingPunct="0">
      <a:spcBef>
        <a:spcPct val="30000"/>
      </a:spcBef>
      <a:spcAft>
        <a:spcPct val="0"/>
      </a:spcAft>
      <a:defRPr sz="1600" kern="1200">
        <a:solidFill>
          <a:schemeClr val="tx1"/>
        </a:solidFill>
        <a:latin typeface="Chalkboard"/>
        <a:ea typeface="ＭＳ Ｐゴシック" charset="-128"/>
        <a:cs typeface="Chalkboard"/>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6A9712DD-5156-7F47-9E50-AE799BBD6940}" type="slidenum">
              <a:rPr lang="en-US"/>
              <a:pPr/>
              <a:t>1</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r>
              <a:rPr lang="en-GB"/>
              <a:t>Think back to previous session:</a:t>
            </a:r>
          </a:p>
          <a:p>
            <a:pPr eaLnBrk="1" hangingPunct="1"/>
            <a:r>
              <a:rPr lang="en-GB"/>
              <a:t> were the relationships we worked on necessary</a:t>
            </a:r>
            <a:r>
              <a:rPr lang="en-GB" baseline="0"/>
              <a:t> and extant or were they created by us?</a:t>
            </a:r>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p:cNvSpPr>
          <p:nvPr>
            <p:ph type="sldNum" sz="quarter" idx="5"/>
          </p:nvPr>
        </p:nvSpPr>
        <p:spPr>
          <a:noFill/>
        </p:spPr>
        <p:txBody>
          <a:bodyPr/>
          <a:lstStyle/>
          <a:p>
            <a:fld id="{FE39CF4B-68B6-4F40-A798-0F78699977ED}" type="slidenum">
              <a:rPr lang="en-US">
                <a:latin typeface="Lucida Grande" charset="0"/>
              </a:rPr>
              <a:pPr/>
              <a:t>16</a:t>
            </a:fld>
            <a:endParaRPr lang="en-US">
              <a:latin typeface="Lucida Grande" charset="0"/>
            </a:endParaRPr>
          </a:p>
        </p:txBody>
      </p:sp>
      <p:sp>
        <p:nvSpPr>
          <p:cNvPr id="53251" name="Rectangle 1"/>
          <p:cNvSpPr>
            <a:spLocks noGrp="1" noRot="1" noChangeAspect="1" noChangeArrowheads="1"/>
          </p:cNvSpPr>
          <p:nvPr>
            <p:ph type="sldImg"/>
          </p:nvPr>
        </p:nvSpPr>
        <p:spPr>
          <a:solidFill>
            <a:srgbClr val="FFFFFF"/>
          </a:solidFill>
          <a:ln/>
        </p:spPr>
      </p:sp>
      <p:sp>
        <p:nvSpPr>
          <p:cNvPr id="53252" name="Rectangle 2"/>
          <p:cNvSpPr>
            <a:spLocks noGrp="1" noChangeArrowheads="1"/>
          </p:cNvSpPr>
          <p:nvPr>
            <p:ph type="body" idx="1"/>
          </p:nvPr>
        </p:nvSpPr>
        <p:spPr>
          <a:xfrm>
            <a:off x="685800" y="4343400"/>
            <a:ext cx="5486400" cy="4114800"/>
          </a:xfrm>
          <a:noFill/>
          <a:ln/>
        </p:spPr>
        <p:txBody>
          <a:bodyPr/>
          <a:lstStyle/>
          <a:p>
            <a:pPr eaLnBrk="1" hangingPunct="1"/>
            <a:r>
              <a:rPr lang="en-US">
                <a:latin typeface="Lucida Grande" charset="0"/>
                <a:ea typeface="Lucida Grande" charset="0"/>
                <a:cs typeface="Lucida Grande" charset="0"/>
                <a:sym typeface="Lucida Grande" charset="0"/>
              </a:rPr>
              <a:t>SoaT is NOT a checklist; </a:t>
            </a:r>
          </a:p>
          <a:p>
            <a:pPr eaLnBrk="1" hangingPunct="1"/>
            <a:r>
              <a:rPr lang="en-US">
                <a:latin typeface="Lucida Grande" charset="0"/>
                <a:ea typeface="Lucida Grande" charset="0"/>
                <a:cs typeface="Lucida Grande" charset="0"/>
                <a:sym typeface="Lucida Grande" charset="0"/>
              </a:rPr>
              <a:t>it is a source of inspiration when ideas dry up; </a:t>
            </a:r>
          </a:p>
          <a:p>
            <a:pPr eaLnBrk="1" hangingPunct="1"/>
            <a:r>
              <a:rPr lang="en-US">
                <a:latin typeface="Lucida Grande" charset="0"/>
                <a:ea typeface="Lucida Grande" charset="0"/>
                <a:cs typeface="Lucida Grande" charset="0"/>
                <a:sym typeface="Lucida Grande" charset="0"/>
              </a:rPr>
              <a:t>it is a reminder of dimensions of significance to draw upon.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Bruner</a:t>
            </a:r>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20</a:t>
            </a:fld>
            <a:endParaRPr lang="en-US"/>
          </a:p>
        </p:txBody>
      </p:sp>
    </p:spTree>
    <p:extLst>
      <p:ext uri="{BB962C8B-B14F-4D97-AF65-F5344CB8AC3E}">
        <p14:creationId xmlns:p14="http://schemas.microsoft.com/office/powerpoint/2010/main" val="4141270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Cutural influences on practices, beliefs, dispositions</a:t>
            </a:r>
          </a:p>
          <a:p>
            <a:r>
              <a:rPr lang="en-GB"/>
              <a:t>Expectations</a:t>
            </a:r>
            <a:r>
              <a:rPr lang="en-GB" baseline="0"/>
              <a:t> (personal, peer, significant others)</a:t>
            </a:r>
          </a:p>
          <a:p>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3</a:t>
            </a:fld>
            <a:endParaRPr lang="en-US"/>
          </a:p>
        </p:txBody>
      </p:sp>
    </p:spTree>
    <p:extLst>
      <p:ext uri="{BB962C8B-B14F-4D97-AF65-F5344CB8AC3E}">
        <p14:creationId xmlns:p14="http://schemas.microsoft.com/office/powerpoint/2010/main" val="118826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 the coke can balancing act … I appealed to </a:t>
            </a:r>
            <a:r>
              <a:rPr lang="en-US" baseline="0" dirty="0" smtClean="0"/>
              <a:t>‘continuity’ to justify the need for the </a:t>
            </a:r>
            <a:r>
              <a:rPr lang="en-US" baseline="0" dirty="0" err="1" smtClean="0"/>
              <a:t>CofG</a:t>
            </a:r>
            <a:r>
              <a:rPr lang="en-US" baseline="0" dirty="0" smtClean="0"/>
              <a:t> to move from the middle to the lowest point to the middle again without a sudden jump. What was needed to ‘understand’ or appreciate ‘continuity’ in that context?</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is quite hard to say what you mean by ‘understanding’ something.</a:t>
            </a:r>
          </a:p>
          <a:p>
            <a:endParaRPr lang="en-US" baseline="0" dirty="0" smtClean="0"/>
          </a:p>
          <a:p>
            <a:r>
              <a:rPr lang="en-US" baseline="0" dirty="0" smtClean="0"/>
              <a:t>Number; angle; function; continuity; group; ring; …</a:t>
            </a:r>
            <a:endParaRPr lang="en-US"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happens in the long run.</a:t>
            </a:r>
          </a:p>
          <a:p>
            <a:r>
              <a:rPr lang="en-GB" dirty="0"/>
              <a:t>What</a:t>
            </a:r>
            <a:r>
              <a:rPr lang="en-GB" baseline="0" dirty="0"/>
              <a:t> about other sequences?</a:t>
            </a:r>
          </a:p>
          <a:p>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8</a:t>
            </a:fld>
            <a:endParaRPr lang="en-US"/>
          </a:p>
        </p:txBody>
      </p:sp>
    </p:spTree>
    <p:extLst>
      <p:ext uri="{BB962C8B-B14F-4D97-AF65-F5344CB8AC3E}">
        <p14:creationId xmlns:p14="http://schemas.microsoft.com/office/powerpoint/2010/main" val="3332967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Doing &amp; Undoing:</a:t>
            </a:r>
          </a:p>
          <a:p>
            <a:r>
              <a:rPr lang="en-GB" dirty="0" smtClean="0"/>
              <a:t>An key mathematical theme, an important source of questions</a:t>
            </a:r>
          </a:p>
          <a:p>
            <a:r>
              <a:rPr lang="en-GB" dirty="0" smtClean="0"/>
              <a:t>||||x| – 2| – 4 –1|</a:t>
            </a:r>
            <a:endParaRPr lang="en-GB" dirty="0"/>
          </a:p>
        </p:txBody>
      </p:sp>
      <p:sp>
        <p:nvSpPr>
          <p:cNvPr id="4" name="Slide Number Placeholder 3"/>
          <p:cNvSpPr>
            <a:spLocks noGrp="1"/>
          </p:cNvSpPr>
          <p:nvPr>
            <p:ph type="sldNum" sz="quarter" idx="10"/>
          </p:nvPr>
        </p:nvSpPr>
        <p:spPr/>
        <p:txBody>
          <a:bodyPr/>
          <a:lstStyle/>
          <a:p>
            <a:pPr>
              <a:defRPr/>
            </a:pPr>
            <a:fld id="{BC9F295F-6776-4741-87C7-28B7D7A421E2}" type="slidenum">
              <a:rPr lang="en-US" smtClean="0"/>
              <a:pPr>
                <a:defRPr/>
              </a:pPr>
              <a:t>9</a:t>
            </a:fld>
            <a:endParaRPr lang="en-US"/>
          </a:p>
        </p:txBody>
      </p:sp>
    </p:spTree>
    <p:extLst>
      <p:ext uri="{BB962C8B-B14F-4D97-AF65-F5344CB8AC3E}">
        <p14:creationId xmlns:p14="http://schemas.microsoft.com/office/powerpoint/2010/main" val="287634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Challenging automatised procedures</a:t>
            </a:r>
          </a:p>
          <a:p>
            <a:r>
              <a:rPr lang="en-GB"/>
              <a:t>Turning</a:t>
            </a:r>
            <a:r>
              <a:rPr lang="en-GB" baseline="0"/>
              <a:t> a ‘doing’ into an ‘undoing’ </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13</a:t>
            </a:fld>
            <a:endParaRPr lang="en-US"/>
          </a:p>
        </p:txBody>
      </p:sp>
    </p:spTree>
    <p:extLst>
      <p:ext uri="{BB962C8B-B14F-4D97-AF65-F5344CB8AC3E}">
        <p14:creationId xmlns:p14="http://schemas.microsoft.com/office/powerpoint/2010/main" val="2594652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Stinulated by Bruner but rephrased to try to capture</a:t>
            </a:r>
            <a:r>
              <a:rPr lang="en-GB" baseline="0"/>
              <a:t> experience and provide a practical framework for teaching</a:t>
            </a:r>
            <a:endParaRPr lang="en-GB"/>
          </a:p>
        </p:txBody>
      </p:sp>
      <p:sp>
        <p:nvSpPr>
          <p:cNvPr id="4" name="Slide Number Placeholder 3"/>
          <p:cNvSpPr>
            <a:spLocks noGrp="1"/>
          </p:cNvSpPr>
          <p:nvPr>
            <p:ph type="sldNum" sz="quarter" idx="10"/>
          </p:nvPr>
        </p:nvSpPr>
        <p:spPr/>
        <p:txBody>
          <a:bodyPr/>
          <a:lstStyle/>
          <a:p>
            <a:pPr>
              <a:defRPr/>
            </a:pPr>
            <a:fld id="{BC9F295F-6776-4741-87C7-28B7D7A421E2}" type="slidenum">
              <a:rPr lang="en-US"/>
              <a:pPr>
                <a:defRPr/>
              </a:pPr>
              <a:t>14</a:t>
            </a:fld>
            <a:endParaRPr lang="en-US"/>
          </a:p>
        </p:txBody>
      </p:sp>
    </p:spTree>
    <p:extLst>
      <p:ext uri="{BB962C8B-B14F-4D97-AF65-F5344CB8AC3E}">
        <p14:creationId xmlns:p14="http://schemas.microsoft.com/office/powerpoint/2010/main" val="1348090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p:cNvSpPr>
          <p:nvPr>
            <p:ph type="sldNum" sz="quarter" idx="5"/>
          </p:nvPr>
        </p:nvSpPr>
        <p:spPr>
          <a:noFill/>
        </p:spPr>
        <p:txBody>
          <a:bodyPr/>
          <a:lstStyle/>
          <a:p>
            <a:fld id="{1C0F36A6-5016-9E41-9E32-6F35781E6967}" type="slidenum">
              <a:rPr lang="en-US">
                <a:latin typeface="Lucida Grande" charset="0"/>
              </a:rPr>
              <a:pPr/>
              <a:t>15</a:t>
            </a:fld>
            <a:endParaRPr lang="en-US">
              <a:latin typeface="Lucida Grande"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p:cNvSpPr>
          <p:nvPr>
            <p:ph type="body" idx="1"/>
          </p:nvPr>
        </p:nvSpPr>
        <p:spPr>
          <a:noFill/>
          <a:ln/>
        </p:spPr>
        <p:txBody>
          <a:bodyPr/>
          <a:lstStyle/>
          <a:p>
            <a:pPr eaLnBrk="1" hangingPunct="1"/>
            <a:r>
              <a:rPr lang="en-GB">
                <a:latin typeface="Times" charset="0"/>
                <a:ea typeface="ＭＳ Ｐゴシック" charset="-128"/>
                <a:cs typeface="ＭＳ Ｐゴシック" charset="-128"/>
              </a:rPr>
              <a:t>From the Upanishad;</a:t>
            </a:r>
            <a:r>
              <a:rPr lang="en-GB" baseline="0">
                <a:latin typeface="Times" charset="0"/>
                <a:ea typeface="ＭＳ Ｐゴシック" charset="-128"/>
                <a:cs typeface="ＭＳ Ｐゴシック" charset="-128"/>
              </a:rPr>
              <a:t> reflected in modern psychology</a:t>
            </a:r>
            <a:endParaRPr lang="en-GB">
              <a:latin typeface="Times"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52400"/>
            <a:ext cx="2103437" cy="5638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4800" y="152400"/>
            <a:ext cx="6157913" cy="5638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4A8F80C6-5AD3-CA42-A59D-9FAD2B3EE7DF}" type="slidenum">
              <a:rPr lang="en-US"/>
              <a:pPr>
                <a:defRPr/>
              </a:pPr>
              <a:t>‹#›</a:t>
            </a:fld>
            <a:endParaRPr lang="en-US"/>
          </a:p>
        </p:txBody>
      </p:sp>
    </p:spTree>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8F781CC-F934-CB47-AEE0-7D95398EE162}" type="slidenum">
              <a:rPr lang="en-US"/>
              <a:pPr>
                <a:defRPr/>
              </a:pPr>
              <a:t>‹#›</a:t>
            </a:fld>
            <a:endParaRPr lang="en-US"/>
          </a:p>
        </p:txBody>
      </p:sp>
    </p:spTree>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Text Box 4"/>
          <p:cNvSpPr txBox="1">
            <a:spLocks noGrp="1" noChangeArrowheads="1"/>
          </p:cNvSpPr>
          <p:nvPr>
            <p:ph type="sldNum" sz="quarter" idx="10"/>
          </p:nvPr>
        </p:nvSpPr>
        <p:spPr>
          <a:ln/>
        </p:spPr>
        <p:txBody>
          <a:bodyPr/>
          <a:lstStyle>
            <a:lvl1pPr>
              <a:defRPr/>
            </a:lvl1pPr>
          </a:lstStyle>
          <a:p>
            <a:pPr>
              <a:defRPr/>
            </a:pPr>
            <a:fld id="{DEFBC93C-BF90-F24F-A203-010FCECC333B}" type="slidenum">
              <a:rPr lang="en-US"/>
              <a:pPr>
                <a:defRPr/>
              </a:pPr>
              <a:t>‹#›</a:t>
            </a:fld>
            <a:endParaRPr lang="en-US"/>
          </a:p>
        </p:txBody>
      </p:sp>
    </p:spTree>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5240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514850" y="1016000"/>
            <a:ext cx="4210050" cy="515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Box 4"/>
          <p:cNvSpPr txBox="1">
            <a:spLocks noGrp="1" noChangeArrowheads="1"/>
          </p:cNvSpPr>
          <p:nvPr>
            <p:ph type="sldNum" sz="quarter" idx="10"/>
          </p:nvPr>
        </p:nvSpPr>
        <p:spPr>
          <a:ln/>
        </p:spPr>
        <p:txBody>
          <a:bodyPr/>
          <a:lstStyle>
            <a:lvl1pPr>
              <a:defRPr/>
            </a:lvl1pPr>
          </a:lstStyle>
          <a:p>
            <a:pPr>
              <a:defRPr/>
            </a:pPr>
            <a:fld id="{8392C52D-4A02-2443-9256-75BDC5B3214B}" type="slidenum">
              <a:rPr lang="en-US"/>
              <a:pPr>
                <a:defRPr/>
              </a:pPr>
              <a:t>‹#›</a:t>
            </a:fld>
            <a:endParaRPr lang="en-US"/>
          </a:p>
        </p:txBody>
      </p:sp>
    </p:spTree>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Text Box 4"/>
          <p:cNvSpPr txBox="1">
            <a:spLocks noGrp="1" noChangeArrowheads="1"/>
          </p:cNvSpPr>
          <p:nvPr>
            <p:ph type="sldNum" sz="quarter" idx="10"/>
          </p:nvPr>
        </p:nvSpPr>
        <p:spPr>
          <a:ln/>
        </p:spPr>
        <p:txBody>
          <a:bodyPr/>
          <a:lstStyle>
            <a:lvl1pPr>
              <a:defRPr/>
            </a:lvl1pPr>
          </a:lstStyle>
          <a:p>
            <a:pPr>
              <a:defRPr/>
            </a:pPr>
            <a:fld id="{EA652A83-10C5-C14A-BEAB-72818B3DD44B}" type="slidenum">
              <a:rPr lang="en-US"/>
              <a:pPr>
                <a:defRPr/>
              </a:pPr>
              <a:t>‹#›</a:t>
            </a:fld>
            <a:endParaRPr lang="en-US"/>
          </a:p>
        </p:txBody>
      </p:sp>
    </p:spTree>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Text Box 4"/>
          <p:cNvSpPr txBox="1">
            <a:spLocks noGrp="1" noChangeArrowheads="1"/>
          </p:cNvSpPr>
          <p:nvPr>
            <p:ph type="sldNum" sz="quarter" idx="10"/>
          </p:nvPr>
        </p:nvSpPr>
        <p:spPr>
          <a:ln/>
        </p:spPr>
        <p:txBody>
          <a:bodyPr/>
          <a:lstStyle>
            <a:lvl1pPr>
              <a:defRPr/>
            </a:lvl1pPr>
          </a:lstStyle>
          <a:p>
            <a:pPr>
              <a:defRPr/>
            </a:pPr>
            <a:fld id="{8E410564-C26D-3C4C-9E7D-621E6840CA83}" type="slidenum">
              <a:rPr lang="en-US"/>
              <a:pPr>
                <a:defRPr/>
              </a:pPr>
              <a:t>‹#›</a:t>
            </a:fld>
            <a:endParaRPr lang="en-US"/>
          </a:p>
        </p:txBody>
      </p:sp>
    </p:spTree>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Text Box 4"/>
          <p:cNvSpPr txBox="1">
            <a:spLocks noGrp="1" noChangeArrowheads="1"/>
          </p:cNvSpPr>
          <p:nvPr>
            <p:ph type="sldNum" sz="quarter" idx="10"/>
          </p:nvPr>
        </p:nvSpPr>
        <p:spPr>
          <a:ln/>
        </p:spPr>
        <p:txBody>
          <a:bodyPr/>
          <a:lstStyle>
            <a:lvl1pPr>
              <a:defRPr/>
            </a:lvl1pPr>
          </a:lstStyle>
          <a:p>
            <a:pPr>
              <a:defRPr/>
            </a:pPr>
            <a:fld id="{28FF3FA4-BEFD-6D4F-A567-1140BB57BD71}" type="slidenum">
              <a:rPr lang="en-US"/>
              <a:pPr>
                <a:defRPr/>
              </a:pPr>
              <a:t>‹#›</a:t>
            </a:fld>
            <a:endParaRPr lang="en-US"/>
          </a:p>
        </p:txBody>
      </p:sp>
    </p:spTree>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E9B7366C-F6B8-7643-A9E4-EE11E649822A}" type="slidenum">
              <a:rPr lang="en-US"/>
              <a:pPr>
                <a:defRPr/>
              </a:pPr>
              <a:t>‹#›</a:t>
            </a:fld>
            <a:endParaRPr lang="en-US"/>
          </a:p>
        </p:txBody>
      </p:sp>
    </p:spTree>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Chalkboard"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Text Box 4"/>
          <p:cNvSpPr txBox="1">
            <a:spLocks noGrp="1" noChangeArrowheads="1"/>
          </p:cNvSpPr>
          <p:nvPr>
            <p:ph type="sldNum" sz="quarter" idx="10"/>
          </p:nvPr>
        </p:nvSpPr>
        <p:spPr>
          <a:ln/>
        </p:spPr>
        <p:txBody>
          <a:bodyPr/>
          <a:lstStyle>
            <a:lvl1pPr>
              <a:defRPr/>
            </a:lvl1pPr>
          </a:lstStyle>
          <a:p>
            <a:pPr>
              <a:defRPr/>
            </a:pPr>
            <a:fld id="{C75267E2-E6D5-8043-900B-A4070CD5C533}" type="slidenum">
              <a:rPr lang="en-US"/>
              <a:pPr>
                <a:defRPr/>
              </a:pPr>
              <a:t>‹#›</a:t>
            </a:fld>
            <a:endParaRPr lang="en-US"/>
          </a:p>
        </p:txBody>
      </p:sp>
    </p:spTree>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669F747-3992-DF4E-9801-30EA5ACE5CD5}" type="slidenum">
              <a:rPr lang="en-US"/>
              <a:pPr>
                <a:defRPr/>
              </a:pPr>
              <a:t>‹#›</a:t>
            </a:fld>
            <a:endParaRPr lang="en-US"/>
          </a:p>
        </p:txBody>
      </p:sp>
    </p:spTree>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88900"/>
            <a:ext cx="2143125" cy="60833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52400" y="88900"/>
            <a:ext cx="6276975" cy="60833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Box 4"/>
          <p:cNvSpPr txBox="1">
            <a:spLocks noGrp="1" noChangeArrowheads="1"/>
          </p:cNvSpPr>
          <p:nvPr>
            <p:ph type="sldNum" sz="quarter" idx="10"/>
          </p:nvPr>
        </p:nvSpPr>
        <p:spPr>
          <a:ln/>
        </p:spPr>
        <p:txBody>
          <a:bodyPr/>
          <a:lstStyle>
            <a:lvl1pPr>
              <a:defRPr/>
            </a:lvl1pPr>
          </a:lstStyle>
          <a:p>
            <a:pPr>
              <a:defRPr/>
            </a:pPr>
            <a:fld id="{842F4606-CC6D-4043-AE6D-62A916D3803C}" type="slidenum">
              <a:rPr lang="en-US"/>
              <a:pPr>
                <a:defRPr/>
              </a:pPr>
              <a:t>‹#›</a:t>
            </a:fld>
            <a:endParaRPr lang="en-US"/>
          </a:p>
        </p:txBody>
      </p:sp>
    </p:spTree>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066468A9-F8D5-3F49-AE76-C1BC0CB3E03C}"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B01EC7AA-5843-0C46-B364-8211B9A3EC22}"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fld id="{26489193-D340-384F-8B2B-EB235702913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3048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24400" y="1524000"/>
            <a:ext cx="42672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sldNum" sz="quarter" idx="10"/>
          </p:nvPr>
        </p:nvSpPr>
        <p:spPr>
          <a:ln/>
        </p:spPr>
        <p:txBody>
          <a:bodyPr/>
          <a:lstStyle>
            <a:lvl1pPr>
              <a:defRPr/>
            </a:lvl1pPr>
          </a:lstStyle>
          <a:p>
            <a:pPr>
              <a:defRPr/>
            </a:pPr>
            <a:fld id="{86B02515-647E-FC4E-B752-36D5719939E2}"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sldNum" sz="quarter" idx="10"/>
          </p:nvPr>
        </p:nvSpPr>
        <p:spPr>
          <a:ln/>
        </p:spPr>
        <p:txBody>
          <a:bodyPr/>
          <a:lstStyle>
            <a:lvl1pPr>
              <a:defRPr/>
            </a:lvl1pPr>
          </a:lstStyle>
          <a:p>
            <a:pPr>
              <a:defRPr/>
            </a:pPr>
            <a:fld id="{DFDEBE56-34B4-7A4C-979A-3AD500D38E65}"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sldNum" sz="quarter" idx="10"/>
          </p:nvPr>
        </p:nvSpPr>
        <p:spPr>
          <a:ln/>
        </p:spPr>
        <p:txBody>
          <a:bodyPr/>
          <a:lstStyle>
            <a:lvl1pPr>
              <a:defRPr/>
            </a:lvl1pPr>
          </a:lstStyle>
          <a:p>
            <a:pPr>
              <a:defRPr/>
            </a:pPr>
            <a:fld id="{4E26B319-0863-4940-A9B7-705533480A1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fld id="{1F8E9BE2-E072-9849-82BE-4A597CBC980C}"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C3F80FB9-30D3-5147-8BC5-B7757A924313}"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fld id="{8AD618C7-B57C-6B41-B63C-68D20E3B9218}"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482CAEA-E1EC-AD41-92DB-0D6B02E7AC3F}"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228600"/>
            <a:ext cx="2171700" cy="64008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304800" y="228600"/>
            <a:ext cx="6362700" cy="64008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72F6218C-9AA3-8C4A-821B-EF4BFDE1224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90600"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930775" y="1676400"/>
            <a:ext cx="3787775"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DFAC"/>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304800" y="152400"/>
            <a:ext cx="7772400" cy="609600"/>
          </a:xfrm>
          <a:prstGeom prst="rect">
            <a:avLst/>
          </a:prstGeom>
          <a:noFill/>
          <a:ln w="12700">
            <a:noFill/>
            <a:miter lim="800000"/>
            <a:headEnd/>
            <a:tailEnd/>
          </a:ln>
          <a:effectLst/>
        </p:spPr>
        <p:txBody>
          <a:bodyPr vert="horz" wrap="square" lIns="90487" tIns="44450" rIns="90487" bIns="44450" numCol="1" anchor="b" anchorCtr="0" compatLnSpc="1">
            <a:prstTxWarp prst="textNoShape">
              <a:avLst/>
            </a:prstTxWarp>
          </a:bodyPr>
          <a:lstStyle/>
          <a:p>
            <a:pPr lvl="0"/>
            <a:r>
              <a:rPr lang="en-GB"/>
              <a:t>Click to edit Master title style</a:t>
            </a:r>
          </a:p>
        </p:txBody>
      </p:sp>
      <p:sp>
        <p:nvSpPr>
          <p:cNvPr id="3076" name="Rectangle 4"/>
          <p:cNvSpPr>
            <a:spLocks noGrp="1" noChangeArrowheads="1"/>
          </p:cNvSpPr>
          <p:nvPr>
            <p:ph type="body" idx="1"/>
          </p:nvPr>
        </p:nvSpPr>
        <p:spPr bwMode="auto">
          <a:xfrm>
            <a:off x="990600" y="1676400"/>
            <a:ext cx="7727950" cy="4114800"/>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3077" name="Text Box 5"/>
          <p:cNvSpPr txBox="1">
            <a:spLocks noChangeArrowheads="1"/>
          </p:cNvSpPr>
          <p:nvPr userDrawn="1"/>
        </p:nvSpPr>
        <p:spPr bwMode="auto">
          <a:xfrm>
            <a:off x="76200" y="6338888"/>
            <a:ext cx="6858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fld id="{C60F3B2D-7F5F-C645-BEA1-096B941C931A}" type="slidenum">
              <a:rPr lang="en-US" sz="2400" b="0">
                <a:solidFill>
                  <a:srgbClr val="000000"/>
                </a:solidFill>
                <a:effectLst/>
                <a:latin typeface="Lucida Grande" charset="0"/>
              </a:rPr>
              <a:pPr>
                <a:spcBef>
                  <a:spcPct val="50000"/>
                </a:spcBef>
                <a:defRPr/>
              </a:pPr>
              <a:t>‹#›</a:t>
            </a:fld>
            <a:endParaRPr lang="en-US" sz="2400" b="0" dirty="0">
              <a:solidFill>
                <a:srgbClr val="000000"/>
              </a:solidFill>
              <a:effectLst/>
              <a:latin typeface="Lucida Grande" charset="0"/>
            </a:endParaRPr>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bldLvl="2">
        <p:tmplLst>
          <p:tmpl lvl="1">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3">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4">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 lvl="5">
            <p:tnLst>
              <p:par>
                <p:cTn xmlns:p14="http://schemas.microsoft.com/office/powerpoint/2010/main" presetID="1" presetClass="entr" presetSubtype="0" fill="hold" nodeType="withEffect">
                  <p:stCondLst>
                    <p:cond delay="0"/>
                  </p:stCondLst>
                  <p:childTnLst>
                    <p:set>
                      <p:cBhvr>
                        <p:cTn dur="1" fill="hold">
                          <p:stCondLst>
                            <p:cond delay="0"/>
                          </p:stCondLst>
                        </p:cTn>
                        <p:tgtEl>
                          <p:spTgt spid="3076"/>
                        </p:tgtEl>
                        <p:attrNameLst>
                          <p:attrName>style.visibility</p:attrName>
                        </p:attrNameLst>
                      </p:cBhvr>
                      <p:to>
                        <p:strVal val="visible"/>
                      </p:to>
                    </p:set>
                  </p:childTnLst>
                </p:cTn>
              </p:par>
            </p:tnLst>
          </p:tmpl>
        </p:tmplLst>
      </p:bldP>
    </p:bldLst>
  </p:timing>
  <p:txStyles>
    <p:titleStyle>
      <a:lvl1pPr algn="l" rtl="0" eaLnBrk="0" fontAlgn="base" hangingPunct="0">
        <a:spcBef>
          <a:spcPct val="0"/>
        </a:spcBef>
        <a:spcAft>
          <a:spcPct val="0"/>
        </a:spcAft>
        <a:defRPr sz="2800" b="0">
          <a:solidFill>
            <a:srgbClr val="0000FF"/>
          </a:solidFill>
          <a:effectLst/>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ea typeface="ＭＳ Ｐゴシック" charset="-128"/>
          <a:cs typeface="ＭＳ Ｐゴシック" charset="-128"/>
        </a:defRPr>
      </a:lvl5pPr>
      <a:lvl6pPr marL="4572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6pPr>
      <a:lvl7pPr marL="9144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7pPr>
      <a:lvl8pPr marL="13716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8pPr>
      <a:lvl9pPr marL="1828800" algn="l" rtl="0" eaLnBrk="0" fontAlgn="base" hangingPunct="0">
        <a:spcBef>
          <a:spcPct val="0"/>
        </a:spcBef>
        <a:spcAft>
          <a:spcPct val="0"/>
        </a:spcAft>
        <a:defRPr sz="3600" b="1">
          <a:solidFill>
            <a:schemeClr val="tx2"/>
          </a:solidFill>
          <a:effectLst>
            <a:outerShdw blurRad="38100" dist="38100" dir="2700000" algn="tl">
              <a:srgbClr val="000000"/>
            </a:outerShdw>
          </a:effectLst>
          <a:latin typeface="Chalkboard" charset="0"/>
        </a:defRPr>
      </a:lvl9pPr>
    </p:titleStyle>
    <p:body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DFAC"/>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bwMode="auto">
          <a:xfrm>
            <a:off x="355600" y="88900"/>
            <a:ext cx="6680200" cy="749300"/>
          </a:xfrm>
          <a:prstGeom prst="rect">
            <a:avLst/>
          </a:prstGeom>
          <a:noFill/>
          <a:ln w="12700">
            <a:noFill/>
            <a:miter lim="800000"/>
            <a:headEnd/>
            <a:tailEnd/>
          </a:ln>
          <a:effectLst>
            <a:outerShdw blurRad="25400" dist="63500" dir="2700000" algn="ctr" rotWithShape="0">
              <a:schemeClr val="bg2">
                <a:alpha val="75000"/>
              </a:schemeClr>
            </a:outerShdw>
          </a:effectLst>
        </p:spPr>
        <p:txBody>
          <a:bodyPr vert="horz" wrap="square" lIns="50800" tIns="50800" rIns="50800" bIns="50800" numCol="1" anchor="ctr" anchorCtr="0" compatLnSpc="1">
            <a:prstTxWarp prst="textNoShape">
              <a:avLst/>
            </a:prstTxWarp>
          </a:bodyPr>
          <a:lstStyle/>
          <a:p>
            <a:pPr lvl="0"/>
            <a:r>
              <a:rPr lang="en-US">
                <a:sym typeface="Chalkboard" charset="0"/>
              </a:rPr>
              <a:t>Click to edit Master title style</a:t>
            </a:r>
          </a:p>
        </p:txBody>
      </p:sp>
      <p:sp>
        <p:nvSpPr>
          <p:cNvPr id="88067" name="Rectangle 3"/>
          <p:cNvSpPr>
            <a:spLocks noGrp="1" noChangeArrowheads="1"/>
          </p:cNvSpPr>
          <p:nvPr>
            <p:ph type="body" idx="1"/>
          </p:nvPr>
        </p:nvSpPr>
        <p:spPr bwMode="auto">
          <a:xfrm>
            <a:off x="152400" y="1016000"/>
            <a:ext cx="8572500" cy="5156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square" lIns="0" tIns="0" rIns="0" bIns="0" numCol="1" anchor="t" anchorCtr="0" compatLnSpc="1">
            <a:prstTxWarp prst="textNoShape">
              <a:avLst/>
            </a:prstTxWarp>
          </a:bodyPr>
          <a:lstStyle/>
          <a:p>
            <a:pPr lvl="0"/>
            <a:r>
              <a:rPr lang="en-US">
                <a:sym typeface="Chalkboard" charset="0"/>
              </a:rPr>
              <a:t>Click to edit Master text styles</a:t>
            </a:r>
          </a:p>
          <a:p>
            <a:pPr lvl="1"/>
            <a:r>
              <a:rPr lang="en-US">
                <a:sym typeface="Chalkboard" charset="0"/>
              </a:rPr>
              <a:t>Second level</a:t>
            </a:r>
          </a:p>
          <a:p>
            <a:pPr lvl="2"/>
            <a:r>
              <a:rPr lang="en-US">
                <a:sym typeface="Chalkboard" charset="0"/>
              </a:rPr>
              <a:t>Third level</a:t>
            </a:r>
          </a:p>
          <a:p>
            <a:pPr lvl="3"/>
            <a:r>
              <a:rPr lang="en-US">
                <a:sym typeface="Hoefler Text" charset="0"/>
              </a:rPr>
              <a:t>Fourth level</a:t>
            </a:r>
          </a:p>
          <a:p>
            <a:pPr lvl="4"/>
            <a:r>
              <a:rPr lang="en-US">
                <a:sym typeface="Hoefler Text" charset="0"/>
              </a:rPr>
              <a:t>Fifth level</a:t>
            </a:r>
          </a:p>
        </p:txBody>
      </p:sp>
      <p:sp>
        <p:nvSpPr>
          <p:cNvPr id="88068" name="Text Box 4"/>
          <p:cNvSpPr txBox="1">
            <a:spLocks noGrp="1" noChangeArrowheads="1"/>
          </p:cNvSpPr>
          <p:nvPr>
            <p:ph type="sldNum" sz="quarter" idx="4"/>
          </p:nvPr>
        </p:nvSpPr>
        <p:spPr bwMode="auto">
          <a:xfrm>
            <a:off x="146050" y="6280150"/>
            <a:ext cx="469900" cy="584200"/>
          </a:xfrm>
          <a:prstGeom prst="rect">
            <a:avLst/>
          </a:prstGeom>
          <a:noFill/>
          <a:ln w="12700">
            <a:noFill/>
            <a:miter lim="800000"/>
            <a:headEnd/>
            <a:tailEnd/>
          </a:ln>
          <a:effectLst>
            <a:outerShdw blurRad="25400" dist="25399" dir="2700000" algn="ctr" rotWithShape="0">
              <a:srgbClr val="FFFFFF">
                <a:alpha val="75000"/>
              </a:srgbClr>
            </a:outerShdw>
          </a:effectLst>
        </p:spPr>
        <p:txBody>
          <a:bodyPr vert="horz" wrap="none" lIns="91440" tIns="45720" rIns="91440" bIns="45720" numCol="1" anchor="t" anchorCtr="0" compatLnSpc="1">
            <a:prstTxWarp prst="textNoShape">
              <a:avLst/>
            </a:prstTxWarp>
          </a:bodyPr>
          <a:lstStyle>
            <a:lvl1pPr algn="ctr" eaLnBrk="1" hangingPunct="1">
              <a:defRPr sz="3200" b="0">
                <a:ea typeface="Chalkboard" charset="0"/>
                <a:cs typeface="Chalkboard" charset="0"/>
                <a:sym typeface="Chalkboard" charset="0"/>
              </a:defRPr>
            </a:lvl1pPr>
          </a:lstStyle>
          <a:p>
            <a:pPr>
              <a:defRPr/>
            </a:pPr>
            <a:fld id="{BD69895B-27A3-D34A-9E10-B8C639027A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ransition xmlns:p14="http://schemas.microsoft.com/office/powerpoint/2010/main"/>
  <p:txStyles>
    <p:titleStyle>
      <a:lvl1pPr algn="l" rtl="0" eaLnBrk="0" fontAlgn="base" hangingPunct="0">
        <a:spcBef>
          <a:spcPct val="0"/>
        </a:spcBef>
        <a:spcAft>
          <a:spcPct val="0"/>
        </a:spcAft>
        <a:defRPr sz="3600">
          <a:solidFill>
            <a:srgbClr val="110086"/>
          </a:solidFill>
          <a:latin typeface="+mj-lt"/>
          <a:ea typeface="+mj-ea"/>
          <a:cs typeface="+mj-cs"/>
          <a:sym typeface="Chalkboard" charset="0"/>
        </a:defRPr>
      </a:lvl1pPr>
      <a:lvl2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2pPr>
      <a:lvl3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3pPr>
      <a:lvl4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4pPr>
      <a:lvl5pPr algn="l" rtl="0" eaLnBrk="0" fontAlgn="base" hangingPunct="0">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5pPr>
      <a:lvl6pPr marL="4572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6pPr>
      <a:lvl7pPr marL="9144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7pPr>
      <a:lvl8pPr marL="13716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8pPr>
      <a:lvl9pPr marL="1828800" algn="l" rtl="0" fontAlgn="base">
        <a:spcBef>
          <a:spcPct val="0"/>
        </a:spcBef>
        <a:spcAft>
          <a:spcPct val="0"/>
        </a:spcAft>
        <a:defRPr sz="3600">
          <a:solidFill>
            <a:srgbClr val="110086"/>
          </a:solidFill>
          <a:latin typeface="Chalkboard" charset="0"/>
          <a:ea typeface="ヒラギノ角ゴ Pro W3" charset="-128"/>
          <a:cs typeface="ヒラギノ角ゴ Pro W3" charset="-128"/>
          <a:sym typeface="Chalkboard" charset="0"/>
        </a:defRPr>
      </a:lvl9pPr>
    </p:titleStyle>
    <p:bodyStyle>
      <a:lvl1pPr marL="381000" indent="-381000" algn="l" rtl="0" eaLnBrk="0" fontAlgn="base" hangingPunct="0">
        <a:spcBef>
          <a:spcPts val="1000"/>
        </a:spcBef>
        <a:spcAft>
          <a:spcPct val="0"/>
        </a:spcAft>
        <a:buSzPct val="116000"/>
        <a:buChar char="•"/>
        <a:defRPr sz="3200">
          <a:solidFill>
            <a:srgbClr val="2300FF"/>
          </a:solidFill>
          <a:effectLst>
            <a:outerShdw blurRad="38100" dist="38100" dir="2700000" algn="tl">
              <a:srgbClr val="000000"/>
            </a:outerShdw>
          </a:effectLst>
          <a:latin typeface="+mn-lt"/>
          <a:ea typeface="+mn-ea"/>
          <a:cs typeface="+mn-cs"/>
          <a:sym typeface="Chalkboard" charset="0"/>
        </a:defRPr>
      </a:lvl1pPr>
      <a:lvl2pPr marL="769938" indent="-401638" algn="l" rtl="0" eaLnBrk="0" fontAlgn="base" hangingPunct="0">
        <a:spcBef>
          <a:spcPts val="900"/>
        </a:spcBef>
        <a:spcAft>
          <a:spcPct val="0"/>
        </a:spcAft>
        <a:buSzPct val="77000"/>
        <a:buChar char="•"/>
        <a:defRPr sz="2400">
          <a:solidFill>
            <a:srgbClr val="008400"/>
          </a:solidFill>
          <a:effectLst>
            <a:outerShdw blurRad="38100" dist="38100" dir="2700000" algn="tl">
              <a:srgbClr val="000000"/>
            </a:outerShdw>
          </a:effectLst>
          <a:latin typeface="+mn-lt"/>
          <a:ea typeface="+mn-ea"/>
          <a:cs typeface="+mn-cs"/>
          <a:sym typeface="Chalkboard" charset="0"/>
        </a:defRPr>
      </a:lvl2pPr>
      <a:lvl3pPr marL="1176338" indent="-249238" algn="l" rtl="0" eaLnBrk="0" fontAlgn="base" hangingPunct="0">
        <a:spcBef>
          <a:spcPts val="900"/>
        </a:spcBef>
        <a:spcAft>
          <a:spcPct val="0"/>
        </a:spcAft>
        <a:buClr>
          <a:srgbClr val="444229"/>
        </a:buClr>
        <a:buSzPct val="125000"/>
        <a:buFont typeface="Hoefler Text" charset="0"/>
        <a:buChar char="•"/>
        <a:defRPr sz="2400">
          <a:solidFill>
            <a:srgbClr val="940000"/>
          </a:solidFill>
          <a:effectLst>
            <a:outerShdw blurRad="38100" dist="38100" dir="2700000" algn="tl">
              <a:srgbClr val="000000"/>
            </a:outerShdw>
          </a:effectLst>
          <a:latin typeface="+mn-lt"/>
          <a:ea typeface="+mn-ea"/>
          <a:cs typeface="+mn-cs"/>
          <a:sym typeface="Chalkboard" charset="0"/>
        </a:defRPr>
      </a:lvl3pPr>
      <a:lvl4pPr marL="15446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4pPr>
      <a:lvl5pPr marL="1912938" indent="-249238" algn="l" rtl="0" eaLnBrk="0" fontAlgn="base" hangingPunct="0">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5pPr>
      <a:lvl6pPr marL="23701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6pPr>
      <a:lvl7pPr marL="28273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7pPr>
      <a:lvl8pPr marL="32845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8pPr>
      <a:lvl9pPr marL="3741738" indent="-249238" algn="l" rtl="0" fontAlgn="base">
        <a:spcBef>
          <a:spcPts val="2300"/>
        </a:spcBef>
        <a:spcAft>
          <a:spcPct val="0"/>
        </a:spcAft>
        <a:buSzPct val="125000"/>
        <a:buFont typeface="Lucida Grande" charset="0"/>
        <a:buChar char="•"/>
        <a:defRPr sz="2400">
          <a:solidFill>
            <a:schemeClr val="tx1"/>
          </a:solidFill>
          <a:effectLst>
            <a:outerShdw blurRad="38100" dist="38100" dir="2700000" algn="tl">
              <a:srgbClr val="000000"/>
            </a:outerShdw>
          </a:effectLst>
          <a:latin typeface="Hoefler Text" charset="0"/>
          <a:ea typeface="ヒラギノ明朝 Pro W6" charset="-128"/>
          <a:cs typeface="ヒラギノ明朝 Pro W6" charset="-128"/>
          <a:sym typeface="Hoefler Text"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DFAC"/>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304800" y="228600"/>
            <a:ext cx="7772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3011" name="AutoShape 3"/>
          <p:cNvSpPr>
            <a:spLocks noGrp="1" noChangeArrowheads="1"/>
          </p:cNvSpPr>
          <p:nvPr>
            <p:ph type="body" idx="1"/>
          </p:nvPr>
        </p:nvSpPr>
        <p:spPr bwMode="auto">
          <a:xfrm>
            <a:off x="304800" y="1524000"/>
            <a:ext cx="8686800" cy="5105400"/>
          </a:xfrm>
          <a:prstGeom prst="roundRect">
            <a:avLst>
              <a:gd name="adj" fmla="val 3454"/>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3012" name="Rectangle 4"/>
          <p:cNvSpPr>
            <a:spLocks noGrp="1" noChangeArrowheads="1"/>
          </p:cNvSpPr>
          <p:nvPr>
            <p:ph type="sldNum" sz="quarter" idx="4"/>
          </p:nvPr>
        </p:nvSpPr>
        <p:spPr bwMode="auto">
          <a:xfrm>
            <a:off x="0" y="6400800"/>
            <a:ext cx="457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CC00"/>
                </a:solidFill>
                <a:latin typeface="Times" charset="0"/>
              </a:defRPr>
            </a:lvl1pPr>
          </a:lstStyle>
          <a:p>
            <a:pPr>
              <a:defRPr/>
            </a:pPr>
            <a:fld id="{EC25818F-907F-F74A-A177-CDB932C5E85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1" end="1"/>
                                            </p:txEl>
                                          </p:spTgt>
                                        </p:tgtEl>
                                        <p:attrNameLst>
                                          <p:attrName>ppt_c</p:attrName>
                                        </p:attrNameLst>
                                      </p:cBhvr>
                                      <p:to>
                                        <a:srgbClr val="66CCFF"/>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2" end="2"/>
                                            </p:txEl>
                                          </p:spTgt>
                                        </p:tgtEl>
                                        <p:attrNameLst>
                                          <p:attrName>ppt_c</p:attrName>
                                        </p:attrNameLst>
                                      </p:cBhvr>
                                      <p:to>
                                        <a:srgbClr val="66CCFF"/>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3" end="3"/>
                                            </p:txEl>
                                          </p:spTgt>
                                        </p:tgtEl>
                                        <p:attrNameLst>
                                          <p:attrName>ppt_c</p:attrName>
                                        </p:attrNameLst>
                                      </p:cBhvr>
                                      <p:to>
                                        <a:srgbClr val="66CCFF"/>
                                      </p:to>
                                    </p:animClr>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3011">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43011">
                                            <p:txEl>
                                              <p:pRg st="4" end="4"/>
                                            </p:txEl>
                                          </p:spTgt>
                                        </p:tgtEl>
                                        <p:attrNameLst>
                                          <p:attrName>ppt_c</p:attrName>
                                        </p:attrNameLst>
                                      </p:cBhvr>
                                      <p:to>
                                        <a:srgbClr val="66CCFF"/>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bldLvl="2" autoUpdateAnimBg="0">
        <p:tmplLst>
          <p:tmpl lvl="1">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cTn>
              </p:par>
            </p:tnLst>
          </p:tmpl>
          <p:tmpl lvl="2">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3">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4">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 lvl="5">
            <p:tnLst>
              <p:par>
                <p:cTn xmlns:p14="http://schemas.microsoft.com/office/powerpoint/2010/main" presetID="1" presetClass="entr" presetSubtype="0" fill="hold" nodeType="clickEffect">
                  <p:stCondLst>
                    <p:cond delay="0"/>
                  </p:stCondLst>
                  <p:childTnLst>
                    <p:set>
                      <p:cBhvr>
                        <p:cTn dur="1" fill="hold">
                          <p:stCondLst>
                            <p:cond delay="499"/>
                          </p:stCondLst>
                        </p:cTn>
                        <p:tgtEl>
                          <p:spTgt spid="43011"/>
                        </p:tgtEl>
                        <p:attrNameLst>
                          <p:attrName>style.visibility</p:attrName>
                        </p:attrNameLst>
                      </p:cBhvr>
                      <p:to>
                        <p:strVal val="visible"/>
                      </p:to>
                    </p:set>
                  </p:childTnLst>
                  <p:subTnLst>
                    <p:animClr clrSpc="rgb" dir="cw">
                      <p:cBhvr override="childStyle">
                        <p:cTn dur="1" fill="hold" display="0" masterRel="nextClick" afterEffect="1"/>
                        <p:tgtEl>
                          <p:spTgt spid="43011"/>
                        </p:tgtEl>
                        <p:attrNameLst>
                          <p:attrName>ppt_c</p:attrName>
                        </p:attrNameLst>
                      </p:cBhvr>
                      <p:to>
                        <a:srgbClr val="66CCFF"/>
                      </p:to>
                    </p:animClr>
                  </p:subTnLst>
                </p:cTn>
              </p:par>
            </p:tnLst>
          </p:tmpl>
        </p:tmplLst>
      </p:bldP>
    </p:bldLst>
  </p:timing>
  <p:txStyles>
    <p:titleStyle>
      <a:lvl1pPr algn="ctr" rtl="0" eaLnBrk="0" fontAlgn="base" hangingPunct="0">
        <a:spcBef>
          <a:spcPct val="0"/>
        </a:spcBef>
        <a:spcAft>
          <a:spcPct val="0"/>
        </a:spcAft>
        <a:defRPr sz="3600" b="1">
          <a:solidFill>
            <a:srgbClr val="CC99FF"/>
          </a:solidFill>
          <a:latin typeface="+mj-lt"/>
          <a:ea typeface="ＭＳ Ｐゴシック" charset="-128"/>
          <a:cs typeface="ＭＳ Ｐゴシック" charset="-128"/>
        </a:defRPr>
      </a:lvl1pPr>
      <a:lvl2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3600" b="1">
          <a:solidFill>
            <a:srgbClr val="CC99FF"/>
          </a:solidFill>
          <a:latin typeface="Comic Sans MS" charset="0"/>
          <a:ea typeface="ＭＳ Ｐゴシック" charset="-128"/>
          <a:cs typeface="ＭＳ Ｐゴシック" charset="-128"/>
        </a:defRPr>
      </a:lvl5pPr>
      <a:lvl6pPr marL="457200" algn="ctr" rtl="0" eaLnBrk="0" fontAlgn="base" hangingPunct="0">
        <a:spcBef>
          <a:spcPct val="0"/>
        </a:spcBef>
        <a:spcAft>
          <a:spcPct val="0"/>
        </a:spcAft>
        <a:defRPr sz="3600" b="1">
          <a:solidFill>
            <a:srgbClr val="CC99FF"/>
          </a:solidFill>
          <a:latin typeface="Comic Sans MS" charset="0"/>
        </a:defRPr>
      </a:lvl6pPr>
      <a:lvl7pPr marL="914400" algn="ctr" rtl="0" eaLnBrk="0" fontAlgn="base" hangingPunct="0">
        <a:spcBef>
          <a:spcPct val="0"/>
        </a:spcBef>
        <a:spcAft>
          <a:spcPct val="0"/>
        </a:spcAft>
        <a:defRPr sz="3600" b="1">
          <a:solidFill>
            <a:srgbClr val="CC99FF"/>
          </a:solidFill>
          <a:latin typeface="Comic Sans MS" charset="0"/>
        </a:defRPr>
      </a:lvl7pPr>
      <a:lvl8pPr marL="1371600" algn="ctr" rtl="0" eaLnBrk="0" fontAlgn="base" hangingPunct="0">
        <a:spcBef>
          <a:spcPct val="0"/>
        </a:spcBef>
        <a:spcAft>
          <a:spcPct val="0"/>
        </a:spcAft>
        <a:defRPr sz="3600" b="1">
          <a:solidFill>
            <a:srgbClr val="CC99FF"/>
          </a:solidFill>
          <a:latin typeface="Comic Sans MS" charset="0"/>
        </a:defRPr>
      </a:lvl8pPr>
      <a:lvl9pPr marL="1828800" algn="ctr" rtl="0" eaLnBrk="0" fontAlgn="base" hangingPunct="0">
        <a:spcBef>
          <a:spcPct val="0"/>
        </a:spcBef>
        <a:spcAft>
          <a:spcPct val="0"/>
        </a:spcAft>
        <a:defRPr sz="3600" b="1">
          <a:solidFill>
            <a:srgbClr val="CC99FF"/>
          </a:solidFill>
          <a:latin typeface="Comic Sans MS" charset="0"/>
        </a:defRPr>
      </a:lvl9pPr>
    </p:titleStyle>
    <p:bodyStyle>
      <a:lvl1pPr marL="342900" indent="-342900" algn="l" rtl="0" eaLnBrk="0" fontAlgn="base" hangingPunct="0">
        <a:spcBef>
          <a:spcPct val="20000"/>
        </a:spcBef>
        <a:spcAft>
          <a:spcPct val="0"/>
        </a:spcAft>
        <a:buClr>
          <a:schemeClr val="bg1"/>
        </a:buClr>
        <a:buFont typeface="Webdings" charset="2"/>
        <a:buChar char="&quot;"/>
        <a:defRPr sz="3200" b="1">
          <a:solidFill>
            <a:srgbClr val="FFFF00"/>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Font typeface="Wingdings" charset="2"/>
        <a:buChar char="z"/>
        <a:defRPr sz="3200" b="1">
          <a:solidFill>
            <a:srgbClr val="FFCC66"/>
          </a:solidFill>
          <a:latin typeface="Arial Narrow" charset="0"/>
          <a:ea typeface="ＭＳ Ｐゴシック" charset="-128"/>
        </a:defRPr>
      </a:lvl2pPr>
      <a:lvl3pPr marL="1143000" indent="-228600" algn="l" rtl="0" eaLnBrk="0" fontAlgn="base" hangingPunct="0">
        <a:spcBef>
          <a:spcPct val="20000"/>
        </a:spcBef>
        <a:spcAft>
          <a:spcPct val="0"/>
        </a:spcAft>
        <a:buChar char="•"/>
        <a:defRPr sz="3200" b="1" i="1">
          <a:solidFill>
            <a:srgbClr val="FFCC66"/>
          </a:solidFill>
          <a:latin typeface="Arial Narrow" charset="0"/>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1.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4.jpeg"/><Relationship Id="rId9" Type="http://schemas.openxmlformats.org/officeDocument/2006/relationships/image" Target="../media/image5.png"/><Relationship Id="rId1" Type="http://schemas.microsoft.com/office/2007/relationships/media" Target="../media/media1.mov"/><Relationship Id="rId2" Type="http://schemas.openxmlformats.org/officeDocument/2006/relationships/video" Target="../media/media1.mov"/></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oleObject" Target="../embeddings/oleObject1.bin"/><Relationship Id="rId5" Type="http://schemas.openxmlformats.org/officeDocument/2006/relationships/image" Target="../media/image12.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2.bin"/><Relationship Id="rId5" Type="http://schemas.openxmlformats.org/officeDocument/2006/relationships/image" Target="../media/image14.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2.mov"/><Relationship Id="rId2" Type="http://schemas.openxmlformats.org/officeDocument/2006/relationships/video" Target="../media/media2.mov"/></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457200" y="680864"/>
            <a:ext cx="8686800" cy="1524000"/>
          </a:xfrm>
        </p:spPr>
        <p:txBody>
          <a:bodyPr anchor="t"/>
          <a:lstStyle/>
          <a:p>
            <a:pPr algn="ctr">
              <a:defRPr/>
            </a:pPr>
            <a:r>
              <a:rPr lang="en-GB" dirty="0" smtClean="0">
                <a:ea typeface="+mj-ea"/>
                <a:cs typeface="+mj-cs"/>
              </a:rPr>
              <a:t>(Some)</a:t>
            </a:r>
            <a:br>
              <a:rPr lang="en-GB" dirty="0" smtClean="0">
                <a:ea typeface="+mj-ea"/>
                <a:cs typeface="+mj-cs"/>
              </a:rPr>
            </a:br>
            <a:r>
              <a:rPr lang="en-GB" dirty="0" smtClean="0">
                <a:ea typeface="+mj-ea"/>
                <a:cs typeface="+mj-cs"/>
              </a:rPr>
              <a:t> Psychology</a:t>
            </a:r>
            <a:br>
              <a:rPr lang="en-GB" dirty="0" smtClean="0">
                <a:ea typeface="+mj-ea"/>
                <a:cs typeface="+mj-cs"/>
              </a:rPr>
            </a:br>
            <a:r>
              <a:rPr lang="en-GB" dirty="0" smtClean="0">
                <a:ea typeface="+mj-ea"/>
                <a:cs typeface="+mj-cs"/>
              </a:rPr>
              <a:t>of</a:t>
            </a:r>
            <a:br>
              <a:rPr lang="en-GB" dirty="0" smtClean="0">
                <a:ea typeface="+mj-ea"/>
                <a:cs typeface="+mj-cs"/>
              </a:rPr>
            </a:br>
            <a:r>
              <a:rPr lang="en-GB" dirty="0" smtClean="0">
                <a:ea typeface="+mj-ea"/>
                <a:cs typeface="+mj-cs"/>
              </a:rPr>
              <a:t>Learning &amp; Doing Mathematics</a:t>
            </a:r>
            <a:br>
              <a:rPr lang="en-GB" dirty="0" smtClean="0">
                <a:ea typeface="+mj-ea"/>
                <a:cs typeface="+mj-cs"/>
              </a:rPr>
            </a:br>
            <a:endParaRPr lang="en-US" dirty="0">
              <a:ea typeface="+mj-ea"/>
              <a:cs typeface="+mj-cs"/>
            </a:endParaRPr>
          </a:p>
        </p:txBody>
      </p:sp>
      <p:grpSp>
        <p:nvGrpSpPr>
          <p:cNvPr id="38916" name="Group 13"/>
          <p:cNvGrpSpPr>
            <a:grpSpLocks/>
          </p:cNvGrpSpPr>
          <p:nvPr/>
        </p:nvGrpSpPr>
        <p:grpSpPr bwMode="auto">
          <a:xfrm>
            <a:off x="403225" y="4953000"/>
            <a:ext cx="8748711" cy="1716088"/>
            <a:chOff x="110" y="96"/>
            <a:chExt cx="5511" cy="1081"/>
          </a:xfrm>
        </p:grpSpPr>
        <p:grpSp>
          <p:nvGrpSpPr>
            <p:cNvPr id="38920" name="Group 11"/>
            <p:cNvGrpSpPr>
              <a:grpSpLocks/>
            </p:cNvGrpSpPr>
            <p:nvPr/>
          </p:nvGrpSpPr>
          <p:grpSpPr bwMode="auto">
            <a:xfrm>
              <a:off x="110" y="96"/>
              <a:ext cx="1457" cy="1081"/>
              <a:chOff x="38" y="96"/>
              <a:chExt cx="1457" cy="1081"/>
            </a:xfrm>
          </p:grpSpPr>
          <p:pic>
            <p:nvPicPr>
              <p:cNvPr id="38924" name="Picture 6" descr="OUPowerPoint18mmShield"/>
              <p:cNvPicPr>
                <a:picLocks noChangeAspect="1" noChangeArrowheads="1"/>
              </p:cNvPicPr>
              <p:nvPr/>
            </p:nvPicPr>
            <p:blipFill>
              <a:blip r:embed="rId5"/>
              <a:srcRect/>
              <a:stretch>
                <a:fillRect/>
              </a:stretch>
            </p:blipFill>
            <p:spPr bwMode="auto">
              <a:xfrm>
                <a:off x="477" y="96"/>
                <a:ext cx="469" cy="564"/>
              </a:xfrm>
              <a:prstGeom prst="rect">
                <a:avLst/>
              </a:prstGeom>
              <a:noFill/>
              <a:ln w="9525">
                <a:noFill/>
                <a:miter lim="800000"/>
                <a:headEnd/>
                <a:tailEnd/>
              </a:ln>
            </p:spPr>
          </p:pic>
          <p:sp>
            <p:nvSpPr>
              <p:cNvPr id="38925" name="Text Box 8"/>
              <p:cNvSpPr txBox="1">
                <a:spLocks noChangeArrowheads="1"/>
              </p:cNvSpPr>
              <p:nvPr/>
            </p:nvSpPr>
            <p:spPr bwMode="auto">
              <a:xfrm>
                <a:off x="38" y="770"/>
                <a:ext cx="1457" cy="407"/>
              </a:xfrm>
              <a:prstGeom prst="rect">
                <a:avLst/>
              </a:prstGeom>
              <a:noFill/>
              <a:ln w="9525">
                <a:noFill/>
                <a:miter lim="800000"/>
                <a:headEnd/>
                <a:tailEnd/>
              </a:ln>
            </p:spPr>
            <p:txBody>
              <a:bodyPr wrap="none">
                <a:prstTxWarp prst="textNoShape">
                  <a:avLst/>
                </a:prstTxWarp>
                <a:spAutoFit/>
              </a:bodyPr>
              <a:lstStyle/>
              <a:p>
                <a:pPr algn="ctr"/>
                <a:r>
                  <a:rPr lang="en-GB" sz="1800" b="0" dirty="0">
                    <a:solidFill>
                      <a:srgbClr val="000090"/>
                    </a:solidFill>
                  </a:rPr>
                  <a:t>The Open University</a:t>
                </a:r>
              </a:p>
              <a:p>
                <a:pPr algn="ctr"/>
                <a:r>
                  <a:rPr lang="en-GB" sz="1800" b="0" dirty="0">
                    <a:solidFill>
                      <a:srgbClr val="000090"/>
                    </a:solidFill>
                  </a:rPr>
                  <a:t>Maths </a:t>
                </a:r>
                <a:r>
                  <a:rPr lang="en-GB" sz="1800" b="0" dirty="0" err="1">
                    <a:solidFill>
                      <a:srgbClr val="000090"/>
                    </a:solidFill>
                  </a:rPr>
                  <a:t>Dept</a:t>
                </a:r>
                <a:endParaRPr lang="en-GB" sz="1800" b="0" dirty="0">
                  <a:solidFill>
                    <a:srgbClr val="000090"/>
                  </a:solidFill>
                </a:endParaRPr>
              </a:p>
            </p:txBody>
          </p:sp>
        </p:grpSp>
        <p:grpSp>
          <p:nvGrpSpPr>
            <p:cNvPr id="38921" name="Group 12"/>
            <p:cNvGrpSpPr>
              <a:grpSpLocks/>
            </p:cNvGrpSpPr>
            <p:nvPr/>
          </p:nvGrpSpPr>
          <p:grpSpPr bwMode="auto">
            <a:xfrm>
              <a:off x="4148" y="144"/>
              <a:ext cx="1473" cy="1031"/>
              <a:chOff x="4076" y="144"/>
              <a:chExt cx="1473" cy="1031"/>
            </a:xfrm>
          </p:grpSpPr>
          <p:pic>
            <p:nvPicPr>
              <p:cNvPr id="38922" name="Picture 9"/>
              <p:cNvPicPr>
                <a:picLocks noChangeAspect="1" noChangeArrowheads="1"/>
              </p:cNvPicPr>
              <p:nvPr/>
            </p:nvPicPr>
            <p:blipFill>
              <a:blip r:embed="rId6"/>
              <a:srcRect/>
              <a:stretch>
                <a:fillRect/>
              </a:stretch>
            </p:blipFill>
            <p:spPr bwMode="auto">
              <a:xfrm>
                <a:off x="4556" y="144"/>
                <a:ext cx="484" cy="576"/>
              </a:xfrm>
              <a:prstGeom prst="rect">
                <a:avLst/>
              </a:prstGeom>
              <a:noFill/>
              <a:ln w="9525">
                <a:noFill/>
                <a:miter lim="800000"/>
                <a:headEnd/>
                <a:tailEnd/>
              </a:ln>
            </p:spPr>
          </p:pic>
          <p:sp>
            <p:nvSpPr>
              <p:cNvPr id="38923" name="Text Box 10"/>
              <p:cNvSpPr txBox="1">
                <a:spLocks noChangeArrowheads="1"/>
              </p:cNvSpPr>
              <p:nvPr/>
            </p:nvSpPr>
            <p:spPr bwMode="auto">
              <a:xfrm>
                <a:off x="4076" y="768"/>
                <a:ext cx="1473" cy="407"/>
              </a:xfrm>
              <a:prstGeom prst="rect">
                <a:avLst/>
              </a:prstGeom>
              <a:noFill/>
              <a:ln w="9525">
                <a:noFill/>
                <a:miter lim="800000"/>
                <a:headEnd/>
                <a:tailEnd/>
              </a:ln>
            </p:spPr>
            <p:txBody>
              <a:bodyPr wrap="none">
                <a:prstTxWarp prst="textNoShape">
                  <a:avLst/>
                </a:prstTxWarp>
                <a:spAutoFit/>
              </a:bodyPr>
              <a:lstStyle/>
              <a:p>
                <a:pPr algn="ctr"/>
                <a:r>
                  <a:rPr lang="en-GB" sz="1800" b="0">
                    <a:solidFill>
                      <a:srgbClr val="000090"/>
                    </a:solidFill>
                  </a:rPr>
                  <a:t>University of Oxford</a:t>
                </a:r>
              </a:p>
              <a:p>
                <a:pPr algn="ctr"/>
                <a:r>
                  <a:rPr lang="en-GB" sz="1800" b="0">
                    <a:solidFill>
                      <a:srgbClr val="000090"/>
                    </a:solidFill>
                  </a:rPr>
                  <a:t>Dept of Education</a:t>
                </a:r>
              </a:p>
            </p:txBody>
          </p:sp>
        </p:grpSp>
      </p:grpSp>
      <p:pic>
        <p:nvPicPr>
          <p:cNvPr id="38917" name="Picture 8"/>
          <p:cNvPicPr>
            <a:picLocks noChangeAspect="1"/>
          </p:cNvPicPr>
          <p:nvPr/>
        </p:nvPicPr>
        <p:blipFill>
          <a:blip r:embed="rId7"/>
          <a:srcRect/>
          <a:stretch>
            <a:fillRect/>
          </a:stretch>
        </p:blipFill>
        <p:spPr bwMode="auto">
          <a:xfrm>
            <a:off x="533400" y="0"/>
            <a:ext cx="1701800" cy="1168400"/>
          </a:xfrm>
          <a:prstGeom prst="rect">
            <a:avLst/>
          </a:prstGeom>
          <a:noFill/>
          <a:ln w="9525">
            <a:noFill/>
            <a:miter lim="800000"/>
            <a:headEnd/>
            <a:tailEnd/>
          </a:ln>
        </p:spPr>
      </p:pic>
      <p:sp>
        <p:nvSpPr>
          <p:cNvPr id="38918" name="TextBox 9"/>
          <p:cNvSpPr txBox="1">
            <a:spLocks noChangeArrowheads="1"/>
          </p:cNvSpPr>
          <p:nvPr/>
        </p:nvSpPr>
        <p:spPr bwMode="auto">
          <a:xfrm>
            <a:off x="0" y="1219200"/>
            <a:ext cx="2852673" cy="307777"/>
          </a:xfrm>
          <a:prstGeom prst="rect">
            <a:avLst/>
          </a:prstGeom>
          <a:noFill/>
          <a:ln w="9525">
            <a:noFill/>
            <a:miter lim="800000"/>
            <a:headEnd/>
            <a:tailEnd/>
          </a:ln>
        </p:spPr>
        <p:txBody>
          <a:bodyPr wrap="none">
            <a:prstTxWarp prst="textNoShape">
              <a:avLst/>
            </a:prstTxWarp>
            <a:spAutoFit/>
          </a:bodyPr>
          <a:lstStyle/>
          <a:p>
            <a:r>
              <a:rPr lang="en-US" sz="1400" b="0">
                <a:solidFill>
                  <a:srgbClr val="000090"/>
                </a:solidFill>
              </a:rPr>
              <a:t>Promoting Mathematical Thinking</a:t>
            </a:r>
          </a:p>
        </p:txBody>
      </p:sp>
      <p:pic>
        <p:nvPicPr>
          <p:cNvPr id="38919" name="Picture 12" descr="NCETM_CPD_Standard_Logo FINAL Small.jpg"/>
          <p:cNvPicPr>
            <a:picLocks noChangeAspect="1"/>
          </p:cNvPicPr>
          <p:nvPr/>
        </p:nvPicPr>
        <p:blipFill>
          <a:blip r:embed="rId8"/>
          <a:srcRect/>
          <a:stretch>
            <a:fillRect/>
          </a:stretch>
        </p:blipFill>
        <p:spPr bwMode="auto">
          <a:xfrm>
            <a:off x="7272338" y="0"/>
            <a:ext cx="1871662" cy="1143000"/>
          </a:xfrm>
          <a:prstGeom prst="rect">
            <a:avLst/>
          </a:prstGeom>
          <a:noFill/>
          <a:ln w="9525">
            <a:noFill/>
            <a:miter lim="800000"/>
            <a:headEnd/>
            <a:tailEnd/>
          </a:ln>
        </p:spPr>
      </p:pic>
      <p:sp>
        <p:nvSpPr>
          <p:cNvPr id="14" name="Rectangle 4"/>
          <p:cNvSpPr>
            <a:spLocks noChangeArrowheads="1"/>
          </p:cNvSpPr>
          <p:nvPr/>
        </p:nvSpPr>
        <p:spPr bwMode="auto">
          <a:xfrm>
            <a:off x="3059832" y="2420888"/>
            <a:ext cx="3577208" cy="461665"/>
          </a:xfrm>
          <a:prstGeom prst="rect">
            <a:avLst/>
          </a:prstGeom>
          <a:noFill/>
          <a:ln w="9525">
            <a:noFill/>
            <a:miter lim="800000"/>
            <a:headEnd/>
            <a:tailEnd/>
          </a:ln>
          <a:effectLst/>
        </p:spPr>
        <p:txBody>
          <a:bodyPr wrap="square">
            <a:prstTxWarp prst="textNoShape">
              <a:avLst/>
            </a:prstTxWarp>
            <a:spAutoFit/>
          </a:bodyPr>
          <a:lstStyle/>
          <a:p>
            <a:pPr>
              <a:spcBef>
                <a:spcPct val="20000"/>
              </a:spcBef>
              <a:buClr>
                <a:schemeClr val="tx2"/>
              </a:buClr>
              <a:buSzPct val="75000"/>
              <a:buFont typeface="Monotype Sorts" charset="2"/>
              <a:buNone/>
              <a:defRPr/>
            </a:pPr>
            <a:r>
              <a:rPr lang="en-GB" sz="2400" b="0" dirty="0">
                <a:solidFill>
                  <a:srgbClr val="800000"/>
                </a:solidFill>
              </a:rPr>
              <a:t>Oxford </a:t>
            </a:r>
            <a:r>
              <a:rPr lang="en-GB" sz="2400" b="0" dirty="0" smtClean="0">
                <a:solidFill>
                  <a:srgbClr val="800000"/>
                </a:solidFill>
              </a:rPr>
              <a:t>N1A  §3  2012</a:t>
            </a:r>
            <a:endParaRPr lang="en-GB" sz="2400" b="0" dirty="0">
              <a:solidFill>
                <a:srgbClr val="800000"/>
              </a:solidFill>
            </a:endParaRPr>
          </a:p>
        </p:txBody>
      </p:sp>
      <p:pic>
        <p:nvPicPr>
          <p:cNvPr id="3" name="Necker Cube.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131840" y="3007863"/>
            <a:ext cx="3213100" cy="3835400"/>
          </a:xfrm>
          <a:prstGeom prst="rect">
            <a:avLst/>
          </a:prstGeom>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36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|x|</a:t>
            </a:r>
            <a:endParaRPr lang="en-GB" dirty="0"/>
          </a:p>
        </p:txBody>
      </p:sp>
      <p:sp>
        <p:nvSpPr>
          <p:cNvPr id="3" name="Content Placeholder 2"/>
          <p:cNvSpPr>
            <a:spLocks noGrp="1"/>
          </p:cNvSpPr>
          <p:nvPr>
            <p:ph idx="1"/>
          </p:nvPr>
        </p:nvSpPr>
        <p:spPr>
          <a:xfrm>
            <a:off x="395536" y="908720"/>
            <a:ext cx="7727950" cy="576064"/>
          </a:xfrm>
        </p:spPr>
        <p:txBody>
          <a:bodyPr/>
          <a:lstStyle/>
          <a:p>
            <a:r>
              <a:rPr lang="en-GB" dirty="0" smtClean="0"/>
              <a:t>What does the graph of </a:t>
            </a:r>
            <a:r>
              <a:rPr lang="en-GB" dirty="0" err="1" smtClean="0"/>
              <a:t>x|x</a:t>
            </a:r>
            <a:r>
              <a:rPr lang="en-GB" dirty="0" smtClean="0"/>
              <a:t>| look like?</a:t>
            </a:r>
          </a:p>
        </p:txBody>
      </p:sp>
      <p:pic>
        <p:nvPicPr>
          <p:cNvPr id="4" name="Picture 3"/>
          <p:cNvPicPr>
            <a:picLocks noChangeAspect="1"/>
          </p:cNvPicPr>
          <p:nvPr/>
        </p:nvPicPr>
        <p:blipFill>
          <a:blip r:embed="rId3"/>
          <a:stretch>
            <a:fillRect/>
          </a:stretch>
        </p:blipFill>
        <p:spPr>
          <a:xfrm>
            <a:off x="1203920" y="2821260"/>
            <a:ext cx="6248400" cy="3848100"/>
          </a:xfrm>
          <a:prstGeom prst="rect">
            <a:avLst/>
          </a:prstGeom>
        </p:spPr>
      </p:pic>
      <p:sp>
        <p:nvSpPr>
          <p:cNvPr id="5" name="Content Placeholder 2"/>
          <p:cNvSpPr txBox="1">
            <a:spLocks/>
          </p:cNvSpPr>
          <p:nvPr/>
        </p:nvSpPr>
        <p:spPr bwMode="auto">
          <a:xfrm>
            <a:off x="395536" y="1484784"/>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smtClean="0"/>
              <a:t>What other specifications can you construct for it?</a:t>
            </a:r>
          </a:p>
          <a:p>
            <a:pPr marL="0" indent="0">
              <a:buFont typeface="Lucida Grande"/>
              <a:buNone/>
            </a:pPr>
            <a:endParaRPr lang="en-GB" dirty="0"/>
          </a:p>
        </p:txBody>
      </p:sp>
      <p:graphicFrame>
        <p:nvGraphicFramePr>
          <p:cNvPr id="6" name="Object 5"/>
          <p:cNvGraphicFramePr>
            <a:graphicFrameLocks noChangeAspect="1"/>
          </p:cNvGraphicFramePr>
          <p:nvPr>
            <p:extLst>
              <p:ext uri="{D42A27DB-BD31-4B8C-83A1-F6EECF244321}">
                <p14:modId xmlns:p14="http://schemas.microsoft.com/office/powerpoint/2010/main" val="2216750388"/>
              </p:ext>
            </p:extLst>
          </p:nvPr>
        </p:nvGraphicFramePr>
        <p:xfrm>
          <a:off x="4335760" y="5629572"/>
          <a:ext cx="3060340" cy="1008112"/>
        </p:xfrm>
        <a:graphic>
          <a:graphicData uri="http://schemas.openxmlformats.org/presentationml/2006/ole">
            <mc:AlternateContent xmlns:mc="http://schemas.openxmlformats.org/markup-compatibility/2006">
              <mc:Choice xmlns:v="urn:schemas-microsoft-com:vml" Requires="v">
                <p:oleObj spid="_x0000_s4106" name="Equation" r:id="rId4" imgW="1511300" imgH="533400" progId="Equation.DSMT4">
                  <p:embed/>
                </p:oleObj>
              </mc:Choice>
              <mc:Fallback>
                <p:oleObj name="Equation" r:id="rId4" imgW="1511300" imgH="533400" progId="Equation.DSMT4">
                  <p:embed/>
                  <p:pic>
                    <p:nvPicPr>
                      <p:cNvPr id="0" name=""/>
                      <p:cNvPicPr/>
                      <p:nvPr/>
                    </p:nvPicPr>
                    <p:blipFill>
                      <a:blip r:embed="rId5"/>
                      <a:stretch>
                        <a:fillRect/>
                      </a:stretch>
                    </p:blipFill>
                    <p:spPr>
                      <a:xfrm>
                        <a:off x="4335760" y="5629572"/>
                        <a:ext cx="3060340" cy="1008112"/>
                      </a:xfrm>
                      <a:prstGeom prst="rect">
                        <a:avLst/>
                      </a:prstGeom>
                    </p:spPr>
                  </p:pic>
                </p:oleObj>
              </mc:Fallback>
            </mc:AlternateContent>
          </a:graphicData>
        </a:graphic>
      </p:graphicFrame>
      <p:sp>
        <p:nvSpPr>
          <p:cNvPr id="7" name="Content Placeholder 2"/>
          <p:cNvSpPr txBox="1">
            <a:spLocks/>
          </p:cNvSpPr>
          <p:nvPr/>
        </p:nvSpPr>
        <p:spPr bwMode="auto">
          <a:xfrm>
            <a:off x="395536" y="1916832"/>
            <a:ext cx="7727950" cy="64807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dirty="0" smtClean="0"/>
              <a:t>What variations might be worth considering?</a:t>
            </a:r>
          </a:p>
          <a:p>
            <a:pPr marL="0" indent="0">
              <a:buFont typeface="Lucida Grande"/>
              <a:buNone/>
            </a:pPr>
            <a:endParaRPr lang="en-GB" dirty="0"/>
          </a:p>
        </p:txBody>
      </p:sp>
    </p:spTree>
    <p:extLst>
      <p:ext uri="{BB962C8B-B14F-4D97-AF65-F5344CB8AC3E}">
        <p14:creationId xmlns:p14="http://schemas.microsoft.com/office/powerpoint/2010/main" val="31771644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Onion Model of Understanding</a:t>
            </a:r>
            <a:endParaRPr lang="en-US" dirty="0"/>
          </a:p>
        </p:txBody>
      </p:sp>
      <p:sp>
        <p:nvSpPr>
          <p:cNvPr id="5" name="Text Box 3"/>
          <p:cNvSpPr txBox="1">
            <a:spLocks noChangeArrowheads="1"/>
          </p:cNvSpPr>
          <p:nvPr/>
        </p:nvSpPr>
        <p:spPr bwMode="auto">
          <a:xfrm>
            <a:off x="2819400" y="6248400"/>
            <a:ext cx="5029200" cy="476250"/>
          </a:xfrm>
          <a:prstGeom prst="rect">
            <a:avLst/>
          </a:prstGeom>
          <a:noFill/>
          <a:ln w="9525">
            <a:noFill/>
            <a:miter lim="800000"/>
            <a:headEnd/>
            <a:tailEnd/>
          </a:ln>
          <a:effectLst/>
        </p:spPr>
        <p:txBody>
          <a:bodyPr>
            <a:prstTxWarp prst="textNoShape">
              <a:avLst/>
            </a:prstTxWarp>
            <a:spAutoFit/>
          </a:bodyPr>
          <a:lstStyle/>
          <a:p>
            <a:pPr>
              <a:spcBef>
                <a:spcPct val="50000"/>
              </a:spcBef>
            </a:pPr>
            <a:r>
              <a:rPr lang="en-GB" sz="2400" b="0" dirty="0">
                <a:solidFill>
                  <a:srgbClr val="000000"/>
                </a:solidFill>
              </a:rPr>
              <a:t>Susan Pirie &amp; Tom </a:t>
            </a:r>
            <a:r>
              <a:rPr lang="en-GB" sz="2400" b="0" dirty="0" err="1">
                <a:solidFill>
                  <a:srgbClr val="000000"/>
                </a:solidFill>
              </a:rPr>
              <a:t>Kieren</a:t>
            </a:r>
            <a:endParaRPr lang="en-GB" sz="2400" b="0" dirty="0">
              <a:solidFill>
                <a:srgbClr val="000000"/>
              </a:solidFill>
            </a:endParaRPr>
          </a:p>
        </p:txBody>
      </p:sp>
      <p:sp>
        <p:nvSpPr>
          <p:cNvPr id="6" name="Rectangle 10"/>
          <p:cNvSpPr>
            <a:spLocks noChangeArrowheads="1"/>
          </p:cNvSpPr>
          <p:nvPr/>
        </p:nvSpPr>
        <p:spPr bwMode="auto">
          <a:xfrm>
            <a:off x="4370388" y="990600"/>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7" name="Rectangle 11"/>
          <p:cNvSpPr>
            <a:spLocks noChangeArrowheads="1"/>
          </p:cNvSpPr>
          <p:nvPr/>
        </p:nvSpPr>
        <p:spPr bwMode="auto">
          <a:xfrm>
            <a:off x="8443913"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8" name="Rectangle 12"/>
          <p:cNvSpPr>
            <a:spLocks noChangeArrowheads="1"/>
          </p:cNvSpPr>
          <p:nvPr/>
        </p:nvSpPr>
        <p:spPr bwMode="auto">
          <a:xfrm>
            <a:off x="4370388" y="6119813"/>
            <a:ext cx="0" cy="63500"/>
          </a:xfrm>
          <a:prstGeom prst="rect">
            <a:avLst/>
          </a:prstGeom>
          <a:solidFill>
            <a:srgbClr val="541400"/>
          </a:solidFill>
          <a:ln w="9525">
            <a:noFill/>
            <a:miter lim="800000"/>
            <a:headEnd/>
            <a:tailEnd/>
          </a:ln>
        </p:spPr>
        <p:txBody>
          <a:bodyPr>
            <a:prstTxWarp prst="textNoShape">
              <a:avLst/>
            </a:prstTxWarp>
          </a:bodyPr>
          <a:lstStyle/>
          <a:p>
            <a:endParaRPr lang="en-US"/>
          </a:p>
        </p:txBody>
      </p:sp>
      <p:sp>
        <p:nvSpPr>
          <p:cNvPr id="9" name="Rectangle 13"/>
          <p:cNvSpPr>
            <a:spLocks noChangeArrowheads="1"/>
          </p:cNvSpPr>
          <p:nvPr/>
        </p:nvSpPr>
        <p:spPr bwMode="auto">
          <a:xfrm>
            <a:off x="228600" y="3587750"/>
            <a:ext cx="66675" cy="0"/>
          </a:xfrm>
          <a:prstGeom prst="rect">
            <a:avLst/>
          </a:prstGeom>
          <a:solidFill>
            <a:srgbClr val="541400"/>
          </a:solidFill>
          <a:ln w="9525">
            <a:noFill/>
            <a:miter lim="800000"/>
            <a:headEnd/>
            <a:tailEnd/>
          </a:ln>
        </p:spPr>
        <p:txBody>
          <a:bodyPr>
            <a:prstTxWarp prst="textNoShape">
              <a:avLst/>
            </a:prstTxWarp>
          </a:bodyPr>
          <a:lstStyle/>
          <a:p>
            <a:endParaRPr lang="en-US"/>
          </a:p>
        </p:txBody>
      </p:sp>
      <p:grpSp>
        <p:nvGrpSpPr>
          <p:cNvPr id="10" name="Group 14"/>
          <p:cNvGrpSpPr>
            <a:grpSpLocks/>
          </p:cNvGrpSpPr>
          <p:nvPr/>
        </p:nvGrpSpPr>
        <p:grpSpPr bwMode="auto">
          <a:xfrm>
            <a:off x="228600" y="1131888"/>
            <a:ext cx="8281988" cy="5192712"/>
            <a:chOff x="144" y="713"/>
            <a:chExt cx="5217" cy="3271"/>
          </a:xfrm>
        </p:grpSpPr>
        <p:grpSp>
          <p:nvGrpSpPr>
            <p:cNvPr id="11" name="Group 15"/>
            <p:cNvGrpSpPr>
              <a:grpSpLocks/>
            </p:cNvGrpSpPr>
            <p:nvPr/>
          </p:nvGrpSpPr>
          <p:grpSpPr bwMode="auto">
            <a:xfrm>
              <a:off x="144" y="713"/>
              <a:ext cx="5217" cy="3271"/>
              <a:chOff x="159" y="624"/>
              <a:chExt cx="5217" cy="3271"/>
            </a:xfrm>
          </p:grpSpPr>
          <p:sp>
            <p:nvSpPr>
              <p:cNvPr id="14" name="Freeform 16"/>
              <p:cNvSpPr>
                <a:spLocks/>
              </p:cNvSpPr>
              <p:nvPr/>
            </p:nvSpPr>
            <p:spPr bwMode="auto">
              <a:xfrm>
                <a:off x="180" y="644"/>
                <a:ext cx="5175" cy="3231"/>
              </a:xfrm>
              <a:custGeom>
                <a:avLst/>
                <a:gdLst/>
                <a:ahLst/>
                <a:cxnLst>
                  <a:cxn ang="0">
                    <a:pos x="0" y="1616"/>
                  </a:cxn>
                  <a:cxn ang="0">
                    <a:pos x="10" y="1454"/>
                  </a:cxn>
                  <a:cxn ang="0">
                    <a:pos x="52" y="1292"/>
                  </a:cxn>
                  <a:cxn ang="0">
                    <a:pos x="115" y="1131"/>
                  </a:cxn>
                  <a:cxn ang="0">
                    <a:pos x="199" y="990"/>
                  </a:cxn>
                  <a:cxn ang="0">
                    <a:pos x="314" y="848"/>
                  </a:cxn>
                  <a:cxn ang="0">
                    <a:pos x="440" y="717"/>
                  </a:cxn>
                  <a:cxn ang="0">
                    <a:pos x="587" y="586"/>
                  </a:cxn>
                  <a:cxn ang="0">
                    <a:pos x="754" y="475"/>
                  </a:cxn>
                  <a:cxn ang="0">
                    <a:pos x="943" y="374"/>
                  </a:cxn>
                  <a:cxn ang="0">
                    <a:pos x="1142" y="273"/>
                  </a:cxn>
                  <a:cxn ang="0">
                    <a:pos x="1351" y="192"/>
                  </a:cxn>
                  <a:cxn ang="0">
                    <a:pos x="1582" y="131"/>
                  </a:cxn>
                  <a:cxn ang="0">
                    <a:pos x="1823" y="71"/>
                  </a:cxn>
                  <a:cxn ang="0">
                    <a:pos x="2064" y="30"/>
                  </a:cxn>
                  <a:cxn ang="0">
                    <a:pos x="2588" y="0"/>
                  </a:cxn>
                  <a:cxn ang="0">
                    <a:pos x="3111" y="30"/>
                  </a:cxn>
                  <a:cxn ang="0">
                    <a:pos x="3352" y="71"/>
                  </a:cxn>
                  <a:cxn ang="0">
                    <a:pos x="3593" y="131"/>
                  </a:cxn>
                  <a:cxn ang="0">
                    <a:pos x="3824" y="192"/>
                  </a:cxn>
                  <a:cxn ang="0">
                    <a:pos x="4033" y="273"/>
                  </a:cxn>
                  <a:cxn ang="0">
                    <a:pos x="4232" y="374"/>
                  </a:cxn>
                  <a:cxn ang="0">
                    <a:pos x="4421" y="475"/>
                  </a:cxn>
                  <a:cxn ang="0">
                    <a:pos x="4589" y="586"/>
                  </a:cxn>
                  <a:cxn ang="0">
                    <a:pos x="4735" y="717"/>
                  </a:cxn>
                  <a:cxn ang="0">
                    <a:pos x="4861" y="848"/>
                  </a:cxn>
                  <a:cxn ang="0">
                    <a:pos x="4976" y="990"/>
                  </a:cxn>
                  <a:cxn ang="0">
                    <a:pos x="5060" y="1131"/>
                  </a:cxn>
                  <a:cxn ang="0">
                    <a:pos x="5123" y="1292"/>
                  </a:cxn>
                  <a:cxn ang="0">
                    <a:pos x="5165" y="1454"/>
                  </a:cxn>
                  <a:cxn ang="0">
                    <a:pos x="5175" y="1616"/>
                  </a:cxn>
                  <a:cxn ang="0">
                    <a:pos x="5165" y="1777"/>
                  </a:cxn>
                  <a:cxn ang="0">
                    <a:pos x="5123" y="1939"/>
                  </a:cxn>
                  <a:cxn ang="0">
                    <a:pos x="5060" y="2100"/>
                  </a:cxn>
                  <a:cxn ang="0">
                    <a:pos x="4976" y="2241"/>
                  </a:cxn>
                  <a:cxn ang="0">
                    <a:pos x="4861" y="2383"/>
                  </a:cxn>
                  <a:cxn ang="0">
                    <a:pos x="4735" y="2514"/>
                  </a:cxn>
                  <a:cxn ang="0">
                    <a:pos x="4589" y="2645"/>
                  </a:cxn>
                  <a:cxn ang="0">
                    <a:pos x="4421" y="2756"/>
                  </a:cxn>
                  <a:cxn ang="0">
                    <a:pos x="4232" y="2857"/>
                  </a:cxn>
                  <a:cxn ang="0">
                    <a:pos x="4033" y="2958"/>
                  </a:cxn>
                  <a:cxn ang="0">
                    <a:pos x="3824" y="3039"/>
                  </a:cxn>
                  <a:cxn ang="0">
                    <a:pos x="3593" y="3100"/>
                  </a:cxn>
                  <a:cxn ang="0">
                    <a:pos x="3352" y="3160"/>
                  </a:cxn>
                  <a:cxn ang="0">
                    <a:pos x="3111" y="3201"/>
                  </a:cxn>
                  <a:cxn ang="0">
                    <a:pos x="2588" y="3231"/>
                  </a:cxn>
                  <a:cxn ang="0">
                    <a:pos x="2064" y="3201"/>
                  </a:cxn>
                  <a:cxn ang="0">
                    <a:pos x="1823" y="3160"/>
                  </a:cxn>
                  <a:cxn ang="0">
                    <a:pos x="1582" y="3100"/>
                  </a:cxn>
                  <a:cxn ang="0">
                    <a:pos x="1351" y="3039"/>
                  </a:cxn>
                  <a:cxn ang="0">
                    <a:pos x="1142" y="2958"/>
                  </a:cxn>
                  <a:cxn ang="0">
                    <a:pos x="943" y="2857"/>
                  </a:cxn>
                  <a:cxn ang="0">
                    <a:pos x="754" y="2756"/>
                  </a:cxn>
                  <a:cxn ang="0">
                    <a:pos x="587" y="2645"/>
                  </a:cxn>
                  <a:cxn ang="0">
                    <a:pos x="440" y="2514"/>
                  </a:cxn>
                  <a:cxn ang="0">
                    <a:pos x="314" y="2383"/>
                  </a:cxn>
                  <a:cxn ang="0">
                    <a:pos x="199" y="2241"/>
                  </a:cxn>
                  <a:cxn ang="0">
                    <a:pos x="115" y="2100"/>
                  </a:cxn>
                  <a:cxn ang="0">
                    <a:pos x="52" y="1939"/>
                  </a:cxn>
                  <a:cxn ang="0">
                    <a:pos x="10" y="1777"/>
                  </a:cxn>
                  <a:cxn ang="0">
                    <a:pos x="0" y="1616"/>
                  </a:cxn>
                </a:cxnLst>
                <a:rect l="0" t="0" r="r" b="b"/>
                <a:pathLst>
                  <a:path w="5175" h="3231">
                    <a:moveTo>
                      <a:pt x="0" y="1616"/>
                    </a:moveTo>
                    <a:lnTo>
                      <a:pt x="10" y="1454"/>
                    </a:lnTo>
                    <a:lnTo>
                      <a:pt x="52" y="1292"/>
                    </a:lnTo>
                    <a:lnTo>
                      <a:pt x="115" y="1131"/>
                    </a:lnTo>
                    <a:lnTo>
                      <a:pt x="199" y="990"/>
                    </a:lnTo>
                    <a:lnTo>
                      <a:pt x="314" y="848"/>
                    </a:lnTo>
                    <a:lnTo>
                      <a:pt x="440" y="717"/>
                    </a:lnTo>
                    <a:lnTo>
                      <a:pt x="587" y="586"/>
                    </a:lnTo>
                    <a:lnTo>
                      <a:pt x="754" y="475"/>
                    </a:lnTo>
                    <a:lnTo>
                      <a:pt x="943" y="374"/>
                    </a:lnTo>
                    <a:lnTo>
                      <a:pt x="1142" y="273"/>
                    </a:lnTo>
                    <a:lnTo>
                      <a:pt x="1351" y="192"/>
                    </a:lnTo>
                    <a:lnTo>
                      <a:pt x="1582" y="131"/>
                    </a:lnTo>
                    <a:lnTo>
                      <a:pt x="1823" y="71"/>
                    </a:lnTo>
                    <a:lnTo>
                      <a:pt x="2064" y="30"/>
                    </a:lnTo>
                    <a:lnTo>
                      <a:pt x="2588" y="0"/>
                    </a:lnTo>
                    <a:lnTo>
                      <a:pt x="3111" y="30"/>
                    </a:lnTo>
                    <a:lnTo>
                      <a:pt x="3352" y="71"/>
                    </a:lnTo>
                    <a:lnTo>
                      <a:pt x="3593" y="131"/>
                    </a:lnTo>
                    <a:lnTo>
                      <a:pt x="3824" y="192"/>
                    </a:lnTo>
                    <a:lnTo>
                      <a:pt x="4033" y="273"/>
                    </a:lnTo>
                    <a:lnTo>
                      <a:pt x="4232" y="374"/>
                    </a:lnTo>
                    <a:lnTo>
                      <a:pt x="4421" y="475"/>
                    </a:lnTo>
                    <a:lnTo>
                      <a:pt x="4589" y="586"/>
                    </a:lnTo>
                    <a:lnTo>
                      <a:pt x="4735" y="717"/>
                    </a:lnTo>
                    <a:lnTo>
                      <a:pt x="4861" y="848"/>
                    </a:lnTo>
                    <a:lnTo>
                      <a:pt x="4976" y="990"/>
                    </a:lnTo>
                    <a:lnTo>
                      <a:pt x="5060" y="1131"/>
                    </a:lnTo>
                    <a:lnTo>
                      <a:pt x="5123" y="1292"/>
                    </a:lnTo>
                    <a:lnTo>
                      <a:pt x="5165" y="1454"/>
                    </a:lnTo>
                    <a:lnTo>
                      <a:pt x="5175" y="1616"/>
                    </a:lnTo>
                    <a:lnTo>
                      <a:pt x="5165" y="1777"/>
                    </a:lnTo>
                    <a:lnTo>
                      <a:pt x="5123" y="1939"/>
                    </a:lnTo>
                    <a:lnTo>
                      <a:pt x="5060" y="2100"/>
                    </a:lnTo>
                    <a:lnTo>
                      <a:pt x="4976" y="2241"/>
                    </a:lnTo>
                    <a:lnTo>
                      <a:pt x="4861" y="2383"/>
                    </a:lnTo>
                    <a:lnTo>
                      <a:pt x="4735" y="2514"/>
                    </a:lnTo>
                    <a:lnTo>
                      <a:pt x="4589" y="2645"/>
                    </a:lnTo>
                    <a:lnTo>
                      <a:pt x="4421" y="2756"/>
                    </a:lnTo>
                    <a:lnTo>
                      <a:pt x="4232" y="2857"/>
                    </a:lnTo>
                    <a:lnTo>
                      <a:pt x="4033" y="2958"/>
                    </a:lnTo>
                    <a:lnTo>
                      <a:pt x="3824" y="3039"/>
                    </a:lnTo>
                    <a:lnTo>
                      <a:pt x="3593" y="3100"/>
                    </a:lnTo>
                    <a:lnTo>
                      <a:pt x="3352" y="3160"/>
                    </a:lnTo>
                    <a:lnTo>
                      <a:pt x="3111" y="3201"/>
                    </a:lnTo>
                    <a:lnTo>
                      <a:pt x="2588" y="3231"/>
                    </a:lnTo>
                    <a:lnTo>
                      <a:pt x="2064" y="3201"/>
                    </a:lnTo>
                    <a:lnTo>
                      <a:pt x="1823" y="3160"/>
                    </a:lnTo>
                    <a:lnTo>
                      <a:pt x="1582" y="3100"/>
                    </a:lnTo>
                    <a:lnTo>
                      <a:pt x="1351" y="3039"/>
                    </a:lnTo>
                    <a:lnTo>
                      <a:pt x="1142" y="2958"/>
                    </a:lnTo>
                    <a:lnTo>
                      <a:pt x="943" y="2857"/>
                    </a:lnTo>
                    <a:lnTo>
                      <a:pt x="754" y="2756"/>
                    </a:lnTo>
                    <a:lnTo>
                      <a:pt x="587" y="2645"/>
                    </a:lnTo>
                    <a:lnTo>
                      <a:pt x="440" y="2514"/>
                    </a:lnTo>
                    <a:lnTo>
                      <a:pt x="314" y="2383"/>
                    </a:lnTo>
                    <a:lnTo>
                      <a:pt x="199" y="2241"/>
                    </a:lnTo>
                    <a:lnTo>
                      <a:pt x="115" y="2100"/>
                    </a:lnTo>
                    <a:lnTo>
                      <a:pt x="52" y="1939"/>
                    </a:lnTo>
                    <a:lnTo>
                      <a:pt x="10" y="1777"/>
                    </a:lnTo>
                    <a:lnTo>
                      <a:pt x="0" y="1616"/>
                    </a:lnTo>
                    <a:close/>
                  </a:path>
                </a:pathLst>
              </a:custGeom>
              <a:solidFill>
                <a:srgbClr val="D7D745"/>
              </a:solidFill>
              <a:ln w="9525">
                <a:noFill/>
                <a:round/>
                <a:headEnd/>
                <a:tailEnd/>
              </a:ln>
            </p:spPr>
            <p:txBody>
              <a:bodyPr>
                <a:prstTxWarp prst="textNoShape">
                  <a:avLst/>
                </a:prstTxWarp>
              </a:bodyPr>
              <a:lstStyle/>
              <a:p>
                <a:endParaRPr lang="en-US"/>
              </a:p>
            </p:txBody>
          </p:sp>
          <p:sp>
            <p:nvSpPr>
              <p:cNvPr id="15" name="Freeform 17"/>
              <p:cNvSpPr>
                <a:spLocks/>
              </p:cNvSpPr>
              <p:nvPr/>
            </p:nvSpPr>
            <p:spPr bwMode="auto">
              <a:xfrm>
                <a:off x="159" y="2098"/>
                <a:ext cx="52" cy="162"/>
              </a:xfrm>
              <a:custGeom>
                <a:avLst/>
                <a:gdLst/>
                <a:ahLst/>
                <a:cxnLst>
                  <a:cxn ang="0">
                    <a:pos x="0" y="162"/>
                  </a:cxn>
                  <a:cxn ang="0">
                    <a:pos x="10" y="0"/>
                  </a:cxn>
                  <a:cxn ang="0">
                    <a:pos x="52" y="10"/>
                  </a:cxn>
                  <a:cxn ang="0">
                    <a:pos x="42" y="162"/>
                  </a:cxn>
                  <a:cxn ang="0">
                    <a:pos x="0" y="162"/>
                  </a:cxn>
                </a:cxnLst>
                <a:rect l="0" t="0" r="r" b="b"/>
                <a:pathLst>
                  <a:path w="52" h="162">
                    <a:moveTo>
                      <a:pt x="0" y="162"/>
                    </a:moveTo>
                    <a:lnTo>
                      <a:pt x="10" y="0"/>
                    </a:lnTo>
                    <a:lnTo>
                      <a:pt x="52" y="10"/>
                    </a:lnTo>
                    <a:lnTo>
                      <a:pt x="42" y="16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6" name="Freeform 18"/>
              <p:cNvSpPr>
                <a:spLocks/>
              </p:cNvSpPr>
              <p:nvPr/>
            </p:nvSpPr>
            <p:spPr bwMode="auto">
              <a:xfrm>
                <a:off x="169" y="1936"/>
                <a:ext cx="84" cy="172"/>
              </a:xfrm>
              <a:custGeom>
                <a:avLst/>
                <a:gdLst/>
                <a:ahLst/>
                <a:cxnLst>
                  <a:cxn ang="0">
                    <a:pos x="0" y="162"/>
                  </a:cxn>
                  <a:cxn ang="0">
                    <a:pos x="42" y="0"/>
                  </a:cxn>
                  <a:cxn ang="0">
                    <a:pos x="84" y="11"/>
                  </a:cxn>
                  <a:cxn ang="0">
                    <a:pos x="42" y="172"/>
                  </a:cxn>
                  <a:cxn ang="0">
                    <a:pos x="0" y="162"/>
                  </a:cxn>
                </a:cxnLst>
                <a:rect l="0" t="0" r="r" b="b"/>
                <a:pathLst>
                  <a:path w="84" h="172">
                    <a:moveTo>
                      <a:pt x="0" y="162"/>
                    </a:moveTo>
                    <a:lnTo>
                      <a:pt x="42" y="0"/>
                    </a:lnTo>
                    <a:lnTo>
                      <a:pt x="84" y="11"/>
                    </a:lnTo>
                    <a:lnTo>
                      <a:pt x="42" y="172"/>
                    </a:lnTo>
                    <a:lnTo>
                      <a:pt x="0" y="162"/>
                    </a:lnTo>
                    <a:close/>
                  </a:path>
                </a:pathLst>
              </a:custGeom>
              <a:solidFill>
                <a:srgbClr val="541400"/>
              </a:solidFill>
              <a:ln w="9525">
                <a:noFill/>
                <a:round/>
                <a:headEnd/>
                <a:tailEnd/>
              </a:ln>
            </p:spPr>
            <p:txBody>
              <a:bodyPr>
                <a:prstTxWarp prst="textNoShape">
                  <a:avLst/>
                </a:prstTxWarp>
              </a:bodyPr>
              <a:lstStyle/>
              <a:p>
                <a:endParaRPr lang="en-US"/>
              </a:p>
            </p:txBody>
          </p:sp>
          <p:sp>
            <p:nvSpPr>
              <p:cNvPr id="17" name="Freeform 19"/>
              <p:cNvSpPr>
                <a:spLocks/>
              </p:cNvSpPr>
              <p:nvPr/>
            </p:nvSpPr>
            <p:spPr bwMode="auto">
              <a:xfrm>
                <a:off x="211" y="1775"/>
                <a:ext cx="105" cy="172"/>
              </a:xfrm>
              <a:custGeom>
                <a:avLst/>
                <a:gdLst/>
                <a:ahLst/>
                <a:cxnLst>
                  <a:cxn ang="0">
                    <a:pos x="0" y="161"/>
                  </a:cxn>
                  <a:cxn ang="0">
                    <a:pos x="63" y="0"/>
                  </a:cxn>
                  <a:cxn ang="0">
                    <a:pos x="105" y="10"/>
                  </a:cxn>
                  <a:cxn ang="0">
                    <a:pos x="42" y="172"/>
                  </a:cxn>
                  <a:cxn ang="0">
                    <a:pos x="0" y="161"/>
                  </a:cxn>
                </a:cxnLst>
                <a:rect l="0" t="0" r="r" b="b"/>
                <a:pathLst>
                  <a:path w="105" h="172">
                    <a:moveTo>
                      <a:pt x="0" y="161"/>
                    </a:moveTo>
                    <a:lnTo>
                      <a:pt x="63" y="0"/>
                    </a:lnTo>
                    <a:lnTo>
                      <a:pt x="105" y="10"/>
                    </a:lnTo>
                    <a:lnTo>
                      <a:pt x="42" y="172"/>
                    </a:lnTo>
                    <a:lnTo>
                      <a:pt x="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18" name="Freeform 20"/>
              <p:cNvSpPr>
                <a:spLocks/>
              </p:cNvSpPr>
              <p:nvPr/>
            </p:nvSpPr>
            <p:spPr bwMode="auto">
              <a:xfrm>
                <a:off x="274" y="1623"/>
                <a:ext cx="115" cy="162"/>
              </a:xfrm>
              <a:custGeom>
                <a:avLst/>
                <a:gdLst/>
                <a:ahLst/>
                <a:cxnLst>
                  <a:cxn ang="0">
                    <a:pos x="0" y="152"/>
                  </a:cxn>
                  <a:cxn ang="0">
                    <a:pos x="84" y="0"/>
                  </a:cxn>
                  <a:cxn ang="0">
                    <a:pos x="115" y="31"/>
                  </a:cxn>
                  <a:cxn ang="0">
                    <a:pos x="42" y="162"/>
                  </a:cxn>
                  <a:cxn ang="0">
                    <a:pos x="0" y="152"/>
                  </a:cxn>
                </a:cxnLst>
                <a:rect l="0" t="0" r="r" b="b"/>
                <a:pathLst>
                  <a:path w="115" h="162">
                    <a:moveTo>
                      <a:pt x="0" y="152"/>
                    </a:moveTo>
                    <a:lnTo>
                      <a:pt x="84" y="0"/>
                    </a:lnTo>
                    <a:lnTo>
                      <a:pt x="115" y="31"/>
                    </a:lnTo>
                    <a:lnTo>
                      <a:pt x="42" y="162"/>
                    </a:lnTo>
                    <a:lnTo>
                      <a:pt x="0" y="152"/>
                    </a:lnTo>
                    <a:close/>
                  </a:path>
                </a:pathLst>
              </a:custGeom>
              <a:solidFill>
                <a:srgbClr val="541400"/>
              </a:solidFill>
              <a:ln w="9525">
                <a:noFill/>
                <a:round/>
                <a:headEnd/>
                <a:tailEnd/>
              </a:ln>
            </p:spPr>
            <p:txBody>
              <a:bodyPr>
                <a:prstTxWarp prst="textNoShape">
                  <a:avLst/>
                </a:prstTxWarp>
              </a:bodyPr>
              <a:lstStyle/>
              <a:p>
                <a:endParaRPr lang="en-US"/>
              </a:p>
            </p:txBody>
          </p:sp>
          <p:sp>
            <p:nvSpPr>
              <p:cNvPr id="19" name="Freeform 21"/>
              <p:cNvSpPr>
                <a:spLocks/>
              </p:cNvSpPr>
              <p:nvPr/>
            </p:nvSpPr>
            <p:spPr bwMode="auto">
              <a:xfrm>
                <a:off x="358" y="1482"/>
                <a:ext cx="147" cy="172"/>
              </a:xfrm>
              <a:custGeom>
                <a:avLst/>
                <a:gdLst/>
                <a:ahLst/>
                <a:cxnLst>
                  <a:cxn ang="0">
                    <a:pos x="0" y="141"/>
                  </a:cxn>
                  <a:cxn ang="0">
                    <a:pos x="115" y="0"/>
                  </a:cxn>
                  <a:cxn ang="0">
                    <a:pos x="147" y="30"/>
                  </a:cxn>
                  <a:cxn ang="0">
                    <a:pos x="31" y="172"/>
                  </a:cxn>
                  <a:cxn ang="0">
                    <a:pos x="0" y="141"/>
                  </a:cxn>
                </a:cxnLst>
                <a:rect l="0" t="0" r="r" b="b"/>
                <a:pathLst>
                  <a:path w="147" h="172">
                    <a:moveTo>
                      <a:pt x="0" y="141"/>
                    </a:moveTo>
                    <a:lnTo>
                      <a:pt x="115" y="0"/>
                    </a:lnTo>
                    <a:lnTo>
                      <a:pt x="147" y="30"/>
                    </a:lnTo>
                    <a:lnTo>
                      <a:pt x="31" y="172"/>
                    </a:lnTo>
                    <a:lnTo>
                      <a:pt x="0" y="141"/>
                    </a:lnTo>
                    <a:close/>
                  </a:path>
                </a:pathLst>
              </a:custGeom>
              <a:solidFill>
                <a:srgbClr val="541400"/>
              </a:solidFill>
              <a:ln w="9525">
                <a:noFill/>
                <a:round/>
                <a:headEnd/>
                <a:tailEnd/>
              </a:ln>
            </p:spPr>
            <p:txBody>
              <a:bodyPr>
                <a:prstTxWarp prst="textNoShape">
                  <a:avLst/>
                </a:prstTxWarp>
              </a:bodyPr>
              <a:lstStyle/>
              <a:p>
                <a:endParaRPr lang="en-US"/>
              </a:p>
            </p:txBody>
          </p:sp>
          <p:sp>
            <p:nvSpPr>
              <p:cNvPr id="20" name="Freeform 22"/>
              <p:cNvSpPr>
                <a:spLocks/>
              </p:cNvSpPr>
              <p:nvPr/>
            </p:nvSpPr>
            <p:spPr bwMode="auto">
              <a:xfrm>
                <a:off x="473" y="1351"/>
                <a:ext cx="157" cy="161"/>
              </a:xfrm>
              <a:custGeom>
                <a:avLst/>
                <a:gdLst/>
                <a:ahLst/>
                <a:cxnLst>
                  <a:cxn ang="0">
                    <a:pos x="0" y="131"/>
                  </a:cxn>
                  <a:cxn ang="0">
                    <a:pos x="126" y="0"/>
                  </a:cxn>
                  <a:cxn ang="0">
                    <a:pos x="157" y="30"/>
                  </a:cxn>
                  <a:cxn ang="0">
                    <a:pos x="32" y="161"/>
                  </a:cxn>
                  <a:cxn ang="0">
                    <a:pos x="0" y="131"/>
                  </a:cxn>
                </a:cxnLst>
                <a:rect l="0" t="0" r="r" b="b"/>
                <a:pathLst>
                  <a:path w="157" h="161">
                    <a:moveTo>
                      <a:pt x="0" y="131"/>
                    </a:moveTo>
                    <a:lnTo>
                      <a:pt x="126" y="0"/>
                    </a:lnTo>
                    <a:lnTo>
                      <a:pt x="157" y="30"/>
                    </a:lnTo>
                    <a:lnTo>
                      <a:pt x="32"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1" name="Freeform 23"/>
              <p:cNvSpPr>
                <a:spLocks/>
              </p:cNvSpPr>
              <p:nvPr/>
            </p:nvSpPr>
            <p:spPr bwMode="auto">
              <a:xfrm>
                <a:off x="599" y="1220"/>
                <a:ext cx="178" cy="161"/>
              </a:xfrm>
              <a:custGeom>
                <a:avLst/>
                <a:gdLst/>
                <a:ahLst/>
                <a:cxnLst>
                  <a:cxn ang="0">
                    <a:pos x="0" y="131"/>
                  </a:cxn>
                  <a:cxn ang="0">
                    <a:pos x="147" y="0"/>
                  </a:cxn>
                  <a:cxn ang="0">
                    <a:pos x="178" y="30"/>
                  </a:cxn>
                  <a:cxn ang="0">
                    <a:pos x="31" y="161"/>
                  </a:cxn>
                  <a:cxn ang="0">
                    <a:pos x="0" y="131"/>
                  </a:cxn>
                </a:cxnLst>
                <a:rect l="0" t="0" r="r" b="b"/>
                <a:pathLst>
                  <a:path w="178" h="161">
                    <a:moveTo>
                      <a:pt x="0" y="131"/>
                    </a:moveTo>
                    <a:lnTo>
                      <a:pt x="147" y="0"/>
                    </a:lnTo>
                    <a:lnTo>
                      <a:pt x="178" y="30"/>
                    </a:lnTo>
                    <a:lnTo>
                      <a:pt x="31" y="161"/>
                    </a:lnTo>
                    <a:lnTo>
                      <a:pt x="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22" name="Freeform 24"/>
              <p:cNvSpPr>
                <a:spLocks/>
              </p:cNvSpPr>
              <p:nvPr/>
            </p:nvSpPr>
            <p:spPr bwMode="auto">
              <a:xfrm>
                <a:off x="746" y="1109"/>
                <a:ext cx="199" cy="141"/>
              </a:xfrm>
              <a:custGeom>
                <a:avLst/>
                <a:gdLst/>
                <a:ahLst/>
                <a:cxnLst>
                  <a:cxn ang="0">
                    <a:pos x="0" y="111"/>
                  </a:cxn>
                  <a:cxn ang="0">
                    <a:pos x="167" y="0"/>
                  </a:cxn>
                  <a:cxn ang="0">
                    <a:pos x="199" y="30"/>
                  </a:cxn>
                  <a:cxn ang="0">
                    <a:pos x="31" y="141"/>
                  </a:cxn>
                  <a:cxn ang="0">
                    <a:pos x="0" y="111"/>
                  </a:cxn>
                </a:cxnLst>
                <a:rect l="0" t="0" r="r" b="b"/>
                <a:pathLst>
                  <a:path w="199" h="141">
                    <a:moveTo>
                      <a:pt x="0" y="111"/>
                    </a:moveTo>
                    <a:lnTo>
                      <a:pt x="167" y="0"/>
                    </a:lnTo>
                    <a:lnTo>
                      <a:pt x="199" y="30"/>
                    </a:lnTo>
                    <a:lnTo>
                      <a:pt x="31"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3" name="Freeform 25"/>
              <p:cNvSpPr>
                <a:spLocks/>
              </p:cNvSpPr>
              <p:nvPr/>
            </p:nvSpPr>
            <p:spPr bwMode="auto">
              <a:xfrm>
                <a:off x="913" y="998"/>
                <a:ext cx="220" cy="141"/>
              </a:xfrm>
              <a:custGeom>
                <a:avLst/>
                <a:gdLst/>
                <a:ahLst/>
                <a:cxnLst>
                  <a:cxn ang="0">
                    <a:pos x="0" y="111"/>
                  </a:cxn>
                  <a:cxn ang="0">
                    <a:pos x="210" y="0"/>
                  </a:cxn>
                  <a:cxn ang="0">
                    <a:pos x="220" y="40"/>
                  </a:cxn>
                  <a:cxn ang="0">
                    <a:pos x="32" y="141"/>
                  </a:cxn>
                  <a:cxn ang="0">
                    <a:pos x="0" y="111"/>
                  </a:cxn>
                </a:cxnLst>
                <a:rect l="0" t="0" r="r" b="b"/>
                <a:pathLst>
                  <a:path w="220" h="141">
                    <a:moveTo>
                      <a:pt x="0" y="111"/>
                    </a:moveTo>
                    <a:lnTo>
                      <a:pt x="210" y="0"/>
                    </a:lnTo>
                    <a:lnTo>
                      <a:pt x="220" y="40"/>
                    </a:lnTo>
                    <a:lnTo>
                      <a:pt x="32" y="141"/>
                    </a:lnTo>
                    <a:lnTo>
                      <a:pt x="0" y="111"/>
                    </a:lnTo>
                    <a:close/>
                  </a:path>
                </a:pathLst>
              </a:custGeom>
              <a:solidFill>
                <a:srgbClr val="541400"/>
              </a:solidFill>
              <a:ln w="9525">
                <a:noFill/>
                <a:round/>
                <a:headEnd/>
                <a:tailEnd/>
              </a:ln>
            </p:spPr>
            <p:txBody>
              <a:bodyPr>
                <a:prstTxWarp prst="textNoShape">
                  <a:avLst/>
                </a:prstTxWarp>
              </a:bodyPr>
              <a:lstStyle/>
              <a:p>
                <a:endParaRPr lang="en-US"/>
              </a:p>
            </p:txBody>
          </p:sp>
          <p:sp>
            <p:nvSpPr>
              <p:cNvPr id="24" name="Freeform 26"/>
              <p:cNvSpPr>
                <a:spLocks/>
              </p:cNvSpPr>
              <p:nvPr/>
            </p:nvSpPr>
            <p:spPr bwMode="auto">
              <a:xfrm>
                <a:off x="1123" y="897"/>
                <a:ext cx="209" cy="141"/>
              </a:xfrm>
              <a:custGeom>
                <a:avLst/>
                <a:gdLst/>
                <a:ahLst/>
                <a:cxnLst>
                  <a:cxn ang="0">
                    <a:pos x="0" y="101"/>
                  </a:cxn>
                  <a:cxn ang="0">
                    <a:pos x="199" y="0"/>
                  </a:cxn>
                  <a:cxn ang="0">
                    <a:pos x="209" y="40"/>
                  </a:cxn>
                  <a:cxn ang="0">
                    <a:pos x="10" y="141"/>
                  </a:cxn>
                  <a:cxn ang="0">
                    <a:pos x="0" y="101"/>
                  </a:cxn>
                </a:cxnLst>
                <a:rect l="0" t="0" r="r" b="b"/>
                <a:pathLst>
                  <a:path w="209" h="141">
                    <a:moveTo>
                      <a:pt x="0" y="101"/>
                    </a:moveTo>
                    <a:lnTo>
                      <a:pt x="199" y="0"/>
                    </a:lnTo>
                    <a:lnTo>
                      <a:pt x="209" y="40"/>
                    </a:lnTo>
                    <a:lnTo>
                      <a:pt x="10" y="141"/>
                    </a:lnTo>
                    <a:lnTo>
                      <a:pt x="0" y="101"/>
                    </a:lnTo>
                    <a:close/>
                  </a:path>
                </a:pathLst>
              </a:custGeom>
              <a:solidFill>
                <a:srgbClr val="541400"/>
              </a:solidFill>
              <a:ln w="9525">
                <a:noFill/>
                <a:round/>
                <a:headEnd/>
                <a:tailEnd/>
              </a:ln>
            </p:spPr>
            <p:txBody>
              <a:bodyPr>
                <a:prstTxWarp prst="textNoShape">
                  <a:avLst/>
                </a:prstTxWarp>
              </a:bodyPr>
              <a:lstStyle/>
              <a:p>
                <a:endParaRPr lang="en-US"/>
              </a:p>
            </p:txBody>
          </p:sp>
          <p:sp>
            <p:nvSpPr>
              <p:cNvPr id="25" name="Freeform 27"/>
              <p:cNvSpPr>
                <a:spLocks/>
              </p:cNvSpPr>
              <p:nvPr/>
            </p:nvSpPr>
            <p:spPr bwMode="auto">
              <a:xfrm>
                <a:off x="1322" y="816"/>
                <a:ext cx="220" cy="121"/>
              </a:xfrm>
              <a:custGeom>
                <a:avLst/>
                <a:gdLst/>
                <a:ahLst/>
                <a:cxnLst>
                  <a:cxn ang="0">
                    <a:pos x="0" y="81"/>
                  </a:cxn>
                  <a:cxn ang="0">
                    <a:pos x="209" y="0"/>
                  </a:cxn>
                  <a:cxn ang="0">
                    <a:pos x="220" y="40"/>
                  </a:cxn>
                  <a:cxn ang="0">
                    <a:pos x="10" y="121"/>
                  </a:cxn>
                  <a:cxn ang="0">
                    <a:pos x="0" y="81"/>
                  </a:cxn>
                </a:cxnLst>
                <a:rect l="0" t="0" r="r" b="b"/>
                <a:pathLst>
                  <a:path w="220" h="121">
                    <a:moveTo>
                      <a:pt x="0" y="81"/>
                    </a:moveTo>
                    <a:lnTo>
                      <a:pt x="209" y="0"/>
                    </a:lnTo>
                    <a:lnTo>
                      <a:pt x="220" y="40"/>
                    </a:lnTo>
                    <a:lnTo>
                      <a:pt x="10" y="121"/>
                    </a:lnTo>
                    <a:lnTo>
                      <a:pt x="0" y="81"/>
                    </a:lnTo>
                    <a:close/>
                  </a:path>
                </a:pathLst>
              </a:custGeom>
              <a:solidFill>
                <a:srgbClr val="541400"/>
              </a:solidFill>
              <a:ln w="9525">
                <a:noFill/>
                <a:round/>
                <a:headEnd/>
                <a:tailEnd/>
              </a:ln>
            </p:spPr>
            <p:txBody>
              <a:bodyPr>
                <a:prstTxWarp prst="textNoShape">
                  <a:avLst/>
                </a:prstTxWarp>
              </a:bodyPr>
              <a:lstStyle/>
              <a:p>
                <a:endParaRPr lang="en-US"/>
              </a:p>
            </p:txBody>
          </p:sp>
          <p:sp>
            <p:nvSpPr>
              <p:cNvPr id="26" name="Freeform 28"/>
              <p:cNvSpPr>
                <a:spLocks/>
              </p:cNvSpPr>
              <p:nvPr/>
            </p:nvSpPr>
            <p:spPr bwMode="auto">
              <a:xfrm>
                <a:off x="1531" y="755"/>
                <a:ext cx="241" cy="101"/>
              </a:xfrm>
              <a:custGeom>
                <a:avLst/>
                <a:gdLst/>
                <a:ahLst/>
                <a:cxnLst>
                  <a:cxn ang="0">
                    <a:pos x="0" y="61"/>
                  </a:cxn>
                  <a:cxn ang="0">
                    <a:pos x="231" y="0"/>
                  </a:cxn>
                  <a:cxn ang="0">
                    <a:pos x="241" y="41"/>
                  </a:cxn>
                  <a:cxn ang="0">
                    <a:pos x="11" y="101"/>
                  </a:cxn>
                  <a:cxn ang="0">
                    <a:pos x="0" y="61"/>
                  </a:cxn>
                </a:cxnLst>
                <a:rect l="0" t="0" r="r" b="b"/>
                <a:pathLst>
                  <a:path w="241" h="101">
                    <a:moveTo>
                      <a:pt x="0" y="61"/>
                    </a:moveTo>
                    <a:lnTo>
                      <a:pt x="231" y="0"/>
                    </a:lnTo>
                    <a:lnTo>
                      <a:pt x="241" y="41"/>
                    </a:lnTo>
                    <a:lnTo>
                      <a:pt x="11" y="101"/>
                    </a:lnTo>
                    <a:lnTo>
                      <a:pt x="0" y="61"/>
                    </a:lnTo>
                    <a:close/>
                  </a:path>
                </a:pathLst>
              </a:custGeom>
              <a:solidFill>
                <a:srgbClr val="541400"/>
              </a:solidFill>
              <a:ln w="9525">
                <a:noFill/>
                <a:round/>
                <a:headEnd/>
                <a:tailEnd/>
              </a:ln>
            </p:spPr>
            <p:txBody>
              <a:bodyPr>
                <a:prstTxWarp prst="textNoShape">
                  <a:avLst/>
                </a:prstTxWarp>
              </a:bodyPr>
              <a:lstStyle/>
              <a:p>
                <a:endParaRPr lang="en-US"/>
              </a:p>
            </p:txBody>
          </p:sp>
          <p:sp>
            <p:nvSpPr>
              <p:cNvPr id="27" name="Freeform 29"/>
              <p:cNvSpPr>
                <a:spLocks/>
              </p:cNvSpPr>
              <p:nvPr/>
            </p:nvSpPr>
            <p:spPr bwMode="auto">
              <a:xfrm>
                <a:off x="1762" y="695"/>
                <a:ext cx="251" cy="101"/>
              </a:xfrm>
              <a:custGeom>
                <a:avLst/>
                <a:gdLst/>
                <a:ahLst/>
                <a:cxnLst>
                  <a:cxn ang="0">
                    <a:pos x="0" y="60"/>
                  </a:cxn>
                  <a:cxn ang="0">
                    <a:pos x="241" y="0"/>
                  </a:cxn>
                  <a:cxn ang="0">
                    <a:pos x="251" y="40"/>
                  </a:cxn>
                  <a:cxn ang="0">
                    <a:pos x="10" y="101"/>
                  </a:cxn>
                  <a:cxn ang="0">
                    <a:pos x="0" y="60"/>
                  </a:cxn>
                </a:cxnLst>
                <a:rect l="0" t="0" r="r" b="b"/>
                <a:pathLst>
                  <a:path w="251" h="101">
                    <a:moveTo>
                      <a:pt x="0" y="60"/>
                    </a:moveTo>
                    <a:lnTo>
                      <a:pt x="241" y="0"/>
                    </a:lnTo>
                    <a:lnTo>
                      <a:pt x="251" y="40"/>
                    </a:lnTo>
                    <a:lnTo>
                      <a:pt x="10" y="101"/>
                    </a:lnTo>
                    <a:lnTo>
                      <a:pt x="0" y="60"/>
                    </a:lnTo>
                    <a:close/>
                  </a:path>
                </a:pathLst>
              </a:custGeom>
              <a:solidFill>
                <a:srgbClr val="541400"/>
              </a:solidFill>
              <a:ln w="9525">
                <a:noFill/>
                <a:round/>
                <a:headEnd/>
                <a:tailEnd/>
              </a:ln>
            </p:spPr>
            <p:txBody>
              <a:bodyPr>
                <a:prstTxWarp prst="textNoShape">
                  <a:avLst/>
                </a:prstTxWarp>
              </a:bodyPr>
              <a:lstStyle/>
              <a:p>
                <a:endParaRPr lang="en-US"/>
              </a:p>
            </p:txBody>
          </p:sp>
          <p:sp>
            <p:nvSpPr>
              <p:cNvPr id="28" name="Freeform 30"/>
              <p:cNvSpPr>
                <a:spLocks/>
              </p:cNvSpPr>
              <p:nvPr/>
            </p:nvSpPr>
            <p:spPr bwMode="auto">
              <a:xfrm>
                <a:off x="2003" y="654"/>
                <a:ext cx="241" cy="81"/>
              </a:xfrm>
              <a:custGeom>
                <a:avLst/>
                <a:gdLst/>
                <a:ahLst/>
                <a:cxnLst>
                  <a:cxn ang="0">
                    <a:pos x="0" y="41"/>
                  </a:cxn>
                  <a:cxn ang="0">
                    <a:pos x="241" y="0"/>
                  </a:cxn>
                  <a:cxn ang="0">
                    <a:pos x="241" y="41"/>
                  </a:cxn>
                  <a:cxn ang="0">
                    <a:pos x="10" y="81"/>
                  </a:cxn>
                  <a:cxn ang="0">
                    <a:pos x="0" y="41"/>
                  </a:cxn>
                </a:cxnLst>
                <a:rect l="0" t="0" r="r" b="b"/>
                <a:pathLst>
                  <a:path w="241" h="81">
                    <a:moveTo>
                      <a:pt x="0" y="41"/>
                    </a:moveTo>
                    <a:lnTo>
                      <a:pt x="241" y="0"/>
                    </a:lnTo>
                    <a:lnTo>
                      <a:pt x="241" y="41"/>
                    </a:lnTo>
                    <a:lnTo>
                      <a:pt x="10" y="81"/>
                    </a:lnTo>
                    <a:lnTo>
                      <a:pt x="0" y="41"/>
                    </a:lnTo>
                    <a:close/>
                  </a:path>
                </a:pathLst>
              </a:custGeom>
              <a:solidFill>
                <a:srgbClr val="541400"/>
              </a:solidFill>
              <a:ln w="9525">
                <a:noFill/>
                <a:round/>
                <a:headEnd/>
                <a:tailEnd/>
              </a:ln>
            </p:spPr>
            <p:txBody>
              <a:bodyPr>
                <a:prstTxWarp prst="textNoShape">
                  <a:avLst/>
                </a:prstTxWarp>
              </a:bodyPr>
              <a:lstStyle/>
              <a:p>
                <a:endParaRPr lang="en-US"/>
              </a:p>
            </p:txBody>
          </p:sp>
          <p:sp>
            <p:nvSpPr>
              <p:cNvPr id="29" name="Freeform 31"/>
              <p:cNvSpPr>
                <a:spLocks/>
              </p:cNvSpPr>
              <p:nvPr/>
            </p:nvSpPr>
            <p:spPr bwMode="auto">
              <a:xfrm>
                <a:off x="2244" y="624"/>
                <a:ext cx="524" cy="71"/>
              </a:xfrm>
              <a:custGeom>
                <a:avLst/>
                <a:gdLst/>
                <a:ahLst/>
                <a:cxnLst>
                  <a:cxn ang="0">
                    <a:pos x="0" y="30"/>
                  </a:cxn>
                  <a:cxn ang="0">
                    <a:pos x="524" y="0"/>
                  </a:cxn>
                  <a:cxn ang="0">
                    <a:pos x="524" y="40"/>
                  </a:cxn>
                  <a:cxn ang="0">
                    <a:pos x="0" y="71"/>
                  </a:cxn>
                  <a:cxn ang="0">
                    <a:pos x="0" y="30"/>
                  </a:cxn>
                </a:cxnLst>
                <a:rect l="0" t="0" r="r" b="b"/>
                <a:pathLst>
                  <a:path w="524" h="71">
                    <a:moveTo>
                      <a:pt x="0" y="30"/>
                    </a:moveTo>
                    <a:lnTo>
                      <a:pt x="524" y="0"/>
                    </a:lnTo>
                    <a:lnTo>
                      <a:pt x="524" y="40"/>
                    </a:lnTo>
                    <a:lnTo>
                      <a:pt x="0" y="71"/>
                    </a:lnTo>
                    <a:lnTo>
                      <a:pt x="0" y="30"/>
                    </a:lnTo>
                    <a:close/>
                  </a:path>
                </a:pathLst>
              </a:custGeom>
              <a:solidFill>
                <a:srgbClr val="541400"/>
              </a:solidFill>
              <a:ln w="9525">
                <a:noFill/>
                <a:round/>
                <a:headEnd/>
                <a:tailEnd/>
              </a:ln>
            </p:spPr>
            <p:txBody>
              <a:bodyPr>
                <a:prstTxWarp prst="textNoShape">
                  <a:avLst/>
                </a:prstTxWarp>
              </a:bodyPr>
              <a:lstStyle/>
              <a:p>
                <a:endParaRPr lang="en-US"/>
              </a:p>
            </p:txBody>
          </p:sp>
          <p:sp>
            <p:nvSpPr>
              <p:cNvPr id="30" name="Freeform 32"/>
              <p:cNvSpPr>
                <a:spLocks/>
              </p:cNvSpPr>
              <p:nvPr/>
            </p:nvSpPr>
            <p:spPr bwMode="auto">
              <a:xfrm>
                <a:off x="2768" y="624"/>
                <a:ext cx="523" cy="71"/>
              </a:xfrm>
              <a:custGeom>
                <a:avLst/>
                <a:gdLst/>
                <a:ahLst/>
                <a:cxnLst>
                  <a:cxn ang="0">
                    <a:pos x="0" y="0"/>
                  </a:cxn>
                  <a:cxn ang="0">
                    <a:pos x="523" y="30"/>
                  </a:cxn>
                  <a:cxn ang="0">
                    <a:pos x="523" y="71"/>
                  </a:cxn>
                  <a:cxn ang="0">
                    <a:pos x="0" y="40"/>
                  </a:cxn>
                  <a:cxn ang="0">
                    <a:pos x="0" y="0"/>
                  </a:cxn>
                </a:cxnLst>
                <a:rect l="0" t="0" r="r" b="b"/>
                <a:pathLst>
                  <a:path w="523" h="71">
                    <a:moveTo>
                      <a:pt x="0" y="0"/>
                    </a:moveTo>
                    <a:lnTo>
                      <a:pt x="523" y="30"/>
                    </a:lnTo>
                    <a:lnTo>
                      <a:pt x="523" y="71"/>
                    </a:lnTo>
                    <a:lnTo>
                      <a:pt x="0" y="40"/>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1" name="Freeform 33"/>
              <p:cNvSpPr>
                <a:spLocks/>
              </p:cNvSpPr>
              <p:nvPr/>
            </p:nvSpPr>
            <p:spPr bwMode="auto">
              <a:xfrm>
                <a:off x="3291" y="654"/>
                <a:ext cx="241" cy="81"/>
              </a:xfrm>
              <a:custGeom>
                <a:avLst/>
                <a:gdLst/>
                <a:ahLst/>
                <a:cxnLst>
                  <a:cxn ang="0">
                    <a:pos x="0" y="0"/>
                  </a:cxn>
                  <a:cxn ang="0">
                    <a:pos x="241" y="41"/>
                  </a:cxn>
                  <a:cxn ang="0">
                    <a:pos x="231" y="81"/>
                  </a:cxn>
                  <a:cxn ang="0">
                    <a:pos x="0" y="41"/>
                  </a:cxn>
                  <a:cxn ang="0">
                    <a:pos x="0" y="0"/>
                  </a:cxn>
                </a:cxnLst>
                <a:rect l="0" t="0" r="r" b="b"/>
                <a:pathLst>
                  <a:path w="241" h="81">
                    <a:moveTo>
                      <a:pt x="0" y="0"/>
                    </a:moveTo>
                    <a:lnTo>
                      <a:pt x="241" y="41"/>
                    </a:lnTo>
                    <a:lnTo>
                      <a:pt x="231" y="81"/>
                    </a:lnTo>
                    <a:lnTo>
                      <a:pt x="0" y="41"/>
                    </a:lnTo>
                    <a:lnTo>
                      <a:pt x="0" y="0"/>
                    </a:lnTo>
                    <a:close/>
                  </a:path>
                </a:pathLst>
              </a:custGeom>
              <a:solidFill>
                <a:srgbClr val="541400"/>
              </a:solidFill>
              <a:ln w="9525">
                <a:noFill/>
                <a:round/>
                <a:headEnd/>
                <a:tailEnd/>
              </a:ln>
            </p:spPr>
            <p:txBody>
              <a:bodyPr>
                <a:prstTxWarp prst="textNoShape">
                  <a:avLst/>
                </a:prstTxWarp>
              </a:bodyPr>
              <a:lstStyle/>
              <a:p>
                <a:endParaRPr lang="en-US"/>
              </a:p>
            </p:txBody>
          </p:sp>
          <p:sp>
            <p:nvSpPr>
              <p:cNvPr id="32" name="Freeform 34"/>
              <p:cNvSpPr>
                <a:spLocks/>
              </p:cNvSpPr>
              <p:nvPr/>
            </p:nvSpPr>
            <p:spPr bwMode="auto">
              <a:xfrm>
                <a:off x="3522" y="695"/>
                <a:ext cx="251" cy="101"/>
              </a:xfrm>
              <a:custGeom>
                <a:avLst/>
                <a:gdLst/>
                <a:ahLst/>
                <a:cxnLst>
                  <a:cxn ang="0">
                    <a:pos x="10" y="0"/>
                  </a:cxn>
                  <a:cxn ang="0">
                    <a:pos x="251" y="60"/>
                  </a:cxn>
                  <a:cxn ang="0">
                    <a:pos x="241" y="101"/>
                  </a:cxn>
                  <a:cxn ang="0">
                    <a:pos x="0" y="40"/>
                  </a:cxn>
                  <a:cxn ang="0">
                    <a:pos x="10" y="0"/>
                  </a:cxn>
                </a:cxnLst>
                <a:rect l="0" t="0" r="r" b="b"/>
                <a:pathLst>
                  <a:path w="251" h="101">
                    <a:moveTo>
                      <a:pt x="10" y="0"/>
                    </a:moveTo>
                    <a:lnTo>
                      <a:pt x="251" y="60"/>
                    </a:lnTo>
                    <a:lnTo>
                      <a:pt x="241" y="10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3" name="Freeform 35"/>
              <p:cNvSpPr>
                <a:spLocks/>
              </p:cNvSpPr>
              <p:nvPr/>
            </p:nvSpPr>
            <p:spPr bwMode="auto">
              <a:xfrm>
                <a:off x="3763" y="755"/>
                <a:ext cx="241" cy="101"/>
              </a:xfrm>
              <a:custGeom>
                <a:avLst/>
                <a:gdLst/>
                <a:ahLst/>
                <a:cxnLst>
                  <a:cxn ang="0">
                    <a:pos x="10" y="0"/>
                  </a:cxn>
                  <a:cxn ang="0">
                    <a:pos x="241" y="61"/>
                  </a:cxn>
                  <a:cxn ang="0">
                    <a:pos x="230" y="101"/>
                  </a:cxn>
                  <a:cxn ang="0">
                    <a:pos x="0" y="41"/>
                  </a:cxn>
                  <a:cxn ang="0">
                    <a:pos x="10" y="0"/>
                  </a:cxn>
                </a:cxnLst>
                <a:rect l="0" t="0" r="r" b="b"/>
                <a:pathLst>
                  <a:path w="241" h="101">
                    <a:moveTo>
                      <a:pt x="10" y="0"/>
                    </a:moveTo>
                    <a:lnTo>
                      <a:pt x="241" y="61"/>
                    </a:lnTo>
                    <a:lnTo>
                      <a:pt x="230" y="101"/>
                    </a:lnTo>
                    <a:lnTo>
                      <a:pt x="0" y="41"/>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4" name="Freeform 36"/>
              <p:cNvSpPr>
                <a:spLocks/>
              </p:cNvSpPr>
              <p:nvPr/>
            </p:nvSpPr>
            <p:spPr bwMode="auto">
              <a:xfrm>
                <a:off x="3993" y="816"/>
                <a:ext cx="220" cy="121"/>
              </a:xfrm>
              <a:custGeom>
                <a:avLst/>
                <a:gdLst/>
                <a:ahLst/>
                <a:cxnLst>
                  <a:cxn ang="0">
                    <a:pos x="11" y="0"/>
                  </a:cxn>
                  <a:cxn ang="0">
                    <a:pos x="220" y="81"/>
                  </a:cxn>
                  <a:cxn ang="0">
                    <a:pos x="210" y="121"/>
                  </a:cxn>
                  <a:cxn ang="0">
                    <a:pos x="0" y="40"/>
                  </a:cxn>
                  <a:cxn ang="0">
                    <a:pos x="11" y="0"/>
                  </a:cxn>
                </a:cxnLst>
                <a:rect l="0" t="0" r="r" b="b"/>
                <a:pathLst>
                  <a:path w="220" h="121">
                    <a:moveTo>
                      <a:pt x="11" y="0"/>
                    </a:moveTo>
                    <a:lnTo>
                      <a:pt x="220" y="81"/>
                    </a:lnTo>
                    <a:lnTo>
                      <a:pt x="210" y="121"/>
                    </a:lnTo>
                    <a:lnTo>
                      <a:pt x="0" y="40"/>
                    </a:lnTo>
                    <a:lnTo>
                      <a:pt x="11" y="0"/>
                    </a:lnTo>
                    <a:close/>
                  </a:path>
                </a:pathLst>
              </a:custGeom>
              <a:solidFill>
                <a:srgbClr val="541400"/>
              </a:solidFill>
              <a:ln w="9525">
                <a:noFill/>
                <a:round/>
                <a:headEnd/>
                <a:tailEnd/>
              </a:ln>
            </p:spPr>
            <p:txBody>
              <a:bodyPr>
                <a:prstTxWarp prst="textNoShape">
                  <a:avLst/>
                </a:prstTxWarp>
              </a:bodyPr>
              <a:lstStyle/>
              <a:p>
                <a:endParaRPr lang="en-US"/>
              </a:p>
            </p:txBody>
          </p:sp>
          <p:sp>
            <p:nvSpPr>
              <p:cNvPr id="35" name="Freeform 37"/>
              <p:cNvSpPr>
                <a:spLocks/>
              </p:cNvSpPr>
              <p:nvPr/>
            </p:nvSpPr>
            <p:spPr bwMode="auto">
              <a:xfrm>
                <a:off x="4203" y="897"/>
                <a:ext cx="209" cy="141"/>
              </a:xfrm>
              <a:custGeom>
                <a:avLst/>
                <a:gdLst/>
                <a:ahLst/>
                <a:cxnLst>
                  <a:cxn ang="0">
                    <a:pos x="10" y="0"/>
                  </a:cxn>
                  <a:cxn ang="0">
                    <a:pos x="209" y="101"/>
                  </a:cxn>
                  <a:cxn ang="0">
                    <a:pos x="199" y="141"/>
                  </a:cxn>
                  <a:cxn ang="0">
                    <a:pos x="0" y="40"/>
                  </a:cxn>
                  <a:cxn ang="0">
                    <a:pos x="10" y="0"/>
                  </a:cxn>
                </a:cxnLst>
                <a:rect l="0" t="0" r="r" b="b"/>
                <a:pathLst>
                  <a:path w="209" h="141">
                    <a:moveTo>
                      <a:pt x="10" y="0"/>
                    </a:moveTo>
                    <a:lnTo>
                      <a:pt x="209" y="101"/>
                    </a:lnTo>
                    <a:lnTo>
                      <a:pt x="199"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6" name="Freeform 38"/>
              <p:cNvSpPr>
                <a:spLocks/>
              </p:cNvSpPr>
              <p:nvPr/>
            </p:nvSpPr>
            <p:spPr bwMode="auto">
              <a:xfrm>
                <a:off x="4402" y="998"/>
                <a:ext cx="209" cy="141"/>
              </a:xfrm>
              <a:custGeom>
                <a:avLst/>
                <a:gdLst/>
                <a:ahLst/>
                <a:cxnLst>
                  <a:cxn ang="0">
                    <a:pos x="10" y="0"/>
                  </a:cxn>
                  <a:cxn ang="0">
                    <a:pos x="209" y="111"/>
                  </a:cxn>
                  <a:cxn ang="0">
                    <a:pos x="178" y="141"/>
                  </a:cxn>
                  <a:cxn ang="0">
                    <a:pos x="0" y="40"/>
                  </a:cxn>
                  <a:cxn ang="0">
                    <a:pos x="10" y="0"/>
                  </a:cxn>
                </a:cxnLst>
                <a:rect l="0" t="0" r="r" b="b"/>
                <a:pathLst>
                  <a:path w="209" h="141">
                    <a:moveTo>
                      <a:pt x="10" y="0"/>
                    </a:moveTo>
                    <a:lnTo>
                      <a:pt x="209" y="111"/>
                    </a:lnTo>
                    <a:lnTo>
                      <a:pt x="178" y="141"/>
                    </a:lnTo>
                    <a:lnTo>
                      <a:pt x="0" y="40"/>
                    </a:lnTo>
                    <a:lnTo>
                      <a:pt x="10" y="0"/>
                    </a:lnTo>
                    <a:close/>
                  </a:path>
                </a:pathLst>
              </a:custGeom>
              <a:solidFill>
                <a:srgbClr val="541400"/>
              </a:solidFill>
              <a:ln w="9525">
                <a:noFill/>
                <a:round/>
                <a:headEnd/>
                <a:tailEnd/>
              </a:ln>
            </p:spPr>
            <p:txBody>
              <a:bodyPr>
                <a:prstTxWarp prst="textNoShape">
                  <a:avLst/>
                </a:prstTxWarp>
              </a:bodyPr>
              <a:lstStyle/>
              <a:p>
                <a:endParaRPr lang="en-US"/>
              </a:p>
            </p:txBody>
          </p:sp>
          <p:sp>
            <p:nvSpPr>
              <p:cNvPr id="37" name="Freeform 39"/>
              <p:cNvSpPr>
                <a:spLocks/>
              </p:cNvSpPr>
              <p:nvPr/>
            </p:nvSpPr>
            <p:spPr bwMode="auto">
              <a:xfrm>
                <a:off x="4580" y="1109"/>
                <a:ext cx="199" cy="141"/>
              </a:xfrm>
              <a:custGeom>
                <a:avLst/>
                <a:gdLst/>
                <a:ahLst/>
                <a:cxnLst>
                  <a:cxn ang="0">
                    <a:pos x="31" y="0"/>
                  </a:cxn>
                  <a:cxn ang="0">
                    <a:pos x="199" y="111"/>
                  </a:cxn>
                  <a:cxn ang="0">
                    <a:pos x="168" y="141"/>
                  </a:cxn>
                  <a:cxn ang="0">
                    <a:pos x="0" y="30"/>
                  </a:cxn>
                  <a:cxn ang="0">
                    <a:pos x="31" y="0"/>
                  </a:cxn>
                </a:cxnLst>
                <a:rect l="0" t="0" r="r" b="b"/>
                <a:pathLst>
                  <a:path w="199" h="141">
                    <a:moveTo>
                      <a:pt x="31" y="0"/>
                    </a:moveTo>
                    <a:lnTo>
                      <a:pt x="199" y="111"/>
                    </a:lnTo>
                    <a:lnTo>
                      <a:pt x="168" y="14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8" name="Freeform 40"/>
              <p:cNvSpPr>
                <a:spLocks/>
              </p:cNvSpPr>
              <p:nvPr/>
            </p:nvSpPr>
            <p:spPr bwMode="auto">
              <a:xfrm>
                <a:off x="4748" y="1220"/>
                <a:ext cx="178" cy="161"/>
              </a:xfrm>
              <a:custGeom>
                <a:avLst/>
                <a:gdLst/>
                <a:ahLst/>
                <a:cxnLst>
                  <a:cxn ang="0">
                    <a:pos x="31" y="0"/>
                  </a:cxn>
                  <a:cxn ang="0">
                    <a:pos x="178" y="131"/>
                  </a:cxn>
                  <a:cxn ang="0">
                    <a:pos x="146" y="161"/>
                  </a:cxn>
                  <a:cxn ang="0">
                    <a:pos x="0" y="30"/>
                  </a:cxn>
                  <a:cxn ang="0">
                    <a:pos x="31" y="0"/>
                  </a:cxn>
                </a:cxnLst>
                <a:rect l="0" t="0" r="r" b="b"/>
                <a:pathLst>
                  <a:path w="178" h="161">
                    <a:moveTo>
                      <a:pt x="31" y="0"/>
                    </a:moveTo>
                    <a:lnTo>
                      <a:pt x="178" y="131"/>
                    </a:lnTo>
                    <a:lnTo>
                      <a:pt x="146" y="161"/>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39" name="Freeform 41"/>
              <p:cNvSpPr>
                <a:spLocks/>
              </p:cNvSpPr>
              <p:nvPr/>
            </p:nvSpPr>
            <p:spPr bwMode="auto">
              <a:xfrm>
                <a:off x="4894" y="1351"/>
                <a:ext cx="157" cy="161"/>
              </a:xfrm>
              <a:custGeom>
                <a:avLst/>
                <a:gdLst/>
                <a:ahLst/>
                <a:cxnLst>
                  <a:cxn ang="0">
                    <a:pos x="32" y="0"/>
                  </a:cxn>
                  <a:cxn ang="0">
                    <a:pos x="157" y="131"/>
                  </a:cxn>
                  <a:cxn ang="0">
                    <a:pos x="126" y="161"/>
                  </a:cxn>
                  <a:cxn ang="0">
                    <a:pos x="0" y="30"/>
                  </a:cxn>
                  <a:cxn ang="0">
                    <a:pos x="32" y="0"/>
                  </a:cxn>
                </a:cxnLst>
                <a:rect l="0" t="0" r="r" b="b"/>
                <a:pathLst>
                  <a:path w="157" h="161">
                    <a:moveTo>
                      <a:pt x="32" y="0"/>
                    </a:moveTo>
                    <a:lnTo>
                      <a:pt x="157" y="131"/>
                    </a:lnTo>
                    <a:lnTo>
                      <a:pt x="126" y="161"/>
                    </a:lnTo>
                    <a:lnTo>
                      <a:pt x="0" y="30"/>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0" name="Freeform 42"/>
              <p:cNvSpPr>
                <a:spLocks/>
              </p:cNvSpPr>
              <p:nvPr/>
            </p:nvSpPr>
            <p:spPr bwMode="auto">
              <a:xfrm>
                <a:off x="5020" y="1482"/>
                <a:ext cx="147" cy="172"/>
              </a:xfrm>
              <a:custGeom>
                <a:avLst/>
                <a:gdLst/>
                <a:ahLst/>
                <a:cxnLst>
                  <a:cxn ang="0">
                    <a:pos x="31" y="0"/>
                  </a:cxn>
                  <a:cxn ang="0">
                    <a:pos x="147" y="141"/>
                  </a:cxn>
                  <a:cxn ang="0">
                    <a:pos x="115" y="172"/>
                  </a:cxn>
                  <a:cxn ang="0">
                    <a:pos x="0" y="30"/>
                  </a:cxn>
                  <a:cxn ang="0">
                    <a:pos x="31" y="0"/>
                  </a:cxn>
                </a:cxnLst>
                <a:rect l="0" t="0" r="r" b="b"/>
                <a:pathLst>
                  <a:path w="147" h="172">
                    <a:moveTo>
                      <a:pt x="31" y="0"/>
                    </a:moveTo>
                    <a:lnTo>
                      <a:pt x="147" y="141"/>
                    </a:lnTo>
                    <a:lnTo>
                      <a:pt x="115" y="172"/>
                    </a:lnTo>
                    <a:lnTo>
                      <a:pt x="0" y="30"/>
                    </a:lnTo>
                    <a:lnTo>
                      <a:pt x="31" y="0"/>
                    </a:lnTo>
                    <a:close/>
                  </a:path>
                </a:pathLst>
              </a:custGeom>
              <a:solidFill>
                <a:srgbClr val="541400"/>
              </a:solidFill>
              <a:ln w="9525">
                <a:noFill/>
                <a:round/>
                <a:headEnd/>
                <a:tailEnd/>
              </a:ln>
            </p:spPr>
            <p:txBody>
              <a:bodyPr>
                <a:prstTxWarp prst="textNoShape">
                  <a:avLst/>
                </a:prstTxWarp>
              </a:bodyPr>
              <a:lstStyle/>
              <a:p>
                <a:endParaRPr lang="en-US"/>
              </a:p>
            </p:txBody>
          </p:sp>
          <p:sp>
            <p:nvSpPr>
              <p:cNvPr id="41" name="Freeform 43"/>
              <p:cNvSpPr>
                <a:spLocks/>
              </p:cNvSpPr>
              <p:nvPr/>
            </p:nvSpPr>
            <p:spPr bwMode="auto">
              <a:xfrm>
                <a:off x="5135" y="1623"/>
                <a:ext cx="126" cy="162"/>
              </a:xfrm>
              <a:custGeom>
                <a:avLst/>
                <a:gdLst/>
                <a:ahLst/>
                <a:cxnLst>
                  <a:cxn ang="0">
                    <a:pos x="32" y="0"/>
                  </a:cxn>
                  <a:cxn ang="0">
                    <a:pos x="126" y="152"/>
                  </a:cxn>
                  <a:cxn ang="0">
                    <a:pos x="84" y="162"/>
                  </a:cxn>
                  <a:cxn ang="0">
                    <a:pos x="0" y="31"/>
                  </a:cxn>
                  <a:cxn ang="0">
                    <a:pos x="32" y="0"/>
                  </a:cxn>
                </a:cxnLst>
                <a:rect l="0" t="0" r="r" b="b"/>
                <a:pathLst>
                  <a:path w="126" h="162">
                    <a:moveTo>
                      <a:pt x="32" y="0"/>
                    </a:moveTo>
                    <a:lnTo>
                      <a:pt x="126" y="152"/>
                    </a:lnTo>
                    <a:lnTo>
                      <a:pt x="84" y="162"/>
                    </a:lnTo>
                    <a:lnTo>
                      <a:pt x="0" y="31"/>
                    </a:lnTo>
                    <a:lnTo>
                      <a:pt x="32" y="0"/>
                    </a:lnTo>
                    <a:close/>
                  </a:path>
                </a:pathLst>
              </a:custGeom>
              <a:solidFill>
                <a:srgbClr val="541400"/>
              </a:solidFill>
              <a:ln w="9525">
                <a:noFill/>
                <a:round/>
                <a:headEnd/>
                <a:tailEnd/>
              </a:ln>
            </p:spPr>
            <p:txBody>
              <a:bodyPr>
                <a:prstTxWarp prst="textNoShape">
                  <a:avLst/>
                </a:prstTxWarp>
              </a:bodyPr>
              <a:lstStyle/>
              <a:p>
                <a:endParaRPr lang="en-US"/>
              </a:p>
            </p:txBody>
          </p:sp>
          <p:sp>
            <p:nvSpPr>
              <p:cNvPr id="42" name="Freeform 44"/>
              <p:cNvSpPr>
                <a:spLocks/>
              </p:cNvSpPr>
              <p:nvPr/>
            </p:nvSpPr>
            <p:spPr bwMode="auto">
              <a:xfrm>
                <a:off x="5219" y="1775"/>
                <a:ext cx="105" cy="172"/>
              </a:xfrm>
              <a:custGeom>
                <a:avLst/>
                <a:gdLst/>
                <a:ahLst/>
                <a:cxnLst>
                  <a:cxn ang="0">
                    <a:pos x="42" y="0"/>
                  </a:cxn>
                  <a:cxn ang="0">
                    <a:pos x="105" y="161"/>
                  </a:cxn>
                  <a:cxn ang="0">
                    <a:pos x="63" y="172"/>
                  </a:cxn>
                  <a:cxn ang="0">
                    <a:pos x="0" y="10"/>
                  </a:cxn>
                  <a:cxn ang="0">
                    <a:pos x="42" y="0"/>
                  </a:cxn>
                </a:cxnLst>
                <a:rect l="0" t="0" r="r" b="b"/>
                <a:pathLst>
                  <a:path w="105" h="172">
                    <a:moveTo>
                      <a:pt x="42" y="0"/>
                    </a:moveTo>
                    <a:lnTo>
                      <a:pt x="105" y="161"/>
                    </a:lnTo>
                    <a:lnTo>
                      <a:pt x="63" y="17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3" name="Freeform 45"/>
              <p:cNvSpPr>
                <a:spLocks/>
              </p:cNvSpPr>
              <p:nvPr/>
            </p:nvSpPr>
            <p:spPr bwMode="auto">
              <a:xfrm>
                <a:off x="5282" y="1936"/>
                <a:ext cx="84" cy="172"/>
              </a:xfrm>
              <a:custGeom>
                <a:avLst/>
                <a:gdLst/>
                <a:ahLst/>
                <a:cxnLst>
                  <a:cxn ang="0">
                    <a:pos x="42" y="0"/>
                  </a:cxn>
                  <a:cxn ang="0">
                    <a:pos x="84" y="162"/>
                  </a:cxn>
                  <a:cxn ang="0">
                    <a:pos x="42" y="172"/>
                  </a:cxn>
                  <a:cxn ang="0">
                    <a:pos x="0" y="11"/>
                  </a:cxn>
                  <a:cxn ang="0">
                    <a:pos x="42" y="0"/>
                  </a:cxn>
                </a:cxnLst>
                <a:rect l="0" t="0" r="r" b="b"/>
                <a:pathLst>
                  <a:path w="84" h="172">
                    <a:moveTo>
                      <a:pt x="42" y="0"/>
                    </a:moveTo>
                    <a:lnTo>
                      <a:pt x="84" y="162"/>
                    </a:lnTo>
                    <a:lnTo>
                      <a:pt x="42" y="172"/>
                    </a:lnTo>
                    <a:lnTo>
                      <a:pt x="0" y="11"/>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4" name="Freeform 46"/>
              <p:cNvSpPr>
                <a:spLocks/>
              </p:cNvSpPr>
              <p:nvPr/>
            </p:nvSpPr>
            <p:spPr bwMode="auto">
              <a:xfrm>
                <a:off x="5324" y="2098"/>
                <a:ext cx="52" cy="162"/>
              </a:xfrm>
              <a:custGeom>
                <a:avLst/>
                <a:gdLst/>
                <a:ahLst/>
                <a:cxnLst>
                  <a:cxn ang="0">
                    <a:pos x="42" y="0"/>
                  </a:cxn>
                  <a:cxn ang="0">
                    <a:pos x="52" y="162"/>
                  </a:cxn>
                  <a:cxn ang="0">
                    <a:pos x="10" y="162"/>
                  </a:cxn>
                  <a:cxn ang="0">
                    <a:pos x="0" y="10"/>
                  </a:cxn>
                  <a:cxn ang="0">
                    <a:pos x="42" y="0"/>
                  </a:cxn>
                </a:cxnLst>
                <a:rect l="0" t="0" r="r" b="b"/>
                <a:pathLst>
                  <a:path w="52" h="162">
                    <a:moveTo>
                      <a:pt x="42" y="0"/>
                    </a:moveTo>
                    <a:lnTo>
                      <a:pt x="52" y="162"/>
                    </a:lnTo>
                    <a:lnTo>
                      <a:pt x="10" y="162"/>
                    </a:lnTo>
                    <a:lnTo>
                      <a:pt x="0" y="10"/>
                    </a:lnTo>
                    <a:lnTo>
                      <a:pt x="42" y="0"/>
                    </a:lnTo>
                    <a:close/>
                  </a:path>
                </a:pathLst>
              </a:custGeom>
              <a:solidFill>
                <a:srgbClr val="541400"/>
              </a:solidFill>
              <a:ln w="9525">
                <a:noFill/>
                <a:round/>
                <a:headEnd/>
                <a:tailEnd/>
              </a:ln>
            </p:spPr>
            <p:txBody>
              <a:bodyPr>
                <a:prstTxWarp prst="textNoShape">
                  <a:avLst/>
                </a:prstTxWarp>
              </a:bodyPr>
              <a:lstStyle/>
              <a:p>
                <a:endParaRPr lang="en-US"/>
              </a:p>
            </p:txBody>
          </p:sp>
          <p:sp>
            <p:nvSpPr>
              <p:cNvPr id="45" name="Freeform 47"/>
              <p:cNvSpPr>
                <a:spLocks/>
              </p:cNvSpPr>
              <p:nvPr/>
            </p:nvSpPr>
            <p:spPr bwMode="auto">
              <a:xfrm>
                <a:off x="5324" y="2260"/>
                <a:ext cx="52" cy="161"/>
              </a:xfrm>
              <a:custGeom>
                <a:avLst/>
                <a:gdLst/>
                <a:ahLst/>
                <a:cxnLst>
                  <a:cxn ang="0">
                    <a:pos x="52" y="0"/>
                  </a:cxn>
                  <a:cxn ang="0">
                    <a:pos x="42" y="161"/>
                  </a:cxn>
                  <a:cxn ang="0">
                    <a:pos x="0" y="151"/>
                  </a:cxn>
                  <a:cxn ang="0">
                    <a:pos x="10" y="0"/>
                  </a:cxn>
                  <a:cxn ang="0">
                    <a:pos x="52" y="0"/>
                  </a:cxn>
                </a:cxnLst>
                <a:rect l="0" t="0" r="r" b="b"/>
                <a:pathLst>
                  <a:path w="52" h="161">
                    <a:moveTo>
                      <a:pt x="52" y="0"/>
                    </a:moveTo>
                    <a:lnTo>
                      <a:pt x="42" y="161"/>
                    </a:lnTo>
                    <a:lnTo>
                      <a:pt x="0" y="151"/>
                    </a:lnTo>
                    <a:lnTo>
                      <a:pt x="10" y="0"/>
                    </a:lnTo>
                    <a:lnTo>
                      <a:pt x="52" y="0"/>
                    </a:lnTo>
                    <a:close/>
                  </a:path>
                </a:pathLst>
              </a:custGeom>
              <a:solidFill>
                <a:srgbClr val="541400"/>
              </a:solidFill>
              <a:ln w="9525">
                <a:noFill/>
                <a:round/>
                <a:headEnd/>
                <a:tailEnd/>
              </a:ln>
            </p:spPr>
            <p:txBody>
              <a:bodyPr>
                <a:prstTxWarp prst="textNoShape">
                  <a:avLst/>
                </a:prstTxWarp>
              </a:bodyPr>
              <a:lstStyle/>
              <a:p>
                <a:endParaRPr lang="en-US"/>
              </a:p>
            </p:txBody>
          </p:sp>
          <p:sp>
            <p:nvSpPr>
              <p:cNvPr id="46" name="Freeform 48"/>
              <p:cNvSpPr>
                <a:spLocks/>
              </p:cNvSpPr>
              <p:nvPr/>
            </p:nvSpPr>
            <p:spPr bwMode="auto">
              <a:xfrm>
                <a:off x="5282" y="2411"/>
                <a:ext cx="84" cy="172"/>
              </a:xfrm>
              <a:custGeom>
                <a:avLst/>
                <a:gdLst/>
                <a:ahLst/>
                <a:cxnLst>
                  <a:cxn ang="0">
                    <a:pos x="84" y="10"/>
                  </a:cxn>
                  <a:cxn ang="0">
                    <a:pos x="42" y="172"/>
                  </a:cxn>
                  <a:cxn ang="0">
                    <a:pos x="0" y="161"/>
                  </a:cxn>
                  <a:cxn ang="0">
                    <a:pos x="42" y="0"/>
                  </a:cxn>
                  <a:cxn ang="0">
                    <a:pos x="84" y="10"/>
                  </a:cxn>
                </a:cxnLst>
                <a:rect l="0" t="0" r="r" b="b"/>
                <a:pathLst>
                  <a:path w="84" h="172">
                    <a:moveTo>
                      <a:pt x="84" y="10"/>
                    </a:moveTo>
                    <a:lnTo>
                      <a:pt x="42" y="172"/>
                    </a:lnTo>
                    <a:lnTo>
                      <a:pt x="0" y="161"/>
                    </a:lnTo>
                    <a:lnTo>
                      <a:pt x="42" y="0"/>
                    </a:lnTo>
                    <a:lnTo>
                      <a:pt x="84" y="10"/>
                    </a:lnTo>
                    <a:close/>
                  </a:path>
                </a:pathLst>
              </a:custGeom>
              <a:solidFill>
                <a:srgbClr val="541400"/>
              </a:solidFill>
              <a:ln w="9525">
                <a:noFill/>
                <a:round/>
                <a:headEnd/>
                <a:tailEnd/>
              </a:ln>
            </p:spPr>
            <p:txBody>
              <a:bodyPr>
                <a:prstTxWarp prst="textNoShape">
                  <a:avLst/>
                </a:prstTxWarp>
              </a:bodyPr>
              <a:lstStyle/>
              <a:p>
                <a:endParaRPr lang="en-US"/>
              </a:p>
            </p:txBody>
          </p:sp>
          <p:sp>
            <p:nvSpPr>
              <p:cNvPr id="47" name="Freeform 49"/>
              <p:cNvSpPr>
                <a:spLocks/>
              </p:cNvSpPr>
              <p:nvPr/>
            </p:nvSpPr>
            <p:spPr bwMode="auto">
              <a:xfrm>
                <a:off x="5219" y="2572"/>
                <a:ext cx="105" cy="172"/>
              </a:xfrm>
              <a:custGeom>
                <a:avLst/>
                <a:gdLst/>
                <a:ahLst/>
                <a:cxnLst>
                  <a:cxn ang="0">
                    <a:pos x="105" y="11"/>
                  </a:cxn>
                  <a:cxn ang="0">
                    <a:pos x="42" y="172"/>
                  </a:cxn>
                  <a:cxn ang="0">
                    <a:pos x="0" y="162"/>
                  </a:cxn>
                  <a:cxn ang="0">
                    <a:pos x="63" y="0"/>
                  </a:cxn>
                  <a:cxn ang="0">
                    <a:pos x="105" y="11"/>
                  </a:cxn>
                </a:cxnLst>
                <a:rect l="0" t="0" r="r" b="b"/>
                <a:pathLst>
                  <a:path w="105" h="172">
                    <a:moveTo>
                      <a:pt x="105" y="11"/>
                    </a:moveTo>
                    <a:lnTo>
                      <a:pt x="42" y="172"/>
                    </a:lnTo>
                    <a:lnTo>
                      <a:pt x="0" y="162"/>
                    </a:lnTo>
                    <a:lnTo>
                      <a:pt x="63" y="0"/>
                    </a:lnTo>
                    <a:lnTo>
                      <a:pt x="105" y="11"/>
                    </a:lnTo>
                    <a:close/>
                  </a:path>
                </a:pathLst>
              </a:custGeom>
              <a:solidFill>
                <a:srgbClr val="541400"/>
              </a:solidFill>
              <a:ln w="9525">
                <a:noFill/>
                <a:round/>
                <a:headEnd/>
                <a:tailEnd/>
              </a:ln>
            </p:spPr>
            <p:txBody>
              <a:bodyPr>
                <a:prstTxWarp prst="textNoShape">
                  <a:avLst/>
                </a:prstTxWarp>
              </a:bodyPr>
              <a:lstStyle/>
              <a:p>
                <a:endParaRPr lang="en-US"/>
              </a:p>
            </p:txBody>
          </p:sp>
          <p:sp>
            <p:nvSpPr>
              <p:cNvPr id="48" name="Freeform 50"/>
              <p:cNvSpPr>
                <a:spLocks/>
              </p:cNvSpPr>
              <p:nvPr/>
            </p:nvSpPr>
            <p:spPr bwMode="auto">
              <a:xfrm>
                <a:off x="5135" y="2734"/>
                <a:ext cx="126" cy="172"/>
              </a:xfrm>
              <a:custGeom>
                <a:avLst/>
                <a:gdLst/>
                <a:ahLst/>
                <a:cxnLst>
                  <a:cxn ang="0">
                    <a:pos x="126" y="10"/>
                  </a:cxn>
                  <a:cxn ang="0">
                    <a:pos x="32" y="172"/>
                  </a:cxn>
                  <a:cxn ang="0">
                    <a:pos x="0" y="141"/>
                  </a:cxn>
                  <a:cxn ang="0">
                    <a:pos x="84" y="0"/>
                  </a:cxn>
                  <a:cxn ang="0">
                    <a:pos x="126" y="10"/>
                  </a:cxn>
                </a:cxnLst>
                <a:rect l="0" t="0" r="r" b="b"/>
                <a:pathLst>
                  <a:path w="126" h="172">
                    <a:moveTo>
                      <a:pt x="126" y="10"/>
                    </a:moveTo>
                    <a:lnTo>
                      <a:pt x="32" y="172"/>
                    </a:lnTo>
                    <a:lnTo>
                      <a:pt x="0" y="141"/>
                    </a:lnTo>
                    <a:lnTo>
                      <a:pt x="84" y="0"/>
                    </a:lnTo>
                    <a:lnTo>
                      <a:pt x="126" y="10"/>
                    </a:lnTo>
                    <a:close/>
                  </a:path>
                </a:pathLst>
              </a:custGeom>
              <a:solidFill>
                <a:srgbClr val="541400"/>
              </a:solidFill>
              <a:ln w="9525">
                <a:noFill/>
                <a:round/>
                <a:headEnd/>
                <a:tailEnd/>
              </a:ln>
            </p:spPr>
            <p:txBody>
              <a:bodyPr>
                <a:prstTxWarp prst="textNoShape">
                  <a:avLst/>
                </a:prstTxWarp>
              </a:bodyPr>
              <a:lstStyle/>
              <a:p>
                <a:endParaRPr lang="en-US"/>
              </a:p>
            </p:txBody>
          </p:sp>
          <p:sp>
            <p:nvSpPr>
              <p:cNvPr id="49" name="Freeform 51"/>
              <p:cNvSpPr>
                <a:spLocks/>
              </p:cNvSpPr>
              <p:nvPr/>
            </p:nvSpPr>
            <p:spPr bwMode="auto">
              <a:xfrm>
                <a:off x="5020" y="2875"/>
                <a:ext cx="147" cy="172"/>
              </a:xfrm>
              <a:custGeom>
                <a:avLst/>
                <a:gdLst/>
                <a:ahLst/>
                <a:cxnLst>
                  <a:cxn ang="0">
                    <a:pos x="147" y="31"/>
                  </a:cxn>
                  <a:cxn ang="0">
                    <a:pos x="31" y="172"/>
                  </a:cxn>
                  <a:cxn ang="0">
                    <a:pos x="0" y="142"/>
                  </a:cxn>
                  <a:cxn ang="0">
                    <a:pos x="115" y="0"/>
                  </a:cxn>
                  <a:cxn ang="0">
                    <a:pos x="147" y="31"/>
                  </a:cxn>
                </a:cxnLst>
                <a:rect l="0" t="0" r="r" b="b"/>
                <a:pathLst>
                  <a:path w="147" h="172">
                    <a:moveTo>
                      <a:pt x="147" y="31"/>
                    </a:moveTo>
                    <a:lnTo>
                      <a:pt x="31" y="172"/>
                    </a:lnTo>
                    <a:lnTo>
                      <a:pt x="0" y="142"/>
                    </a:lnTo>
                    <a:lnTo>
                      <a:pt x="115" y="0"/>
                    </a:lnTo>
                    <a:lnTo>
                      <a:pt x="147" y="31"/>
                    </a:lnTo>
                    <a:close/>
                  </a:path>
                </a:pathLst>
              </a:custGeom>
              <a:solidFill>
                <a:srgbClr val="541400"/>
              </a:solidFill>
              <a:ln w="9525">
                <a:noFill/>
                <a:round/>
                <a:headEnd/>
                <a:tailEnd/>
              </a:ln>
            </p:spPr>
            <p:txBody>
              <a:bodyPr>
                <a:prstTxWarp prst="textNoShape">
                  <a:avLst/>
                </a:prstTxWarp>
              </a:bodyPr>
              <a:lstStyle/>
              <a:p>
                <a:endParaRPr lang="en-US"/>
              </a:p>
            </p:txBody>
          </p:sp>
          <p:sp>
            <p:nvSpPr>
              <p:cNvPr id="50" name="Freeform 52"/>
              <p:cNvSpPr>
                <a:spLocks/>
              </p:cNvSpPr>
              <p:nvPr/>
            </p:nvSpPr>
            <p:spPr bwMode="auto">
              <a:xfrm>
                <a:off x="4894" y="3017"/>
                <a:ext cx="157" cy="161"/>
              </a:xfrm>
              <a:custGeom>
                <a:avLst/>
                <a:gdLst/>
                <a:ahLst/>
                <a:cxnLst>
                  <a:cxn ang="0">
                    <a:pos x="157" y="30"/>
                  </a:cxn>
                  <a:cxn ang="0">
                    <a:pos x="32" y="161"/>
                  </a:cxn>
                  <a:cxn ang="0">
                    <a:pos x="0" y="131"/>
                  </a:cxn>
                  <a:cxn ang="0">
                    <a:pos x="126" y="0"/>
                  </a:cxn>
                  <a:cxn ang="0">
                    <a:pos x="157" y="30"/>
                  </a:cxn>
                </a:cxnLst>
                <a:rect l="0" t="0" r="r" b="b"/>
                <a:pathLst>
                  <a:path w="157" h="161">
                    <a:moveTo>
                      <a:pt x="157" y="30"/>
                    </a:moveTo>
                    <a:lnTo>
                      <a:pt x="32" y="161"/>
                    </a:lnTo>
                    <a:lnTo>
                      <a:pt x="0" y="131"/>
                    </a:lnTo>
                    <a:lnTo>
                      <a:pt x="126" y="0"/>
                    </a:lnTo>
                    <a:lnTo>
                      <a:pt x="157" y="30"/>
                    </a:lnTo>
                    <a:close/>
                  </a:path>
                </a:pathLst>
              </a:custGeom>
              <a:solidFill>
                <a:srgbClr val="541400"/>
              </a:solidFill>
              <a:ln w="9525">
                <a:noFill/>
                <a:round/>
                <a:headEnd/>
                <a:tailEnd/>
              </a:ln>
            </p:spPr>
            <p:txBody>
              <a:bodyPr>
                <a:prstTxWarp prst="textNoShape">
                  <a:avLst/>
                </a:prstTxWarp>
              </a:bodyPr>
              <a:lstStyle/>
              <a:p>
                <a:endParaRPr lang="en-US"/>
              </a:p>
            </p:txBody>
          </p:sp>
          <p:sp>
            <p:nvSpPr>
              <p:cNvPr id="51" name="Freeform 53"/>
              <p:cNvSpPr>
                <a:spLocks/>
              </p:cNvSpPr>
              <p:nvPr/>
            </p:nvSpPr>
            <p:spPr bwMode="auto">
              <a:xfrm>
                <a:off x="4748" y="3148"/>
                <a:ext cx="178" cy="161"/>
              </a:xfrm>
              <a:custGeom>
                <a:avLst/>
                <a:gdLst/>
                <a:ahLst/>
                <a:cxnLst>
                  <a:cxn ang="0">
                    <a:pos x="178" y="30"/>
                  </a:cxn>
                  <a:cxn ang="0">
                    <a:pos x="31" y="161"/>
                  </a:cxn>
                  <a:cxn ang="0">
                    <a:pos x="0" y="131"/>
                  </a:cxn>
                  <a:cxn ang="0">
                    <a:pos x="146" y="0"/>
                  </a:cxn>
                  <a:cxn ang="0">
                    <a:pos x="178" y="30"/>
                  </a:cxn>
                </a:cxnLst>
                <a:rect l="0" t="0" r="r" b="b"/>
                <a:pathLst>
                  <a:path w="178" h="161">
                    <a:moveTo>
                      <a:pt x="178" y="30"/>
                    </a:moveTo>
                    <a:lnTo>
                      <a:pt x="31" y="161"/>
                    </a:lnTo>
                    <a:lnTo>
                      <a:pt x="0" y="131"/>
                    </a:lnTo>
                    <a:lnTo>
                      <a:pt x="146" y="0"/>
                    </a:lnTo>
                    <a:lnTo>
                      <a:pt x="178" y="30"/>
                    </a:lnTo>
                    <a:close/>
                  </a:path>
                </a:pathLst>
              </a:custGeom>
              <a:solidFill>
                <a:srgbClr val="541400"/>
              </a:solidFill>
              <a:ln w="9525">
                <a:noFill/>
                <a:round/>
                <a:headEnd/>
                <a:tailEnd/>
              </a:ln>
            </p:spPr>
            <p:txBody>
              <a:bodyPr>
                <a:prstTxWarp prst="textNoShape">
                  <a:avLst/>
                </a:prstTxWarp>
              </a:bodyPr>
              <a:lstStyle/>
              <a:p>
                <a:endParaRPr lang="en-US"/>
              </a:p>
            </p:txBody>
          </p:sp>
          <p:sp>
            <p:nvSpPr>
              <p:cNvPr id="52" name="Freeform 54"/>
              <p:cNvSpPr>
                <a:spLocks/>
              </p:cNvSpPr>
              <p:nvPr/>
            </p:nvSpPr>
            <p:spPr bwMode="auto">
              <a:xfrm>
                <a:off x="4580" y="3279"/>
                <a:ext cx="199" cy="142"/>
              </a:xfrm>
              <a:custGeom>
                <a:avLst/>
                <a:gdLst/>
                <a:ahLst/>
                <a:cxnLst>
                  <a:cxn ang="0">
                    <a:pos x="199" y="30"/>
                  </a:cxn>
                  <a:cxn ang="0">
                    <a:pos x="31" y="142"/>
                  </a:cxn>
                  <a:cxn ang="0">
                    <a:pos x="0" y="111"/>
                  </a:cxn>
                  <a:cxn ang="0">
                    <a:pos x="168" y="0"/>
                  </a:cxn>
                  <a:cxn ang="0">
                    <a:pos x="199" y="30"/>
                  </a:cxn>
                </a:cxnLst>
                <a:rect l="0" t="0" r="r" b="b"/>
                <a:pathLst>
                  <a:path w="199" h="142">
                    <a:moveTo>
                      <a:pt x="199" y="30"/>
                    </a:moveTo>
                    <a:lnTo>
                      <a:pt x="31" y="142"/>
                    </a:lnTo>
                    <a:lnTo>
                      <a:pt x="0" y="111"/>
                    </a:lnTo>
                    <a:lnTo>
                      <a:pt x="168" y="0"/>
                    </a:lnTo>
                    <a:lnTo>
                      <a:pt x="199" y="30"/>
                    </a:lnTo>
                    <a:close/>
                  </a:path>
                </a:pathLst>
              </a:custGeom>
              <a:solidFill>
                <a:srgbClr val="541400"/>
              </a:solidFill>
              <a:ln w="9525">
                <a:noFill/>
                <a:round/>
                <a:headEnd/>
                <a:tailEnd/>
              </a:ln>
            </p:spPr>
            <p:txBody>
              <a:bodyPr>
                <a:prstTxWarp prst="textNoShape">
                  <a:avLst/>
                </a:prstTxWarp>
              </a:bodyPr>
              <a:lstStyle/>
              <a:p>
                <a:endParaRPr lang="en-US"/>
              </a:p>
            </p:txBody>
          </p:sp>
          <p:sp>
            <p:nvSpPr>
              <p:cNvPr id="53" name="Freeform 55"/>
              <p:cNvSpPr>
                <a:spLocks/>
              </p:cNvSpPr>
              <p:nvPr/>
            </p:nvSpPr>
            <p:spPr bwMode="auto">
              <a:xfrm>
                <a:off x="4402" y="3390"/>
                <a:ext cx="209" cy="131"/>
              </a:xfrm>
              <a:custGeom>
                <a:avLst/>
                <a:gdLst/>
                <a:ahLst/>
                <a:cxnLst>
                  <a:cxn ang="0">
                    <a:pos x="209" y="31"/>
                  </a:cxn>
                  <a:cxn ang="0">
                    <a:pos x="10" y="131"/>
                  </a:cxn>
                  <a:cxn ang="0">
                    <a:pos x="0" y="91"/>
                  </a:cxn>
                  <a:cxn ang="0">
                    <a:pos x="178" y="0"/>
                  </a:cxn>
                  <a:cxn ang="0">
                    <a:pos x="209" y="31"/>
                  </a:cxn>
                </a:cxnLst>
                <a:rect l="0" t="0" r="r" b="b"/>
                <a:pathLst>
                  <a:path w="209" h="131">
                    <a:moveTo>
                      <a:pt x="209" y="31"/>
                    </a:moveTo>
                    <a:lnTo>
                      <a:pt x="10" y="131"/>
                    </a:lnTo>
                    <a:lnTo>
                      <a:pt x="0" y="91"/>
                    </a:lnTo>
                    <a:lnTo>
                      <a:pt x="178" y="0"/>
                    </a:lnTo>
                    <a:lnTo>
                      <a:pt x="209" y="31"/>
                    </a:lnTo>
                    <a:close/>
                  </a:path>
                </a:pathLst>
              </a:custGeom>
              <a:solidFill>
                <a:srgbClr val="541400"/>
              </a:solidFill>
              <a:ln w="9525">
                <a:noFill/>
                <a:round/>
                <a:headEnd/>
                <a:tailEnd/>
              </a:ln>
            </p:spPr>
            <p:txBody>
              <a:bodyPr>
                <a:prstTxWarp prst="textNoShape">
                  <a:avLst/>
                </a:prstTxWarp>
              </a:bodyPr>
              <a:lstStyle/>
              <a:p>
                <a:endParaRPr lang="en-US"/>
              </a:p>
            </p:txBody>
          </p:sp>
          <p:sp>
            <p:nvSpPr>
              <p:cNvPr id="54" name="Freeform 56"/>
              <p:cNvSpPr>
                <a:spLocks/>
              </p:cNvSpPr>
              <p:nvPr/>
            </p:nvSpPr>
            <p:spPr bwMode="auto">
              <a:xfrm>
                <a:off x="4203" y="3481"/>
                <a:ext cx="209" cy="141"/>
              </a:xfrm>
              <a:custGeom>
                <a:avLst/>
                <a:gdLst/>
                <a:ahLst/>
                <a:cxnLst>
                  <a:cxn ang="0">
                    <a:pos x="209" y="40"/>
                  </a:cxn>
                  <a:cxn ang="0">
                    <a:pos x="10" y="141"/>
                  </a:cxn>
                  <a:cxn ang="0">
                    <a:pos x="0" y="101"/>
                  </a:cxn>
                  <a:cxn ang="0">
                    <a:pos x="199" y="0"/>
                  </a:cxn>
                  <a:cxn ang="0">
                    <a:pos x="209" y="40"/>
                  </a:cxn>
                </a:cxnLst>
                <a:rect l="0" t="0" r="r" b="b"/>
                <a:pathLst>
                  <a:path w="209" h="141">
                    <a:moveTo>
                      <a:pt x="209" y="40"/>
                    </a:moveTo>
                    <a:lnTo>
                      <a:pt x="10" y="141"/>
                    </a:lnTo>
                    <a:lnTo>
                      <a:pt x="0" y="101"/>
                    </a:lnTo>
                    <a:lnTo>
                      <a:pt x="199" y="0"/>
                    </a:lnTo>
                    <a:lnTo>
                      <a:pt x="209" y="40"/>
                    </a:lnTo>
                    <a:close/>
                  </a:path>
                </a:pathLst>
              </a:custGeom>
              <a:solidFill>
                <a:srgbClr val="541400"/>
              </a:solidFill>
              <a:ln w="9525">
                <a:noFill/>
                <a:round/>
                <a:headEnd/>
                <a:tailEnd/>
              </a:ln>
            </p:spPr>
            <p:txBody>
              <a:bodyPr>
                <a:prstTxWarp prst="textNoShape">
                  <a:avLst/>
                </a:prstTxWarp>
              </a:bodyPr>
              <a:lstStyle/>
              <a:p>
                <a:endParaRPr lang="en-US"/>
              </a:p>
            </p:txBody>
          </p:sp>
          <p:sp>
            <p:nvSpPr>
              <p:cNvPr id="55" name="Freeform 57"/>
              <p:cNvSpPr>
                <a:spLocks/>
              </p:cNvSpPr>
              <p:nvPr/>
            </p:nvSpPr>
            <p:spPr bwMode="auto">
              <a:xfrm>
                <a:off x="3993" y="3582"/>
                <a:ext cx="220" cy="121"/>
              </a:xfrm>
              <a:custGeom>
                <a:avLst/>
                <a:gdLst/>
                <a:ahLst/>
                <a:cxnLst>
                  <a:cxn ang="0">
                    <a:pos x="220" y="40"/>
                  </a:cxn>
                  <a:cxn ang="0">
                    <a:pos x="11" y="121"/>
                  </a:cxn>
                  <a:cxn ang="0">
                    <a:pos x="0" y="81"/>
                  </a:cxn>
                  <a:cxn ang="0">
                    <a:pos x="210" y="0"/>
                  </a:cxn>
                  <a:cxn ang="0">
                    <a:pos x="220" y="40"/>
                  </a:cxn>
                </a:cxnLst>
                <a:rect l="0" t="0" r="r" b="b"/>
                <a:pathLst>
                  <a:path w="220" h="121">
                    <a:moveTo>
                      <a:pt x="220" y="40"/>
                    </a:moveTo>
                    <a:lnTo>
                      <a:pt x="11" y="121"/>
                    </a:lnTo>
                    <a:lnTo>
                      <a:pt x="0" y="81"/>
                    </a:lnTo>
                    <a:lnTo>
                      <a:pt x="210" y="0"/>
                    </a:lnTo>
                    <a:lnTo>
                      <a:pt x="220" y="40"/>
                    </a:lnTo>
                    <a:close/>
                  </a:path>
                </a:pathLst>
              </a:custGeom>
              <a:solidFill>
                <a:srgbClr val="541400"/>
              </a:solidFill>
              <a:ln w="9525">
                <a:noFill/>
                <a:round/>
                <a:headEnd/>
                <a:tailEnd/>
              </a:ln>
            </p:spPr>
            <p:txBody>
              <a:bodyPr>
                <a:prstTxWarp prst="textNoShape">
                  <a:avLst/>
                </a:prstTxWarp>
              </a:bodyPr>
              <a:lstStyle/>
              <a:p>
                <a:endParaRPr lang="en-US"/>
              </a:p>
            </p:txBody>
          </p:sp>
          <p:sp>
            <p:nvSpPr>
              <p:cNvPr id="56" name="Freeform 58"/>
              <p:cNvSpPr>
                <a:spLocks/>
              </p:cNvSpPr>
              <p:nvPr/>
            </p:nvSpPr>
            <p:spPr bwMode="auto">
              <a:xfrm>
                <a:off x="3763" y="3663"/>
                <a:ext cx="241" cy="101"/>
              </a:xfrm>
              <a:custGeom>
                <a:avLst/>
                <a:gdLst/>
                <a:ahLst/>
                <a:cxnLst>
                  <a:cxn ang="0">
                    <a:pos x="241" y="40"/>
                  </a:cxn>
                  <a:cxn ang="0">
                    <a:pos x="10" y="101"/>
                  </a:cxn>
                  <a:cxn ang="0">
                    <a:pos x="0" y="60"/>
                  </a:cxn>
                  <a:cxn ang="0">
                    <a:pos x="230" y="0"/>
                  </a:cxn>
                  <a:cxn ang="0">
                    <a:pos x="241" y="40"/>
                  </a:cxn>
                </a:cxnLst>
                <a:rect l="0" t="0" r="r" b="b"/>
                <a:pathLst>
                  <a:path w="241" h="101">
                    <a:moveTo>
                      <a:pt x="241" y="40"/>
                    </a:moveTo>
                    <a:lnTo>
                      <a:pt x="10" y="101"/>
                    </a:lnTo>
                    <a:lnTo>
                      <a:pt x="0" y="60"/>
                    </a:lnTo>
                    <a:lnTo>
                      <a:pt x="230"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7" name="Freeform 59"/>
              <p:cNvSpPr>
                <a:spLocks/>
              </p:cNvSpPr>
              <p:nvPr/>
            </p:nvSpPr>
            <p:spPr bwMode="auto">
              <a:xfrm>
                <a:off x="3522" y="3723"/>
                <a:ext cx="251" cy="101"/>
              </a:xfrm>
              <a:custGeom>
                <a:avLst/>
                <a:gdLst/>
                <a:ahLst/>
                <a:cxnLst>
                  <a:cxn ang="0">
                    <a:pos x="251" y="41"/>
                  </a:cxn>
                  <a:cxn ang="0">
                    <a:pos x="10" y="101"/>
                  </a:cxn>
                  <a:cxn ang="0">
                    <a:pos x="0" y="61"/>
                  </a:cxn>
                  <a:cxn ang="0">
                    <a:pos x="241" y="0"/>
                  </a:cxn>
                  <a:cxn ang="0">
                    <a:pos x="251" y="41"/>
                  </a:cxn>
                </a:cxnLst>
                <a:rect l="0" t="0" r="r" b="b"/>
                <a:pathLst>
                  <a:path w="251" h="101">
                    <a:moveTo>
                      <a:pt x="251" y="41"/>
                    </a:moveTo>
                    <a:lnTo>
                      <a:pt x="10" y="101"/>
                    </a:lnTo>
                    <a:lnTo>
                      <a:pt x="0" y="61"/>
                    </a:lnTo>
                    <a:lnTo>
                      <a:pt x="241" y="0"/>
                    </a:lnTo>
                    <a:lnTo>
                      <a:pt x="251" y="41"/>
                    </a:lnTo>
                    <a:close/>
                  </a:path>
                </a:pathLst>
              </a:custGeom>
              <a:solidFill>
                <a:srgbClr val="541400"/>
              </a:solidFill>
              <a:ln w="9525">
                <a:noFill/>
                <a:round/>
                <a:headEnd/>
                <a:tailEnd/>
              </a:ln>
            </p:spPr>
            <p:txBody>
              <a:bodyPr>
                <a:prstTxWarp prst="textNoShape">
                  <a:avLst/>
                </a:prstTxWarp>
              </a:bodyPr>
              <a:lstStyle/>
              <a:p>
                <a:endParaRPr lang="en-US"/>
              </a:p>
            </p:txBody>
          </p:sp>
          <p:sp>
            <p:nvSpPr>
              <p:cNvPr id="58" name="Freeform 60"/>
              <p:cNvSpPr>
                <a:spLocks/>
              </p:cNvSpPr>
              <p:nvPr/>
            </p:nvSpPr>
            <p:spPr bwMode="auto">
              <a:xfrm>
                <a:off x="3291" y="3784"/>
                <a:ext cx="241" cy="81"/>
              </a:xfrm>
              <a:custGeom>
                <a:avLst/>
                <a:gdLst/>
                <a:ahLst/>
                <a:cxnLst>
                  <a:cxn ang="0">
                    <a:pos x="241" y="40"/>
                  </a:cxn>
                  <a:cxn ang="0">
                    <a:pos x="0" y="81"/>
                  </a:cxn>
                  <a:cxn ang="0">
                    <a:pos x="0" y="40"/>
                  </a:cxn>
                  <a:cxn ang="0">
                    <a:pos x="231" y="0"/>
                  </a:cxn>
                  <a:cxn ang="0">
                    <a:pos x="241" y="40"/>
                  </a:cxn>
                </a:cxnLst>
                <a:rect l="0" t="0" r="r" b="b"/>
                <a:pathLst>
                  <a:path w="241" h="81">
                    <a:moveTo>
                      <a:pt x="241" y="40"/>
                    </a:moveTo>
                    <a:lnTo>
                      <a:pt x="0" y="81"/>
                    </a:lnTo>
                    <a:lnTo>
                      <a:pt x="0" y="40"/>
                    </a:lnTo>
                    <a:lnTo>
                      <a:pt x="231" y="0"/>
                    </a:lnTo>
                    <a:lnTo>
                      <a:pt x="241" y="40"/>
                    </a:lnTo>
                    <a:close/>
                  </a:path>
                </a:pathLst>
              </a:custGeom>
              <a:solidFill>
                <a:srgbClr val="541400"/>
              </a:solidFill>
              <a:ln w="9525">
                <a:noFill/>
                <a:round/>
                <a:headEnd/>
                <a:tailEnd/>
              </a:ln>
            </p:spPr>
            <p:txBody>
              <a:bodyPr>
                <a:prstTxWarp prst="textNoShape">
                  <a:avLst/>
                </a:prstTxWarp>
              </a:bodyPr>
              <a:lstStyle/>
              <a:p>
                <a:endParaRPr lang="en-US"/>
              </a:p>
            </p:txBody>
          </p:sp>
          <p:sp>
            <p:nvSpPr>
              <p:cNvPr id="59" name="Freeform 61"/>
              <p:cNvSpPr>
                <a:spLocks/>
              </p:cNvSpPr>
              <p:nvPr/>
            </p:nvSpPr>
            <p:spPr bwMode="auto">
              <a:xfrm>
                <a:off x="2768" y="3824"/>
                <a:ext cx="523" cy="71"/>
              </a:xfrm>
              <a:custGeom>
                <a:avLst/>
                <a:gdLst/>
                <a:ahLst/>
                <a:cxnLst>
                  <a:cxn ang="0">
                    <a:pos x="523" y="41"/>
                  </a:cxn>
                  <a:cxn ang="0">
                    <a:pos x="0" y="71"/>
                  </a:cxn>
                  <a:cxn ang="0">
                    <a:pos x="0" y="31"/>
                  </a:cxn>
                  <a:cxn ang="0">
                    <a:pos x="523" y="0"/>
                  </a:cxn>
                  <a:cxn ang="0">
                    <a:pos x="523" y="41"/>
                  </a:cxn>
                </a:cxnLst>
                <a:rect l="0" t="0" r="r" b="b"/>
                <a:pathLst>
                  <a:path w="523" h="71">
                    <a:moveTo>
                      <a:pt x="523" y="41"/>
                    </a:moveTo>
                    <a:lnTo>
                      <a:pt x="0" y="71"/>
                    </a:lnTo>
                    <a:lnTo>
                      <a:pt x="0" y="31"/>
                    </a:lnTo>
                    <a:lnTo>
                      <a:pt x="523" y="0"/>
                    </a:lnTo>
                    <a:lnTo>
                      <a:pt x="523" y="41"/>
                    </a:lnTo>
                    <a:close/>
                  </a:path>
                </a:pathLst>
              </a:custGeom>
              <a:solidFill>
                <a:srgbClr val="541400"/>
              </a:solidFill>
              <a:ln w="9525">
                <a:noFill/>
                <a:round/>
                <a:headEnd/>
                <a:tailEnd/>
              </a:ln>
            </p:spPr>
            <p:txBody>
              <a:bodyPr>
                <a:prstTxWarp prst="textNoShape">
                  <a:avLst/>
                </a:prstTxWarp>
              </a:bodyPr>
              <a:lstStyle/>
              <a:p>
                <a:endParaRPr lang="en-US"/>
              </a:p>
            </p:txBody>
          </p:sp>
          <p:sp>
            <p:nvSpPr>
              <p:cNvPr id="60" name="Freeform 62"/>
              <p:cNvSpPr>
                <a:spLocks/>
              </p:cNvSpPr>
              <p:nvPr/>
            </p:nvSpPr>
            <p:spPr bwMode="auto">
              <a:xfrm>
                <a:off x="2244" y="3824"/>
                <a:ext cx="524" cy="71"/>
              </a:xfrm>
              <a:custGeom>
                <a:avLst/>
                <a:gdLst/>
                <a:ahLst/>
                <a:cxnLst>
                  <a:cxn ang="0">
                    <a:pos x="524" y="71"/>
                  </a:cxn>
                  <a:cxn ang="0">
                    <a:pos x="0" y="41"/>
                  </a:cxn>
                  <a:cxn ang="0">
                    <a:pos x="0" y="0"/>
                  </a:cxn>
                  <a:cxn ang="0">
                    <a:pos x="524" y="31"/>
                  </a:cxn>
                  <a:cxn ang="0">
                    <a:pos x="524" y="71"/>
                  </a:cxn>
                </a:cxnLst>
                <a:rect l="0" t="0" r="r" b="b"/>
                <a:pathLst>
                  <a:path w="524" h="71">
                    <a:moveTo>
                      <a:pt x="524" y="71"/>
                    </a:moveTo>
                    <a:lnTo>
                      <a:pt x="0" y="41"/>
                    </a:lnTo>
                    <a:lnTo>
                      <a:pt x="0" y="0"/>
                    </a:lnTo>
                    <a:lnTo>
                      <a:pt x="524" y="31"/>
                    </a:lnTo>
                    <a:lnTo>
                      <a:pt x="524" y="71"/>
                    </a:lnTo>
                    <a:close/>
                  </a:path>
                </a:pathLst>
              </a:custGeom>
              <a:solidFill>
                <a:srgbClr val="541400"/>
              </a:solidFill>
              <a:ln w="9525">
                <a:noFill/>
                <a:round/>
                <a:headEnd/>
                <a:tailEnd/>
              </a:ln>
            </p:spPr>
            <p:txBody>
              <a:bodyPr>
                <a:prstTxWarp prst="textNoShape">
                  <a:avLst/>
                </a:prstTxWarp>
              </a:bodyPr>
              <a:lstStyle/>
              <a:p>
                <a:endParaRPr lang="en-US"/>
              </a:p>
            </p:txBody>
          </p:sp>
          <p:sp>
            <p:nvSpPr>
              <p:cNvPr id="61" name="Freeform 63"/>
              <p:cNvSpPr>
                <a:spLocks/>
              </p:cNvSpPr>
              <p:nvPr/>
            </p:nvSpPr>
            <p:spPr bwMode="auto">
              <a:xfrm>
                <a:off x="2003" y="3784"/>
                <a:ext cx="241" cy="81"/>
              </a:xfrm>
              <a:custGeom>
                <a:avLst/>
                <a:gdLst/>
                <a:ahLst/>
                <a:cxnLst>
                  <a:cxn ang="0">
                    <a:pos x="241" y="81"/>
                  </a:cxn>
                  <a:cxn ang="0">
                    <a:pos x="0" y="40"/>
                  </a:cxn>
                  <a:cxn ang="0">
                    <a:pos x="10" y="0"/>
                  </a:cxn>
                  <a:cxn ang="0">
                    <a:pos x="241" y="40"/>
                  </a:cxn>
                  <a:cxn ang="0">
                    <a:pos x="241" y="81"/>
                  </a:cxn>
                </a:cxnLst>
                <a:rect l="0" t="0" r="r" b="b"/>
                <a:pathLst>
                  <a:path w="241" h="81">
                    <a:moveTo>
                      <a:pt x="241" y="81"/>
                    </a:moveTo>
                    <a:lnTo>
                      <a:pt x="0" y="40"/>
                    </a:lnTo>
                    <a:lnTo>
                      <a:pt x="10" y="0"/>
                    </a:lnTo>
                    <a:lnTo>
                      <a:pt x="241" y="40"/>
                    </a:lnTo>
                    <a:lnTo>
                      <a:pt x="241" y="81"/>
                    </a:lnTo>
                    <a:close/>
                  </a:path>
                </a:pathLst>
              </a:custGeom>
              <a:solidFill>
                <a:srgbClr val="541400"/>
              </a:solidFill>
              <a:ln w="9525">
                <a:noFill/>
                <a:round/>
                <a:headEnd/>
                <a:tailEnd/>
              </a:ln>
            </p:spPr>
            <p:txBody>
              <a:bodyPr>
                <a:prstTxWarp prst="textNoShape">
                  <a:avLst/>
                </a:prstTxWarp>
              </a:bodyPr>
              <a:lstStyle/>
              <a:p>
                <a:endParaRPr lang="en-US"/>
              </a:p>
            </p:txBody>
          </p:sp>
          <p:sp>
            <p:nvSpPr>
              <p:cNvPr id="62" name="Freeform 64"/>
              <p:cNvSpPr>
                <a:spLocks/>
              </p:cNvSpPr>
              <p:nvPr/>
            </p:nvSpPr>
            <p:spPr bwMode="auto">
              <a:xfrm>
                <a:off x="1762" y="3723"/>
                <a:ext cx="251" cy="101"/>
              </a:xfrm>
              <a:custGeom>
                <a:avLst/>
                <a:gdLst/>
                <a:ahLst/>
                <a:cxnLst>
                  <a:cxn ang="0">
                    <a:pos x="241" y="101"/>
                  </a:cxn>
                  <a:cxn ang="0">
                    <a:pos x="0" y="41"/>
                  </a:cxn>
                  <a:cxn ang="0">
                    <a:pos x="10" y="0"/>
                  </a:cxn>
                  <a:cxn ang="0">
                    <a:pos x="251" y="61"/>
                  </a:cxn>
                  <a:cxn ang="0">
                    <a:pos x="241" y="101"/>
                  </a:cxn>
                </a:cxnLst>
                <a:rect l="0" t="0" r="r" b="b"/>
                <a:pathLst>
                  <a:path w="251" h="101">
                    <a:moveTo>
                      <a:pt x="241" y="101"/>
                    </a:moveTo>
                    <a:lnTo>
                      <a:pt x="0" y="41"/>
                    </a:lnTo>
                    <a:lnTo>
                      <a:pt x="10" y="0"/>
                    </a:lnTo>
                    <a:lnTo>
                      <a:pt x="251" y="61"/>
                    </a:lnTo>
                    <a:lnTo>
                      <a:pt x="24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3" name="Freeform 65"/>
              <p:cNvSpPr>
                <a:spLocks/>
              </p:cNvSpPr>
              <p:nvPr/>
            </p:nvSpPr>
            <p:spPr bwMode="auto">
              <a:xfrm>
                <a:off x="1531" y="3663"/>
                <a:ext cx="241" cy="101"/>
              </a:xfrm>
              <a:custGeom>
                <a:avLst/>
                <a:gdLst/>
                <a:ahLst/>
                <a:cxnLst>
                  <a:cxn ang="0">
                    <a:pos x="231" y="101"/>
                  </a:cxn>
                  <a:cxn ang="0">
                    <a:pos x="0" y="40"/>
                  </a:cxn>
                  <a:cxn ang="0">
                    <a:pos x="11" y="0"/>
                  </a:cxn>
                  <a:cxn ang="0">
                    <a:pos x="241" y="60"/>
                  </a:cxn>
                  <a:cxn ang="0">
                    <a:pos x="231" y="101"/>
                  </a:cxn>
                </a:cxnLst>
                <a:rect l="0" t="0" r="r" b="b"/>
                <a:pathLst>
                  <a:path w="241" h="101">
                    <a:moveTo>
                      <a:pt x="231" y="101"/>
                    </a:moveTo>
                    <a:lnTo>
                      <a:pt x="0" y="40"/>
                    </a:lnTo>
                    <a:lnTo>
                      <a:pt x="11" y="0"/>
                    </a:lnTo>
                    <a:lnTo>
                      <a:pt x="241" y="60"/>
                    </a:lnTo>
                    <a:lnTo>
                      <a:pt x="231" y="101"/>
                    </a:lnTo>
                    <a:close/>
                  </a:path>
                </a:pathLst>
              </a:custGeom>
              <a:solidFill>
                <a:srgbClr val="541400"/>
              </a:solidFill>
              <a:ln w="9525">
                <a:noFill/>
                <a:round/>
                <a:headEnd/>
                <a:tailEnd/>
              </a:ln>
            </p:spPr>
            <p:txBody>
              <a:bodyPr>
                <a:prstTxWarp prst="textNoShape">
                  <a:avLst/>
                </a:prstTxWarp>
              </a:bodyPr>
              <a:lstStyle/>
              <a:p>
                <a:endParaRPr lang="en-US"/>
              </a:p>
            </p:txBody>
          </p:sp>
          <p:sp>
            <p:nvSpPr>
              <p:cNvPr id="64" name="Freeform 66"/>
              <p:cNvSpPr>
                <a:spLocks/>
              </p:cNvSpPr>
              <p:nvPr/>
            </p:nvSpPr>
            <p:spPr bwMode="auto">
              <a:xfrm>
                <a:off x="1322" y="3582"/>
                <a:ext cx="220" cy="121"/>
              </a:xfrm>
              <a:custGeom>
                <a:avLst/>
                <a:gdLst/>
                <a:ahLst/>
                <a:cxnLst>
                  <a:cxn ang="0">
                    <a:pos x="209" y="121"/>
                  </a:cxn>
                  <a:cxn ang="0">
                    <a:pos x="0" y="40"/>
                  </a:cxn>
                  <a:cxn ang="0">
                    <a:pos x="10" y="0"/>
                  </a:cxn>
                  <a:cxn ang="0">
                    <a:pos x="220" y="81"/>
                  </a:cxn>
                  <a:cxn ang="0">
                    <a:pos x="209" y="121"/>
                  </a:cxn>
                </a:cxnLst>
                <a:rect l="0" t="0" r="r" b="b"/>
                <a:pathLst>
                  <a:path w="220" h="121">
                    <a:moveTo>
                      <a:pt x="209" y="121"/>
                    </a:moveTo>
                    <a:lnTo>
                      <a:pt x="0" y="40"/>
                    </a:lnTo>
                    <a:lnTo>
                      <a:pt x="10" y="0"/>
                    </a:lnTo>
                    <a:lnTo>
                      <a:pt x="220" y="81"/>
                    </a:lnTo>
                    <a:lnTo>
                      <a:pt x="209" y="121"/>
                    </a:lnTo>
                    <a:close/>
                  </a:path>
                </a:pathLst>
              </a:custGeom>
              <a:solidFill>
                <a:srgbClr val="541400"/>
              </a:solidFill>
              <a:ln w="9525">
                <a:noFill/>
                <a:round/>
                <a:headEnd/>
                <a:tailEnd/>
              </a:ln>
            </p:spPr>
            <p:txBody>
              <a:bodyPr>
                <a:prstTxWarp prst="textNoShape">
                  <a:avLst/>
                </a:prstTxWarp>
              </a:bodyPr>
              <a:lstStyle/>
              <a:p>
                <a:endParaRPr lang="en-US"/>
              </a:p>
            </p:txBody>
          </p:sp>
          <p:sp>
            <p:nvSpPr>
              <p:cNvPr id="65" name="Freeform 67"/>
              <p:cNvSpPr>
                <a:spLocks/>
              </p:cNvSpPr>
              <p:nvPr/>
            </p:nvSpPr>
            <p:spPr bwMode="auto">
              <a:xfrm>
                <a:off x="1123" y="3481"/>
                <a:ext cx="209" cy="141"/>
              </a:xfrm>
              <a:custGeom>
                <a:avLst/>
                <a:gdLst/>
                <a:ahLst/>
                <a:cxnLst>
                  <a:cxn ang="0">
                    <a:pos x="199" y="141"/>
                  </a:cxn>
                  <a:cxn ang="0">
                    <a:pos x="0" y="40"/>
                  </a:cxn>
                  <a:cxn ang="0">
                    <a:pos x="10" y="0"/>
                  </a:cxn>
                  <a:cxn ang="0">
                    <a:pos x="209" y="101"/>
                  </a:cxn>
                  <a:cxn ang="0">
                    <a:pos x="199" y="141"/>
                  </a:cxn>
                </a:cxnLst>
                <a:rect l="0" t="0" r="r" b="b"/>
                <a:pathLst>
                  <a:path w="209" h="141">
                    <a:moveTo>
                      <a:pt x="199" y="141"/>
                    </a:moveTo>
                    <a:lnTo>
                      <a:pt x="0" y="40"/>
                    </a:lnTo>
                    <a:lnTo>
                      <a:pt x="10" y="0"/>
                    </a:lnTo>
                    <a:lnTo>
                      <a:pt x="209" y="101"/>
                    </a:lnTo>
                    <a:lnTo>
                      <a:pt x="199" y="141"/>
                    </a:lnTo>
                    <a:close/>
                  </a:path>
                </a:pathLst>
              </a:custGeom>
              <a:solidFill>
                <a:srgbClr val="541400"/>
              </a:solidFill>
              <a:ln w="9525">
                <a:noFill/>
                <a:round/>
                <a:headEnd/>
                <a:tailEnd/>
              </a:ln>
            </p:spPr>
            <p:txBody>
              <a:bodyPr>
                <a:prstTxWarp prst="textNoShape">
                  <a:avLst/>
                </a:prstTxWarp>
              </a:bodyPr>
              <a:lstStyle/>
              <a:p>
                <a:endParaRPr lang="en-US"/>
              </a:p>
            </p:txBody>
          </p:sp>
          <p:sp>
            <p:nvSpPr>
              <p:cNvPr id="66" name="Freeform 68"/>
              <p:cNvSpPr>
                <a:spLocks/>
              </p:cNvSpPr>
              <p:nvPr/>
            </p:nvSpPr>
            <p:spPr bwMode="auto">
              <a:xfrm>
                <a:off x="913" y="3390"/>
                <a:ext cx="220" cy="131"/>
              </a:xfrm>
              <a:custGeom>
                <a:avLst/>
                <a:gdLst/>
                <a:ahLst/>
                <a:cxnLst>
                  <a:cxn ang="0">
                    <a:pos x="210" y="131"/>
                  </a:cxn>
                  <a:cxn ang="0">
                    <a:pos x="0" y="31"/>
                  </a:cxn>
                  <a:cxn ang="0">
                    <a:pos x="32" y="0"/>
                  </a:cxn>
                  <a:cxn ang="0">
                    <a:pos x="220" y="91"/>
                  </a:cxn>
                  <a:cxn ang="0">
                    <a:pos x="210" y="131"/>
                  </a:cxn>
                </a:cxnLst>
                <a:rect l="0" t="0" r="r" b="b"/>
                <a:pathLst>
                  <a:path w="220" h="131">
                    <a:moveTo>
                      <a:pt x="210" y="131"/>
                    </a:moveTo>
                    <a:lnTo>
                      <a:pt x="0" y="31"/>
                    </a:lnTo>
                    <a:lnTo>
                      <a:pt x="32" y="0"/>
                    </a:lnTo>
                    <a:lnTo>
                      <a:pt x="220" y="91"/>
                    </a:lnTo>
                    <a:lnTo>
                      <a:pt x="210" y="131"/>
                    </a:lnTo>
                    <a:close/>
                  </a:path>
                </a:pathLst>
              </a:custGeom>
              <a:solidFill>
                <a:srgbClr val="541400"/>
              </a:solidFill>
              <a:ln w="9525">
                <a:noFill/>
                <a:round/>
                <a:headEnd/>
                <a:tailEnd/>
              </a:ln>
            </p:spPr>
            <p:txBody>
              <a:bodyPr>
                <a:prstTxWarp prst="textNoShape">
                  <a:avLst/>
                </a:prstTxWarp>
              </a:bodyPr>
              <a:lstStyle/>
              <a:p>
                <a:endParaRPr lang="en-US"/>
              </a:p>
            </p:txBody>
          </p:sp>
          <p:sp>
            <p:nvSpPr>
              <p:cNvPr id="67" name="Freeform 69"/>
              <p:cNvSpPr>
                <a:spLocks/>
              </p:cNvSpPr>
              <p:nvPr/>
            </p:nvSpPr>
            <p:spPr bwMode="auto">
              <a:xfrm>
                <a:off x="746" y="3279"/>
                <a:ext cx="199" cy="142"/>
              </a:xfrm>
              <a:custGeom>
                <a:avLst/>
                <a:gdLst/>
                <a:ahLst/>
                <a:cxnLst>
                  <a:cxn ang="0">
                    <a:pos x="167" y="142"/>
                  </a:cxn>
                  <a:cxn ang="0">
                    <a:pos x="0" y="30"/>
                  </a:cxn>
                  <a:cxn ang="0">
                    <a:pos x="31" y="0"/>
                  </a:cxn>
                  <a:cxn ang="0">
                    <a:pos x="199" y="111"/>
                  </a:cxn>
                  <a:cxn ang="0">
                    <a:pos x="167" y="142"/>
                  </a:cxn>
                </a:cxnLst>
                <a:rect l="0" t="0" r="r" b="b"/>
                <a:pathLst>
                  <a:path w="199" h="142">
                    <a:moveTo>
                      <a:pt x="167" y="142"/>
                    </a:moveTo>
                    <a:lnTo>
                      <a:pt x="0" y="30"/>
                    </a:lnTo>
                    <a:lnTo>
                      <a:pt x="31" y="0"/>
                    </a:lnTo>
                    <a:lnTo>
                      <a:pt x="199" y="111"/>
                    </a:lnTo>
                    <a:lnTo>
                      <a:pt x="167" y="142"/>
                    </a:lnTo>
                    <a:close/>
                  </a:path>
                </a:pathLst>
              </a:custGeom>
              <a:solidFill>
                <a:srgbClr val="541400"/>
              </a:solidFill>
              <a:ln w="9525">
                <a:noFill/>
                <a:round/>
                <a:headEnd/>
                <a:tailEnd/>
              </a:ln>
            </p:spPr>
            <p:txBody>
              <a:bodyPr>
                <a:prstTxWarp prst="textNoShape">
                  <a:avLst/>
                </a:prstTxWarp>
              </a:bodyPr>
              <a:lstStyle/>
              <a:p>
                <a:endParaRPr lang="en-US"/>
              </a:p>
            </p:txBody>
          </p:sp>
          <p:sp>
            <p:nvSpPr>
              <p:cNvPr id="68" name="Freeform 70"/>
              <p:cNvSpPr>
                <a:spLocks/>
              </p:cNvSpPr>
              <p:nvPr/>
            </p:nvSpPr>
            <p:spPr bwMode="auto">
              <a:xfrm>
                <a:off x="599" y="3148"/>
                <a:ext cx="178" cy="161"/>
              </a:xfrm>
              <a:custGeom>
                <a:avLst/>
                <a:gdLst/>
                <a:ahLst/>
                <a:cxnLst>
                  <a:cxn ang="0">
                    <a:pos x="147" y="161"/>
                  </a:cxn>
                  <a:cxn ang="0">
                    <a:pos x="0" y="30"/>
                  </a:cxn>
                  <a:cxn ang="0">
                    <a:pos x="31" y="0"/>
                  </a:cxn>
                  <a:cxn ang="0">
                    <a:pos x="178" y="131"/>
                  </a:cxn>
                  <a:cxn ang="0">
                    <a:pos x="147" y="161"/>
                  </a:cxn>
                </a:cxnLst>
                <a:rect l="0" t="0" r="r" b="b"/>
                <a:pathLst>
                  <a:path w="178" h="161">
                    <a:moveTo>
                      <a:pt x="147" y="161"/>
                    </a:moveTo>
                    <a:lnTo>
                      <a:pt x="0" y="30"/>
                    </a:lnTo>
                    <a:lnTo>
                      <a:pt x="31" y="0"/>
                    </a:lnTo>
                    <a:lnTo>
                      <a:pt x="178" y="131"/>
                    </a:lnTo>
                    <a:lnTo>
                      <a:pt x="147" y="161"/>
                    </a:lnTo>
                    <a:close/>
                  </a:path>
                </a:pathLst>
              </a:custGeom>
              <a:solidFill>
                <a:srgbClr val="541400"/>
              </a:solidFill>
              <a:ln w="9525">
                <a:noFill/>
                <a:round/>
                <a:headEnd/>
                <a:tailEnd/>
              </a:ln>
            </p:spPr>
            <p:txBody>
              <a:bodyPr>
                <a:prstTxWarp prst="textNoShape">
                  <a:avLst/>
                </a:prstTxWarp>
              </a:bodyPr>
              <a:lstStyle/>
              <a:p>
                <a:endParaRPr lang="en-US"/>
              </a:p>
            </p:txBody>
          </p:sp>
          <p:sp>
            <p:nvSpPr>
              <p:cNvPr id="69" name="Freeform 71"/>
              <p:cNvSpPr>
                <a:spLocks/>
              </p:cNvSpPr>
              <p:nvPr/>
            </p:nvSpPr>
            <p:spPr bwMode="auto">
              <a:xfrm>
                <a:off x="473" y="3017"/>
                <a:ext cx="157" cy="161"/>
              </a:xfrm>
              <a:custGeom>
                <a:avLst/>
                <a:gdLst/>
                <a:ahLst/>
                <a:cxnLst>
                  <a:cxn ang="0">
                    <a:pos x="126" y="161"/>
                  </a:cxn>
                  <a:cxn ang="0">
                    <a:pos x="0" y="30"/>
                  </a:cxn>
                  <a:cxn ang="0">
                    <a:pos x="32" y="0"/>
                  </a:cxn>
                  <a:cxn ang="0">
                    <a:pos x="157" y="131"/>
                  </a:cxn>
                  <a:cxn ang="0">
                    <a:pos x="126" y="161"/>
                  </a:cxn>
                </a:cxnLst>
                <a:rect l="0" t="0" r="r" b="b"/>
                <a:pathLst>
                  <a:path w="157" h="161">
                    <a:moveTo>
                      <a:pt x="126" y="161"/>
                    </a:moveTo>
                    <a:lnTo>
                      <a:pt x="0" y="30"/>
                    </a:lnTo>
                    <a:lnTo>
                      <a:pt x="32" y="0"/>
                    </a:lnTo>
                    <a:lnTo>
                      <a:pt x="157" y="131"/>
                    </a:lnTo>
                    <a:lnTo>
                      <a:pt x="126"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0" name="Freeform 72"/>
              <p:cNvSpPr>
                <a:spLocks/>
              </p:cNvSpPr>
              <p:nvPr/>
            </p:nvSpPr>
            <p:spPr bwMode="auto">
              <a:xfrm>
                <a:off x="358" y="2875"/>
                <a:ext cx="147" cy="172"/>
              </a:xfrm>
              <a:custGeom>
                <a:avLst/>
                <a:gdLst/>
                <a:ahLst/>
                <a:cxnLst>
                  <a:cxn ang="0">
                    <a:pos x="115" y="172"/>
                  </a:cxn>
                  <a:cxn ang="0">
                    <a:pos x="0" y="31"/>
                  </a:cxn>
                  <a:cxn ang="0">
                    <a:pos x="31" y="0"/>
                  </a:cxn>
                  <a:cxn ang="0">
                    <a:pos x="147" y="142"/>
                  </a:cxn>
                  <a:cxn ang="0">
                    <a:pos x="115" y="172"/>
                  </a:cxn>
                </a:cxnLst>
                <a:rect l="0" t="0" r="r" b="b"/>
                <a:pathLst>
                  <a:path w="147" h="172">
                    <a:moveTo>
                      <a:pt x="115" y="172"/>
                    </a:moveTo>
                    <a:lnTo>
                      <a:pt x="0" y="31"/>
                    </a:lnTo>
                    <a:lnTo>
                      <a:pt x="31" y="0"/>
                    </a:lnTo>
                    <a:lnTo>
                      <a:pt x="147" y="142"/>
                    </a:lnTo>
                    <a:lnTo>
                      <a:pt x="115"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1" name="Freeform 73"/>
              <p:cNvSpPr>
                <a:spLocks/>
              </p:cNvSpPr>
              <p:nvPr/>
            </p:nvSpPr>
            <p:spPr bwMode="auto">
              <a:xfrm>
                <a:off x="274" y="2734"/>
                <a:ext cx="115" cy="172"/>
              </a:xfrm>
              <a:custGeom>
                <a:avLst/>
                <a:gdLst/>
                <a:ahLst/>
                <a:cxnLst>
                  <a:cxn ang="0">
                    <a:pos x="84" y="172"/>
                  </a:cxn>
                  <a:cxn ang="0">
                    <a:pos x="0" y="10"/>
                  </a:cxn>
                  <a:cxn ang="0">
                    <a:pos x="42" y="0"/>
                  </a:cxn>
                  <a:cxn ang="0">
                    <a:pos x="115" y="141"/>
                  </a:cxn>
                  <a:cxn ang="0">
                    <a:pos x="84" y="172"/>
                  </a:cxn>
                </a:cxnLst>
                <a:rect l="0" t="0" r="r" b="b"/>
                <a:pathLst>
                  <a:path w="115" h="172">
                    <a:moveTo>
                      <a:pt x="84" y="172"/>
                    </a:moveTo>
                    <a:lnTo>
                      <a:pt x="0" y="10"/>
                    </a:lnTo>
                    <a:lnTo>
                      <a:pt x="42" y="0"/>
                    </a:lnTo>
                    <a:lnTo>
                      <a:pt x="115" y="141"/>
                    </a:lnTo>
                    <a:lnTo>
                      <a:pt x="84"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2" name="Freeform 74"/>
              <p:cNvSpPr>
                <a:spLocks/>
              </p:cNvSpPr>
              <p:nvPr/>
            </p:nvSpPr>
            <p:spPr bwMode="auto">
              <a:xfrm>
                <a:off x="211" y="2572"/>
                <a:ext cx="105" cy="172"/>
              </a:xfrm>
              <a:custGeom>
                <a:avLst/>
                <a:gdLst/>
                <a:ahLst/>
                <a:cxnLst>
                  <a:cxn ang="0">
                    <a:pos x="63" y="172"/>
                  </a:cxn>
                  <a:cxn ang="0">
                    <a:pos x="0" y="11"/>
                  </a:cxn>
                  <a:cxn ang="0">
                    <a:pos x="42" y="0"/>
                  </a:cxn>
                  <a:cxn ang="0">
                    <a:pos x="105" y="162"/>
                  </a:cxn>
                  <a:cxn ang="0">
                    <a:pos x="63" y="172"/>
                  </a:cxn>
                </a:cxnLst>
                <a:rect l="0" t="0" r="r" b="b"/>
                <a:pathLst>
                  <a:path w="105" h="172">
                    <a:moveTo>
                      <a:pt x="63" y="172"/>
                    </a:moveTo>
                    <a:lnTo>
                      <a:pt x="0" y="11"/>
                    </a:lnTo>
                    <a:lnTo>
                      <a:pt x="42" y="0"/>
                    </a:lnTo>
                    <a:lnTo>
                      <a:pt x="105" y="162"/>
                    </a:lnTo>
                    <a:lnTo>
                      <a:pt x="63"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3" name="Freeform 75"/>
              <p:cNvSpPr>
                <a:spLocks/>
              </p:cNvSpPr>
              <p:nvPr/>
            </p:nvSpPr>
            <p:spPr bwMode="auto">
              <a:xfrm>
                <a:off x="169" y="2411"/>
                <a:ext cx="84" cy="172"/>
              </a:xfrm>
              <a:custGeom>
                <a:avLst/>
                <a:gdLst/>
                <a:ahLst/>
                <a:cxnLst>
                  <a:cxn ang="0">
                    <a:pos x="42" y="172"/>
                  </a:cxn>
                  <a:cxn ang="0">
                    <a:pos x="0" y="10"/>
                  </a:cxn>
                  <a:cxn ang="0">
                    <a:pos x="42" y="0"/>
                  </a:cxn>
                  <a:cxn ang="0">
                    <a:pos x="84" y="161"/>
                  </a:cxn>
                  <a:cxn ang="0">
                    <a:pos x="42" y="172"/>
                  </a:cxn>
                </a:cxnLst>
                <a:rect l="0" t="0" r="r" b="b"/>
                <a:pathLst>
                  <a:path w="84" h="172">
                    <a:moveTo>
                      <a:pt x="42" y="172"/>
                    </a:moveTo>
                    <a:lnTo>
                      <a:pt x="0" y="10"/>
                    </a:lnTo>
                    <a:lnTo>
                      <a:pt x="42" y="0"/>
                    </a:lnTo>
                    <a:lnTo>
                      <a:pt x="84" y="161"/>
                    </a:lnTo>
                    <a:lnTo>
                      <a:pt x="42" y="172"/>
                    </a:lnTo>
                    <a:close/>
                  </a:path>
                </a:pathLst>
              </a:custGeom>
              <a:solidFill>
                <a:srgbClr val="541400"/>
              </a:solidFill>
              <a:ln w="9525">
                <a:noFill/>
                <a:round/>
                <a:headEnd/>
                <a:tailEnd/>
              </a:ln>
            </p:spPr>
            <p:txBody>
              <a:bodyPr>
                <a:prstTxWarp prst="textNoShape">
                  <a:avLst/>
                </a:prstTxWarp>
              </a:bodyPr>
              <a:lstStyle/>
              <a:p>
                <a:endParaRPr lang="en-US"/>
              </a:p>
            </p:txBody>
          </p:sp>
          <p:sp>
            <p:nvSpPr>
              <p:cNvPr id="74" name="Freeform 76"/>
              <p:cNvSpPr>
                <a:spLocks/>
              </p:cNvSpPr>
              <p:nvPr/>
            </p:nvSpPr>
            <p:spPr bwMode="auto">
              <a:xfrm>
                <a:off x="159" y="2260"/>
                <a:ext cx="52" cy="161"/>
              </a:xfrm>
              <a:custGeom>
                <a:avLst/>
                <a:gdLst/>
                <a:ahLst/>
                <a:cxnLst>
                  <a:cxn ang="0">
                    <a:pos x="10" y="161"/>
                  </a:cxn>
                  <a:cxn ang="0">
                    <a:pos x="0" y="0"/>
                  </a:cxn>
                  <a:cxn ang="0">
                    <a:pos x="42" y="0"/>
                  </a:cxn>
                  <a:cxn ang="0">
                    <a:pos x="52" y="151"/>
                  </a:cxn>
                  <a:cxn ang="0">
                    <a:pos x="10" y="161"/>
                  </a:cxn>
                </a:cxnLst>
                <a:rect l="0" t="0" r="r" b="b"/>
                <a:pathLst>
                  <a:path w="52" h="161">
                    <a:moveTo>
                      <a:pt x="10" y="161"/>
                    </a:moveTo>
                    <a:lnTo>
                      <a:pt x="0" y="0"/>
                    </a:lnTo>
                    <a:lnTo>
                      <a:pt x="42" y="0"/>
                    </a:lnTo>
                    <a:lnTo>
                      <a:pt x="52" y="151"/>
                    </a:lnTo>
                    <a:lnTo>
                      <a:pt x="10" y="161"/>
                    </a:lnTo>
                    <a:close/>
                  </a:path>
                </a:pathLst>
              </a:custGeom>
              <a:solidFill>
                <a:srgbClr val="541400"/>
              </a:solidFill>
              <a:ln w="9525">
                <a:noFill/>
                <a:round/>
                <a:headEnd/>
                <a:tailEnd/>
              </a:ln>
            </p:spPr>
            <p:txBody>
              <a:bodyPr>
                <a:prstTxWarp prst="textNoShape">
                  <a:avLst/>
                </a:prstTxWarp>
              </a:bodyPr>
              <a:lstStyle/>
              <a:p>
                <a:endParaRPr lang="en-US"/>
              </a:p>
            </p:txBody>
          </p:sp>
          <p:sp>
            <p:nvSpPr>
              <p:cNvPr id="75" name="Oval 77"/>
              <p:cNvSpPr>
                <a:spLocks noChangeArrowheads="1"/>
              </p:cNvSpPr>
              <p:nvPr/>
            </p:nvSpPr>
            <p:spPr bwMode="auto">
              <a:xfrm>
                <a:off x="180" y="806"/>
                <a:ext cx="4491" cy="2978"/>
              </a:xfrm>
              <a:prstGeom prst="ellipse">
                <a:avLst/>
              </a:prstGeom>
              <a:noFill/>
              <a:ln w="33338">
                <a:solidFill>
                  <a:srgbClr val="541400"/>
                </a:solidFill>
                <a:round/>
                <a:headEnd/>
                <a:tailEnd/>
              </a:ln>
            </p:spPr>
            <p:txBody>
              <a:bodyPr>
                <a:prstTxWarp prst="textNoShape">
                  <a:avLst/>
                </a:prstTxWarp>
              </a:bodyPr>
              <a:lstStyle/>
              <a:p>
                <a:endParaRPr lang="en-US"/>
              </a:p>
            </p:txBody>
          </p:sp>
        </p:grpSp>
        <p:sp>
          <p:nvSpPr>
            <p:cNvPr id="12" name="Rectangle 78"/>
            <p:cNvSpPr>
              <a:spLocks noChangeArrowheads="1"/>
            </p:cNvSpPr>
            <p:nvPr/>
          </p:nvSpPr>
          <p:spPr bwMode="auto">
            <a:xfrm>
              <a:off x="3985" y="2448"/>
              <a:ext cx="70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Structuring</a:t>
              </a:r>
              <a:endParaRPr lang="en-GB" sz="3200">
                <a:solidFill>
                  <a:schemeClr val="tx2"/>
                </a:solidFill>
                <a:latin typeface="Arial Narrow" charset="0"/>
              </a:endParaRPr>
            </a:p>
          </p:txBody>
        </p:sp>
        <p:sp>
          <p:nvSpPr>
            <p:cNvPr id="13" name="Rectangle 79"/>
            <p:cNvSpPr>
              <a:spLocks noChangeArrowheads="1"/>
            </p:cNvSpPr>
            <p:nvPr/>
          </p:nvSpPr>
          <p:spPr bwMode="auto">
            <a:xfrm>
              <a:off x="4650" y="2212"/>
              <a:ext cx="6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541400"/>
                  </a:solidFill>
                  <a:latin typeface="Comic Sans MS" charset="0"/>
                </a:rPr>
                <a:t>Inventising</a:t>
              </a:r>
              <a:endParaRPr lang="en-GB" sz="1600">
                <a:solidFill>
                  <a:srgbClr val="541400"/>
                </a:solidFill>
                <a:latin typeface="Comic Sans MS" charset="0"/>
              </a:endParaRPr>
            </a:p>
          </p:txBody>
        </p:sp>
      </p:grpSp>
      <p:grpSp>
        <p:nvGrpSpPr>
          <p:cNvPr id="76" name="Group 80"/>
          <p:cNvGrpSpPr>
            <a:grpSpLocks/>
          </p:cNvGrpSpPr>
          <p:nvPr/>
        </p:nvGrpSpPr>
        <p:grpSpPr bwMode="auto">
          <a:xfrm>
            <a:off x="304800" y="1624013"/>
            <a:ext cx="6019800" cy="4167187"/>
            <a:chOff x="192" y="977"/>
            <a:chExt cx="3792" cy="2625"/>
          </a:xfrm>
        </p:grpSpPr>
        <p:sp>
          <p:nvSpPr>
            <p:cNvPr id="77" name="Oval 81"/>
            <p:cNvSpPr>
              <a:spLocks noChangeArrowheads="1"/>
            </p:cNvSpPr>
            <p:nvPr/>
          </p:nvSpPr>
          <p:spPr bwMode="auto">
            <a:xfrm>
              <a:off x="213" y="998"/>
              <a:ext cx="3750" cy="2584"/>
            </a:xfrm>
            <a:prstGeom prst="ellipse">
              <a:avLst/>
            </a:prstGeom>
            <a:solidFill>
              <a:srgbClr val="FFD9B3"/>
            </a:solidFill>
            <a:ln w="9525">
              <a:noFill/>
              <a:round/>
              <a:headEnd/>
              <a:tailEnd/>
            </a:ln>
          </p:spPr>
          <p:txBody>
            <a:bodyPr>
              <a:prstTxWarp prst="textNoShape">
                <a:avLst/>
              </a:prstTxWarp>
            </a:bodyPr>
            <a:lstStyle/>
            <a:p>
              <a:endParaRPr lang="en-US"/>
            </a:p>
          </p:txBody>
        </p:sp>
        <p:sp>
          <p:nvSpPr>
            <p:cNvPr id="78" name="Oval 82"/>
            <p:cNvSpPr>
              <a:spLocks noChangeArrowheads="1"/>
            </p:cNvSpPr>
            <p:nvPr/>
          </p:nvSpPr>
          <p:spPr bwMode="auto">
            <a:xfrm>
              <a:off x="192" y="977"/>
              <a:ext cx="3792" cy="2625"/>
            </a:xfrm>
            <a:prstGeom prst="ellipse">
              <a:avLst/>
            </a:prstGeom>
            <a:noFill/>
            <a:ln w="66675">
              <a:solidFill>
                <a:srgbClr val="E10000"/>
              </a:solidFill>
              <a:round/>
              <a:headEnd/>
              <a:tailEnd/>
            </a:ln>
          </p:spPr>
          <p:txBody>
            <a:bodyPr>
              <a:prstTxWarp prst="textNoShape">
                <a:avLst/>
              </a:prstTxWarp>
            </a:bodyPr>
            <a:lstStyle/>
            <a:p>
              <a:endParaRPr lang="en-US"/>
            </a:p>
          </p:txBody>
        </p:sp>
        <p:sp>
          <p:nvSpPr>
            <p:cNvPr id="79" name="Rectangle 83"/>
            <p:cNvSpPr>
              <a:spLocks noChangeArrowheads="1"/>
            </p:cNvSpPr>
            <p:nvPr/>
          </p:nvSpPr>
          <p:spPr bwMode="auto">
            <a:xfrm>
              <a:off x="2575" y="2515"/>
              <a:ext cx="412"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Formal</a:t>
              </a:r>
              <a:endParaRPr lang="en-GB" sz="3200">
                <a:solidFill>
                  <a:schemeClr val="tx2"/>
                </a:solidFill>
                <a:latin typeface="Arial Narrow" charset="0"/>
              </a:endParaRPr>
            </a:p>
          </p:txBody>
        </p:sp>
        <p:sp>
          <p:nvSpPr>
            <p:cNvPr id="80" name="Rectangle 84"/>
            <p:cNvSpPr>
              <a:spLocks noChangeArrowheads="1"/>
            </p:cNvSpPr>
            <p:nvPr/>
          </p:nvSpPr>
          <p:spPr bwMode="auto">
            <a:xfrm>
              <a:off x="2973" y="2515"/>
              <a:ext cx="269"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ising</a:t>
              </a:r>
              <a:endParaRPr lang="en-GB" sz="3200">
                <a:solidFill>
                  <a:schemeClr val="tx2"/>
                </a:solidFill>
                <a:latin typeface="Arial Narrow" charset="0"/>
              </a:endParaRPr>
            </a:p>
          </p:txBody>
        </p:sp>
        <p:sp>
          <p:nvSpPr>
            <p:cNvPr id="81" name="Rectangle 85"/>
            <p:cNvSpPr>
              <a:spLocks noChangeArrowheads="1"/>
            </p:cNvSpPr>
            <p:nvPr/>
          </p:nvSpPr>
          <p:spPr bwMode="auto">
            <a:xfrm>
              <a:off x="3361" y="2202"/>
              <a:ext cx="60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E10000"/>
                  </a:solidFill>
                  <a:latin typeface="Comic Sans MS" charset="0"/>
                </a:rPr>
                <a:t>Observing</a:t>
              </a:r>
              <a:endParaRPr lang="en-GB" sz="3200">
                <a:solidFill>
                  <a:schemeClr val="tx2"/>
                </a:solidFill>
                <a:latin typeface="Arial Narrow" charset="0"/>
              </a:endParaRPr>
            </a:p>
          </p:txBody>
        </p:sp>
        <p:sp>
          <p:nvSpPr>
            <p:cNvPr id="82" name="Oval 86"/>
            <p:cNvSpPr>
              <a:spLocks noChangeArrowheads="1"/>
            </p:cNvSpPr>
            <p:nvPr/>
          </p:nvSpPr>
          <p:spPr bwMode="auto">
            <a:xfrm>
              <a:off x="213" y="1230"/>
              <a:ext cx="3132" cy="2201"/>
            </a:xfrm>
            <a:prstGeom prst="ellipse">
              <a:avLst/>
            </a:prstGeom>
            <a:noFill/>
            <a:ln w="33338">
              <a:solidFill>
                <a:srgbClr val="E10000"/>
              </a:solidFill>
              <a:round/>
              <a:headEnd/>
              <a:tailEnd/>
            </a:ln>
          </p:spPr>
          <p:txBody>
            <a:bodyPr>
              <a:prstTxWarp prst="textNoShape">
                <a:avLst/>
              </a:prstTxWarp>
            </a:bodyPr>
            <a:lstStyle/>
            <a:p>
              <a:endParaRPr lang="en-US"/>
            </a:p>
          </p:txBody>
        </p:sp>
      </p:grpSp>
      <p:grpSp>
        <p:nvGrpSpPr>
          <p:cNvPr id="83" name="Group 87"/>
          <p:cNvGrpSpPr>
            <a:grpSpLocks/>
          </p:cNvGrpSpPr>
          <p:nvPr/>
        </p:nvGrpSpPr>
        <p:grpSpPr bwMode="auto">
          <a:xfrm>
            <a:off x="228600" y="2286000"/>
            <a:ext cx="3808413" cy="2787650"/>
            <a:chOff x="175" y="1432"/>
            <a:chExt cx="2399" cy="1756"/>
          </a:xfrm>
        </p:grpSpPr>
        <p:sp>
          <p:nvSpPr>
            <p:cNvPr id="84" name="Oval 88"/>
            <p:cNvSpPr>
              <a:spLocks noChangeArrowheads="1"/>
            </p:cNvSpPr>
            <p:nvPr/>
          </p:nvSpPr>
          <p:spPr bwMode="auto">
            <a:xfrm>
              <a:off x="207" y="1452"/>
              <a:ext cx="2347" cy="1716"/>
            </a:xfrm>
            <a:prstGeom prst="ellipse">
              <a:avLst/>
            </a:prstGeom>
            <a:solidFill>
              <a:srgbClr val="FFFF4C"/>
            </a:solidFill>
            <a:ln w="9525">
              <a:noFill/>
              <a:round/>
              <a:headEnd/>
              <a:tailEnd/>
            </a:ln>
          </p:spPr>
          <p:txBody>
            <a:bodyPr>
              <a:prstTxWarp prst="textNoShape">
                <a:avLst/>
              </a:prstTxWarp>
            </a:bodyPr>
            <a:lstStyle/>
            <a:p>
              <a:endParaRPr lang="en-US"/>
            </a:p>
          </p:txBody>
        </p:sp>
        <p:sp>
          <p:nvSpPr>
            <p:cNvPr id="85" name="Oval 89"/>
            <p:cNvSpPr>
              <a:spLocks noChangeArrowheads="1"/>
            </p:cNvSpPr>
            <p:nvPr/>
          </p:nvSpPr>
          <p:spPr bwMode="auto">
            <a:xfrm>
              <a:off x="186" y="1432"/>
              <a:ext cx="2388" cy="1756"/>
            </a:xfrm>
            <a:prstGeom prst="ellipse">
              <a:avLst/>
            </a:prstGeom>
            <a:noFill/>
            <a:ln w="66675">
              <a:solidFill>
                <a:srgbClr val="005E00"/>
              </a:solidFill>
              <a:round/>
              <a:headEnd/>
              <a:tailEnd/>
            </a:ln>
          </p:spPr>
          <p:txBody>
            <a:bodyPr>
              <a:prstTxWarp prst="textNoShape">
                <a:avLst/>
              </a:prstTxWarp>
            </a:bodyPr>
            <a:lstStyle/>
            <a:p>
              <a:endParaRPr lang="en-US"/>
            </a:p>
          </p:txBody>
        </p:sp>
        <p:sp>
          <p:nvSpPr>
            <p:cNvPr id="86" name="Rectangle 90"/>
            <p:cNvSpPr>
              <a:spLocks noChangeArrowheads="1"/>
            </p:cNvSpPr>
            <p:nvPr/>
          </p:nvSpPr>
          <p:spPr bwMode="auto">
            <a:xfrm>
              <a:off x="1500" y="2373"/>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Image</a:t>
              </a:r>
              <a:endParaRPr lang="en-GB" sz="3200">
                <a:solidFill>
                  <a:schemeClr val="tx2"/>
                </a:solidFill>
                <a:latin typeface="Arial Narrow" charset="0"/>
              </a:endParaRPr>
            </a:p>
          </p:txBody>
        </p:sp>
        <p:sp>
          <p:nvSpPr>
            <p:cNvPr id="87" name="Rectangle 91"/>
            <p:cNvSpPr>
              <a:spLocks noChangeArrowheads="1"/>
            </p:cNvSpPr>
            <p:nvPr/>
          </p:nvSpPr>
          <p:spPr bwMode="auto">
            <a:xfrm>
              <a:off x="1500" y="2525"/>
              <a:ext cx="378"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having</a:t>
              </a:r>
              <a:endParaRPr lang="en-GB" sz="3200">
                <a:solidFill>
                  <a:schemeClr val="tx2"/>
                </a:solidFill>
                <a:latin typeface="Arial Narrow" charset="0"/>
              </a:endParaRPr>
            </a:p>
          </p:txBody>
        </p:sp>
        <p:sp>
          <p:nvSpPr>
            <p:cNvPr id="88" name="Rectangle 92"/>
            <p:cNvSpPr>
              <a:spLocks noChangeArrowheads="1"/>
            </p:cNvSpPr>
            <p:nvPr/>
          </p:nvSpPr>
          <p:spPr bwMode="auto">
            <a:xfrm>
              <a:off x="2014" y="2141"/>
              <a:ext cx="53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Property</a:t>
              </a:r>
              <a:endParaRPr lang="en-GB" sz="3200">
                <a:solidFill>
                  <a:schemeClr val="tx2"/>
                </a:solidFill>
                <a:latin typeface="Arial Narrow" charset="0"/>
              </a:endParaRPr>
            </a:p>
          </p:txBody>
        </p:sp>
        <p:sp>
          <p:nvSpPr>
            <p:cNvPr id="89" name="Rectangle 93"/>
            <p:cNvSpPr>
              <a:spLocks noChangeArrowheads="1"/>
            </p:cNvSpPr>
            <p:nvPr/>
          </p:nvSpPr>
          <p:spPr bwMode="auto">
            <a:xfrm>
              <a:off x="2014" y="2293"/>
              <a:ext cx="467"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005E00"/>
                  </a:solidFill>
                  <a:latin typeface="Comic Sans MS" charset="0"/>
                </a:rPr>
                <a:t>noticing</a:t>
              </a:r>
              <a:endParaRPr lang="en-GB" sz="3200">
                <a:solidFill>
                  <a:schemeClr val="tx2"/>
                </a:solidFill>
                <a:latin typeface="Arial Narrow" charset="0"/>
              </a:endParaRPr>
            </a:p>
          </p:txBody>
        </p:sp>
        <p:sp>
          <p:nvSpPr>
            <p:cNvPr id="90" name="Oval 94"/>
            <p:cNvSpPr>
              <a:spLocks noChangeArrowheads="1"/>
            </p:cNvSpPr>
            <p:nvPr/>
          </p:nvSpPr>
          <p:spPr bwMode="auto">
            <a:xfrm>
              <a:off x="175" y="1735"/>
              <a:ext cx="1802" cy="1292"/>
            </a:xfrm>
            <a:prstGeom prst="ellipse">
              <a:avLst/>
            </a:prstGeom>
            <a:noFill/>
            <a:ln w="33338">
              <a:solidFill>
                <a:srgbClr val="005E00"/>
              </a:solidFill>
              <a:round/>
              <a:headEnd/>
              <a:tailEnd/>
            </a:ln>
          </p:spPr>
          <p:txBody>
            <a:bodyPr>
              <a:prstTxWarp prst="textNoShape">
                <a:avLst/>
              </a:prstTxWarp>
            </a:bodyPr>
            <a:lstStyle/>
            <a:p>
              <a:endParaRPr lang="en-US"/>
            </a:p>
          </p:txBody>
        </p:sp>
      </p:grpSp>
      <p:grpSp>
        <p:nvGrpSpPr>
          <p:cNvPr id="91" name="Group 95"/>
          <p:cNvGrpSpPr>
            <a:grpSpLocks/>
          </p:cNvGrpSpPr>
          <p:nvPr/>
        </p:nvGrpSpPr>
        <p:grpSpPr bwMode="auto">
          <a:xfrm>
            <a:off x="228600" y="3124200"/>
            <a:ext cx="2044700" cy="1314450"/>
            <a:chOff x="144" y="1968"/>
            <a:chExt cx="1288" cy="828"/>
          </a:xfrm>
        </p:grpSpPr>
        <p:sp>
          <p:nvSpPr>
            <p:cNvPr id="92" name="Oval 96"/>
            <p:cNvSpPr>
              <a:spLocks noChangeArrowheads="1"/>
            </p:cNvSpPr>
            <p:nvPr/>
          </p:nvSpPr>
          <p:spPr bwMode="auto">
            <a:xfrm>
              <a:off x="165" y="1988"/>
              <a:ext cx="1247" cy="788"/>
            </a:xfrm>
            <a:prstGeom prst="ellipse">
              <a:avLst/>
            </a:prstGeom>
            <a:solidFill>
              <a:srgbClr val="B3B3D9"/>
            </a:solidFill>
            <a:ln w="9525">
              <a:noFill/>
              <a:round/>
              <a:headEnd/>
              <a:tailEnd/>
            </a:ln>
          </p:spPr>
          <p:txBody>
            <a:bodyPr>
              <a:prstTxWarp prst="textNoShape">
                <a:avLst/>
              </a:prstTxWarp>
            </a:bodyPr>
            <a:lstStyle/>
            <a:p>
              <a:endParaRPr lang="en-US"/>
            </a:p>
          </p:txBody>
        </p:sp>
        <p:sp>
          <p:nvSpPr>
            <p:cNvPr id="93" name="Oval 97"/>
            <p:cNvSpPr>
              <a:spLocks noChangeArrowheads="1"/>
            </p:cNvSpPr>
            <p:nvPr/>
          </p:nvSpPr>
          <p:spPr bwMode="auto">
            <a:xfrm>
              <a:off x="144" y="1968"/>
              <a:ext cx="1288" cy="828"/>
            </a:xfrm>
            <a:prstGeom prst="ellipse">
              <a:avLst/>
            </a:prstGeom>
            <a:noFill/>
            <a:ln w="66675">
              <a:solidFill>
                <a:srgbClr val="170054"/>
              </a:solidFill>
              <a:round/>
              <a:headEnd/>
              <a:tailEnd/>
            </a:ln>
          </p:spPr>
          <p:txBody>
            <a:bodyPr>
              <a:prstTxWarp prst="textNoShape">
                <a:avLst/>
              </a:prstTxWarp>
            </a:bodyPr>
            <a:lstStyle/>
            <a:p>
              <a:endParaRPr lang="en-US"/>
            </a:p>
          </p:txBody>
        </p:sp>
        <p:sp>
          <p:nvSpPr>
            <p:cNvPr id="94" name="Rectangle 98"/>
            <p:cNvSpPr>
              <a:spLocks noChangeArrowheads="1"/>
            </p:cNvSpPr>
            <p:nvPr/>
          </p:nvSpPr>
          <p:spPr bwMode="auto">
            <a:xfrm>
              <a:off x="306" y="2304"/>
              <a:ext cx="53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Primitive</a:t>
              </a:r>
              <a:endParaRPr lang="en-GB" sz="3200">
                <a:solidFill>
                  <a:schemeClr val="tx2"/>
                </a:solidFill>
                <a:latin typeface="Arial Narrow" charset="0"/>
              </a:endParaRPr>
            </a:p>
          </p:txBody>
        </p:sp>
        <p:sp>
          <p:nvSpPr>
            <p:cNvPr id="95" name="Rectangle 99"/>
            <p:cNvSpPr>
              <a:spLocks noChangeArrowheads="1"/>
            </p:cNvSpPr>
            <p:nvPr/>
          </p:nvSpPr>
          <p:spPr bwMode="auto">
            <a:xfrm>
              <a:off x="903" y="2102"/>
              <a:ext cx="380"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Image</a:t>
              </a:r>
              <a:endParaRPr lang="en-GB" sz="3200">
                <a:solidFill>
                  <a:schemeClr val="tx2"/>
                </a:solidFill>
                <a:latin typeface="Arial Narrow" charset="0"/>
              </a:endParaRPr>
            </a:p>
          </p:txBody>
        </p:sp>
        <p:sp>
          <p:nvSpPr>
            <p:cNvPr id="96" name="Oval 100"/>
            <p:cNvSpPr>
              <a:spLocks noChangeArrowheads="1"/>
            </p:cNvSpPr>
            <p:nvPr/>
          </p:nvSpPr>
          <p:spPr bwMode="auto">
            <a:xfrm>
              <a:off x="154" y="2180"/>
              <a:ext cx="734" cy="454"/>
            </a:xfrm>
            <a:prstGeom prst="ellipse">
              <a:avLst/>
            </a:prstGeom>
            <a:noFill/>
            <a:ln w="33338">
              <a:solidFill>
                <a:srgbClr val="170054"/>
              </a:solidFill>
              <a:round/>
              <a:headEnd/>
              <a:tailEnd/>
            </a:ln>
          </p:spPr>
          <p:txBody>
            <a:bodyPr>
              <a:prstTxWarp prst="textNoShape">
                <a:avLst/>
              </a:prstTxWarp>
            </a:bodyPr>
            <a:lstStyle/>
            <a:p>
              <a:endParaRPr lang="en-US"/>
            </a:p>
          </p:txBody>
        </p:sp>
        <p:sp>
          <p:nvSpPr>
            <p:cNvPr id="97" name="Rectangle 101"/>
            <p:cNvSpPr>
              <a:spLocks noChangeArrowheads="1"/>
            </p:cNvSpPr>
            <p:nvPr/>
          </p:nvSpPr>
          <p:spPr bwMode="auto">
            <a:xfrm>
              <a:off x="960" y="2274"/>
              <a:ext cx="411" cy="178"/>
            </a:xfrm>
            <a:prstGeom prst="rect">
              <a:avLst/>
            </a:prstGeom>
            <a:noFill/>
            <a:ln w="9525">
              <a:noFill/>
              <a:miter lim="800000"/>
              <a:headEnd/>
              <a:tailEnd/>
            </a:ln>
          </p:spPr>
          <p:txBody>
            <a:bodyPr wrap="none" lIns="0" tIns="0" rIns="0" bIns="0">
              <a:prstTxWarp prst="textNoShape">
                <a:avLst/>
              </a:prstTxWarp>
              <a:spAutoFit/>
            </a:bodyPr>
            <a:lstStyle/>
            <a:p>
              <a:r>
                <a:rPr lang="en-US" sz="1600">
                  <a:solidFill>
                    <a:srgbClr val="170054"/>
                  </a:solidFill>
                  <a:latin typeface="Comic Sans MS" charset="0"/>
                </a:rPr>
                <a:t>making</a:t>
              </a:r>
              <a:endParaRPr lang="en-GB" sz="3200">
                <a:solidFill>
                  <a:schemeClr val="tx2"/>
                </a:solidFill>
                <a:latin typeface="Arial Narrow" charset="0"/>
              </a:endParaRPr>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Templating</a:t>
            </a:r>
            <a:r>
              <a:rPr lang="en-US" dirty="0" smtClean="0"/>
              <a:t> &amp; Re-Constructing</a:t>
            </a:r>
            <a:endParaRPr lang="en-US" dirty="0"/>
          </a:p>
        </p:txBody>
      </p:sp>
      <p:sp>
        <p:nvSpPr>
          <p:cNvPr id="3" name="Content Placeholder 2"/>
          <p:cNvSpPr>
            <a:spLocks noGrp="1"/>
          </p:cNvSpPr>
          <p:nvPr>
            <p:ph idx="1"/>
          </p:nvPr>
        </p:nvSpPr>
        <p:spPr>
          <a:xfrm>
            <a:off x="990600" y="1676400"/>
            <a:ext cx="7772400" cy="2819400"/>
          </a:xfrm>
        </p:spPr>
        <p:txBody>
          <a:bodyPr/>
          <a:lstStyle/>
          <a:p>
            <a:r>
              <a:rPr lang="en-US" dirty="0" smtClean="0"/>
              <a:t>Instrumental &amp; Relational Understanding </a:t>
            </a:r>
            <a:br>
              <a:rPr lang="en-US" dirty="0" smtClean="0"/>
            </a:br>
            <a:r>
              <a:rPr lang="en-US" dirty="0" smtClean="0"/>
              <a:t>(</a:t>
            </a:r>
            <a:r>
              <a:rPr lang="en-US" dirty="0" err="1" smtClean="0"/>
              <a:t>Skemp</a:t>
            </a:r>
            <a:r>
              <a:rPr lang="en-US" dirty="0" smtClean="0"/>
              <a:t> 1971)</a:t>
            </a:r>
          </a:p>
          <a:p>
            <a:r>
              <a:rPr lang="en-US" dirty="0" smtClean="0"/>
              <a:t>Following a Template &amp; Reconstructing to Meet Circumstances</a:t>
            </a:r>
          </a:p>
          <a:p>
            <a:r>
              <a:rPr lang="en-US" dirty="0"/>
              <a:t>Procedural &amp; Conceptual</a:t>
            </a:r>
            <a:endParaRPr lang="en-US" dirty="0" smtClean="0"/>
          </a:p>
          <a:p>
            <a:r>
              <a:rPr lang="en-US" dirty="0" smtClean="0"/>
              <a:t>Formal &amp; Intuitive insight/comprehension</a:t>
            </a:r>
          </a:p>
          <a:p>
            <a:r>
              <a:rPr lang="en-US" dirty="0" smtClean="0"/>
              <a:t>Trained </a:t>
            </a:r>
            <a:r>
              <a:rPr lang="en-US" dirty="0" err="1" smtClean="0"/>
              <a:t>Behaviour</a:t>
            </a:r>
            <a:r>
              <a:rPr lang="en-US" dirty="0" smtClean="0"/>
              <a:t> &amp; Educated Awareness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Templating &amp; Reconstruction: examples</a:t>
            </a:r>
          </a:p>
        </p:txBody>
      </p:sp>
      <p:sp>
        <p:nvSpPr>
          <p:cNvPr id="3" name="Content Placeholder 2"/>
          <p:cNvSpPr>
            <a:spLocks noGrp="1"/>
          </p:cNvSpPr>
          <p:nvPr>
            <p:ph idx="1"/>
          </p:nvPr>
        </p:nvSpPr>
        <p:spPr/>
        <p:txBody>
          <a:bodyPr/>
          <a:lstStyle/>
          <a:p>
            <a:r>
              <a:rPr lang="en-GB"/>
              <a:t>Reverse Number Notation</a:t>
            </a:r>
          </a:p>
          <a:p>
            <a:r>
              <a:rPr lang="en-GB"/>
              <a:t>What can be said about </a:t>
            </a:r>
            <a:r>
              <a:rPr lang="en-GB" i="1"/>
              <a:t>f</a:t>
            </a:r>
            <a:r>
              <a:rPr lang="en-GB"/>
              <a:t> if </a:t>
            </a:r>
          </a:p>
        </p:txBody>
      </p:sp>
      <p:graphicFrame>
        <p:nvGraphicFramePr>
          <p:cNvPr id="4" name="Object 3"/>
          <p:cNvGraphicFramePr>
            <a:graphicFrameLocks noChangeAspect="1"/>
          </p:cNvGraphicFramePr>
          <p:nvPr>
            <p:extLst>
              <p:ext uri="{D42A27DB-BD31-4B8C-83A1-F6EECF244321}">
                <p14:modId xmlns:p14="http://schemas.microsoft.com/office/powerpoint/2010/main" val="4265451368"/>
              </p:ext>
            </p:extLst>
          </p:nvPr>
        </p:nvGraphicFramePr>
        <p:xfrm>
          <a:off x="5563852" y="1919354"/>
          <a:ext cx="2248508" cy="871297"/>
        </p:xfrm>
        <a:graphic>
          <a:graphicData uri="http://schemas.openxmlformats.org/presentationml/2006/ole">
            <mc:AlternateContent xmlns:mc="http://schemas.openxmlformats.org/markup-compatibility/2006">
              <mc:Choice xmlns:v="urn:schemas-microsoft-com:vml" Requires="v">
                <p:oleObj spid="_x0000_s1094" name="Equation" r:id="rId4" imgW="1016000" imgH="393700" progId="Equation.DSMT4">
                  <p:embed/>
                </p:oleObj>
              </mc:Choice>
              <mc:Fallback>
                <p:oleObj name="Equation" r:id="rId4" imgW="1016000" imgH="393700" progId="Equation.DSMT4">
                  <p:embed/>
                  <p:pic>
                    <p:nvPicPr>
                      <p:cNvPr id="0" name=""/>
                      <p:cNvPicPr/>
                      <p:nvPr/>
                    </p:nvPicPr>
                    <p:blipFill>
                      <a:blip r:embed="rId5"/>
                      <a:stretch>
                        <a:fillRect/>
                      </a:stretch>
                    </p:blipFill>
                    <p:spPr>
                      <a:xfrm>
                        <a:off x="5563852" y="1919354"/>
                        <a:ext cx="2248508" cy="871297"/>
                      </a:xfrm>
                      <a:prstGeom prst="rect">
                        <a:avLst/>
                      </a:prstGeom>
                    </p:spPr>
                  </p:pic>
                </p:oleObj>
              </mc:Fallback>
            </mc:AlternateContent>
          </a:graphicData>
        </a:graphic>
      </p:graphicFrame>
    </p:spTree>
    <p:extLst>
      <p:ext uri="{BB962C8B-B14F-4D97-AF65-F5344CB8AC3E}">
        <p14:creationId xmlns:p14="http://schemas.microsoft.com/office/powerpoint/2010/main" val="1328056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a:t>
            </a:r>
            <a:endParaRPr lang="en-US" dirty="0"/>
          </a:p>
        </p:txBody>
      </p:sp>
      <p:sp>
        <p:nvSpPr>
          <p:cNvPr id="3" name="Content Placeholder 2"/>
          <p:cNvSpPr>
            <a:spLocks noGrp="1"/>
          </p:cNvSpPr>
          <p:nvPr>
            <p:ph idx="1"/>
          </p:nvPr>
        </p:nvSpPr>
        <p:spPr>
          <a:xfrm>
            <a:off x="3733800" y="1371600"/>
            <a:ext cx="5410200" cy="4267200"/>
          </a:xfrm>
        </p:spPr>
        <p:txBody>
          <a:bodyPr/>
          <a:lstStyle/>
          <a:p>
            <a:r>
              <a:rPr lang="en-US" dirty="0" smtClean="0"/>
              <a:t>Manipulating familiar confidence inspiring objects (</a:t>
            </a:r>
            <a:r>
              <a:rPr lang="en-US" dirty="0" err="1" smtClean="0"/>
              <a:t>specialising</a:t>
            </a:r>
            <a:r>
              <a:rPr lang="en-US" dirty="0" smtClean="0"/>
              <a:t>, </a:t>
            </a:r>
            <a:r>
              <a:rPr lang="en-US" dirty="0" err="1" smtClean="0"/>
              <a:t>particularising</a:t>
            </a:r>
            <a:r>
              <a:rPr lang="en-US" dirty="0" smtClean="0"/>
              <a:t>)</a:t>
            </a:r>
          </a:p>
          <a:p>
            <a:r>
              <a:rPr lang="en-US" dirty="0" smtClean="0"/>
              <a:t>In order to get a sense of underlying structural relationships (</a:t>
            </a:r>
            <a:r>
              <a:rPr lang="en-US" dirty="0" err="1" smtClean="0"/>
              <a:t>modelling</a:t>
            </a:r>
            <a:r>
              <a:rPr lang="en-US" dirty="0" smtClean="0"/>
              <a:t>, </a:t>
            </a:r>
            <a:r>
              <a:rPr lang="en-US" dirty="0" err="1" smtClean="0"/>
              <a:t>axiomatising</a:t>
            </a:r>
            <a:r>
              <a:rPr lang="en-US" dirty="0" smtClean="0"/>
              <a:t>, justifying, proving …)</a:t>
            </a:r>
          </a:p>
          <a:p>
            <a:r>
              <a:rPr lang="en-US" dirty="0" smtClean="0"/>
              <a:t>Bringing this experience to articulation, which over time, becomes more succinct and useable (manipulable)</a:t>
            </a:r>
          </a:p>
          <a:p>
            <a:endParaRPr lang="en-US" dirty="0"/>
          </a:p>
        </p:txBody>
      </p:sp>
      <p:pic>
        <p:nvPicPr>
          <p:cNvPr id="4" name="Picture 3"/>
          <p:cNvPicPr>
            <a:picLocks noChangeAspect="1"/>
          </p:cNvPicPr>
          <p:nvPr/>
        </p:nvPicPr>
        <p:blipFill>
          <a:blip r:embed="rId3"/>
          <a:stretch>
            <a:fillRect/>
          </a:stretch>
        </p:blipFill>
        <p:spPr>
          <a:xfrm>
            <a:off x="152400" y="1447800"/>
            <a:ext cx="3416300" cy="40005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3"/>
          <a:srcRect/>
          <a:stretch>
            <a:fillRect/>
          </a:stretch>
        </p:blipFill>
        <p:spPr bwMode="auto">
          <a:xfrm>
            <a:off x="2552700" y="1574800"/>
            <a:ext cx="3702050" cy="1917700"/>
          </a:xfrm>
          <a:prstGeom prst="rect">
            <a:avLst/>
          </a:prstGeom>
          <a:noFill/>
          <a:ln w="12700">
            <a:noFill/>
            <a:miter lim="800000"/>
            <a:headEnd/>
            <a:tailEnd/>
          </a:ln>
        </p:spPr>
      </p:pic>
      <p:sp>
        <p:nvSpPr>
          <p:cNvPr id="31746" name="Rectangle 2"/>
          <p:cNvSpPr>
            <a:spLocks noGrp="1" noChangeArrowheads="1"/>
          </p:cNvSpPr>
          <p:nvPr>
            <p:ph type="title"/>
          </p:nvPr>
        </p:nvSpPr>
        <p:spPr/>
        <p:txBody>
          <a:bodyPr/>
          <a:lstStyle/>
          <a:p>
            <a:pPr>
              <a:defRPr/>
            </a:pPr>
            <a:r>
              <a:rPr lang="en-US" dirty="0">
                <a:ea typeface="+mj-ea"/>
                <a:cs typeface="+mj-cs"/>
              </a:rPr>
              <a:t>Structure of the Psyche</a:t>
            </a:r>
          </a:p>
        </p:txBody>
      </p:sp>
      <p:grpSp>
        <p:nvGrpSpPr>
          <p:cNvPr id="2" name="Group 17"/>
          <p:cNvGrpSpPr>
            <a:grpSpLocks/>
          </p:cNvGrpSpPr>
          <p:nvPr/>
        </p:nvGrpSpPr>
        <p:grpSpPr bwMode="auto">
          <a:xfrm>
            <a:off x="4622801" y="868363"/>
            <a:ext cx="3178176" cy="1327151"/>
            <a:chOff x="2912" y="540"/>
            <a:chExt cx="2002" cy="836"/>
          </a:xfrm>
        </p:grpSpPr>
        <p:sp>
          <p:nvSpPr>
            <p:cNvPr id="31751" name="Rectangle 7"/>
            <p:cNvSpPr>
              <a:spLocks/>
            </p:cNvSpPr>
            <p:nvPr/>
          </p:nvSpPr>
          <p:spPr bwMode="auto">
            <a:xfrm>
              <a:off x="4050" y="540"/>
              <a:ext cx="86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Imagery</a:t>
              </a:r>
            </a:p>
          </p:txBody>
        </p:sp>
        <p:sp>
          <p:nvSpPr>
            <p:cNvPr id="50197" name="Line 8"/>
            <p:cNvSpPr>
              <a:spLocks noChangeShapeType="1"/>
            </p:cNvSpPr>
            <p:nvPr/>
          </p:nvSpPr>
          <p:spPr bwMode="auto">
            <a:xfrm rot="10800000" flipH="1">
              <a:off x="2912" y="682"/>
              <a:ext cx="1066" cy="694"/>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3" name="Group 16"/>
          <p:cNvGrpSpPr>
            <a:grpSpLocks/>
          </p:cNvGrpSpPr>
          <p:nvPr/>
        </p:nvGrpSpPr>
        <p:grpSpPr bwMode="auto">
          <a:xfrm>
            <a:off x="2454275" y="892175"/>
            <a:ext cx="3463925" cy="1022349"/>
            <a:chOff x="1546" y="555"/>
            <a:chExt cx="2182" cy="644"/>
          </a:xfrm>
        </p:grpSpPr>
        <p:sp>
          <p:nvSpPr>
            <p:cNvPr id="31749" name="Rectangle 5"/>
            <p:cNvSpPr>
              <a:spLocks/>
            </p:cNvSpPr>
            <p:nvPr/>
          </p:nvSpPr>
          <p:spPr bwMode="auto">
            <a:xfrm>
              <a:off x="1546" y="555"/>
              <a:ext cx="2182"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Awareness (cognition)</a:t>
              </a:r>
            </a:p>
          </p:txBody>
        </p:sp>
        <p:sp>
          <p:nvSpPr>
            <p:cNvPr id="50195" name="Line 9"/>
            <p:cNvSpPr>
              <a:spLocks noChangeShapeType="1"/>
            </p:cNvSpPr>
            <p:nvPr/>
          </p:nvSpPr>
          <p:spPr bwMode="auto">
            <a:xfrm rot="10800000">
              <a:off x="2240" y="847"/>
              <a:ext cx="245" cy="352"/>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4" name="Group 21"/>
          <p:cNvGrpSpPr>
            <a:grpSpLocks/>
          </p:cNvGrpSpPr>
          <p:nvPr/>
        </p:nvGrpSpPr>
        <p:grpSpPr bwMode="auto">
          <a:xfrm>
            <a:off x="1603375" y="1566864"/>
            <a:ext cx="1455738" cy="463551"/>
            <a:chOff x="1010" y="987"/>
            <a:chExt cx="917" cy="292"/>
          </a:xfrm>
        </p:grpSpPr>
        <p:sp>
          <p:nvSpPr>
            <p:cNvPr id="31750" name="Rectangle 6"/>
            <p:cNvSpPr>
              <a:spLocks/>
            </p:cNvSpPr>
            <p:nvPr/>
          </p:nvSpPr>
          <p:spPr bwMode="auto">
            <a:xfrm>
              <a:off x="1010" y="987"/>
              <a:ext cx="413"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Will</a:t>
              </a:r>
            </a:p>
          </p:txBody>
        </p:sp>
        <p:sp>
          <p:nvSpPr>
            <p:cNvPr id="50193" name="Line 10"/>
            <p:cNvSpPr>
              <a:spLocks noChangeShapeType="1"/>
            </p:cNvSpPr>
            <p:nvPr/>
          </p:nvSpPr>
          <p:spPr bwMode="auto">
            <a:xfrm rot="10800000">
              <a:off x="1458" y="1162"/>
              <a:ext cx="469" cy="11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5" name="Group 20"/>
          <p:cNvGrpSpPr>
            <a:grpSpLocks/>
          </p:cNvGrpSpPr>
          <p:nvPr/>
        </p:nvGrpSpPr>
        <p:grpSpPr bwMode="auto">
          <a:xfrm>
            <a:off x="704850" y="3135313"/>
            <a:ext cx="2528888" cy="1292225"/>
            <a:chOff x="444" y="1968"/>
            <a:chExt cx="1593" cy="814"/>
          </a:xfrm>
        </p:grpSpPr>
        <p:sp>
          <p:nvSpPr>
            <p:cNvPr id="31748" name="Rectangle 4"/>
            <p:cNvSpPr>
              <a:spLocks/>
            </p:cNvSpPr>
            <p:nvPr/>
          </p:nvSpPr>
          <p:spPr bwMode="auto">
            <a:xfrm>
              <a:off x="444" y="2511"/>
              <a:ext cx="1544" cy="271"/>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Body (enaction)</a:t>
              </a:r>
            </a:p>
          </p:txBody>
        </p:sp>
        <p:sp>
          <p:nvSpPr>
            <p:cNvPr id="50191" name="Line 11"/>
            <p:cNvSpPr>
              <a:spLocks noChangeShapeType="1"/>
            </p:cNvSpPr>
            <p:nvPr/>
          </p:nvSpPr>
          <p:spPr bwMode="auto">
            <a:xfrm flipH="1">
              <a:off x="802" y="1968"/>
              <a:ext cx="1235" cy="477"/>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6" name="Group 18"/>
          <p:cNvGrpSpPr>
            <a:grpSpLocks/>
          </p:cNvGrpSpPr>
          <p:nvPr/>
        </p:nvGrpSpPr>
        <p:grpSpPr bwMode="auto">
          <a:xfrm>
            <a:off x="5842000" y="2254252"/>
            <a:ext cx="2743200" cy="862013"/>
            <a:chOff x="3680" y="1413"/>
            <a:chExt cx="1728" cy="543"/>
          </a:xfrm>
        </p:grpSpPr>
        <p:sp>
          <p:nvSpPr>
            <p:cNvPr id="31747" name="Rectangle 3"/>
            <p:cNvSpPr>
              <a:spLocks/>
            </p:cNvSpPr>
            <p:nvPr/>
          </p:nvSpPr>
          <p:spPr bwMode="auto">
            <a:xfrm>
              <a:off x="4526" y="1413"/>
              <a:ext cx="882"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a:solidFill>
                    <a:srgbClr val="800000"/>
                  </a:solidFill>
                  <a:latin typeface="Chalkboard" pitchFamily="-106" charset="0"/>
                  <a:ea typeface="Chalkboard" pitchFamily="-106" charset="0"/>
                  <a:cs typeface="Chalkboard" pitchFamily="-106" charset="0"/>
                  <a:sym typeface="Chalkboard" pitchFamily="-106" charset="0"/>
                </a:rPr>
                <a:t>Emotions </a:t>
              </a:r>
              <a:br>
                <a:rPr lang="en-US" b="0">
                  <a:solidFill>
                    <a:srgbClr val="800000"/>
                  </a:solidFill>
                  <a:latin typeface="Chalkboard" pitchFamily="-106" charset="0"/>
                  <a:ea typeface="Chalkboard" pitchFamily="-106" charset="0"/>
                  <a:cs typeface="Chalkboard" pitchFamily="-106" charset="0"/>
                  <a:sym typeface="Chalkboard" pitchFamily="-106" charset="0"/>
                </a:rPr>
              </a:br>
              <a:r>
                <a:rPr lang="en-US" b="0">
                  <a:solidFill>
                    <a:srgbClr val="800000"/>
                  </a:solidFill>
                  <a:latin typeface="Chalkboard" pitchFamily="-106" charset="0"/>
                  <a:ea typeface="Chalkboard" pitchFamily="-106" charset="0"/>
                  <a:cs typeface="Chalkboard" pitchFamily="-106" charset="0"/>
                  <a:sym typeface="Chalkboard" pitchFamily="-106" charset="0"/>
                </a:rPr>
                <a:t>(affect)</a:t>
              </a:r>
            </a:p>
          </p:txBody>
        </p:sp>
        <p:sp>
          <p:nvSpPr>
            <p:cNvPr id="50189" name="Line 12"/>
            <p:cNvSpPr>
              <a:spLocks noChangeShapeType="1"/>
            </p:cNvSpPr>
            <p:nvPr/>
          </p:nvSpPr>
          <p:spPr bwMode="auto">
            <a:xfrm>
              <a:off x="3680" y="1600"/>
              <a:ext cx="757" cy="63"/>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grpSp>
      <p:grpSp>
        <p:nvGrpSpPr>
          <p:cNvPr id="7" name="Group 19"/>
          <p:cNvGrpSpPr>
            <a:grpSpLocks/>
          </p:cNvGrpSpPr>
          <p:nvPr/>
        </p:nvGrpSpPr>
        <p:grpSpPr bwMode="auto">
          <a:xfrm>
            <a:off x="3298825" y="3211514"/>
            <a:ext cx="1462088" cy="2165351"/>
            <a:chOff x="2078" y="2016"/>
            <a:chExt cx="921" cy="1364"/>
          </a:xfrm>
        </p:grpSpPr>
        <p:sp>
          <p:nvSpPr>
            <p:cNvPr id="50186" name="Line 13"/>
            <p:cNvSpPr>
              <a:spLocks noChangeShapeType="1"/>
            </p:cNvSpPr>
            <p:nvPr/>
          </p:nvSpPr>
          <p:spPr bwMode="auto">
            <a:xfrm flipH="1">
              <a:off x="2544" y="2016"/>
              <a:ext cx="139" cy="771"/>
            </a:xfrm>
            <a:prstGeom prst="line">
              <a:avLst/>
            </a:prstGeom>
            <a:noFill/>
            <a:ln w="38100">
              <a:solidFill>
                <a:srgbClr val="00FFFF"/>
              </a:solidFill>
              <a:round/>
              <a:headEnd type="stealth" w="med" len="med"/>
              <a:tailEnd/>
            </a:ln>
          </p:spPr>
          <p:txBody>
            <a:bodyPr>
              <a:prstTxWarp prst="textNoShape">
                <a:avLst/>
              </a:prstTxWarp>
            </a:bodyPr>
            <a:lstStyle/>
            <a:p>
              <a:endParaRPr lang="en-GB" b="0">
                <a:solidFill>
                  <a:srgbClr val="800000"/>
                </a:solidFill>
              </a:endParaRPr>
            </a:p>
          </p:txBody>
        </p:sp>
        <p:sp>
          <p:nvSpPr>
            <p:cNvPr id="31758" name="Rectangle 14"/>
            <p:cNvSpPr>
              <a:spLocks/>
            </p:cNvSpPr>
            <p:nvPr/>
          </p:nvSpPr>
          <p:spPr bwMode="auto">
            <a:xfrm>
              <a:off x="2078" y="2837"/>
              <a:ext cx="921" cy="543"/>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b="0" dirty="0">
                  <a:solidFill>
                    <a:srgbClr val="800000"/>
                  </a:solidFill>
                  <a:latin typeface="Chalkboard" pitchFamily="-106" charset="0"/>
                  <a:ea typeface="Chalkboard" pitchFamily="-106" charset="0"/>
                  <a:cs typeface="Chalkboard" pitchFamily="-106" charset="0"/>
                  <a:sym typeface="Chalkboard" pitchFamily="-106" charset="0"/>
                </a:rPr>
                <a:t>Habits</a:t>
              </a:r>
              <a:br>
                <a:rPr lang="en-US" b="0" dirty="0">
                  <a:solidFill>
                    <a:srgbClr val="800000"/>
                  </a:solidFill>
                  <a:latin typeface="Chalkboard" pitchFamily="-106" charset="0"/>
                  <a:ea typeface="Chalkboard" pitchFamily="-106" charset="0"/>
                  <a:cs typeface="Chalkboard" pitchFamily="-106" charset="0"/>
                  <a:sym typeface="Chalkboard" pitchFamily="-106" charset="0"/>
                </a:rPr>
              </a:br>
              <a:r>
                <a:rPr lang="en-US" b="0" dirty="0">
                  <a:solidFill>
                    <a:srgbClr val="800000"/>
                  </a:solidFill>
                  <a:latin typeface="Chalkboard" pitchFamily="-106" charset="0"/>
                  <a:ea typeface="Chalkboard" pitchFamily="-106" charset="0"/>
                  <a:cs typeface="Chalkboard" pitchFamily="-106" charset="0"/>
                  <a:sym typeface="Chalkboard" pitchFamily="-106" charset="0"/>
                </a:rPr>
                <a:t>Practices</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Line 2"/>
          <p:cNvSpPr>
            <a:spLocks noChangeShapeType="1"/>
          </p:cNvSpPr>
          <p:nvPr/>
        </p:nvSpPr>
        <p:spPr bwMode="auto">
          <a:xfrm flipH="1">
            <a:off x="3419872" y="1646239"/>
            <a:ext cx="2117328" cy="2646858"/>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8" name="Line 3"/>
          <p:cNvSpPr>
            <a:spLocks noChangeShapeType="1"/>
          </p:cNvSpPr>
          <p:nvPr/>
        </p:nvSpPr>
        <p:spPr bwMode="auto">
          <a:xfrm rot="10800000">
            <a:off x="2843807" y="3140968"/>
            <a:ext cx="3183930" cy="29270"/>
          </a:xfrm>
          <a:prstGeom prst="line">
            <a:avLst/>
          </a:prstGeom>
          <a:noFill/>
          <a:ln w="76200">
            <a:solidFill>
              <a:srgbClr val="000000"/>
            </a:solidFill>
            <a:round/>
            <a:headEnd/>
            <a:tailEnd/>
          </a:ln>
        </p:spPr>
        <p:txBody>
          <a:bodyPr>
            <a:prstTxWarp prst="textNoShape">
              <a:avLst/>
            </a:prstTxWarp>
          </a:bodyPr>
          <a:lstStyle/>
          <a:p>
            <a:endParaRPr lang="en-GB"/>
          </a:p>
        </p:txBody>
      </p:sp>
      <p:sp>
        <p:nvSpPr>
          <p:cNvPr id="52226" name="Line 1"/>
          <p:cNvSpPr>
            <a:spLocks noChangeShapeType="1"/>
          </p:cNvSpPr>
          <p:nvPr/>
        </p:nvSpPr>
        <p:spPr bwMode="auto">
          <a:xfrm>
            <a:off x="3233738" y="1679575"/>
            <a:ext cx="2058342" cy="2613521"/>
          </a:xfrm>
          <a:prstGeom prst="line">
            <a:avLst/>
          </a:prstGeom>
          <a:noFill/>
          <a:ln w="76200">
            <a:solidFill>
              <a:srgbClr val="000000"/>
            </a:solidFill>
            <a:round/>
            <a:headEnd/>
            <a:tailEnd/>
          </a:ln>
        </p:spPr>
        <p:txBody>
          <a:bodyPr>
            <a:prstTxWarp prst="textNoShape">
              <a:avLst/>
            </a:prstTxWarp>
          </a:bodyPr>
          <a:lstStyle/>
          <a:p>
            <a:endParaRPr lang="en-GB"/>
          </a:p>
        </p:txBody>
      </p:sp>
      <p:sp>
        <p:nvSpPr>
          <p:cNvPr id="32772" name="Rectangle 4"/>
          <p:cNvSpPr>
            <a:spLocks noGrp="1" noChangeArrowheads="1"/>
          </p:cNvSpPr>
          <p:nvPr>
            <p:ph type="title"/>
          </p:nvPr>
        </p:nvSpPr>
        <p:spPr/>
        <p:txBody>
          <a:bodyPr/>
          <a:lstStyle/>
          <a:p>
            <a:pPr>
              <a:defRPr/>
            </a:pPr>
            <a:r>
              <a:rPr lang="en-US">
                <a:ea typeface="+mj-ea"/>
                <a:cs typeface="+mj-cs"/>
              </a:rPr>
              <a:t>Structure of a Topic</a:t>
            </a:r>
          </a:p>
        </p:txBody>
      </p:sp>
      <p:sp>
        <p:nvSpPr>
          <p:cNvPr id="52230" name="AutoShape 5"/>
          <p:cNvSpPr>
            <a:spLocks/>
          </p:cNvSpPr>
          <p:nvPr/>
        </p:nvSpPr>
        <p:spPr bwMode="auto">
          <a:xfrm>
            <a:off x="927100" y="9906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Language Patterns</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prior Skills</a:t>
            </a:r>
          </a:p>
        </p:txBody>
      </p:sp>
      <p:sp>
        <p:nvSpPr>
          <p:cNvPr id="52231" name="AutoShape 6"/>
          <p:cNvSpPr>
            <a:spLocks/>
          </p:cNvSpPr>
          <p:nvPr/>
        </p:nvSpPr>
        <p:spPr bwMode="auto">
          <a:xfrm>
            <a:off x="5461000" y="9906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Imagery/Sense-of/Awareness; Connections</a:t>
            </a:r>
          </a:p>
        </p:txBody>
      </p:sp>
      <p:sp>
        <p:nvSpPr>
          <p:cNvPr id="52232" name="AutoShape 7"/>
          <p:cNvSpPr>
            <a:spLocks/>
          </p:cNvSpPr>
          <p:nvPr/>
        </p:nvSpPr>
        <p:spPr bwMode="auto">
          <a:xfrm>
            <a:off x="6045200" y="2705100"/>
            <a:ext cx="3022600" cy="9525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Different Contexts in which likely to arise;</a:t>
            </a:r>
            <a:br>
              <a:rPr lang="en-US" sz="1800" b="0">
                <a:solidFill>
                  <a:schemeClr val="tx2"/>
                </a:solidFill>
                <a:ea typeface="Chalkboard" charset="0"/>
                <a:cs typeface="Chalkboard" charset="0"/>
                <a:sym typeface="Chalkboard" charset="0"/>
              </a:rPr>
            </a:br>
            <a:r>
              <a:rPr lang="en-US" sz="1800" b="0">
                <a:solidFill>
                  <a:schemeClr val="tx2"/>
                </a:solidFill>
                <a:ea typeface="Chalkboard" charset="0"/>
                <a:cs typeface="Chalkboard" charset="0"/>
                <a:sym typeface="Chalkboard" charset="0"/>
              </a:rPr>
              <a:t>dispositions</a:t>
            </a:r>
          </a:p>
        </p:txBody>
      </p:sp>
      <p:sp>
        <p:nvSpPr>
          <p:cNvPr id="52233" name="AutoShape 8"/>
          <p:cNvSpPr>
            <a:spLocks/>
          </p:cNvSpPr>
          <p:nvPr/>
        </p:nvSpPr>
        <p:spPr bwMode="auto">
          <a:xfrm>
            <a:off x="5168900" y="4241800"/>
            <a:ext cx="3022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a:solidFill>
                  <a:schemeClr val="tx2"/>
                </a:solidFill>
                <a:ea typeface="Chalkboard" charset="0"/>
                <a:cs typeface="Chalkboard" charset="0"/>
                <a:sym typeface="Chalkboard" charset="0"/>
              </a:rPr>
              <a:t>Techniques &amp; Incantations</a:t>
            </a:r>
          </a:p>
        </p:txBody>
      </p:sp>
      <p:sp>
        <p:nvSpPr>
          <p:cNvPr id="52234" name="AutoShape 9"/>
          <p:cNvSpPr>
            <a:spLocks/>
          </p:cNvSpPr>
          <p:nvPr/>
        </p:nvSpPr>
        <p:spPr bwMode="auto">
          <a:xfrm>
            <a:off x="304800" y="26670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endParaRPr lang="en-US" sz="1800" b="0" dirty="0">
              <a:solidFill>
                <a:schemeClr val="tx2"/>
              </a:solidFill>
              <a:ea typeface="Chalkboard" charset="0"/>
              <a:cs typeface="Chalkboard" charset="0"/>
              <a:sym typeface="Chalkboard" charset="0"/>
            </a:endParaRPr>
          </a:p>
          <a:p>
            <a:pPr algn="ctr"/>
            <a:r>
              <a:rPr lang="en-US" sz="1800" b="0" dirty="0">
                <a:solidFill>
                  <a:schemeClr val="tx2"/>
                </a:solidFill>
                <a:ea typeface="Chalkboard" charset="0"/>
                <a:cs typeface="Chalkboard" charset="0"/>
                <a:sym typeface="Chalkboard" charset="0"/>
              </a:rPr>
              <a:t>Root Questions</a:t>
            </a:r>
          </a:p>
          <a:p>
            <a:pPr algn="ctr"/>
            <a:r>
              <a:rPr lang="en-US" sz="1800" b="0" dirty="0">
                <a:solidFill>
                  <a:schemeClr val="tx2"/>
                </a:solidFill>
                <a:ea typeface="Chalkboard" charset="0"/>
                <a:cs typeface="Chalkboard" charset="0"/>
                <a:sym typeface="Chalkboard" charset="0"/>
              </a:rPr>
              <a:t>predispositions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sp>
        <p:nvSpPr>
          <p:cNvPr id="52235" name="AutoShape 10"/>
          <p:cNvSpPr>
            <a:spLocks/>
          </p:cNvSpPr>
          <p:nvPr/>
        </p:nvSpPr>
        <p:spPr bwMode="auto">
          <a:xfrm>
            <a:off x="927100" y="4267200"/>
            <a:ext cx="2514600" cy="749300"/>
          </a:xfrm>
          <a:prstGeom prst="roundRect">
            <a:avLst>
              <a:gd name="adj" fmla="val 25421"/>
            </a:avLst>
          </a:prstGeom>
          <a:solidFill>
            <a:srgbClr val="800000">
              <a:alpha val="49803"/>
            </a:srgbClr>
          </a:solidFill>
          <a:ln w="38100">
            <a:solidFill>
              <a:srgbClr val="800000"/>
            </a:solidFill>
            <a:round/>
            <a:headEnd/>
            <a:tailEnd/>
          </a:ln>
        </p:spPr>
        <p:txBody>
          <a:bodyPr lIns="0" tIns="0" rIns="0" bIns="0" anchor="ctr">
            <a:prstTxWarp prst="textNoShape">
              <a:avLst/>
            </a:prstTxWarp>
          </a:bodyPr>
          <a:lstStyle/>
          <a:p>
            <a:pPr algn="ctr"/>
            <a:r>
              <a:rPr lang="en-US" sz="1800" b="0" dirty="0">
                <a:solidFill>
                  <a:schemeClr val="tx2"/>
                </a:solidFill>
                <a:ea typeface="Chalkboard" charset="0"/>
                <a:cs typeface="Chalkboard" charset="0"/>
                <a:sym typeface="Chalkboard" charset="0"/>
              </a:rPr>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Standard Confusions </a:t>
            </a:r>
            <a:br>
              <a:rPr lang="en-US" sz="1800" b="0" dirty="0">
                <a:solidFill>
                  <a:schemeClr val="tx2"/>
                </a:solidFill>
                <a:ea typeface="Chalkboard" charset="0"/>
                <a:cs typeface="Chalkboard" charset="0"/>
                <a:sym typeface="Chalkboard" charset="0"/>
              </a:rPr>
            </a:br>
            <a:r>
              <a:rPr lang="en-US" sz="1800" b="0" dirty="0">
                <a:solidFill>
                  <a:schemeClr val="tx2"/>
                </a:solidFill>
                <a:ea typeface="Chalkboard" charset="0"/>
                <a:cs typeface="Chalkboard" charset="0"/>
                <a:sym typeface="Chalkboard" charset="0"/>
              </a:rPr>
              <a:t>&amp; Obstacles</a:t>
            </a:r>
            <a:br>
              <a:rPr lang="en-US" sz="1800" b="0" dirty="0">
                <a:solidFill>
                  <a:schemeClr val="tx2"/>
                </a:solidFill>
                <a:ea typeface="Chalkboard" charset="0"/>
                <a:cs typeface="Chalkboard" charset="0"/>
                <a:sym typeface="Chalkboard" charset="0"/>
              </a:rPr>
            </a:br>
            <a:endParaRPr lang="en-US" sz="1800" b="0" dirty="0">
              <a:solidFill>
                <a:schemeClr val="tx2"/>
              </a:solidFill>
              <a:ea typeface="Chalkboard" charset="0"/>
              <a:cs typeface="Chalkboard" charset="0"/>
              <a:sym typeface="Chalkboard" charset="0"/>
            </a:endParaRPr>
          </a:p>
        </p:txBody>
      </p:sp>
      <p:pic>
        <p:nvPicPr>
          <p:cNvPr id="52236" name="Picture 11"/>
          <p:cNvPicPr>
            <a:picLocks noChangeAspect="1" noChangeArrowheads="1"/>
          </p:cNvPicPr>
          <p:nvPr/>
        </p:nvPicPr>
        <p:blipFill>
          <a:blip r:embed="rId3"/>
          <a:srcRect/>
          <a:stretch>
            <a:fillRect/>
          </a:stretch>
        </p:blipFill>
        <p:spPr bwMode="auto">
          <a:xfrm>
            <a:off x="3441700" y="2438400"/>
            <a:ext cx="2032000" cy="1295400"/>
          </a:xfrm>
          <a:prstGeom prst="rect">
            <a:avLst/>
          </a:prstGeom>
          <a:noFill/>
          <a:ln w="12700">
            <a:noFill/>
            <a:miter lim="800000"/>
            <a:headEnd/>
            <a:tailEnd/>
          </a:ln>
        </p:spPr>
      </p:pic>
      <p:sp>
        <p:nvSpPr>
          <p:cNvPr id="32780" name="Rectangle 12"/>
          <p:cNvSpPr>
            <a:spLocks/>
          </p:cNvSpPr>
          <p:nvPr/>
        </p:nvSpPr>
        <p:spPr bwMode="auto">
          <a:xfrm>
            <a:off x="5278438" y="6249988"/>
            <a:ext cx="3128962"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a:solidFill>
                  <a:srgbClr val="0000FF"/>
                </a:solidFill>
                <a:latin typeface="Chalkboard" pitchFamily="-106" charset="0"/>
                <a:ea typeface="Chalkboard" pitchFamily="-106" charset="0"/>
                <a:cs typeface="Chalkboard" pitchFamily="-106" charset="0"/>
                <a:sym typeface="Chalkboard" pitchFamily="-106" charset="0"/>
              </a:rPr>
              <a:t>Only Behaviour is Trainable</a:t>
            </a:r>
          </a:p>
        </p:txBody>
      </p:sp>
      <p:sp>
        <p:nvSpPr>
          <p:cNvPr id="32781" name="Rectangle 13"/>
          <p:cNvSpPr>
            <a:spLocks/>
          </p:cNvSpPr>
          <p:nvPr/>
        </p:nvSpPr>
        <p:spPr bwMode="auto">
          <a:xfrm>
            <a:off x="2667000" y="5715000"/>
            <a:ext cx="3270250" cy="307975"/>
          </a:xfrm>
          <a:prstGeom prst="rect">
            <a:avLst/>
          </a:prstGeom>
          <a:noFill/>
          <a:ln w="12700">
            <a:noFill/>
            <a:miter lim="800000"/>
            <a:headEnd/>
            <a:tailEnd/>
          </a:ln>
        </p:spPr>
        <p:txBody>
          <a:bodyPr wrap="none" lIns="0" tIns="0" rIns="0" bIns="0" anchor="ctr">
            <a:prstTxWarp prst="textNoShape">
              <a:avLst/>
            </a:prstTxWarp>
            <a:spAutoFit/>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Emotion is </a:t>
            </a:r>
            <a:r>
              <a:rPr lang="en-US" sz="2000" b="0" dirty="0" err="1">
                <a:solidFill>
                  <a:srgbClr val="0000FF"/>
                </a:solidFill>
                <a:latin typeface="Chalkboard" pitchFamily="-106" charset="0"/>
                <a:ea typeface="Chalkboard" pitchFamily="-106" charset="0"/>
                <a:cs typeface="Chalkboard" pitchFamily="-106" charset="0"/>
                <a:sym typeface="Chalkboard" pitchFamily="-106" charset="0"/>
              </a:rPr>
              <a:t>Harnessable</a:t>
            </a:r>
            <a:endParaRPr lang="en-US" sz="2000" b="0" dirty="0">
              <a:solidFill>
                <a:srgbClr val="0000FF"/>
              </a:solidFill>
              <a:latin typeface="Chalkboard" pitchFamily="-106" charset="0"/>
              <a:ea typeface="Chalkboard" pitchFamily="-106" charset="0"/>
              <a:cs typeface="Chalkboard" pitchFamily="-106" charset="0"/>
              <a:sym typeface="Chalkboard" pitchFamily="-106" charset="0"/>
            </a:endParaRPr>
          </a:p>
        </p:txBody>
      </p:sp>
      <p:sp>
        <p:nvSpPr>
          <p:cNvPr id="32782" name="Rectangle 14"/>
          <p:cNvSpPr>
            <a:spLocks/>
          </p:cNvSpPr>
          <p:nvPr/>
        </p:nvSpPr>
        <p:spPr bwMode="auto">
          <a:xfrm>
            <a:off x="609600" y="6172200"/>
            <a:ext cx="3394075" cy="469900"/>
          </a:xfrm>
          <a:prstGeom prst="rect">
            <a:avLst/>
          </a:prstGeom>
          <a:noFill/>
          <a:ln w="12700">
            <a:noFill/>
            <a:miter lim="800000"/>
            <a:headEnd/>
            <a:tailEnd/>
          </a:ln>
        </p:spPr>
        <p:txBody>
          <a:bodyPr lIns="0" tIns="0" rIns="0" bIns="0" anchor="ctr">
            <a:prstTxWarp prst="textNoShape">
              <a:avLst/>
            </a:prstTxWarp>
          </a:bodyPr>
          <a:lstStyle/>
          <a:p>
            <a:pPr>
              <a:defRPr/>
            </a:pPr>
            <a:r>
              <a:rPr lang="en-US" sz="2000" b="0" dirty="0">
                <a:solidFill>
                  <a:srgbClr val="0000FF"/>
                </a:solidFill>
                <a:latin typeface="Chalkboard" pitchFamily="-106" charset="0"/>
                <a:ea typeface="Chalkboard" pitchFamily="-106" charset="0"/>
                <a:cs typeface="Chalkboard" pitchFamily="-106" charset="0"/>
                <a:sym typeface="Chalkboard" pitchFamily="-106" charset="0"/>
              </a:rPr>
              <a:t>Only Awareness is Educable</a:t>
            </a:r>
          </a:p>
        </p:txBody>
      </p:sp>
      <p:sp>
        <p:nvSpPr>
          <p:cNvPr id="32783" name="Rectangle 15"/>
          <p:cNvSpPr>
            <a:spLocks/>
          </p:cNvSpPr>
          <p:nvPr/>
        </p:nvSpPr>
        <p:spPr bwMode="auto">
          <a:xfrm rot="2954185">
            <a:off x="5715000" y="5410200"/>
            <a:ext cx="1371600"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err="1">
                <a:solidFill>
                  <a:srgbClr val="FF0000"/>
                </a:solidFill>
                <a:latin typeface="Chalkboard" pitchFamily="-106" charset="0"/>
                <a:ea typeface="Chalkboard" pitchFamily="-106" charset="0"/>
                <a:cs typeface="Chalkboard" pitchFamily="-106" charset="0"/>
                <a:sym typeface="Chalkboard" pitchFamily="-106" charset="0"/>
              </a:rPr>
              <a:t>Behaviour</a:t>
            </a:r>
            <a:endParaRPr lang="en-US" sz="2400" b="0" dirty="0">
              <a:solidFill>
                <a:srgbClr val="FF0000"/>
              </a:solidFill>
              <a:latin typeface="Chalkboard" pitchFamily="-106" charset="0"/>
              <a:ea typeface="Chalkboard" pitchFamily="-106" charset="0"/>
              <a:cs typeface="Chalkboard" pitchFamily="-106" charset="0"/>
              <a:sym typeface="Chalkboard" pitchFamily="-106" charset="0"/>
            </a:endParaRPr>
          </a:p>
        </p:txBody>
      </p:sp>
      <p:sp>
        <p:nvSpPr>
          <p:cNvPr id="32784" name="Rectangle 16"/>
          <p:cNvSpPr>
            <a:spLocks/>
          </p:cNvSpPr>
          <p:nvPr/>
        </p:nvSpPr>
        <p:spPr bwMode="auto">
          <a:xfrm>
            <a:off x="3817938" y="5208588"/>
            <a:ext cx="1068387" cy="369887"/>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a:solidFill>
                  <a:srgbClr val="FF0000"/>
                </a:solidFill>
                <a:latin typeface="Chalkboard" pitchFamily="-106" charset="0"/>
                <a:ea typeface="Chalkboard" pitchFamily="-106" charset="0"/>
                <a:cs typeface="Chalkboard" pitchFamily="-106" charset="0"/>
                <a:sym typeface="Chalkboard" pitchFamily="-106" charset="0"/>
              </a:rPr>
              <a:t>Emotion</a:t>
            </a:r>
          </a:p>
        </p:txBody>
      </p:sp>
      <p:sp>
        <p:nvSpPr>
          <p:cNvPr id="32785" name="Rectangle 17"/>
          <p:cNvSpPr>
            <a:spLocks/>
          </p:cNvSpPr>
          <p:nvPr/>
        </p:nvSpPr>
        <p:spPr bwMode="auto">
          <a:xfrm rot="-2945136">
            <a:off x="1366044" y="5457032"/>
            <a:ext cx="1474787" cy="368300"/>
          </a:xfrm>
          <a:prstGeom prst="rect">
            <a:avLst/>
          </a:prstGeom>
          <a:noFill/>
          <a:ln w="12700">
            <a:noFill/>
            <a:miter lim="800000"/>
            <a:headEnd/>
            <a:tailEnd/>
          </a:ln>
          <a:effectLst>
            <a:outerShdw blurRad="25400" dist="25399" dir="2700000" algn="ctr" rotWithShape="0">
              <a:srgbClr val="FFFF00">
                <a:alpha val="74998"/>
              </a:srgbClr>
            </a:outerShdw>
          </a:effectLst>
        </p:spPr>
        <p:txBody>
          <a:bodyPr wrap="none" lIns="0" tIns="0" rIns="0" bIns="0" anchor="ctr">
            <a:prstTxWarp prst="textNoShape">
              <a:avLst/>
            </a:prstTxWarp>
            <a:spAutoFit/>
          </a:bodyPr>
          <a:lstStyle/>
          <a:p>
            <a:pPr>
              <a:defRPr/>
            </a:pPr>
            <a:r>
              <a:rPr lang="en-US" sz="2400" b="0" dirty="0">
                <a:solidFill>
                  <a:srgbClr val="FF0000"/>
                </a:solidFill>
                <a:latin typeface="Chalkboard" pitchFamily="-106" charset="0"/>
                <a:ea typeface="Chalkboard" pitchFamily="-106" charset="0"/>
                <a:cs typeface="Chalkboard" pitchFamily="-106" charset="0"/>
                <a:sym typeface="Chalkboard" pitchFamily="-106" charset="0"/>
              </a:rPr>
              <a:t>Awareness</a:t>
            </a:r>
          </a:p>
        </p:txBody>
      </p:sp>
      <p:pic>
        <p:nvPicPr>
          <p:cNvPr id="52243" name="Picture 18"/>
          <p:cNvPicPr>
            <a:picLocks noChangeAspect="1" noChangeArrowheads="1"/>
          </p:cNvPicPr>
          <p:nvPr/>
        </p:nvPicPr>
        <p:blipFill>
          <a:blip r:embed="rId4"/>
          <a:srcRect/>
          <a:stretch>
            <a:fillRect/>
          </a:stretch>
        </p:blipFill>
        <p:spPr bwMode="auto">
          <a:xfrm>
            <a:off x="3098800" y="2400300"/>
            <a:ext cx="2628900" cy="1360488"/>
          </a:xfrm>
          <a:prstGeom prst="rect">
            <a:avLst/>
          </a:prstGeom>
          <a:noFill/>
          <a:ln w="12700">
            <a:noFill/>
            <a:miter lim="800000"/>
            <a:headEnd/>
            <a:tailEnd/>
          </a:ln>
        </p:spPr>
      </p:pic>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278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2784"/>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0"/>
                                  </p:stCondLst>
                                  <p:childTnLst>
                                    <p:set>
                                      <p:cBhvr>
                                        <p:cTn id="12" dur="1" fill="hold">
                                          <p:stCondLst>
                                            <p:cond delay="499"/>
                                          </p:stCondLst>
                                        </p:cTn>
                                        <p:tgtEl>
                                          <p:spTgt spid="3278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3278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278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27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0" grpId="0" autoUpdateAnimBg="0"/>
      <p:bldP spid="32781" grpId="0" autoUpdateAnimBg="0"/>
      <p:bldP spid="32782" grpId="0" autoUpdateAnimBg="0"/>
      <p:bldP spid="32783" grpId="0" autoUpdateAnimBg="0"/>
      <p:bldP spid="32784" grpId="0" autoUpdateAnimBg="0"/>
      <p:bldP spid="3278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Coming to Know in Mathematics</a:t>
            </a:r>
            <a:endParaRPr lang="en-US" dirty="0"/>
          </a:p>
        </p:txBody>
      </p:sp>
      <p:sp>
        <p:nvSpPr>
          <p:cNvPr id="3" name="Content Placeholder 2"/>
          <p:cNvSpPr>
            <a:spLocks noGrp="1"/>
          </p:cNvSpPr>
          <p:nvPr>
            <p:ph idx="1"/>
          </p:nvPr>
        </p:nvSpPr>
        <p:spPr>
          <a:xfrm>
            <a:off x="533400" y="1371600"/>
            <a:ext cx="8001000" cy="4114800"/>
          </a:xfrm>
        </p:spPr>
        <p:txBody>
          <a:bodyPr/>
          <a:lstStyle/>
          <a:p>
            <a:r>
              <a:rPr lang="en-US" b="0" dirty="0" smtClean="0"/>
              <a:t>Observing</a:t>
            </a:r>
          </a:p>
          <a:p>
            <a:r>
              <a:rPr lang="en-US" b="0" dirty="0" smtClean="0"/>
              <a:t>What strikes us (disturbance revealing expectation )</a:t>
            </a:r>
          </a:p>
          <a:p>
            <a:r>
              <a:rPr lang="en-US" b="0" dirty="0" smtClean="0"/>
              <a:t>Probing and elucidating underlying structure</a:t>
            </a:r>
            <a:br>
              <a:rPr lang="en-US" b="0" dirty="0" smtClean="0"/>
            </a:br>
            <a:r>
              <a:rPr lang="en-US" b="0" dirty="0" smtClean="0"/>
              <a:t>(</a:t>
            </a:r>
            <a:r>
              <a:rPr lang="en-US" b="0" dirty="0" err="1" smtClean="0"/>
              <a:t>Modelling</a:t>
            </a:r>
            <a:r>
              <a:rPr lang="en-US" b="0" dirty="0" smtClean="0"/>
              <a:t>, </a:t>
            </a:r>
            <a:r>
              <a:rPr lang="en-US" b="0" dirty="0" err="1" smtClean="0"/>
              <a:t>Axiomatising</a:t>
            </a:r>
            <a:r>
              <a:rPr lang="en-US" b="0" dirty="0" smtClean="0"/>
              <a:t>, Proving)</a:t>
            </a:r>
            <a:endParaRPr lang="en-US" b="0"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Present or Absent?</a:t>
            </a:r>
            <a:endParaRPr lang="en-US" dirty="0"/>
          </a:p>
        </p:txBody>
      </p:sp>
      <p:grpSp>
        <p:nvGrpSpPr>
          <p:cNvPr id="3" name="Group 8"/>
          <p:cNvGrpSpPr>
            <a:grpSpLocks/>
          </p:cNvGrpSpPr>
          <p:nvPr/>
        </p:nvGrpSpPr>
        <p:grpSpPr bwMode="auto">
          <a:xfrm>
            <a:off x="4648200" y="1524000"/>
            <a:ext cx="4267200" cy="4257675"/>
            <a:chOff x="457200" y="1606786"/>
            <a:chExt cx="2895600" cy="2889013"/>
          </a:xfrm>
        </p:grpSpPr>
        <p:sp>
          <p:nvSpPr>
            <p:cNvPr id="44039" name="Rectangle 7"/>
            <p:cNvSpPr>
              <a:spLocks noChangeArrowheads="1"/>
            </p:cNvSpPr>
            <p:nvPr/>
          </p:nvSpPr>
          <p:spPr bwMode="auto">
            <a:xfrm>
              <a:off x="457200" y="1606786"/>
              <a:ext cx="2895600" cy="2889013"/>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pic>
          <p:nvPicPr>
            <p:cNvPr id="44040" name="Picture 6"/>
            <p:cNvPicPr>
              <a:picLocks noChangeAspect="1"/>
            </p:cNvPicPr>
            <p:nvPr/>
          </p:nvPicPr>
          <p:blipFill>
            <a:blip r:embed="rId2"/>
            <a:srcRect/>
            <a:stretch>
              <a:fillRect/>
            </a:stretch>
          </p:blipFill>
          <p:spPr bwMode="auto">
            <a:xfrm>
              <a:off x="533400" y="1690906"/>
              <a:ext cx="2730500" cy="2730500"/>
            </a:xfrm>
            <a:prstGeom prst="rect">
              <a:avLst/>
            </a:prstGeom>
            <a:noFill/>
            <a:ln w="9525">
              <a:noFill/>
              <a:miter lim="800000"/>
              <a:headEnd/>
              <a:tailEnd/>
            </a:ln>
          </p:spPr>
        </p:pic>
      </p:grpSp>
      <p:sp>
        <p:nvSpPr>
          <p:cNvPr id="44036" name="Rectangle 10"/>
          <p:cNvSpPr>
            <a:spLocks noChangeArrowheads="1"/>
          </p:cNvSpPr>
          <p:nvPr/>
        </p:nvSpPr>
        <p:spPr bwMode="auto">
          <a:xfrm>
            <a:off x="381000" y="1752600"/>
            <a:ext cx="3657600" cy="3657600"/>
          </a:xfrm>
          <a:prstGeom prst="rect">
            <a:avLst/>
          </a:prstGeom>
          <a:solidFill>
            <a:srgbClr val="FFFFFF"/>
          </a:solidFill>
          <a:ln w="9525">
            <a:solidFill>
              <a:schemeClr val="tx1"/>
            </a:solidFill>
            <a:round/>
            <a:headEnd/>
            <a:tailEnd/>
          </a:ln>
        </p:spPr>
        <p:txBody>
          <a:bodyPr>
            <a:prstTxWarp prst="textNoShape">
              <a:avLst/>
            </a:prstTxWarp>
          </a:bodyPr>
          <a:lstStyle/>
          <a:p>
            <a:endParaRPr lang="en-US"/>
          </a:p>
        </p:txBody>
      </p:sp>
      <p:sp>
        <p:nvSpPr>
          <p:cNvPr id="15" name="Freeform 14"/>
          <p:cNvSpPr/>
          <p:nvPr/>
        </p:nvSpPr>
        <p:spPr bwMode="auto">
          <a:xfrm>
            <a:off x="533400" y="1981200"/>
            <a:ext cx="3200400" cy="3200400"/>
          </a:xfrm>
          <a:custGeom>
            <a:avLst/>
            <a:gdLst>
              <a:gd name="connsiteX0" fmla="*/ 0 w 3200805"/>
              <a:gd name="connsiteY0" fmla="*/ 790436 h 3200616"/>
              <a:gd name="connsiteX1" fmla="*/ 816399 w 3200805"/>
              <a:gd name="connsiteY1" fmla="*/ 790436 h 3200616"/>
              <a:gd name="connsiteX2" fmla="*/ 816399 w 3200805"/>
              <a:gd name="connsiteY2" fmla="*/ 0 h 3200616"/>
              <a:gd name="connsiteX3" fmla="*/ 2410322 w 3200805"/>
              <a:gd name="connsiteY3" fmla="*/ 0 h 3200616"/>
              <a:gd name="connsiteX4" fmla="*/ 2410322 w 3200805"/>
              <a:gd name="connsiteY4" fmla="*/ 803394 h 3200616"/>
              <a:gd name="connsiteX5" fmla="*/ 3187846 w 3200805"/>
              <a:gd name="connsiteY5" fmla="*/ 803394 h 3200616"/>
              <a:gd name="connsiteX6" fmla="*/ 3200805 w 3200805"/>
              <a:gd name="connsiteY6" fmla="*/ 2384265 h 3200616"/>
              <a:gd name="connsiteX7" fmla="*/ 2397364 w 3200805"/>
              <a:gd name="connsiteY7" fmla="*/ 2397223 h 3200616"/>
              <a:gd name="connsiteX8" fmla="*/ 2397364 w 3200805"/>
              <a:gd name="connsiteY8" fmla="*/ 3200616 h 3200616"/>
              <a:gd name="connsiteX9" fmla="*/ 803441 w 3200805"/>
              <a:gd name="connsiteY9" fmla="*/ 3187658 h 3200616"/>
              <a:gd name="connsiteX10" fmla="*/ 816399 w 3200805"/>
              <a:gd name="connsiteY10" fmla="*/ 2397223 h 3200616"/>
              <a:gd name="connsiteX11" fmla="*/ 12958 w 3200805"/>
              <a:gd name="connsiteY11" fmla="*/ 2410181 h 3200616"/>
              <a:gd name="connsiteX12" fmla="*/ 0 w 3200805"/>
              <a:gd name="connsiteY12" fmla="*/ 790436 h 3200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solidFill>
            <a:srgbClr val="FFFFFF"/>
          </a:solidFill>
          <a:ln w="28575" cap="flat" cmpd="sng" algn="ctr">
            <a:solidFill>
              <a:schemeClr val="accent4">
                <a:lumMod val="10000"/>
              </a:schemeClr>
            </a:solidFill>
            <a:prstDash val="solid"/>
            <a:round/>
            <a:headEnd type="none" w="med" len="med"/>
            <a:tailEnd type="none" w="med" len="med"/>
          </a:ln>
          <a:effectLst/>
        </p:spPr>
        <p:txBody>
          <a:bodyPr>
            <a:prstTxWarp prst="textNoShape">
              <a:avLst/>
            </a:prstTxWarp>
          </a:bodyPr>
          <a:lstStyle/>
          <a:p>
            <a:pPr>
              <a:defRPr/>
            </a:pPr>
            <a:endParaRPr lang="en-US"/>
          </a:p>
        </p:txBody>
      </p:sp>
      <p:sp>
        <p:nvSpPr>
          <p:cNvPr id="14" name="Freeform 13"/>
          <p:cNvSpPr>
            <a:spLocks noChangeArrowheads="1"/>
          </p:cNvSpPr>
          <p:nvPr/>
        </p:nvSpPr>
        <p:spPr bwMode="auto">
          <a:xfrm>
            <a:off x="533400" y="1981200"/>
            <a:ext cx="3200400" cy="3200400"/>
          </a:xfrm>
          <a:custGeom>
            <a:avLst/>
            <a:gdLst>
              <a:gd name="T0" fmla="*/ 0 w 3200805"/>
              <a:gd name="T1" fmla="*/ 790436 h 3200616"/>
              <a:gd name="T2" fmla="*/ 816399 w 3200805"/>
              <a:gd name="T3" fmla="*/ 790436 h 3200616"/>
              <a:gd name="T4" fmla="*/ 816399 w 3200805"/>
              <a:gd name="T5" fmla="*/ 0 h 3200616"/>
              <a:gd name="T6" fmla="*/ 2410322 w 3200805"/>
              <a:gd name="T7" fmla="*/ 0 h 3200616"/>
              <a:gd name="T8" fmla="*/ 2410322 w 3200805"/>
              <a:gd name="T9" fmla="*/ 803394 h 3200616"/>
              <a:gd name="T10" fmla="*/ 3187846 w 3200805"/>
              <a:gd name="T11" fmla="*/ 803394 h 3200616"/>
              <a:gd name="T12" fmla="*/ 3200805 w 3200805"/>
              <a:gd name="T13" fmla="*/ 2384265 h 3200616"/>
              <a:gd name="T14" fmla="*/ 2397364 w 3200805"/>
              <a:gd name="T15" fmla="*/ 2397223 h 3200616"/>
              <a:gd name="T16" fmla="*/ 2397364 w 3200805"/>
              <a:gd name="T17" fmla="*/ 3200616 h 3200616"/>
              <a:gd name="T18" fmla="*/ 803441 w 3200805"/>
              <a:gd name="T19" fmla="*/ 3187658 h 3200616"/>
              <a:gd name="T20" fmla="*/ 816399 w 3200805"/>
              <a:gd name="T21" fmla="*/ 2397223 h 3200616"/>
              <a:gd name="T22" fmla="*/ 12958 w 3200805"/>
              <a:gd name="T23" fmla="*/ 2410181 h 3200616"/>
              <a:gd name="T24" fmla="*/ 0 w 3200805"/>
              <a:gd name="T25" fmla="*/ 790436 h 32006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00805"/>
              <a:gd name="T40" fmla="*/ 0 h 3200616"/>
              <a:gd name="T41" fmla="*/ 3200805 w 3200805"/>
              <a:gd name="T42" fmla="*/ 3200616 h 32006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00805" h="3200616">
                <a:moveTo>
                  <a:pt x="0" y="790436"/>
                </a:moveTo>
                <a:lnTo>
                  <a:pt x="816399" y="790436"/>
                </a:lnTo>
                <a:lnTo>
                  <a:pt x="816399" y="0"/>
                </a:lnTo>
                <a:lnTo>
                  <a:pt x="2410322" y="0"/>
                </a:lnTo>
                <a:lnTo>
                  <a:pt x="2410322" y="803394"/>
                </a:lnTo>
                <a:lnTo>
                  <a:pt x="3187846" y="803394"/>
                </a:lnTo>
                <a:lnTo>
                  <a:pt x="3200805" y="2384265"/>
                </a:lnTo>
                <a:lnTo>
                  <a:pt x="2397364" y="2397223"/>
                </a:lnTo>
                <a:lnTo>
                  <a:pt x="2397364" y="3200616"/>
                </a:lnTo>
                <a:lnTo>
                  <a:pt x="803441" y="3187658"/>
                </a:lnTo>
                <a:lnTo>
                  <a:pt x="816399" y="2397223"/>
                </a:lnTo>
                <a:lnTo>
                  <a:pt x="12958" y="2410181"/>
                </a:lnTo>
                <a:lnTo>
                  <a:pt x="0" y="790436"/>
                </a:lnTo>
                <a:close/>
              </a:path>
            </a:pathLst>
          </a:custGeom>
          <a:noFill/>
          <a:ln w="41275">
            <a:solidFill>
              <a:srgbClr val="FF0000"/>
            </a:solidFill>
            <a:round/>
            <a:headEnd/>
            <a:tailEnd/>
          </a:ln>
        </p:spPr>
        <p:txBody>
          <a:bodyP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1.86882E-6 8.59194E-6 L 0.46643 0.0667 " pathEditMode="relative" ptsTypes="AA">
                                      <p:cBhvr>
                                        <p:cTn id="10" dur="2000" fill="hold"/>
                                        <p:tgtEl>
                                          <p:spTgt spid="1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a:t>
            </a:r>
            <a:r>
              <a:rPr lang="en-US" dirty="0" smtClean="0"/>
              <a:t>&amp; Will </a:t>
            </a:r>
            <a:r>
              <a:rPr lang="en-US" dirty="0" smtClean="0"/>
              <a:t>in Mathematics</a:t>
            </a:r>
            <a:endParaRPr lang="en-US" dirty="0"/>
          </a:p>
        </p:txBody>
      </p:sp>
      <p:sp>
        <p:nvSpPr>
          <p:cNvPr id="3" name="Content Placeholder 2"/>
          <p:cNvSpPr>
            <a:spLocks noGrp="1"/>
          </p:cNvSpPr>
          <p:nvPr>
            <p:ph idx="1"/>
          </p:nvPr>
        </p:nvSpPr>
        <p:spPr>
          <a:xfrm>
            <a:off x="990600" y="1124744"/>
            <a:ext cx="7727950" cy="2743200"/>
          </a:xfrm>
        </p:spPr>
        <p:txBody>
          <a:bodyPr/>
          <a:lstStyle/>
          <a:p>
            <a:r>
              <a:rPr lang="en-US" dirty="0" smtClean="0"/>
              <a:t>Holding Wholes (gazing)</a:t>
            </a:r>
          </a:p>
          <a:p>
            <a:r>
              <a:rPr lang="en-US" dirty="0" smtClean="0"/>
              <a:t>Discerning Details</a:t>
            </a:r>
          </a:p>
          <a:p>
            <a:r>
              <a:rPr lang="en-US" dirty="0" err="1" smtClean="0"/>
              <a:t>Recognising</a:t>
            </a:r>
            <a:r>
              <a:rPr lang="en-US" dirty="0" smtClean="0"/>
              <a:t> Relationships (in the situation)</a:t>
            </a:r>
          </a:p>
          <a:p>
            <a:r>
              <a:rPr lang="en-US" dirty="0" smtClean="0"/>
              <a:t>Perceiving Properties</a:t>
            </a:r>
          </a:p>
          <a:p>
            <a:r>
              <a:rPr lang="en-US" dirty="0" smtClean="0"/>
              <a:t>Reasoning on the basis of agreed properties</a:t>
            </a:r>
            <a:endParaRPr lang="en-US" dirty="0"/>
          </a:p>
        </p:txBody>
      </p:sp>
      <p:sp>
        <p:nvSpPr>
          <p:cNvPr id="4" name="Content Placeholder 2"/>
          <p:cNvSpPr txBox="1">
            <a:spLocks/>
          </p:cNvSpPr>
          <p:nvPr/>
        </p:nvSpPr>
        <p:spPr bwMode="auto">
          <a:xfrm>
            <a:off x="827584" y="3933056"/>
            <a:ext cx="7727950" cy="115212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US" dirty="0" smtClean="0"/>
              <a:t>Assenting &amp; Asserting</a:t>
            </a:r>
          </a:p>
          <a:p>
            <a:r>
              <a:rPr lang="en-US" dirty="0" smtClean="0"/>
              <a:t>Taking initiative (being agentive)</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Seeing &amp; Believeing</a:t>
            </a:r>
          </a:p>
        </p:txBody>
      </p:sp>
      <p:pic>
        <p:nvPicPr>
          <p:cNvPr id="4" name="Stepping Illusion.mo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63688" y="764704"/>
            <a:ext cx="5504235" cy="5504234"/>
          </a:xfrm>
          <a:prstGeom prst="rect">
            <a:avLst/>
          </a:prstGeom>
        </p:spPr>
      </p:pic>
    </p:spTree>
    <p:extLst>
      <p:ext uri="{BB962C8B-B14F-4D97-AF65-F5344CB8AC3E}">
        <p14:creationId xmlns:p14="http://schemas.microsoft.com/office/powerpoint/2010/main" val="22451554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98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Worlds of Experience</a:t>
            </a:r>
          </a:p>
        </p:txBody>
      </p:sp>
      <p:grpSp>
        <p:nvGrpSpPr>
          <p:cNvPr id="2" name="Group 11"/>
          <p:cNvGrpSpPr>
            <a:grpSpLocks/>
          </p:cNvGrpSpPr>
          <p:nvPr/>
        </p:nvGrpSpPr>
        <p:grpSpPr bwMode="auto">
          <a:xfrm>
            <a:off x="762000" y="2463552"/>
            <a:ext cx="1828800" cy="1752600"/>
            <a:chOff x="480" y="2640"/>
            <a:chExt cx="1152" cy="1104"/>
          </a:xfrm>
        </p:grpSpPr>
        <p:sp>
          <p:nvSpPr>
            <p:cNvPr id="39941" name="AutoShape 5"/>
            <p:cNvSpPr>
              <a:spLocks noChangeArrowheads="1"/>
            </p:cNvSpPr>
            <p:nvPr/>
          </p:nvSpPr>
          <p:spPr bwMode="auto">
            <a:xfrm>
              <a:off x="480" y="2640"/>
              <a:ext cx="1152" cy="1104"/>
            </a:xfrm>
            <a:prstGeom prst="cube">
              <a:avLst>
                <a:gd name="adj" fmla="val 25000"/>
              </a:avLst>
            </a:prstGeom>
            <a:solidFill>
              <a:srgbClr val="800000"/>
            </a:solidFill>
            <a:ln w="9525">
              <a:solidFill>
                <a:schemeClr val="tx1"/>
              </a:solidFill>
              <a:miter lim="800000"/>
              <a:headEnd/>
              <a:tailEnd/>
            </a:ln>
            <a:effectLst/>
          </p:spPr>
          <p:txBody>
            <a:bodyPr wrap="none" anchor="ctr">
              <a:prstTxWarp prst="textNoShape">
                <a:avLst/>
              </a:prstTxWarp>
            </a:bodyPr>
            <a:lstStyle/>
            <a:p>
              <a:endParaRPr lang="en-US" b="0"/>
            </a:p>
          </p:txBody>
        </p:sp>
        <p:sp>
          <p:nvSpPr>
            <p:cNvPr id="39944" name="Text Box 8"/>
            <p:cNvSpPr txBox="1">
              <a:spLocks noChangeArrowheads="1"/>
            </p:cNvSpPr>
            <p:nvPr/>
          </p:nvSpPr>
          <p:spPr bwMode="auto">
            <a:xfrm>
              <a:off x="528" y="2976"/>
              <a:ext cx="768" cy="442"/>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dirty="0"/>
                <a:t>Material World</a:t>
              </a:r>
            </a:p>
          </p:txBody>
        </p:sp>
      </p:grpSp>
      <p:grpSp>
        <p:nvGrpSpPr>
          <p:cNvPr id="3" name="Group 13"/>
          <p:cNvGrpSpPr>
            <a:grpSpLocks/>
          </p:cNvGrpSpPr>
          <p:nvPr/>
        </p:nvGrpSpPr>
        <p:grpSpPr bwMode="auto">
          <a:xfrm>
            <a:off x="6629400" y="2082552"/>
            <a:ext cx="1524000" cy="2286000"/>
            <a:chOff x="3984" y="2448"/>
            <a:chExt cx="960" cy="1440"/>
          </a:xfrm>
        </p:grpSpPr>
        <p:sp>
          <p:nvSpPr>
            <p:cNvPr id="39943" name="AutoShape 7"/>
            <p:cNvSpPr>
              <a:spLocks noChangeArrowheads="1"/>
            </p:cNvSpPr>
            <p:nvPr/>
          </p:nvSpPr>
          <p:spPr bwMode="auto">
            <a:xfrm>
              <a:off x="3984" y="2448"/>
              <a:ext cx="960" cy="1440"/>
            </a:xfrm>
            <a:prstGeom prst="foldedCorner">
              <a:avLst>
                <a:gd name="adj" fmla="val 22917"/>
              </a:avLst>
            </a:prstGeom>
            <a:solidFill>
              <a:srgbClr val="FFF077"/>
            </a:solidFill>
            <a:ln w="9525">
              <a:solidFill>
                <a:schemeClr val="tx1"/>
              </a:solidFill>
              <a:round/>
              <a:headEnd/>
              <a:tailEnd/>
            </a:ln>
            <a:effectLst/>
          </p:spPr>
          <p:txBody>
            <a:bodyPr wrap="none" anchor="ctr">
              <a:prstTxWarp prst="textNoShape">
                <a:avLst/>
              </a:prstTxWarp>
            </a:bodyPr>
            <a:lstStyle/>
            <a:p>
              <a:endParaRPr lang="en-US"/>
            </a:p>
          </p:txBody>
        </p:sp>
        <p:sp>
          <p:nvSpPr>
            <p:cNvPr id="39945" name="Text Box 9"/>
            <p:cNvSpPr txBox="1">
              <a:spLocks noChangeArrowheads="1"/>
            </p:cNvSpPr>
            <p:nvPr/>
          </p:nvSpPr>
          <p:spPr bwMode="auto">
            <a:xfrm>
              <a:off x="4080" y="2688"/>
              <a:ext cx="768" cy="446"/>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rgbClr val="800000"/>
                  </a:solidFill>
                </a:rPr>
                <a:t>World</a:t>
              </a:r>
              <a:r>
                <a:rPr lang="en-US" sz="2000" b="0"/>
                <a:t> </a:t>
              </a:r>
              <a:r>
                <a:rPr lang="en-US" sz="2000" b="0">
                  <a:solidFill>
                    <a:srgbClr val="800000"/>
                  </a:solidFill>
                </a:rPr>
                <a:t>of Symbols</a:t>
              </a:r>
              <a:endParaRPr lang="en-US" sz="2000" b="0"/>
            </a:p>
          </p:txBody>
        </p:sp>
      </p:grpSp>
      <p:grpSp>
        <p:nvGrpSpPr>
          <p:cNvPr id="4" name="Group 12"/>
          <p:cNvGrpSpPr>
            <a:grpSpLocks/>
          </p:cNvGrpSpPr>
          <p:nvPr/>
        </p:nvGrpSpPr>
        <p:grpSpPr bwMode="auto">
          <a:xfrm>
            <a:off x="3290144" y="908720"/>
            <a:ext cx="2589213" cy="3225800"/>
            <a:chOff x="2257" y="816"/>
            <a:chExt cx="1631" cy="2032"/>
          </a:xfrm>
        </p:grpSpPr>
        <p:sp>
          <p:nvSpPr>
            <p:cNvPr id="39940" name="AutoShape 4"/>
            <p:cNvSpPr>
              <a:spLocks noChangeArrowheads="1"/>
            </p:cNvSpPr>
            <p:nvPr/>
          </p:nvSpPr>
          <p:spPr bwMode="auto">
            <a:xfrm>
              <a:off x="2257" y="2176"/>
              <a:ext cx="720" cy="672"/>
            </a:xfrm>
            <a:prstGeom prst="smileyFace">
              <a:avLst>
                <a:gd name="adj" fmla="val 4653"/>
              </a:avLst>
            </a:prstGeom>
            <a:solidFill>
              <a:srgbClr val="FFF7D7"/>
            </a:solidFill>
            <a:ln w="9525">
              <a:solidFill>
                <a:srgbClr val="800000"/>
              </a:solidFill>
              <a:round/>
              <a:headEnd/>
              <a:tailEnd/>
            </a:ln>
            <a:effectLst/>
          </p:spPr>
          <p:txBody>
            <a:bodyPr wrap="none" anchor="ctr">
              <a:prstTxWarp prst="textNoShape">
                <a:avLst/>
              </a:prstTxWarp>
            </a:bodyPr>
            <a:lstStyle/>
            <a:p>
              <a:endParaRPr lang="en-US"/>
            </a:p>
          </p:txBody>
        </p:sp>
        <p:sp>
          <p:nvSpPr>
            <p:cNvPr id="39942" name="AutoShape 6"/>
            <p:cNvSpPr>
              <a:spLocks noChangeArrowheads="1"/>
            </p:cNvSpPr>
            <p:nvPr/>
          </p:nvSpPr>
          <p:spPr bwMode="auto">
            <a:xfrm>
              <a:off x="2400" y="816"/>
              <a:ext cx="1488" cy="1056"/>
            </a:xfrm>
            <a:prstGeom prst="cloudCallout">
              <a:avLst>
                <a:gd name="adj1" fmla="val -37838"/>
                <a:gd name="adj2" fmla="val 74718"/>
              </a:avLst>
            </a:prstGeom>
            <a:solidFill>
              <a:srgbClr val="8DA1FF"/>
            </a:solidFill>
            <a:ln w="9525">
              <a:solidFill>
                <a:schemeClr val="tx1"/>
              </a:solidFill>
              <a:round/>
              <a:headEnd/>
              <a:tailEnd/>
            </a:ln>
            <a:effectLst/>
          </p:spPr>
          <p:txBody>
            <a:bodyPr wrap="none" anchor="ctr">
              <a:prstTxWarp prst="textNoShape">
                <a:avLst/>
              </a:prstTxWarp>
            </a:bodyPr>
            <a:lstStyle/>
            <a:p>
              <a:pPr algn="ctr"/>
              <a:endParaRPr lang="en-US"/>
            </a:p>
          </p:txBody>
        </p:sp>
        <p:sp>
          <p:nvSpPr>
            <p:cNvPr id="39946" name="Text Box 10"/>
            <p:cNvSpPr txBox="1">
              <a:spLocks noChangeArrowheads="1"/>
            </p:cNvSpPr>
            <p:nvPr/>
          </p:nvSpPr>
          <p:spPr bwMode="auto">
            <a:xfrm>
              <a:off x="2688" y="1008"/>
              <a:ext cx="768" cy="634"/>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2000" b="0">
                  <a:solidFill>
                    <a:schemeClr val="bg2"/>
                  </a:solidFill>
                </a:rPr>
                <a:t>Inner World of imagery</a:t>
              </a:r>
              <a:endParaRPr lang="en-US" sz="2000" b="0"/>
            </a:p>
          </p:txBody>
        </p:sp>
      </p:grpSp>
      <p:sp>
        <p:nvSpPr>
          <p:cNvPr id="39950" name="Text Box 14"/>
          <p:cNvSpPr txBox="1">
            <a:spLocks noChangeArrowheads="1"/>
          </p:cNvSpPr>
          <p:nvPr/>
        </p:nvSpPr>
        <p:spPr bwMode="auto">
          <a:xfrm>
            <a:off x="843483" y="5589240"/>
            <a:ext cx="151935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E</a:t>
            </a:r>
            <a:r>
              <a:rPr lang="en-US" b="0" dirty="0" smtClean="0">
                <a:solidFill>
                  <a:srgbClr val="000000"/>
                </a:solidFill>
              </a:rPr>
              <a:t>nactive</a:t>
            </a:r>
            <a:endParaRPr lang="en-US" b="0" dirty="0">
              <a:solidFill>
                <a:srgbClr val="000000"/>
              </a:solidFill>
            </a:endParaRPr>
          </a:p>
        </p:txBody>
      </p:sp>
      <p:sp>
        <p:nvSpPr>
          <p:cNvPr id="39951" name="Text Box 15"/>
          <p:cNvSpPr txBox="1">
            <a:spLocks noChangeArrowheads="1"/>
          </p:cNvSpPr>
          <p:nvPr/>
        </p:nvSpPr>
        <p:spPr bwMode="auto">
          <a:xfrm>
            <a:off x="3510483" y="5589240"/>
            <a:ext cx="1134504"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I</a:t>
            </a:r>
            <a:r>
              <a:rPr lang="en-US" b="0" dirty="0" smtClean="0">
                <a:solidFill>
                  <a:srgbClr val="000000"/>
                </a:solidFill>
              </a:rPr>
              <a:t>conic</a:t>
            </a:r>
            <a:endParaRPr lang="en-US" b="0" dirty="0">
              <a:solidFill>
                <a:srgbClr val="000000"/>
              </a:solidFill>
            </a:endParaRPr>
          </a:p>
        </p:txBody>
      </p:sp>
      <p:sp>
        <p:nvSpPr>
          <p:cNvPr id="39952" name="Text Box 16"/>
          <p:cNvSpPr txBox="1">
            <a:spLocks noChangeArrowheads="1"/>
          </p:cNvSpPr>
          <p:nvPr/>
        </p:nvSpPr>
        <p:spPr bwMode="auto">
          <a:xfrm>
            <a:off x="6710883" y="5589240"/>
            <a:ext cx="1578887" cy="523220"/>
          </a:xfrm>
          <a:prstGeom prst="rect">
            <a:avLst/>
          </a:prstGeom>
          <a:noFill/>
          <a:ln w="9525">
            <a:noFill/>
            <a:miter lim="800000"/>
            <a:headEnd/>
            <a:tailEnd/>
          </a:ln>
          <a:effectLst/>
        </p:spPr>
        <p:txBody>
          <a:bodyPr wrap="none">
            <a:prstTxWarp prst="textNoShape">
              <a:avLst/>
            </a:prstTxWarp>
            <a:spAutoFit/>
          </a:bodyPr>
          <a:lstStyle/>
          <a:p>
            <a:r>
              <a:rPr lang="en-US" b="0" dirty="0">
                <a:solidFill>
                  <a:srgbClr val="000000"/>
                </a:solidFill>
              </a:rPr>
              <a:t>S</a:t>
            </a:r>
            <a:r>
              <a:rPr lang="en-US" b="0" dirty="0" smtClean="0">
                <a:solidFill>
                  <a:srgbClr val="000000"/>
                </a:solidFill>
              </a:rPr>
              <a:t>ymbolic</a:t>
            </a:r>
            <a:endParaRPr lang="en-US" b="0" dirty="0">
              <a:solidFill>
                <a:srgbClr val="000000"/>
              </a:solidFill>
            </a:endParaRPr>
          </a:p>
        </p:txBody>
      </p:sp>
      <p:sp>
        <p:nvSpPr>
          <p:cNvPr id="16" name="Text Box 14"/>
          <p:cNvSpPr txBox="1">
            <a:spLocks noChangeArrowheads="1"/>
          </p:cNvSpPr>
          <p:nvPr/>
        </p:nvSpPr>
        <p:spPr bwMode="auto">
          <a:xfrm>
            <a:off x="755576" y="4581128"/>
            <a:ext cx="2056973" cy="954107"/>
          </a:xfrm>
          <a:prstGeom prst="rect">
            <a:avLst/>
          </a:prstGeom>
          <a:noFill/>
          <a:ln w="9525">
            <a:noFill/>
            <a:miter lim="800000"/>
            <a:headEnd/>
            <a:tailEnd/>
          </a:ln>
          <a:effectLst/>
        </p:spPr>
        <p:txBody>
          <a:bodyPr wrap="none">
            <a:prstTxWarp prst="textNoShape">
              <a:avLst/>
            </a:prstTxWarp>
            <a:spAutoFit/>
          </a:bodyPr>
          <a:lstStyle/>
          <a:p>
            <a:pPr algn="ctr"/>
            <a:r>
              <a:rPr lang="en-US" b="0" dirty="0" smtClean="0">
                <a:solidFill>
                  <a:srgbClr val="800000"/>
                </a:solidFill>
              </a:rPr>
              <a:t>Confidently</a:t>
            </a:r>
            <a:br>
              <a:rPr lang="en-US" b="0" dirty="0" smtClean="0">
                <a:solidFill>
                  <a:srgbClr val="800000"/>
                </a:solidFill>
              </a:rPr>
            </a:br>
            <a:r>
              <a:rPr lang="en-US" b="0" dirty="0" smtClean="0">
                <a:solidFill>
                  <a:srgbClr val="800000"/>
                </a:solidFill>
              </a:rPr>
              <a:t>manipulable</a:t>
            </a:r>
            <a:endParaRPr lang="en-US" b="0" dirty="0">
              <a:solidFill>
                <a:srgbClr val="800000"/>
              </a:solidFill>
            </a:endParaRPr>
          </a:p>
        </p:txBody>
      </p:sp>
      <p:sp>
        <p:nvSpPr>
          <p:cNvPr id="17" name="Text Box 15"/>
          <p:cNvSpPr txBox="1">
            <a:spLocks noChangeArrowheads="1"/>
          </p:cNvSpPr>
          <p:nvPr/>
        </p:nvSpPr>
        <p:spPr bwMode="auto">
          <a:xfrm>
            <a:off x="34225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a:solidFill>
                  <a:srgbClr val="800000"/>
                </a:solidFill>
              </a:rPr>
              <a:t>I</a:t>
            </a:r>
            <a:r>
              <a:rPr lang="en-US" b="0" dirty="0" smtClean="0">
                <a:solidFill>
                  <a:srgbClr val="800000"/>
                </a:solidFill>
              </a:rPr>
              <a:t>maginable</a:t>
            </a:r>
            <a:endParaRPr lang="en-US" b="0" dirty="0">
              <a:solidFill>
                <a:srgbClr val="800000"/>
              </a:solidFill>
            </a:endParaRPr>
          </a:p>
        </p:txBody>
      </p:sp>
      <p:sp>
        <p:nvSpPr>
          <p:cNvPr id="18" name="Text Box 16"/>
          <p:cNvSpPr txBox="1">
            <a:spLocks noChangeArrowheads="1"/>
          </p:cNvSpPr>
          <p:nvPr/>
        </p:nvSpPr>
        <p:spPr bwMode="auto">
          <a:xfrm>
            <a:off x="6622976" y="4581128"/>
            <a:ext cx="1954381" cy="523220"/>
          </a:xfrm>
          <a:prstGeom prst="rect">
            <a:avLst/>
          </a:prstGeom>
          <a:noFill/>
          <a:ln w="9525">
            <a:noFill/>
            <a:miter lim="800000"/>
            <a:headEnd/>
            <a:tailEnd/>
          </a:ln>
          <a:effectLst/>
        </p:spPr>
        <p:txBody>
          <a:bodyPr wrap="none">
            <a:prstTxWarp prst="textNoShape">
              <a:avLst/>
            </a:prstTxWarp>
            <a:spAutoFit/>
          </a:bodyPr>
          <a:lstStyle/>
          <a:p>
            <a:pPr algn="ctr"/>
            <a:r>
              <a:rPr lang="en-US" b="0" dirty="0" smtClean="0">
                <a:solidFill>
                  <a:srgbClr val="800000"/>
                </a:solidFill>
              </a:rPr>
              <a:t>Articulable</a:t>
            </a:r>
            <a:endParaRPr lang="en-US" b="0" dirty="0">
              <a:solidFill>
                <a:srgbClr val="800000"/>
              </a:solidFill>
            </a:endParaRPr>
          </a:p>
        </p:txBody>
      </p:sp>
      <p:sp>
        <p:nvSpPr>
          <p:cNvPr id="22" name="Text Box 16"/>
          <p:cNvSpPr txBox="1">
            <a:spLocks noChangeArrowheads="1"/>
          </p:cNvSpPr>
          <p:nvPr/>
        </p:nvSpPr>
        <p:spPr bwMode="auto">
          <a:xfrm>
            <a:off x="4716016" y="6165304"/>
            <a:ext cx="1506266" cy="523220"/>
          </a:xfrm>
          <a:prstGeom prst="rect">
            <a:avLst/>
          </a:prstGeom>
          <a:noFill/>
          <a:ln w="9525">
            <a:noFill/>
            <a:miter lim="800000"/>
            <a:headEnd/>
            <a:tailEnd/>
          </a:ln>
          <a:effectLst/>
        </p:spPr>
        <p:txBody>
          <a:bodyPr wrap="none">
            <a:prstTxWarp prst="textNoShape">
              <a:avLst/>
            </a:prstTxWarp>
            <a:spAutoFit/>
          </a:bodyPr>
          <a:lstStyle/>
          <a:p>
            <a:r>
              <a:rPr lang="en-US" b="0" dirty="0" smtClean="0">
                <a:solidFill>
                  <a:srgbClr val="000000"/>
                </a:solidFill>
              </a:rPr>
              <a:t>(Bruner)</a:t>
            </a:r>
            <a:endParaRPr lang="en-US" b="0" dirty="0">
              <a:solidFill>
                <a:srgbClr val="000000"/>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71400"/>
            <a:ext cx="7772400" cy="609600"/>
          </a:xfrm>
        </p:spPr>
        <p:txBody>
          <a:bodyPr/>
          <a:lstStyle/>
          <a:p>
            <a:r>
              <a:rPr lang="en-US" dirty="0" smtClean="0"/>
              <a:t>Summary</a:t>
            </a:r>
            <a:endParaRPr lang="en-US" dirty="0"/>
          </a:p>
        </p:txBody>
      </p:sp>
      <p:sp>
        <p:nvSpPr>
          <p:cNvPr id="3" name="Content Placeholder 2"/>
          <p:cNvSpPr>
            <a:spLocks noGrp="1"/>
          </p:cNvSpPr>
          <p:nvPr>
            <p:ph idx="1"/>
          </p:nvPr>
        </p:nvSpPr>
        <p:spPr>
          <a:xfrm>
            <a:off x="300434" y="332656"/>
            <a:ext cx="7727950" cy="6453336"/>
          </a:xfrm>
        </p:spPr>
        <p:txBody>
          <a:bodyPr/>
          <a:lstStyle/>
          <a:p>
            <a:r>
              <a:rPr lang="en-US" dirty="0" smtClean="0"/>
              <a:t>Concept Image &amp; Concept Definition</a:t>
            </a:r>
          </a:p>
          <a:p>
            <a:r>
              <a:rPr lang="en-US" dirty="0" err="1" smtClean="0"/>
              <a:t>Templating</a:t>
            </a:r>
            <a:r>
              <a:rPr lang="en-US" dirty="0" smtClean="0"/>
              <a:t> &amp; Reconstructing</a:t>
            </a:r>
          </a:p>
          <a:p>
            <a:r>
              <a:rPr lang="en-US" dirty="0" smtClean="0"/>
              <a:t>Awareness (ability to act) – Emotion – </a:t>
            </a:r>
            <a:r>
              <a:rPr lang="en-US" dirty="0" err="1" smtClean="0"/>
              <a:t>Behaviour</a:t>
            </a:r>
            <a:endParaRPr lang="en-US" dirty="0" smtClean="0"/>
          </a:p>
          <a:p>
            <a:pPr lvl="1"/>
            <a:r>
              <a:rPr lang="en-US" dirty="0" smtClean="0"/>
              <a:t>Only awareness is educable</a:t>
            </a:r>
          </a:p>
          <a:p>
            <a:pPr lvl="1"/>
            <a:r>
              <a:rPr lang="en-US" dirty="0" smtClean="0"/>
              <a:t>Only </a:t>
            </a:r>
            <a:r>
              <a:rPr lang="en-US" dirty="0" err="1" smtClean="0"/>
              <a:t>behaviour</a:t>
            </a:r>
            <a:r>
              <a:rPr lang="en-US" dirty="0" smtClean="0"/>
              <a:t> is trainable</a:t>
            </a:r>
          </a:p>
          <a:p>
            <a:pPr lvl="1"/>
            <a:r>
              <a:rPr lang="en-US" dirty="0" smtClean="0"/>
              <a:t>Only emotion is </a:t>
            </a:r>
            <a:r>
              <a:rPr lang="en-US" dirty="0" err="1" smtClean="0"/>
              <a:t>harnessable</a:t>
            </a:r>
            <a:endParaRPr lang="en-US" dirty="0" smtClean="0"/>
          </a:p>
          <a:p>
            <a:r>
              <a:rPr lang="en-US" dirty="0" smtClean="0"/>
              <a:t>Structure of a Topic</a:t>
            </a:r>
          </a:p>
          <a:p>
            <a:r>
              <a:rPr lang="en-US" dirty="0" smtClean="0"/>
              <a:t>Onion model of coming to understand</a:t>
            </a:r>
          </a:p>
          <a:p>
            <a:r>
              <a:rPr lang="en-US" dirty="0" smtClean="0"/>
              <a:t>Manipulating – getting-a-sense-of – Articulating</a:t>
            </a:r>
          </a:p>
          <a:p>
            <a:r>
              <a:rPr lang="en-US" dirty="0" smtClean="0"/>
              <a:t>Enactive – Iconic – Symbolic modes or worlds</a:t>
            </a:r>
          </a:p>
          <a:p>
            <a:r>
              <a:rPr lang="en-US" dirty="0" smtClean="0"/>
              <a:t>Attention:</a:t>
            </a:r>
          </a:p>
          <a:p>
            <a:pPr lvl="1"/>
            <a:r>
              <a:rPr lang="en-US" dirty="0" smtClean="0"/>
              <a:t>Gazing (holding wholes)		– Discerning Details</a:t>
            </a:r>
          </a:p>
          <a:p>
            <a:pPr lvl="1"/>
            <a:r>
              <a:rPr lang="en-US" dirty="0" err="1" smtClean="0"/>
              <a:t>Recognising</a:t>
            </a:r>
            <a:r>
              <a:rPr lang="en-US" dirty="0" smtClean="0"/>
              <a:t> Relationships – Perceiving Properties</a:t>
            </a:r>
          </a:p>
          <a:p>
            <a:pPr lvl="1"/>
            <a:r>
              <a:rPr lang="en-US" dirty="0" smtClean="0"/>
              <a:t>Reasoning on the basis of agreed </a:t>
            </a:r>
            <a:r>
              <a:rPr lang="en-US" dirty="0" smtClean="0"/>
              <a:t>properties</a:t>
            </a:r>
          </a:p>
          <a:p>
            <a:r>
              <a:rPr lang="en-US" dirty="0" smtClean="0"/>
              <a:t>Will:</a:t>
            </a:r>
          </a:p>
          <a:p>
            <a:pPr lvl="1"/>
            <a:r>
              <a:rPr lang="en-US" dirty="0" smtClean="0"/>
              <a:t>Assenting &amp; Asserting; being agentive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study of the psyche</a:t>
            </a:r>
            <a:endParaRPr lang="en-US" dirty="0"/>
          </a:p>
        </p:txBody>
      </p:sp>
      <p:sp>
        <p:nvSpPr>
          <p:cNvPr id="3" name="Content Placeholder 2"/>
          <p:cNvSpPr>
            <a:spLocks noGrp="1"/>
          </p:cNvSpPr>
          <p:nvPr>
            <p:ph idx="1"/>
          </p:nvPr>
        </p:nvSpPr>
        <p:spPr/>
        <p:txBody>
          <a:bodyPr/>
          <a:lstStyle/>
          <a:p>
            <a:r>
              <a:rPr lang="en-US" dirty="0" smtClean="0"/>
              <a:t>Cognition, intellect</a:t>
            </a:r>
          </a:p>
          <a:p>
            <a:r>
              <a:rPr lang="en-US" dirty="0" err="1" smtClean="0"/>
              <a:t>Enaction</a:t>
            </a:r>
            <a:r>
              <a:rPr lang="en-US" dirty="0" smtClean="0"/>
              <a:t>, </a:t>
            </a:r>
            <a:r>
              <a:rPr lang="en-US" dirty="0" err="1" smtClean="0"/>
              <a:t>behaviour</a:t>
            </a:r>
            <a:endParaRPr lang="en-US" dirty="0" smtClean="0"/>
          </a:p>
          <a:p>
            <a:r>
              <a:rPr lang="en-US" dirty="0" smtClean="0"/>
              <a:t>Affect, emotion </a:t>
            </a:r>
            <a:r>
              <a:rPr lang="en-US" smtClean="0"/>
              <a:t>including disposition</a:t>
            </a:r>
            <a:endParaRPr lang="en-US" dirty="0" smtClean="0"/>
          </a:p>
          <a:p>
            <a:r>
              <a:rPr lang="en-US" dirty="0" smtClean="0"/>
              <a:t>Attention</a:t>
            </a:r>
          </a:p>
          <a:p>
            <a:r>
              <a:rPr lang="en-US" dirty="0" smtClean="0"/>
              <a:t>Will</a:t>
            </a:r>
          </a:p>
          <a:p>
            <a:r>
              <a:rPr lang="en-US" dirty="0" smtClean="0"/>
              <a:t>Witness</a:t>
            </a:r>
          </a:p>
          <a:p>
            <a:r>
              <a:rPr lang="en-US" dirty="0" smtClean="0"/>
              <a:t>How these are influenced by the social</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609600"/>
          </a:xfrm>
        </p:spPr>
        <p:txBody>
          <a:bodyPr anchor="t"/>
          <a:lstStyle/>
          <a:p>
            <a:r>
              <a:rPr lang="en-US" dirty="0" smtClean="0"/>
              <a:t>What does it mean to ‘understand’ in mathematics?</a:t>
            </a:r>
            <a:endParaRPr lang="en-US" dirty="0"/>
          </a:p>
        </p:txBody>
      </p:sp>
      <p:sp>
        <p:nvSpPr>
          <p:cNvPr id="3" name="Content Placeholder 2"/>
          <p:cNvSpPr>
            <a:spLocks noGrp="1"/>
          </p:cNvSpPr>
          <p:nvPr>
            <p:ph idx="1"/>
          </p:nvPr>
        </p:nvSpPr>
        <p:spPr>
          <a:xfrm>
            <a:off x="304800" y="836712"/>
            <a:ext cx="8839200" cy="4876800"/>
          </a:xfrm>
        </p:spPr>
        <p:txBody>
          <a:bodyPr/>
          <a:lstStyle/>
          <a:p>
            <a:r>
              <a:rPr lang="en-US" dirty="0" smtClean="0"/>
              <a:t>To carry out procedures unaided</a:t>
            </a:r>
          </a:p>
          <a:p>
            <a:pPr lvl="1"/>
            <a:r>
              <a:rPr lang="en-US" dirty="0" smtClean="0"/>
              <a:t>By </a:t>
            </a:r>
            <a:r>
              <a:rPr lang="en-US" dirty="0" err="1" smtClean="0"/>
              <a:t>templating</a:t>
            </a:r>
            <a:endParaRPr lang="en-US" dirty="0" smtClean="0"/>
          </a:p>
          <a:p>
            <a:pPr lvl="1"/>
            <a:r>
              <a:rPr lang="en-US" dirty="0" smtClean="0"/>
              <a:t>By re-constructing</a:t>
            </a:r>
          </a:p>
          <a:p>
            <a:r>
              <a:rPr lang="en-US" dirty="0" smtClean="0"/>
              <a:t>To have </a:t>
            </a:r>
            <a:r>
              <a:rPr lang="en-US" dirty="0"/>
              <a:t>appropriate procedures and </a:t>
            </a:r>
            <a:r>
              <a:rPr lang="en-US" dirty="0" smtClean="0"/>
              <a:t>concepts come to ‘mind’ or to ‘action’ </a:t>
            </a:r>
          </a:p>
          <a:p>
            <a:r>
              <a:rPr lang="en-US" dirty="0" smtClean="0"/>
              <a:t>To explain adequately to someone</a:t>
            </a:r>
          </a:p>
          <a:p>
            <a:pPr lvl="1"/>
            <a:r>
              <a:rPr lang="en-US" dirty="0" smtClean="0"/>
              <a:t>Own narrative (self-explanation)</a:t>
            </a:r>
          </a:p>
          <a:p>
            <a:pPr lvl="1"/>
            <a:r>
              <a:rPr lang="en-US" dirty="0" smtClean="0"/>
              <a:t>To a Novice</a:t>
            </a:r>
          </a:p>
          <a:p>
            <a:pPr lvl="1"/>
            <a:r>
              <a:rPr lang="en-US" dirty="0" smtClean="0"/>
              <a:t>To a Peer/Colleague</a:t>
            </a:r>
          </a:p>
          <a:p>
            <a:pPr lvl="1"/>
            <a:r>
              <a:rPr lang="en-US" dirty="0" smtClean="0"/>
              <a:t>To an Expert</a:t>
            </a:r>
          </a:p>
          <a:p>
            <a:r>
              <a:rPr lang="en-US" dirty="0" smtClean="0"/>
              <a:t>To modify in order to meet new circumstances</a:t>
            </a:r>
          </a:p>
          <a:p>
            <a:r>
              <a:rPr lang="en-US" dirty="0" smtClean="0"/>
              <a:t>To be familiar with a viable model</a:t>
            </a:r>
            <a:br>
              <a:rPr lang="en-US" dirty="0" smtClean="0"/>
            </a:br>
            <a:r>
              <a:rPr lang="en-US" dirty="0" smtClean="0"/>
              <a:t>    (structural relationships treated as properties)</a:t>
            </a:r>
            <a:endParaRPr lang="en-US" dirty="0"/>
          </a:p>
        </p:txBody>
      </p:sp>
      <p:sp>
        <p:nvSpPr>
          <p:cNvPr id="4" name="Rounded Rectangle 3"/>
          <p:cNvSpPr/>
          <p:nvPr/>
        </p:nvSpPr>
        <p:spPr bwMode="auto">
          <a:xfrm>
            <a:off x="1403648" y="6165304"/>
            <a:ext cx="7740352" cy="792088"/>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2"/>
                </a:solidFill>
                <a:latin typeface="Chalkboard" charset="0"/>
              </a:rPr>
              <a:t>Understand(?) </a:t>
            </a:r>
            <a:r>
              <a:rPr kumimoji="0" lang="en-GB" sz="2800" b="0" i="0" u="none" strike="noStrike" cap="none" normalizeH="0" baseline="0" dirty="0">
                <a:ln>
                  <a:noFill/>
                </a:ln>
                <a:solidFill>
                  <a:schemeClr val="tx2"/>
                </a:solidFill>
                <a:latin typeface="Chalkboard" charset="0"/>
              </a:rPr>
              <a:t>or</a:t>
            </a:r>
            <a:r>
              <a:rPr kumimoji="0" lang="en-GB" sz="2800" b="0" i="0" u="none" strike="noStrike" cap="none" normalizeH="0" dirty="0">
                <a:ln>
                  <a:noFill/>
                </a:ln>
                <a:solidFill>
                  <a:schemeClr val="tx2"/>
                </a:solidFill>
                <a:latin typeface="Chalkboard" charset="0"/>
              </a:rPr>
              <a:t> </a:t>
            </a:r>
            <a:r>
              <a:rPr lang="en-GB" b="0" dirty="0" smtClean="0">
                <a:solidFill>
                  <a:schemeClr val="tx2"/>
                </a:solidFill>
              </a:rPr>
              <a:t>Comprehend</a:t>
            </a:r>
            <a:r>
              <a:rPr kumimoji="0" lang="en-GB" sz="2800" b="0" i="0" u="none" strike="noStrike" cap="none" normalizeH="0" dirty="0" smtClean="0">
                <a:ln>
                  <a:noFill/>
                </a:ln>
                <a:solidFill>
                  <a:schemeClr val="tx2"/>
                </a:solidFill>
                <a:latin typeface="Chalkboard" charset="0"/>
              </a:rPr>
              <a:t> &amp; </a:t>
            </a:r>
            <a:r>
              <a:rPr kumimoji="0" lang="en-GB" sz="2800" b="0" i="0" u="none" strike="noStrike" cap="none" normalizeH="0" dirty="0">
                <a:ln>
                  <a:noFill/>
                </a:ln>
                <a:solidFill>
                  <a:schemeClr val="tx2"/>
                </a:solidFill>
                <a:latin typeface="Chalkboard" charset="0"/>
              </a:rPr>
              <a:t>Appreciate?</a:t>
            </a:r>
            <a:endParaRPr kumimoji="0" lang="en-GB" sz="2800" b="0" i="0" u="none" strike="noStrike" cap="none" normalizeH="0" baseline="0" dirty="0">
              <a:ln>
                <a:noFill/>
              </a:ln>
              <a:solidFill>
                <a:schemeClr val="tx2"/>
              </a:solidFill>
              <a:latin typeface="Chalkboard"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 Image</a:t>
            </a:r>
            <a:endParaRPr lang="en-US" dirty="0"/>
          </a:p>
        </p:txBody>
      </p:sp>
      <p:sp>
        <p:nvSpPr>
          <p:cNvPr id="3" name="Content Placeholder 2"/>
          <p:cNvSpPr>
            <a:spLocks noGrp="1"/>
          </p:cNvSpPr>
          <p:nvPr>
            <p:ph idx="1"/>
          </p:nvPr>
        </p:nvSpPr>
        <p:spPr>
          <a:xfrm>
            <a:off x="838200" y="1066800"/>
            <a:ext cx="7727950" cy="3581400"/>
          </a:xfrm>
        </p:spPr>
        <p:txBody>
          <a:bodyPr/>
          <a:lstStyle/>
          <a:p>
            <a:r>
              <a:rPr lang="en-US" dirty="0" smtClean="0"/>
              <a:t>“ … all the cognitive structure in the individual's mind that is associated with a given concept” </a:t>
            </a:r>
            <a:br>
              <a:rPr lang="en-US" dirty="0" smtClean="0"/>
            </a:br>
            <a:r>
              <a:rPr lang="en-US" sz="2400" dirty="0" smtClean="0"/>
              <a:t>(Tall &amp; </a:t>
            </a:r>
            <a:r>
              <a:rPr lang="en-US" sz="2400" dirty="0" err="1" smtClean="0"/>
              <a:t>Vinner</a:t>
            </a:r>
            <a:r>
              <a:rPr lang="en-US" sz="2400" dirty="0" smtClean="0"/>
              <a:t> 1981)</a:t>
            </a:r>
          </a:p>
          <a:p>
            <a:pPr lvl="0"/>
            <a:r>
              <a:rPr lang="en-US" dirty="0" smtClean="0"/>
              <a:t>the total cognitive structure that is associated with the concept, which includes all the mental pictures and associated properties and processes. It is built up over the years through experiences of all kinds, changing as the individual meets new stimuli and matures.</a:t>
            </a:r>
          </a:p>
          <a:p>
            <a:endParaRPr lang="en-US" sz="2400" dirty="0"/>
          </a:p>
        </p:txBody>
      </p:sp>
      <p:sp>
        <p:nvSpPr>
          <p:cNvPr id="5" name="Rounded Rectangular Callout 4"/>
          <p:cNvSpPr/>
          <p:nvPr/>
        </p:nvSpPr>
        <p:spPr bwMode="auto">
          <a:xfrm>
            <a:off x="1676400" y="4876800"/>
            <a:ext cx="6640016" cy="609600"/>
          </a:xfrm>
          <a:prstGeom prst="wedgeRoundRectCallout">
            <a:avLst>
              <a:gd name="adj1" fmla="val 694"/>
              <a:gd name="adj2" fmla="val -111476"/>
              <a:gd name="adj3" fmla="val 16667"/>
            </a:avLst>
          </a:prstGeom>
          <a:solidFill>
            <a:srgbClr val="FFF7D7"/>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FF0000"/>
                </a:solidFill>
                <a:latin typeface="Chalkboard" charset="0"/>
              </a:rPr>
              <a:t>Concept Image ≠ Concept Definition</a:t>
            </a:r>
            <a:endParaRPr kumimoji="0" lang="en-US" sz="2800" b="0" i="0" u="none" strike="noStrike" cap="none" normalizeH="0" baseline="0" dirty="0">
              <a:ln>
                <a:noFill/>
              </a:ln>
              <a:solidFill>
                <a:srgbClr val="FF0000"/>
              </a:solidFill>
              <a:latin typeface="Chalkboard"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Concept Images: examples</a:t>
            </a:r>
          </a:p>
        </p:txBody>
      </p:sp>
      <p:sp>
        <p:nvSpPr>
          <p:cNvPr id="3" name="Content Placeholder 2"/>
          <p:cNvSpPr>
            <a:spLocks noGrp="1"/>
          </p:cNvSpPr>
          <p:nvPr>
            <p:ph idx="1"/>
          </p:nvPr>
        </p:nvSpPr>
        <p:spPr>
          <a:xfrm>
            <a:off x="990600" y="1700808"/>
            <a:ext cx="7727950" cy="2112640"/>
          </a:xfrm>
        </p:spPr>
        <p:txBody>
          <a:bodyPr/>
          <a:lstStyle/>
          <a:p>
            <a:r>
              <a:rPr lang="en-GB" dirty="0"/>
              <a:t>What is </a:t>
            </a:r>
          </a:p>
          <a:p>
            <a:pPr lvl="1"/>
            <a:r>
              <a:rPr lang="en-GB" dirty="0"/>
              <a:t>A fraction</a:t>
            </a:r>
          </a:p>
          <a:p>
            <a:pPr lvl="1"/>
            <a:r>
              <a:rPr lang="en-GB" dirty="0"/>
              <a:t>Angle between two lines</a:t>
            </a:r>
          </a:p>
          <a:p>
            <a:pPr lvl="1"/>
            <a:r>
              <a:rPr lang="en-GB" dirty="0"/>
              <a:t>Differentiability</a:t>
            </a:r>
          </a:p>
          <a:p>
            <a:pPr lvl="1"/>
            <a:r>
              <a:rPr lang="en-GB" dirty="0"/>
              <a:t>Tangent to a </a:t>
            </a:r>
            <a:r>
              <a:rPr lang="en-GB" dirty="0" smtClean="0"/>
              <a:t>curve</a:t>
            </a:r>
          </a:p>
          <a:p>
            <a:pPr lvl="1"/>
            <a:r>
              <a:rPr lang="en-GB" dirty="0" smtClean="0"/>
              <a:t>|</a:t>
            </a:r>
            <a:r>
              <a:rPr lang="en-GB" i="1" dirty="0" smtClean="0"/>
              <a:t>x</a:t>
            </a:r>
            <a:r>
              <a:rPr lang="en-GB" dirty="0" smtClean="0"/>
              <a:t>|</a:t>
            </a:r>
            <a:endParaRPr lang="en-GB" dirty="0"/>
          </a:p>
        </p:txBody>
      </p:sp>
    </p:spTree>
    <p:extLst>
      <p:ext uri="{BB962C8B-B14F-4D97-AF65-F5344CB8AC3E}">
        <p14:creationId xmlns:p14="http://schemas.microsoft.com/office/powerpoint/2010/main" val="42870051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Tangent Power</a:t>
            </a:r>
            <a:endParaRPr lang="en-GB" dirty="0"/>
          </a:p>
        </p:txBody>
      </p:sp>
      <p:sp>
        <p:nvSpPr>
          <p:cNvPr id="4" name="TextBox 3"/>
          <p:cNvSpPr txBox="1"/>
          <p:nvPr/>
        </p:nvSpPr>
        <p:spPr>
          <a:xfrm>
            <a:off x="467544" y="1196752"/>
            <a:ext cx="3528392" cy="3170099"/>
          </a:xfrm>
          <a:prstGeom prst="rect">
            <a:avLst/>
          </a:prstGeom>
          <a:noFill/>
        </p:spPr>
        <p:txBody>
          <a:bodyPr wrap="square" rtlCol="0">
            <a:spAutoFit/>
          </a:bodyPr>
          <a:lstStyle/>
          <a:p>
            <a:r>
              <a:rPr lang="en-GB" sz="2000" b="0" dirty="0" smtClean="0">
                <a:solidFill>
                  <a:srgbClr val="000000"/>
                </a:solidFill>
              </a:rPr>
              <a:t>The tangent power of a point with respect to a function is the number of tangents to the function through the point.</a:t>
            </a:r>
          </a:p>
          <a:p>
            <a:endParaRPr lang="en-GB" sz="2000" b="0" dirty="0">
              <a:solidFill>
                <a:srgbClr val="000000"/>
              </a:solidFill>
            </a:endParaRPr>
          </a:p>
          <a:p>
            <a:r>
              <a:rPr lang="en-GB" sz="2000" b="0" dirty="0" smtClean="0">
                <a:solidFill>
                  <a:srgbClr val="000000"/>
                </a:solidFill>
              </a:rPr>
              <a:t>What numbers can appear as tangent powers of points for a given function, and where?</a:t>
            </a:r>
            <a:endParaRPr lang="en-GB" sz="2000" b="0" dirty="0">
              <a:solidFill>
                <a:srgbClr val="000000"/>
              </a:solidFill>
            </a:endParaRPr>
          </a:p>
        </p:txBody>
      </p:sp>
      <p:pic>
        <p:nvPicPr>
          <p:cNvPr id="5" name="Picture 4"/>
          <p:cNvPicPr>
            <a:picLocks noChangeAspect="1"/>
          </p:cNvPicPr>
          <p:nvPr/>
        </p:nvPicPr>
        <p:blipFill>
          <a:blip r:embed="rId2"/>
          <a:stretch>
            <a:fillRect/>
          </a:stretch>
        </p:blipFill>
        <p:spPr>
          <a:xfrm>
            <a:off x="4152900" y="952500"/>
            <a:ext cx="4991100" cy="5905500"/>
          </a:xfrm>
          <a:prstGeom prst="rect">
            <a:avLst/>
          </a:prstGeom>
        </p:spPr>
      </p:pic>
    </p:spTree>
    <p:extLst>
      <p:ext uri="{BB962C8B-B14F-4D97-AF65-F5344CB8AC3E}">
        <p14:creationId xmlns:p14="http://schemas.microsoft.com/office/powerpoint/2010/main" val="29184369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403648" y="3009900"/>
            <a:ext cx="6248400" cy="3848100"/>
          </a:xfrm>
          <a:prstGeom prst="rect">
            <a:avLst/>
          </a:prstGeom>
        </p:spPr>
      </p:pic>
      <p:pic>
        <p:nvPicPr>
          <p:cNvPr id="13" name="Picture 12"/>
          <p:cNvPicPr>
            <a:picLocks noChangeAspect="1"/>
          </p:cNvPicPr>
          <p:nvPr/>
        </p:nvPicPr>
        <p:blipFill>
          <a:blip r:embed="rId4"/>
          <a:stretch>
            <a:fillRect/>
          </a:stretch>
        </p:blipFill>
        <p:spPr>
          <a:xfrm>
            <a:off x="1419944" y="3009900"/>
            <a:ext cx="6248400" cy="3848100"/>
          </a:xfrm>
          <a:prstGeom prst="rect">
            <a:avLst/>
          </a:prstGeom>
        </p:spPr>
      </p:pic>
      <p:pic>
        <p:nvPicPr>
          <p:cNvPr id="14" name="Picture 13"/>
          <p:cNvPicPr>
            <a:picLocks noChangeAspect="1"/>
          </p:cNvPicPr>
          <p:nvPr/>
        </p:nvPicPr>
        <p:blipFill>
          <a:blip r:embed="rId5"/>
          <a:stretch>
            <a:fillRect/>
          </a:stretch>
        </p:blipFill>
        <p:spPr>
          <a:xfrm>
            <a:off x="1419944" y="3009900"/>
            <a:ext cx="6248400" cy="3848100"/>
          </a:xfrm>
          <a:prstGeom prst="rect">
            <a:avLst/>
          </a:prstGeom>
        </p:spPr>
      </p:pic>
      <p:sp>
        <p:nvSpPr>
          <p:cNvPr id="2" name="Title 1"/>
          <p:cNvSpPr>
            <a:spLocks noGrp="1"/>
          </p:cNvSpPr>
          <p:nvPr>
            <p:ph type="title"/>
          </p:nvPr>
        </p:nvSpPr>
        <p:spPr/>
        <p:txBody>
          <a:bodyPr/>
          <a:lstStyle/>
          <a:p>
            <a:r>
              <a:rPr lang="en-GB"/>
              <a:t>ZigZags</a:t>
            </a:r>
          </a:p>
        </p:txBody>
      </p:sp>
      <p:sp>
        <p:nvSpPr>
          <p:cNvPr id="3" name="Content Placeholder 2"/>
          <p:cNvSpPr>
            <a:spLocks noGrp="1"/>
          </p:cNvSpPr>
          <p:nvPr>
            <p:ph idx="1"/>
          </p:nvPr>
        </p:nvSpPr>
        <p:spPr>
          <a:xfrm>
            <a:off x="611560" y="1604392"/>
            <a:ext cx="7727950" cy="672480"/>
          </a:xfrm>
        </p:spPr>
        <p:txBody>
          <a:bodyPr/>
          <a:lstStyle/>
          <a:p>
            <a:r>
              <a:rPr lang="en-GB" dirty="0"/>
              <a:t>Imagine the graph of </a:t>
            </a:r>
            <a:r>
              <a:rPr lang="en-GB" i="1" dirty="0"/>
              <a:t>f</a:t>
            </a:r>
            <a:r>
              <a:rPr lang="en-GB" baseline="-25000" dirty="0"/>
              <a:t>1</a:t>
            </a:r>
            <a:r>
              <a:rPr lang="en-GB" dirty="0"/>
              <a:t>(</a:t>
            </a:r>
            <a:r>
              <a:rPr lang="en-GB" i="1" dirty="0"/>
              <a:t>x</a:t>
            </a:r>
            <a:r>
              <a:rPr lang="en-GB" dirty="0"/>
              <a:t>) = |</a:t>
            </a:r>
            <a:r>
              <a:rPr lang="en-GB" i="1" dirty="0" smtClean="0"/>
              <a:t>x</a:t>
            </a:r>
            <a:r>
              <a:rPr lang="en-GB" dirty="0" smtClean="0"/>
              <a:t>|</a:t>
            </a:r>
            <a:endParaRPr lang="en-GB" dirty="0"/>
          </a:p>
        </p:txBody>
      </p:sp>
      <p:sp>
        <p:nvSpPr>
          <p:cNvPr id="5" name="Rounded Rectangle 4"/>
          <p:cNvSpPr/>
          <p:nvPr/>
        </p:nvSpPr>
        <p:spPr bwMode="auto">
          <a:xfrm>
            <a:off x="2771800" y="548680"/>
            <a:ext cx="5832648" cy="1008112"/>
          </a:xfrm>
          <a:prstGeom prst="roundRect">
            <a:avLst/>
          </a:prstGeom>
          <a:solidFill>
            <a:schemeClr val="tx2"/>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a:ln>
                  <a:noFill/>
                </a:ln>
                <a:solidFill>
                  <a:schemeClr val="accent3">
                    <a:lumMod val="75000"/>
                  </a:schemeClr>
                </a:solidFill>
                <a:effectLst/>
                <a:latin typeface="Chalkboard" charset="0"/>
              </a:rPr>
              <a:t>What does it mean to </a:t>
            </a:r>
            <a:r>
              <a:rPr kumimoji="0" lang="en-GB" sz="2800" b="0" i="0" u="none" strike="noStrike" cap="none" normalizeH="0" baseline="0" dirty="0" smtClean="0">
                <a:ln>
                  <a:noFill/>
                </a:ln>
                <a:solidFill>
                  <a:schemeClr val="accent3">
                    <a:lumMod val="75000"/>
                  </a:schemeClr>
                </a:solidFill>
                <a:effectLst/>
                <a:latin typeface="Chalkboard" charset="0"/>
              </a:rPr>
              <a:t>comprehend </a:t>
            </a:r>
            <a:r>
              <a:rPr lang="en-GB" b="0" dirty="0">
                <a:solidFill>
                  <a:schemeClr val="accent3">
                    <a:lumMod val="75000"/>
                  </a:schemeClr>
                </a:solidFill>
              </a:rPr>
              <a:t>&amp;</a:t>
            </a:r>
            <a:r>
              <a:rPr kumimoji="0" lang="en-GB" sz="2800" b="0" i="0" u="none" strike="noStrike" cap="none" normalizeH="0" dirty="0" smtClean="0">
                <a:ln>
                  <a:noFill/>
                </a:ln>
                <a:solidFill>
                  <a:schemeClr val="accent3">
                    <a:lumMod val="75000"/>
                  </a:schemeClr>
                </a:solidFill>
                <a:effectLst/>
                <a:latin typeface="Chalkboard" charset="0"/>
              </a:rPr>
              <a:t> </a:t>
            </a:r>
            <a:r>
              <a:rPr kumimoji="0" lang="en-GB" sz="2800" b="0" i="0" u="none" strike="noStrike" cap="none" normalizeH="0" dirty="0">
                <a:ln>
                  <a:noFill/>
                </a:ln>
                <a:solidFill>
                  <a:schemeClr val="accent3">
                    <a:lumMod val="75000"/>
                  </a:schemeClr>
                </a:solidFill>
                <a:effectLst/>
                <a:latin typeface="Chalkboard" charset="0"/>
              </a:rPr>
              <a:t>appreciate </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 –&gt; </a:t>
            </a:r>
            <a:r>
              <a:rPr kumimoji="0" lang="en-GB" sz="2800" b="0" i="0" u="none" strike="noStrike" cap="none" normalizeH="0" dirty="0">
                <a:ln>
                  <a:noFill/>
                </a:ln>
                <a:solidFill>
                  <a:schemeClr val="accent3">
                    <a:lumMod val="75000"/>
                  </a:schemeClr>
                </a:solidFill>
                <a:effectLst/>
                <a:latin typeface="Chalkboard" charset="0"/>
              </a:rPr>
              <a:t>|</a:t>
            </a:r>
            <a:r>
              <a:rPr kumimoji="0" lang="en-GB" sz="2800" b="0" i="1" u="none" strike="noStrike" cap="none" normalizeH="0" dirty="0">
                <a:ln>
                  <a:noFill/>
                </a:ln>
                <a:solidFill>
                  <a:schemeClr val="accent3">
                    <a:lumMod val="75000"/>
                  </a:schemeClr>
                </a:solidFill>
                <a:effectLst/>
                <a:latin typeface="Chalkboard" charset="0"/>
              </a:rPr>
              <a:t>x</a:t>
            </a:r>
            <a:r>
              <a:rPr kumimoji="0" lang="en-GB" sz="2800" b="0" u="none" strike="noStrike" cap="none" normalizeH="0" dirty="0">
                <a:ln>
                  <a:noFill/>
                </a:ln>
                <a:solidFill>
                  <a:schemeClr val="accent3">
                    <a:lumMod val="75000"/>
                  </a:schemeClr>
                </a:solidFill>
                <a:effectLst/>
                <a:latin typeface="Chalkboard" charset="0"/>
              </a:rPr>
              <a:t>|?</a:t>
            </a:r>
            <a:endParaRPr kumimoji="0" lang="en-GB" sz="2800" b="0" i="0" u="none" strike="noStrike" cap="none" normalizeH="0" baseline="0" dirty="0">
              <a:ln>
                <a:noFill/>
              </a:ln>
              <a:solidFill>
                <a:schemeClr val="accent3">
                  <a:lumMod val="75000"/>
                </a:schemeClr>
              </a:solidFill>
              <a:effectLst/>
              <a:latin typeface="Chalkboard" charset="0"/>
            </a:endParaRPr>
          </a:p>
        </p:txBody>
      </p:sp>
      <p:sp>
        <p:nvSpPr>
          <p:cNvPr id="6" name="Content Placeholder 2"/>
          <p:cNvSpPr txBox="1">
            <a:spLocks/>
          </p:cNvSpPr>
          <p:nvPr/>
        </p:nvSpPr>
        <p:spPr bwMode="auto">
          <a:xfrm>
            <a:off x="611560" y="2060848"/>
            <a:ext cx="7727950" cy="100811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Monotype Sorts" charset="2"/>
              <a:buChar char="/"/>
              <a:defRPr sz="2400" b="0">
                <a:solidFill>
                  <a:schemeClr val="tx1"/>
                </a:solidFill>
                <a:effectLst>
                  <a:outerShdw blurRad="38100" dist="38100" dir="2700000" algn="tl">
                    <a:srgbClr val="000000"/>
                  </a:outerShdw>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1"/>
              </a:buClr>
              <a:buSzPct val="100000"/>
              <a:buChar char="–"/>
              <a:defRPr sz="2000" b="0">
                <a:solidFill>
                  <a:schemeClr val="tx2"/>
                </a:solidFill>
                <a:effectLst>
                  <a:outerShdw blurRad="38100" dist="38100" dir="2700000" algn="tl">
                    <a:srgbClr val="000000"/>
                  </a:outerShdw>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1</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dirty="0" smtClean="0">
                <a:solidFill>
                  <a:srgbClr val="800000"/>
                </a:solidFill>
                <a:effectLst/>
              </a:rPr>
              <a:t>3|</a:t>
            </a:r>
            <a:endParaRPr lang="en-GB" dirty="0">
              <a:solidFill>
                <a:srgbClr val="800000"/>
              </a:solidFill>
              <a:effectLst/>
            </a:endParaRPr>
          </a:p>
          <a:p>
            <a:pPr>
              <a:buClrTx/>
              <a:buFont typeface="Lucida Grande"/>
              <a:buChar char="⇒"/>
            </a:pPr>
            <a:r>
              <a:rPr lang="en-GB" dirty="0">
                <a:solidFill>
                  <a:srgbClr val="800000"/>
                </a:solidFill>
                <a:effectLst/>
              </a:rPr>
              <a:t>Imagine the graph of </a:t>
            </a:r>
            <a:r>
              <a:rPr lang="en-GB" i="1" dirty="0">
                <a:solidFill>
                  <a:srgbClr val="800000"/>
                </a:solidFill>
                <a:effectLst/>
              </a:rPr>
              <a:t>f</a:t>
            </a:r>
            <a:r>
              <a:rPr lang="en-GB" baseline="-25000" dirty="0">
                <a:solidFill>
                  <a:srgbClr val="800000"/>
                </a:solidFill>
                <a:effectLst/>
              </a:rPr>
              <a:t>3</a:t>
            </a:r>
            <a:r>
              <a:rPr lang="en-GB" dirty="0">
                <a:solidFill>
                  <a:srgbClr val="800000"/>
                </a:solidFill>
                <a:effectLst/>
              </a:rPr>
              <a:t>(</a:t>
            </a:r>
            <a:r>
              <a:rPr lang="en-GB" i="1" dirty="0">
                <a:solidFill>
                  <a:srgbClr val="800000"/>
                </a:solidFill>
                <a:effectLst/>
              </a:rPr>
              <a:t>x</a:t>
            </a:r>
            <a:r>
              <a:rPr lang="en-GB" dirty="0">
                <a:solidFill>
                  <a:srgbClr val="800000"/>
                </a:solidFill>
                <a:effectLst/>
              </a:rPr>
              <a:t>) = |</a:t>
            </a:r>
            <a:r>
              <a:rPr lang="en-GB" i="1" dirty="0">
                <a:solidFill>
                  <a:srgbClr val="800000"/>
                </a:solidFill>
                <a:effectLst/>
              </a:rPr>
              <a:t>f</a:t>
            </a:r>
            <a:r>
              <a:rPr lang="en-GB" baseline="-25000" dirty="0">
                <a:solidFill>
                  <a:srgbClr val="800000"/>
                </a:solidFill>
                <a:effectLst/>
              </a:rPr>
              <a:t>2</a:t>
            </a:r>
            <a:r>
              <a:rPr lang="en-GB" dirty="0">
                <a:solidFill>
                  <a:srgbClr val="800000"/>
                </a:solidFill>
                <a:effectLst/>
              </a:rPr>
              <a:t>(</a:t>
            </a:r>
            <a:r>
              <a:rPr lang="en-GB" i="1" dirty="0">
                <a:solidFill>
                  <a:srgbClr val="800000"/>
                </a:solidFill>
                <a:effectLst/>
              </a:rPr>
              <a:t>x</a:t>
            </a:r>
            <a:r>
              <a:rPr lang="en-GB" dirty="0">
                <a:solidFill>
                  <a:srgbClr val="800000"/>
                </a:solidFill>
                <a:effectLst/>
              </a:rPr>
              <a:t>) – 1|</a:t>
            </a:r>
          </a:p>
        </p:txBody>
      </p:sp>
      <p:sp>
        <p:nvSpPr>
          <p:cNvPr id="10" name="Rounded Rectangle 9"/>
          <p:cNvSpPr/>
          <p:nvPr/>
        </p:nvSpPr>
        <p:spPr bwMode="auto">
          <a:xfrm>
            <a:off x="3779912" y="3212976"/>
            <a:ext cx="5112568" cy="7200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2"/>
                </a:solidFill>
                <a:effectLst/>
                <a:latin typeface="Chalkboard" charset="0"/>
              </a:rPr>
              <a:t>Constructing own examples</a:t>
            </a:r>
            <a:endParaRPr kumimoji="0" lang="en-GB" sz="2800" b="0" i="0" u="none" strike="noStrike" cap="none" normalizeH="0" baseline="0" dirty="0">
              <a:ln>
                <a:noFill/>
              </a:ln>
              <a:solidFill>
                <a:schemeClr val="tx2"/>
              </a:solidFill>
              <a:effectLst/>
              <a:latin typeface="Chalkboard" charset="0"/>
            </a:endParaRPr>
          </a:p>
        </p:txBody>
      </p:sp>
      <p:sp>
        <p:nvSpPr>
          <p:cNvPr id="11" name="Rounded Rectangle 10"/>
          <p:cNvSpPr/>
          <p:nvPr/>
        </p:nvSpPr>
        <p:spPr bwMode="auto">
          <a:xfrm>
            <a:off x="4031432" y="3861048"/>
            <a:ext cx="5112568" cy="720080"/>
          </a:xfrm>
          <a:prstGeom prst="roundRect">
            <a:avLst/>
          </a:prstGeom>
          <a:solidFill>
            <a:srgbClr val="8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800" b="0" i="0" u="none" strike="noStrike" cap="none" normalizeH="0" baseline="0" dirty="0" smtClean="0">
                <a:ln>
                  <a:noFill/>
                </a:ln>
                <a:solidFill>
                  <a:schemeClr val="tx2"/>
                </a:solidFill>
                <a:effectLst/>
                <a:latin typeface="Chalkboard" charset="0"/>
              </a:rPr>
              <a:t>Enriching your example space</a:t>
            </a:r>
            <a:endParaRPr kumimoji="0" lang="en-GB" sz="2800" b="0" i="0" u="none" strike="noStrike" cap="none" normalizeH="0" baseline="0" dirty="0">
              <a:ln>
                <a:noFill/>
              </a:ln>
              <a:solidFill>
                <a:schemeClr val="tx2"/>
              </a:solidFill>
              <a:effectLst/>
              <a:latin typeface="Chalkboard" charset="0"/>
            </a:endParaRPr>
          </a:p>
        </p:txBody>
      </p:sp>
    </p:spTree>
    <p:extLst>
      <p:ext uri="{BB962C8B-B14F-4D97-AF65-F5344CB8AC3E}">
        <p14:creationId xmlns:p14="http://schemas.microsoft.com/office/powerpoint/2010/main" val="31582868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1"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uiExpand="1" build="p"/>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Undoing </a:t>
            </a:r>
            <a:r>
              <a:rPr lang="en-GB" dirty="0" err="1" smtClean="0"/>
              <a:t>Zig</a:t>
            </a:r>
            <a:r>
              <a:rPr lang="en-GB" dirty="0" smtClean="0"/>
              <a:t> </a:t>
            </a:r>
            <a:r>
              <a:rPr lang="en-GB" dirty="0" err="1" smtClean="0"/>
              <a:t>Zags</a:t>
            </a:r>
            <a:endParaRPr lang="en-GB" dirty="0"/>
          </a:p>
        </p:txBody>
      </p:sp>
      <p:sp>
        <p:nvSpPr>
          <p:cNvPr id="5" name="Content Placeholder 2"/>
          <p:cNvSpPr txBox="1">
            <a:spLocks/>
          </p:cNvSpPr>
          <p:nvPr/>
        </p:nvSpPr>
        <p:spPr bwMode="auto">
          <a:xfrm>
            <a:off x="827584" y="980728"/>
            <a:ext cx="6533728" cy="744488"/>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lvl1pPr marL="342900" indent="-342900" algn="l" rtl="0" eaLnBrk="0" fontAlgn="base" hangingPunct="0">
              <a:spcBef>
                <a:spcPct val="20000"/>
              </a:spcBef>
              <a:spcAft>
                <a:spcPct val="0"/>
              </a:spcAft>
              <a:buClrTx/>
              <a:buSzPct val="75000"/>
              <a:buFont typeface="Lucida Grande"/>
              <a:buChar char="⇒"/>
              <a:defRPr sz="2400" b="0">
                <a:solidFill>
                  <a:srgbClr val="800000"/>
                </a:solidFill>
                <a:effectLst/>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bg1"/>
              </a:buClr>
              <a:buSzPct val="100000"/>
              <a:buFont typeface="Lucida Grande"/>
              <a:buChar char="⇒"/>
              <a:defRPr sz="2000" b="0">
                <a:solidFill>
                  <a:srgbClr val="000090"/>
                </a:solidFill>
                <a:effectLst/>
                <a:latin typeface="+mn-lt"/>
                <a:ea typeface="ＭＳ Ｐゴシック" charset="-128"/>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Times" charset="0"/>
                <a:ea typeface="ＭＳ Ｐゴシック" charset="-128"/>
              </a:defRPr>
            </a:lvl3pPr>
            <a:lvl4pPr marL="1600200" indent="-228600" algn="l" rtl="0" eaLnBrk="0" fontAlgn="base" hangingPunct="0">
              <a:spcBef>
                <a:spcPct val="20000"/>
              </a:spcBef>
              <a:spcAft>
                <a:spcPct val="0"/>
              </a:spcAft>
              <a:buClr>
                <a:schemeClr val="accent2"/>
              </a:buClr>
              <a:buSzPct val="65000"/>
              <a:buFont typeface="Monotype Sorts" charset="2"/>
              <a:buChar char=""/>
              <a:defRPr sz="2000">
                <a:solidFill>
                  <a:schemeClr val="tx1"/>
                </a:solidFill>
                <a:latin typeface="Times" charset="0"/>
                <a:ea typeface="ＭＳ Ｐゴシック" charset="-128"/>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Times" charset="0"/>
                <a:ea typeface="ＭＳ Ｐゴシック" charset="-128"/>
              </a:defRPr>
            </a:lvl9pPr>
          </a:lstStyle>
          <a:p>
            <a:r>
              <a:rPr lang="en-GB" smtClean="0"/>
              <a:t>What is the function?</a:t>
            </a:r>
            <a:endParaRPr lang="en-GB" dirty="0"/>
          </a:p>
        </p:txBody>
      </p:sp>
      <p:pic>
        <p:nvPicPr>
          <p:cNvPr id="7" name="Picture 6"/>
          <p:cNvPicPr>
            <a:picLocks noChangeAspect="1"/>
          </p:cNvPicPr>
          <p:nvPr/>
        </p:nvPicPr>
        <p:blipFill>
          <a:blip r:embed="rId3"/>
          <a:stretch>
            <a:fillRect/>
          </a:stretch>
        </p:blipFill>
        <p:spPr>
          <a:xfrm>
            <a:off x="1475656" y="3043439"/>
            <a:ext cx="6248400" cy="3848100"/>
          </a:xfrm>
          <a:prstGeom prst="rect">
            <a:avLst/>
          </a:prstGeom>
        </p:spPr>
      </p:pic>
      <p:sp>
        <p:nvSpPr>
          <p:cNvPr id="8" name="TextBox 7"/>
          <p:cNvSpPr txBox="1"/>
          <p:nvPr/>
        </p:nvSpPr>
        <p:spPr>
          <a:xfrm>
            <a:off x="4644008" y="3068960"/>
            <a:ext cx="3096344" cy="523220"/>
          </a:xfrm>
          <a:prstGeom prst="rect">
            <a:avLst/>
          </a:prstGeom>
          <a:noFill/>
        </p:spPr>
        <p:txBody>
          <a:bodyPr wrap="square" rtlCol="0">
            <a:spAutoFit/>
          </a:bodyPr>
          <a:lstStyle/>
          <a:p>
            <a:r>
              <a:rPr lang="en-GB" b="0" dirty="0" smtClean="0">
                <a:solidFill>
                  <a:srgbClr val="000000"/>
                </a:solidFill>
              </a:rPr>
              <a:t>||||x| – 2| – 4| – 1|</a:t>
            </a:r>
            <a:endParaRPr lang="en-GB" b="0" dirty="0">
              <a:solidFill>
                <a:srgbClr val="000000"/>
              </a:solidFill>
            </a:endParaRPr>
          </a:p>
        </p:txBody>
      </p:sp>
    </p:spTree>
    <p:extLst>
      <p:ext uri="{BB962C8B-B14F-4D97-AF65-F5344CB8AC3E}">
        <p14:creationId xmlns:p14="http://schemas.microsoft.com/office/powerpoint/2010/main" val="20551768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Yellow on Blue">
  <a:themeElements>
    <a:clrScheme name="">
      <a:dk1>
        <a:srgbClr val="00279F"/>
      </a:dk1>
      <a:lt1>
        <a:srgbClr val="FFFFFF"/>
      </a:lt1>
      <a:dk2>
        <a:srgbClr val="0000FF"/>
      </a:dk2>
      <a:lt2>
        <a:srgbClr val="FFFF00"/>
      </a:lt2>
      <a:accent1>
        <a:srgbClr val="F57B49"/>
      </a:accent1>
      <a:accent2>
        <a:srgbClr val="FF00FF"/>
      </a:accent2>
      <a:accent3>
        <a:srgbClr val="AAAAFF"/>
      </a:accent3>
      <a:accent4>
        <a:srgbClr val="DADADA"/>
      </a:accent4>
      <a:accent5>
        <a:srgbClr val="F9BFB1"/>
      </a:accent5>
      <a:accent6>
        <a:srgbClr val="E700E7"/>
      </a:accent6>
      <a:hlink>
        <a:srgbClr val="FF0000"/>
      </a:hlink>
      <a:folHlink>
        <a:srgbClr val="919191"/>
      </a:folHlink>
    </a:clrScheme>
    <a:fontScheme name="Yellow on Blue">
      <a:majorFont>
        <a:latin typeface="Chalkboard"/>
        <a:ea typeface=""/>
        <a:cs typeface=""/>
      </a:majorFont>
      <a:minorFont>
        <a:latin typeface="Chalkboar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Yellow on Bl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Yellow on Blu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Yellow on Blu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Yellow on Blu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Yellow on Blu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Yellow on Blu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Yellow on Blu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444229"/>
      </a:dk1>
      <a:lt1>
        <a:srgbClr val="BBBDD6"/>
      </a:lt1>
      <a:dk2>
        <a:srgbClr val="000000"/>
      </a:dk2>
      <a:lt2>
        <a:srgbClr val="A46527"/>
      </a:lt2>
      <a:accent1>
        <a:srgbClr val="FF7C00"/>
      </a:accent1>
      <a:accent2>
        <a:srgbClr val="333399"/>
      </a:accent2>
      <a:accent3>
        <a:srgbClr val="DADBE8"/>
      </a:accent3>
      <a:accent4>
        <a:srgbClr val="393721"/>
      </a:accent4>
      <a:accent5>
        <a:srgbClr val="FFBFAA"/>
      </a:accent5>
      <a:accent6>
        <a:srgbClr val="2D2D8A"/>
      </a:accent6>
      <a:hlink>
        <a:srgbClr val="009999"/>
      </a:hlink>
      <a:folHlink>
        <a:srgbClr val="99CC00"/>
      </a:folHlink>
    </a:clrScheme>
    <a:fontScheme name="Title &amp; Bullets">
      <a:majorFont>
        <a:latin typeface="Chalkboard"/>
        <a:ea typeface="ヒラギノ角ゴ Pro W3"/>
        <a:cs typeface="ヒラギノ角ゴ Pro W3"/>
      </a:majorFont>
      <a:minorFont>
        <a:latin typeface="Chalkboard"/>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1" i="0" u="none" strike="noStrike" cap="none" normalizeH="0" baseline="0">
            <a:ln>
              <a:noFill/>
            </a:ln>
            <a:solidFill>
              <a:schemeClr val="tx1"/>
            </a:solidFill>
            <a:effectLst/>
            <a:latin typeface="Chalkboard"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MaxiMac:Applications:Microsoft Office X:Templates:JHM Templates:Yellow on Blue.pot</Template>
  <TotalTime>4055</TotalTime>
  <Words>891</Words>
  <Application>Microsoft Macintosh PowerPoint</Application>
  <PresentationFormat>On-screen Show (4:3)</PresentationFormat>
  <Paragraphs>180</Paragraphs>
  <Slides>21</Slides>
  <Notes>11</Notes>
  <HiddenSlides>0</HiddenSlides>
  <MMClips>2</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21</vt:i4>
      </vt:variant>
    </vt:vector>
  </HeadingPairs>
  <TitlesOfParts>
    <vt:vector size="25" baseType="lpstr">
      <vt:lpstr>Yellow on Blue</vt:lpstr>
      <vt:lpstr>Title &amp; Bullets</vt:lpstr>
      <vt:lpstr>Blank Presentation</vt:lpstr>
      <vt:lpstr>Equation</vt:lpstr>
      <vt:lpstr>(Some)  Psychology of Learning &amp; Doing Mathematics </vt:lpstr>
      <vt:lpstr>Seeing &amp; Believeing</vt:lpstr>
      <vt:lpstr>Psychology: study of the psyche</vt:lpstr>
      <vt:lpstr>What does it mean to ‘understand’ in mathematics?</vt:lpstr>
      <vt:lpstr>Concept Image</vt:lpstr>
      <vt:lpstr>Concept Images: examples</vt:lpstr>
      <vt:lpstr>Tangent Power</vt:lpstr>
      <vt:lpstr>ZigZags</vt:lpstr>
      <vt:lpstr>Undoing Zig Zags</vt:lpstr>
      <vt:lpstr>More |x|</vt:lpstr>
      <vt:lpstr>Onion Model of Understanding</vt:lpstr>
      <vt:lpstr>Templating &amp; Re-Constructing</vt:lpstr>
      <vt:lpstr>Templating &amp; Reconstruction: examples</vt:lpstr>
      <vt:lpstr>Development</vt:lpstr>
      <vt:lpstr>Structure of the Psyche</vt:lpstr>
      <vt:lpstr>Structure of a Topic</vt:lpstr>
      <vt:lpstr>Coming to Know in Mathematics</vt:lpstr>
      <vt:lpstr>Present or Absent?</vt:lpstr>
      <vt:lpstr>Attention &amp; Will in Mathematics</vt:lpstr>
      <vt:lpstr>Worlds of Experience</vt:lpstr>
      <vt:lpstr>Summary</vt:lpstr>
    </vt:vector>
  </TitlesOfParts>
  <Company>CME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Mason</dc:creator>
  <cp:lastModifiedBy>Mason</cp:lastModifiedBy>
  <cp:revision>143</cp:revision>
  <cp:lastPrinted>2010-10-28T10:21:49Z</cp:lastPrinted>
  <dcterms:created xsi:type="dcterms:W3CDTF">2010-10-28T10:20:51Z</dcterms:created>
  <dcterms:modified xsi:type="dcterms:W3CDTF">2015-10-30T07:57:56Z</dcterms:modified>
</cp:coreProperties>
</file>