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7"/>
  </p:notesMasterIdLst>
  <p:handoutMasterIdLst>
    <p:handoutMasterId r:id="rId38"/>
  </p:handoutMasterIdLst>
  <p:sldIdLst>
    <p:sldId id="256" r:id="rId2"/>
    <p:sldId id="257" r:id="rId3"/>
    <p:sldId id="258" r:id="rId4"/>
    <p:sldId id="279" r:id="rId5"/>
    <p:sldId id="266" r:id="rId6"/>
    <p:sldId id="261" r:id="rId7"/>
    <p:sldId id="259" r:id="rId8"/>
    <p:sldId id="268" r:id="rId9"/>
    <p:sldId id="471" r:id="rId10"/>
    <p:sldId id="286" r:id="rId11"/>
    <p:sldId id="287" r:id="rId12"/>
    <p:sldId id="290" r:id="rId13"/>
    <p:sldId id="291" r:id="rId14"/>
    <p:sldId id="293" r:id="rId15"/>
    <p:sldId id="295" r:id="rId16"/>
    <p:sldId id="296" r:id="rId17"/>
    <p:sldId id="294" r:id="rId18"/>
    <p:sldId id="292" r:id="rId19"/>
    <p:sldId id="298" r:id="rId20"/>
    <p:sldId id="472" r:id="rId21"/>
    <p:sldId id="299" r:id="rId22"/>
    <p:sldId id="275" r:id="rId23"/>
    <p:sldId id="270" r:id="rId24"/>
    <p:sldId id="272" r:id="rId25"/>
    <p:sldId id="276" r:id="rId26"/>
    <p:sldId id="280" r:id="rId27"/>
    <p:sldId id="265" r:id="rId28"/>
    <p:sldId id="282" r:id="rId29"/>
    <p:sldId id="283" r:id="rId30"/>
    <p:sldId id="278" r:id="rId31"/>
    <p:sldId id="263" r:id="rId32"/>
    <p:sldId id="264" r:id="rId33"/>
    <p:sldId id="262" r:id="rId34"/>
    <p:sldId id="271" r:id="rId35"/>
    <p:sldId id="269" r:id="rId36"/>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panose="03050602040202020205" pitchFamily="66" charset="77"/>
        <a:ea typeface="ＭＳ Ｐゴシック" panose="020B0600070205080204" pitchFamily="34" charset="-128"/>
        <a:cs typeface="+mn-cs"/>
      </a:defRPr>
    </a:lvl1pPr>
    <a:lvl2pPr marL="457200" algn="l" rtl="0" eaLnBrk="0" fontAlgn="base" hangingPunct="0">
      <a:spcBef>
        <a:spcPct val="0"/>
      </a:spcBef>
      <a:spcAft>
        <a:spcPct val="0"/>
      </a:spcAft>
      <a:defRPr sz="2800" b="1" kern="1200">
        <a:solidFill>
          <a:schemeClr val="tx1"/>
        </a:solidFill>
        <a:latin typeface="Chalkboard" panose="03050602040202020205" pitchFamily="66" charset="77"/>
        <a:ea typeface="ＭＳ Ｐゴシック" panose="020B0600070205080204" pitchFamily="34" charset="-128"/>
        <a:cs typeface="+mn-cs"/>
      </a:defRPr>
    </a:lvl2pPr>
    <a:lvl3pPr marL="914400" algn="l" rtl="0" eaLnBrk="0" fontAlgn="base" hangingPunct="0">
      <a:spcBef>
        <a:spcPct val="0"/>
      </a:spcBef>
      <a:spcAft>
        <a:spcPct val="0"/>
      </a:spcAft>
      <a:defRPr sz="2800" b="1" kern="1200">
        <a:solidFill>
          <a:schemeClr val="tx1"/>
        </a:solidFill>
        <a:latin typeface="Chalkboard" panose="03050602040202020205" pitchFamily="66" charset="77"/>
        <a:ea typeface="ＭＳ Ｐゴシック" panose="020B0600070205080204" pitchFamily="34" charset="-128"/>
        <a:cs typeface="+mn-cs"/>
      </a:defRPr>
    </a:lvl3pPr>
    <a:lvl4pPr marL="1371600" algn="l" rtl="0" eaLnBrk="0" fontAlgn="base" hangingPunct="0">
      <a:spcBef>
        <a:spcPct val="0"/>
      </a:spcBef>
      <a:spcAft>
        <a:spcPct val="0"/>
      </a:spcAft>
      <a:defRPr sz="2800" b="1" kern="1200">
        <a:solidFill>
          <a:schemeClr val="tx1"/>
        </a:solidFill>
        <a:latin typeface="Chalkboard" panose="03050602040202020205" pitchFamily="66" charset="77"/>
        <a:ea typeface="ＭＳ Ｐゴシック" panose="020B0600070205080204" pitchFamily="34" charset="-128"/>
        <a:cs typeface="+mn-cs"/>
      </a:defRPr>
    </a:lvl4pPr>
    <a:lvl5pPr marL="1828800" algn="l" rtl="0" eaLnBrk="0" fontAlgn="base" hangingPunct="0">
      <a:spcBef>
        <a:spcPct val="0"/>
      </a:spcBef>
      <a:spcAft>
        <a:spcPct val="0"/>
      </a:spcAft>
      <a:defRPr sz="2800" b="1" kern="1200">
        <a:solidFill>
          <a:schemeClr val="tx1"/>
        </a:solidFill>
        <a:latin typeface="Chalkboard" panose="03050602040202020205" pitchFamily="66" charset="77"/>
        <a:ea typeface="ＭＳ Ｐゴシック" panose="020B0600070205080204" pitchFamily="34" charset="-128"/>
        <a:cs typeface="+mn-cs"/>
      </a:defRPr>
    </a:lvl5pPr>
    <a:lvl6pPr marL="2286000" algn="l" defTabSz="914400" rtl="0" eaLnBrk="1" latinLnBrk="0" hangingPunct="1">
      <a:defRPr sz="2800" b="1" kern="1200">
        <a:solidFill>
          <a:schemeClr val="tx1"/>
        </a:solidFill>
        <a:latin typeface="Chalkboard" panose="03050602040202020205" pitchFamily="66" charset="77"/>
        <a:ea typeface="ＭＳ Ｐゴシック" panose="020B0600070205080204" pitchFamily="34" charset="-128"/>
        <a:cs typeface="+mn-cs"/>
      </a:defRPr>
    </a:lvl6pPr>
    <a:lvl7pPr marL="2743200" algn="l" defTabSz="914400" rtl="0" eaLnBrk="1" latinLnBrk="0" hangingPunct="1">
      <a:defRPr sz="2800" b="1" kern="1200">
        <a:solidFill>
          <a:schemeClr val="tx1"/>
        </a:solidFill>
        <a:latin typeface="Chalkboard" panose="03050602040202020205" pitchFamily="66" charset="77"/>
        <a:ea typeface="ＭＳ Ｐゴシック" panose="020B0600070205080204" pitchFamily="34" charset="-128"/>
        <a:cs typeface="+mn-cs"/>
      </a:defRPr>
    </a:lvl7pPr>
    <a:lvl8pPr marL="3200400" algn="l" defTabSz="914400" rtl="0" eaLnBrk="1" latinLnBrk="0" hangingPunct="1">
      <a:defRPr sz="2800" b="1" kern="1200">
        <a:solidFill>
          <a:schemeClr val="tx1"/>
        </a:solidFill>
        <a:latin typeface="Chalkboard" panose="03050602040202020205" pitchFamily="66" charset="77"/>
        <a:ea typeface="ＭＳ Ｐゴシック" panose="020B0600070205080204" pitchFamily="34" charset="-128"/>
        <a:cs typeface="+mn-cs"/>
      </a:defRPr>
    </a:lvl8pPr>
    <a:lvl9pPr marL="3657600" algn="l" defTabSz="914400" rtl="0" eaLnBrk="1" latinLnBrk="0" hangingPunct="1">
      <a:defRPr sz="2800" b="1" kern="1200">
        <a:solidFill>
          <a:schemeClr val="tx1"/>
        </a:solidFill>
        <a:latin typeface="Chalkboard" panose="03050602040202020205" pitchFamily="66" charset="77"/>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2"/>
    <p:restoredTop sz="93632"/>
  </p:normalViewPr>
  <p:slideViewPr>
    <p:cSldViewPr>
      <p:cViewPr varScale="1">
        <p:scale>
          <a:sx n="91" d="100"/>
          <a:sy n="91" d="100"/>
        </p:scale>
        <p:origin x="200"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1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880C78-7310-EC42-9C8B-D28C4062DB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halkboard" charset="0"/>
                <a:ea typeface="ＭＳ Ｐゴシック" charset="-128"/>
              </a:defRPr>
            </a:lvl1pPr>
          </a:lstStyle>
          <a:p>
            <a:pPr>
              <a:defRPr/>
            </a:pPr>
            <a:endParaRPr lang="en-GB"/>
          </a:p>
        </p:txBody>
      </p:sp>
      <p:sp>
        <p:nvSpPr>
          <p:cNvPr id="3" name="Date Placeholder 2">
            <a:extLst>
              <a:ext uri="{FF2B5EF4-FFF2-40B4-BE49-F238E27FC236}">
                <a16:creationId xmlns:a16="http://schemas.microsoft.com/office/drawing/2014/main" id="{925964E5-755C-5047-9847-09A893EA00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halkboard" charset="0"/>
                <a:ea typeface="ＭＳ Ｐゴシック" charset="-128"/>
              </a:defRPr>
            </a:lvl1pPr>
          </a:lstStyle>
          <a:p>
            <a:pPr>
              <a:defRPr/>
            </a:pPr>
            <a:fld id="{26892E5F-E663-1544-8EB5-8FF87B1099C8}" type="datetimeFigureOut">
              <a:rPr lang="en-GB"/>
              <a:pPr>
                <a:defRPr/>
              </a:pPr>
              <a:t>17/10/2018</a:t>
            </a:fld>
            <a:endParaRPr lang="en-GB"/>
          </a:p>
        </p:txBody>
      </p:sp>
      <p:sp>
        <p:nvSpPr>
          <p:cNvPr id="4" name="Footer Placeholder 3">
            <a:extLst>
              <a:ext uri="{FF2B5EF4-FFF2-40B4-BE49-F238E27FC236}">
                <a16:creationId xmlns:a16="http://schemas.microsoft.com/office/drawing/2014/main" id="{57C05D9E-B61C-A546-B732-C8D822C333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halkboard" charset="0"/>
                <a:ea typeface="ＭＳ Ｐゴシック" charset="-128"/>
              </a:defRPr>
            </a:lvl1pPr>
          </a:lstStyle>
          <a:p>
            <a:pPr>
              <a:defRPr/>
            </a:pPr>
            <a:endParaRPr lang="en-GB"/>
          </a:p>
        </p:txBody>
      </p:sp>
      <p:sp>
        <p:nvSpPr>
          <p:cNvPr id="5" name="Slide Number Placeholder 4">
            <a:extLst>
              <a:ext uri="{FF2B5EF4-FFF2-40B4-BE49-F238E27FC236}">
                <a16:creationId xmlns:a16="http://schemas.microsoft.com/office/drawing/2014/main" id="{15C8AB45-9DAC-DD42-ACB1-9793D13241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halkboard" charset="0"/>
                <a:ea typeface="ＭＳ Ｐゴシック" charset="-128"/>
              </a:defRPr>
            </a:lvl1pPr>
          </a:lstStyle>
          <a:p>
            <a:pPr>
              <a:defRPr/>
            </a:pPr>
            <a:fld id="{7AA1BD23-FEF7-8E4F-861C-2528E0104BE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8DC0C6E-05E7-D84E-9647-0BCC41FF59D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ea typeface="+mn-ea"/>
                <a:cs typeface="+mn-cs"/>
              </a:defRPr>
            </a:lvl1pPr>
          </a:lstStyle>
          <a:p>
            <a:pPr>
              <a:defRPr/>
            </a:pPr>
            <a:endParaRPr lang="en-US"/>
          </a:p>
        </p:txBody>
      </p:sp>
      <p:sp>
        <p:nvSpPr>
          <p:cNvPr id="8195" name="Rectangle 3">
            <a:extLst>
              <a:ext uri="{FF2B5EF4-FFF2-40B4-BE49-F238E27FC236}">
                <a16:creationId xmlns:a16="http://schemas.microsoft.com/office/drawing/2014/main" id="{534FD508-64F6-854D-8E3F-EBDDC87CD05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ea typeface="+mn-ea"/>
                <a:cs typeface="+mn-cs"/>
              </a:defRPr>
            </a:lvl1pPr>
          </a:lstStyle>
          <a:p>
            <a:pPr>
              <a:defRPr/>
            </a:pPr>
            <a:endParaRPr lang="en-US"/>
          </a:p>
        </p:txBody>
      </p:sp>
      <p:sp>
        <p:nvSpPr>
          <p:cNvPr id="2052" name="Rectangle 4">
            <a:extLst>
              <a:ext uri="{FF2B5EF4-FFF2-40B4-BE49-F238E27FC236}">
                <a16:creationId xmlns:a16="http://schemas.microsoft.com/office/drawing/2014/main" id="{1CE721E3-6F02-CB46-B101-E3E4939DC16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3051BA3E-AC23-B84B-A74D-C4C13550294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a:extLst>
              <a:ext uri="{FF2B5EF4-FFF2-40B4-BE49-F238E27FC236}">
                <a16:creationId xmlns:a16="http://schemas.microsoft.com/office/drawing/2014/main" id="{B8020E0D-0959-1845-A55C-8CB4FF3AF43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ea typeface="+mn-ea"/>
                <a:cs typeface="+mn-cs"/>
              </a:defRPr>
            </a:lvl1pPr>
          </a:lstStyle>
          <a:p>
            <a:pPr>
              <a:defRPr/>
            </a:pPr>
            <a:endParaRPr lang="en-US"/>
          </a:p>
        </p:txBody>
      </p:sp>
      <p:sp>
        <p:nvSpPr>
          <p:cNvPr id="8199" name="Rectangle 7">
            <a:extLst>
              <a:ext uri="{FF2B5EF4-FFF2-40B4-BE49-F238E27FC236}">
                <a16:creationId xmlns:a16="http://schemas.microsoft.com/office/drawing/2014/main" id="{2FEC3413-4878-2144-AB83-01D04ADFA63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ea typeface="ＭＳ Ｐゴシック" charset="-128"/>
              </a:defRPr>
            </a:lvl1pPr>
          </a:lstStyle>
          <a:p>
            <a:pPr>
              <a:defRPr/>
            </a:pPr>
            <a:fld id="{8E471696-2D4B-5648-9D70-2C44AD77D0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BCE55639-58E1-FF4C-B781-2A1F04D3A5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FE24E07D-80AD-6D4E-87F0-B61C461BD4E1}" type="slidenum">
              <a:rPr lang="en-US" altLang="en-US" sz="1200" b="0" smtClean="0">
                <a:latin typeface="Lucida Grande" panose="020B0600040502020204" pitchFamily="34" charset="0"/>
              </a:rPr>
              <a:pPr/>
              <a:t>1</a:t>
            </a:fld>
            <a:endParaRPr lang="en-US" altLang="en-US" sz="1200" b="0">
              <a:latin typeface="Lucida Grande" panose="020B0600040502020204" pitchFamily="34" charset="0"/>
            </a:endParaRPr>
          </a:p>
        </p:txBody>
      </p:sp>
      <p:sp>
        <p:nvSpPr>
          <p:cNvPr id="5122" name="Rectangle 2">
            <a:extLst>
              <a:ext uri="{FF2B5EF4-FFF2-40B4-BE49-F238E27FC236}">
                <a16:creationId xmlns:a16="http://schemas.microsoft.com/office/drawing/2014/main" id="{AF9372E0-9C30-3244-9654-459E6A52D0DA}"/>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F9241AC9-B392-7845-81D1-8378C44761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Chalkboard" panose="03050602040202020205" pitchFamily="66" charset="77"/>
              <a:ea typeface="ＭＳ Ｐゴシック" panose="020B0600070205080204" pitchFamily="34" charset="-128"/>
              <a:cs typeface="Chalkboard" panose="03050602040202020205" pitchFamily="66" charset="7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BD6DD4D7-9D10-AA40-9FD1-4805A114676E}"/>
              </a:ext>
            </a:extLst>
          </p:cNvPr>
          <p:cNvSpPr>
            <a:spLocks noGrp="1" noRot="1" noChangeAspect="1" noChangeArrowheads="1" noTextEdit="1"/>
          </p:cNvSpPr>
          <p:nvPr>
            <p:ph type="sldImg"/>
          </p:nvPr>
        </p:nvSpPr>
        <p:spPr>
          <a:ln/>
        </p:spPr>
      </p:sp>
      <p:sp>
        <p:nvSpPr>
          <p:cNvPr id="9218" name="Notes Placeholder 2">
            <a:extLst>
              <a:ext uri="{FF2B5EF4-FFF2-40B4-BE49-F238E27FC236}">
                <a16:creationId xmlns:a16="http://schemas.microsoft.com/office/drawing/2014/main" id="{271CB129-4766-D949-867F-F8B79E0AFD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Chalkboard" panose="03050602040202020205" pitchFamily="66" charset="77"/>
              <a:ea typeface="ＭＳ Ｐゴシック" panose="020B0600070205080204" pitchFamily="34" charset="-128"/>
              <a:cs typeface="Chalkboard" panose="03050602040202020205" pitchFamily="66" charset="77"/>
            </a:endParaRPr>
          </a:p>
        </p:txBody>
      </p:sp>
      <p:sp>
        <p:nvSpPr>
          <p:cNvPr id="9219" name="Slide Number Placeholder 3">
            <a:extLst>
              <a:ext uri="{FF2B5EF4-FFF2-40B4-BE49-F238E27FC236}">
                <a16:creationId xmlns:a16="http://schemas.microsoft.com/office/drawing/2014/main" id="{2B3AFBE0-7C72-CA48-9BE4-4D696BB4FD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E5C75B70-63E8-E744-9489-1A1AB441F8CD}" type="slidenum">
              <a:rPr lang="en-US" altLang="en-US" sz="1200" b="0" smtClean="0">
                <a:latin typeface="Lucida Grande" panose="020B0600040502020204" pitchFamily="34" charset="0"/>
              </a:rPr>
              <a:pPr/>
              <a:t>4</a:t>
            </a:fld>
            <a:endParaRPr lang="en-US" altLang="en-US" sz="1200" b="0">
              <a:latin typeface="Lucida Grande" panose="020B06000405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F2C8EFB0-11EF-0742-9508-41F808FB495E}"/>
              </a:ext>
            </a:extLst>
          </p:cNvPr>
          <p:cNvSpPr>
            <a:spLocks noGrp="1" noRot="1" noChangeAspect="1" noChangeArrowheads="1" noTextEdit="1"/>
          </p:cNvSpPr>
          <p:nvPr>
            <p:ph type="sldImg"/>
          </p:nvPr>
        </p:nvSpPr>
        <p:spPr>
          <a:ln/>
        </p:spPr>
      </p:sp>
      <p:sp>
        <p:nvSpPr>
          <p:cNvPr id="11266" name="Notes Placeholder 2">
            <a:extLst>
              <a:ext uri="{FF2B5EF4-FFF2-40B4-BE49-F238E27FC236}">
                <a16:creationId xmlns:a16="http://schemas.microsoft.com/office/drawing/2014/main" id="{1F56C9CE-B95D-0449-AB65-D2490976C2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Chalkboard" panose="03050602040202020205" pitchFamily="66" charset="77"/>
                <a:ea typeface="ＭＳ Ｐゴシック" panose="020B0600070205080204" pitchFamily="34" charset="-128"/>
                <a:cs typeface="Chalkboard" panose="03050602040202020205" pitchFamily="66" charset="77"/>
              </a:rPr>
              <a:t>Where does your confidence lie?</a:t>
            </a:r>
          </a:p>
          <a:p>
            <a:r>
              <a:rPr lang="en-GB" altLang="en-US">
                <a:latin typeface="Chalkboard" panose="03050602040202020205" pitchFamily="66" charset="77"/>
                <a:ea typeface="ＭＳ Ｐゴシック" panose="020B0600070205080204" pitchFamily="34" charset="-128"/>
                <a:cs typeface="Chalkboard" panose="03050602040202020205" pitchFamily="66" charset="77"/>
              </a:rPr>
              <a:t>Particular numbers first? Express generality?</a:t>
            </a:r>
          </a:p>
        </p:txBody>
      </p:sp>
      <p:sp>
        <p:nvSpPr>
          <p:cNvPr id="11267" name="Slide Number Placeholder 3">
            <a:extLst>
              <a:ext uri="{FF2B5EF4-FFF2-40B4-BE49-F238E27FC236}">
                <a16:creationId xmlns:a16="http://schemas.microsoft.com/office/drawing/2014/main" id="{4058EB6E-0A06-7B4F-968A-995E9B2B0E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A1CED684-64DF-A841-9BF3-81C0D264541B}" type="slidenum">
              <a:rPr lang="en-US" altLang="en-US" sz="1200" b="0" smtClean="0">
                <a:latin typeface="Lucida Grande" panose="020B0600040502020204" pitchFamily="34" charset="0"/>
              </a:rPr>
              <a:pPr/>
              <a:t>5</a:t>
            </a:fld>
            <a:endParaRPr lang="en-US" altLang="en-US" sz="1200" b="0">
              <a:latin typeface="Lucida Grande" panose="020B06000405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7C95D2C4-8A40-A245-B73C-472FD5BBA236}"/>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id="{751C94E3-7EE4-7F44-B671-7AF7D2FF6F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Chalkboard" panose="03050602040202020205" pitchFamily="66" charset="77"/>
                <a:ea typeface="ＭＳ Ｐゴシック" panose="020B0600070205080204" pitchFamily="34" charset="-128"/>
                <a:cs typeface="Chalkboard" panose="03050602040202020205" pitchFamily="66" charset="77"/>
              </a:rPr>
              <a:t>For any N is there a polygon such that the polygon falls over when placed on any but two of its edges?</a:t>
            </a:r>
          </a:p>
        </p:txBody>
      </p:sp>
      <p:sp>
        <p:nvSpPr>
          <p:cNvPr id="30723" name="Slide Number Placeholder 3">
            <a:extLst>
              <a:ext uri="{FF2B5EF4-FFF2-40B4-BE49-F238E27FC236}">
                <a16:creationId xmlns:a16="http://schemas.microsoft.com/office/drawing/2014/main" id="{6FC0CF6E-9FF8-AA47-BE71-96207B6C30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B1554E6F-927F-B443-8E7D-D674F798FD9B}" type="slidenum">
              <a:rPr lang="en-US" altLang="en-US" sz="1200" b="0" smtClean="0">
                <a:latin typeface="Lucida Grande" panose="020B0600040502020204" pitchFamily="34" charset="0"/>
              </a:rPr>
              <a:pPr/>
              <a:t>24</a:t>
            </a:fld>
            <a:endParaRPr lang="en-US" altLang="en-US" sz="1200" b="0">
              <a:latin typeface="Lucida Grande" panose="020B06000405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8673DF5D-DCD9-8244-AF1E-709BB89AEE6D}"/>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1713979C-EC4C-F449-AE90-B212ECB13C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Chalkboard" panose="03050602040202020205" pitchFamily="66" charset="77"/>
                <a:ea typeface="ＭＳ Ｐゴシック" panose="020B0600070205080204" pitchFamily="34" charset="-128"/>
                <a:cs typeface="Chalkboard" panose="03050602040202020205" pitchFamily="66" charset="77"/>
              </a:rPr>
              <a:t>Now recast in terms of other situations in which one thing varies directly and another inversely</a:t>
            </a:r>
          </a:p>
        </p:txBody>
      </p:sp>
      <p:sp>
        <p:nvSpPr>
          <p:cNvPr id="35843" name="Slide Number Placeholder 3">
            <a:extLst>
              <a:ext uri="{FF2B5EF4-FFF2-40B4-BE49-F238E27FC236}">
                <a16:creationId xmlns:a16="http://schemas.microsoft.com/office/drawing/2014/main" id="{7A5AC9DF-AE4C-CF47-B769-9DFABB3EAE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579BBCB6-3588-F347-B54E-0BE7208E976D}" type="slidenum">
              <a:rPr lang="en-US" altLang="en-US" sz="1200" b="0" smtClean="0">
                <a:latin typeface="Lucida Grande" panose="020B0600040502020204" pitchFamily="34" charset="0"/>
              </a:rPr>
              <a:pPr/>
              <a:t>28</a:t>
            </a:fld>
            <a:endParaRPr lang="en-US" altLang="en-US" sz="1200" b="0">
              <a:latin typeface="Lucida Grande" panose="020B06000405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C5703390-9D14-AE44-845D-3FC98B1A34E7}"/>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42D691B3-43BC-1D44-88DB-67EDACE523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Chalkboard" panose="03050602040202020205" pitchFamily="66" charset="77"/>
                <a:ea typeface="ＭＳ Ｐゴシック" panose="020B0600070205080204" pitchFamily="34" charset="-128"/>
                <a:cs typeface="Chalkboard" panose="03050602040202020205" pitchFamily="66" charset="77"/>
              </a:rPr>
              <a:t>Does the diagram meet the constraints?</a:t>
            </a:r>
          </a:p>
          <a:p>
            <a:r>
              <a:rPr lang="en-GB" altLang="en-US">
                <a:latin typeface="Chalkboard" panose="03050602040202020205" pitchFamily="66" charset="77"/>
                <a:ea typeface="ＭＳ Ｐゴシック" panose="020B0600070205080204" pitchFamily="34" charset="-128"/>
                <a:cs typeface="Chalkboard" panose="03050602040202020205" pitchFamily="66" charset="77"/>
              </a:rPr>
              <a:t>What can be changed, what choices are there?</a:t>
            </a:r>
          </a:p>
          <a:p>
            <a:r>
              <a:rPr lang="en-GB" altLang="en-US">
                <a:latin typeface="Chalkboard" panose="03050602040202020205" pitchFamily="66" charset="77"/>
                <a:ea typeface="ＭＳ Ｐゴシック" panose="020B0600070205080204" pitchFamily="34" charset="-128"/>
                <a:cs typeface="Chalkboard" panose="03050602040202020205" pitchFamily="66" charset="77"/>
              </a:rPr>
              <a:t>What relationships (does it really matter how many times the horse is swapped?)</a:t>
            </a:r>
          </a:p>
        </p:txBody>
      </p:sp>
      <p:sp>
        <p:nvSpPr>
          <p:cNvPr id="38915" name="Slide Number Placeholder 3">
            <a:extLst>
              <a:ext uri="{FF2B5EF4-FFF2-40B4-BE49-F238E27FC236}">
                <a16:creationId xmlns:a16="http://schemas.microsoft.com/office/drawing/2014/main" id="{57CC7A19-FF46-E14B-B639-50966810F1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D14F631D-7B65-6049-AA98-8E02DDA5E851}" type="slidenum">
              <a:rPr lang="en-US" altLang="en-US" sz="1200" b="0" smtClean="0">
                <a:latin typeface="Lucida Grande" panose="020B0600040502020204" pitchFamily="34" charset="0"/>
              </a:rPr>
              <a:pPr/>
              <a:t>30</a:t>
            </a:fld>
            <a:endParaRPr lang="en-US" altLang="en-US" sz="1200" b="0">
              <a:latin typeface="Lucida Grande" panose="020B06000405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EFB4D866-91D8-3F41-818E-93FD23FB010B}"/>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0CDF6D56-15AB-9A40-8267-B438C1290B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Chalkboard" panose="03050602040202020205" pitchFamily="66" charset="77"/>
                <a:ea typeface="ＭＳ Ｐゴシック" panose="020B0600070205080204" pitchFamily="34" charset="-128"/>
                <a:cs typeface="Chalkboard" panose="03050602040202020205" pitchFamily="66" charset="77"/>
              </a:rPr>
              <a:t>Re-organise the grid column by column; row by row</a:t>
            </a:r>
          </a:p>
          <a:p>
            <a:r>
              <a:rPr lang="en-GB" altLang="en-US">
                <a:latin typeface="Chalkboard" panose="03050602040202020205" pitchFamily="66" charset="77"/>
                <a:ea typeface="ＭＳ Ｐゴシック" panose="020B0600070205080204" pitchFamily="34" charset="-128"/>
                <a:cs typeface="Chalkboard" panose="03050602040202020205" pitchFamily="66" charset="77"/>
              </a:rPr>
              <a:t>What if the table is infinite?</a:t>
            </a:r>
          </a:p>
        </p:txBody>
      </p:sp>
      <p:sp>
        <p:nvSpPr>
          <p:cNvPr id="41987" name="Slide Number Placeholder 3">
            <a:extLst>
              <a:ext uri="{FF2B5EF4-FFF2-40B4-BE49-F238E27FC236}">
                <a16:creationId xmlns:a16="http://schemas.microsoft.com/office/drawing/2014/main" id="{204CCD4B-FD3E-C740-AECB-E7EC4E5655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84B883C2-CC93-B84D-B6BE-52CF0C62F530}" type="slidenum">
              <a:rPr lang="en-US" altLang="en-US" sz="1200" b="0" smtClean="0">
                <a:latin typeface="Lucida Grande" panose="020B0600040502020204" pitchFamily="34" charset="0"/>
              </a:rPr>
              <a:pPr/>
              <a:t>32</a:t>
            </a:fld>
            <a:endParaRPr lang="en-US" altLang="en-US" sz="1200" b="0">
              <a:latin typeface="Lucida Grande" panose="020B06000405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707D54E8-F8FA-BC4E-8705-7C89EE257D89}"/>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40693F0E-CD83-9E46-99B4-0A65E2C035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Chalkboard" panose="03050602040202020205" pitchFamily="66" charset="77"/>
              <a:ea typeface="ＭＳ Ｐゴシック" panose="020B0600070205080204" pitchFamily="34" charset="-128"/>
              <a:cs typeface="Chalkboard" panose="03050602040202020205" pitchFamily="66" charset="77"/>
            </a:endParaRPr>
          </a:p>
        </p:txBody>
      </p:sp>
      <p:sp>
        <p:nvSpPr>
          <p:cNvPr id="47107" name="Slide Number Placeholder 3">
            <a:extLst>
              <a:ext uri="{FF2B5EF4-FFF2-40B4-BE49-F238E27FC236}">
                <a16:creationId xmlns:a16="http://schemas.microsoft.com/office/drawing/2014/main" id="{55F3ACC7-8926-4B42-944B-F8189AE6F6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157403A5-9801-4D41-9620-94D46265FC30}" type="slidenum">
              <a:rPr lang="en-US" altLang="en-US" sz="1200" b="0" smtClean="0">
                <a:latin typeface="Lucida Grande" panose="020B0600040502020204" pitchFamily="34" charset="0"/>
              </a:rPr>
              <a:pPr/>
              <a:t>35</a:t>
            </a:fld>
            <a:endParaRPr lang="en-US" altLang="en-US" sz="1200" b="0">
              <a:latin typeface="Lucida Grande" panose="020B06000405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25003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62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3725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charset="2"/>
              <a:buChar char="v"/>
              <a:defRPr/>
            </a:lvl1pPr>
            <a:lvl2pPr marL="742950" indent="-285750">
              <a:buFont typeface="Courier New" charset="0"/>
              <a:buChar char="o"/>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7567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12671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031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1225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77656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35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6695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17463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D6"/>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8FAFCE7-540F-104C-B7B4-10554B9880CD}"/>
              </a:ext>
            </a:extLst>
          </p:cNvPr>
          <p:cNvSpPr>
            <a:spLocks noGrp="1" noChangeArrowheads="1"/>
          </p:cNvSpPr>
          <p:nvPr>
            <p:ph type="title"/>
          </p:nvPr>
        </p:nvSpPr>
        <p:spPr bwMode="auto">
          <a:xfrm>
            <a:off x="3048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b" anchorCtr="0" compatLnSpc="1">
            <a:prstTxWarp prst="textNoShape">
              <a:avLst/>
            </a:prstTxWarp>
          </a:bodyPr>
          <a:lstStyle/>
          <a:p>
            <a:pPr lvl="0"/>
            <a:r>
              <a:rPr lang="en-GB" altLang="en-US"/>
              <a:t>Click to edit Master title style</a:t>
            </a:r>
          </a:p>
        </p:txBody>
      </p:sp>
      <p:sp>
        <p:nvSpPr>
          <p:cNvPr id="3076" name="Rectangle 4">
            <a:extLst>
              <a:ext uri="{FF2B5EF4-FFF2-40B4-BE49-F238E27FC236}">
                <a16:creationId xmlns:a16="http://schemas.microsoft.com/office/drawing/2014/main" id="{D5713098-EA29-0D4D-9A76-A2DD6734D0F4}"/>
              </a:ext>
            </a:extLst>
          </p:cNvPr>
          <p:cNvSpPr>
            <a:spLocks noGrp="1" noChangeArrowheads="1"/>
          </p:cNvSpPr>
          <p:nvPr>
            <p:ph type="body" idx="1"/>
          </p:nvPr>
        </p:nvSpPr>
        <p:spPr bwMode="auto">
          <a:xfrm>
            <a:off x="381000" y="1066800"/>
            <a:ext cx="77279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7" name="Text Box 5">
            <a:extLst>
              <a:ext uri="{FF2B5EF4-FFF2-40B4-BE49-F238E27FC236}">
                <a16:creationId xmlns:a16="http://schemas.microsoft.com/office/drawing/2014/main" id="{7EE852A2-8B97-0842-9B1C-B3368BF46252}"/>
              </a:ext>
            </a:extLst>
          </p:cNvPr>
          <p:cNvSpPr txBox="1">
            <a:spLocks noChangeArrowheads="1"/>
          </p:cNvSpPr>
          <p:nvPr userDrawn="1"/>
        </p:nvSpPr>
        <p:spPr bwMode="auto">
          <a:xfrm>
            <a:off x="76200" y="6475413"/>
            <a:ext cx="685800" cy="338137"/>
          </a:xfrm>
          <a:prstGeom prst="rect">
            <a:avLst/>
          </a:prstGeom>
          <a:noFill/>
          <a:ln w="9525">
            <a:noFill/>
            <a:miter lim="800000"/>
            <a:headEnd/>
            <a:tailEnd/>
          </a:ln>
          <a:effectLst/>
        </p:spPr>
        <p:txBody>
          <a:bodyPr>
            <a:spAutoFit/>
          </a:bodyPr>
          <a:lstStyle>
            <a:lvl1pPr>
              <a:defRPr sz="2800" b="1">
                <a:solidFill>
                  <a:schemeClr val="tx1"/>
                </a:solidFill>
                <a:latin typeface="Chalkboard" charset="0"/>
                <a:ea typeface="ＭＳ Ｐゴシック" charset="-128"/>
              </a:defRPr>
            </a:lvl1pPr>
            <a:lvl2pPr marL="742950" indent="-285750">
              <a:defRPr sz="2800" b="1">
                <a:solidFill>
                  <a:schemeClr val="tx1"/>
                </a:solidFill>
                <a:latin typeface="Chalkboard" charset="0"/>
                <a:ea typeface="ＭＳ Ｐゴシック" charset="-128"/>
              </a:defRPr>
            </a:lvl2pPr>
            <a:lvl3pPr marL="1143000" indent="-228600">
              <a:defRPr sz="2800" b="1">
                <a:solidFill>
                  <a:schemeClr val="tx1"/>
                </a:solidFill>
                <a:latin typeface="Chalkboard" charset="0"/>
                <a:ea typeface="ＭＳ Ｐゴシック" charset="-128"/>
              </a:defRPr>
            </a:lvl3pPr>
            <a:lvl4pPr marL="1600200" indent="-228600">
              <a:defRPr sz="2800" b="1">
                <a:solidFill>
                  <a:schemeClr val="tx1"/>
                </a:solidFill>
                <a:latin typeface="Chalkboard" charset="0"/>
                <a:ea typeface="ＭＳ Ｐゴシック" charset="-128"/>
              </a:defRPr>
            </a:lvl4pPr>
            <a:lvl5pPr marL="2057400" indent="-228600">
              <a:defRPr sz="2800" b="1">
                <a:solidFill>
                  <a:schemeClr val="tx1"/>
                </a:solidFill>
                <a:latin typeface="Chalkboard" charset="0"/>
                <a:ea typeface="ＭＳ Ｐゴシック" charset="-128"/>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128"/>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128"/>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128"/>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128"/>
              </a:defRPr>
            </a:lvl9pPr>
          </a:lstStyle>
          <a:p>
            <a:pPr>
              <a:spcBef>
                <a:spcPct val="50000"/>
              </a:spcBef>
              <a:defRPr/>
            </a:pPr>
            <a:fld id="{89E40A63-52CB-924E-8A3F-BB1EF2E1F91F}" type="slidenum">
              <a:rPr lang="en-US" altLang="en-US" sz="1600" b="0" smtClean="0">
                <a:solidFill>
                  <a:srgbClr val="000000"/>
                </a:solidFill>
                <a:latin typeface="Lucida Grande" charset="0"/>
              </a:rPr>
              <a:pPr>
                <a:spcBef>
                  <a:spcPct val="50000"/>
                </a:spcBef>
                <a:defRPr/>
              </a:pPr>
              <a:t>‹#›</a:t>
            </a:fld>
            <a:endParaRPr lang="en-US" altLang="en-US" sz="1600" b="0">
              <a:solidFill>
                <a:srgbClr val="000000"/>
              </a:solidFill>
              <a:latin typeface="Lucida Grande" charset="0"/>
            </a:endParaRP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2400">
          <a:solidFill>
            <a:srgbClr val="0000BF"/>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rgbClr val="0000BF"/>
          </a:solidFill>
          <a:effectLst>
            <a:outerShdw blurRad="38100" dist="38100" dir="2700000" algn="tl">
              <a:srgbClr val="000000"/>
            </a:outerShdw>
          </a:effectLst>
          <a:latin typeface="Chalkboard" charset="0"/>
          <a:ea typeface="ＭＳ Ｐゴシック" charset="-128"/>
          <a:cs typeface="ＭＳ Ｐゴシック" charset="-128"/>
        </a:defRPr>
      </a:lvl2pPr>
      <a:lvl3pPr algn="l" rtl="0" eaLnBrk="0" fontAlgn="base" hangingPunct="0">
        <a:spcBef>
          <a:spcPct val="0"/>
        </a:spcBef>
        <a:spcAft>
          <a:spcPct val="0"/>
        </a:spcAft>
        <a:defRPr sz="2400">
          <a:solidFill>
            <a:srgbClr val="0000BF"/>
          </a:solidFill>
          <a:effectLst>
            <a:outerShdw blurRad="38100" dist="38100" dir="2700000" algn="tl">
              <a:srgbClr val="000000"/>
            </a:outerShdw>
          </a:effectLst>
          <a:latin typeface="Chalkboard" charset="0"/>
          <a:ea typeface="ＭＳ Ｐゴシック" charset="-128"/>
          <a:cs typeface="ＭＳ Ｐゴシック" charset="-128"/>
        </a:defRPr>
      </a:lvl3pPr>
      <a:lvl4pPr algn="l" rtl="0" eaLnBrk="0" fontAlgn="base" hangingPunct="0">
        <a:spcBef>
          <a:spcPct val="0"/>
        </a:spcBef>
        <a:spcAft>
          <a:spcPct val="0"/>
        </a:spcAft>
        <a:defRPr sz="2400">
          <a:solidFill>
            <a:srgbClr val="0000BF"/>
          </a:solidFill>
          <a:effectLst>
            <a:outerShdw blurRad="38100" dist="38100" dir="2700000" algn="tl">
              <a:srgbClr val="000000"/>
            </a:outerShdw>
          </a:effectLst>
          <a:latin typeface="Chalkboard" charset="0"/>
          <a:ea typeface="ＭＳ Ｐゴシック" charset="-128"/>
          <a:cs typeface="ＭＳ Ｐゴシック" charset="-128"/>
        </a:defRPr>
      </a:lvl4pPr>
      <a:lvl5pPr algn="l" rtl="0" eaLnBrk="0" fontAlgn="base" hangingPunct="0">
        <a:spcBef>
          <a:spcPct val="0"/>
        </a:spcBef>
        <a:spcAft>
          <a:spcPct val="0"/>
        </a:spcAft>
        <a:defRPr sz="2400">
          <a:solidFill>
            <a:srgbClr val="0000BF"/>
          </a:solidFill>
          <a:effectLst>
            <a:outerShdw blurRad="38100" dist="38100" dir="2700000" algn="tl">
              <a:srgbClr val="000000"/>
            </a:outerShdw>
          </a:effectLst>
          <a:latin typeface="Chalkboard" charset="0"/>
          <a:ea typeface="ＭＳ Ｐゴシック" charset="-128"/>
          <a:cs typeface="ＭＳ Ｐゴシック"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9pPr>
    </p:titleStyle>
    <p:bodyStyle>
      <a:lvl1pPr marL="342900" indent="-342900" algn="l" rtl="0" eaLnBrk="0" fontAlgn="base" hangingPunct="0">
        <a:spcBef>
          <a:spcPct val="20000"/>
        </a:spcBef>
        <a:spcAft>
          <a:spcPct val="0"/>
        </a:spcAft>
        <a:buClr>
          <a:srgbClr val="0000BF"/>
        </a:buClr>
        <a:buSzPct val="75000"/>
        <a:buFont typeface="Lucida Grande" panose="020B0600040502020204" pitchFamily="34" charset="0"/>
        <a:buChar char="⇒"/>
        <a:defRPr sz="24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00000"/>
        </a:buClr>
        <a:buSzPct val="100000"/>
        <a:buFont typeface="Lucida Grande" panose="020B0600040502020204" pitchFamily="34" charset="0"/>
        <a:buChar char="⇒"/>
        <a:defRPr sz="2000">
          <a:solidFill>
            <a:srgbClr val="0000FF"/>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a:solidFill>
            <a:srgbClr val="800000"/>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jhm/Documents/Filing%20Cabinet/%20%20%20%20Current%20Activities/%20%20%20%20%20Events%202018/%20%20%20%20Oxford/Oxford%20UG%20Maths/N1a%202018/N1A%20&#167;2%202018/Luggage%20Belt.mov" TargetMode="External"/><Relationship Id="rId1" Type="http://schemas.microsoft.com/office/2007/relationships/media" Target="file:////Users/jhm/Documents/Filing%20Cabinet/%20%20%20%20Current%20Activities/%20%20%20%20%20Events%202018/%20%20%20%20Oxford/Oxford%20UG%20Maths/N1a%202018/N1A%20&#167;2%202018/Luggage%20Belt.mov" TargetMode="Externa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file:////Users/jhm3/Documents/Files/%20%20%20%20Current%20Activities/%20%20%20%20%20Events%202012/%20%20%20%20Oxford/Oxford%20UG%20Maths/N1a%202012/N1A%20Session%202/PolyGon%20Centres/Polygon%20Centre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jhm/Documents/Filing%20Cabinet/%20%20%20%20Current%20Activities/%20%20%20%20%20Events%202018/%20%20%20%20Oxford/Oxford%20UG%20Maths/N1a%202018/N1A%20&#167;2%202018/Rolling%20Polygons/Rolling%20Triangle.mov" TargetMode="External"/><Relationship Id="rId1" Type="http://schemas.microsoft.com/office/2007/relationships/media" Target="file:////Users/jhm/Documents/Filing%20Cabinet/%20%20%20%20Current%20Activities/%20%20%20%20%20Events%202018/%20%20%20%20Oxford/Oxford%20UG%20Maths/N1a%202018/N1A%20&#167;2%202018/Rolling%20Polygons/Rolling%20Triangle.mov" TargetMode="Externa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file:////Users/jhm3/Documents/Files/%20%20%20%20Current%20Activities/%20%20%20%20%20Events%202012/%20%20%20%20Oxford/Oxford%20UG%20Maths/N1a%202012/N1A%20Session%202/Cobwebs/Compound%20Cobwebs.html" TargetMode="External"/><Relationship Id="rId2" Type="http://schemas.openxmlformats.org/officeDocument/2006/relationships/hyperlink" Target="file:////Users/jhm3/Documents/Files/%20%20%20%20Current%20Activities/%20%20%20%20%20Events%202012/%20%20%20%20Oxford/Oxford%20UG%20Maths/N1a%202012/N1A%20Session%202/Cubic%20Chords/Cubic%20Chord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emf"/><Relationship Id="rId18" Type="http://schemas.openxmlformats.org/officeDocument/2006/relationships/image" Target="../media/image37.png"/><Relationship Id="rId3" Type="http://schemas.openxmlformats.org/officeDocument/2006/relationships/notesSlide" Target="../notesSlides/notesSlide5.xml"/><Relationship Id="rId7" Type="http://schemas.openxmlformats.org/officeDocument/2006/relationships/image" Target="../media/image30.emf"/><Relationship Id="rId12" Type="http://schemas.openxmlformats.org/officeDocument/2006/relationships/oleObject" Target="../embeddings/oleObject5.bin"/><Relationship Id="rId17" Type="http://schemas.openxmlformats.org/officeDocument/2006/relationships/image" Target="../media/image36.png"/><Relationship Id="rId2" Type="http://schemas.openxmlformats.org/officeDocument/2006/relationships/slideLayout" Target="../slideLayouts/slideLayout2.xml"/><Relationship Id="rId16"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2.emf"/><Relationship Id="rId5" Type="http://schemas.openxmlformats.org/officeDocument/2006/relationships/image" Target="../media/image29.emf"/><Relationship Id="rId15" Type="http://schemas.openxmlformats.org/officeDocument/2006/relationships/image" Target="../media/image34.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1.emf"/><Relationship Id="rId1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E614D3D8-1867-014B-B88C-66736AFF9476}"/>
              </a:ext>
            </a:extLst>
          </p:cNvPr>
          <p:cNvSpPr>
            <a:spLocks noGrp="1" noChangeArrowheads="1"/>
          </p:cNvSpPr>
          <p:nvPr>
            <p:ph type="ctrTitle"/>
          </p:nvPr>
        </p:nvSpPr>
        <p:spPr>
          <a:xfrm>
            <a:off x="228600" y="2514600"/>
            <a:ext cx="8686800" cy="2286000"/>
          </a:xfrm>
        </p:spPr>
        <p:txBody>
          <a:bodyPr anchor="t"/>
          <a:lstStyle/>
          <a:p>
            <a:pPr algn="ctr"/>
            <a:r>
              <a:rPr lang="en-GB" altLang="en-US">
                <a:ea typeface="ＭＳ Ｐゴシック" panose="020B0600070205080204" pitchFamily="34" charset="-128"/>
              </a:rPr>
              <a:t>Nature of Mathematics </a:t>
            </a:r>
            <a:br>
              <a:rPr lang="en-GB" altLang="en-US">
                <a:ea typeface="ＭＳ Ｐゴシック" panose="020B0600070205080204" pitchFamily="34" charset="-128"/>
              </a:rPr>
            </a:br>
            <a:r>
              <a:rPr lang="en-GB" altLang="en-US">
                <a:ea typeface="ＭＳ Ｐゴシック" panose="020B0600070205080204" pitchFamily="34" charset="-128"/>
              </a:rPr>
              <a:t>as a Human Endeavour</a:t>
            </a:r>
            <a:br>
              <a:rPr lang="en-GB" altLang="en-US">
                <a:ea typeface="ＭＳ Ｐゴシック" panose="020B0600070205080204" pitchFamily="34" charset="-128"/>
              </a:rPr>
            </a:br>
            <a:endParaRPr lang="en-GB" altLang="en-US">
              <a:ea typeface="ＭＳ Ｐゴシック" panose="020B0600070205080204" pitchFamily="34" charset="-128"/>
            </a:endParaRPr>
          </a:p>
        </p:txBody>
      </p:sp>
      <p:sp>
        <p:nvSpPr>
          <p:cNvPr id="4098" name="Rectangle 4">
            <a:extLst>
              <a:ext uri="{FF2B5EF4-FFF2-40B4-BE49-F238E27FC236}">
                <a16:creationId xmlns:a16="http://schemas.microsoft.com/office/drawing/2014/main" id="{645E5F8A-6017-8144-9DFD-8A5E9CC3BAEE}"/>
              </a:ext>
            </a:extLst>
          </p:cNvPr>
          <p:cNvSpPr>
            <a:spLocks noChangeArrowheads="1"/>
          </p:cNvSpPr>
          <p:nvPr/>
        </p:nvSpPr>
        <p:spPr bwMode="auto">
          <a:xfrm>
            <a:off x="3614738" y="4621213"/>
            <a:ext cx="180022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lgn="ctr">
              <a:buClr>
                <a:schemeClr val="tx2"/>
              </a:buClr>
              <a:buFont typeface="Monotype Sorts" pitchFamily="2" charset="2"/>
              <a:buNone/>
            </a:pPr>
            <a:r>
              <a:rPr lang="en-GB" altLang="en-US" b="0"/>
              <a:t>Oxford N1A</a:t>
            </a:r>
          </a:p>
          <a:p>
            <a:pPr algn="ctr">
              <a:buClr>
                <a:schemeClr val="tx2"/>
              </a:buClr>
              <a:buFont typeface="Monotype Sorts" pitchFamily="2" charset="2"/>
              <a:buNone/>
            </a:pPr>
            <a:r>
              <a:rPr lang="en-GB" altLang="en-US" b="0"/>
              <a:t>§2 </a:t>
            </a:r>
            <a:br>
              <a:rPr lang="en-GB" altLang="en-US" b="0"/>
            </a:br>
            <a:r>
              <a:rPr lang="en-GB" altLang="en-US" b="0"/>
              <a:t>2018</a:t>
            </a:r>
          </a:p>
        </p:txBody>
      </p:sp>
      <p:grpSp>
        <p:nvGrpSpPr>
          <p:cNvPr id="4099" name="Group 13">
            <a:extLst>
              <a:ext uri="{FF2B5EF4-FFF2-40B4-BE49-F238E27FC236}">
                <a16:creationId xmlns:a16="http://schemas.microsoft.com/office/drawing/2014/main" id="{0F7CD79E-6415-8249-AAC0-D2FC3B275E9E}"/>
              </a:ext>
            </a:extLst>
          </p:cNvPr>
          <p:cNvGrpSpPr>
            <a:grpSpLocks/>
          </p:cNvGrpSpPr>
          <p:nvPr/>
        </p:nvGrpSpPr>
        <p:grpSpPr bwMode="auto">
          <a:xfrm>
            <a:off x="0" y="19050"/>
            <a:ext cx="8761413" cy="1712913"/>
            <a:chOff x="106" y="96"/>
            <a:chExt cx="5519" cy="1079"/>
          </a:xfrm>
        </p:grpSpPr>
        <p:grpSp>
          <p:nvGrpSpPr>
            <p:cNvPr id="4102" name="Group 11">
              <a:extLst>
                <a:ext uri="{FF2B5EF4-FFF2-40B4-BE49-F238E27FC236}">
                  <a16:creationId xmlns:a16="http://schemas.microsoft.com/office/drawing/2014/main" id="{33E164B2-2BF4-2846-B710-65D4598DBB84}"/>
                </a:ext>
              </a:extLst>
            </p:cNvPr>
            <p:cNvGrpSpPr>
              <a:grpSpLocks/>
            </p:cNvGrpSpPr>
            <p:nvPr/>
          </p:nvGrpSpPr>
          <p:grpSpPr bwMode="auto">
            <a:xfrm>
              <a:off x="106" y="96"/>
              <a:ext cx="1465" cy="983"/>
              <a:chOff x="34" y="96"/>
              <a:chExt cx="1465" cy="983"/>
            </a:xfrm>
          </p:grpSpPr>
          <p:pic>
            <p:nvPicPr>
              <p:cNvPr id="4106" name="Picture 6" descr="OUPowerPoint18mmShield">
                <a:extLst>
                  <a:ext uri="{FF2B5EF4-FFF2-40B4-BE49-F238E27FC236}">
                    <a16:creationId xmlns:a16="http://schemas.microsoft.com/office/drawing/2014/main" id="{CC084291-07F9-5E45-89C8-874C8E267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 y="96"/>
                <a:ext cx="46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8">
                <a:extLst>
                  <a:ext uri="{FF2B5EF4-FFF2-40B4-BE49-F238E27FC236}">
                    <a16:creationId xmlns:a16="http://schemas.microsoft.com/office/drawing/2014/main" id="{FD650156-BCBD-1A4B-A0EB-62DCB128F086}"/>
                  </a:ext>
                </a:extLst>
              </p:cNvPr>
              <p:cNvSpPr txBox="1">
                <a:spLocks noChangeArrowheads="1"/>
              </p:cNvSpPr>
              <p:nvPr/>
            </p:nvSpPr>
            <p:spPr bwMode="auto">
              <a:xfrm>
                <a:off x="34" y="672"/>
                <a:ext cx="146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lgn="ctr">
                  <a:spcBef>
                    <a:spcPct val="0"/>
                  </a:spcBef>
                  <a:buClrTx/>
                  <a:buSzTx/>
                  <a:buFontTx/>
                  <a:buNone/>
                </a:pPr>
                <a:r>
                  <a:rPr lang="en-GB" altLang="en-US" sz="1800" b="0">
                    <a:solidFill>
                      <a:srgbClr val="0000FF"/>
                    </a:solidFill>
                  </a:rPr>
                  <a:t>The Open University</a:t>
                </a:r>
              </a:p>
              <a:p>
                <a:pPr algn="ctr">
                  <a:spcBef>
                    <a:spcPct val="0"/>
                  </a:spcBef>
                  <a:buClrTx/>
                  <a:buSzTx/>
                  <a:buFontTx/>
                  <a:buNone/>
                </a:pPr>
                <a:r>
                  <a:rPr lang="en-GB" altLang="en-US" sz="1800" b="0">
                    <a:solidFill>
                      <a:srgbClr val="0000FF"/>
                    </a:solidFill>
                  </a:rPr>
                  <a:t>Maths Dept</a:t>
                </a:r>
              </a:p>
            </p:txBody>
          </p:sp>
        </p:grpSp>
        <p:grpSp>
          <p:nvGrpSpPr>
            <p:cNvPr id="4103" name="Group 12">
              <a:extLst>
                <a:ext uri="{FF2B5EF4-FFF2-40B4-BE49-F238E27FC236}">
                  <a16:creationId xmlns:a16="http://schemas.microsoft.com/office/drawing/2014/main" id="{55CD9D6F-8200-2341-95C4-3CC54372F804}"/>
                </a:ext>
              </a:extLst>
            </p:cNvPr>
            <p:cNvGrpSpPr>
              <a:grpSpLocks/>
            </p:cNvGrpSpPr>
            <p:nvPr/>
          </p:nvGrpSpPr>
          <p:grpSpPr bwMode="auto">
            <a:xfrm>
              <a:off x="4143" y="144"/>
              <a:ext cx="1482" cy="1031"/>
              <a:chOff x="4071" y="144"/>
              <a:chExt cx="1482" cy="1031"/>
            </a:xfrm>
          </p:grpSpPr>
          <p:pic>
            <p:nvPicPr>
              <p:cNvPr id="4104" name="Picture 9">
                <a:extLst>
                  <a:ext uri="{FF2B5EF4-FFF2-40B4-BE49-F238E27FC236}">
                    <a16:creationId xmlns:a16="http://schemas.microsoft.com/office/drawing/2014/main" id="{094D564C-03CE-9F47-BE6A-B59CDEA95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a:extLst>
                  <a:ext uri="{FF2B5EF4-FFF2-40B4-BE49-F238E27FC236}">
                    <a16:creationId xmlns:a16="http://schemas.microsoft.com/office/drawing/2014/main" id="{DD8B0829-396C-1243-9886-E6216B5CF9CF}"/>
                  </a:ext>
                </a:extLst>
              </p:cNvPr>
              <p:cNvSpPr txBox="1">
                <a:spLocks noChangeArrowheads="1"/>
              </p:cNvSpPr>
              <p:nvPr/>
            </p:nvSpPr>
            <p:spPr bwMode="auto">
              <a:xfrm>
                <a:off x="4071" y="768"/>
                <a:ext cx="148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lgn="ctr">
                  <a:spcBef>
                    <a:spcPct val="0"/>
                  </a:spcBef>
                  <a:buClrTx/>
                  <a:buSzTx/>
                  <a:buFontTx/>
                  <a:buNone/>
                </a:pPr>
                <a:r>
                  <a:rPr lang="en-GB" altLang="en-US" sz="1800" b="0">
                    <a:solidFill>
                      <a:srgbClr val="0000FF"/>
                    </a:solidFill>
                  </a:rPr>
                  <a:t>University of Oxford</a:t>
                </a:r>
              </a:p>
              <a:p>
                <a:pPr algn="ctr">
                  <a:spcBef>
                    <a:spcPct val="0"/>
                  </a:spcBef>
                  <a:buClrTx/>
                  <a:buSzTx/>
                  <a:buFontTx/>
                  <a:buNone/>
                </a:pPr>
                <a:r>
                  <a:rPr lang="en-GB" altLang="en-US" sz="1800" b="0">
                    <a:solidFill>
                      <a:srgbClr val="0000FF"/>
                    </a:solidFill>
                  </a:rPr>
                  <a:t>Dept of Education</a:t>
                </a:r>
              </a:p>
            </p:txBody>
          </p:sp>
        </p:grpSp>
      </p:grpSp>
      <p:pic>
        <p:nvPicPr>
          <p:cNvPr id="4100" name="Picture 8">
            <a:extLst>
              <a:ext uri="{FF2B5EF4-FFF2-40B4-BE49-F238E27FC236}">
                <a16:creationId xmlns:a16="http://schemas.microsoft.com/office/drawing/2014/main" id="{AE697C50-7EF0-1B41-AAAA-8C91DD4C6C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3163" y="15875"/>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9">
            <a:extLst>
              <a:ext uri="{FF2B5EF4-FFF2-40B4-BE49-F238E27FC236}">
                <a16:creationId xmlns:a16="http://schemas.microsoft.com/office/drawing/2014/main" id="{020C00FA-C2E2-0447-932B-97AC12966478}"/>
              </a:ext>
            </a:extLst>
          </p:cNvPr>
          <p:cNvSpPr txBox="1">
            <a:spLocks noChangeArrowheads="1"/>
          </p:cNvSpPr>
          <p:nvPr/>
        </p:nvSpPr>
        <p:spPr bwMode="auto">
          <a:xfrm>
            <a:off x="2987675" y="1284288"/>
            <a:ext cx="3233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1600" b="0">
                <a:solidFill>
                  <a:srgbClr val="000000"/>
                </a:solidFill>
              </a:rPr>
              <a:t>Promoting Mathematical Thinking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E3"/>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59ECF6E-D904-EC48-B308-684F4585601E}"/>
              </a:ext>
            </a:extLst>
          </p:cNvPr>
          <p:cNvSpPr>
            <a:spLocks noGrp="1" noChangeArrowheads="1"/>
          </p:cNvSpPr>
          <p:nvPr>
            <p:ph type="title"/>
          </p:nvPr>
        </p:nvSpPr>
        <p:spPr/>
        <p:txBody>
          <a:bodyPr/>
          <a:lstStyle/>
          <a:p>
            <a:r>
              <a:rPr lang="en-GB" altLang="en-US">
                <a:ea typeface="ＭＳ Ｐゴシック" panose="020B0600070205080204" pitchFamily="34" charset="-128"/>
              </a:rPr>
              <a:t>Count Down</a:t>
            </a:r>
          </a:p>
        </p:txBody>
      </p:sp>
      <p:sp>
        <p:nvSpPr>
          <p:cNvPr id="3" name="Content Placeholder 2">
            <a:extLst>
              <a:ext uri="{FF2B5EF4-FFF2-40B4-BE49-F238E27FC236}">
                <a16:creationId xmlns:a16="http://schemas.microsoft.com/office/drawing/2014/main" id="{F50A4B53-9C80-CF40-A638-75DF47E88206}"/>
              </a:ext>
            </a:extLst>
          </p:cNvPr>
          <p:cNvSpPr>
            <a:spLocks noGrp="1" noChangeArrowheads="1"/>
          </p:cNvSpPr>
          <p:nvPr>
            <p:ph idx="1"/>
          </p:nvPr>
        </p:nvSpPr>
        <p:spPr>
          <a:xfrm>
            <a:off x="628650" y="1412875"/>
            <a:ext cx="7886700" cy="1670050"/>
          </a:xfrm>
        </p:spPr>
        <p:txBody>
          <a:bodyPr/>
          <a:lstStyle/>
          <a:p>
            <a:pPr>
              <a:buFont typeface="Wingdings" pitchFamily="2" charset="2"/>
              <a:buChar char="v"/>
            </a:pPr>
            <a:r>
              <a:rPr lang="en-GB" altLang="en-US">
                <a:ea typeface="ＭＳ Ｐゴシック" panose="020B0600070205080204" pitchFamily="34" charset="-128"/>
              </a:rPr>
              <a:t>We are going to count together, </a:t>
            </a:r>
          </a:p>
          <a:p>
            <a:pPr lvl="1">
              <a:buFont typeface="Courier New" panose="02070309020205020404" pitchFamily="49" charset="0"/>
              <a:buChar char="o"/>
            </a:pPr>
            <a:r>
              <a:rPr lang="en-GB" altLang="en-US">
                <a:ea typeface="ＭＳ Ｐゴシック" panose="020B0600070205080204" pitchFamily="34" charset="-128"/>
              </a:rPr>
              <a:t>starting at 101</a:t>
            </a:r>
          </a:p>
          <a:p>
            <a:pPr lvl="1">
              <a:buFont typeface="Courier New" panose="02070309020205020404" pitchFamily="49" charset="0"/>
              <a:buChar char="o"/>
            </a:pPr>
            <a:r>
              <a:rPr lang="en-GB" altLang="en-US">
                <a:ea typeface="ＭＳ Ｐゴシック" panose="020B0600070205080204" pitchFamily="34" charset="-128"/>
              </a:rPr>
              <a:t>counting down in steps of 1 &amp; 1/10.</a:t>
            </a:r>
          </a:p>
          <a:p>
            <a:pPr>
              <a:buFont typeface="Wingdings" pitchFamily="2" charset="2"/>
              <a:buChar char="v"/>
            </a:pPr>
            <a:r>
              <a:rPr lang="en-GB" altLang="en-US">
                <a:ea typeface="ＭＳ Ｐゴシック" panose="020B0600070205080204" pitchFamily="34" charset="-128"/>
              </a:rPr>
              <a:t>Are you ready?</a:t>
            </a:r>
          </a:p>
        </p:txBody>
      </p:sp>
      <p:sp>
        <p:nvSpPr>
          <p:cNvPr id="4" name="Content Placeholder 2">
            <a:extLst>
              <a:ext uri="{FF2B5EF4-FFF2-40B4-BE49-F238E27FC236}">
                <a16:creationId xmlns:a16="http://schemas.microsoft.com/office/drawing/2014/main" id="{B4F88AE3-7F20-9843-A08D-C0C18B81E040}"/>
              </a:ext>
            </a:extLst>
          </p:cNvPr>
          <p:cNvSpPr txBox="1">
            <a:spLocks/>
          </p:cNvSpPr>
          <p:nvPr/>
        </p:nvSpPr>
        <p:spPr bwMode="auto">
          <a:xfrm>
            <a:off x="628650" y="3384550"/>
            <a:ext cx="7886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685800" indent="-22860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eaLnBrk="1" hangingPunct="1">
              <a:lnSpc>
                <a:spcPct val="90000"/>
              </a:lnSpc>
              <a:spcBef>
                <a:spcPts val="1000"/>
              </a:spcBef>
              <a:buClrTx/>
              <a:buSzTx/>
              <a:buFont typeface="Arial" panose="020B0604020202020204" pitchFamily="34" charset="0"/>
              <a:buChar char="•"/>
            </a:pPr>
            <a:r>
              <a:rPr lang="en-GB" altLang="en-US" b="0">
                <a:solidFill>
                  <a:srgbClr val="0432FF"/>
                </a:solidFill>
              </a:rPr>
              <a:t>It occurs to me that someone else might be counting up, starting at say 2, in steps of say 7/10.</a:t>
            </a:r>
          </a:p>
        </p:txBody>
      </p:sp>
      <p:sp>
        <p:nvSpPr>
          <p:cNvPr id="5" name="Content Placeholder 2">
            <a:extLst>
              <a:ext uri="{FF2B5EF4-FFF2-40B4-BE49-F238E27FC236}">
                <a16:creationId xmlns:a16="http://schemas.microsoft.com/office/drawing/2014/main" id="{41323BA1-25AA-F54B-B97A-6A94F5C28C3A}"/>
              </a:ext>
            </a:extLst>
          </p:cNvPr>
          <p:cNvSpPr txBox="1">
            <a:spLocks/>
          </p:cNvSpPr>
          <p:nvPr/>
        </p:nvSpPr>
        <p:spPr bwMode="auto">
          <a:xfrm>
            <a:off x="628650" y="4176713"/>
            <a:ext cx="78867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685800" indent="-22860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eaLnBrk="1" hangingPunct="1">
              <a:lnSpc>
                <a:spcPct val="90000"/>
              </a:lnSpc>
              <a:spcBef>
                <a:spcPts val="1000"/>
              </a:spcBef>
              <a:buClrTx/>
              <a:buSzTx/>
              <a:buFont typeface="Arial" panose="020B0604020202020204" pitchFamily="34" charset="0"/>
              <a:buChar char="•"/>
            </a:pPr>
            <a:r>
              <a:rPr lang="en-GB" altLang="en-US" b="0">
                <a:solidFill>
                  <a:srgbClr val="0432FF"/>
                </a:solidFill>
              </a:rPr>
              <a:t>What is going to happen if we all chant together?</a:t>
            </a:r>
          </a:p>
          <a:p>
            <a:pPr lvl="1" eaLnBrk="1" hangingPunct="1">
              <a:lnSpc>
                <a:spcPct val="90000"/>
              </a:lnSpc>
              <a:spcBef>
                <a:spcPts val="500"/>
              </a:spcBef>
              <a:buClrTx/>
              <a:buSzTx/>
              <a:buFont typeface="Arial" panose="020B0604020202020204" pitchFamily="34" charset="0"/>
              <a:buChar char="•"/>
            </a:pPr>
            <a:r>
              <a:rPr lang="en-GB" altLang="en-US" sz="2400" b="0">
                <a:solidFill>
                  <a:srgbClr val="002060"/>
                </a:solidFill>
              </a:rPr>
              <a:t>Both counters will at some point cross over.</a:t>
            </a:r>
          </a:p>
          <a:p>
            <a:pPr lvl="1" eaLnBrk="1" hangingPunct="1">
              <a:lnSpc>
                <a:spcPct val="90000"/>
              </a:lnSpc>
              <a:spcBef>
                <a:spcPts val="500"/>
              </a:spcBef>
              <a:buClrTx/>
              <a:buSzTx/>
              <a:buFont typeface="Arial" panose="020B0604020202020204" pitchFamily="34" charset="0"/>
              <a:buChar char="•"/>
            </a:pPr>
            <a:r>
              <a:rPr lang="en-GB" altLang="en-US" sz="2400" b="0">
                <a:solidFill>
                  <a:srgbClr val="002060"/>
                </a:solidFill>
              </a:rPr>
              <a:t>But will we ever all say the same number at the same time?</a:t>
            </a:r>
          </a:p>
          <a:p>
            <a:pPr lvl="1" eaLnBrk="1" hangingPunct="1">
              <a:lnSpc>
                <a:spcPct val="90000"/>
              </a:lnSpc>
              <a:spcBef>
                <a:spcPts val="500"/>
              </a:spcBef>
              <a:buClrTx/>
              <a:buSzTx/>
              <a:buFont typeface="Arial" panose="020B0604020202020204" pitchFamily="34" charset="0"/>
              <a:buChar char="•"/>
            </a:pPr>
            <a:r>
              <a:rPr lang="en-GB" altLang="en-US" sz="2400" b="0">
                <a:solidFill>
                  <a:srgbClr val="002060"/>
                </a:solidFill>
              </a:rPr>
              <a:t>What numbers will we both say but at different times?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0E09F76B-CF0E-1F45-ABC3-2A50D45C32E9}"/>
              </a:ext>
            </a:extLst>
          </p:cNvPr>
          <p:cNvSpPr>
            <a:spLocks noGrp="1" noChangeArrowheads="1"/>
          </p:cNvSpPr>
          <p:nvPr>
            <p:ph type="title"/>
          </p:nvPr>
        </p:nvSpPr>
        <p:spPr/>
        <p:txBody>
          <a:bodyPr/>
          <a:lstStyle/>
          <a:p>
            <a:r>
              <a:rPr lang="en-GB" altLang="en-US">
                <a:ea typeface="ＭＳ Ｐゴシック" panose="020B0600070205080204" pitchFamily="34" charset="-128"/>
              </a:rPr>
              <a:t>Generalised Count Down</a:t>
            </a:r>
          </a:p>
        </p:txBody>
      </p:sp>
      <p:sp>
        <p:nvSpPr>
          <p:cNvPr id="16386" name="Content Placeholder 2">
            <a:extLst>
              <a:ext uri="{FF2B5EF4-FFF2-40B4-BE49-F238E27FC236}">
                <a16:creationId xmlns:a16="http://schemas.microsoft.com/office/drawing/2014/main" id="{440AD258-044A-0646-8126-2A0B738FC250}"/>
              </a:ext>
            </a:extLst>
          </p:cNvPr>
          <p:cNvSpPr>
            <a:spLocks noGrp="1" noChangeArrowheads="1"/>
          </p:cNvSpPr>
          <p:nvPr>
            <p:ph idx="1"/>
          </p:nvPr>
        </p:nvSpPr>
        <p:spPr>
          <a:xfrm>
            <a:off x="628650" y="1412875"/>
            <a:ext cx="7886700" cy="1682750"/>
          </a:xfrm>
        </p:spPr>
        <p:txBody>
          <a:bodyPr/>
          <a:lstStyle/>
          <a:p>
            <a:pPr>
              <a:buFont typeface="Wingdings" pitchFamily="2" charset="2"/>
              <a:buChar char="v"/>
            </a:pPr>
            <a:r>
              <a:rPr lang="en-GB" altLang="en-US">
                <a:ea typeface="ＭＳ Ｐゴシック" panose="020B0600070205080204" pitchFamily="34" charset="-128"/>
              </a:rPr>
              <a:t>Some people start at S and count down in steps of s</a:t>
            </a:r>
          </a:p>
          <a:p>
            <a:pPr>
              <a:buFont typeface="Wingdings" pitchFamily="2" charset="2"/>
              <a:buChar char="v"/>
            </a:pPr>
            <a:r>
              <a:rPr lang="en-GB" altLang="en-US">
                <a:ea typeface="ＭＳ Ｐゴシック" panose="020B0600070205080204" pitchFamily="34" charset="-128"/>
              </a:rPr>
              <a:t>Others start at T and count up in steps of t.</a:t>
            </a:r>
          </a:p>
          <a:p>
            <a:pPr>
              <a:buFont typeface="Wingdings" pitchFamily="2" charset="2"/>
              <a:buChar char="v"/>
            </a:pPr>
            <a:r>
              <a:rPr lang="en-GB" altLang="en-US">
                <a:ea typeface="ＭＳ Ｐゴシック" panose="020B0600070205080204" pitchFamily="34" charset="-128"/>
              </a:rPr>
              <a:t>Under what conditions will they say the same number?</a:t>
            </a:r>
          </a:p>
        </p:txBody>
      </p:sp>
      <p:sp>
        <p:nvSpPr>
          <p:cNvPr id="4" name="TextBox 3">
            <a:extLst>
              <a:ext uri="{FF2B5EF4-FFF2-40B4-BE49-F238E27FC236}">
                <a16:creationId xmlns:a16="http://schemas.microsoft.com/office/drawing/2014/main" id="{C03CE1A8-3C93-794F-846D-515BE7A9FE6D}"/>
              </a:ext>
            </a:extLst>
          </p:cNvPr>
          <p:cNvSpPr txBox="1">
            <a:spLocks noChangeArrowheads="1"/>
          </p:cNvSpPr>
          <p:nvPr/>
        </p:nvSpPr>
        <p:spPr bwMode="auto">
          <a:xfrm>
            <a:off x="984250" y="3279775"/>
            <a:ext cx="1912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solidFill>
                  <a:srgbClr val="002060"/>
                </a:solidFill>
              </a:rPr>
              <a:t>S - ns = T + nt</a:t>
            </a:r>
          </a:p>
        </p:txBody>
      </p:sp>
      <p:sp>
        <p:nvSpPr>
          <p:cNvPr id="5" name="TextBox 4">
            <a:extLst>
              <a:ext uri="{FF2B5EF4-FFF2-40B4-BE49-F238E27FC236}">
                <a16:creationId xmlns:a16="http://schemas.microsoft.com/office/drawing/2014/main" id="{DC00EC69-6561-6B4B-B334-51589A498F0B}"/>
              </a:ext>
            </a:extLst>
          </p:cNvPr>
          <p:cNvSpPr txBox="1">
            <a:spLocks noChangeArrowheads="1"/>
          </p:cNvSpPr>
          <p:nvPr/>
        </p:nvSpPr>
        <p:spPr bwMode="auto">
          <a:xfrm>
            <a:off x="984250" y="3703638"/>
            <a:ext cx="2081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solidFill>
                  <a:srgbClr val="002060"/>
                </a:solidFill>
              </a:rPr>
              <a:t>n = (T </a:t>
            </a:r>
            <a:r>
              <a:rPr lang="mr-IN" altLang="en-US" sz="2000" b="0">
                <a:solidFill>
                  <a:srgbClr val="002060"/>
                </a:solidFill>
              </a:rPr>
              <a:t>–</a:t>
            </a:r>
            <a:r>
              <a:rPr lang="en-GB" altLang="en-US" sz="2000" b="0">
                <a:solidFill>
                  <a:srgbClr val="002060"/>
                </a:solidFill>
              </a:rPr>
              <a:t> S)/(s+t)</a:t>
            </a:r>
          </a:p>
        </p:txBody>
      </p:sp>
      <p:sp>
        <p:nvSpPr>
          <p:cNvPr id="6" name="Content Placeholder 2">
            <a:extLst>
              <a:ext uri="{FF2B5EF4-FFF2-40B4-BE49-F238E27FC236}">
                <a16:creationId xmlns:a16="http://schemas.microsoft.com/office/drawing/2014/main" id="{9FA19CA5-563D-244B-84B8-94EF32F6424B}"/>
              </a:ext>
            </a:extLst>
          </p:cNvPr>
          <p:cNvSpPr txBox="1">
            <a:spLocks/>
          </p:cNvSpPr>
          <p:nvPr/>
        </p:nvSpPr>
        <p:spPr>
          <a:xfrm>
            <a:off x="628650" y="4637088"/>
            <a:ext cx="7886700" cy="105886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b="0" dirty="0"/>
              <a:t>So for what starting values must the up-counters with steps of 7/10 use so as to coincide with the down counters starting at 101 with steps of 1 &amp; 1/10?</a:t>
            </a:r>
          </a:p>
        </p:txBody>
      </p:sp>
      <p:sp>
        <p:nvSpPr>
          <p:cNvPr id="63494" name="TextBox 6">
            <a:extLst>
              <a:ext uri="{FF2B5EF4-FFF2-40B4-BE49-F238E27FC236}">
                <a16:creationId xmlns:a16="http://schemas.microsoft.com/office/drawing/2014/main" id="{AA004F0A-ADC7-B24C-A780-8BA519A8D352}"/>
              </a:ext>
            </a:extLst>
          </p:cNvPr>
          <p:cNvSpPr txBox="1">
            <a:spLocks noChangeArrowheads="1"/>
          </p:cNvSpPr>
          <p:nvPr/>
        </p:nvSpPr>
        <p:spPr bwMode="auto">
          <a:xfrm>
            <a:off x="1687513" y="5883275"/>
            <a:ext cx="3794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solidFill>
                  <a:srgbClr val="002060"/>
                </a:solidFill>
              </a:rPr>
              <a:t>101 </a:t>
            </a:r>
            <a:r>
              <a:rPr lang="mr-IN" altLang="en-US" sz="2000" b="0">
                <a:solidFill>
                  <a:srgbClr val="002060"/>
                </a:solidFill>
              </a:rPr>
              <a:t>–</a:t>
            </a:r>
            <a:r>
              <a:rPr lang="en-GB" altLang="en-US" sz="2000" b="0">
                <a:solidFill>
                  <a:srgbClr val="002060"/>
                </a:solidFill>
              </a:rPr>
              <a:t> T has to be divisible by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34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784C0B39-44FE-C140-B273-744A630D17B7}"/>
              </a:ext>
            </a:extLst>
          </p:cNvPr>
          <p:cNvSpPr>
            <a:spLocks noGrp="1" noChangeArrowheads="1"/>
          </p:cNvSpPr>
          <p:nvPr>
            <p:ph type="title"/>
          </p:nvPr>
        </p:nvSpPr>
        <p:spPr/>
        <p:txBody>
          <a:bodyPr/>
          <a:lstStyle/>
          <a:p>
            <a:r>
              <a:rPr lang="en-GB" altLang="en-US">
                <a:ea typeface="ＭＳ Ｐゴシック" panose="020B0600070205080204" pitchFamily="34" charset="-128"/>
              </a:rPr>
              <a:t>Crossed Ladders</a:t>
            </a:r>
          </a:p>
        </p:txBody>
      </p:sp>
      <p:sp>
        <p:nvSpPr>
          <p:cNvPr id="17410" name="Content Placeholder 2">
            <a:extLst>
              <a:ext uri="{FF2B5EF4-FFF2-40B4-BE49-F238E27FC236}">
                <a16:creationId xmlns:a16="http://schemas.microsoft.com/office/drawing/2014/main" id="{F1F1D997-CC14-6D49-831D-2F6809909FD5}"/>
              </a:ext>
            </a:extLst>
          </p:cNvPr>
          <p:cNvSpPr>
            <a:spLocks noGrp="1" noChangeArrowheads="1"/>
          </p:cNvSpPr>
          <p:nvPr>
            <p:ph idx="1"/>
          </p:nvPr>
        </p:nvSpPr>
        <p:spPr>
          <a:xfrm>
            <a:off x="381000" y="1066800"/>
            <a:ext cx="7727950" cy="2362200"/>
          </a:xfrm>
        </p:spPr>
        <p:txBody>
          <a:bodyPr/>
          <a:lstStyle/>
          <a:p>
            <a:pPr>
              <a:buFont typeface="Wingdings" pitchFamily="2" charset="2"/>
              <a:buChar char="v"/>
            </a:pPr>
            <a:r>
              <a:rPr lang="en-GB" altLang="en-US">
                <a:ea typeface="ＭＳ Ｐゴシック" panose="020B0600070205080204" pitchFamily="34" charset="-128"/>
              </a:rPr>
              <a:t>In an alleyway there is a ladder from the base of one wall to the opposite wall, and another the other way, reaching to heights </a:t>
            </a:r>
            <a:r>
              <a:rPr lang="en-GB" altLang="en-US" i="1">
                <a:ea typeface="ＭＳ Ｐゴシック" panose="020B0600070205080204" pitchFamily="34" charset="-128"/>
              </a:rPr>
              <a:t>a</a:t>
            </a:r>
            <a:r>
              <a:rPr lang="en-GB" altLang="en-US">
                <a:ea typeface="ＭＳ Ｐゴシック" panose="020B0600070205080204" pitchFamily="34" charset="-128"/>
              </a:rPr>
              <a:t> and </a:t>
            </a:r>
            <a:r>
              <a:rPr lang="en-GB" altLang="en-US" i="1">
                <a:ea typeface="ＭＳ Ｐゴシック" panose="020B0600070205080204" pitchFamily="34" charset="-128"/>
              </a:rPr>
              <a:t>b</a:t>
            </a:r>
            <a:r>
              <a:rPr lang="en-GB" altLang="en-US">
                <a:ea typeface="ＭＳ Ｐゴシック" panose="020B0600070205080204" pitchFamily="34" charset="-128"/>
              </a:rPr>
              <a:t> respectively on the opposite walls. </a:t>
            </a:r>
            <a:br>
              <a:rPr lang="en-GB" altLang="en-US">
                <a:ea typeface="ＭＳ Ｐゴシック" panose="020B0600070205080204" pitchFamily="34" charset="-128"/>
              </a:rPr>
            </a:br>
            <a:br>
              <a:rPr lang="en-GB" altLang="en-US">
                <a:ea typeface="ＭＳ Ｐゴシック" panose="020B0600070205080204" pitchFamily="34" charset="-128"/>
              </a:rPr>
            </a:br>
            <a:r>
              <a:rPr lang="en-GB" altLang="en-US">
                <a:ea typeface="ＭＳ Ｐゴシック" panose="020B0600070205080204" pitchFamily="34" charset="-128"/>
              </a:rPr>
              <a:t>What is the height of the crossing point? </a:t>
            </a:r>
          </a:p>
          <a:p>
            <a:pPr>
              <a:buFont typeface="Wingdings" pitchFamily="2" charset="2"/>
              <a:buChar char="v"/>
            </a:pPr>
            <a:endParaRPr lang="en-GB" altLang="en-US">
              <a:ea typeface="ＭＳ Ｐゴシック" panose="020B0600070205080204" pitchFamily="34" charset="-128"/>
            </a:endParaRPr>
          </a:p>
          <a:p>
            <a:pPr>
              <a:buFont typeface="Wingdings" pitchFamily="2" charset="2"/>
              <a:buChar char="v"/>
            </a:pPr>
            <a:endParaRPr lang="en-GB" altLang="en-US">
              <a:ea typeface="ＭＳ Ｐゴシック" panose="020B0600070205080204" pitchFamily="34" charset="-128"/>
            </a:endParaRPr>
          </a:p>
        </p:txBody>
      </p:sp>
      <p:pic>
        <p:nvPicPr>
          <p:cNvPr id="5" name="Picture 4">
            <a:extLst>
              <a:ext uri="{FF2B5EF4-FFF2-40B4-BE49-F238E27FC236}">
                <a16:creationId xmlns:a16="http://schemas.microsoft.com/office/drawing/2014/main" id="{E8D92CC6-F691-B849-A597-6E2D28375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746500"/>
            <a:ext cx="1879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2" name="Straight Connector 6">
            <a:extLst>
              <a:ext uri="{FF2B5EF4-FFF2-40B4-BE49-F238E27FC236}">
                <a16:creationId xmlns:a16="http://schemas.microsoft.com/office/drawing/2014/main" id="{53717736-DEAC-B849-92F7-A9C04538725E}"/>
              </a:ext>
            </a:extLst>
          </p:cNvPr>
          <p:cNvCxnSpPr>
            <a:cxnSpLocks noChangeShapeType="1"/>
          </p:cNvCxnSpPr>
          <p:nvPr/>
        </p:nvCxnSpPr>
        <p:spPr bwMode="auto">
          <a:xfrm>
            <a:off x="3635375" y="4868863"/>
            <a:ext cx="914400" cy="914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20" name="Group 19">
            <a:extLst>
              <a:ext uri="{FF2B5EF4-FFF2-40B4-BE49-F238E27FC236}">
                <a16:creationId xmlns:a16="http://schemas.microsoft.com/office/drawing/2014/main" id="{C62C5A27-D2BC-ED41-BB2F-75127D361ADA}"/>
              </a:ext>
            </a:extLst>
          </p:cNvPr>
          <p:cNvGrpSpPr>
            <a:grpSpLocks/>
          </p:cNvGrpSpPr>
          <p:nvPr/>
        </p:nvGrpSpPr>
        <p:grpSpPr bwMode="auto">
          <a:xfrm>
            <a:off x="3851275" y="4149725"/>
            <a:ext cx="1765300" cy="954088"/>
            <a:chOff x="3851920" y="4149079"/>
            <a:chExt cx="1763876" cy="954108"/>
          </a:xfrm>
        </p:grpSpPr>
        <p:grpSp>
          <p:nvGrpSpPr>
            <p:cNvPr id="17414" name="Group 10">
              <a:extLst>
                <a:ext uri="{FF2B5EF4-FFF2-40B4-BE49-F238E27FC236}">
                  <a16:creationId xmlns:a16="http://schemas.microsoft.com/office/drawing/2014/main" id="{1431F489-06A7-854F-AE56-1DB0C29B160D}"/>
                </a:ext>
              </a:extLst>
            </p:cNvPr>
            <p:cNvGrpSpPr>
              <a:grpSpLocks/>
            </p:cNvGrpSpPr>
            <p:nvPr/>
          </p:nvGrpSpPr>
          <p:grpSpPr bwMode="auto">
            <a:xfrm>
              <a:off x="3851920" y="4149080"/>
              <a:ext cx="380232" cy="954107"/>
              <a:chOff x="3851920" y="4149080"/>
              <a:chExt cx="380232" cy="954107"/>
            </a:xfrm>
          </p:grpSpPr>
          <p:sp>
            <p:nvSpPr>
              <p:cNvPr id="17423" name="TextBox 7">
                <a:extLst>
                  <a:ext uri="{FF2B5EF4-FFF2-40B4-BE49-F238E27FC236}">
                    <a16:creationId xmlns:a16="http://schemas.microsoft.com/office/drawing/2014/main" id="{84F2ED88-4764-A745-8CC3-1489219D98E3}"/>
                  </a:ext>
                </a:extLst>
              </p:cNvPr>
              <p:cNvSpPr txBox="1">
                <a:spLocks noChangeArrowheads="1"/>
              </p:cNvSpPr>
              <p:nvPr/>
            </p:nvSpPr>
            <p:spPr bwMode="auto">
              <a:xfrm>
                <a:off x="3851920" y="4149080"/>
                <a:ext cx="3802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800" b="0">
                    <a:solidFill>
                      <a:srgbClr val="002060"/>
                    </a:solidFill>
                  </a:rPr>
                  <a:t>1</a:t>
                </a:r>
              </a:p>
              <a:p>
                <a:pPr>
                  <a:spcBef>
                    <a:spcPct val="0"/>
                  </a:spcBef>
                  <a:buClrTx/>
                  <a:buSzTx/>
                  <a:buFontTx/>
                  <a:buNone/>
                </a:pPr>
                <a:r>
                  <a:rPr lang="en-GB" altLang="en-US" sz="2800" b="0">
                    <a:solidFill>
                      <a:srgbClr val="002060"/>
                    </a:solidFill>
                  </a:rPr>
                  <a:t>h</a:t>
                </a:r>
              </a:p>
            </p:txBody>
          </p:sp>
          <p:cxnSp>
            <p:nvCxnSpPr>
              <p:cNvPr id="17424" name="Straight Connector 9">
                <a:extLst>
                  <a:ext uri="{FF2B5EF4-FFF2-40B4-BE49-F238E27FC236}">
                    <a16:creationId xmlns:a16="http://schemas.microsoft.com/office/drawing/2014/main" id="{ECCEEA77-5D11-1D4A-B798-BC242E82A897}"/>
                  </a:ext>
                </a:extLst>
              </p:cNvPr>
              <p:cNvCxnSpPr>
                <a:cxnSpLocks noChangeShapeType="1"/>
                <a:stCxn id="17423" idx="1"/>
                <a:endCxn id="17423" idx="3"/>
              </p:cNvCxnSpPr>
              <p:nvPr/>
            </p:nvCxnSpPr>
            <p:spPr bwMode="auto">
              <a:xfrm>
                <a:off x="3851920" y="4626134"/>
                <a:ext cx="380232" cy="0"/>
              </a:xfrm>
              <a:prstGeom prst="line">
                <a:avLst/>
              </a:prstGeom>
              <a:noFill/>
              <a:ln w="28575" algn="ctr">
                <a:solidFill>
                  <a:srgbClr val="002060"/>
                </a:solidFill>
                <a:round/>
                <a:headEnd/>
                <a:tailEnd/>
              </a:ln>
              <a:extLst>
                <a:ext uri="{909E8E84-426E-40DD-AFC4-6F175D3DCCD1}">
                  <a14:hiddenFill xmlns:a14="http://schemas.microsoft.com/office/drawing/2010/main">
                    <a:noFill/>
                  </a14:hiddenFill>
                </a:ext>
              </a:extLst>
            </p:spPr>
          </p:cxnSp>
        </p:grpSp>
        <p:grpSp>
          <p:nvGrpSpPr>
            <p:cNvPr id="17415" name="Group 11">
              <a:extLst>
                <a:ext uri="{FF2B5EF4-FFF2-40B4-BE49-F238E27FC236}">
                  <a16:creationId xmlns:a16="http://schemas.microsoft.com/office/drawing/2014/main" id="{F3F02169-DF15-1A47-A829-6BB665BA9856}"/>
                </a:ext>
              </a:extLst>
            </p:cNvPr>
            <p:cNvGrpSpPr>
              <a:grpSpLocks/>
            </p:cNvGrpSpPr>
            <p:nvPr/>
          </p:nvGrpSpPr>
          <p:grpSpPr bwMode="auto">
            <a:xfrm>
              <a:off x="4576204" y="4149079"/>
              <a:ext cx="377026" cy="954107"/>
              <a:chOff x="3851920" y="4149080"/>
              <a:chExt cx="377026" cy="954107"/>
            </a:xfrm>
          </p:grpSpPr>
          <p:sp>
            <p:nvSpPr>
              <p:cNvPr id="17421" name="TextBox 12">
                <a:extLst>
                  <a:ext uri="{FF2B5EF4-FFF2-40B4-BE49-F238E27FC236}">
                    <a16:creationId xmlns:a16="http://schemas.microsoft.com/office/drawing/2014/main" id="{1BDC92A1-106F-6642-83FB-325AABF17783}"/>
                  </a:ext>
                </a:extLst>
              </p:cNvPr>
              <p:cNvSpPr txBox="1">
                <a:spLocks noChangeArrowheads="1"/>
              </p:cNvSpPr>
              <p:nvPr/>
            </p:nvSpPr>
            <p:spPr bwMode="auto">
              <a:xfrm>
                <a:off x="3851920" y="4149080"/>
                <a:ext cx="377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800" b="0">
                    <a:solidFill>
                      <a:srgbClr val="002060"/>
                    </a:solidFill>
                  </a:rPr>
                  <a:t>1</a:t>
                </a:r>
              </a:p>
              <a:p>
                <a:pPr>
                  <a:spcBef>
                    <a:spcPct val="0"/>
                  </a:spcBef>
                  <a:buClrTx/>
                  <a:buSzTx/>
                  <a:buFontTx/>
                  <a:buNone/>
                </a:pPr>
                <a:r>
                  <a:rPr lang="en-GB" altLang="en-US" sz="2800" b="0">
                    <a:solidFill>
                      <a:srgbClr val="002060"/>
                    </a:solidFill>
                  </a:rPr>
                  <a:t>a</a:t>
                </a:r>
              </a:p>
            </p:txBody>
          </p:sp>
          <p:cxnSp>
            <p:nvCxnSpPr>
              <p:cNvPr id="17422" name="Straight Connector 13">
                <a:extLst>
                  <a:ext uri="{FF2B5EF4-FFF2-40B4-BE49-F238E27FC236}">
                    <a16:creationId xmlns:a16="http://schemas.microsoft.com/office/drawing/2014/main" id="{F4D25000-9FAE-DC46-90B5-12A1308FCB02}"/>
                  </a:ext>
                </a:extLst>
              </p:cNvPr>
              <p:cNvCxnSpPr>
                <a:cxnSpLocks noChangeShapeType="1"/>
                <a:stCxn id="17421" idx="1"/>
                <a:endCxn id="17421" idx="3"/>
              </p:cNvCxnSpPr>
              <p:nvPr/>
            </p:nvCxnSpPr>
            <p:spPr bwMode="auto">
              <a:xfrm>
                <a:off x="3851920" y="4626134"/>
                <a:ext cx="377026" cy="0"/>
              </a:xfrm>
              <a:prstGeom prst="line">
                <a:avLst/>
              </a:prstGeom>
              <a:noFill/>
              <a:ln w="28575" algn="ctr">
                <a:solidFill>
                  <a:srgbClr val="002060"/>
                </a:solidFill>
                <a:round/>
                <a:headEnd/>
                <a:tailEnd/>
              </a:ln>
              <a:extLst>
                <a:ext uri="{909E8E84-426E-40DD-AFC4-6F175D3DCCD1}">
                  <a14:hiddenFill xmlns:a14="http://schemas.microsoft.com/office/drawing/2010/main">
                    <a:noFill/>
                  </a14:hiddenFill>
                </a:ext>
              </a:extLst>
            </p:spPr>
          </p:cxnSp>
        </p:grpSp>
        <p:grpSp>
          <p:nvGrpSpPr>
            <p:cNvPr id="17416" name="Group 14">
              <a:extLst>
                <a:ext uri="{FF2B5EF4-FFF2-40B4-BE49-F238E27FC236}">
                  <a16:creationId xmlns:a16="http://schemas.microsoft.com/office/drawing/2014/main" id="{4D994D3A-1A3B-E045-AF4F-D0755F77F365}"/>
                </a:ext>
              </a:extLst>
            </p:cNvPr>
            <p:cNvGrpSpPr>
              <a:grpSpLocks/>
            </p:cNvGrpSpPr>
            <p:nvPr/>
          </p:nvGrpSpPr>
          <p:grpSpPr bwMode="auto">
            <a:xfrm>
              <a:off x="5230754" y="4149079"/>
              <a:ext cx="385042" cy="954107"/>
              <a:chOff x="3851920" y="4149080"/>
              <a:chExt cx="385042" cy="954107"/>
            </a:xfrm>
          </p:grpSpPr>
          <p:sp>
            <p:nvSpPr>
              <p:cNvPr id="17419" name="TextBox 15">
                <a:extLst>
                  <a:ext uri="{FF2B5EF4-FFF2-40B4-BE49-F238E27FC236}">
                    <a16:creationId xmlns:a16="http://schemas.microsoft.com/office/drawing/2014/main" id="{04974002-8EF4-9647-95E3-392BE60C6191}"/>
                  </a:ext>
                </a:extLst>
              </p:cNvPr>
              <p:cNvSpPr txBox="1">
                <a:spLocks noChangeArrowheads="1"/>
              </p:cNvSpPr>
              <p:nvPr/>
            </p:nvSpPr>
            <p:spPr bwMode="auto">
              <a:xfrm>
                <a:off x="3851920" y="4149080"/>
                <a:ext cx="3850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800" b="0">
                    <a:solidFill>
                      <a:srgbClr val="002060"/>
                    </a:solidFill>
                  </a:rPr>
                  <a:t>1</a:t>
                </a:r>
              </a:p>
              <a:p>
                <a:pPr>
                  <a:spcBef>
                    <a:spcPct val="0"/>
                  </a:spcBef>
                  <a:buClrTx/>
                  <a:buSzTx/>
                  <a:buFontTx/>
                  <a:buNone/>
                </a:pPr>
                <a:r>
                  <a:rPr lang="en-GB" altLang="en-US" sz="2800" b="0">
                    <a:solidFill>
                      <a:srgbClr val="002060"/>
                    </a:solidFill>
                  </a:rPr>
                  <a:t>b</a:t>
                </a:r>
              </a:p>
            </p:txBody>
          </p:sp>
          <p:cxnSp>
            <p:nvCxnSpPr>
              <p:cNvPr id="17420" name="Straight Connector 16">
                <a:extLst>
                  <a:ext uri="{FF2B5EF4-FFF2-40B4-BE49-F238E27FC236}">
                    <a16:creationId xmlns:a16="http://schemas.microsoft.com/office/drawing/2014/main" id="{6DDF7C86-DB29-1E46-8680-5F3AF00BF569}"/>
                  </a:ext>
                </a:extLst>
              </p:cNvPr>
              <p:cNvCxnSpPr>
                <a:cxnSpLocks noChangeShapeType="1"/>
                <a:stCxn id="17419" idx="1"/>
                <a:endCxn id="17419" idx="3"/>
              </p:cNvCxnSpPr>
              <p:nvPr/>
            </p:nvCxnSpPr>
            <p:spPr bwMode="auto">
              <a:xfrm>
                <a:off x="3851920" y="4626134"/>
                <a:ext cx="385042" cy="0"/>
              </a:xfrm>
              <a:prstGeom prst="line">
                <a:avLst/>
              </a:prstGeom>
              <a:noFill/>
              <a:ln w="28575" algn="ctr">
                <a:solidFill>
                  <a:srgbClr val="002060"/>
                </a:solidFill>
                <a:round/>
                <a:headEnd/>
                <a:tailEnd/>
              </a:ln>
              <a:extLst>
                <a:ext uri="{909E8E84-426E-40DD-AFC4-6F175D3DCCD1}">
                  <a14:hiddenFill xmlns:a14="http://schemas.microsoft.com/office/drawing/2010/main">
                    <a:noFill/>
                  </a14:hiddenFill>
                </a:ext>
              </a:extLst>
            </p:spPr>
          </p:cxnSp>
        </p:grpSp>
        <p:sp>
          <p:nvSpPr>
            <p:cNvPr id="17417" name="TextBox 17">
              <a:extLst>
                <a:ext uri="{FF2B5EF4-FFF2-40B4-BE49-F238E27FC236}">
                  <a16:creationId xmlns:a16="http://schemas.microsoft.com/office/drawing/2014/main" id="{31F336D9-9825-3040-B5AF-99329EE973BE}"/>
                </a:ext>
              </a:extLst>
            </p:cNvPr>
            <p:cNvSpPr txBox="1">
              <a:spLocks noChangeArrowheads="1"/>
            </p:cNvSpPr>
            <p:nvPr/>
          </p:nvSpPr>
          <p:spPr bwMode="auto">
            <a:xfrm>
              <a:off x="4232152" y="4345940"/>
              <a:ext cx="359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800" b="0">
                  <a:solidFill>
                    <a:srgbClr val="002060"/>
                  </a:solidFill>
                </a:rPr>
                <a:t>=</a:t>
              </a:r>
            </a:p>
          </p:txBody>
        </p:sp>
        <p:sp>
          <p:nvSpPr>
            <p:cNvPr id="17418" name="TextBox 18">
              <a:extLst>
                <a:ext uri="{FF2B5EF4-FFF2-40B4-BE49-F238E27FC236}">
                  <a16:creationId xmlns:a16="http://schemas.microsoft.com/office/drawing/2014/main" id="{E1923F48-D66D-1544-AC11-38672A6FD8FC}"/>
                </a:ext>
              </a:extLst>
            </p:cNvPr>
            <p:cNvSpPr txBox="1">
              <a:spLocks noChangeArrowheads="1"/>
            </p:cNvSpPr>
            <p:nvPr/>
          </p:nvSpPr>
          <p:spPr bwMode="auto">
            <a:xfrm>
              <a:off x="4923511" y="4334964"/>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800" b="0">
                  <a:solidFill>
                    <a:srgbClr val="002060"/>
                  </a:solidFill>
                </a:rPr>
                <a:t>+</a:t>
              </a:r>
            </a:p>
          </p:txBody>
        </p:sp>
      </p:grpSp>
      <p:sp>
        <p:nvSpPr>
          <p:cNvPr id="2" name="Rounded Rectangle 1">
            <a:extLst>
              <a:ext uri="{FF2B5EF4-FFF2-40B4-BE49-F238E27FC236}">
                <a16:creationId xmlns:a16="http://schemas.microsoft.com/office/drawing/2014/main" id="{9BE11BD7-2540-284C-AB9C-8FE5E08EEB2B}"/>
              </a:ext>
            </a:extLst>
          </p:cNvPr>
          <p:cNvSpPr/>
          <p:nvPr/>
        </p:nvSpPr>
        <p:spPr bwMode="auto">
          <a:xfrm>
            <a:off x="4924225" y="5825049"/>
            <a:ext cx="3289176" cy="642392"/>
          </a:xfrm>
          <a:prstGeom prst="roundRect">
            <a:avLst/>
          </a:prstGeom>
          <a:solidFill>
            <a:schemeClr val="accent5">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FF00"/>
                </a:solidFill>
                <a:effectLst/>
                <a:latin typeface="Chalkboard" charset="0"/>
              </a:rPr>
              <a:t>Folding paper in 7ths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C191FD75-D534-4D43-9D37-D17BB119C2B4}"/>
              </a:ext>
            </a:extLst>
          </p:cNvPr>
          <p:cNvSpPr>
            <a:spLocks noGrp="1" noChangeArrowheads="1"/>
          </p:cNvSpPr>
          <p:nvPr>
            <p:ph type="title"/>
          </p:nvPr>
        </p:nvSpPr>
        <p:spPr/>
        <p:txBody>
          <a:bodyPr/>
          <a:lstStyle/>
          <a:p>
            <a:r>
              <a:rPr lang="en-GB" altLang="en-US">
                <a:ea typeface="ＭＳ Ｐゴシック" panose="020B0600070205080204" pitchFamily="34" charset="-128"/>
              </a:rPr>
              <a:t>Arnold’s Picnic</a:t>
            </a:r>
          </a:p>
        </p:txBody>
      </p:sp>
      <p:sp>
        <p:nvSpPr>
          <p:cNvPr id="18434" name="Content Placeholder 2">
            <a:extLst>
              <a:ext uri="{FF2B5EF4-FFF2-40B4-BE49-F238E27FC236}">
                <a16:creationId xmlns:a16="http://schemas.microsoft.com/office/drawing/2014/main" id="{61AB3D32-DFCA-9444-B7AF-E4CACEFA3D3C}"/>
              </a:ext>
            </a:extLst>
          </p:cNvPr>
          <p:cNvSpPr>
            <a:spLocks noGrp="1" noChangeArrowheads="1"/>
          </p:cNvSpPr>
          <p:nvPr>
            <p:ph idx="1"/>
          </p:nvPr>
        </p:nvSpPr>
        <p:spPr>
          <a:xfrm>
            <a:off x="381000" y="1066800"/>
            <a:ext cx="7727950" cy="2290763"/>
          </a:xfrm>
        </p:spPr>
        <p:txBody>
          <a:bodyPr/>
          <a:lstStyle/>
          <a:p>
            <a:pPr>
              <a:buFont typeface="Wingdings" pitchFamily="2" charset="2"/>
              <a:buChar char="v"/>
            </a:pPr>
            <a:r>
              <a:rPr lang="en-GB" altLang="en-US" dirty="0">
                <a:ea typeface="ＭＳ Ｐゴシック" panose="020B0600070205080204" pitchFamily="34" charset="-128"/>
              </a:rPr>
              <a:t>People leave two towns at the same time, some going in each direction, and they all meet at noon, eating lunch together for an hour. One group continues and reaches the other town at 7:15 pm, while the other group gets to the first town at 5pm. When did they start?</a:t>
            </a:r>
          </a:p>
        </p:txBody>
      </p:sp>
      <p:pic>
        <p:nvPicPr>
          <p:cNvPr id="18435" name="Picture 3">
            <a:extLst>
              <a:ext uri="{FF2B5EF4-FFF2-40B4-BE49-F238E27FC236}">
                <a16:creationId xmlns:a16="http://schemas.microsoft.com/office/drawing/2014/main" id="{B6F0026C-1638-1C4C-AB6A-FA9397BCA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662363"/>
            <a:ext cx="3543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E4512246-988F-424C-B12A-8CC36E024BBE}"/>
              </a:ext>
            </a:extLst>
          </p:cNvPr>
          <p:cNvSpPr>
            <a:spLocks noGrp="1" noChangeArrowheads="1"/>
          </p:cNvSpPr>
          <p:nvPr>
            <p:ph type="title"/>
          </p:nvPr>
        </p:nvSpPr>
        <p:spPr/>
        <p:txBody>
          <a:bodyPr/>
          <a:lstStyle/>
          <a:p>
            <a:r>
              <a:rPr lang="en-GB" altLang="en-US">
                <a:ea typeface="ＭＳ Ｐゴシック" panose="020B0600070205080204" pitchFamily="34" charset="-128"/>
              </a:rPr>
              <a:t>Extensions</a:t>
            </a:r>
          </a:p>
        </p:txBody>
      </p:sp>
      <p:sp>
        <p:nvSpPr>
          <p:cNvPr id="19458" name="Content Placeholder 2">
            <a:extLst>
              <a:ext uri="{FF2B5EF4-FFF2-40B4-BE49-F238E27FC236}">
                <a16:creationId xmlns:a16="http://schemas.microsoft.com/office/drawing/2014/main" id="{005F2BAD-D1F4-D642-B595-731FD5EE6741}"/>
              </a:ext>
            </a:extLst>
          </p:cNvPr>
          <p:cNvSpPr>
            <a:spLocks noGrp="1" noChangeArrowheads="1"/>
          </p:cNvSpPr>
          <p:nvPr>
            <p:ph idx="1"/>
          </p:nvPr>
        </p:nvSpPr>
        <p:spPr>
          <a:xfrm>
            <a:off x="381000" y="1066800"/>
            <a:ext cx="2606675" cy="490538"/>
          </a:xfrm>
        </p:spPr>
        <p:txBody>
          <a:bodyPr/>
          <a:lstStyle/>
          <a:p>
            <a:pPr>
              <a:buFont typeface="Wingdings" pitchFamily="2" charset="2"/>
              <a:buChar char="v"/>
            </a:pPr>
            <a:r>
              <a:rPr lang="en-GB" altLang="en-US">
                <a:ea typeface="ＭＳ Ｐゴシック" panose="020B0600070205080204" pitchFamily="34" charset="-128"/>
              </a:rPr>
              <a:t>More complex scaffolding</a:t>
            </a:r>
          </a:p>
          <a:p>
            <a:pPr>
              <a:buFont typeface="Wingdings" pitchFamily="2" charset="2"/>
              <a:buChar char="v"/>
            </a:pPr>
            <a:endParaRPr lang="en-GB" altLang="en-US">
              <a:ea typeface="ＭＳ Ｐゴシック" panose="020B0600070205080204" pitchFamily="34" charset="-128"/>
            </a:endParaRPr>
          </a:p>
        </p:txBody>
      </p:sp>
      <p:pic>
        <p:nvPicPr>
          <p:cNvPr id="11" name="Picture 10">
            <a:extLst>
              <a:ext uri="{FF2B5EF4-FFF2-40B4-BE49-F238E27FC236}">
                <a16:creationId xmlns:a16="http://schemas.microsoft.com/office/drawing/2014/main" id="{F8E91757-3EB5-114B-97AB-936CC318E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800" y="5132388"/>
            <a:ext cx="21367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B7429043-6A2E-D343-AE36-4F52C6AAD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07950"/>
            <a:ext cx="6070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18AC77AC-2566-9C44-97D3-2CBDFA6E8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63850"/>
            <a:ext cx="5537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00C1D3AD-D33E-5C48-9D1F-11795F82033D}"/>
              </a:ext>
            </a:extLst>
          </p:cNvPr>
          <p:cNvSpPr>
            <a:spLocks noGrp="1" noChangeArrowheads="1"/>
          </p:cNvSpPr>
          <p:nvPr>
            <p:ph type="title"/>
          </p:nvPr>
        </p:nvSpPr>
        <p:spPr/>
        <p:txBody>
          <a:bodyPr/>
          <a:lstStyle/>
          <a:p>
            <a:r>
              <a:rPr lang="en-GB" altLang="en-US">
                <a:ea typeface="ＭＳ Ｐゴシック" panose="020B0600070205080204" pitchFamily="34" charset="-128"/>
              </a:rPr>
              <a:t>Extensions</a:t>
            </a:r>
          </a:p>
        </p:txBody>
      </p:sp>
      <p:pic>
        <p:nvPicPr>
          <p:cNvPr id="20482" name="Picture 4">
            <a:extLst>
              <a:ext uri="{FF2B5EF4-FFF2-40B4-BE49-F238E27FC236}">
                <a16:creationId xmlns:a16="http://schemas.microsoft.com/office/drawing/2014/main" id="{5C69E7D4-FA56-1E41-BCE8-71FD9EB8D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762000"/>
            <a:ext cx="2087563"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FB19E75-CF77-604C-B7D4-508A938C3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2400300"/>
            <a:ext cx="13589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6BD6028-61C4-7544-8147-AA82D2EA3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4697413"/>
            <a:ext cx="22320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EB64AAA-87E3-F841-8468-36C07F89DD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063" y="4705350"/>
            <a:ext cx="149542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C72ACF1-90DF-444A-A368-45CC99B60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063" y="3546475"/>
            <a:ext cx="14763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id="{B9AC6050-DBA4-3C46-8438-E1BD81DD32BB}"/>
              </a:ext>
            </a:extLst>
          </p:cNvPr>
          <p:cNvSpPr txBox="1">
            <a:spLocks noChangeArrowheads="1"/>
          </p:cNvSpPr>
          <p:nvPr/>
        </p:nvSpPr>
        <p:spPr bwMode="auto">
          <a:xfrm>
            <a:off x="317500" y="1035050"/>
            <a:ext cx="26066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lgn="l" rtl="0" eaLnBrk="0" fontAlgn="base" hangingPunct="0">
              <a:spcBef>
                <a:spcPct val="20000"/>
              </a:spcBef>
              <a:spcAft>
                <a:spcPct val="0"/>
              </a:spcAft>
              <a:buClr>
                <a:srgbClr val="0000BF"/>
              </a:buClr>
              <a:buSzPct val="75000"/>
              <a:buFont typeface="Wingdings" charset="2"/>
              <a:buChar char="v"/>
              <a:defRPr sz="24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00000"/>
              </a:buClr>
              <a:buSzPct val="100000"/>
              <a:buFont typeface="Courier New" charset="0"/>
              <a:buChar char="o"/>
              <a:defRPr sz="2000">
                <a:solidFill>
                  <a:srgbClr val="0000FF"/>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a:solidFill>
                  <a:srgbClr val="800000"/>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Font typeface="Wingdings" pitchFamily="2" charset="2"/>
              <a:buChar char="v"/>
              <a:defRPr/>
            </a:pPr>
            <a:r>
              <a:rPr lang="en-GB" altLang="en-US" b="0" kern="0" dirty="0">
                <a:ea typeface="ＭＳ Ｐゴシック" panose="020B0600070205080204" pitchFamily="34" charset="-128"/>
              </a:rPr>
              <a:t>More complex scaffolding</a:t>
            </a:r>
          </a:p>
          <a:p>
            <a:pPr>
              <a:buFont typeface="Wingdings" pitchFamily="2" charset="2"/>
              <a:buChar char="v"/>
              <a:defRPr/>
            </a:pPr>
            <a:endParaRPr lang="en-GB" altLang="en-US" b="0" kern="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8718455-06FE-EF4F-BAC4-0C828F79E700}"/>
              </a:ext>
            </a:extLst>
          </p:cNvPr>
          <p:cNvSpPr>
            <a:spLocks noGrp="1" noChangeArrowheads="1"/>
          </p:cNvSpPr>
          <p:nvPr>
            <p:ph type="title"/>
          </p:nvPr>
        </p:nvSpPr>
        <p:spPr/>
        <p:txBody>
          <a:bodyPr/>
          <a:lstStyle/>
          <a:p>
            <a:r>
              <a:rPr lang="en-GB" altLang="en-US">
                <a:ea typeface="ＭＳ Ｐゴシック" panose="020B0600070205080204" pitchFamily="34" charset="-128"/>
              </a:rPr>
              <a:t>Extension to non-parallel</a:t>
            </a:r>
          </a:p>
        </p:txBody>
      </p:sp>
      <p:pic>
        <p:nvPicPr>
          <p:cNvPr id="5" name="Picture 4">
            <a:extLst>
              <a:ext uri="{FF2B5EF4-FFF2-40B4-BE49-F238E27FC236}">
                <a16:creationId xmlns:a16="http://schemas.microsoft.com/office/drawing/2014/main" id="{3C678B1F-FD92-D140-80E3-D072205C7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0" y="1412875"/>
            <a:ext cx="1993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a:extLst>
              <a:ext uri="{FF2B5EF4-FFF2-40B4-BE49-F238E27FC236}">
                <a16:creationId xmlns:a16="http://schemas.microsoft.com/office/drawing/2014/main" id="{2EA7562A-C23B-F54E-B3DA-B565E30A0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908050"/>
            <a:ext cx="69596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B1C2F349-F2F6-7847-A15B-BF1C68CDBFA2}"/>
              </a:ext>
            </a:extLst>
          </p:cNvPr>
          <p:cNvSpPr>
            <a:spLocks noGrp="1" noChangeArrowheads="1"/>
          </p:cNvSpPr>
          <p:nvPr>
            <p:ph type="title"/>
          </p:nvPr>
        </p:nvSpPr>
        <p:spPr/>
        <p:txBody>
          <a:bodyPr/>
          <a:lstStyle/>
          <a:p>
            <a:r>
              <a:rPr lang="en-GB" altLang="en-US">
                <a:ea typeface="ＭＳ Ｐゴシック" panose="020B0600070205080204" pitchFamily="34" charset="-128"/>
              </a:rPr>
              <a:t>Extensions to three dimensions</a:t>
            </a:r>
          </a:p>
        </p:txBody>
      </p:sp>
      <p:sp>
        <p:nvSpPr>
          <p:cNvPr id="4" name="Content Placeholder 2">
            <a:extLst>
              <a:ext uri="{FF2B5EF4-FFF2-40B4-BE49-F238E27FC236}">
                <a16:creationId xmlns:a16="http://schemas.microsoft.com/office/drawing/2014/main" id="{78506723-E7D8-CA4D-A62E-F3FDADE31F1F}"/>
              </a:ext>
            </a:extLst>
          </p:cNvPr>
          <p:cNvSpPr txBox="1">
            <a:spLocks/>
          </p:cNvSpPr>
          <p:nvPr/>
        </p:nvSpPr>
        <p:spPr bwMode="auto">
          <a:xfrm>
            <a:off x="304800" y="765175"/>
            <a:ext cx="86233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lgn="l" rtl="0" eaLnBrk="0" fontAlgn="base" hangingPunct="0">
              <a:spcBef>
                <a:spcPct val="20000"/>
              </a:spcBef>
              <a:spcAft>
                <a:spcPct val="0"/>
              </a:spcAft>
              <a:buClr>
                <a:srgbClr val="0000BF"/>
              </a:buClr>
              <a:buSzPct val="75000"/>
              <a:buFont typeface="Wingdings" charset="2"/>
              <a:buChar char="v"/>
              <a:defRPr sz="24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00000"/>
              </a:buClr>
              <a:buSzPct val="100000"/>
              <a:buFont typeface="Courier New" charset="0"/>
              <a:buChar char="o"/>
              <a:defRPr sz="2000">
                <a:solidFill>
                  <a:srgbClr val="0000FF"/>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a:solidFill>
                  <a:srgbClr val="800000"/>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defRPr/>
            </a:pPr>
            <a:r>
              <a:rPr lang="en-GB" sz="2000" b="0" kern="0" dirty="0"/>
              <a:t>Suppose there are three parallel towers (not in a straight line) of known heights.  </a:t>
            </a:r>
          </a:p>
          <a:p>
            <a:pPr>
              <a:defRPr/>
            </a:pPr>
            <a:r>
              <a:rPr lang="en-GB" sz="2000" b="0" kern="0" dirty="0"/>
              <a:t>The three planes formed by taking the tops of two of the towers and the bottom of the third all meet in a point; </a:t>
            </a:r>
          </a:p>
          <a:p>
            <a:pPr>
              <a:defRPr/>
            </a:pPr>
            <a:r>
              <a:rPr lang="en-GB" sz="2000" b="0" kern="0" dirty="0"/>
              <a:t>the three planes formed by taking the bottom of two of the towers and the top of the third, all meet in a point; </a:t>
            </a:r>
          </a:p>
          <a:p>
            <a:pPr>
              <a:defRPr/>
            </a:pPr>
            <a:r>
              <a:rPr lang="en-GB" sz="2000" b="0" kern="0" dirty="0"/>
              <a:t>the latter point is half way between and in a line parallel to the towers through the former point.</a:t>
            </a:r>
          </a:p>
          <a:p>
            <a:pPr>
              <a:defRPr/>
            </a:pPr>
            <a:endParaRPr lang="en-GB" sz="2000" b="0" kern="0" dirty="0"/>
          </a:p>
        </p:txBody>
      </p:sp>
      <p:pic>
        <p:nvPicPr>
          <p:cNvPr id="22531" name="Picture 7">
            <a:extLst>
              <a:ext uri="{FF2B5EF4-FFF2-40B4-BE49-F238E27FC236}">
                <a16:creationId xmlns:a16="http://schemas.microsoft.com/office/drawing/2014/main" id="{14B013C3-4D27-AD4E-9BC7-274150265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3810000"/>
            <a:ext cx="31353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a:extLst>
              <a:ext uri="{FF2B5EF4-FFF2-40B4-BE49-F238E27FC236}">
                <a16:creationId xmlns:a16="http://schemas.microsoft.com/office/drawing/2014/main" id="{13599289-C11A-9F4E-9D2C-EC17A6574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810000"/>
            <a:ext cx="31257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D6980D1C-CED2-384E-8C98-330FB4F8E1C7}"/>
              </a:ext>
            </a:extLst>
          </p:cNvPr>
          <p:cNvSpPr>
            <a:spLocks noGrp="1" noChangeArrowheads="1"/>
          </p:cNvSpPr>
          <p:nvPr>
            <p:ph type="title"/>
          </p:nvPr>
        </p:nvSpPr>
        <p:spPr/>
        <p:txBody>
          <a:bodyPr/>
          <a:lstStyle/>
          <a:p>
            <a:r>
              <a:rPr lang="en-GB" altLang="en-US">
                <a:ea typeface="ＭＳ Ｐゴシック" panose="020B0600070205080204" pitchFamily="34" charset="-128"/>
              </a:rPr>
              <a:t>Working Together</a:t>
            </a:r>
          </a:p>
        </p:txBody>
      </p:sp>
      <p:sp>
        <p:nvSpPr>
          <p:cNvPr id="23554" name="Content Placeholder 2">
            <a:extLst>
              <a:ext uri="{FF2B5EF4-FFF2-40B4-BE49-F238E27FC236}">
                <a16:creationId xmlns:a16="http://schemas.microsoft.com/office/drawing/2014/main" id="{04C9F8FC-9B5A-9141-BB90-D50728BADEB7}"/>
              </a:ext>
            </a:extLst>
          </p:cNvPr>
          <p:cNvSpPr>
            <a:spLocks noGrp="1" noChangeArrowheads="1"/>
          </p:cNvSpPr>
          <p:nvPr>
            <p:ph idx="1"/>
          </p:nvPr>
        </p:nvSpPr>
        <p:spPr>
          <a:xfrm>
            <a:off x="381000" y="1066800"/>
            <a:ext cx="7727950" cy="2867025"/>
          </a:xfrm>
        </p:spPr>
        <p:txBody>
          <a:bodyPr/>
          <a:lstStyle/>
          <a:p>
            <a:pPr>
              <a:buFont typeface="Wingdings" pitchFamily="2" charset="2"/>
              <a:buChar char="v"/>
            </a:pPr>
            <a:r>
              <a:rPr lang="en-GB" altLang="en-US">
                <a:ea typeface="ＭＳ Ｐゴシック" panose="020B0600070205080204" pitchFamily="34" charset="-128"/>
              </a:rPr>
              <a:t>A cistern is filled by two spouts, which can fill the cistern in </a:t>
            </a:r>
            <a:r>
              <a:rPr lang="en-GB" altLang="en-US" i="1">
                <a:ea typeface="ＭＳ Ｐゴシック" panose="020B0600070205080204" pitchFamily="34" charset="-128"/>
              </a:rPr>
              <a:t>a</a:t>
            </a:r>
            <a:r>
              <a:rPr lang="en-GB" altLang="en-US">
                <a:ea typeface="ＭＳ Ｐゴシック" panose="020B0600070205080204" pitchFamily="34" charset="-128"/>
              </a:rPr>
              <a:t> and </a:t>
            </a:r>
            <a:r>
              <a:rPr lang="en-GB" altLang="en-US" i="1">
                <a:ea typeface="ＭＳ Ｐゴシック" panose="020B0600070205080204" pitchFamily="34" charset="-128"/>
              </a:rPr>
              <a:t>b</a:t>
            </a:r>
            <a:r>
              <a:rPr lang="en-GB" altLang="en-US">
                <a:ea typeface="ＭＳ Ｐゴシック" panose="020B0600070205080204" pitchFamily="34" charset="-128"/>
              </a:rPr>
              <a:t> hours respectively working alone. How long does it take with both working together? (Todhunter 1887)</a:t>
            </a:r>
          </a:p>
          <a:p>
            <a:pPr>
              <a:buFont typeface="Wingdings" pitchFamily="2" charset="2"/>
              <a:buChar char="v"/>
            </a:pPr>
            <a:r>
              <a:rPr lang="en-GB" altLang="en-US">
                <a:ea typeface="ＭＳ Ｐゴシック" panose="020B0600070205080204" pitchFamily="34" charset="-128"/>
              </a:rPr>
              <a:t>Two people can complete a job of work in </a:t>
            </a:r>
            <a:r>
              <a:rPr lang="en-GB" altLang="en-US" i="1">
                <a:ea typeface="ＭＳ Ｐゴシック" panose="020B0600070205080204" pitchFamily="34" charset="-128"/>
              </a:rPr>
              <a:t>a</a:t>
            </a:r>
            <a:r>
              <a:rPr lang="en-GB" altLang="en-US">
                <a:ea typeface="ＭＳ Ｐゴシック" panose="020B0600070205080204" pitchFamily="34" charset="-128"/>
              </a:rPr>
              <a:t> and </a:t>
            </a:r>
            <a:r>
              <a:rPr lang="en-GB" altLang="en-US" i="1">
                <a:ea typeface="ＭＳ Ｐゴシック" panose="020B0600070205080204" pitchFamily="34" charset="-128"/>
              </a:rPr>
              <a:t>b</a:t>
            </a:r>
            <a:r>
              <a:rPr lang="en-GB" altLang="en-US">
                <a:ea typeface="ＭＳ Ｐゴシック" panose="020B0600070205080204" pitchFamily="34" charset="-128"/>
              </a:rPr>
              <a:t> hours respectively.  How long will they take working together? (Popular in Victorian Text books)</a:t>
            </a:r>
          </a:p>
        </p:txBody>
      </p:sp>
      <p:sp>
        <p:nvSpPr>
          <p:cNvPr id="2" name="Rounded Rectangle 1">
            <a:extLst>
              <a:ext uri="{FF2B5EF4-FFF2-40B4-BE49-F238E27FC236}">
                <a16:creationId xmlns:a16="http://schemas.microsoft.com/office/drawing/2014/main" id="{3AA4B10B-BEA4-684B-BB2B-AAAEC53B691A}"/>
              </a:ext>
            </a:extLst>
          </p:cNvPr>
          <p:cNvSpPr>
            <a:spLocks noChangeArrowheads="1"/>
          </p:cNvSpPr>
          <p:nvPr/>
        </p:nvSpPr>
        <p:spPr bwMode="auto">
          <a:xfrm>
            <a:off x="4140200" y="4365625"/>
            <a:ext cx="3384550" cy="647700"/>
          </a:xfrm>
          <a:prstGeom prst="roundRect">
            <a:avLst>
              <a:gd name="adj" fmla="val 16667"/>
            </a:avLst>
          </a:prstGeom>
          <a:solidFill>
            <a:srgbClr val="944B2F"/>
          </a:solidFill>
          <a:ln w="9525" algn="ctr">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a:solidFill>
                  <a:srgbClr val="FFFF00"/>
                </a:solidFill>
              </a:rPr>
              <a:t>Resistance Situations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BEB71B6D-D74A-DA42-A940-46F2787BE2BD}"/>
              </a:ext>
            </a:extLst>
          </p:cNvPr>
          <p:cNvSpPr>
            <a:spLocks noGrp="1" noChangeArrowheads="1"/>
          </p:cNvSpPr>
          <p:nvPr>
            <p:ph type="title"/>
          </p:nvPr>
        </p:nvSpPr>
        <p:spPr/>
        <p:txBody>
          <a:bodyPr/>
          <a:lstStyle/>
          <a:p>
            <a:r>
              <a:rPr lang="en-GB" altLang="en-US" sz="2800">
                <a:ea typeface="ＭＳ Ｐゴシック" panose="020B0600070205080204" pitchFamily="34" charset="-128"/>
              </a:rPr>
              <a:t>What will happen?</a:t>
            </a:r>
          </a:p>
        </p:txBody>
      </p:sp>
      <p:sp>
        <p:nvSpPr>
          <p:cNvPr id="3" name="TextBox 2">
            <a:extLst>
              <a:ext uri="{FF2B5EF4-FFF2-40B4-BE49-F238E27FC236}">
                <a16:creationId xmlns:a16="http://schemas.microsoft.com/office/drawing/2014/main" id="{1373227A-F236-164D-A06E-F0161A7243A8}"/>
              </a:ext>
            </a:extLst>
          </p:cNvPr>
          <p:cNvSpPr txBox="1"/>
          <p:nvPr/>
        </p:nvSpPr>
        <p:spPr>
          <a:xfrm>
            <a:off x="539750" y="836613"/>
            <a:ext cx="2249488" cy="523875"/>
          </a:xfrm>
          <a:prstGeom prst="rect">
            <a:avLst/>
          </a:prstGeom>
          <a:noFill/>
        </p:spPr>
        <p:txBody>
          <a:bodyPr wrap="none">
            <a:spAutoFit/>
          </a:bodyPr>
          <a:lstStyle/>
          <a:p>
            <a:pPr>
              <a:defRPr/>
            </a:pPr>
            <a:r>
              <a:rPr lang="en-GB" b="0" dirty="0">
                <a:solidFill>
                  <a:schemeClr val="accent5">
                    <a:lumMod val="10000"/>
                  </a:schemeClr>
                </a:solidFill>
              </a:rPr>
              <a:t>1x9 + 2 = 11 </a:t>
            </a:r>
          </a:p>
        </p:txBody>
      </p:sp>
      <p:sp>
        <p:nvSpPr>
          <p:cNvPr id="4" name="TextBox 3">
            <a:extLst>
              <a:ext uri="{FF2B5EF4-FFF2-40B4-BE49-F238E27FC236}">
                <a16:creationId xmlns:a16="http://schemas.microsoft.com/office/drawing/2014/main" id="{28B1CA65-A3DA-FB42-9BB0-3E09C30D782E}"/>
              </a:ext>
            </a:extLst>
          </p:cNvPr>
          <p:cNvSpPr txBox="1"/>
          <p:nvPr/>
        </p:nvSpPr>
        <p:spPr>
          <a:xfrm>
            <a:off x="539750" y="1360488"/>
            <a:ext cx="2570163" cy="522287"/>
          </a:xfrm>
          <a:prstGeom prst="rect">
            <a:avLst/>
          </a:prstGeom>
          <a:noFill/>
        </p:spPr>
        <p:txBody>
          <a:bodyPr wrap="none">
            <a:spAutoFit/>
          </a:bodyPr>
          <a:lstStyle/>
          <a:p>
            <a:pPr>
              <a:defRPr/>
            </a:pPr>
            <a:r>
              <a:rPr lang="en-GB" b="0" dirty="0">
                <a:solidFill>
                  <a:schemeClr val="accent5">
                    <a:lumMod val="10000"/>
                  </a:schemeClr>
                </a:solidFill>
              </a:rPr>
              <a:t>12x9 + 3 = 111 </a:t>
            </a:r>
          </a:p>
        </p:txBody>
      </p:sp>
      <p:sp>
        <p:nvSpPr>
          <p:cNvPr id="5" name="TextBox 4">
            <a:extLst>
              <a:ext uri="{FF2B5EF4-FFF2-40B4-BE49-F238E27FC236}">
                <a16:creationId xmlns:a16="http://schemas.microsoft.com/office/drawing/2014/main" id="{D1A4F653-F728-0C42-ADED-AF4602872020}"/>
              </a:ext>
            </a:extLst>
          </p:cNvPr>
          <p:cNvSpPr txBox="1"/>
          <p:nvPr/>
        </p:nvSpPr>
        <p:spPr>
          <a:xfrm>
            <a:off x="539750" y="1882775"/>
            <a:ext cx="3044551" cy="523220"/>
          </a:xfrm>
          <a:prstGeom prst="rect">
            <a:avLst/>
          </a:prstGeom>
          <a:noFill/>
        </p:spPr>
        <p:txBody>
          <a:bodyPr wrap="none">
            <a:spAutoFit/>
          </a:bodyPr>
          <a:lstStyle/>
          <a:p>
            <a:pPr>
              <a:defRPr/>
            </a:pPr>
            <a:r>
              <a:rPr lang="en-GB" b="0" dirty="0">
                <a:solidFill>
                  <a:schemeClr val="accent5">
                    <a:lumMod val="10000"/>
                  </a:schemeClr>
                </a:solidFill>
              </a:rPr>
              <a:t>123x9 + 4 = 1 111 </a:t>
            </a:r>
          </a:p>
        </p:txBody>
      </p:sp>
      <p:sp>
        <p:nvSpPr>
          <p:cNvPr id="6" name="TextBox 5">
            <a:extLst>
              <a:ext uri="{FF2B5EF4-FFF2-40B4-BE49-F238E27FC236}">
                <a16:creationId xmlns:a16="http://schemas.microsoft.com/office/drawing/2014/main" id="{953D5864-B380-FC48-83F3-AF17BAD04854}"/>
              </a:ext>
            </a:extLst>
          </p:cNvPr>
          <p:cNvSpPr txBox="1"/>
          <p:nvPr/>
        </p:nvSpPr>
        <p:spPr>
          <a:xfrm>
            <a:off x="539750" y="2406650"/>
            <a:ext cx="3381182" cy="523220"/>
          </a:xfrm>
          <a:prstGeom prst="rect">
            <a:avLst/>
          </a:prstGeom>
          <a:noFill/>
        </p:spPr>
        <p:txBody>
          <a:bodyPr wrap="none">
            <a:spAutoFit/>
          </a:bodyPr>
          <a:lstStyle/>
          <a:p>
            <a:pPr>
              <a:defRPr/>
            </a:pPr>
            <a:r>
              <a:rPr lang="en-GB" b="0" dirty="0">
                <a:solidFill>
                  <a:schemeClr val="accent5">
                    <a:lumMod val="10000"/>
                  </a:schemeClr>
                </a:solidFill>
              </a:rPr>
              <a:t>1234x9 + 5 = 11 111 </a:t>
            </a:r>
          </a:p>
        </p:txBody>
      </p:sp>
      <p:sp>
        <p:nvSpPr>
          <p:cNvPr id="7" name="TextBox 6">
            <a:extLst>
              <a:ext uri="{FF2B5EF4-FFF2-40B4-BE49-F238E27FC236}">
                <a16:creationId xmlns:a16="http://schemas.microsoft.com/office/drawing/2014/main" id="{4A34678C-CC8D-6C40-B7D7-D92F3201AAE9}"/>
              </a:ext>
            </a:extLst>
          </p:cNvPr>
          <p:cNvSpPr txBox="1"/>
          <p:nvPr/>
        </p:nvSpPr>
        <p:spPr>
          <a:xfrm>
            <a:off x="539750" y="2928938"/>
            <a:ext cx="3696781" cy="523220"/>
          </a:xfrm>
          <a:prstGeom prst="rect">
            <a:avLst/>
          </a:prstGeom>
          <a:noFill/>
        </p:spPr>
        <p:txBody>
          <a:bodyPr wrap="none">
            <a:spAutoFit/>
          </a:bodyPr>
          <a:lstStyle/>
          <a:p>
            <a:pPr>
              <a:defRPr/>
            </a:pPr>
            <a:r>
              <a:rPr lang="en-GB" b="0" dirty="0">
                <a:solidFill>
                  <a:schemeClr val="accent5">
                    <a:lumMod val="10000"/>
                  </a:schemeClr>
                </a:solidFill>
              </a:rPr>
              <a:t>12345x9 + 6 = 111 111 </a:t>
            </a:r>
          </a:p>
        </p:txBody>
      </p:sp>
      <p:sp>
        <p:nvSpPr>
          <p:cNvPr id="8" name="TextBox 7">
            <a:extLst>
              <a:ext uri="{FF2B5EF4-FFF2-40B4-BE49-F238E27FC236}">
                <a16:creationId xmlns:a16="http://schemas.microsoft.com/office/drawing/2014/main" id="{65D2FEB3-FD1C-F047-B810-819B06C89649}"/>
              </a:ext>
            </a:extLst>
          </p:cNvPr>
          <p:cNvSpPr txBox="1"/>
          <p:nvPr/>
        </p:nvSpPr>
        <p:spPr>
          <a:xfrm>
            <a:off x="539750" y="3452813"/>
            <a:ext cx="4158190" cy="523220"/>
          </a:xfrm>
          <a:prstGeom prst="rect">
            <a:avLst/>
          </a:prstGeom>
          <a:noFill/>
        </p:spPr>
        <p:txBody>
          <a:bodyPr wrap="none">
            <a:spAutoFit/>
          </a:bodyPr>
          <a:lstStyle/>
          <a:p>
            <a:pPr>
              <a:defRPr/>
            </a:pPr>
            <a:r>
              <a:rPr lang="en-GB" b="0" dirty="0">
                <a:solidFill>
                  <a:schemeClr val="accent5">
                    <a:lumMod val="10000"/>
                  </a:schemeClr>
                </a:solidFill>
              </a:rPr>
              <a:t>123456x9 + 7 = 1 111 111 </a:t>
            </a:r>
          </a:p>
        </p:txBody>
      </p:sp>
      <p:sp>
        <p:nvSpPr>
          <p:cNvPr id="9" name="TextBox 8">
            <a:extLst>
              <a:ext uri="{FF2B5EF4-FFF2-40B4-BE49-F238E27FC236}">
                <a16:creationId xmlns:a16="http://schemas.microsoft.com/office/drawing/2014/main" id="{8B712D33-00F0-6542-85A1-377198D679E0}"/>
              </a:ext>
            </a:extLst>
          </p:cNvPr>
          <p:cNvSpPr txBox="1"/>
          <p:nvPr/>
        </p:nvSpPr>
        <p:spPr>
          <a:xfrm>
            <a:off x="539750" y="3976688"/>
            <a:ext cx="4479368" cy="523220"/>
          </a:xfrm>
          <a:prstGeom prst="rect">
            <a:avLst/>
          </a:prstGeom>
          <a:noFill/>
        </p:spPr>
        <p:txBody>
          <a:bodyPr wrap="none">
            <a:spAutoFit/>
          </a:bodyPr>
          <a:lstStyle/>
          <a:p>
            <a:pPr>
              <a:defRPr/>
            </a:pPr>
            <a:r>
              <a:rPr lang="en-GB" b="0" dirty="0">
                <a:solidFill>
                  <a:schemeClr val="accent5">
                    <a:lumMod val="10000"/>
                  </a:schemeClr>
                </a:solidFill>
              </a:rPr>
              <a:t>1234567x9 + 8 = 11 111 111 </a:t>
            </a:r>
          </a:p>
        </p:txBody>
      </p:sp>
      <p:sp>
        <p:nvSpPr>
          <p:cNvPr id="10" name="TextBox 9">
            <a:extLst>
              <a:ext uri="{FF2B5EF4-FFF2-40B4-BE49-F238E27FC236}">
                <a16:creationId xmlns:a16="http://schemas.microsoft.com/office/drawing/2014/main" id="{492EDF49-6969-4549-A6B6-10555B189ABB}"/>
              </a:ext>
            </a:extLst>
          </p:cNvPr>
          <p:cNvSpPr txBox="1"/>
          <p:nvPr/>
        </p:nvSpPr>
        <p:spPr>
          <a:xfrm>
            <a:off x="539750" y="4498975"/>
            <a:ext cx="4800097" cy="523220"/>
          </a:xfrm>
          <a:prstGeom prst="rect">
            <a:avLst/>
          </a:prstGeom>
          <a:noFill/>
        </p:spPr>
        <p:txBody>
          <a:bodyPr wrap="none">
            <a:spAutoFit/>
          </a:bodyPr>
          <a:lstStyle/>
          <a:p>
            <a:pPr>
              <a:defRPr/>
            </a:pPr>
            <a:r>
              <a:rPr lang="en-GB" b="0" dirty="0">
                <a:solidFill>
                  <a:schemeClr val="accent5">
                    <a:lumMod val="10000"/>
                  </a:schemeClr>
                </a:solidFill>
              </a:rPr>
              <a:t>12345678x9 + 9 = 111 111 111 </a:t>
            </a:r>
          </a:p>
        </p:txBody>
      </p:sp>
      <p:sp>
        <p:nvSpPr>
          <p:cNvPr id="11" name="TextBox 10">
            <a:extLst>
              <a:ext uri="{FF2B5EF4-FFF2-40B4-BE49-F238E27FC236}">
                <a16:creationId xmlns:a16="http://schemas.microsoft.com/office/drawing/2014/main" id="{4CB5F261-75B2-D84E-AA61-94C5C0EE8BF9}"/>
              </a:ext>
            </a:extLst>
          </p:cNvPr>
          <p:cNvSpPr txBox="1"/>
          <p:nvPr/>
        </p:nvSpPr>
        <p:spPr>
          <a:xfrm>
            <a:off x="539750" y="5022850"/>
            <a:ext cx="5407634" cy="523220"/>
          </a:xfrm>
          <a:prstGeom prst="rect">
            <a:avLst/>
          </a:prstGeom>
          <a:noFill/>
        </p:spPr>
        <p:txBody>
          <a:bodyPr wrap="none">
            <a:spAutoFit/>
          </a:bodyPr>
          <a:lstStyle/>
          <a:p>
            <a:pPr>
              <a:defRPr/>
            </a:pPr>
            <a:r>
              <a:rPr lang="en-GB" b="0" dirty="0">
                <a:solidFill>
                  <a:schemeClr val="accent5">
                    <a:lumMod val="10000"/>
                  </a:schemeClr>
                </a:solidFill>
              </a:rPr>
              <a:t>123456789x9 + 10 = 1 111 111 111 </a:t>
            </a:r>
          </a:p>
        </p:txBody>
      </p:sp>
      <p:sp>
        <p:nvSpPr>
          <p:cNvPr id="12" name="TextBox 11">
            <a:extLst>
              <a:ext uri="{FF2B5EF4-FFF2-40B4-BE49-F238E27FC236}">
                <a16:creationId xmlns:a16="http://schemas.microsoft.com/office/drawing/2014/main" id="{0AE9E065-4983-4C40-A091-9DEB92E1871E}"/>
              </a:ext>
            </a:extLst>
          </p:cNvPr>
          <p:cNvSpPr txBox="1"/>
          <p:nvPr/>
        </p:nvSpPr>
        <p:spPr>
          <a:xfrm>
            <a:off x="539750" y="5545138"/>
            <a:ext cx="5695213" cy="523220"/>
          </a:xfrm>
          <a:prstGeom prst="rect">
            <a:avLst/>
          </a:prstGeom>
          <a:noFill/>
        </p:spPr>
        <p:txBody>
          <a:bodyPr wrap="none">
            <a:spAutoFit/>
          </a:bodyPr>
          <a:lstStyle/>
          <a:p>
            <a:pPr>
              <a:defRPr/>
            </a:pPr>
            <a:r>
              <a:rPr lang="en-GB" b="0" dirty="0">
                <a:solidFill>
                  <a:schemeClr val="accent5">
                    <a:lumMod val="10000"/>
                  </a:schemeClr>
                </a:solidFill>
              </a:rPr>
              <a:t>1234567900x9 + 11 = 11 111 111 111 </a:t>
            </a:r>
          </a:p>
        </p:txBody>
      </p:sp>
      <p:sp>
        <p:nvSpPr>
          <p:cNvPr id="14" name="TextBox 13">
            <a:extLst>
              <a:ext uri="{FF2B5EF4-FFF2-40B4-BE49-F238E27FC236}">
                <a16:creationId xmlns:a16="http://schemas.microsoft.com/office/drawing/2014/main" id="{5D9734FB-61DC-E440-A82D-ADF930C587FD}"/>
              </a:ext>
            </a:extLst>
          </p:cNvPr>
          <p:cNvSpPr txBox="1"/>
          <p:nvPr/>
        </p:nvSpPr>
        <p:spPr>
          <a:xfrm>
            <a:off x="1457325" y="6143625"/>
            <a:ext cx="6051850" cy="523220"/>
          </a:xfrm>
          <a:prstGeom prst="rect">
            <a:avLst/>
          </a:prstGeom>
          <a:noFill/>
        </p:spPr>
        <p:txBody>
          <a:bodyPr wrap="none">
            <a:spAutoFit/>
          </a:bodyPr>
          <a:lstStyle/>
          <a:p>
            <a:pPr>
              <a:defRPr/>
            </a:pPr>
            <a:r>
              <a:rPr lang="en-GB" b="0" dirty="0">
                <a:solidFill>
                  <a:schemeClr val="bg1">
                    <a:lumMod val="75000"/>
                  </a:schemeClr>
                </a:solidFill>
              </a:rPr>
              <a:t>123456789(10)x9 + 11 = 11 111 111 111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F3F8BF40-EAC7-484F-8049-40F101ED441F}"/>
              </a:ext>
            </a:extLst>
          </p:cNvPr>
          <p:cNvSpPr>
            <a:spLocks noGrp="1" noChangeArrowheads="1"/>
          </p:cNvSpPr>
          <p:nvPr>
            <p:ph type="title"/>
          </p:nvPr>
        </p:nvSpPr>
        <p:spPr/>
        <p:txBody>
          <a:bodyPr/>
          <a:lstStyle/>
          <a:p>
            <a:r>
              <a:rPr lang="en-US" altLang="en-US">
                <a:ea typeface="ＭＳ Ｐゴシック" panose="020B0600070205080204" pitchFamily="34" charset="-128"/>
              </a:rPr>
              <a:t>Outline</a:t>
            </a:r>
          </a:p>
        </p:txBody>
      </p:sp>
      <p:sp>
        <p:nvSpPr>
          <p:cNvPr id="6146" name="Content Placeholder 2">
            <a:extLst>
              <a:ext uri="{FF2B5EF4-FFF2-40B4-BE49-F238E27FC236}">
                <a16:creationId xmlns:a16="http://schemas.microsoft.com/office/drawing/2014/main" id="{514130AE-5ED8-024F-AD06-E635E3FC72DB}"/>
              </a:ext>
            </a:extLst>
          </p:cNvPr>
          <p:cNvSpPr>
            <a:spLocks noGrp="1" noChangeArrowheads="1"/>
          </p:cNvSpPr>
          <p:nvPr>
            <p:ph idx="1"/>
          </p:nvPr>
        </p:nvSpPr>
        <p:spPr>
          <a:xfrm>
            <a:off x="990600" y="1676400"/>
            <a:ext cx="7727950" cy="2971800"/>
          </a:xfrm>
        </p:spPr>
        <p:txBody>
          <a:bodyPr/>
          <a:lstStyle/>
          <a:p>
            <a:pPr>
              <a:buFont typeface="Wingdings" pitchFamily="2" charset="2"/>
              <a:buChar char="v"/>
            </a:pPr>
            <a:r>
              <a:rPr lang="en-GB" altLang="en-US">
                <a:ea typeface="ＭＳ Ｐゴシック" panose="020B0600070205080204" pitchFamily="34" charset="-128"/>
              </a:rPr>
              <a:t>Phenomena provoking mathematical thinking</a:t>
            </a:r>
          </a:p>
          <a:p>
            <a:pPr lvl="1">
              <a:buFont typeface="Courier New" panose="02070309020205020404" pitchFamily="49" charset="0"/>
              <a:buChar char="o"/>
            </a:pPr>
            <a:r>
              <a:rPr lang="en-GB" altLang="en-US">
                <a:ea typeface="ＭＳ Ｐゴシック" panose="020B0600070205080204" pitchFamily="34" charset="-128"/>
              </a:rPr>
              <a:t>Material; Imagined &amp; Virtual; Symbolic</a:t>
            </a:r>
          </a:p>
          <a:p>
            <a:pPr>
              <a:buFont typeface="Wingdings" pitchFamily="2" charset="2"/>
              <a:buChar char="v"/>
            </a:pPr>
            <a:r>
              <a:rPr lang="en-GB" altLang="en-US">
                <a:ea typeface="ＭＳ Ｐゴシック" panose="020B0600070205080204" pitchFamily="34" charset="-128"/>
              </a:rPr>
              <a:t>Ways of Working on Mathematics</a:t>
            </a:r>
          </a:p>
          <a:p>
            <a:pPr>
              <a:buFont typeface="Wingdings" pitchFamily="2" charset="2"/>
              <a:buChar char="v"/>
            </a:pPr>
            <a:r>
              <a:rPr lang="en-GB" altLang="en-US">
                <a:ea typeface="ＭＳ Ｐゴシック" panose="020B0600070205080204" pitchFamily="34" charset="-128"/>
              </a:rPr>
              <a:t>Use of Powers/Processes</a:t>
            </a:r>
          </a:p>
          <a:p>
            <a:pPr>
              <a:buFont typeface="Wingdings" pitchFamily="2" charset="2"/>
              <a:buChar char="v"/>
            </a:pPr>
            <a:r>
              <a:rPr lang="en-GB" altLang="en-US">
                <a:ea typeface="ＭＳ Ｐゴシック" panose="020B0600070205080204" pitchFamily="34" charset="-128"/>
              </a:rPr>
              <a:t>Mathematical Themes</a:t>
            </a:r>
          </a:p>
          <a:p>
            <a:pPr>
              <a:buFont typeface="Wingdings" pitchFamily="2" charset="2"/>
              <a:buChar char="v"/>
            </a:pPr>
            <a:endParaRPr lang="en-GB" altLang="en-US">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4E0E-3165-EF48-B2CC-75B39D5A7BDF}"/>
              </a:ext>
            </a:extLst>
          </p:cNvPr>
          <p:cNvSpPr>
            <a:spLocks noGrp="1"/>
          </p:cNvSpPr>
          <p:nvPr>
            <p:ph type="title"/>
          </p:nvPr>
        </p:nvSpPr>
        <p:spPr/>
        <p:txBody>
          <a:bodyPr/>
          <a:lstStyle/>
          <a:p>
            <a:r>
              <a:rPr lang="en-GB" dirty="0"/>
              <a:t>Rational or Irrational?</a:t>
            </a:r>
          </a:p>
        </p:txBody>
      </p:sp>
      <p:sp>
        <p:nvSpPr>
          <p:cNvPr id="3" name="TextBox 2">
            <a:extLst>
              <a:ext uri="{FF2B5EF4-FFF2-40B4-BE49-F238E27FC236}">
                <a16:creationId xmlns:a16="http://schemas.microsoft.com/office/drawing/2014/main" id="{BEEDF9B1-28B5-FC41-90D6-7E194A5E7F9D}"/>
              </a:ext>
            </a:extLst>
          </p:cNvPr>
          <p:cNvSpPr txBox="1"/>
          <p:nvPr/>
        </p:nvSpPr>
        <p:spPr>
          <a:xfrm>
            <a:off x="539552" y="1556792"/>
            <a:ext cx="5023298" cy="523220"/>
          </a:xfrm>
          <a:prstGeom prst="rect">
            <a:avLst/>
          </a:prstGeom>
          <a:noFill/>
        </p:spPr>
        <p:txBody>
          <a:bodyPr wrap="none" rtlCol="0">
            <a:spAutoFit/>
          </a:bodyPr>
          <a:lstStyle/>
          <a:p>
            <a:r>
              <a:rPr lang="en-GB" b="0" dirty="0">
                <a:solidFill>
                  <a:srgbClr val="002060"/>
                </a:solidFill>
              </a:rPr>
              <a:t>0.123456789</a:t>
            </a:r>
            <a:r>
              <a:rPr lang="en-GB" b="0" dirty="0">
                <a:solidFill>
                  <a:srgbClr val="FF0000"/>
                </a:solidFill>
              </a:rPr>
              <a:t>10</a:t>
            </a:r>
            <a:r>
              <a:rPr lang="en-GB" b="0" dirty="0">
                <a:solidFill>
                  <a:srgbClr val="002060"/>
                </a:solidFill>
              </a:rPr>
              <a:t>11</a:t>
            </a:r>
            <a:r>
              <a:rPr lang="en-GB" b="0" dirty="0">
                <a:solidFill>
                  <a:srgbClr val="FF0000"/>
                </a:solidFill>
              </a:rPr>
              <a:t>12</a:t>
            </a:r>
            <a:r>
              <a:rPr lang="en-GB" b="0" dirty="0">
                <a:solidFill>
                  <a:srgbClr val="002060"/>
                </a:solidFill>
              </a:rPr>
              <a:t>13</a:t>
            </a:r>
            <a:r>
              <a:rPr lang="en-GB" b="0" dirty="0">
                <a:solidFill>
                  <a:srgbClr val="FF0000"/>
                </a:solidFill>
              </a:rPr>
              <a:t>14</a:t>
            </a:r>
            <a:r>
              <a:rPr lang="en-GB" b="0" dirty="0">
                <a:solidFill>
                  <a:srgbClr val="002060"/>
                </a:solidFill>
              </a:rPr>
              <a:t>15</a:t>
            </a:r>
            <a:r>
              <a:rPr lang="en-GB" b="0" dirty="0">
                <a:solidFill>
                  <a:srgbClr val="FF0000"/>
                </a:solidFill>
              </a:rPr>
              <a:t>16</a:t>
            </a:r>
            <a:r>
              <a:rPr lang="en-GB" b="0" dirty="0">
                <a:solidFill>
                  <a:srgbClr val="002060"/>
                </a:solidFill>
              </a:rPr>
              <a:t>17…</a:t>
            </a:r>
          </a:p>
        </p:txBody>
      </p:sp>
      <p:sp>
        <p:nvSpPr>
          <p:cNvPr id="4" name="TextBox 3">
            <a:extLst>
              <a:ext uri="{FF2B5EF4-FFF2-40B4-BE49-F238E27FC236}">
                <a16:creationId xmlns:a16="http://schemas.microsoft.com/office/drawing/2014/main" id="{B94A5CD4-51AD-DD4A-B503-EB1C37BFF53F}"/>
              </a:ext>
            </a:extLst>
          </p:cNvPr>
          <p:cNvSpPr txBox="1"/>
          <p:nvPr/>
        </p:nvSpPr>
        <p:spPr>
          <a:xfrm>
            <a:off x="539552" y="2613194"/>
            <a:ext cx="2164054" cy="523220"/>
          </a:xfrm>
          <a:prstGeom prst="rect">
            <a:avLst/>
          </a:prstGeom>
          <a:noFill/>
        </p:spPr>
        <p:txBody>
          <a:bodyPr wrap="none" rtlCol="0">
            <a:spAutoFit/>
          </a:bodyPr>
          <a:lstStyle/>
          <a:p>
            <a:r>
              <a:rPr lang="en-GB" b="0" dirty="0">
                <a:solidFill>
                  <a:srgbClr val="002060"/>
                </a:solidFill>
              </a:rPr>
              <a:t>0.123456789</a:t>
            </a:r>
          </a:p>
        </p:txBody>
      </p:sp>
      <p:sp>
        <p:nvSpPr>
          <p:cNvPr id="5" name="TextBox 4">
            <a:extLst>
              <a:ext uri="{FF2B5EF4-FFF2-40B4-BE49-F238E27FC236}">
                <a16:creationId xmlns:a16="http://schemas.microsoft.com/office/drawing/2014/main" id="{695841CE-07C5-804E-9BE7-96B97E9FDB9D}"/>
              </a:ext>
            </a:extLst>
          </p:cNvPr>
          <p:cNvSpPr txBox="1"/>
          <p:nvPr/>
        </p:nvSpPr>
        <p:spPr>
          <a:xfrm>
            <a:off x="2339752" y="2924944"/>
            <a:ext cx="521297" cy="523220"/>
          </a:xfrm>
          <a:prstGeom prst="rect">
            <a:avLst/>
          </a:prstGeom>
          <a:noFill/>
        </p:spPr>
        <p:txBody>
          <a:bodyPr wrap="none" rtlCol="0">
            <a:spAutoFit/>
          </a:bodyPr>
          <a:lstStyle/>
          <a:p>
            <a:r>
              <a:rPr lang="en-GB" b="0" dirty="0">
                <a:solidFill>
                  <a:schemeClr val="accent3">
                    <a:lumMod val="10000"/>
                  </a:schemeClr>
                </a:solidFill>
              </a:rPr>
              <a:t>10</a:t>
            </a:r>
          </a:p>
        </p:txBody>
      </p:sp>
      <p:sp>
        <p:nvSpPr>
          <p:cNvPr id="6" name="TextBox 5">
            <a:extLst>
              <a:ext uri="{FF2B5EF4-FFF2-40B4-BE49-F238E27FC236}">
                <a16:creationId xmlns:a16="http://schemas.microsoft.com/office/drawing/2014/main" id="{DA0AE7CC-F1EE-1342-ABBD-62B8FE0E4704}"/>
              </a:ext>
            </a:extLst>
          </p:cNvPr>
          <p:cNvSpPr txBox="1"/>
          <p:nvPr/>
        </p:nvSpPr>
        <p:spPr>
          <a:xfrm>
            <a:off x="2529904" y="3184482"/>
            <a:ext cx="450764" cy="523220"/>
          </a:xfrm>
          <a:prstGeom prst="rect">
            <a:avLst/>
          </a:prstGeom>
          <a:noFill/>
        </p:spPr>
        <p:txBody>
          <a:bodyPr wrap="none" rtlCol="0">
            <a:spAutoFit/>
          </a:bodyPr>
          <a:lstStyle/>
          <a:p>
            <a:r>
              <a:rPr lang="en-GB" b="0" dirty="0">
                <a:solidFill>
                  <a:schemeClr val="accent3">
                    <a:lumMod val="10000"/>
                  </a:schemeClr>
                </a:solidFill>
              </a:rPr>
              <a:t>11</a:t>
            </a:r>
          </a:p>
        </p:txBody>
      </p:sp>
      <p:sp>
        <p:nvSpPr>
          <p:cNvPr id="7" name="TextBox 6">
            <a:extLst>
              <a:ext uri="{FF2B5EF4-FFF2-40B4-BE49-F238E27FC236}">
                <a16:creationId xmlns:a16="http://schemas.microsoft.com/office/drawing/2014/main" id="{DD772F82-62AF-3F43-9FEB-A63ED57A64CE}"/>
              </a:ext>
            </a:extLst>
          </p:cNvPr>
          <p:cNvSpPr txBox="1"/>
          <p:nvPr/>
        </p:nvSpPr>
        <p:spPr>
          <a:xfrm>
            <a:off x="2699792" y="3444020"/>
            <a:ext cx="505395" cy="523220"/>
          </a:xfrm>
          <a:prstGeom prst="rect">
            <a:avLst/>
          </a:prstGeom>
          <a:noFill/>
        </p:spPr>
        <p:txBody>
          <a:bodyPr wrap="none" rtlCol="0">
            <a:spAutoFit/>
          </a:bodyPr>
          <a:lstStyle/>
          <a:p>
            <a:r>
              <a:rPr lang="en-GB" b="0" dirty="0">
                <a:solidFill>
                  <a:schemeClr val="accent3">
                    <a:lumMod val="10000"/>
                  </a:schemeClr>
                </a:solidFill>
              </a:rPr>
              <a:t>12</a:t>
            </a:r>
          </a:p>
        </p:txBody>
      </p:sp>
      <p:sp>
        <p:nvSpPr>
          <p:cNvPr id="8" name="TextBox 7">
            <a:extLst>
              <a:ext uri="{FF2B5EF4-FFF2-40B4-BE49-F238E27FC236}">
                <a16:creationId xmlns:a16="http://schemas.microsoft.com/office/drawing/2014/main" id="{B45757CE-7752-1A46-ABB3-5E3D9DC9272E}"/>
              </a:ext>
            </a:extLst>
          </p:cNvPr>
          <p:cNvSpPr txBox="1"/>
          <p:nvPr/>
        </p:nvSpPr>
        <p:spPr>
          <a:xfrm>
            <a:off x="2910208" y="3703558"/>
            <a:ext cx="521297" cy="523220"/>
          </a:xfrm>
          <a:prstGeom prst="rect">
            <a:avLst/>
          </a:prstGeom>
          <a:noFill/>
        </p:spPr>
        <p:txBody>
          <a:bodyPr wrap="none" rtlCol="0">
            <a:spAutoFit/>
          </a:bodyPr>
          <a:lstStyle/>
          <a:p>
            <a:r>
              <a:rPr lang="en-GB" b="0" dirty="0">
                <a:solidFill>
                  <a:schemeClr val="accent3">
                    <a:lumMod val="10000"/>
                  </a:schemeClr>
                </a:solidFill>
              </a:rPr>
              <a:t>13</a:t>
            </a:r>
          </a:p>
        </p:txBody>
      </p:sp>
      <p:sp>
        <p:nvSpPr>
          <p:cNvPr id="9" name="TextBox 8">
            <a:extLst>
              <a:ext uri="{FF2B5EF4-FFF2-40B4-BE49-F238E27FC236}">
                <a16:creationId xmlns:a16="http://schemas.microsoft.com/office/drawing/2014/main" id="{E69505EF-765E-5143-8F13-46C86D504142}"/>
              </a:ext>
            </a:extLst>
          </p:cNvPr>
          <p:cNvSpPr txBox="1"/>
          <p:nvPr/>
        </p:nvSpPr>
        <p:spPr>
          <a:xfrm>
            <a:off x="3100360" y="3963096"/>
            <a:ext cx="521297" cy="523220"/>
          </a:xfrm>
          <a:prstGeom prst="rect">
            <a:avLst/>
          </a:prstGeom>
          <a:noFill/>
        </p:spPr>
        <p:txBody>
          <a:bodyPr wrap="none" rtlCol="0">
            <a:spAutoFit/>
          </a:bodyPr>
          <a:lstStyle/>
          <a:p>
            <a:r>
              <a:rPr lang="en-GB" b="0" dirty="0">
                <a:solidFill>
                  <a:schemeClr val="accent3">
                    <a:lumMod val="10000"/>
                  </a:schemeClr>
                </a:solidFill>
              </a:rPr>
              <a:t>14</a:t>
            </a:r>
          </a:p>
        </p:txBody>
      </p:sp>
      <p:sp>
        <p:nvSpPr>
          <p:cNvPr id="10" name="TextBox 9">
            <a:extLst>
              <a:ext uri="{FF2B5EF4-FFF2-40B4-BE49-F238E27FC236}">
                <a16:creationId xmlns:a16="http://schemas.microsoft.com/office/drawing/2014/main" id="{5EED30F5-5274-804E-99B7-37F7D68A1A36}"/>
              </a:ext>
            </a:extLst>
          </p:cNvPr>
          <p:cNvSpPr txBox="1"/>
          <p:nvPr/>
        </p:nvSpPr>
        <p:spPr>
          <a:xfrm>
            <a:off x="3330623" y="4273932"/>
            <a:ext cx="455574" cy="523220"/>
          </a:xfrm>
          <a:prstGeom prst="rect">
            <a:avLst/>
          </a:prstGeom>
          <a:noFill/>
        </p:spPr>
        <p:txBody>
          <a:bodyPr wrap="none" rtlCol="0">
            <a:spAutoFit/>
          </a:bodyPr>
          <a:lstStyle/>
          <a:p>
            <a:r>
              <a:rPr lang="en-GB" b="0" dirty="0">
                <a:solidFill>
                  <a:schemeClr val="accent3">
                    <a:lumMod val="10000"/>
                  </a:schemeClr>
                </a:solidFill>
              </a:rPr>
              <a:t>…</a:t>
            </a:r>
          </a:p>
        </p:txBody>
      </p:sp>
      <p:cxnSp>
        <p:nvCxnSpPr>
          <p:cNvPr id="12" name="Straight Connector 11">
            <a:extLst>
              <a:ext uri="{FF2B5EF4-FFF2-40B4-BE49-F238E27FC236}">
                <a16:creationId xmlns:a16="http://schemas.microsoft.com/office/drawing/2014/main" id="{EAC0FD03-EAD2-F448-84C4-BE3AB3DAB87E}"/>
              </a:ext>
            </a:extLst>
          </p:cNvPr>
          <p:cNvCxnSpPr/>
          <p:nvPr/>
        </p:nvCxnSpPr>
        <p:spPr bwMode="auto">
          <a:xfrm>
            <a:off x="683568" y="5013176"/>
            <a:ext cx="5112568" cy="0"/>
          </a:xfrm>
          <a:prstGeom prst="line">
            <a:avLst/>
          </a:prstGeom>
          <a:solidFill>
            <a:schemeClr val="accent1"/>
          </a:solidFill>
          <a:ln w="9525" cap="flat" cmpd="sng" algn="ctr">
            <a:solidFill>
              <a:schemeClr val="accent3">
                <a:lumMod val="10000"/>
              </a:schemeClr>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8D472388-4101-3140-B160-BCCE7BB64BA6}"/>
              </a:ext>
            </a:extLst>
          </p:cNvPr>
          <p:cNvSpPr txBox="1"/>
          <p:nvPr/>
        </p:nvSpPr>
        <p:spPr>
          <a:xfrm>
            <a:off x="591232" y="5016244"/>
            <a:ext cx="4147097" cy="523220"/>
          </a:xfrm>
          <a:prstGeom prst="rect">
            <a:avLst/>
          </a:prstGeom>
          <a:noFill/>
        </p:spPr>
        <p:txBody>
          <a:bodyPr wrap="none" rtlCol="0">
            <a:spAutoFit/>
          </a:bodyPr>
          <a:lstStyle/>
          <a:p>
            <a:r>
              <a:rPr lang="en-GB" b="0" dirty="0">
                <a:solidFill>
                  <a:srgbClr val="002060"/>
                </a:solidFill>
              </a:rPr>
              <a:t>0.123456790123456790…</a:t>
            </a:r>
          </a:p>
        </p:txBody>
      </p:sp>
    </p:spTree>
    <p:extLst>
      <p:ext uri="{BB962C8B-B14F-4D97-AF65-F5344CB8AC3E}">
        <p14:creationId xmlns:p14="http://schemas.microsoft.com/office/powerpoint/2010/main" val="191617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iterate type="lt">
                                    <p:tmAbs val="5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8C1865BD-0A63-E749-B31D-B5924A9D630E}"/>
              </a:ext>
            </a:extLst>
          </p:cNvPr>
          <p:cNvSpPr>
            <a:spLocks noGrp="1" noChangeArrowheads="1"/>
          </p:cNvSpPr>
          <p:nvPr>
            <p:ph type="title"/>
          </p:nvPr>
        </p:nvSpPr>
        <p:spPr/>
        <p:txBody>
          <a:bodyPr/>
          <a:lstStyle/>
          <a:p>
            <a:r>
              <a:rPr lang="en-GB" altLang="en-US">
                <a:ea typeface="ＭＳ Ｐゴシック" panose="020B0600070205080204" pitchFamily="34" charset="-128"/>
              </a:rPr>
              <a:t>Fibonacci Decimal</a:t>
            </a:r>
          </a:p>
        </p:txBody>
      </p:sp>
      <p:sp>
        <p:nvSpPr>
          <p:cNvPr id="3" name="TextBox 2">
            <a:extLst>
              <a:ext uri="{FF2B5EF4-FFF2-40B4-BE49-F238E27FC236}">
                <a16:creationId xmlns:a16="http://schemas.microsoft.com/office/drawing/2014/main" id="{9DCFFD48-5E76-A140-A81D-C54AADB16671}"/>
              </a:ext>
            </a:extLst>
          </p:cNvPr>
          <p:cNvSpPr txBox="1"/>
          <p:nvPr/>
        </p:nvSpPr>
        <p:spPr>
          <a:xfrm>
            <a:off x="539750" y="1484313"/>
            <a:ext cx="6999288" cy="523875"/>
          </a:xfrm>
          <a:prstGeom prst="rect">
            <a:avLst/>
          </a:prstGeom>
          <a:noFill/>
        </p:spPr>
        <p:txBody>
          <a:bodyPr wrap="none">
            <a:spAutoFit/>
          </a:bodyPr>
          <a:lstStyle/>
          <a:p>
            <a:pPr>
              <a:defRPr/>
            </a:pPr>
            <a:r>
              <a:rPr lang="en-GB" b="0" dirty="0">
                <a:solidFill>
                  <a:schemeClr val="accent5">
                    <a:lumMod val="10000"/>
                  </a:schemeClr>
                </a:solidFill>
              </a:rPr>
              <a:t>0, 1, 1, 2, 3, 5, 8, 13, 21, 34, 55, 89, 144, …</a:t>
            </a:r>
          </a:p>
        </p:txBody>
      </p:sp>
      <p:sp>
        <p:nvSpPr>
          <p:cNvPr id="4" name="TextBox 3">
            <a:extLst>
              <a:ext uri="{FF2B5EF4-FFF2-40B4-BE49-F238E27FC236}">
                <a16:creationId xmlns:a16="http://schemas.microsoft.com/office/drawing/2014/main" id="{8D275126-66B1-3943-B3B3-1B76AC1E0CFC}"/>
              </a:ext>
            </a:extLst>
          </p:cNvPr>
          <p:cNvSpPr txBox="1"/>
          <p:nvPr/>
        </p:nvSpPr>
        <p:spPr>
          <a:xfrm>
            <a:off x="395288" y="2133600"/>
            <a:ext cx="1558925" cy="522288"/>
          </a:xfrm>
          <a:prstGeom prst="rect">
            <a:avLst/>
          </a:prstGeom>
          <a:noFill/>
        </p:spPr>
        <p:txBody>
          <a:bodyPr wrap="none">
            <a:spAutoFit/>
          </a:bodyPr>
          <a:lstStyle/>
          <a:p>
            <a:pPr>
              <a:defRPr/>
            </a:pPr>
            <a:r>
              <a:rPr lang="en-GB" b="0" dirty="0">
                <a:solidFill>
                  <a:schemeClr val="accent5">
                    <a:lumMod val="10000"/>
                  </a:schemeClr>
                </a:solidFill>
              </a:rPr>
              <a:t>.0112358</a:t>
            </a:r>
          </a:p>
        </p:txBody>
      </p:sp>
      <p:sp>
        <p:nvSpPr>
          <p:cNvPr id="5" name="TextBox 4">
            <a:extLst>
              <a:ext uri="{FF2B5EF4-FFF2-40B4-BE49-F238E27FC236}">
                <a16:creationId xmlns:a16="http://schemas.microsoft.com/office/drawing/2014/main" id="{BF25CAAD-9162-6E4A-B641-748E0458FE0F}"/>
              </a:ext>
            </a:extLst>
          </p:cNvPr>
          <p:cNvSpPr txBox="1"/>
          <p:nvPr/>
        </p:nvSpPr>
        <p:spPr>
          <a:xfrm>
            <a:off x="1589088" y="2427288"/>
            <a:ext cx="520700" cy="523875"/>
          </a:xfrm>
          <a:prstGeom prst="rect">
            <a:avLst/>
          </a:prstGeom>
          <a:noFill/>
        </p:spPr>
        <p:txBody>
          <a:bodyPr wrap="none">
            <a:spAutoFit/>
          </a:bodyPr>
          <a:lstStyle/>
          <a:p>
            <a:pPr>
              <a:defRPr/>
            </a:pPr>
            <a:r>
              <a:rPr lang="en-GB" b="0" dirty="0">
                <a:solidFill>
                  <a:schemeClr val="accent5">
                    <a:lumMod val="10000"/>
                  </a:schemeClr>
                </a:solidFill>
              </a:rPr>
              <a:t>13</a:t>
            </a:r>
          </a:p>
        </p:txBody>
      </p:sp>
      <p:sp>
        <p:nvSpPr>
          <p:cNvPr id="7" name="TextBox 6">
            <a:extLst>
              <a:ext uri="{FF2B5EF4-FFF2-40B4-BE49-F238E27FC236}">
                <a16:creationId xmlns:a16="http://schemas.microsoft.com/office/drawing/2014/main" id="{D07680A9-6023-1144-BD5E-50A40B6C1E3B}"/>
              </a:ext>
            </a:extLst>
          </p:cNvPr>
          <p:cNvSpPr txBox="1"/>
          <p:nvPr/>
        </p:nvSpPr>
        <p:spPr>
          <a:xfrm>
            <a:off x="1724025" y="2757488"/>
            <a:ext cx="520700" cy="523875"/>
          </a:xfrm>
          <a:prstGeom prst="rect">
            <a:avLst/>
          </a:prstGeom>
          <a:noFill/>
        </p:spPr>
        <p:txBody>
          <a:bodyPr wrap="none">
            <a:spAutoFit/>
          </a:bodyPr>
          <a:lstStyle/>
          <a:p>
            <a:pPr>
              <a:defRPr/>
            </a:pPr>
            <a:r>
              <a:rPr lang="en-GB" b="0" dirty="0">
                <a:solidFill>
                  <a:schemeClr val="accent5">
                    <a:lumMod val="10000"/>
                  </a:schemeClr>
                </a:solidFill>
              </a:rPr>
              <a:t>21</a:t>
            </a:r>
          </a:p>
        </p:txBody>
      </p:sp>
      <p:sp>
        <p:nvSpPr>
          <p:cNvPr id="8" name="TextBox 7">
            <a:extLst>
              <a:ext uri="{FF2B5EF4-FFF2-40B4-BE49-F238E27FC236}">
                <a16:creationId xmlns:a16="http://schemas.microsoft.com/office/drawing/2014/main" id="{25C5FEB8-CB64-5849-9268-7A4FDA23F588}"/>
              </a:ext>
            </a:extLst>
          </p:cNvPr>
          <p:cNvSpPr txBox="1"/>
          <p:nvPr/>
        </p:nvSpPr>
        <p:spPr>
          <a:xfrm>
            <a:off x="1919288" y="3052763"/>
            <a:ext cx="592137" cy="523875"/>
          </a:xfrm>
          <a:prstGeom prst="rect">
            <a:avLst/>
          </a:prstGeom>
          <a:noFill/>
        </p:spPr>
        <p:txBody>
          <a:bodyPr wrap="none">
            <a:spAutoFit/>
          </a:bodyPr>
          <a:lstStyle/>
          <a:p>
            <a:pPr>
              <a:defRPr/>
            </a:pPr>
            <a:r>
              <a:rPr lang="en-GB" b="0" dirty="0">
                <a:solidFill>
                  <a:schemeClr val="accent5">
                    <a:lumMod val="10000"/>
                  </a:schemeClr>
                </a:solidFill>
              </a:rPr>
              <a:t>34</a:t>
            </a:r>
          </a:p>
        </p:txBody>
      </p:sp>
      <p:sp>
        <p:nvSpPr>
          <p:cNvPr id="9" name="TextBox 8">
            <a:extLst>
              <a:ext uri="{FF2B5EF4-FFF2-40B4-BE49-F238E27FC236}">
                <a16:creationId xmlns:a16="http://schemas.microsoft.com/office/drawing/2014/main" id="{B7F7A00C-2D04-C14A-90BA-D8238BC7FA4E}"/>
              </a:ext>
            </a:extLst>
          </p:cNvPr>
          <p:cNvSpPr txBox="1"/>
          <p:nvPr/>
        </p:nvSpPr>
        <p:spPr>
          <a:xfrm>
            <a:off x="684213" y="5229225"/>
            <a:ext cx="1187450" cy="523875"/>
          </a:xfrm>
          <a:prstGeom prst="rect">
            <a:avLst/>
          </a:prstGeom>
          <a:noFill/>
        </p:spPr>
        <p:txBody>
          <a:bodyPr wrap="none">
            <a:spAutoFit/>
          </a:bodyPr>
          <a:lstStyle/>
          <a:p>
            <a:pPr>
              <a:defRPr/>
            </a:pPr>
            <a:r>
              <a:rPr lang="en-GB" b="0" dirty="0">
                <a:solidFill>
                  <a:schemeClr val="accent5">
                    <a:lumMod val="10000"/>
                  </a:schemeClr>
                </a:solidFill>
              </a:rPr>
              <a:t>= 1/89</a:t>
            </a:r>
          </a:p>
        </p:txBody>
      </p:sp>
      <p:sp>
        <p:nvSpPr>
          <p:cNvPr id="49160" name="Rectangle 9">
            <a:extLst>
              <a:ext uri="{FF2B5EF4-FFF2-40B4-BE49-F238E27FC236}">
                <a16:creationId xmlns:a16="http://schemas.microsoft.com/office/drawing/2014/main" id="{6E1D3DD4-B788-DF40-A69A-65DEC286D530}"/>
              </a:ext>
            </a:extLst>
          </p:cNvPr>
          <p:cNvSpPr>
            <a:spLocks noChangeArrowheads="1"/>
          </p:cNvSpPr>
          <p:nvPr/>
        </p:nvSpPr>
        <p:spPr bwMode="auto">
          <a:xfrm>
            <a:off x="561975" y="4591050"/>
            <a:ext cx="8748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r>
              <a:rPr lang="en-GB" altLang="en-US" sz="2400" b="0" dirty="0">
                <a:solidFill>
                  <a:srgbClr val="222222"/>
                </a:solidFill>
                <a:latin typeface="Roboto"/>
              </a:rPr>
              <a:t>.</a:t>
            </a:r>
            <a:r>
              <a:rPr lang="en-GB" altLang="en-US" sz="2400" b="0" dirty="0">
                <a:solidFill>
                  <a:srgbClr val="C00000"/>
                </a:solidFill>
                <a:latin typeface="Roboto"/>
              </a:rPr>
              <a:t>011235</a:t>
            </a:r>
            <a:r>
              <a:rPr lang="en-GB" altLang="en-US" sz="2400" b="0" dirty="0">
                <a:solidFill>
                  <a:srgbClr val="222222"/>
                </a:solidFill>
                <a:latin typeface="Roboto"/>
              </a:rPr>
              <a:t>95505617977528089887640449438202247191</a:t>
            </a:r>
            <a:endParaRPr lang="en-GB" altLang="en-US" sz="2400" dirty="0"/>
          </a:p>
        </p:txBody>
      </p:sp>
      <p:sp>
        <p:nvSpPr>
          <p:cNvPr id="11" name="TextBox 10">
            <a:extLst>
              <a:ext uri="{FF2B5EF4-FFF2-40B4-BE49-F238E27FC236}">
                <a16:creationId xmlns:a16="http://schemas.microsoft.com/office/drawing/2014/main" id="{F53D0BB0-7899-A244-9AB0-D583C27ABF66}"/>
              </a:ext>
            </a:extLst>
          </p:cNvPr>
          <p:cNvSpPr txBox="1"/>
          <p:nvPr/>
        </p:nvSpPr>
        <p:spPr>
          <a:xfrm>
            <a:off x="2124075" y="3351213"/>
            <a:ext cx="592138" cy="522287"/>
          </a:xfrm>
          <a:prstGeom prst="rect">
            <a:avLst/>
          </a:prstGeom>
          <a:noFill/>
        </p:spPr>
        <p:txBody>
          <a:bodyPr wrap="none">
            <a:spAutoFit/>
          </a:bodyPr>
          <a:lstStyle/>
          <a:p>
            <a:pPr>
              <a:defRPr/>
            </a:pPr>
            <a:r>
              <a:rPr lang="en-GB" b="0" dirty="0">
                <a:solidFill>
                  <a:schemeClr val="accent5">
                    <a:lumMod val="10000"/>
                  </a:schemeClr>
                </a:solidFill>
              </a:rPr>
              <a:t>55</a:t>
            </a:r>
          </a:p>
        </p:txBody>
      </p:sp>
      <p:sp>
        <p:nvSpPr>
          <p:cNvPr id="2" name="Rectangle 1">
            <a:extLst>
              <a:ext uri="{FF2B5EF4-FFF2-40B4-BE49-F238E27FC236}">
                <a16:creationId xmlns:a16="http://schemas.microsoft.com/office/drawing/2014/main" id="{EF6FB418-385E-5741-A59D-33ADB3D5DF5B}"/>
              </a:ext>
            </a:extLst>
          </p:cNvPr>
          <p:cNvSpPr/>
          <p:nvPr/>
        </p:nvSpPr>
        <p:spPr bwMode="auto">
          <a:xfrm>
            <a:off x="6300192" y="1484313"/>
            <a:ext cx="1238846" cy="5238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12" name="Rectangle 11">
            <a:extLst>
              <a:ext uri="{FF2B5EF4-FFF2-40B4-BE49-F238E27FC236}">
                <a16:creationId xmlns:a16="http://schemas.microsoft.com/office/drawing/2014/main" id="{0970BE00-B2C5-004D-BA5A-7B59DCF82954}"/>
              </a:ext>
            </a:extLst>
          </p:cNvPr>
          <p:cNvSpPr/>
          <p:nvPr/>
        </p:nvSpPr>
        <p:spPr bwMode="auto">
          <a:xfrm>
            <a:off x="5686652" y="1484313"/>
            <a:ext cx="1238846" cy="5238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13" name="Rectangle 12">
            <a:extLst>
              <a:ext uri="{FF2B5EF4-FFF2-40B4-BE49-F238E27FC236}">
                <a16:creationId xmlns:a16="http://schemas.microsoft.com/office/drawing/2014/main" id="{9114805D-FE4F-3840-9BAF-E53ED48C8120}"/>
              </a:ext>
            </a:extLst>
          </p:cNvPr>
          <p:cNvSpPr/>
          <p:nvPr/>
        </p:nvSpPr>
        <p:spPr bwMode="auto">
          <a:xfrm>
            <a:off x="5073112" y="1484313"/>
            <a:ext cx="1238846" cy="5238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14" name="Rectangle 13">
            <a:extLst>
              <a:ext uri="{FF2B5EF4-FFF2-40B4-BE49-F238E27FC236}">
                <a16:creationId xmlns:a16="http://schemas.microsoft.com/office/drawing/2014/main" id="{E6B3207A-53F0-044C-9149-16F900698B58}"/>
              </a:ext>
            </a:extLst>
          </p:cNvPr>
          <p:cNvSpPr/>
          <p:nvPr/>
        </p:nvSpPr>
        <p:spPr bwMode="auto">
          <a:xfrm>
            <a:off x="4459572" y="1484313"/>
            <a:ext cx="1238846" cy="5238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15" name="Rectangle 14">
            <a:extLst>
              <a:ext uri="{FF2B5EF4-FFF2-40B4-BE49-F238E27FC236}">
                <a16:creationId xmlns:a16="http://schemas.microsoft.com/office/drawing/2014/main" id="{6E7D2F6F-3D85-054D-87D8-FE3B64206C4C}"/>
              </a:ext>
            </a:extLst>
          </p:cNvPr>
          <p:cNvSpPr/>
          <p:nvPr/>
        </p:nvSpPr>
        <p:spPr bwMode="auto">
          <a:xfrm>
            <a:off x="3846032" y="1484313"/>
            <a:ext cx="1238846" cy="5238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16" name="Rectangle 15">
            <a:extLst>
              <a:ext uri="{FF2B5EF4-FFF2-40B4-BE49-F238E27FC236}">
                <a16:creationId xmlns:a16="http://schemas.microsoft.com/office/drawing/2014/main" id="{0D2A30E3-AB6A-4246-A2CF-5B1DB80372F9}"/>
              </a:ext>
            </a:extLst>
          </p:cNvPr>
          <p:cNvSpPr/>
          <p:nvPr/>
        </p:nvSpPr>
        <p:spPr bwMode="auto">
          <a:xfrm>
            <a:off x="3232492" y="1484313"/>
            <a:ext cx="1238846" cy="5238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17" name="Rectangle 16">
            <a:extLst>
              <a:ext uri="{FF2B5EF4-FFF2-40B4-BE49-F238E27FC236}">
                <a16:creationId xmlns:a16="http://schemas.microsoft.com/office/drawing/2014/main" id="{B7D7CEAF-8485-D943-9016-EF49648BB4F1}"/>
              </a:ext>
            </a:extLst>
          </p:cNvPr>
          <p:cNvSpPr/>
          <p:nvPr/>
        </p:nvSpPr>
        <p:spPr bwMode="auto">
          <a:xfrm>
            <a:off x="2618952" y="1536973"/>
            <a:ext cx="1238846" cy="5238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18" name="Rectangle 17">
            <a:extLst>
              <a:ext uri="{FF2B5EF4-FFF2-40B4-BE49-F238E27FC236}">
                <a16:creationId xmlns:a16="http://schemas.microsoft.com/office/drawing/2014/main" id="{6E26AE9E-B444-E049-B407-96A4B9B192A8}"/>
              </a:ext>
            </a:extLst>
          </p:cNvPr>
          <p:cNvSpPr/>
          <p:nvPr/>
        </p:nvSpPr>
        <p:spPr bwMode="auto">
          <a:xfrm>
            <a:off x="2005412" y="1464965"/>
            <a:ext cx="1238846" cy="5238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19" name="Rectangle 18">
            <a:extLst>
              <a:ext uri="{FF2B5EF4-FFF2-40B4-BE49-F238E27FC236}">
                <a16:creationId xmlns:a16="http://schemas.microsoft.com/office/drawing/2014/main" id="{02F33603-E624-5B42-90A3-54FEB10760CC}"/>
              </a:ext>
            </a:extLst>
          </p:cNvPr>
          <p:cNvSpPr/>
          <p:nvPr/>
        </p:nvSpPr>
        <p:spPr bwMode="auto">
          <a:xfrm>
            <a:off x="2987824" y="1484784"/>
            <a:ext cx="1238846" cy="5238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20" name="TextBox 19">
            <a:extLst>
              <a:ext uri="{FF2B5EF4-FFF2-40B4-BE49-F238E27FC236}">
                <a16:creationId xmlns:a16="http://schemas.microsoft.com/office/drawing/2014/main" id="{8692B9A2-B04C-384B-93F7-352985349387}"/>
              </a:ext>
            </a:extLst>
          </p:cNvPr>
          <p:cNvSpPr txBox="1"/>
          <p:nvPr/>
        </p:nvSpPr>
        <p:spPr>
          <a:xfrm>
            <a:off x="2395686" y="3645024"/>
            <a:ext cx="455574" cy="523220"/>
          </a:xfrm>
          <a:prstGeom prst="rect">
            <a:avLst/>
          </a:prstGeom>
          <a:noFill/>
        </p:spPr>
        <p:txBody>
          <a:bodyPr wrap="none">
            <a:spAutoFit/>
          </a:bodyPr>
          <a:lstStyle/>
          <a:p>
            <a:pPr>
              <a:defRPr/>
            </a:pPr>
            <a:r>
              <a:rPr lang="en-GB" b="0" dirty="0">
                <a:solidFill>
                  <a:schemeClr val="accent5">
                    <a:lumMod val="1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1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49160" grpId="0"/>
      <p:bldP spid="11" grpId="0"/>
      <p:bldP spid="2" grpId="0" animBg="1"/>
      <p:bldP spid="12" grpId="0" animBg="1"/>
      <p:bldP spid="13" grpId="0" animBg="1"/>
      <p:bldP spid="14" grpId="0" animBg="1"/>
      <p:bldP spid="15" grpId="0" animBg="1"/>
      <p:bldP spid="16" grpId="0" animBg="1"/>
      <p:bldP spid="17" grpId="0" animBg="1"/>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41F9EFB7-1E33-A949-AED4-E6EA01F5DECD}"/>
              </a:ext>
            </a:extLst>
          </p:cNvPr>
          <p:cNvSpPr>
            <a:spLocks noGrp="1" noChangeArrowheads="1"/>
          </p:cNvSpPr>
          <p:nvPr>
            <p:ph type="title"/>
          </p:nvPr>
        </p:nvSpPr>
        <p:spPr/>
        <p:txBody>
          <a:bodyPr/>
          <a:lstStyle/>
          <a:p>
            <a:r>
              <a:rPr lang="en-GB" altLang="en-US">
                <a:ea typeface="ＭＳ Ｐゴシック" panose="020B0600070205080204" pitchFamily="34" charset="-128"/>
              </a:rPr>
              <a:t>Belted</a:t>
            </a:r>
          </a:p>
        </p:txBody>
      </p:sp>
      <p:pic>
        <p:nvPicPr>
          <p:cNvPr id="2" name="Luggage Belt.mov">
            <a:hlinkClick r:id="" action="ppaction://media"/>
            <a:extLst>
              <a:ext uri="{FF2B5EF4-FFF2-40B4-BE49-F238E27FC236}">
                <a16:creationId xmlns:a16="http://schemas.microsoft.com/office/drawing/2014/main" id="{6984ABF4-4188-A440-BB92-02AEE21E800F}"/>
              </a:ext>
            </a:extLst>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870585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repeatCount="indefinite"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ADDD45EC-304F-A343-89E7-E93509F5F165}"/>
              </a:ext>
            </a:extLst>
          </p:cNvPr>
          <p:cNvSpPr>
            <a:spLocks noGrp="1" noChangeArrowheads="1"/>
          </p:cNvSpPr>
          <p:nvPr>
            <p:ph type="title"/>
          </p:nvPr>
        </p:nvSpPr>
        <p:spPr/>
        <p:txBody>
          <a:bodyPr/>
          <a:lstStyle/>
          <a:p>
            <a:r>
              <a:rPr lang="en-GB" altLang="en-US">
                <a:ea typeface="ＭＳ Ｐゴシック" panose="020B0600070205080204" pitchFamily="34" charset="-128"/>
              </a:rPr>
              <a:t>Canned Phenomenon</a:t>
            </a:r>
          </a:p>
        </p:txBody>
      </p:sp>
      <p:sp>
        <p:nvSpPr>
          <p:cNvPr id="28674" name="Content Placeholder 2">
            <a:extLst>
              <a:ext uri="{FF2B5EF4-FFF2-40B4-BE49-F238E27FC236}">
                <a16:creationId xmlns:a16="http://schemas.microsoft.com/office/drawing/2014/main" id="{4420ADFD-47AC-5442-B2BC-832307C24739}"/>
              </a:ext>
            </a:extLst>
          </p:cNvPr>
          <p:cNvSpPr>
            <a:spLocks noGrp="1" noChangeArrowheads="1"/>
          </p:cNvSpPr>
          <p:nvPr>
            <p:ph idx="1"/>
          </p:nvPr>
        </p:nvSpPr>
        <p:spPr>
          <a:xfrm>
            <a:off x="381000" y="1066800"/>
            <a:ext cx="3975100" cy="922338"/>
          </a:xfrm>
        </p:spPr>
        <p:txBody>
          <a:bodyPr/>
          <a:lstStyle/>
          <a:p>
            <a:pPr>
              <a:buFont typeface="Wingdings" pitchFamily="2" charset="2"/>
              <a:buChar char="v"/>
            </a:pPr>
            <a:r>
              <a:rPr lang="en-GB" altLang="en-US">
                <a:ea typeface="ＭＳ Ｐゴシック" panose="020B0600070205080204" pitchFamily="34" charset="-128"/>
              </a:rPr>
              <a:t>Imagine a drinks can</a:t>
            </a:r>
          </a:p>
          <a:p>
            <a:pPr>
              <a:buFont typeface="Wingdings" pitchFamily="2" charset="2"/>
              <a:buChar char="v"/>
            </a:pPr>
            <a:endParaRPr lang="en-GB" altLang="en-US">
              <a:ea typeface="ＭＳ Ｐゴシック" panose="020B0600070205080204" pitchFamily="34" charset="-128"/>
            </a:endParaRPr>
          </a:p>
        </p:txBody>
      </p:sp>
      <p:sp>
        <p:nvSpPr>
          <p:cNvPr id="4" name="Content Placeholder 2">
            <a:extLst>
              <a:ext uri="{FF2B5EF4-FFF2-40B4-BE49-F238E27FC236}">
                <a16:creationId xmlns:a16="http://schemas.microsoft.com/office/drawing/2014/main" id="{622968A3-F839-6846-8C5A-057AB089B5E2}"/>
              </a:ext>
            </a:extLst>
          </p:cNvPr>
          <p:cNvSpPr txBox="1">
            <a:spLocks/>
          </p:cNvSpPr>
          <p:nvPr/>
        </p:nvSpPr>
        <p:spPr bwMode="auto">
          <a:xfrm>
            <a:off x="381000" y="1773238"/>
            <a:ext cx="5703888" cy="3095625"/>
          </a:xfrm>
          <a:prstGeom prst="rect">
            <a:avLst/>
          </a:prstGeom>
          <a:noFill/>
          <a:ln w="12700">
            <a:noFill/>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tx2"/>
              </a:buClr>
              <a:buSzPct val="75000"/>
              <a:buFont typeface="Monotype Sorts" charset="0"/>
              <a:buChar char="/"/>
              <a:defRPr sz="2800" b="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400" b="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b="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b="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b="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
                <a:schemeClr val="bg1"/>
              </a:buClr>
              <a:buFont typeface="Monotype Sorts" charset="2"/>
              <a:buChar char="⇒"/>
              <a:defRPr/>
            </a:pPr>
            <a:r>
              <a:rPr lang="en-GB" dirty="0">
                <a:solidFill>
                  <a:srgbClr val="800000"/>
                </a:solidFill>
                <a:effectLst/>
              </a:rPr>
              <a:t>Where is the centre of gravity before it is opened?</a:t>
            </a:r>
          </a:p>
          <a:p>
            <a:pPr>
              <a:buClr>
                <a:schemeClr val="bg1"/>
              </a:buClr>
              <a:buFont typeface="Monotype Sorts" charset="2"/>
              <a:buChar char="⇒"/>
              <a:defRPr/>
            </a:pPr>
            <a:r>
              <a:rPr lang="en-GB" dirty="0">
                <a:solidFill>
                  <a:srgbClr val="800000"/>
                </a:solidFill>
                <a:effectLst/>
              </a:rPr>
              <a:t>Where is the centre of gravity when it is empty?</a:t>
            </a:r>
          </a:p>
          <a:p>
            <a:pPr>
              <a:buClr>
                <a:schemeClr val="bg1"/>
              </a:buClr>
              <a:buFont typeface="Monotype Sorts" charset="2"/>
              <a:buChar char="⇒"/>
              <a:defRPr/>
            </a:pPr>
            <a:r>
              <a:rPr lang="en-GB" dirty="0">
                <a:solidFill>
                  <a:srgbClr val="800000"/>
                </a:solidFill>
                <a:effectLst/>
              </a:rPr>
              <a:t>Where is the centre of gravity lowest?</a:t>
            </a:r>
          </a:p>
          <a:p>
            <a:pPr>
              <a:defRPr/>
            </a:pPr>
            <a:endParaRPr lang="en-GB" dirty="0"/>
          </a:p>
        </p:txBody>
      </p:sp>
      <p:pic>
        <p:nvPicPr>
          <p:cNvPr id="5" name="Picture 4">
            <a:extLst>
              <a:ext uri="{FF2B5EF4-FFF2-40B4-BE49-F238E27FC236}">
                <a16:creationId xmlns:a16="http://schemas.microsoft.com/office/drawing/2014/main" id="{BE1A8A85-21CA-F64C-B8D8-D921E1788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908050"/>
            <a:ext cx="1254125"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B0C65490-459E-3444-B9C4-8C571A1B82B3}"/>
              </a:ext>
            </a:extLst>
          </p:cNvPr>
          <p:cNvSpPr>
            <a:spLocks noGrp="1" noChangeArrowheads="1"/>
          </p:cNvSpPr>
          <p:nvPr>
            <p:ph type="title"/>
          </p:nvPr>
        </p:nvSpPr>
        <p:spPr/>
        <p:txBody>
          <a:bodyPr/>
          <a:lstStyle/>
          <a:p>
            <a:r>
              <a:rPr lang="en-GB" altLang="en-US">
                <a:ea typeface="ＭＳ Ｐゴシック" panose="020B0600070205080204" pitchFamily="34" charset="-128"/>
              </a:rPr>
              <a:t>Centres of Gravity</a:t>
            </a:r>
          </a:p>
        </p:txBody>
      </p:sp>
      <p:sp>
        <p:nvSpPr>
          <p:cNvPr id="29698" name="Content Placeholder 2">
            <a:extLst>
              <a:ext uri="{FF2B5EF4-FFF2-40B4-BE49-F238E27FC236}">
                <a16:creationId xmlns:a16="http://schemas.microsoft.com/office/drawing/2014/main" id="{C10A305B-0277-AD4D-9467-1D438024BC21}"/>
              </a:ext>
            </a:extLst>
          </p:cNvPr>
          <p:cNvSpPr>
            <a:spLocks noGrp="1" noChangeArrowheads="1"/>
          </p:cNvSpPr>
          <p:nvPr>
            <p:ph idx="1"/>
          </p:nvPr>
        </p:nvSpPr>
        <p:spPr>
          <a:xfrm>
            <a:off x="381000" y="1066800"/>
            <a:ext cx="5846763" cy="1282700"/>
          </a:xfrm>
        </p:spPr>
        <p:txBody>
          <a:bodyPr/>
          <a:lstStyle/>
          <a:p>
            <a:pPr>
              <a:buFont typeface="Wingdings" pitchFamily="2" charset="2"/>
              <a:buChar char="v"/>
            </a:pPr>
            <a:r>
              <a:rPr lang="en-GB" altLang="en-US">
                <a:ea typeface="ＭＳ Ｐゴシック" panose="020B0600070205080204" pitchFamily="34" charset="-128"/>
              </a:rPr>
              <a:t>Imagine a triangle</a:t>
            </a:r>
          </a:p>
          <a:p>
            <a:pPr lvl="1">
              <a:buFont typeface="Courier New" panose="02070309020205020404" pitchFamily="49" charset="0"/>
              <a:buChar char="o"/>
            </a:pPr>
            <a:r>
              <a:rPr lang="en-GB" altLang="en-US">
                <a:ea typeface="ＭＳ Ｐゴシック" panose="020B0600070205080204" pitchFamily="34" charset="-128"/>
              </a:rPr>
              <a:t>Where is the centre of gravity?</a:t>
            </a:r>
          </a:p>
        </p:txBody>
      </p:sp>
      <p:pic>
        <p:nvPicPr>
          <p:cNvPr id="4" name="Picture 3">
            <a:extLst>
              <a:ext uri="{FF2B5EF4-FFF2-40B4-BE49-F238E27FC236}">
                <a16:creationId xmlns:a16="http://schemas.microsoft.com/office/drawing/2014/main" id="{93AB75A1-05BC-204C-A4AB-F79BED71BC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76250"/>
            <a:ext cx="2438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4" action="ppaction://hlinkfile"/>
            <a:extLst>
              <a:ext uri="{FF2B5EF4-FFF2-40B4-BE49-F238E27FC236}">
                <a16:creationId xmlns:a16="http://schemas.microsoft.com/office/drawing/2014/main" id="{F1F54726-10EA-6D4E-A75A-3E2C666C50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76250"/>
            <a:ext cx="2438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874BF33-F107-3F43-AEC8-29459F82CDA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0713" y="3429000"/>
            <a:ext cx="2438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144D87-7FF1-8743-A093-D0DABFC9FE6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7563" y="3429000"/>
            <a:ext cx="2438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1EEC21A-7842-6A4C-B782-12029F25C96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4413" y="3429000"/>
            <a:ext cx="2438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58BB29D-01C8-584C-822B-C8846A818B0E}"/>
              </a:ext>
            </a:extLst>
          </p:cNvPr>
          <p:cNvSpPr txBox="1">
            <a:spLocks noChangeArrowheads="1"/>
          </p:cNvSpPr>
          <p:nvPr/>
        </p:nvSpPr>
        <p:spPr bwMode="auto">
          <a:xfrm>
            <a:off x="1116013" y="6092825"/>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800" b="0"/>
              <a:t>Vertices</a:t>
            </a:r>
          </a:p>
        </p:txBody>
      </p:sp>
      <p:sp>
        <p:nvSpPr>
          <p:cNvPr id="10" name="TextBox 9">
            <a:extLst>
              <a:ext uri="{FF2B5EF4-FFF2-40B4-BE49-F238E27FC236}">
                <a16:creationId xmlns:a16="http://schemas.microsoft.com/office/drawing/2014/main" id="{A1D40184-A16B-5042-9FF6-9729482AA91A}"/>
              </a:ext>
            </a:extLst>
          </p:cNvPr>
          <p:cNvSpPr txBox="1">
            <a:spLocks noChangeArrowheads="1"/>
          </p:cNvSpPr>
          <p:nvPr/>
        </p:nvSpPr>
        <p:spPr bwMode="auto">
          <a:xfrm>
            <a:off x="3995738" y="6092825"/>
            <a:ext cx="1728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800" b="0"/>
              <a:t>Edges</a:t>
            </a:r>
          </a:p>
        </p:txBody>
      </p:sp>
      <p:sp>
        <p:nvSpPr>
          <p:cNvPr id="11" name="TextBox 10">
            <a:extLst>
              <a:ext uri="{FF2B5EF4-FFF2-40B4-BE49-F238E27FC236}">
                <a16:creationId xmlns:a16="http://schemas.microsoft.com/office/drawing/2014/main" id="{FD0D2145-A5EA-D74C-B80F-882CF80BB913}"/>
              </a:ext>
            </a:extLst>
          </p:cNvPr>
          <p:cNvSpPr txBox="1">
            <a:spLocks noChangeArrowheads="1"/>
          </p:cNvSpPr>
          <p:nvPr/>
        </p:nvSpPr>
        <p:spPr bwMode="auto">
          <a:xfrm>
            <a:off x="6659563" y="6092825"/>
            <a:ext cx="1728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800" b="0"/>
              <a:t>Lamina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349E8-A74B-3D45-8FC5-43F3CC378C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0"/>
            <a:ext cx="5308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a:extLst>
              <a:ext uri="{FF2B5EF4-FFF2-40B4-BE49-F238E27FC236}">
                <a16:creationId xmlns:a16="http://schemas.microsoft.com/office/drawing/2014/main" id="{40FEBF32-6D6D-1342-83EB-37D77080BD1A}"/>
              </a:ext>
            </a:extLst>
          </p:cNvPr>
          <p:cNvSpPr>
            <a:spLocks noGrp="1" noChangeArrowheads="1"/>
          </p:cNvSpPr>
          <p:nvPr>
            <p:ph type="title"/>
          </p:nvPr>
        </p:nvSpPr>
        <p:spPr/>
        <p:txBody>
          <a:bodyPr/>
          <a:lstStyle/>
          <a:p>
            <a:r>
              <a:rPr lang="en-GB" altLang="en-US">
                <a:ea typeface="ＭＳ Ｐゴシック" panose="020B0600070205080204" pitchFamily="34" charset="-128"/>
              </a:rPr>
              <a:t>Rolling Polygons</a:t>
            </a:r>
          </a:p>
        </p:txBody>
      </p:sp>
      <p:sp>
        <p:nvSpPr>
          <p:cNvPr id="11" name="Content Placeholder 2">
            <a:extLst>
              <a:ext uri="{FF2B5EF4-FFF2-40B4-BE49-F238E27FC236}">
                <a16:creationId xmlns:a16="http://schemas.microsoft.com/office/drawing/2014/main" id="{168B2E51-CBB9-5B49-BD5B-90E522A0891F}"/>
              </a:ext>
            </a:extLst>
          </p:cNvPr>
          <p:cNvSpPr txBox="1">
            <a:spLocks/>
          </p:cNvSpPr>
          <p:nvPr/>
        </p:nvSpPr>
        <p:spPr bwMode="auto">
          <a:xfrm>
            <a:off x="1588" y="2636838"/>
            <a:ext cx="38163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buFont typeface="Wingdings" pitchFamily="2" charset="2"/>
              <a:buChar char="v"/>
            </a:pPr>
            <a:r>
              <a:rPr lang="en-GB" altLang="en-US" sz="2000" b="0"/>
              <a:t>From P, drop perpendiculars onto your three lines</a:t>
            </a:r>
          </a:p>
          <a:p>
            <a:pPr>
              <a:buFont typeface="Wingdings" pitchFamily="2" charset="2"/>
              <a:buChar char="v"/>
            </a:pPr>
            <a:r>
              <a:rPr lang="en-GB" altLang="en-US" sz="2000" b="0"/>
              <a:t>As P moves, track the triangle formed by the feet of the perpendiculars</a:t>
            </a:r>
          </a:p>
        </p:txBody>
      </p:sp>
      <p:sp>
        <p:nvSpPr>
          <p:cNvPr id="10" name="Content Placeholder 2">
            <a:extLst>
              <a:ext uri="{FF2B5EF4-FFF2-40B4-BE49-F238E27FC236}">
                <a16:creationId xmlns:a16="http://schemas.microsoft.com/office/drawing/2014/main" id="{4D818FE6-9CBB-DB4E-BD5F-1D16F6806037}"/>
              </a:ext>
            </a:extLst>
          </p:cNvPr>
          <p:cNvSpPr txBox="1">
            <a:spLocks/>
          </p:cNvSpPr>
          <p:nvPr/>
        </p:nvSpPr>
        <p:spPr bwMode="auto">
          <a:xfrm>
            <a:off x="69850" y="941388"/>
            <a:ext cx="38163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a:extLst>
        </p:spPr>
        <p:txBody>
          <a:bodyPr lIns="90487" tIns="44450" rIns="90487" bIns="44450"/>
          <a:lstStyle>
            <a:lvl1pPr marL="342900" indent="-342900" algn="l" rtl="0" eaLnBrk="0" fontAlgn="base" hangingPunct="0">
              <a:spcBef>
                <a:spcPct val="20000"/>
              </a:spcBef>
              <a:spcAft>
                <a:spcPct val="0"/>
              </a:spcAft>
              <a:buClr>
                <a:srgbClr val="0000BF"/>
              </a:buClr>
              <a:buSzPct val="75000"/>
              <a:buFont typeface="Wingdings" charset="2"/>
              <a:buChar char="v"/>
              <a:defRPr sz="2400">
                <a:solidFill>
                  <a:srgbClr val="8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800000"/>
              </a:buClr>
              <a:buSzPct val="100000"/>
              <a:buFont typeface="Courier New" charset="0"/>
              <a:buChar char="o"/>
              <a:defRPr sz="2000">
                <a:solidFill>
                  <a:srgbClr val="0000FF"/>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a:solidFill>
                  <a:srgbClr val="800000"/>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defRPr/>
            </a:pPr>
            <a:r>
              <a:rPr lang="en-GB" altLang="en-US" sz="2000" b="0" kern="0" dirty="0"/>
              <a:t>Imagine a circle</a:t>
            </a:r>
          </a:p>
          <a:p>
            <a:pPr>
              <a:defRPr/>
            </a:pPr>
            <a:r>
              <a:rPr lang="en-GB" altLang="en-US" sz="2000" b="0" kern="0" dirty="0"/>
              <a:t>Imagine a point P on the circle, moving around it</a:t>
            </a:r>
          </a:p>
          <a:p>
            <a:pPr>
              <a:defRPr/>
            </a:pPr>
            <a:r>
              <a:rPr lang="en-GB" altLang="en-US" sz="2000" b="0" kern="0" dirty="0"/>
              <a:t>Imagine three lines each through the centre</a:t>
            </a:r>
          </a:p>
        </p:txBody>
      </p:sp>
      <p:pic>
        <p:nvPicPr>
          <p:cNvPr id="9" name="Picture 8">
            <a:extLst>
              <a:ext uri="{FF2B5EF4-FFF2-40B4-BE49-F238E27FC236}">
                <a16:creationId xmlns:a16="http://schemas.microsoft.com/office/drawing/2014/main" id="{4F3E74B3-FB91-0E48-955F-127DDFFC4B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5875"/>
            <a:ext cx="5308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9" name="Picture 9">
            <a:extLst>
              <a:ext uri="{FF2B5EF4-FFF2-40B4-BE49-F238E27FC236}">
                <a16:creationId xmlns:a16="http://schemas.microsoft.com/office/drawing/2014/main" id="{6962EF56-5D92-A44E-B80E-E034E15BD9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7613" y="-15875"/>
            <a:ext cx="5308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8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P spid="10"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447F95F9-9D26-924B-BE6A-788ADED8CBB7}"/>
              </a:ext>
            </a:extLst>
          </p:cNvPr>
          <p:cNvSpPr>
            <a:spLocks noGrp="1" noChangeArrowheads="1"/>
          </p:cNvSpPr>
          <p:nvPr>
            <p:ph type="title"/>
          </p:nvPr>
        </p:nvSpPr>
        <p:spPr/>
        <p:txBody>
          <a:bodyPr/>
          <a:lstStyle/>
          <a:p>
            <a:r>
              <a:rPr lang="en-GB" altLang="en-US">
                <a:ea typeface="ＭＳ Ｐゴシック" panose="020B0600070205080204" pitchFamily="34" charset="-128"/>
              </a:rPr>
              <a:t>Rolling Polygons</a:t>
            </a:r>
          </a:p>
        </p:txBody>
      </p:sp>
      <p:pic>
        <p:nvPicPr>
          <p:cNvPr id="2" name="Rolling Triangle.mov">
            <a:hlinkClick r:id="" action="ppaction://media"/>
            <a:extLst>
              <a:ext uri="{FF2B5EF4-FFF2-40B4-BE49-F238E27FC236}">
                <a16:creationId xmlns:a16="http://schemas.microsoft.com/office/drawing/2014/main" id="{A9A3A877-B658-1847-BB1F-F88C8DD6A6D1}"/>
              </a:ext>
            </a:extLst>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3743325" y="0"/>
            <a:ext cx="53721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1828F86-E602-534E-8779-6317EA4663A8}"/>
              </a:ext>
            </a:extLst>
          </p:cNvPr>
          <p:cNvSpPr>
            <a:spLocks noGrp="1" noChangeArrowheads="1"/>
          </p:cNvSpPr>
          <p:nvPr>
            <p:ph type="title"/>
          </p:nvPr>
        </p:nvSpPr>
        <p:spPr/>
        <p:txBody>
          <a:bodyPr/>
          <a:lstStyle/>
          <a:p>
            <a:r>
              <a:rPr lang="en-US" altLang="en-US">
                <a:ea typeface="ＭＳ Ｐゴシック" panose="020B0600070205080204" pitchFamily="34" charset="-128"/>
              </a:rPr>
              <a:t>Function Studies</a:t>
            </a:r>
          </a:p>
        </p:txBody>
      </p:sp>
      <p:sp>
        <p:nvSpPr>
          <p:cNvPr id="33794" name="Action Button: Custom 2">
            <a:hlinkClick r:id="rId2" action="ppaction://hlinkfile" highlightClick="1"/>
            <a:extLst>
              <a:ext uri="{FF2B5EF4-FFF2-40B4-BE49-F238E27FC236}">
                <a16:creationId xmlns:a16="http://schemas.microsoft.com/office/drawing/2014/main" id="{80B74306-2B5D-7F47-8F8C-A4CD70BA05D1}"/>
              </a:ext>
            </a:extLst>
          </p:cNvPr>
          <p:cNvSpPr>
            <a:spLocks noChangeArrowheads="1"/>
          </p:cNvSpPr>
          <p:nvPr/>
        </p:nvSpPr>
        <p:spPr bwMode="auto">
          <a:xfrm>
            <a:off x="1828800" y="2895600"/>
            <a:ext cx="1303338" cy="990600"/>
          </a:xfrm>
          <a:prstGeom prst="actionButtonBlank">
            <a:avLst/>
          </a:prstGeom>
          <a:solidFill>
            <a:srgbClr val="CCFF66"/>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lgn="ctr">
              <a:spcBef>
                <a:spcPct val="0"/>
              </a:spcBef>
              <a:buClrTx/>
              <a:buSzTx/>
              <a:buFontTx/>
              <a:buNone/>
            </a:pPr>
            <a:r>
              <a:rPr lang="en-US" altLang="en-US" b="0">
                <a:solidFill>
                  <a:schemeClr val="bg2"/>
                </a:solidFill>
              </a:rPr>
              <a:t>Cubic Chords</a:t>
            </a:r>
          </a:p>
        </p:txBody>
      </p:sp>
      <p:sp>
        <p:nvSpPr>
          <p:cNvPr id="33795" name="Action Button: Custom 3">
            <a:hlinkClick r:id="rId3" action="ppaction://hlinkfile" highlightClick="1"/>
            <a:extLst>
              <a:ext uri="{FF2B5EF4-FFF2-40B4-BE49-F238E27FC236}">
                <a16:creationId xmlns:a16="http://schemas.microsoft.com/office/drawing/2014/main" id="{BEAAD788-028C-5542-AD20-A01EC73F09F0}"/>
              </a:ext>
            </a:extLst>
          </p:cNvPr>
          <p:cNvSpPr>
            <a:spLocks noChangeArrowheads="1"/>
          </p:cNvSpPr>
          <p:nvPr/>
        </p:nvSpPr>
        <p:spPr bwMode="auto">
          <a:xfrm>
            <a:off x="4800600" y="2895600"/>
            <a:ext cx="1571625" cy="990600"/>
          </a:xfrm>
          <a:prstGeom prst="actionButtonBlank">
            <a:avLst/>
          </a:prstGeom>
          <a:solidFill>
            <a:srgbClr val="CCFF66"/>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lgn="ctr">
              <a:spcBef>
                <a:spcPct val="0"/>
              </a:spcBef>
              <a:buClrTx/>
              <a:buSzTx/>
              <a:buFontTx/>
              <a:buNone/>
            </a:pPr>
            <a:r>
              <a:rPr lang="en-US" altLang="en-US" b="0">
                <a:solidFill>
                  <a:schemeClr val="bg2"/>
                </a:solidFill>
              </a:rPr>
              <a:t>Cobwebs</a:t>
            </a:r>
          </a:p>
        </p:txBody>
      </p:sp>
      <p:sp>
        <p:nvSpPr>
          <p:cNvPr id="33796" name="Action Button: Custom 3">
            <a:hlinkClick r:id="rId3" action="ppaction://hlinkfile" highlightClick="1"/>
            <a:extLst>
              <a:ext uri="{FF2B5EF4-FFF2-40B4-BE49-F238E27FC236}">
                <a16:creationId xmlns:a16="http://schemas.microsoft.com/office/drawing/2014/main" id="{6E78F7CB-780D-3245-AD6D-137EC067F981}"/>
              </a:ext>
            </a:extLst>
          </p:cNvPr>
          <p:cNvSpPr>
            <a:spLocks noChangeArrowheads="1"/>
          </p:cNvSpPr>
          <p:nvPr/>
        </p:nvSpPr>
        <p:spPr bwMode="auto">
          <a:xfrm>
            <a:off x="3213100" y="4149725"/>
            <a:ext cx="1790700" cy="990600"/>
          </a:xfrm>
          <a:prstGeom prst="actionButtonBlank">
            <a:avLst/>
          </a:prstGeom>
          <a:solidFill>
            <a:srgbClr val="CCFF66"/>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lgn="ctr">
              <a:spcBef>
                <a:spcPct val="0"/>
              </a:spcBef>
              <a:buClrTx/>
              <a:buSzTx/>
              <a:buFontTx/>
              <a:buNone/>
            </a:pPr>
            <a:r>
              <a:rPr lang="en-US" altLang="en-US" b="0">
                <a:solidFill>
                  <a:schemeClr val="bg2"/>
                </a:solidFill>
              </a:rPr>
              <a:t>Rational Polynomials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04BFF208-CDE4-9149-825A-F20B321E6E59}"/>
              </a:ext>
            </a:extLst>
          </p:cNvPr>
          <p:cNvSpPr>
            <a:spLocks noGrp="1" noChangeArrowheads="1"/>
          </p:cNvSpPr>
          <p:nvPr>
            <p:ph type="title"/>
          </p:nvPr>
        </p:nvSpPr>
        <p:spPr/>
        <p:txBody>
          <a:bodyPr/>
          <a:lstStyle/>
          <a:p>
            <a:r>
              <a:rPr lang="en-GB" altLang="en-US">
                <a:ea typeface="ＭＳ Ｐゴシック" panose="020B0600070205080204" pitchFamily="34" charset="-128"/>
              </a:rPr>
              <a:t>Half-Way, Half-Time</a:t>
            </a:r>
          </a:p>
        </p:txBody>
      </p:sp>
      <p:sp>
        <p:nvSpPr>
          <p:cNvPr id="34818" name="Content Placeholder 2">
            <a:extLst>
              <a:ext uri="{FF2B5EF4-FFF2-40B4-BE49-F238E27FC236}">
                <a16:creationId xmlns:a16="http://schemas.microsoft.com/office/drawing/2014/main" id="{ADBA200A-8D5D-874A-B0D7-A33A21CB4F42}"/>
              </a:ext>
            </a:extLst>
          </p:cNvPr>
          <p:cNvSpPr>
            <a:spLocks noGrp="1" noChangeArrowheads="1"/>
          </p:cNvSpPr>
          <p:nvPr>
            <p:ph idx="1"/>
          </p:nvPr>
        </p:nvSpPr>
        <p:spPr>
          <a:xfrm>
            <a:off x="250825" y="908050"/>
            <a:ext cx="8713788" cy="2401888"/>
          </a:xfrm>
        </p:spPr>
        <p:txBody>
          <a:bodyPr/>
          <a:lstStyle/>
          <a:p>
            <a:pPr>
              <a:buFont typeface="Wingdings" pitchFamily="2" charset="2"/>
              <a:buChar char="v"/>
            </a:pPr>
            <a:r>
              <a:rPr lang="en-GB" altLang="en-US">
                <a:ea typeface="ＭＳ Ｐゴシック" panose="020B0600070205080204" pitchFamily="34" charset="-128"/>
              </a:rPr>
              <a:t>On two different occasions I make the same journey, each time travelling at two different speeds for two parts:</a:t>
            </a:r>
          </a:p>
          <a:p>
            <a:pPr lvl="1">
              <a:buFont typeface="Courier New" panose="02070309020205020404" pitchFamily="49" charset="0"/>
              <a:buChar char="o"/>
            </a:pPr>
            <a:r>
              <a:rPr lang="en-GB" altLang="en-US">
                <a:ea typeface="ＭＳ Ｐゴシック" panose="020B0600070205080204" pitchFamily="34" charset="-128"/>
              </a:rPr>
              <a:t>I travel half the distance at one speed, and half at the other</a:t>
            </a:r>
          </a:p>
          <a:p>
            <a:pPr lvl="1">
              <a:buFont typeface="Courier New" panose="02070309020205020404" pitchFamily="49" charset="0"/>
              <a:buChar char="o"/>
            </a:pPr>
            <a:r>
              <a:rPr lang="en-GB" altLang="en-US">
                <a:ea typeface="ＭＳ Ｐゴシック" panose="020B0600070205080204" pitchFamily="34" charset="-128"/>
              </a:rPr>
              <a:t>I travel half the time at one speed and half the time at the other</a:t>
            </a:r>
          </a:p>
          <a:p>
            <a:pPr>
              <a:buFont typeface="Wingdings" pitchFamily="2" charset="2"/>
              <a:buChar char="v"/>
            </a:pPr>
            <a:r>
              <a:rPr lang="en-GB" altLang="en-US">
                <a:ea typeface="ＭＳ Ｐゴシック" panose="020B0600070205080204" pitchFamily="34" charset="-128"/>
              </a:rPr>
              <a:t>Which journey is shortest, or does it depend on the relative speeds?</a:t>
            </a:r>
          </a:p>
          <a:p>
            <a:pPr>
              <a:buFont typeface="Wingdings" pitchFamily="2" charset="2"/>
              <a:buChar char="v"/>
            </a:pPr>
            <a:endParaRPr lang="en-GB" altLang="en-US">
              <a:ea typeface="ＭＳ Ｐゴシック" panose="020B0600070205080204" pitchFamily="34" charset="-128"/>
            </a:endParaRPr>
          </a:p>
        </p:txBody>
      </p:sp>
      <p:graphicFrame>
        <p:nvGraphicFramePr>
          <p:cNvPr id="4" name="Object 3">
            <a:extLst>
              <a:ext uri="{FF2B5EF4-FFF2-40B4-BE49-F238E27FC236}">
                <a16:creationId xmlns:a16="http://schemas.microsoft.com/office/drawing/2014/main" id="{89F23F15-01F0-BC46-98C7-7F947C8485A1}"/>
              </a:ext>
            </a:extLst>
          </p:cNvPr>
          <p:cNvGraphicFramePr>
            <a:graphicFrameLocks noChangeAspect="1"/>
          </p:cNvGraphicFramePr>
          <p:nvPr/>
        </p:nvGraphicFramePr>
        <p:xfrm>
          <a:off x="325438" y="4437063"/>
          <a:ext cx="1257300" cy="950912"/>
        </p:xfrm>
        <a:graphic>
          <a:graphicData uri="http://schemas.openxmlformats.org/presentationml/2006/ole">
            <mc:AlternateContent xmlns:mc="http://schemas.openxmlformats.org/markup-compatibility/2006">
              <mc:Choice xmlns:v="urn:schemas-microsoft-com:vml" Requires="v">
                <p:oleObj spid="_x0000_s34913" name="Equation" r:id="rId4" imgW="285750" imgH="215900" progId="Equation.DSMT4">
                  <p:embed/>
                </p:oleObj>
              </mc:Choice>
              <mc:Fallback>
                <p:oleObj name="Equation" r:id="rId4" imgW="285750" imgH="215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8" y="4437063"/>
                        <a:ext cx="12573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C0802DCB-B245-E146-9455-3568658F50D2}"/>
              </a:ext>
            </a:extLst>
          </p:cNvPr>
          <p:cNvGraphicFramePr>
            <a:graphicFrameLocks noChangeAspect="1"/>
          </p:cNvGraphicFramePr>
          <p:nvPr/>
        </p:nvGraphicFramePr>
        <p:xfrm>
          <a:off x="1633538" y="4437063"/>
          <a:ext cx="1362075" cy="1008062"/>
        </p:xfrm>
        <a:graphic>
          <a:graphicData uri="http://schemas.openxmlformats.org/presentationml/2006/ole">
            <mc:AlternateContent xmlns:mc="http://schemas.openxmlformats.org/markup-compatibility/2006">
              <mc:Choice xmlns:v="urn:schemas-microsoft-com:vml" Requires="v">
                <p:oleObj spid="_x0000_s34914" name="Equation" r:id="rId6" imgW="292100" imgH="215900" progId="Equation.DSMT4">
                  <p:embed/>
                </p:oleObj>
              </mc:Choice>
              <mc:Fallback>
                <p:oleObj name="Equation" r:id="rId6" imgW="292100" imgH="2159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3538" y="4437063"/>
                        <a:ext cx="13620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32D1FFFE-4E27-AE49-9DBA-B0534601E7EB}"/>
              </a:ext>
            </a:extLst>
          </p:cNvPr>
          <p:cNvGraphicFramePr>
            <a:graphicFrameLocks noChangeAspect="1"/>
          </p:cNvGraphicFramePr>
          <p:nvPr/>
        </p:nvGraphicFramePr>
        <p:xfrm>
          <a:off x="623888" y="5589588"/>
          <a:ext cx="2076450" cy="1008062"/>
        </p:xfrm>
        <a:graphic>
          <a:graphicData uri="http://schemas.openxmlformats.org/presentationml/2006/ole">
            <mc:AlternateContent xmlns:mc="http://schemas.openxmlformats.org/markup-compatibility/2006">
              <mc:Choice xmlns:v="urn:schemas-microsoft-com:vml" Requires="v">
                <p:oleObj spid="_x0000_s34915" name="Equation" r:id="rId8" imgW="444500" imgH="215900" progId="Equation.DSMT4">
                  <p:embed/>
                </p:oleObj>
              </mc:Choice>
              <mc:Fallback>
                <p:oleObj name="Equation" r:id="rId8" imgW="444500" imgH="2159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88" y="5589588"/>
                        <a:ext cx="2076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EE3ED96E-8F0E-6E4E-875C-B9B78349598D}"/>
              </a:ext>
            </a:extLst>
          </p:cNvPr>
          <p:cNvGraphicFramePr>
            <a:graphicFrameLocks noChangeAspect="1"/>
          </p:cNvGraphicFramePr>
          <p:nvPr/>
        </p:nvGraphicFramePr>
        <p:xfrm>
          <a:off x="6370638" y="4413250"/>
          <a:ext cx="1296987" cy="936625"/>
        </p:xfrm>
        <a:graphic>
          <a:graphicData uri="http://schemas.openxmlformats.org/presentationml/2006/ole">
            <mc:AlternateContent xmlns:mc="http://schemas.openxmlformats.org/markup-compatibility/2006">
              <mc:Choice xmlns:v="urn:schemas-microsoft-com:vml" Requires="v">
                <p:oleObj spid="_x0000_s34916" name="Equation" r:id="rId10" imgW="273050" imgH="196850" progId="Equation.DSMT4">
                  <p:embed/>
                </p:oleObj>
              </mc:Choice>
              <mc:Fallback>
                <p:oleObj name="Equation" r:id="rId10" imgW="273050" imgH="19685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0638" y="4413250"/>
                        <a:ext cx="12969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DE888036-07A2-634D-BAE2-A2F4515239D4}"/>
              </a:ext>
            </a:extLst>
          </p:cNvPr>
          <p:cNvGraphicFramePr>
            <a:graphicFrameLocks noChangeAspect="1"/>
          </p:cNvGraphicFramePr>
          <p:nvPr/>
        </p:nvGraphicFramePr>
        <p:xfrm>
          <a:off x="7812088" y="4413250"/>
          <a:ext cx="1296987" cy="873125"/>
        </p:xfrm>
        <a:graphic>
          <a:graphicData uri="http://schemas.openxmlformats.org/presentationml/2006/ole">
            <mc:AlternateContent xmlns:mc="http://schemas.openxmlformats.org/markup-compatibility/2006">
              <mc:Choice xmlns:v="urn:schemas-microsoft-com:vml" Requires="v">
                <p:oleObj spid="_x0000_s34917" name="Equation" r:id="rId12" imgW="292100" imgH="196850" progId="Equation.DSMT4">
                  <p:embed/>
                </p:oleObj>
              </mc:Choice>
              <mc:Fallback>
                <p:oleObj name="Equation" r:id="rId12" imgW="292100" imgH="196850" progId="Equation.DSMT4">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4413250"/>
                        <a:ext cx="129698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B068E8C1-A2D9-904D-8CAF-252B1B6E3D15}"/>
              </a:ext>
            </a:extLst>
          </p:cNvPr>
          <p:cNvGraphicFramePr>
            <a:graphicFrameLocks noChangeAspect="1"/>
          </p:cNvGraphicFramePr>
          <p:nvPr/>
        </p:nvGraphicFramePr>
        <p:xfrm>
          <a:off x="6659563" y="5565775"/>
          <a:ext cx="1441450" cy="958850"/>
        </p:xfrm>
        <a:graphic>
          <a:graphicData uri="http://schemas.openxmlformats.org/presentationml/2006/ole">
            <mc:AlternateContent xmlns:mc="http://schemas.openxmlformats.org/markup-compatibility/2006">
              <mc:Choice xmlns:v="urn:schemas-microsoft-com:vml" Requires="v">
                <p:oleObj spid="_x0000_s34918" name="Equation" r:id="rId14" imgW="323850" imgH="215900" progId="Equation.DSMT4">
                  <p:embed/>
                </p:oleObj>
              </mc:Choice>
              <mc:Fallback>
                <p:oleObj name="Equation" r:id="rId14" imgW="323850" imgH="215900" progId="Equation.DSMT4">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59563" y="5565775"/>
                        <a:ext cx="14414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 name="Group 18">
            <a:extLst>
              <a:ext uri="{FF2B5EF4-FFF2-40B4-BE49-F238E27FC236}">
                <a16:creationId xmlns:a16="http://schemas.microsoft.com/office/drawing/2014/main" id="{B95AA205-3A12-924E-A51F-88BD08FE956C}"/>
              </a:ext>
            </a:extLst>
          </p:cNvPr>
          <p:cNvGrpSpPr>
            <a:grpSpLocks/>
          </p:cNvGrpSpPr>
          <p:nvPr/>
        </p:nvGrpSpPr>
        <p:grpSpPr bwMode="auto">
          <a:xfrm>
            <a:off x="539750" y="3933825"/>
            <a:ext cx="2736850" cy="358775"/>
            <a:chOff x="683568" y="4077072"/>
            <a:chExt cx="2736304" cy="360040"/>
          </a:xfrm>
        </p:grpSpPr>
        <p:cxnSp>
          <p:nvCxnSpPr>
            <p:cNvPr id="34837" name="Straight Connector 11">
              <a:extLst>
                <a:ext uri="{FF2B5EF4-FFF2-40B4-BE49-F238E27FC236}">
                  <a16:creationId xmlns:a16="http://schemas.microsoft.com/office/drawing/2014/main" id="{5C4940C3-9FC9-354C-B55B-04BEC84A85F1}"/>
                </a:ext>
              </a:extLst>
            </p:cNvPr>
            <p:cNvCxnSpPr>
              <a:cxnSpLocks noChangeShapeType="1"/>
            </p:cNvCxnSpPr>
            <p:nvPr/>
          </p:nvCxnSpPr>
          <p:spPr bwMode="auto">
            <a:xfrm>
              <a:off x="755576" y="4293096"/>
              <a:ext cx="2592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838" name="Straight Connector 13">
              <a:extLst>
                <a:ext uri="{FF2B5EF4-FFF2-40B4-BE49-F238E27FC236}">
                  <a16:creationId xmlns:a16="http://schemas.microsoft.com/office/drawing/2014/main" id="{F82128DA-625F-C941-86CB-FC9CB8FEADDF}"/>
                </a:ext>
              </a:extLst>
            </p:cNvPr>
            <p:cNvCxnSpPr>
              <a:cxnSpLocks noChangeShapeType="1"/>
            </p:cNvCxnSpPr>
            <p:nvPr/>
          </p:nvCxnSpPr>
          <p:spPr bwMode="auto">
            <a:xfrm>
              <a:off x="2051720" y="4077072"/>
              <a:ext cx="0" cy="3600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4839" name="Oval 16">
              <a:extLst>
                <a:ext uri="{FF2B5EF4-FFF2-40B4-BE49-F238E27FC236}">
                  <a16:creationId xmlns:a16="http://schemas.microsoft.com/office/drawing/2014/main" id="{DD2E43E2-E988-3B47-8ABC-5FC98887BFEC}"/>
                </a:ext>
              </a:extLst>
            </p:cNvPr>
            <p:cNvSpPr>
              <a:spLocks noChangeArrowheads="1"/>
            </p:cNvSpPr>
            <p:nvPr/>
          </p:nvSpPr>
          <p:spPr bwMode="auto">
            <a:xfrm flipV="1">
              <a:off x="683568" y="4182504"/>
              <a:ext cx="216024" cy="216024"/>
            </a:xfrm>
            <a:prstGeom prst="ellipse">
              <a:avLst/>
            </a:prstGeom>
            <a:solidFill>
              <a:schemeClr val="accent1"/>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endParaRPr lang="en-GB" altLang="en-US" sz="2800">
                <a:solidFill>
                  <a:schemeClr val="tx1"/>
                </a:solidFill>
              </a:endParaRPr>
            </a:p>
          </p:txBody>
        </p:sp>
        <p:sp>
          <p:nvSpPr>
            <p:cNvPr id="34840" name="Oval 17">
              <a:extLst>
                <a:ext uri="{FF2B5EF4-FFF2-40B4-BE49-F238E27FC236}">
                  <a16:creationId xmlns:a16="http://schemas.microsoft.com/office/drawing/2014/main" id="{9CA99F19-3C6A-1346-9A0A-192F90024133}"/>
                </a:ext>
              </a:extLst>
            </p:cNvPr>
            <p:cNvSpPr>
              <a:spLocks noChangeArrowheads="1"/>
            </p:cNvSpPr>
            <p:nvPr/>
          </p:nvSpPr>
          <p:spPr bwMode="auto">
            <a:xfrm flipV="1">
              <a:off x="3203848" y="4187664"/>
              <a:ext cx="216024" cy="216024"/>
            </a:xfrm>
            <a:prstGeom prst="ellipse">
              <a:avLst/>
            </a:prstGeom>
            <a:solidFill>
              <a:schemeClr val="accent1"/>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endParaRPr lang="en-GB" altLang="en-US" sz="2800">
                <a:solidFill>
                  <a:schemeClr val="tx1"/>
                </a:solidFill>
              </a:endParaRPr>
            </a:p>
          </p:txBody>
        </p:sp>
      </p:grpSp>
      <p:grpSp>
        <p:nvGrpSpPr>
          <p:cNvPr id="20" name="Group 19">
            <a:extLst>
              <a:ext uri="{FF2B5EF4-FFF2-40B4-BE49-F238E27FC236}">
                <a16:creationId xmlns:a16="http://schemas.microsoft.com/office/drawing/2014/main" id="{60AE7146-894C-0146-AA96-F7FE73FD2149}"/>
              </a:ext>
            </a:extLst>
          </p:cNvPr>
          <p:cNvGrpSpPr>
            <a:grpSpLocks/>
          </p:cNvGrpSpPr>
          <p:nvPr/>
        </p:nvGrpSpPr>
        <p:grpSpPr bwMode="auto">
          <a:xfrm>
            <a:off x="5940425" y="3933825"/>
            <a:ext cx="2735263" cy="358775"/>
            <a:chOff x="683568" y="4077072"/>
            <a:chExt cx="2736304" cy="360040"/>
          </a:xfrm>
        </p:grpSpPr>
        <p:cxnSp>
          <p:nvCxnSpPr>
            <p:cNvPr id="34833" name="Straight Connector 20">
              <a:extLst>
                <a:ext uri="{FF2B5EF4-FFF2-40B4-BE49-F238E27FC236}">
                  <a16:creationId xmlns:a16="http://schemas.microsoft.com/office/drawing/2014/main" id="{B9506CFC-9316-1248-8733-70AED36953D3}"/>
                </a:ext>
              </a:extLst>
            </p:cNvPr>
            <p:cNvCxnSpPr>
              <a:cxnSpLocks noChangeShapeType="1"/>
            </p:cNvCxnSpPr>
            <p:nvPr/>
          </p:nvCxnSpPr>
          <p:spPr bwMode="auto">
            <a:xfrm>
              <a:off x="755576" y="4293096"/>
              <a:ext cx="2592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834" name="Straight Connector 21">
              <a:extLst>
                <a:ext uri="{FF2B5EF4-FFF2-40B4-BE49-F238E27FC236}">
                  <a16:creationId xmlns:a16="http://schemas.microsoft.com/office/drawing/2014/main" id="{43B74DA2-5AED-BA48-A23D-BE38FB4C02CC}"/>
                </a:ext>
              </a:extLst>
            </p:cNvPr>
            <p:cNvCxnSpPr>
              <a:cxnSpLocks noChangeShapeType="1"/>
            </p:cNvCxnSpPr>
            <p:nvPr/>
          </p:nvCxnSpPr>
          <p:spPr bwMode="auto">
            <a:xfrm>
              <a:off x="2051720" y="4077072"/>
              <a:ext cx="0" cy="3600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4835" name="Oval 22">
              <a:extLst>
                <a:ext uri="{FF2B5EF4-FFF2-40B4-BE49-F238E27FC236}">
                  <a16:creationId xmlns:a16="http://schemas.microsoft.com/office/drawing/2014/main" id="{F3543BA3-E989-B24D-BF0B-FD561DE305C6}"/>
                </a:ext>
              </a:extLst>
            </p:cNvPr>
            <p:cNvSpPr>
              <a:spLocks noChangeArrowheads="1"/>
            </p:cNvSpPr>
            <p:nvPr/>
          </p:nvSpPr>
          <p:spPr bwMode="auto">
            <a:xfrm flipV="1">
              <a:off x="683568" y="4182504"/>
              <a:ext cx="216024" cy="216024"/>
            </a:xfrm>
            <a:prstGeom prst="ellipse">
              <a:avLst/>
            </a:prstGeom>
            <a:solidFill>
              <a:schemeClr val="accent1"/>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endParaRPr lang="en-GB" altLang="en-US" sz="2800">
                <a:solidFill>
                  <a:schemeClr val="tx1"/>
                </a:solidFill>
              </a:endParaRPr>
            </a:p>
          </p:txBody>
        </p:sp>
        <p:sp>
          <p:nvSpPr>
            <p:cNvPr id="34836" name="Oval 23">
              <a:extLst>
                <a:ext uri="{FF2B5EF4-FFF2-40B4-BE49-F238E27FC236}">
                  <a16:creationId xmlns:a16="http://schemas.microsoft.com/office/drawing/2014/main" id="{1AE821EF-F14D-7549-B1B7-CD0118AE7A96}"/>
                </a:ext>
              </a:extLst>
            </p:cNvPr>
            <p:cNvSpPr>
              <a:spLocks noChangeArrowheads="1"/>
            </p:cNvSpPr>
            <p:nvPr/>
          </p:nvSpPr>
          <p:spPr bwMode="auto">
            <a:xfrm flipV="1">
              <a:off x="3203848" y="4187664"/>
              <a:ext cx="216024" cy="216024"/>
            </a:xfrm>
            <a:prstGeom prst="ellipse">
              <a:avLst/>
            </a:prstGeom>
            <a:solidFill>
              <a:schemeClr val="accent1"/>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endParaRPr lang="en-GB" altLang="en-US" sz="2800">
                <a:solidFill>
                  <a:schemeClr val="tx1"/>
                </a:solidFill>
              </a:endParaRPr>
            </a:p>
          </p:txBody>
        </p:sp>
      </p:grpSp>
      <p:sp>
        <p:nvSpPr>
          <p:cNvPr id="25" name="TextBox 24">
            <a:extLst>
              <a:ext uri="{FF2B5EF4-FFF2-40B4-BE49-F238E27FC236}">
                <a16:creationId xmlns:a16="http://schemas.microsoft.com/office/drawing/2014/main" id="{EB19834B-431B-284C-8A05-E940FB4B6E82}"/>
              </a:ext>
            </a:extLst>
          </p:cNvPr>
          <p:cNvSpPr txBox="1">
            <a:spLocks noChangeArrowheads="1"/>
          </p:cNvSpPr>
          <p:nvPr/>
        </p:nvSpPr>
        <p:spPr bwMode="auto">
          <a:xfrm>
            <a:off x="34925" y="3605213"/>
            <a:ext cx="1100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solidFill>
                  <a:srgbClr val="732600"/>
                </a:solidFill>
              </a:rPr>
              <a:t>distance</a:t>
            </a:r>
          </a:p>
        </p:txBody>
      </p:sp>
      <p:sp>
        <p:nvSpPr>
          <p:cNvPr id="26" name="TextBox 25">
            <a:extLst>
              <a:ext uri="{FF2B5EF4-FFF2-40B4-BE49-F238E27FC236}">
                <a16:creationId xmlns:a16="http://schemas.microsoft.com/office/drawing/2014/main" id="{AF5720A7-E64F-664A-9E54-01EFDACB9FF3}"/>
              </a:ext>
            </a:extLst>
          </p:cNvPr>
          <p:cNvSpPr txBox="1">
            <a:spLocks noChangeArrowheads="1"/>
          </p:cNvSpPr>
          <p:nvPr/>
        </p:nvSpPr>
        <p:spPr bwMode="auto">
          <a:xfrm>
            <a:off x="5345113" y="3565525"/>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solidFill>
                  <a:srgbClr val="732600"/>
                </a:solidFill>
              </a:rPr>
              <a:t>time</a:t>
            </a:r>
          </a:p>
        </p:txBody>
      </p:sp>
      <p:pic>
        <p:nvPicPr>
          <p:cNvPr id="11" name="Picture 10">
            <a:extLst>
              <a:ext uri="{FF2B5EF4-FFF2-40B4-BE49-F238E27FC236}">
                <a16:creationId xmlns:a16="http://schemas.microsoft.com/office/drawing/2014/main" id="{D160A30C-BF25-1B41-B3E5-F8F73D0B3783}"/>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555875" y="3500438"/>
            <a:ext cx="39052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1DFBDC9-DA91-B740-A636-FA16168AA0EE}"/>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27313" y="3500438"/>
            <a:ext cx="38163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CA5085A-AB19-9F44-AC72-7A7D8505ABE3}"/>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627313" y="3500438"/>
            <a:ext cx="37973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TextBox 14">
            <a:extLst>
              <a:ext uri="{FF2B5EF4-FFF2-40B4-BE49-F238E27FC236}">
                <a16:creationId xmlns:a16="http://schemas.microsoft.com/office/drawing/2014/main" id="{F8C68ADC-DD19-E844-8CD9-7CB43D6B0DBD}"/>
              </a:ext>
            </a:extLst>
          </p:cNvPr>
          <p:cNvSpPr txBox="1">
            <a:spLocks noChangeArrowheads="1"/>
          </p:cNvSpPr>
          <p:nvPr/>
        </p:nvSpPr>
        <p:spPr bwMode="auto">
          <a:xfrm>
            <a:off x="7124700" y="115888"/>
            <a:ext cx="19113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solidFill>
                  <a:srgbClr val="000000"/>
                </a:solidFill>
              </a:rPr>
              <a:t>Peter Liljedahl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236F1EE-97CA-D34F-A8C9-0A478ACAC2CB}"/>
              </a:ext>
            </a:extLst>
          </p:cNvPr>
          <p:cNvSpPr>
            <a:spLocks noGrp="1" noChangeArrowheads="1"/>
          </p:cNvSpPr>
          <p:nvPr>
            <p:ph type="title"/>
          </p:nvPr>
        </p:nvSpPr>
        <p:spPr/>
        <p:txBody>
          <a:bodyPr/>
          <a:lstStyle/>
          <a:p>
            <a:r>
              <a:rPr lang="en-GB" altLang="en-US">
                <a:ea typeface="ＭＳ Ｐゴシック" panose="020B0600070205080204" pitchFamily="34" charset="-128"/>
              </a:rPr>
              <a:t>Ride &amp; Tie</a:t>
            </a:r>
          </a:p>
        </p:txBody>
      </p:sp>
      <p:sp>
        <p:nvSpPr>
          <p:cNvPr id="36866" name="Content Placeholder 2">
            <a:extLst>
              <a:ext uri="{FF2B5EF4-FFF2-40B4-BE49-F238E27FC236}">
                <a16:creationId xmlns:a16="http://schemas.microsoft.com/office/drawing/2014/main" id="{2D503AE5-60A2-8C42-A9F9-1ACA5D7A3533}"/>
              </a:ext>
            </a:extLst>
          </p:cNvPr>
          <p:cNvSpPr>
            <a:spLocks noGrp="1" noChangeArrowheads="1"/>
          </p:cNvSpPr>
          <p:nvPr>
            <p:ph idx="1"/>
          </p:nvPr>
        </p:nvSpPr>
        <p:spPr>
          <a:xfrm>
            <a:off x="323850" y="836613"/>
            <a:ext cx="7704138" cy="5256212"/>
          </a:xfrm>
        </p:spPr>
        <p:txBody>
          <a:bodyPr/>
          <a:lstStyle/>
          <a:p>
            <a:pPr>
              <a:buFont typeface="Wingdings" pitchFamily="2" charset="2"/>
              <a:buChar char="v"/>
            </a:pPr>
            <a:r>
              <a:rPr lang="en-GB" altLang="en-US">
                <a:ea typeface="ＭＳ Ｐゴシック" panose="020B0600070205080204" pitchFamily="34" charset="-128"/>
              </a:rPr>
              <a:t>Imagine that you and a friend have a single horse (bicycle) and that you both want to get to a town some distance away.</a:t>
            </a:r>
          </a:p>
          <a:p>
            <a:pPr>
              <a:buFont typeface="Wingdings" pitchFamily="2" charset="2"/>
              <a:buChar char="v"/>
            </a:pPr>
            <a:r>
              <a:rPr lang="en-GB" altLang="en-US">
                <a:ea typeface="ＭＳ Ｐゴシック" panose="020B0600070205080204" pitchFamily="34" charset="-128"/>
              </a:rPr>
              <a:t>In common with folks in the 17</a:t>
            </a:r>
            <a:r>
              <a:rPr lang="en-GB" altLang="en-US" baseline="30000">
                <a:ea typeface="ＭＳ Ｐゴシック" panose="020B0600070205080204" pitchFamily="34" charset="-128"/>
              </a:rPr>
              <a:t>th</a:t>
            </a:r>
            <a:r>
              <a:rPr lang="en-GB" altLang="en-US">
                <a:ea typeface="ＭＳ Ｐゴシック" panose="020B0600070205080204" pitchFamily="34" charset="-128"/>
              </a:rPr>
              <a:t> century, one of you sets off on the horse while the other walks. At some point the first dismounts, ties the horse and walks on. When you get to the horse you mount and ride on past your friend. Then you too tie the horse and walk on…</a:t>
            </a:r>
          </a:p>
          <a:p>
            <a:pPr>
              <a:buFont typeface="Wingdings" pitchFamily="2" charset="2"/>
              <a:buChar char="v"/>
            </a:pPr>
            <a:r>
              <a:rPr lang="en-GB" altLang="en-US">
                <a:ea typeface="ＭＳ Ｐゴシック" panose="020B0600070205080204" pitchFamily="34" charset="-128"/>
              </a:rPr>
              <a:t>Supposing you both ride faster than you walk but at different speeds, how do you decide when and where to tie the horse so that you both arrive at your destination at the same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6937A142-2E32-324B-A795-2881EA516694}"/>
              </a:ext>
            </a:extLst>
          </p:cNvPr>
          <p:cNvSpPr>
            <a:spLocks noGrp="1" noChangeArrowheads="1"/>
          </p:cNvSpPr>
          <p:nvPr>
            <p:ph type="title"/>
          </p:nvPr>
        </p:nvSpPr>
        <p:spPr/>
        <p:txBody>
          <a:bodyPr/>
          <a:lstStyle/>
          <a:p>
            <a:r>
              <a:rPr lang="en-US" altLang="en-US">
                <a:ea typeface="ＭＳ Ｐゴシック" panose="020B0600070205080204" pitchFamily="34" charset="-128"/>
              </a:rPr>
              <a:t>Conjecturing Atmosphere</a:t>
            </a:r>
          </a:p>
        </p:txBody>
      </p:sp>
      <p:sp>
        <p:nvSpPr>
          <p:cNvPr id="7170" name="Content Placeholder 2">
            <a:extLst>
              <a:ext uri="{FF2B5EF4-FFF2-40B4-BE49-F238E27FC236}">
                <a16:creationId xmlns:a16="http://schemas.microsoft.com/office/drawing/2014/main" id="{DD32B889-6AEB-0A4A-A594-CE480D27EAC2}"/>
              </a:ext>
            </a:extLst>
          </p:cNvPr>
          <p:cNvSpPr>
            <a:spLocks noGrp="1" noChangeArrowheads="1"/>
          </p:cNvSpPr>
          <p:nvPr>
            <p:ph idx="1"/>
          </p:nvPr>
        </p:nvSpPr>
        <p:spPr>
          <a:xfrm>
            <a:off x="381000" y="1066800"/>
            <a:ext cx="8077200" cy="5257800"/>
          </a:xfrm>
        </p:spPr>
        <p:txBody>
          <a:bodyPr/>
          <a:lstStyle/>
          <a:p>
            <a:pPr>
              <a:buFont typeface="Wingdings" pitchFamily="2" charset="2"/>
              <a:buChar char="v"/>
            </a:pPr>
            <a:r>
              <a:rPr lang="en-US" altLang="en-US" dirty="0">
                <a:ea typeface="ＭＳ Ｐゴシック" panose="020B0600070205080204" pitchFamily="34" charset="-128"/>
              </a:rPr>
              <a:t>Everything said in this room is a conjecture …</a:t>
            </a:r>
          </a:p>
          <a:p>
            <a:pPr lvl="1">
              <a:buFont typeface="Courier New" panose="02070309020205020404" pitchFamily="49" charset="0"/>
              <a:buChar char="o"/>
            </a:pPr>
            <a:r>
              <a:rPr lang="en-US" altLang="en-US" dirty="0">
                <a:ea typeface="ＭＳ Ｐゴシック" panose="020B0600070205080204" pitchFamily="34" charset="-128"/>
              </a:rPr>
              <a:t>To be tested out in your experience</a:t>
            </a:r>
          </a:p>
          <a:p>
            <a:pPr lvl="1">
              <a:buFont typeface="Courier New" panose="02070309020205020404" pitchFamily="49" charset="0"/>
              <a:buChar char="o"/>
            </a:pPr>
            <a:r>
              <a:rPr lang="en-US" altLang="en-US" dirty="0">
                <a:ea typeface="ＭＳ Ｐゴシック" panose="020B0600070205080204" pitchFamily="34" charset="-128"/>
              </a:rPr>
              <a:t>To be tested mathematically</a:t>
            </a:r>
          </a:p>
          <a:p>
            <a:pPr lvl="1">
              <a:buFont typeface="Courier New" panose="02070309020205020404" pitchFamily="49" charset="0"/>
              <a:buChar char="o"/>
            </a:pPr>
            <a:r>
              <a:rPr lang="en-US" altLang="en-US" dirty="0">
                <a:ea typeface="ＭＳ Ｐゴシック" panose="020B0600070205080204" pitchFamily="34" charset="-128"/>
              </a:rPr>
              <a:t>To be modified if it turns out to need modifying</a:t>
            </a:r>
          </a:p>
          <a:p>
            <a:pPr>
              <a:buFont typeface="Wingdings" pitchFamily="2" charset="2"/>
              <a:buChar char="v"/>
            </a:pPr>
            <a:r>
              <a:rPr lang="en-US" altLang="en-US" dirty="0">
                <a:ea typeface="ＭＳ Ｐゴシック" panose="020B0600070205080204" pitchFamily="34" charset="-128"/>
              </a:rPr>
              <a:t>If you KNOW immediately, take the opportunity to focus on what you know, or ask questions that might assist others to see what you see</a:t>
            </a:r>
          </a:p>
          <a:p>
            <a:pPr>
              <a:buFont typeface="Wingdings" pitchFamily="2" charset="2"/>
              <a:buChar char="v"/>
            </a:pPr>
            <a:r>
              <a:rPr lang="en-US" altLang="en-US" dirty="0">
                <a:ea typeface="ＭＳ Ｐゴシック" panose="020B0600070205080204" pitchFamily="34" charset="-128"/>
              </a:rPr>
              <a:t>If you are uncertain or stuck, take the opportunity to try to express what you </a:t>
            </a:r>
            <a:r>
              <a:rPr lang="en-US" altLang="en-US" i="1" dirty="0">
                <a:solidFill>
                  <a:srgbClr val="0000FF"/>
                </a:solidFill>
                <a:ea typeface="ＭＳ Ｐゴシック" panose="020B0600070205080204" pitchFamily="34" charset="-128"/>
              </a:rPr>
              <a:t>do</a:t>
            </a:r>
            <a:r>
              <a:rPr lang="en-US" altLang="en-US" dirty="0">
                <a:ea typeface="ＭＳ Ｐゴシック" panose="020B0600070205080204" pitchFamily="34" charset="-128"/>
              </a:rPr>
              <a:t> comprehend, or to ask about what you do not!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9A55E3D5-4634-8F42-99F3-4C13AE03115C}"/>
              </a:ext>
            </a:extLst>
          </p:cNvPr>
          <p:cNvSpPr>
            <a:spLocks noGrp="1" noChangeArrowheads="1"/>
          </p:cNvSpPr>
          <p:nvPr>
            <p:ph type="title"/>
          </p:nvPr>
        </p:nvSpPr>
        <p:spPr/>
        <p:txBody>
          <a:bodyPr/>
          <a:lstStyle/>
          <a:p>
            <a:r>
              <a:rPr lang="en-GB" altLang="en-US">
                <a:ea typeface="ＭＳ Ｐゴシック" panose="020B0600070205080204" pitchFamily="34" charset="-128"/>
              </a:rPr>
              <a:t>Ride &amp; Tie</a:t>
            </a:r>
          </a:p>
        </p:txBody>
      </p:sp>
      <p:sp>
        <p:nvSpPr>
          <p:cNvPr id="37890" name="Content Placeholder 2">
            <a:extLst>
              <a:ext uri="{FF2B5EF4-FFF2-40B4-BE49-F238E27FC236}">
                <a16:creationId xmlns:a16="http://schemas.microsoft.com/office/drawing/2014/main" id="{BB9E337D-F250-004A-8B11-818C9B53236E}"/>
              </a:ext>
            </a:extLst>
          </p:cNvPr>
          <p:cNvSpPr>
            <a:spLocks noGrp="1" noChangeArrowheads="1"/>
          </p:cNvSpPr>
          <p:nvPr>
            <p:ph idx="1"/>
          </p:nvPr>
        </p:nvSpPr>
        <p:spPr>
          <a:xfrm>
            <a:off x="323850" y="1125538"/>
            <a:ext cx="7727950" cy="719137"/>
          </a:xfrm>
        </p:spPr>
        <p:txBody>
          <a:bodyPr/>
          <a:lstStyle/>
          <a:p>
            <a:pPr>
              <a:buFont typeface="Wingdings" pitchFamily="2" charset="2"/>
              <a:buChar char="v"/>
            </a:pPr>
            <a:r>
              <a:rPr lang="en-GB" altLang="en-US">
                <a:ea typeface="ＭＳ Ｐゴシック" panose="020B0600070205080204" pitchFamily="34" charset="-128"/>
              </a:rPr>
              <a:t>Imagine, then draw a diagram!</a:t>
            </a:r>
          </a:p>
        </p:txBody>
      </p:sp>
      <p:sp>
        <p:nvSpPr>
          <p:cNvPr id="7" name="Content Placeholder 2">
            <a:extLst>
              <a:ext uri="{FF2B5EF4-FFF2-40B4-BE49-F238E27FC236}">
                <a16:creationId xmlns:a16="http://schemas.microsoft.com/office/drawing/2014/main" id="{E513D616-3060-DC46-B4B7-1056D9FF5B55}"/>
              </a:ext>
            </a:extLst>
          </p:cNvPr>
          <p:cNvSpPr txBox="1">
            <a:spLocks/>
          </p:cNvSpPr>
          <p:nvPr/>
        </p:nvSpPr>
        <p:spPr bwMode="auto">
          <a:xfrm>
            <a:off x="395288" y="5661025"/>
            <a:ext cx="4824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lgn="ctr">
              <a:buClr>
                <a:schemeClr val="tx2"/>
              </a:buClr>
              <a:buFont typeface="Monotype Sorts" pitchFamily="2" charset="2"/>
              <a:buChar char="/"/>
            </a:pPr>
            <a:r>
              <a:rPr lang="en-GB" altLang="en-US" b="0"/>
              <a:t>Does the diagram make sense </a:t>
            </a:r>
            <a:br>
              <a:rPr lang="en-GB" altLang="en-US" b="0"/>
            </a:br>
            <a:r>
              <a:rPr lang="en-GB" altLang="en-US" b="0"/>
              <a:t>(meet the constraints)?</a:t>
            </a:r>
          </a:p>
        </p:txBody>
      </p:sp>
      <p:pic>
        <p:nvPicPr>
          <p:cNvPr id="5" name="Picture 4">
            <a:extLst>
              <a:ext uri="{FF2B5EF4-FFF2-40B4-BE49-F238E27FC236}">
                <a16:creationId xmlns:a16="http://schemas.microsoft.com/office/drawing/2014/main" id="{6D932FB8-41F9-8D47-B722-C1A012525F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643063"/>
            <a:ext cx="7394575"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2076004-4259-EC4F-881A-A24B9E9F39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025" y="1638300"/>
            <a:ext cx="74025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7">
            <a:extLst>
              <a:ext uri="{FF2B5EF4-FFF2-40B4-BE49-F238E27FC236}">
                <a16:creationId xmlns:a16="http://schemas.microsoft.com/office/drawing/2014/main" id="{5DCEA5AD-ACA6-1E4A-A8CB-37EE82566500}"/>
              </a:ext>
            </a:extLst>
          </p:cNvPr>
          <p:cNvSpPr/>
          <p:nvPr/>
        </p:nvSpPr>
        <p:spPr bwMode="auto">
          <a:xfrm>
            <a:off x="5148263" y="4076700"/>
            <a:ext cx="3563937" cy="1368425"/>
          </a:xfrm>
          <a:prstGeom prst="cloudCallout">
            <a:avLst>
              <a:gd name="adj1" fmla="val -54148"/>
              <a:gd name="adj2" fmla="val 102725"/>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b="0" dirty="0">
                <a:solidFill>
                  <a:srgbClr val="631908"/>
                </a:solidFill>
                <a:latin typeface="Chalkboard" charset="0"/>
                <a:ea typeface="ＭＳ Ｐゴシック" charset="0"/>
                <a:cs typeface="ＭＳ Ｐゴシック" charset="0"/>
              </a:rPr>
              <a:t>Seeking Relationships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B3D7E4F5-E0F4-DE40-A178-A51E7262A6CF}"/>
              </a:ext>
            </a:extLst>
          </p:cNvPr>
          <p:cNvSpPr>
            <a:spLocks noGrp="1" noChangeArrowheads="1"/>
          </p:cNvSpPr>
          <p:nvPr>
            <p:ph type="title"/>
          </p:nvPr>
        </p:nvSpPr>
        <p:spPr/>
        <p:txBody>
          <a:bodyPr/>
          <a:lstStyle/>
          <a:p>
            <a:r>
              <a:rPr lang="en-US" altLang="en-US">
                <a:ea typeface="ＭＳ Ｐゴシック" panose="020B0600070205080204" pitchFamily="34" charset="-128"/>
              </a:rPr>
              <a:t>Sundaram</a:t>
            </a:r>
            <a:r>
              <a:rPr lang="ja-JP" altLang="en-US">
                <a:ea typeface="ＭＳ Ｐゴシック" panose="020B0600070205080204" pitchFamily="34" charset="-128"/>
              </a:rPr>
              <a:t>’</a:t>
            </a:r>
            <a:r>
              <a:rPr lang="en-US" altLang="ja-JP">
                <a:ea typeface="ＭＳ Ｐゴシック" panose="020B0600070205080204" pitchFamily="34" charset="-128"/>
              </a:rPr>
              <a:t>s Sieve</a:t>
            </a:r>
            <a:endParaRPr lang="en-US" altLang="en-US">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A2921B7D-2E75-2249-B83D-3F12E71F095D}"/>
              </a:ext>
            </a:extLst>
          </p:cNvPr>
          <p:cNvGraphicFramePr>
            <a:graphicFrameLocks noGrp="1"/>
          </p:cNvGraphicFramePr>
          <p:nvPr>
            <p:ph idx="1"/>
          </p:nvPr>
        </p:nvGraphicFramePr>
        <p:xfrm>
          <a:off x="381000" y="1066800"/>
          <a:ext cx="8382000" cy="3635375"/>
        </p:xfrm>
        <a:graphic>
          <a:graphicData uri="http://schemas.openxmlformats.org/drawingml/2006/table">
            <a:tbl>
              <a:tblPr/>
              <a:tblGrid>
                <a:gridCol w="1196975">
                  <a:extLst>
                    <a:ext uri="{9D8B030D-6E8A-4147-A177-3AD203B41FA5}">
                      <a16:colId xmlns:a16="http://schemas.microsoft.com/office/drawing/2014/main" val="20000"/>
                    </a:ext>
                  </a:extLst>
                </a:gridCol>
                <a:gridCol w="1198563">
                  <a:extLst>
                    <a:ext uri="{9D8B030D-6E8A-4147-A177-3AD203B41FA5}">
                      <a16:colId xmlns:a16="http://schemas.microsoft.com/office/drawing/2014/main" val="20001"/>
                    </a:ext>
                  </a:extLst>
                </a:gridCol>
                <a:gridCol w="1196975">
                  <a:extLst>
                    <a:ext uri="{9D8B030D-6E8A-4147-A177-3AD203B41FA5}">
                      <a16:colId xmlns:a16="http://schemas.microsoft.com/office/drawing/2014/main" val="20002"/>
                    </a:ext>
                  </a:extLst>
                </a:gridCol>
                <a:gridCol w="1196975">
                  <a:extLst>
                    <a:ext uri="{9D8B030D-6E8A-4147-A177-3AD203B41FA5}">
                      <a16:colId xmlns:a16="http://schemas.microsoft.com/office/drawing/2014/main" val="20003"/>
                    </a:ext>
                  </a:extLst>
                </a:gridCol>
                <a:gridCol w="1196975">
                  <a:extLst>
                    <a:ext uri="{9D8B030D-6E8A-4147-A177-3AD203B41FA5}">
                      <a16:colId xmlns:a16="http://schemas.microsoft.com/office/drawing/2014/main" val="20004"/>
                    </a:ext>
                  </a:extLst>
                </a:gridCol>
                <a:gridCol w="1198562">
                  <a:extLst>
                    <a:ext uri="{9D8B030D-6E8A-4147-A177-3AD203B41FA5}">
                      <a16:colId xmlns:a16="http://schemas.microsoft.com/office/drawing/2014/main" val="20005"/>
                    </a:ext>
                  </a:extLst>
                </a:gridCol>
                <a:gridCol w="1196975">
                  <a:extLst>
                    <a:ext uri="{9D8B030D-6E8A-4147-A177-3AD203B41FA5}">
                      <a16:colId xmlns:a16="http://schemas.microsoft.com/office/drawing/2014/main" val="20006"/>
                    </a:ext>
                  </a:extLst>
                </a:gridCol>
              </a:tblGrid>
              <a:tr h="727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27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38</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49</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60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71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82</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extLst>
                  <a:ext uri="{0D108BD9-81ED-4DB2-BD59-A6C34878D82A}">
                    <a16:rowId xmlns:a16="http://schemas.microsoft.com/office/drawing/2014/main" val="10000"/>
                  </a:ext>
                </a:extLst>
              </a:tr>
              <a:tr h="727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13</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22</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31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40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49</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58</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67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extLst>
                  <a:ext uri="{0D108BD9-81ED-4DB2-BD59-A6C34878D82A}">
                    <a16:rowId xmlns:a16="http://schemas.microsoft.com/office/drawing/2014/main" val="10001"/>
                  </a:ext>
                </a:extLst>
              </a:tr>
              <a:tr h="727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24</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31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38</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45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52</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extLst>
                  <a:ext uri="{0D108BD9-81ED-4DB2-BD59-A6C34878D82A}">
                    <a16:rowId xmlns:a16="http://schemas.microsoft.com/office/drawing/2014/main" val="10002"/>
                  </a:ext>
                </a:extLst>
              </a:tr>
              <a:tr h="727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12</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22</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27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32</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37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BCDDF"/>
                    </a:solidFill>
                  </a:tcPr>
                </a:tc>
                <a:extLst>
                  <a:ext uri="{0D108BD9-81ED-4DB2-BD59-A6C34878D82A}">
                    <a16:rowId xmlns:a16="http://schemas.microsoft.com/office/drawing/2014/main" val="10003"/>
                  </a:ext>
                </a:extLst>
              </a:tr>
              <a:tr h="727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4</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13</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19</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279F"/>
                          </a:solidFill>
                          <a:effectLst/>
                          <a:latin typeface="Chalkboard" charset="0"/>
                          <a:ea typeface="ＭＳ Ｐゴシック" charset="0"/>
                          <a:cs typeface="ＭＳ Ｐゴシック" charset="0"/>
                        </a:rPr>
                        <a:t>22</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7E8F0"/>
                    </a:solidFill>
                  </a:tcPr>
                </a:tc>
                <a:extLst>
                  <a:ext uri="{0D108BD9-81ED-4DB2-BD59-A6C34878D82A}">
                    <a16:rowId xmlns:a16="http://schemas.microsoft.com/office/drawing/2014/main" val="10004"/>
                  </a:ext>
                </a:extLst>
              </a:tr>
            </a:tbl>
          </a:graphicData>
        </a:graphic>
      </p:graphicFrame>
      <p:sp>
        <p:nvSpPr>
          <p:cNvPr id="5" name="Rounded Rectangle 4">
            <a:extLst>
              <a:ext uri="{FF2B5EF4-FFF2-40B4-BE49-F238E27FC236}">
                <a16:creationId xmlns:a16="http://schemas.microsoft.com/office/drawing/2014/main" id="{54DAF92F-3E92-7147-9D53-2BB977A4C0A7}"/>
              </a:ext>
            </a:extLst>
          </p:cNvPr>
          <p:cNvSpPr/>
          <p:nvPr/>
        </p:nvSpPr>
        <p:spPr bwMode="auto">
          <a:xfrm>
            <a:off x="652463" y="5991225"/>
            <a:ext cx="7664450" cy="533400"/>
          </a:xfrm>
          <a:prstGeom prst="roundRect">
            <a:avLst>
              <a:gd name="adj" fmla="val 48608"/>
            </a:avLst>
          </a:prstGeom>
          <a:solidFill>
            <a:srgbClr val="FFF077"/>
          </a:solidFill>
          <a:ln w="9525" cap="flat" cmpd="sng" algn="ctr">
            <a:solidFill>
              <a:srgbClr val="000090"/>
            </a:solidFill>
            <a:prstDash val="solid"/>
            <a:round/>
            <a:headEnd type="none" w="med" len="med"/>
            <a:tailEnd type="none" w="med" len="med"/>
          </a:ln>
          <a:effectLst/>
        </p:spPr>
        <p:txBody>
          <a:bodyPr/>
          <a:lstStyle/>
          <a:p>
            <a:pPr>
              <a:defRPr/>
            </a:pPr>
            <a:r>
              <a:rPr lang="en-US" sz="2000" b="0" dirty="0">
                <a:solidFill>
                  <a:schemeClr val="bg2">
                    <a:lumMod val="75000"/>
                  </a:schemeClr>
                </a:solidFill>
                <a:latin typeface="Chalkboard" charset="0"/>
                <a:ea typeface="+mn-ea"/>
              </a:rPr>
              <a:t>What number will appear in the </a:t>
            </a:r>
            <a:r>
              <a:rPr lang="en-US" sz="2000" b="0" i="1" dirty="0" err="1">
                <a:solidFill>
                  <a:schemeClr val="bg2">
                    <a:lumMod val="75000"/>
                  </a:schemeClr>
                </a:solidFill>
                <a:latin typeface="Chalkboard" charset="0"/>
                <a:ea typeface="+mn-ea"/>
              </a:rPr>
              <a:t>R</a:t>
            </a:r>
            <a:r>
              <a:rPr lang="en-US" sz="2000" b="0" baseline="30000" dirty="0" err="1">
                <a:solidFill>
                  <a:schemeClr val="bg2">
                    <a:lumMod val="75000"/>
                  </a:schemeClr>
                </a:solidFill>
                <a:latin typeface="Chalkboard" charset="0"/>
                <a:ea typeface="+mn-ea"/>
              </a:rPr>
              <a:t>th</a:t>
            </a:r>
            <a:r>
              <a:rPr lang="en-US" sz="2000" b="0" dirty="0">
                <a:solidFill>
                  <a:schemeClr val="bg2">
                    <a:lumMod val="75000"/>
                  </a:schemeClr>
                </a:solidFill>
                <a:latin typeface="Chalkboard" charset="0"/>
                <a:ea typeface="+mn-ea"/>
              </a:rPr>
              <a:t> row and the </a:t>
            </a:r>
            <a:r>
              <a:rPr lang="en-US" sz="2000" b="0" i="1" dirty="0" err="1">
                <a:solidFill>
                  <a:schemeClr val="bg2">
                    <a:lumMod val="75000"/>
                  </a:schemeClr>
                </a:solidFill>
                <a:latin typeface="Chalkboard" charset="0"/>
                <a:ea typeface="+mn-ea"/>
              </a:rPr>
              <a:t>C</a:t>
            </a:r>
            <a:r>
              <a:rPr lang="en-US" sz="2000" b="0" baseline="30000" dirty="0" err="1">
                <a:solidFill>
                  <a:schemeClr val="bg2">
                    <a:lumMod val="75000"/>
                  </a:schemeClr>
                </a:solidFill>
                <a:latin typeface="Chalkboard" charset="0"/>
                <a:ea typeface="+mn-ea"/>
              </a:rPr>
              <a:t>th</a:t>
            </a:r>
            <a:r>
              <a:rPr lang="en-US" sz="2000" b="0" dirty="0">
                <a:solidFill>
                  <a:schemeClr val="bg2">
                    <a:lumMod val="75000"/>
                  </a:schemeClr>
                </a:solidFill>
                <a:latin typeface="Chalkboard" charset="0"/>
                <a:ea typeface="+mn-ea"/>
              </a:rPr>
              <a:t> column?</a:t>
            </a:r>
          </a:p>
        </p:txBody>
      </p:sp>
      <p:sp>
        <p:nvSpPr>
          <p:cNvPr id="6" name="Rounded Rectangle 5">
            <a:extLst>
              <a:ext uri="{FF2B5EF4-FFF2-40B4-BE49-F238E27FC236}">
                <a16:creationId xmlns:a16="http://schemas.microsoft.com/office/drawing/2014/main" id="{900F64D6-A48C-C941-8E51-613817C59753}"/>
              </a:ext>
            </a:extLst>
          </p:cNvPr>
          <p:cNvSpPr/>
          <p:nvPr/>
        </p:nvSpPr>
        <p:spPr bwMode="auto">
          <a:xfrm>
            <a:off x="755650" y="4941888"/>
            <a:ext cx="7920038" cy="935037"/>
          </a:xfrm>
          <a:prstGeom prst="roundRect">
            <a:avLst>
              <a:gd name="adj" fmla="val 48608"/>
            </a:avLst>
          </a:prstGeom>
          <a:solidFill>
            <a:srgbClr val="FFF077"/>
          </a:solidFill>
          <a:ln w="9525" cap="flat" cmpd="sng" algn="ctr">
            <a:solidFill>
              <a:srgbClr val="000090"/>
            </a:solidFill>
            <a:prstDash val="solid"/>
            <a:round/>
            <a:headEnd type="none" w="med" len="med"/>
            <a:tailEnd type="none" w="med" len="med"/>
          </a:ln>
          <a:effectLst/>
        </p:spPr>
        <p:txBody>
          <a:bodyPr/>
          <a:lstStyle/>
          <a:p>
            <a:pPr algn="ctr">
              <a:defRPr/>
            </a:pPr>
            <a:r>
              <a:rPr lang="en-US" sz="2000" b="0" dirty="0">
                <a:solidFill>
                  <a:schemeClr val="bg2">
                    <a:lumMod val="75000"/>
                  </a:schemeClr>
                </a:solidFill>
                <a:latin typeface="Chalkboard" charset="0"/>
                <a:ea typeface="+mn-ea"/>
              </a:rPr>
              <a:t>Claim: </a:t>
            </a:r>
            <a:r>
              <a:rPr lang="en-US" sz="2000" b="0" i="1" dirty="0">
                <a:solidFill>
                  <a:schemeClr val="bg2">
                    <a:lumMod val="75000"/>
                  </a:schemeClr>
                </a:solidFill>
                <a:latin typeface="Chalkboard" charset="0"/>
                <a:ea typeface="+mn-ea"/>
              </a:rPr>
              <a:t>N</a:t>
            </a:r>
            <a:r>
              <a:rPr lang="en-US" sz="2000" b="0" dirty="0">
                <a:solidFill>
                  <a:schemeClr val="bg2">
                    <a:lumMod val="75000"/>
                  </a:schemeClr>
                </a:solidFill>
                <a:latin typeface="Chalkboard" charset="0"/>
                <a:ea typeface="+mn-ea"/>
              </a:rPr>
              <a:t> will appear in the table extended to the right and up</a:t>
            </a:r>
          </a:p>
          <a:p>
            <a:pPr algn="ctr">
              <a:defRPr/>
            </a:pPr>
            <a:r>
              <a:rPr lang="en-US" sz="2000" b="0" dirty="0">
                <a:solidFill>
                  <a:schemeClr val="bg2">
                    <a:lumMod val="75000"/>
                  </a:schemeClr>
                </a:solidFill>
                <a:latin typeface="Chalkboard" charset="0"/>
                <a:ea typeface="+mn-ea"/>
              </a:rPr>
              <a:t> </a:t>
            </a:r>
            <a:r>
              <a:rPr lang="en-US" sz="2000" b="0" dirty="0" err="1">
                <a:solidFill>
                  <a:schemeClr val="bg2">
                    <a:lumMod val="75000"/>
                  </a:schemeClr>
                </a:solidFill>
                <a:latin typeface="Chalkboard" charset="0"/>
                <a:ea typeface="+mn-ea"/>
              </a:rPr>
              <a:t>iff</a:t>
            </a:r>
            <a:r>
              <a:rPr lang="en-US" sz="2000" b="0" dirty="0">
                <a:solidFill>
                  <a:schemeClr val="bg2">
                    <a:lumMod val="75000"/>
                  </a:schemeClr>
                </a:solidFill>
                <a:latin typeface="Chalkboard" charset="0"/>
                <a:ea typeface="+mn-ea"/>
              </a:rPr>
              <a:t> 2</a:t>
            </a:r>
            <a:r>
              <a:rPr lang="en-US" sz="2000" b="0" i="1" dirty="0">
                <a:solidFill>
                  <a:schemeClr val="bg2">
                    <a:lumMod val="75000"/>
                  </a:schemeClr>
                </a:solidFill>
                <a:latin typeface="Chalkboard" charset="0"/>
                <a:ea typeface="+mn-ea"/>
              </a:rPr>
              <a:t>N</a:t>
            </a:r>
            <a:r>
              <a:rPr lang="en-US" sz="2000" b="0" dirty="0">
                <a:solidFill>
                  <a:schemeClr val="bg2">
                    <a:lumMod val="75000"/>
                  </a:schemeClr>
                </a:solidFill>
                <a:latin typeface="Chalkboard" charset="0"/>
                <a:ea typeface="+mn-ea"/>
              </a:rPr>
              <a:t> + 1 is composite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F8C62339-4197-004F-A1A5-5B2016262061}"/>
              </a:ext>
            </a:extLst>
          </p:cNvPr>
          <p:cNvSpPr>
            <a:spLocks noGrp="1" noChangeArrowheads="1"/>
          </p:cNvSpPr>
          <p:nvPr>
            <p:ph type="title"/>
          </p:nvPr>
        </p:nvSpPr>
        <p:spPr/>
        <p:txBody>
          <a:bodyPr/>
          <a:lstStyle/>
          <a:p>
            <a:r>
              <a:rPr lang="en-US" altLang="en-US">
                <a:ea typeface="ＭＳ Ｐゴシック" panose="020B0600070205080204" pitchFamily="34" charset="-128"/>
              </a:rPr>
              <a:t>Max &amp; Min</a:t>
            </a:r>
          </a:p>
        </p:txBody>
      </p:sp>
      <p:sp>
        <p:nvSpPr>
          <p:cNvPr id="40962" name="Content Placeholder 2">
            <a:extLst>
              <a:ext uri="{FF2B5EF4-FFF2-40B4-BE49-F238E27FC236}">
                <a16:creationId xmlns:a16="http://schemas.microsoft.com/office/drawing/2014/main" id="{A47FCA52-4FB1-2544-9378-3A9AC2043BCC}"/>
              </a:ext>
            </a:extLst>
          </p:cNvPr>
          <p:cNvSpPr>
            <a:spLocks noGrp="1" noChangeArrowheads="1"/>
          </p:cNvSpPr>
          <p:nvPr>
            <p:ph idx="1"/>
          </p:nvPr>
        </p:nvSpPr>
        <p:spPr>
          <a:xfrm>
            <a:off x="381000" y="1066800"/>
            <a:ext cx="8534400" cy="5257800"/>
          </a:xfrm>
        </p:spPr>
        <p:txBody>
          <a:bodyPr/>
          <a:lstStyle/>
          <a:p>
            <a:pPr>
              <a:buFont typeface="Wingdings" pitchFamily="2" charset="2"/>
              <a:buChar char="v"/>
            </a:pPr>
            <a:r>
              <a:rPr lang="en-US" altLang="en-US" dirty="0">
                <a:ea typeface="ＭＳ Ｐゴシック" panose="020B0600070205080204" pitchFamily="34" charset="-128"/>
              </a:rPr>
              <a:t>For any rectangular array of numbers,</a:t>
            </a:r>
          </a:p>
          <a:p>
            <a:pPr lvl="1">
              <a:buFont typeface="Courier New" panose="02070309020205020404" pitchFamily="49" charset="0"/>
              <a:buChar char="o"/>
            </a:pPr>
            <a:r>
              <a:rPr lang="en-US" altLang="en-US" dirty="0">
                <a:ea typeface="ＭＳ Ｐゴシック" panose="020B0600070205080204" pitchFamily="34" charset="-128"/>
              </a:rPr>
              <a:t>For each row, calculate the maximum in that row</a:t>
            </a:r>
          </a:p>
          <a:p>
            <a:pPr lvl="1">
              <a:buFont typeface="Courier New" panose="02070309020205020404" pitchFamily="49" charset="0"/>
              <a:buChar char="o"/>
            </a:pPr>
            <a:r>
              <a:rPr lang="en-US" altLang="en-US" dirty="0">
                <a:ea typeface="ＭＳ Ｐゴシック" panose="020B0600070205080204" pitchFamily="34" charset="-128"/>
              </a:rPr>
              <a:t>For each column calculate the minimum in that column</a:t>
            </a:r>
          </a:p>
          <a:p>
            <a:pPr lvl="1">
              <a:buFont typeface="Courier New" panose="02070309020205020404" pitchFamily="49" charset="0"/>
              <a:buChar char="o"/>
            </a:pPr>
            <a:r>
              <a:rPr lang="en-US" altLang="en-US" dirty="0">
                <a:ea typeface="ＭＳ Ｐゴシック" panose="020B0600070205080204" pitchFamily="34" charset="-128"/>
              </a:rPr>
              <a:t>Calculate Min(Max): the minimum of the row maxima</a:t>
            </a:r>
          </a:p>
          <a:p>
            <a:pPr lvl="1">
              <a:buFont typeface="Courier New" panose="02070309020205020404" pitchFamily="49" charset="0"/>
              <a:buChar char="o"/>
            </a:pPr>
            <a:r>
              <a:rPr lang="en-US" altLang="en-US" dirty="0">
                <a:ea typeface="ＭＳ Ｐゴシック" panose="020B0600070205080204" pitchFamily="34" charset="-128"/>
              </a:rPr>
              <a:t>Calculate Max(Min): the maximum of the column minima</a:t>
            </a:r>
          </a:p>
          <a:p>
            <a:pPr>
              <a:buFont typeface="Wingdings" pitchFamily="2" charset="2"/>
              <a:buChar char="v"/>
            </a:pPr>
            <a:r>
              <a:rPr lang="en-US" altLang="en-US" dirty="0">
                <a:ea typeface="ＭＳ Ｐゴシック" panose="020B0600070205080204" pitchFamily="34" charset="-128"/>
              </a:rPr>
              <a:t>Is there any necessary relationship between Max-Min and Min-Max (</a:t>
            </a:r>
            <a:r>
              <a:rPr lang="en-US" altLang="en-US" dirty="0" err="1">
                <a:ea typeface="ＭＳ Ｐゴシック" panose="020B0600070205080204" pitchFamily="34" charset="-128"/>
              </a:rPr>
              <a:t>ie</a:t>
            </a:r>
            <a:r>
              <a:rPr lang="en-US" altLang="en-US" dirty="0">
                <a:ea typeface="ＭＳ Ｐゴシック" panose="020B0600070205080204" pitchFamily="34" charset="-128"/>
              </a:rPr>
              <a:t>. true in all cases)? </a:t>
            </a:r>
            <a:br>
              <a:rPr lang="en-US" altLang="en-US" dirty="0">
                <a:ea typeface="ＭＳ Ｐゴシック" panose="020B0600070205080204" pitchFamily="34" charset="-128"/>
              </a:rPr>
            </a:br>
            <a:r>
              <a:rPr lang="en-US" altLang="en-US" dirty="0">
                <a:ea typeface="ＭＳ Ｐゴシック" panose="020B0600070205080204" pitchFamily="34" charset="-128"/>
              </a:rPr>
              <a:t>In some precisely specified cases?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19235594-7016-4F4B-BB3A-C191A23ED152}"/>
              </a:ext>
            </a:extLst>
          </p:cNvPr>
          <p:cNvSpPr>
            <a:spLocks noGrp="1" noChangeArrowheads="1"/>
          </p:cNvSpPr>
          <p:nvPr>
            <p:ph type="title"/>
          </p:nvPr>
        </p:nvSpPr>
        <p:spPr/>
        <p:txBody>
          <a:bodyPr/>
          <a:lstStyle/>
          <a:p>
            <a:r>
              <a:rPr lang="en-US" altLang="en-US">
                <a:ea typeface="ＭＳ Ｐゴシック" panose="020B0600070205080204" pitchFamily="34" charset="-128"/>
              </a:rPr>
              <a:t>Reflection</a:t>
            </a:r>
          </a:p>
        </p:txBody>
      </p:sp>
      <p:sp>
        <p:nvSpPr>
          <p:cNvPr id="61442" name="Content Placeholder 2">
            <a:extLst>
              <a:ext uri="{FF2B5EF4-FFF2-40B4-BE49-F238E27FC236}">
                <a16:creationId xmlns:a16="http://schemas.microsoft.com/office/drawing/2014/main" id="{45B5A646-AF50-FC46-B4B1-55B4AF892472}"/>
              </a:ext>
            </a:extLst>
          </p:cNvPr>
          <p:cNvSpPr>
            <a:spLocks noGrp="1"/>
          </p:cNvSpPr>
          <p:nvPr>
            <p:ph idx="1"/>
          </p:nvPr>
        </p:nvSpPr>
        <p:spPr>
          <a:xfrm>
            <a:off x="304800" y="908050"/>
            <a:ext cx="8534400" cy="5473700"/>
          </a:xfrm>
        </p:spPr>
        <p:txBody>
          <a:bodyPr/>
          <a:lstStyle/>
          <a:p>
            <a:pPr>
              <a:defRPr/>
            </a:pPr>
            <a:r>
              <a:rPr lang="en-GB" altLang="en-US" dirty="0"/>
              <a:t>Mathematics as a human endeavour</a:t>
            </a:r>
          </a:p>
          <a:p>
            <a:pPr lvl="1">
              <a:defRPr/>
            </a:pPr>
            <a:r>
              <a:rPr lang="en-GB" altLang="en-US" dirty="0"/>
              <a:t>A way of making sense of phenomena often brought to attention via some sort of disturbance or fractured expectation in a world of experience: </a:t>
            </a:r>
            <a:br>
              <a:rPr lang="en-GB" altLang="en-US" dirty="0"/>
            </a:br>
            <a:r>
              <a:rPr lang="en-GB" altLang="en-US" dirty="0"/>
              <a:t>     </a:t>
            </a:r>
            <a:r>
              <a:rPr lang="en-GB" altLang="en-US" dirty="0">
                <a:solidFill>
                  <a:srgbClr val="000000"/>
                </a:solidFill>
              </a:rPr>
              <a:t>material, mental-virtual, symbolic</a:t>
            </a:r>
          </a:p>
          <a:p>
            <a:pPr lvl="1">
              <a:defRPr/>
            </a:pPr>
            <a:r>
              <a:rPr lang="en-GB" altLang="en-US" dirty="0"/>
              <a:t>Modelling the material world in a </a:t>
            </a:r>
            <a:r>
              <a:rPr lang="en-GB" altLang="en-US" dirty="0" err="1"/>
              <a:t>manipulably</a:t>
            </a:r>
            <a:r>
              <a:rPr lang="en-GB" altLang="en-US" dirty="0"/>
              <a:t> expressive language;</a:t>
            </a:r>
          </a:p>
          <a:p>
            <a:pPr lvl="1">
              <a:defRPr/>
            </a:pPr>
            <a:r>
              <a:rPr lang="en-GB" altLang="en-US" dirty="0"/>
              <a:t>Locating underlying structural relationships</a:t>
            </a:r>
          </a:p>
          <a:p>
            <a:pPr>
              <a:defRPr/>
            </a:pPr>
            <a:r>
              <a:rPr lang="en-GB" altLang="en-US" dirty="0"/>
              <a:t>Use of natural powers:</a:t>
            </a:r>
          </a:p>
          <a:p>
            <a:pPr lvl="1">
              <a:buFontTx/>
              <a:buNone/>
              <a:defRPr/>
            </a:pPr>
            <a:r>
              <a:rPr lang="en-GB" altLang="en-US" dirty="0"/>
              <a:t>Imagining &amp; Expressing	Specialising &amp; Generalising</a:t>
            </a:r>
          </a:p>
          <a:p>
            <a:pPr lvl="1">
              <a:buFontTx/>
              <a:buNone/>
              <a:defRPr/>
            </a:pPr>
            <a:r>
              <a:rPr lang="en-GB" altLang="en-US" dirty="0"/>
              <a:t>Conjecturing &amp; Convincing	Organising &amp; Classifying</a:t>
            </a:r>
          </a:p>
          <a:p>
            <a:pPr lvl="1">
              <a:buFontTx/>
              <a:buNone/>
              <a:defRPr/>
            </a:pPr>
            <a:r>
              <a:rPr lang="en-GB" altLang="en-US" dirty="0"/>
              <a:t>Stressing &amp; Ignoring	Extending &amp; Restricting</a:t>
            </a:r>
          </a:p>
          <a:p>
            <a:pPr>
              <a:defRPr/>
            </a:pPr>
            <a:r>
              <a:rPr lang="en-GB" altLang="en-US" dirty="0"/>
              <a:t>Ubiquitous Mathematical Themes</a:t>
            </a:r>
          </a:p>
          <a:p>
            <a:pPr marL="457200" lvl="1" indent="0">
              <a:buFont typeface="Courier New" charset="0"/>
              <a:buNone/>
              <a:defRPr/>
            </a:pPr>
            <a:r>
              <a:rPr lang="en-GB" altLang="en-US" dirty="0"/>
              <a:t>Invariance in the midst of change.       Doing &amp; Undoing</a:t>
            </a:r>
            <a:br>
              <a:rPr lang="en-GB" altLang="en-US" dirty="0"/>
            </a:br>
            <a:r>
              <a:rPr lang="en-GB" altLang="en-US" dirty="0"/>
              <a:t>Freedom &amp; Constraint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8BEFEA2F-194D-5F4C-81FD-D8BAB9F2760D}"/>
              </a:ext>
            </a:extLst>
          </p:cNvPr>
          <p:cNvSpPr>
            <a:spLocks noGrp="1" noChangeArrowheads="1"/>
          </p:cNvSpPr>
          <p:nvPr>
            <p:ph type="title"/>
          </p:nvPr>
        </p:nvSpPr>
        <p:spPr/>
        <p:txBody>
          <a:bodyPr/>
          <a:lstStyle/>
          <a:p>
            <a:r>
              <a:rPr lang="en-GB" altLang="en-US">
                <a:ea typeface="ＭＳ Ｐゴシック" panose="020B0600070205080204" pitchFamily="34" charset="-128"/>
              </a:rPr>
              <a:t>Where is Mathematics?</a:t>
            </a:r>
          </a:p>
        </p:txBody>
      </p:sp>
      <p:sp>
        <p:nvSpPr>
          <p:cNvPr id="44034" name="Content Placeholder 2">
            <a:extLst>
              <a:ext uri="{FF2B5EF4-FFF2-40B4-BE49-F238E27FC236}">
                <a16:creationId xmlns:a16="http://schemas.microsoft.com/office/drawing/2014/main" id="{EF9F4DD1-D173-DF41-9F11-2104FF31901E}"/>
              </a:ext>
            </a:extLst>
          </p:cNvPr>
          <p:cNvSpPr>
            <a:spLocks noGrp="1" noChangeArrowheads="1"/>
          </p:cNvSpPr>
          <p:nvPr>
            <p:ph idx="1"/>
          </p:nvPr>
        </p:nvSpPr>
        <p:spPr/>
        <p:txBody>
          <a:bodyPr/>
          <a:lstStyle/>
          <a:p>
            <a:pPr>
              <a:buFont typeface="Wingdings" pitchFamily="2" charset="2"/>
              <a:buChar char="v"/>
            </a:pPr>
            <a:r>
              <a:rPr lang="en-GB" altLang="en-US">
                <a:ea typeface="ＭＳ Ｐゴシック" panose="020B0600070205080204" pitchFamily="34" charset="-128"/>
              </a:rPr>
              <a:t>Do we discover/uncover pre-existant relationships (invariances in the midst of change)?</a:t>
            </a:r>
          </a:p>
          <a:p>
            <a:pPr>
              <a:buFont typeface="Wingdings" pitchFamily="2" charset="2"/>
              <a:buChar char="v"/>
            </a:pPr>
            <a:r>
              <a:rPr lang="en-GB" altLang="en-US">
                <a:ea typeface="ＭＳ Ｐゴシック" panose="020B0600070205080204" pitchFamily="34" charset="-128"/>
              </a:rPr>
              <a:t>Do we construct mathematical relationships as part of our sense-making of our experience of material and mental worlds?</a:t>
            </a:r>
          </a:p>
          <a:p>
            <a:pPr>
              <a:buFont typeface="Wingdings" pitchFamily="2" charset="2"/>
              <a:buChar char="v"/>
            </a:pPr>
            <a:r>
              <a:rPr lang="en-GB" altLang="en-US">
                <a:ea typeface="ＭＳ Ｐゴシック" panose="020B0600070205080204" pitchFamily="34" charset="-128"/>
              </a:rPr>
              <a:t>Does it ever make sense to ask for a location for mathematics?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42FB128A-7160-C347-9360-E20533E0EC18}"/>
              </a:ext>
            </a:extLst>
          </p:cNvPr>
          <p:cNvSpPr>
            <a:spLocks noGrp="1" noChangeArrowheads="1"/>
          </p:cNvSpPr>
          <p:nvPr>
            <p:ph type="title"/>
          </p:nvPr>
        </p:nvSpPr>
        <p:spPr/>
        <p:txBody>
          <a:bodyPr/>
          <a:lstStyle/>
          <a:p>
            <a:r>
              <a:rPr lang="en-GB" altLang="en-US">
                <a:ea typeface="ＭＳ Ｐゴシック" panose="020B0600070205080204" pitchFamily="34" charset="-128"/>
              </a:rPr>
              <a:t>Follow-Up</a:t>
            </a:r>
          </a:p>
        </p:txBody>
      </p:sp>
      <p:sp>
        <p:nvSpPr>
          <p:cNvPr id="46082" name="TextBox 3">
            <a:extLst>
              <a:ext uri="{FF2B5EF4-FFF2-40B4-BE49-F238E27FC236}">
                <a16:creationId xmlns:a16="http://schemas.microsoft.com/office/drawing/2014/main" id="{999AA24C-F3B1-374A-9536-D5A1AFF5F693}"/>
              </a:ext>
            </a:extLst>
          </p:cNvPr>
          <p:cNvSpPr txBox="1">
            <a:spLocks noChangeArrowheads="1"/>
          </p:cNvSpPr>
          <p:nvPr/>
        </p:nvSpPr>
        <p:spPr bwMode="auto">
          <a:xfrm>
            <a:off x="10980738" y="-74613"/>
            <a:ext cx="185737"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endParaRPr lang="en-GB" altLang="en-US" sz="2800">
              <a:solidFill>
                <a:schemeClr val="tx1"/>
              </a:solidFill>
            </a:endParaRPr>
          </a:p>
        </p:txBody>
      </p:sp>
      <p:sp>
        <p:nvSpPr>
          <p:cNvPr id="46083" name="Title 1">
            <a:extLst>
              <a:ext uri="{FF2B5EF4-FFF2-40B4-BE49-F238E27FC236}">
                <a16:creationId xmlns:a16="http://schemas.microsoft.com/office/drawing/2014/main" id="{A21D7863-93E8-AA43-8A1A-B8CCA507BC35}"/>
              </a:ext>
            </a:extLst>
          </p:cNvPr>
          <p:cNvSpPr txBox="1">
            <a:spLocks/>
          </p:cNvSpPr>
          <p:nvPr/>
        </p:nvSpPr>
        <p:spPr bwMode="auto">
          <a:xfrm>
            <a:off x="611188" y="1052513"/>
            <a:ext cx="7772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t>PMTheta.com</a:t>
            </a:r>
          </a:p>
          <a:p>
            <a:pPr>
              <a:spcBef>
                <a:spcPct val="0"/>
              </a:spcBef>
              <a:buClrTx/>
              <a:buSzTx/>
              <a:buFontTx/>
              <a:buNone/>
            </a:pPr>
            <a:r>
              <a:rPr lang="en-GB" altLang="en-US" sz="2000" b="0"/>
              <a:t>(goto  John Mason Presentations)</a:t>
            </a:r>
          </a:p>
          <a:p>
            <a:pPr>
              <a:spcBef>
                <a:spcPct val="0"/>
              </a:spcBef>
              <a:buClrTx/>
              <a:buSzTx/>
              <a:buFontTx/>
              <a:buNone/>
            </a:pPr>
            <a:r>
              <a:rPr lang="en-GB" altLang="en-US" sz="2000" b="0"/>
              <a:t>john.mason@open.ac.uk</a:t>
            </a:r>
          </a:p>
        </p:txBody>
      </p:sp>
      <p:sp>
        <p:nvSpPr>
          <p:cNvPr id="46084" name="Content Placeholder 2">
            <a:extLst>
              <a:ext uri="{FF2B5EF4-FFF2-40B4-BE49-F238E27FC236}">
                <a16:creationId xmlns:a16="http://schemas.microsoft.com/office/drawing/2014/main" id="{B4441FA4-A14B-AD45-8BB5-781048028E2C}"/>
              </a:ext>
            </a:extLst>
          </p:cNvPr>
          <p:cNvSpPr txBox="1">
            <a:spLocks/>
          </p:cNvSpPr>
          <p:nvPr/>
        </p:nvSpPr>
        <p:spPr bwMode="auto">
          <a:xfrm>
            <a:off x="395288" y="3068638"/>
            <a:ext cx="836771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buClr>
                <a:srgbClr val="800000"/>
              </a:buClr>
              <a:buSzPct val="90000"/>
              <a:buFont typeface="Monotype Sorts" pitchFamily="2" charset="2"/>
              <a:buChar char="/"/>
            </a:pPr>
            <a:r>
              <a:rPr lang="en-GB" altLang="en-US" sz="2000" b="0">
                <a:solidFill>
                  <a:srgbClr val="0000FF"/>
                </a:solidFill>
              </a:rPr>
              <a:t>Thinking Mathematically (2010 edition)</a:t>
            </a:r>
          </a:p>
          <a:p>
            <a:pPr>
              <a:buClr>
                <a:srgbClr val="800000"/>
              </a:buClr>
              <a:buSzPct val="90000"/>
              <a:buFont typeface="Arial Unicode MS" panose="020B0604020202020204" pitchFamily="34" charset="-128"/>
              <a:buChar char="✏"/>
            </a:pPr>
            <a:r>
              <a:rPr lang="en-US" altLang="en-US" sz="2000" b="0">
                <a:solidFill>
                  <a:srgbClr val="0000FF"/>
                </a:solidFill>
              </a:rPr>
              <a:t>Cuoco, A. Goldenberg, P. &amp; Mark, J. (1996). Habits of Mind: an organizing principle for mathematics curricula. </a:t>
            </a:r>
            <a:r>
              <a:rPr lang="en-US" altLang="en-US" sz="2000" b="0" i="1">
                <a:solidFill>
                  <a:srgbClr val="0000FF"/>
                </a:solidFill>
              </a:rPr>
              <a:t>Journal of Mathematical Behavior, </a:t>
            </a:r>
            <a:r>
              <a:rPr lang="en-US" altLang="en-US" sz="2000" b="0">
                <a:solidFill>
                  <a:srgbClr val="0000FF"/>
                </a:solidFill>
              </a:rPr>
              <a:t>15, 375-402.</a:t>
            </a:r>
            <a:endParaRPr lang="en-GB" altLang="en-US" sz="2000" b="0">
              <a:solidFill>
                <a:srgbClr val="0000FF"/>
              </a:solidFill>
            </a:endParaRPr>
          </a:p>
          <a:p>
            <a:pPr>
              <a:buClr>
                <a:srgbClr val="800000"/>
              </a:buClr>
              <a:buSzPct val="100000"/>
              <a:buFontTx/>
              <a:buNone/>
            </a:pPr>
            <a:endParaRPr lang="en-GB" altLang="en-US" b="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BEF79E6F-017C-EF43-BF21-EB2A8D112BE0}"/>
              </a:ext>
            </a:extLst>
          </p:cNvPr>
          <p:cNvSpPr>
            <a:spLocks noGrp="1" noChangeArrowheads="1"/>
          </p:cNvSpPr>
          <p:nvPr>
            <p:ph type="title"/>
          </p:nvPr>
        </p:nvSpPr>
        <p:spPr/>
        <p:txBody>
          <a:bodyPr/>
          <a:lstStyle/>
          <a:p>
            <a:r>
              <a:rPr lang="en-GB" altLang="en-US">
                <a:ea typeface="ＭＳ Ｐゴシック" panose="020B0600070205080204" pitchFamily="34" charset="-128"/>
              </a:rPr>
              <a:t>Pundits from the Past</a:t>
            </a:r>
          </a:p>
        </p:txBody>
      </p:sp>
      <p:sp>
        <p:nvSpPr>
          <p:cNvPr id="8194" name="Content Placeholder 2">
            <a:extLst>
              <a:ext uri="{FF2B5EF4-FFF2-40B4-BE49-F238E27FC236}">
                <a16:creationId xmlns:a16="http://schemas.microsoft.com/office/drawing/2014/main" id="{FE779410-E044-D341-9784-09D2C6E0CAD5}"/>
              </a:ext>
            </a:extLst>
          </p:cNvPr>
          <p:cNvSpPr>
            <a:spLocks noGrp="1" noChangeArrowheads="1"/>
          </p:cNvSpPr>
          <p:nvPr>
            <p:ph idx="1"/>
          </p:nvPr>
        </p:nvSpPr>
        <p:spPr>
          <a:xfrm>
            <a:off x="323850" y="1052513"/>
            <a:ext cx="8424863" cy="5400675"/>
          </a:xfrm>
        </p:spPr>
        <p:txBody>
          <a:bodyPr/>
          <a:lstStyle/>
          <a:p>
            <a:pPr>
              <a:buFont typeface="Wingdings" pitchFamily="2" charset="2"/>
              <a:buChar char="v"/>
            </a:pPr>
            <a:r>
              <a:rPr lang="en-GB" altLang="en-US">
                <a:ea typeface="ＭＳ Ｐゴシック" panose="020B0600070205080204" pitchFamily="34" charset="-128"/>
              </a:rPr>
              <a:t>A teacher who is not always thinking about solving problems – ones (s)he does not know the answer to – is psychologically simply not prepared to teach problem solving to students. [Halmos 1985 p322]</a:t>
            </a:r>
          </a:p>
          <a:p>
            <a:pPr>
              <a:buFont typeface="Wingdings" pitchFamily="2" charset="2"/>
              <a:buChar char="v"/>
            </a:pPr>
            <a:r>
              <a:rPr lang="en-GB" altLang="ja-JP">
                <a:ea typeface="ＭＳ Ｐゴシック" panose="020B0600070205080204" pitchFamily="34" charset="-128"/>
              </a:rPr>
              <a:t>Moreover a mathematical problem should be difficult in order to entice us, yet not completely inaccessible, lest it mock at our efforts. It should be to us a guide post on the mazy paths to hidden truths, and ultimately a reminder of our pleasure in the successful solution. [Hilbert 1900] </a:t>
            </a:r>
          </a:p>
          <a:p>
            <a:pPr>
              <a:buFont typeface="Wingdings" pitchFamily="2" charset="2"/>
              <a:buChar char="v"/>
            </a:pPr>
            <a:endParaRPr lang="en-GB" altLang="en-US">
              <a:ea typeface="ＭＳ Ｐゴシック" panose="020B0600070205080204" pitchFamily="34" charset="-128"/>
            </a:endParaRPr>
          </a:p>
          <a:p>
            <a:pPr>
              <a:buFont typeface="Wingdings" pitchFamily="2" charset="2"/>
              <a:buChar char="v"/>
            </a:pPr>
            <a:endParaRPr lang="en-GB" altLang="en-US">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E48C525D-3EFB-CA41-B80E-CF626735DFC5}"/>
              </a:ext>
            </a:extLst>
          </p:cNvPr>
          <p:cNvSpPr>
            <a:spLocks noGrp="1" noChangeArrowheads="1"/>
          </p:cNvSpPr>
          <p:nvPr>
            <p:ph type="title"/>
          </p:nvPr>
        </p:nvSpPr>
        <p:spPr/>
        <p:txBody>
          <a:bodyPr/>
          <a:lstStyle/>
          <a:p>
            <a:r>
              <a:rPr lang="en-US" altLang="en-US">
                <a:ea typeface="ＭＳ Ｐゴシック" panose="020B0600070205080204" pitchFamily="34" charset="-128"/>
              </a:rPr>
              <a:t>Square Difference</a:t>
            </a:r>
          </a:p>
        </p:txBody>
      </p:sp>
      <p:sp>
        <p:nvSpPr>
          <p:cNvPr id="10242" name="Content Placeholder 2">
            <a:extLst>
              <a:ext uri="{FF2B5EF4-FFF2-40B4-BE49-F238E27FC236}">
                <a16:creationId xmlns:a16="http://schemas.microsoft.com/office/drawing/2014/main" id="{AACE24BD-18AA-7D4A-B6F3-740AB8C03C76}"/>
              </a:ext>
            </a:extLst>
          </p:cNvPr>
          <p:cNvSpPr>
            <a:spLocks noGrp="1" noChangeArrowheads="1"/>
          </p:cNvSpPr>
          <p:nvPr>
            <p:ph idx="1"/>
          </p:nvPr>
        </p:nvSpPr>
        <p:spPr>
          <a:xfrm>
            <a:off x="381000" y="1066800"/>
            <a:ext cx="7727950" cy="2506663"/>
          </a:xfrm>
        </p:spPr>
        <p:txBody>
          <a:bodyPr/>
          <a:lstStyle/>
          <a:p>
            <a:pPr>
              <a:buFont typeface="Wingdings" pitchFamily="2" charset="2"/>
              <a:buChar char="v"/>
            </a:pPr>
            <a:r>
              <a:rPr lang="en-US" altLang="en-US">
                <a:ea typeface="ＭＳ Ｐゴシック" panose="020B0600070205080204" pitchFamily="34" charset="-128"/>
              </a:rPr>
              <a:t>If the difference of two whole numbers is </a:t>
            </a:r>
            <a:r>
              <a:rPr lang="en-US" altLang="en-US">
                <a:solidFill>
                  <a:srgbClr val="0000FF"/>
                </a:solidFill>
                <a:ea typeface="ＭＳ Ｐゴシック" panose="020B0600070205080204" pitchFamily="34" charset="-128"/>
              </a:rPr>
              <a:t>even</a:t>
            </a:r>
            <a:r>
              <a:rPr lang="en-US" altLang="en-US">
                <a:ea typeface="ＭＳ Ｐゴシック" panose="020B0600070205080204" pitchFamily="34" charset="-128"/>
              </a:rPr>
              <a:t>, then their product is the difference of two whole number squares</a:t>
            </a:r>
          </a:p>
          <a:p>
            <a:pPr>
              <a:buFont typeface="Wingdings" pitchFamily="2" charset="2"/>
              <a:buChar char="v"/>
            </a:pPr>
            <a:r>
              <a:rPr lang="en-US" altLang="en-US">
                <a:ea typeface="ＭＳ Ｐゴシック" panose="020B0600070205080204" pitchFamily="34" charset="-128"/>
              </a:rPr>
              <a:t>If the difference of two whole numbers is </a:t>
            </a:r>
            <a:r>
              <a:rPr lang="en-US" altLang="en-US">
                <a:solidFill>
                  <a:srgbClr val="0000FF"/>
                </a:solidFill>
                <a:ea typeface="ＭＳ Ｐゴシック" panose="020B0600070205080204" pitchFamily="34" charset="-128"/>
              </a:rPr>
              <a:t>odd</a:t>
            </a:r>
            <a:r>
              <a:rPr lang="en-US" altLang="en-US">
                <a:ea typeface="ＭＳ Ｐゴシック" panose="020B0600070205080204" pitchFamily="34" charset="-128"/>
              </a:rPr>
              <a:t>, then the product of either with one more than the other is a difference of two whole number squares</a:t>
            </a:r>
          </a:p>
        </p:txBody>
      </p:sp>
      <p:sp>
        <p:nvSpPr>
          <p:cNvPr id="2" name="Rounded Rectangle 1">
            <a:extLst>
              <a:ext uri="{FF2B5EF4-FFF2-40B4-BE49-F238E27FC236}">
                <a16:creationId xmlns:a16="http://schemas.microsoft.com/office/drawing/2014/main" id="{1E2B3016-1BB9-6F4C-AE0F-760184CCEF14}"/>
              </a:ext>
            </a:extLst>
          </p:cNvPr>
          <p:cNvSpPr>
            <a:spLocks noChangeArrowheads="1"/>
          </p:cNvSpPr>
          <p:nvPr/>
        </p:nvSpPr>
        <p:spPr bwMode="auto">
          <a:xfrm>
            <a:off x="2916238" y="4076700"/>
            <a:ext cx="2808287" cy="647700"/>
          </a:xfrm>
          <a:prstGeom prst="roundRect">
            <a:avLst>
              <a:gd name="adj" fmla="val 16667"/>
            </a:avLst>
          </a:prstGeom>
          <a:solidFill>
            <a:srgbClr val="BB6A57"/>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solidFill>
                  <a:schemeClr val="tx2"/>
                </a:solidFill>
              </a:rPr>
              <a:t>What did you do </a:t>
            </a:r>
            <a:r>
              <a:rPr lang="is-IS" altLang="en-US" sz="2000" b="0">
                <a:solidFill>
                  <a:schemeClr val="tx2"/>
                </a:solidFill>
              </a:rPr>
              <a:t>…</a:t>
            </a:r>
            <a:endParaRPr lang="en-GB" altLang="en-US" sz="2000" b="0">
              <a:solidFill>
                <a:schemeClr val="tx2"/>
              </a:solidFill>
            </a:endParaRPr>
          </a:p>
        </p:txBody>
      </p:sp>
      <p:sp>
        <p:nvSpPr>
          <p:cNvPr id="5" name="Rounded Rectangle 4">
            <a:extLst>
              <a:ext uri="{FF2B5EF4-FFF2-40B4-BE49-F238E27FC236}">
                <a16:creationId xmlns:a16="http://schemas.microsoft.com/office/drawing/2014/main" id="{99494D39-CB04-B94E-80FC-FE6688B6FED7}"/>
              </a:ext>
            </a:extLst>
          </p:cNvPr>
          <p:cNvSpPr>
            <a:spLocks noChangeArrowheads="1"/>
          </p:cNvSpPr>
          <p:nvPr/>
        </p:nvSpPr>
        <p:spPr bwMode="auto">
          <a:xfrm>
            <a:off x="3132138" y="4581525"/>
            <a:ext cx="3240087" cy="647700"/>
          </a:xfrm>
          <a:prstGeom prst="roundRect">
            <a:avLst>
              <a:gd name="adj" fmla="val 16667"/>
            </a:avLst>
          </a:prstGeom>
          <a:solidFill>
            <a:srgbClr val="BB6A57"/>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is-IS" altLang="en-US" sz="2000" b="0">
                <a:solidFill>
                  <a:schemeClr val="tx2"/>
                </a:solidFill>
              </a:rPr>
              <a:t>… t</a:t>
            </a:r>
            <a:r>
              <a:rPr lang="en-GB" altLang="en-US" sz="2000" b="0">
                <a:solidFill>
                  <a:schemeClr val="tx2"/>
                </a:solidFill>
              </a:rPr>
              <a:t>hat was successful?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F241CC7B-AF30-3348-A0D0-3037CFD657EC}"/>
              </a:ext>
            </a:extLst>
          </p:cNvPr>
          <p:cNvSpPr>
            <a:spLocks noGrp="1" noChangeArrowheads="1"/>
          </p:cNvSpPr>
          <p:nvPr>
            <p:ph type="title"/>
          </p:nvPr>
        </p:nvSpPr>
        <p:spPr/>
        <p:txBody>
          <a:bodyPr/>
          <a:lstStyle/>
          <a:p>
            <a:r>
              <a:rPr lang="en-US" altLang="en-US">
                <a:ea typeface="ＭＳ Ｐゴシック" panose="020B0600070205080204" pitchFamily="34" charset="-128"/>
              </a:rPr>
              <a:t>One More Than …</a:t>
            </a:r>
          </a:p>
        </p:txBody>
      </p:sp>
      <p:sp>
        <p:nvSpPr>
          <p:cNvPr id="12290" name="Content Placeholder 2">
            <a:extLst>
              <a:ext uri="{FF2B5EF4-FFF2-40B4-BE49-F238E27FC236}">
                <a16:creationId xmlns:a16="http://schemas.microsoft.com/office/drawing/2014/main" id="{63A91F32-AAF0-7142-837D-415146BD988B}"/>
              </a:ext>
            </a:extLst>
          </p:cNvPr>
          <p:cNvSpPr>
            <a:spLocks noGrp="1" noChangeArrowheads="1"/>
          </p:cNvSpPr>
          <p:nvPr>
            <p:ph idx="1"/>
          </p:nvPr>
        </p:nvSpPr>
        <p:spPr/>
        <p:txBody>
          <a:bodyPr/>
          <a:lstStyle/>
          <a:p>
            <a:pPr>
              <a:buFont typeface="Wingdings" pitchFamily="2" charset="2"/>
              <a:buChar char="v"/>
            </a:pPr>
            <a:r>
              <a:rPr lang="en-US" altLang="en-US" dirty="0">
                <a:ea typeface="ＭＳ Ｐゴシック" panose="020B0600070205080204" pitchFamily="34" charset="-128"/>
              </a:rPr>
              <a:t>What numbers can be expressed as one more than the product of four consecutive integers?</a:t>
            </a:r>
          </a:p>
        </p:txBody>
      </p:sp>
      <p:sp>
        <p:nvSpPr>
          <p:cNvPr id="36867" name="Rounded Rectangle 3">
            <a:extLst>
              <a:ext uri="{FF2B5EF4-FFF2-40B4-BE49-F238E27FC236}">
                <a16:creationId xmlns:a16="http://schemas.microsoft.com/office/drawing/2014/main" id="{7A805DA1-88A7-EC49-B765-D574DFF6A96B}"/>
              </a:ext>
            </a:extLst>
          </p:cNvPr>
          <p:cNvSpPr>
            <a:spLocks noChangeArrowheads="1"/>
          </p:cNvSpPr>
          <p:nvPr/>
        </p:nvSpPr>
        <p:spPr bwMode="auto">
          <a:xfrm>
            <a:off x="2843213" y="2852738"/>
            <a:ext cx="2808287" cy="647700"/>
          </a:xfrm>
          <a:prstGeom prst="roundRect">
            <a:avLst>
              <a:gd name="adj" fmla="val 16667"/>
            </a:avLst>
          </a:prstGeom>
          <a:solidFill>
            <a:srgbClr val="BB6A57"/>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solidFill>
                  <a:schemeClr val="tx2"/>
                </a:solidFill>
              </a:rPr>
              <a:t>What did you do </a:t>
            </a:r>
            <a:r>
              <a:rPr lang="is-IS" altLang="en-US" sz="2000" b="0">
                <a:solidFill>
                  <a:schemeClr val="tx2"/>
                </a:solidFill>
              </a:rPr>
              <a:t>…</a:t>
            </a:r>
            <a:endParaRPr lang="en-GB" altLang="en-US" sz="2000" b="0">
              <a:solidFill>
                <a:schemeClr val="tx2"/>
              </a:solidFill>
            </a:endParaRPr>
          </a:p>
        </p:txBody>
      </p:sp>
      <p:sp>
        <p:nvSpPr>
          <p:cNvPr id="36868" name="Rounded Rectangle 4">
            <a:extLst>
              <a:ext uri="{FF2B5EF4-FFF2-40B4-BE49-F238E27FC236}">
                <a16:creationId xmlns:a16="http://schemas.microsoft.com/office/drawing/2014/main" id="{453C0DAE-C065-E649-B133-B8A53215EDD7}"/>
              </a:ext>
            </a:extLst>
          </p:cNvPr>
          <p:cNvSpPr>
            <a:spLocks noChangeArrowheads="1"/>
          </p:cNvSpPr>
          <p:nvPr/>
        </p:nvSpPr>
        <p:spPr bwMode="auto">
          <a:xfrm>
            <a:off x="3059113" y="3357563"/>
            <a:ext cx="3241675" cy="647700"/>
          </a:xfrm>
          <a:prstGeom prst="roundRect">
            <a:avLst>
              <a:gd name="adj" fmla="val 16667"/>
            </a:avLst>
          </a:prstGeom>
          <a:solidFill>
            <a:srgbClr val="BB6A57"/>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is-IS" altLang="en-US" sz="2000" b="0">
                <a:solidFill>
                  <a:schemeClr val="tx2"/>
                </a:solidFill>
              </a:rPr>
              <a:t>… t</a:t>
            </a:r>
            <a:r>
              <a:rPr lang="en-GB" altLang="en-US" sz="2000" b="0">
                <a:solidFill>
                  <a:schemeClr val="tx2"/>
                </a:solidFill>
              </a:rPr>
              <a:t>hat was successful?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D3876A2-318B-B046-9533-6A477F4C6209}"/>
              </a:ext>
            </a:extLst>
          </p:cNvPr>
          <p:cNvSpPr>
            <a:spLocks noGrp="1" noChangeArrowheads="1"/>
          </p:cNvSpPr>
          <p:nvPr>
            <p:ph type="title"/>
          </p:nvPr>
        </p:nvSpPr>
        <p:spPr/>
        <p:txBody>
          <a:bodyPr/>
          <a:lstStyle/>
          <a:p>
            <a:r>
              <a:rPr lang="en-US" altLang="en-US">
                <a:ea typeface="ＭＳ Ｐゴシック" panose="020B0600070205080204" pitchFamily="34" charset="-128"/>
              </a:rPr>
              <a:t>Reminder</a:t>
            </a:r>
          </a:p>
        </p:txBody>
      </p:sp>
      <p:sp>
        <p:nvSpPr>
          <p:cNvPr id="13314" name="Content Placeholder 2">
            <a:extLst>
              <a:ext uri="{FF2B5EF4-FFF2-40B4-BE49-F238E27FC236}">
                <a16:creationId xmlns:a16="http://schemas.microsoft.com/office/drawing/2014/main" id="{8252EA03-C47C-5144-9771-82A2B3AEB2A9}"/>
              </a:ext>
            </a:extLst>
          </p:cNvPr>
          <p:cNvSpPr>
            <a:spLocks noGrp="1" noChangeArrowheads="1"/>
          </p:cNvSpPr>
          <p:nvPr>
            <p:ph idx="1"/>
          </p:nvPr>
        </p:nvSpPr>
        <p:spPr>
          <a:xfrm>
            <a:off x="381000" y="1066800"/>
            <a:ext cx="7727950" cy="5486400"/>
          </a:xfrm>
        </p:spPr>
        <p:txBody>
          <a:bodyPr/>
          <a:lstStyle/>
          <a:p>
            <a:pPr>
              <a:buFont typeface="Wingdings" pitchFamily="2" charset="2"/>
              <a:buChar char="v"/>
            </a:pPr>
            <a:r>
              <a:rPr lang="en-GB" altLang="en-US">
                <a:ea typeface="ＭＳ Ｐゴシック" panose="020B0600070205080204" pitchFamily="34" charset="-128"/>
              </a:rPr>
              <a:t>Being Stuck is an honourable and valuable state</a:t>
            </a:r>
          </a:p>
          <a:p>
            <a:pPr lvl="1">
              <a:buFont typeface="Courier New" panose="02070309020205020404" pitchFamily="49" charset="0"/>
              <a:buChar char="o"/>
            </a:pPr>
            <a:r>
              <a:rPr lang="en-GB" altLang="en-US">
                <a:ea typeface="ＭＳ Ｐゴシック" panose="020B0600070205080204" pitchFamily="34" charset="-128"/>
              </a:rPr>
              <a:t>It is then possible to learn something of advantage for the future</a:t>
            </a:r>
          </a:p>
          <a:p>
            <a:pPr>
              <a:buFont typeface="Wingdings" pitchFamily="2" charset="2"/>
              <a:buChar char="v"/>
            </a:pPr>
            <a:r>
              <a:rPr lang="en-GB" altLang="en-US">
                <a:ea typeface="ＭＳ Ｐゴシック" panose="020B0600070205080204" pitchFamily="34" charset="-128"/>
              </a:rPr>
              <a:t>What matters is not so much </a:t>
            </a:r>
            <a:r>
              <a:rPr lang="en-GB" altLang="en-GB">
                <a:ea typeface="ＭＳ Ｐゴシック" panose="020B0600070205080204" pitchFamily="34" charset="-128"/>
              </a:rPr>
              <a:t>‘</a:t>
            </a:r>
            <a:r>
              <a:rPr lang="en-GB" altLang="en-US">
                <a:ea typeface="ＭＳ Ｐゴシック" panose="020B0600070205080204" pitchFamily="34" charset="-128"/>
              </a:rPr>
              <a:t>being stuck</a:t>
            </a:r>
            <a:r>
              <a:rPr lang="en-GB" altLang="en-GB">
                <a:ea typeface="ＭＳ Ｐゴシック" panose="020B0600070205080204" pitchFamily="34" charset="-128"/>
              </a:rPr>
              <a:t>’</a:t>
            </a:r>
            <a:r>
              <a:rPr lang="en-GB" altLang="en-US">
                <a:ea typeface="ＭＳ Ｐゴシック" panose="020B0600070205080204" pitchFamily="34" charset="-128"/>
              </a:rPr>
              <a:t> as what you do to get unstuck</a:t>
            </a:r>
          </a:p>
          <a:p>
            <a:pPr>
              <a:buFont typeface="Wingdings" pitchFamily="2" charset="2"/>
              <a:buChar char="v"/>
            </a:pPr>
            <a:r>
              <a:rPr lang="en-GB" altLang="en-US">
                <a:ea typeface="ＭＳ Ｐゴシック" panose="020B0600070205080204" pitchFamily="34" charset="-128"/>
              </a:rPr>
              <a:t>You get the most from working on a problem/task when you stop, withdraw from the action, and think back over </a:t>
            </a:r>
            <a:r>
              <a:rPr lang="mr-IN" altLang="en-US">
                <a:ea typeface="ＭＳ Ｐゴシック" panose="020B0600070205080204" pitchFamily="34" charset="-128"/>
              </a:rPr>
              <a:t>…</a:t>
            </a:r>
            <a:endParaRPr lang="en-GB" altLang="en-US">
              <a:ea typeface="ＭＳ Ｐゴシック" panose="020B0600070205080204" pitchFamily="34" charset="-128"/>
            </a:endParaRPr>
          </a:p>
          <a:p>
            <a:pPr lvl="1">
              <a:buFont typeface="Courier New" panose="02070309020205020404" pitchFamily="49" charset="0"/>
              <a:buChar char="o"/>
            </a:pPr>
            <a:r>
              <a:rPr lang="en-GB" altLang="en-US">
                <a:ea typeface="ＭＳ Ｐゴシック" panose="020B0600070205080204" pitchFamily="34" charset="-128"/>
              </a:rPr>
              <a:t>what were the key ideas</a:t>
            </a:r>
          </a:p>
          <a:p>
            <a:pPr lvl="1">
              <a:buFont typeface="Courier New" panose="02070309020205020404" pitchFamily="49" charset="0"/>
              <a:buChar char="o"/>
            </a:pPr>
            <a:r>
              <a:rPr lang="en-GB" altLang="en-US">
                <a:ea typeface="ＭＳ Ｐゴシック" panose="020B0600070205080204" pitchFamily="34" charset="-128"/>
              </a:rPr>
              <a:t>what actions you undertook </a:t>
            </a:r>
          </a:p>
          <a:p>
            <a:pPr lvl="1">
              <a:buFont typeface="Courier New" panose="02070309020205020404" pitchFamily="49" charset="0"/>
              <a:buChar char="o"/>
            </a:pPr>
            <a:r>
              <a:rPr lang="en-GB" altLang="en-US">
                <a:ea typeface="ＭＳ Ｐゴシック" panose="020B0600070205080204" pitchFamily="34" charset="-128"/>
              </a:rPr>
              <a:t>what actions were effective </a:t>
            </a:r>
          </a:p>
          <a:p>
            <a:pPr lvl="1">
              <a:buFont typeface="Courier New" panose="02070309020205020404" pitchFamily="49" charset="0"/>
              <a:buChar char="o"/>
            </a:pPr>
            <a:r>
              <a:rPr lang="en-GB" altLang="en-US">
                <a:ea typeface="ＭＳ Ｐゴシック" panose="020B0600070205080204" pitchFamily="34" charset="-128"/>
              </a:rPr>
              <a:t>what actions you might use in the future.</a:t>
            </a:r>
          </a:p>
          <a:p>
            <a:pPr>
              <a:buFont typeface="Wingdings" pitchFamily="2" charset="2"/>
              <a:buChar char="v"/>
            </a:pPr>
            <a:r>
              <a:rPr lang="en-GB" altLang="en-US">
                <a:ea typeface="ＭＳ Ｐゴシック" panose="020B0600070205080204" pitchFamily="34" charset="-128"/>
              </a:rPr>
              <a:t>Tell yourself a mathematical ‘story’ of the result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908609D2-73BD-DF49-B695-94233725F8AB}"/>
              </a:ext>
            </a:extLst>
          </p:cNvPr>
          <p:cNvSpPr>
            <a:spLocks noGrp="1" noChangeArrowheads="1"/>
          </p:cNvSpPr>
          <p:nvPr>
            <p:ph type="title"/>
          </p:nvPr>
        </p:nvSpPr>
        <p:spPr/>
        <p:txBody>
          <a:bodyPr/>
          <a:lstStyle/>
          <a:p>
            <a:r>
              <a:rPr lang="en-US" altLang="en-US">
                <a:ea typeface="ＭＳ Ｐゴシック" panose="020B0600070205080204" pitchFamily="34" charset="-128"/>
              </a:rPr>
              <a:t>Good Advice …</a:t>
            </a:r>
          </a:p>
        </p:txBody>
      </p:sp>
      <p:sp>
        <p:nvSpPr>
          <p:cNvPr id="14338" name="Content Placeholder 2">
            <a:extLst>
              <a:ext uri="{FF2B5EF4-FFF2-40B4-BE49-F238E27FC236}">
                <a16:creationId xmlns:a16="http://schemas.microsoft.com/office/drawing/2014/main" id="{E27AE1A7-B023-1247-8B15-9216AEFCC77A}"/>
              </a:ext>
            </a:extLst>
          </p:cNvPr>
          <p:cNvSpPr>
            <a:spLocks noGrp="1" noChangeArrowheads="1"/>
          </p:cNvSpPr>
          <p:nvPr>
            <p:ph idx="1"/>
          </p:nvPr>
        </p:nvSpPr>
        <p:spPr>
          <a:xfrm>
            <a:off x="381000" y="1066800"/>
            <a:ext cx="7727950" cy="3730625"/>
          </a:xfrm>
        </p:spPr>
        <p:txBody>
          <a:bodyPr/>
          <a:lstStyle/>
          <a:p>
            <a:pPr>
              <a:buFont typeface="Wingdings" pitchFamily="2" charset="2"/>
              <a:buChar char="v"/>
            </a:pPr>
            <a:r>
              <a:rPr lang="en-US" altLang="en-US">
                <a:ea typeface="ＭＳ Ｐゴシック" panose="020B0600070205080204" pitchFamily="34" charset="-128"/>
              </a:rPr>
              <a:t>"The best way of overcoming a difficult Probleme is to solve it in some particular easy cases. This gives much light into the general solution. By this way Sir Isaac Newton says he overcame the most difficult things.</a:t>
            </a:r>
            <a:r>
              <a:rPr lang="ja-JP" altLang="en-US">
                <a:ea typeface="ＭＳ Ｐゴシック" panose="020B0600070205080204" pitchFamily="34" charset="-128"/>
              </a:rPr>
              <a:t>”</a:t>
            </a:r>
            <a:r>
              <a:rPr lang="en-US" altLang="ja-JP">
                <a:ea typeface="ＭＳ Ｐゴシック" panose="020B0600070205080204" pitchFamily="34" charset="-128"/>
              </a:rPr>
              <a:t> </a:t>
            </a:r>
            <a:br>
              <a:rPr lang="en-US" altLang="ja-JP">
                <a:ea typeface="ＭＳ Ｐゴシック" panose="020B0600070205080204" pitchFamily="34" charset="-128"/>
              </a:rPr>
            </a:br>
            <a:r>
              <a:rPr lang="en-US" altLang="ja-JP">
                <a:ea typeface="ＭＳ Ｐゴシック" panose="020B0600070205080204" pitchFamily="34" charset="-128"/>
              </a:rPr>
              <a:t>         </a:t>
            </a:r>
            <a:r>
              <a:rPr lang="en-US" altLang="ja-JP" sz="1800">
                <a:ea typeface="ＭＳ Ｐゴシック" panose="020B0600070205080204" pitchFamily="34" charset="-128"/>
              </a:rPr>
              <a:t>(David Gregory 1705 correspondence)</a:t>
            </a:r>
          </a:p>
          <a:p>
            <a:pPr>
              <a:buFont typeface="Wingdings" pitchFamily="2" charset="2"/>
              <a:buChar char="v"/>
            </a:pPr>
            <a:r>
              <a:rPr lang="en-US" altLang="en-GB">
                <a:ea typeface="ＭＳ Ｐゴシック" panose="020B0600070205080204" pitchFamily="34" charset="-128"/>
              </a:rPr>
              <a:t>“</a:t>
            </a:r>
            <a:r>
              <a:rPr lang="en-US" altLang="en-US">
                <a:ea typeface="ＭＳ Ｐゴシック" panose="020B0600070205080204" pitchFamily="34" charset="-128"/>
              </a:rPr>
              <a:t>The art of doing mathematics consists in finding that special case which contains all the germs of generality.</a:t>
            </a:r>
          </a:p>
          <a:p>
            <a:pPr>
              <a:buFont typeface="Lucida Grande" panose="020B0600040502020204" pitchFamily="34" charset="0"/>
              <a:buNone/>
            </a:pPr>
            <a:r>
              <a:rPr lang="en-US" altLang="en-US" sz="1400">
                <a:ea typeface="ＭＳ Ｐゴシック" panose="020B0600070205080204" pitchFamily="34" charset="-128"/>
              </a:rPr>
              <a:t>              </a:t>
            </a:r>
            <a:r>
              <a:rPr lang="en-US" altLang="en-US" sz="1800">
                <a:ea typeface="ＭＳ Ｐゴシック" panose="020B0600070205080204" pitchFamily="34" charset="-128"/>
              </a:rPr>
              <a:t>     (David Hilbert quoted by Courant)</a:t>
            </a:r>
          </a:p>
          <a:p>
            <a:pPr>
              <a:buFont typeface="Wingdings" pitchFamily="2" charset="2"/>
              <a:buChar char="v"/>
            </a:pPr>
            <a:endParaRPr lang="en-US" altLang="en-US">
              <a:ea typeface="ＭＳ Ｐゴシック" panose="020B0600070205080204" pitchFamily="34" charset="-128"/>
            </a:endParaRPr>
          </a:p>
        </p:txBody>
      </p:sp>
      <p:sp>
        <p:nvSpPr>
          <p:cNvPr id="2" name="Rounded Rectangle 1">
            <a:extLst>
              <a:ext uri="{FF2B5EF4-FFF2-40B4-BE49-F238E27FC236}">
                <a16:creationId xmlns:a16="http://schemas.microsoft.com/office/drawing/2014/main" id="{9AE1DDA6-3841-8E43-96E0-92D80C51E057}"/>
              </a:ext>
            </a:extLst>
          </p:cNvPr>
          <p:cNvSpPr>
            <a:spLocks noChangeArrowheads="1"/>
          </p:cNvSpPr>
          <p:nvPr/>
        </p:nvSpPr>
        <p:spPr bwMode="auto">
          <a:xfrm>
            <a:off x="2195513" y="5300663"/>
            <a:ext cx="3455987" cy="649287"/>
          </a:xfrm>
          <a:prstGeom prst="roundRect">
            <a:avLst>
              <a:gd name="adj" fmla="val 16667"/>
            </a:avLst>
          </a:prstGeom>
          <a:solidFill>
            <a:schemeClr val="bg1"/>
          </a:solidFill>
          <a:ln w="9525">
            <a:solidFill>
              <a:schemeClr val="tx1"/>
            </a:solidFill>
            <a:round/>
            <a:headEnd/>
            <a:tailEnd/>
          </a:ln>
        </p:spPr>
        <p:txBody>
          <a:bodyPr/>
          <a:lstStyle>
            <a:lvl1pPr>
              <a:spcBef>
                <a:spcPct val="20000"/>
              </a:spcBef>
              <a:buClr>
                <a:srgbClr val="0000BF"/>
              </a:buClr>
              <a:buSzPct val="75000"/>
              <a:buFont typeface="Lucida Grande" panose="020B0600040502020204" pitchFamily="34" charset="0"/>
              <a:buChar char="⇒"/>
              <a:defRPr sz="2400">
                <a:solidFill>
                  <a:srgbClr val="800000"/>
                </a:solidFill>
                <a:latin typeface="Chalkboard" panose="03050602040202020205" pitchFamily="66" charset="77"/>
                <a:ea typeface="ＭＳ Ｐゴシック" panose="020B0600070205080204" pitchFamily="34" charset="-128"/>
              </a:defRPr>
            </a:lvl1pPr>
            <a:lvl2pPr marL="742950" indent="-285750">
              <a:spcBef>
                <a:spcPct val="20000"/>
              </a:spcBef>
              <a:buClr>
                <a:srgbClr val="800000"/>
              </a:buClr>
              <a:buSzPct val="100000"/>
              <a:buFont typeface="Lucida Grande" panose="020B0600040502020204" pitchFamily="34" charset="0"/>
              <a:buChar char="⇒"/>
              <a:defRPr sz="2000">
                <a:solidFill>
                  <a:srgbClr val="0000FF"/>
                </a:solidFill>
                <a:latin typeface="Chalkboard" panose="03050602040202020205" pitchFamily="66" charset="77"/>
                <a:ea typeface="ＭＳ Ｐゴシック" panose="020B0600070205080204" pitchFamily="34" charset="-128"/>
              </a:defRPr>
            </a:lvl2pPr>
            <a:lvl3pPr marL="1143000" indent="-228600">
              <a:spcBef>
                <a:spcPct val="20000"/>
              </a:spcBef>
              <a:buClr>
                <a:schemeClr val="tx1"/>
              </a:buClr>
              <a:buSzPct val="100000"/>
              <a:buChar char="»"/>
              <a:defRPr>
                <a:solidFill>
                  <a:srgbClr val="800000"/>
                </a:solidFill>
                <a:latin typeface="Chalkboard" panose="03050602040202020205" pitchFamily="66" charset="77"/>
                <a:ea typeface="ＭＳ Ｐゴシック" panose="020B0600070205080204" pitchFamily="34" charset="-128"/>
              </a:defRPr>
            </a:lvl3pPr>
            <a:lvl4pPr marL="1600200" indent="-228600">
              <a:spcBef>
                <a:spcPct val="20000"/>
              </a:spcBef>
              <a:buClr>
                <a:schemeClr val="accent2"/>
              </a:buClr>
              <a:buSzPct val="65000"/>
              <a:buFont typeface="Monotype Sorts" pitchFamily="2" charset="2"/>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lr>
                <a:schemeClr val="tx1"/>
              </a:buClr>
              <a:buSzPct val="100000"/>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itchFamily="2" charset="0"/>
                <a:ea typeface="ＭＳ Ｐゴシック" panose="020B0600070205080204" pitchFamily="34" charset="-128"/>
              </a:defRPr>
            </a:lvl9pPr>
          </a:lstStyle>
          <a:p>
            <a:pPr>
              <a:spcBef>
                <a:spcPct val="0"/>
              </a:spcBef>
              <a:buClrTx/>
              <a:buSzTx/>
              <a:buFontTx/>
              <a:buNone/>
            </a:pPr>
            <a:r>
              <a:rPr lang="en-GB" altLang="en-US" sz="2000" b="0">
                <a:solidFill>
                  <a:srgbClr val="FFFF00"/>
                </a:solidFill>
              </a:rPr>
              <a:t>Specialising &amp; Generalising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F900-B505-E44B-8A6C-8F87BF89DC13}"/>
              </a:ext>
            </a:extLst>
          </p:cNvPr>
          <p:cNvSpPr>
            <a:spLocks noGrp="1"/>
          </p:cNvSpPr>
          <p:nvPr>
            <p:ph type="title"/>
          </p:nvPr>
        </p:nvSpPr>
        <p:spPr/>
        <p:txBody>
          <a:bodyPr/>
          <a:lstStyle/>
          <a:p>
            <a:r>
              <a:rPr lang="en-GB" dirty="0"/>
              <a:t>Divisible Differences</a:t>
            </a:r>
          </a:p>
        </p:txBody>
      </p:sp>
      <p:sp>
        <p:nvSpPr>
          <p:cNvPr id="5" name="TextBox 4">
            <a:extLst>
              <a:ext uri="{FF2B5EF4-FFF2-40B4-BE49-F238E27FC236}">
                <a16:creationId xmlns:a16="http://schemas.microsoft.com/office/drawing/2014/main" id="{38528192-FBC5-2149-B9C5-950604CB43A1}"/>
              </a:ext>
            </a:extLst>
          </p:cNvPr>
          <p:cNvSpPr txBox="1"/>
          <p:nvPr/>
        </p:nvSpPr>
        <p:spPr>
          <a:xfrm>
            <a:off x="1016000" y="2387600"/>
            <a:ext cx="279244" cy="400110"/>
          </a:xfrm>
          <a:prstGeom prst="rect">
            <a:avLst/>
          </a:prstGeom>
          <a:noFill/>
        </p:spPr>
        <p:txBody>
          <a:bodyPr wrap="none" rtlCol="0">
            <a:spAutoFit/>
          </a:bodyPr>
          <a:lstStyle/>
          <a:p>
            <a:r>
              <a:rPr lang="en-GB" sz="2000" b="0" dirty="0">
                <a:solidFill>
                  <a:schemeClr val="accent3">
                    <a:lumMod val="10000"/>
                  </a:schemeClr>
                </a:solidFill>
                <a:latin typeface="Chalkboard" charset="0"/>
                <a:ea typeface="Chalkboard" charset="0"/>
                <a:cs typeface="Chalkboard" charset="0"/>
              </a:rPr>
              <a:t>1</a:t>
            </a:r>
          </a:p>
        </p:txBody>
      </p:sp>
      <p:sp>
        <p:nvSpPr>
          <p:cNvPr id="6" name="TextBox 5">
            <a:extLst>
              <a:ext uri="{FF2B5EF4-FFF2-40B4-BE49-F238E27FC236}">
                <a16:creationId xmlns:a16="http://schemas.microsoft.com/office/drawing/2014/main" id="{B07CE537-772C-4C4E-82A8-B02744DBA789}"/>
              </a:ext>
            </a:extLst>
          </p:cNvPr>
          <p:cNvSpPr txBox="1"/>
          <p:nvPr/>
        </p:nvSpPr>
        <p:spPr>
          <a:xfrm>
            <a:off x="1295244" y="2082800"/>
            <a:ext cx="341760" cy="1015663"/>
          </a:xfrm>
          <a:prstGeom prst="rect">
            <a:avLst/>
          </a:prstGeom>
          <a:noFill/>
        </p:spPr>
        <p:txBody>
          <a:bodyPr wrap="none" rtlCol="0">
            <a:spAutoFit/>
          </a:bodyPr>
          <a:lstStyle/>
          <a:p>
            <a:r>
              <a:rPr lang="en-GB" sz="2000" b="0" dirty="0">
                <a:solidFill>
                  <a:schemeClr val="accent3">
                    <a:lumMod val="10000"/>
                  </a:schemeClr>
                </a:solidFill>
                <a:latin typeface="Chalkboard" charset="0"/>
                <a:ea typeface="Chalkboard" charset="0"/>
                <a:cs typeface="Chalkboard" charset="0"/>
              </a:rPr>
              <a:t>2</a:t>
            </a:r>
          </a:p>
          <a:p>
            <a:r>
              <a:rPr lang="en-GB" sz="2000" b="0" dirty="0">
                <a:solidFill>
                  <a:schemeClr val="accent3">
                    <a:lumMod val="10000"/>
                  </a:schemeClr>
                </a:solidFill>
                <a:latin typeface="Chalkboard" charset="0"/>
                <a:ea typeface="Chalkboard" charset="0"/>
                <a:cs typeface="Chalkboard" charset="0"/>
              </a:rPr>
              <a:t>3</a:t>
            </a:r>
          </a:p>
          <a:p>
            <a:r>
              <a:rPr lang="en-GB" sz="2000" b="0" dirty="0">
                <a:solidFill>
                  <a:schemeClr val="accent3">
                    <a:lumMod val="10000"/>
                  </a:schemeClr>
                </a:solidFill>
                <a:latin typeface="Chalkboard" charset="0"/>
                <a:ea typeface="Chalkboard" charset="0"/>
                <a:cs typeface="Chalkboard" charset="0"/>
              </a:rPr>
              <a:t>4</a:t>
            </a:r>
          </a:p>
        </p:txBody>
      </p:sp>
      <p:sp>
        <p:nvSpPr>
          <p:cNvPr id="7" name="TextBox 6">
            <a:extLst>
              <a:ext uri="{FF2B5EF4-FFF2-40B4-BE49-F238E27FC236}">
                <a16:creationId xmlns:a16="http://schemas.microsoft.com/office/drawing/2014/main" id="{42F24F7C-3D4F-AC48-9C42-F9DCAAE548DE}"/>
              </a:ext>
            </a:extLst>
          </p:cNvPr>
          <p:cNvSpPr txBox="1"/>
          <p:nvPr/>
        </p:nvSpPr>
        <p:spPr>
          <a:xfrm>
            <a:off x="1625784" y="1772047"/>
            <a:ext cx="341760" cy="1631216"/>
          </a:xfrm>
          <a:prstGeom prst="rect">
            <a:avLst/>
          </a:prstGeom>
          <a:noFill/>
        </p:spPr>
        <p:txBody>
          <a:bodyPr wrap="none" rtlCol="0">
            <a:spAutoFit/>
          </a:bodyPr>
          <a:lstStyle/>
          <a:p>
            <a:r>
              <a:rPr lang="en-GB" sz="2000" b="0" dirty="0">
                <a:solidFill>
                  <a:schemeClr val="accent3">
                    <a:lumMod val="10000"/>
                  </a:schemeClr>
                </a:solidFill>
                <a:latin typeface="Chalkboard" charset="0"/>
                <a:ea typeface="Chalkboard" charset="0"/>
                <a:cs typeface="Chalkboard" charset="0"/>
              </a:rPr>
              <a:t>5</a:t>
            </a:r>
          </a:p>
          <a:p>
            <a:r>
              <a:rPr lang="en-GB" sz="2000" b="0" dirty="0">
                <a:solidFill>
                  <a:schemeClr val="accent3">
                    <a:lumMod val="10000"/>
                  </a:schemeClr>
                </a:solidFill>
                <a:latin typeface="Chalkboard" charset="0"/>
                <a:ea typeface="Chalkboard" charset="0"/>
                <a:cs typeface="Chalkboard" charset="0"/>
              </a:rPr>
              <a:t>6</a:t>
            </a:r>
          </a:p>
          <a:p>
            <a:r>
              <a:rPr lang="en-GB" sz="2000" b="0" dirty="0">
                <a:solidFill>
                  <a:schemeClr val="accent3">
                    <a:lumMod val="10000"/>
                  </a:schemeClr>
                </a:solidFill>
                <a:latin typeface="Chalkboard" charset="0"/>
                <a:ea typeface="Chalkboard" charset="0"/>
                <a:cs typeface="Chalkboard" charset="0"/>
              </a:rPr>
              <a:t>7</a:t>
            </a:r>
          </a:p>
          <a:p>
            <a:r>
              <a:rPr lang="en-GB" sz="2000" b="0" dirty="0">
                <a:solidFill>
                  <a:schemeClr val="accent3">
                    <a:lumMod val="10000"/>
                  </a:schemeClr>
                </a:solidFill>
                <a:latin typeface="Chalkboard" charset="0"/>
                <a:ea typeface="Chalkboard" charset="0"/>
                <a:cs typeface="Chalkboard" charset="0"/>
              </a:rPr>
              <a:t>8</a:t>
            </a:r>
          </a:p>
          <a:p>
            <a:r>
              <a:rPr lang="en-GB" sz="2000" b="0" dirty="0">
                <a:solidFill>
                  <a:schemeClr val="accent3">
                    <a:lumMod val="10000"/>
                  </a:schemeClr>
                </a:solidFill>
                <a:latin typeface="Chalkboard" charset="0"/>
                <a:ea typeface="Chalkboard" charset="0"/>
                <a:cs typeface="Chalkboard" charset="0"/>
              </a:rPr>
              <a:t>9</a:t>
            </a:r>
          </a:p>
        </p:txBody>
      </p:sp>
      <p:sp>
        <p:nvSpPr>
          <p:cNvPr id="8" name="TextBox 7">
            <a:extLst>
              <a:ext uri="{FF2B5EF4-FFF2-40B4-BE49-F238E27FC236}">
                <a16:creationId xmlns:a16="http://schemas.microsoft.com/office/drawing/2014/main" id="{EA11F662-E1BD-0743-B8ED-D27091E2D9C9}"/>
              </a:ext>
            </a:extLst>
          </p:cNvPr>
          <p:cNvSpPr txBox="1"/>
          <p:nvPr/>
        </p:nvSpPr>
        <p:spPr>
          <a:xfrm>
            <a:off x="1905028" y="1467247"/>
            <a:ext cx="425116" cy="2246769"/>
          </a:xfrm>
          <a:prstGeom prst="rect">
            <a:avLst/>
          </a:prstGeom>
          <a:noFill/>
        </p:spPr>
        <p:txBody>
          <a:bodyPr wrap="none" rtlCol="0">
            <a:spAutoFit/>
          </a:bodyPr>
          <a:lstStyle/>
          <a:p>
            <a:r>
              <a:rPr lang="en-GB" sz="2000" b="0" dirty="0">
                <a:solidFill>
                  <a:schemeClr val="accent3">
                    <a:lumMod val="10000"/>
                  </a:schemeClr>
                </a:solidFill>
                <a:latin typeface="Chalkboard" charset="0"/>
                <a:ea typeface="Chalkboard" charset="0"/>
                <a:cs typeface="Chalkboard" charset="0"/>
              </a:rPr>
              <a:t>10</a:t>
            </a:r>
          </a:p>
          <a:p>
            <a:r>
              <a:rPr lang="en-GB" sz="2000" b="0" dirty="0">
                <a:solidFill>
                  <a:schemeClr val="accent3">
                    <a:lumMod val="10000"/>
                  </a:schemeClr>
                </a:solidFill>
                <a:latin typeface="Chalkboard" charset="0"/>
                <a:ea typeface="Chalkboard" charset="0"/>
                <a:cs typeface="Chalkboard" charset="0"/>
              </a:rPr>
              <a:t>11</a:t>
            </a:r>
          </a:p>
          <a:p>
            <a:r>
              <a:rPr lang="en-GB" sz="2000" b="0" dirty="0">
                <a:solidFill>
                  <a:schemeClr val="accent3">
                    <a:lumMod val="10000"/>
                  </a:schemeClr>
                </a:solidFill>
                <a:latin typeface="Chalkboard" charset="0"/>
                <a:ea typeface="Chalkboard" charset="0"/>
                <a:cs typeface="Chalkboard" charset="0"/>
              </a:rPr>
              <a:t>12</a:t>
            </a:r>
          </a:p>
          <a:p>
            <a:r>
              <a:rPr lang="en-GB" sz="2000" b="0" dirty="0">
                <a:solidFill>
                  <a:schemeClr val="accent3">
                    <a:lumMod val="10000"/>
                  </a:schemeClr>
                </a:solidFill>
                <a:latin typeface="Chalkboard" charset="0"/>
                <a:ea typeface="Chalkboard" charset="0"/>
                <a:cs typeface="Chalkboard" charset="0"/>
              </a:rPr>
              <a:t>13</a:t>
            </a:r>
          </a:p>
          <a:p>
            <a:r>
              <a:rPr lang="en-GB" sz="2000" b="0" dirty="0">
                <a:solidFill>
                  <a:schemeClr val="accent3">
                    <a:lumMod val="10000"/>
                  </a:schemeClr>
                </a:solidFill>
                <a:latin typeface="Chalkboard" charset="0"/>
                <a:ea typeface="Chalkboard" charset="0"/>
                <a:cs typeface="Chalkboard" charset="0"/>
              </a:rPr>
              <a:t>14</a:t>
            </a:r>
          </a:p>
          <a:p>
            <a:r>
              <a:rPr lang="en-GB" sz="2000" b="0" dirty="0">
                <a:solidFill>
                  <a:schemeClr val="accent3">
                    <a:lumMod val="10000"/>
                  </a:schemeClr>
                </a:solidFill>
                <a:latin typeface="Chalkboard" charset="0"/>
                <a:ea typeface="Chalkboard" charset="0"/>
                <a:cs typeface="Chalkboard" charset="0"/>
              </a:rPr>
              <a:t>15</a:t>
            </a:r>
          </a:p>
          <a:p>
            <a:r>
              <a:rPr lang="en-GB" sz="2000" b="0" dirty="0">
                <a:solidFill>
                  <a:schemeClr val="accent3">
                    <a:lumMod val="10000"/>
                  </a:schemeClr>
                </a:solidFill>
                <a:latin typeface="Chalkboard" charset="0"/>
                <a:ea typeface="Chalkboard" charset="0"/>
                <a:cs typeface="Chalkboard" charset="0"/>
              </a:rPr>
              <a:t>16</a:t>
            </a:r>
          </a:p>
        </p:txBody>
      </p:sp>
      <p:sp>
        <p:nvSpPr>
          <p:cNvPr id="9" name="TextBox 8">
            <a:extLst>
              <a:ext uri="{FF2B5EF4-FFF2-40B4-BE49-F238E27FC236}">
                <a16:creationId xmlns:a16="http://schemas.microsoft.com/office/drawing/2014/main" id="{8BA8F551-CC5B-8A45-BD62-9AC932A968CF}"/>
              </a:ext>
            </a:extLst>
          </p:cNvPr>
          <p:cNvSpPr txBox="1"/>
          <p:nvPr/>
        </p:nvSpPr>
        <p:spPr>
          <a:xfrm>
            <a:off x="2330144" y="1156494"/>
            <a:ext cx="476412" cy="2862322"/>
          </a:xfrm>
          <a:prstGeom prst="rect">
            <a:avLst/>
          </a:prstGeom>
          <a:noFill/>
        </p:spPr>
        <p:txBody>
          <a:bodyPr wrap="none" rtlCol="0">
            <a:spAutoFit/>
          </a:bodyPr>
          <a:lstStyle/>
          <a:p>
            <a:r>
              <a:rPr lang="en-GB" sz="2000" b="0" dirty="0">
                <a:solidFill>
                  <a:schemeClr val="accent3">
                    <a:lumMod val="10000"/>
                  </a:schemeClr>
                </a:solidFill>
                <a:latin typeface="Chalkboard" charset="0"/>
                <a:ea typeface="Chalkboard" charset="0"/>
                <a:cs typeface="Chalkboard" charset="0"/>
              </a:rPr>
              <a:t>17</a:t>
            </a:r>
          </a:p>
          <a:p>
            <a:r>
              <a:rPr lang="en-GB" sz="2000" b="0" dirty="0">
                <a:solidFill>
                  <a:schemeClr val="accent3">
                    <a:lumMod val="10000"/>
                  </a:schemeClr>
                </a:solidFill>
                <a:latin typeface="Chalkboard" charset="0"/>
                <a:ea typeface="Chalkboard" charset="0"/>
                <a:cs typeface="Chalkboard" charset="0"/>
              </a:rPr>
              <a:t>18</a:t>
            </a:r>
          </a:p>
          <a:p>
            <a:r>
              <a:rPr lang="en-GB" sz="2000" b="0" dirty="0">
                <a:solidFill>
                  <a:schemeClr val="accent3">
                    <a:lumMod val="10000"/>
                  </a:schemeClr>
                </a:solidFill>
                <a:latin typeface="Chalkboard" charset="0"/>
                <a:ea typeface="Chalkboard" charset="0"/>
                <a:cs typeface="Chalkboard" charset="0"/>
              </a:rPr>
              <a:t>19</a:t>
            </a:r>
          </a:p>
          <a:p>
            <a:r>
              <a:rPr lang="en-GB" sz="2000" b="0" dirty="0">
                <a:solidFill>
                  <a:schemeClr val="accent3">
                    <a:lumMod val="10000"/>
                  </a:schemeClr>
                </a:solidFill>
                <a:latin typeface="Chalkboard" charset="0"/>
                <a:ea typeface="Chalkboard" charset="0"/>
                <a:cs typeface="Chalkboard" charset="0"/>
              </a:rPr>
              <a:t>20</a:t>
            </a:r>
          </a:p>
          <a:p>
            <a:r>
              <a:rPr lang="en-GB" sz="2000" b="0" dirty="0">
                <a:solidFill>
                  <a:schemeClr val="accent3">
                    <a:lumMod val="10000"/>
                  </a:schemeClr>
                </a:solidFill>
                <a:latin typeface="Chalkboard" charset="0"/>
                <a:ea typeface="Chalkboard" charset="0"/>
                <a:cs typeface="Chalkboard" charset="0"/>
              </a:rPr>
              <a:t>21</a:t>
            </a:r>
          </a:p>
          <a:p>
            <a:r>
              <a:rPr lang="en-GB" sz="2000" b="0" dirty="0">
                <a:solidFill>
                  <a:schemeClr val="accent3">
                    <a:lumMod val="10000"/>
                  </a:schemeClr>
                </a:solidFill>
                <a:latin typeface="Chalkboard" charset="0"/>
                <a:ea typeface="Chalkboard" charset="0"/>
                <a:cs typeface="Chalkboard" charset="0"/>
              </a:rPr>
              <a:t>22</a:t>
            </a:r>
          </a:p>
          <a:p>
            <a:r>
              <a:rPr lang="en-GB" sz="2000" b="0" dirty="0">
                <a:solidFill>
                  <a:schemeClr val="accent3">
                    <a:lumMod val="10000"/>
                  </a:schemeClr>
                </a:solidFill>
                <a:latin typeface="Chalkboard" charset="0"/>
                <a:ea typeface="Chalkboard" charset="0"/>
                <a:cs typeface="Chalkboard" charset="0"/>
              </a:rPr>
              <a:t>23</a:t>
            </a:r>
          </a:p>
          <a:p>
            <a:r>
              <a:rPr lang="en-GB" sz="2000" b="0" dirty="0">
                <a:solidFill>
                  <a:schemeClr val="accent3">
                    <a:lumMod val="10000"/>
                  </a:schemeClr>
                </a:solidFill>
                <a:latin typeface="Chalkboard" charset="0"/>
                <a:ea typeface="Chalkboard" charset="0"/>
                <a:cs typeface="Chalkboard" charset="0"/>
              </a:rPr>
              <a:t>24</a:t>
            </a:r>
          </a:p>
          <a:p>
            <a:r>
              <a:rPr lang="en-GB" sz="2000" b="0" dirty="0">
                <a:solidFill>
                  <a:schemeClr val="accent3">
                    <a:lumMod val="10000"/>
                  </a:schemeClr>
                </a:solidFill>
                <a:latin typeface="Chalkboard" charset="0"/>
                <a:ea typeface="Chalkboard" charset="0"/>
                <a:cs typeface="Chalkboard" charset="0"/>
              </a:rPr>
              <a:t>25</a:t>
            </a:r>
          </a:p>
        </p:txBody>
      </p:sp>
      <p:sp>
        <p:nvSpPr>
          <p:cNvPr id="10" name="TextBox 9">
            <a:extLst>
              <a:ext uri="{FF2B5EF4-FFF2-40B4-BE49-F238E27FC236}">
                <a16:creationId xmlns:a16="http://schemas.microsoft.com/office/drawing/2014/main" id="{47A650B4-5972-934D-A21C-6A257A9F248D}"/>
              </a:ext>
            </a:extLst>
          </p:cNvPr>
          <p:cNvSpPr txBox="1"/>
          <p:nvPr/>
        </p:nvSpPr>
        <p:spPr>
          <a:xfrm>
            <a:off x="2797460" y="2387600"/>
            <a:ext cx="389850" cy="400110"/>
          </a:xfrm>
          <a:prstGeom prst="rect">
            <a:avLst/>
          </a:prstGeom>
          <a:noFill/>
        </p:spPr>
        <p:txBody>
          <a:bodyPr wrap="none" rtlCol="0">
            <a:spAutoFit/>
          </a:bodyPr>
          <a:lstStyle/>
          <a:p>
            <a:r>
              <a:rPr lang="en-GB" sz="2000" b="0" dirty="0">
                <a:solidFill>
                  <a:schemeClr val="accent3">
                    <a:lumMod val="10000"/>
                  </a:schemeClr>
                </a:solidFill>
                <a:latin typeface="Chalkboard" charset="0"/>
                <a:ea typeface="Chalkboard" charset="0"/>
                <a:cs typeface="Chalkboard" charset="0"/>
              </a:rPr>
              <a:t>…</a:t>
            </a:r>
          </a:p>
        </p:txBody>
      </p:sp>
      <p:sp>
        <p:nvSpPr>
          <p:cNvPr id="11" name="TextBox 10">
            <a:extLst>
              <a:ext uri="{FF2B5EF4-FFF2-40B4-BE49-F238E27FC236}">
                <a16:creationId xmlns:a16="http://schemas.microsoft.com/office/drawing/2014/main" id="{8DD097C7-8D4F-9E4A-94B1-A0D7AE6CAE75}"/>
              </a:ext>
            </a:extLst>
          </p:cNvPr>
          <p:cNvSpPr txBox="1"/>
          <p:nvPr/>
        </p:nvSpPr>
        <p:spPr>
          <a:xfrm>
            <a:off x="38100" y="4203700"/>
            <a:ext cx="9007209" cy="400110"/>
          </a:xfrm>
          <a:prstGeom prst="rect">
            <a:avLst/>
          </a:prstGeom>
          <a:noFill/>
        </p:spPr>
        <p:txBody>
          <a:bodyPr wrap="none" rtlCol="0">
            <a:spAutoFit/>
          </a:bodyPr>
          <a:lstStyle/>
          <a:p>
            <a:r>
              <a:rPr lang="en-GB" sz="2000" b="0" dirty="0">
                <a:solidFill>
                  <a:schemeClr val="accent3">
                    <a:lumMod val="10000"/>
                  </a:schemeClr>
                </a:solidFill>
                <a:latin typeface="Chalkboard" charset="0"/>
                <a:ea typeface="Chalkboard" charset="0"/>
                <a:cs typeface="Chalkboard" charset="0"/>
              </a:rPr>
              <a:t>1, 3, 7, 13, 21, 31, 43, 57, 73, 91, 111, 133, 157, 183, 211, 241, 273, 307, 343, … </a:t>
            </a:r>
          </a:p>
        </p:txBody>
      </p:sp>
      <p:sp>
        <p:nvSpPr>
          <p:cNvPr id="12" name="TextBox 11">
            <a:extLst>
              <a:ext uri="{FF2B5EF4-FFF2-40B4-BE49-F238E27FC236}">
                <a16:creationId xmlns:a16="http://schemas.microsoft.com/office/drawing/2014/main" id="{E4E9E7D4-2E60-B94B-8086-563979E89293}"/>
              </a:ext>
            </a:extLst>
          </p:cNvPr>
          <p:cNvSpPr txBox="1"/>
          <p:nvPr/>
        </p:nvSpPr>
        <p:spPr>
          <a:xfrm>
            <a:off x="165100" y="4566384"/>
            <a:ext cx="8425448" cy="400110"/>
          </a:xfrm>
          <a:prstGeom prst="rect">
            <a:avLst/>
          </a:prstGeom>
          <a:noFill/>
        </p:spPr>
        <p:txBody>
          <a:bodyPr wrap="none" rtlCol="0">
            <a:spAutoFit/>
          </a:bodyPr>
          <a:lstStyle/>
          <a:p>
            <a:r>
              <a:rPr lang="en-GB" sz="2000" dirty="0">
                <a:solidFill>
                  <a:srgbClr val="0432FF"/>
                </a:solidFill>
                <a:latin typeface="Chalkboard" charset="0"/>
                <a:ea typeface="Chalkboard" charset="0"/>
                <a:cs typeface="Chalkboard" charset="0"/>
              </a:rPr>
              <a:t>2, 4, 6, 8, 10,  12,  14, 16, 18, 20, 22, 24,  26,  28,   30,  32,  34,  36, …</a:t>
            </a:r>
          </a:p>
        </p:txBody>
      </p:sp>
      <p:sp>
        <p:nvSpPr>
          <p:cNvPr id="13" name="TextBox 12">
            <a:extLst>
              <a:ext uri="{FF2B5EF4-FFF2-40B4-BE49-F238E27FC236}">
                <a16:creationId xmlns:a16="http://schemas.microsoft.com/office/drawing/2014/main" id="{B0629769-0E70-934B-8E8C-B3B3DD16B5B0}"/>
              </a:ext>
            </a:extLst>
          </p:cNvPr>
          <p:cNvSpPr txBox="1"/>
          <p:nvPr/>
        </p:nvSpPr>
        <p:spPr>
          <a:xfrm>
            <a:off x="3416300" y="2387600"/>
            <a:ext cx="1324402" cy="400110"/>
          </a:xfrm>
          <a:prstGeom prst="rect">
            <a:avLst/>
          </a:prstGeom>
          <a:noFill/>
        </p:spPr>
        <p:txBody>
          <a:bodyPr wrap="none" rtlCol="0">
            <a:spAutoFit/>
          </a:bodyPr>
          <a:lstStyle/>
          <a:p>
            <a:r>
              <a:rPr lang="en-GB" sz="2000" b="0" i="1" dirty="0">
                <a:solidFill>
                  <a:schemeClr val="accent3">
                    <a:lumMod val="10000"/>
                  </a:schemeClr>
                </a:solidFill>
                <a:latin typeface="Chalkboard" charset="0"/>
                <a:ea typeface="Chalkboard" charset="0"/>
                <a:cs typeface="Chalkboard" charset="0"/>
              </a:rPr>
              <a:t>n</a:t>
            </a:r>
            <a:r>
              <a:rPr lang="en-GB" sz="2000" b="0" baseline="30000" dirty="0">
                <a:solidFill>
                  <a:schemeClr val="accent3">
                    <a:lumMod val="10000"/>
                  </a:schemeClr>
                </a:solidFill>
                <a:latin typeface="Chalkboard" charset="0"/>
                <a:ea typeface="Chalkboard" charset="0"/>
                <a:cs typeface="Chalkboard" charset="0"/>
              </a:rPr>
              <a:t>2</a:t>
            </a:r>
            <a:r>
              <a:rPr lang="en-GB" sz="2000" b="0" dirty="0">
                <a:solidFill>
                  <a:schemeClr val="accent3">
                    <a:lumMod val="10000"/>
                  </a:schemeClr>
                </a:solidFill>
                <a:latin typeface="Chalkboard" charset="0"/>
                <a:ea typeface="Chalkboard" charset="0"/>
                <a:cs typeface="Chalkboard" charset="0"/>
              </a:rPr>
              <a:t> – </a:t>
            </a:r>
            <a:r>
              <a:rPr lang="en-GB" sz="2000" b="0" i="1" dirty="0">
                <a:solidFill>
                  <a:schemeClr val="accent3">
                    <a:lumMod val="10000"/>
                  </a:schemeClr>
                </a:solidFill>
                <a:latin typeface="Chalkboard" charset="0"/>
                <a:ea typeface="Chalkboard" charset="0"/>
                <a:cs typeface="Chalkboard" charset="0"/>
              </a:rPr>
              <a:t>n</a:t>
            </a:r>
            <a:r>
              <a:rPr lang="en-GB" sz="2000" b="0" dirty="0">
                <a:solidFill>
                  <a:schemeClr val="accent3">
                    <a:lumMod val="10000"/>
                  </a:schemeClr>
                </a:solidFill>
                <a:latin typeface="Chalkboard" charset="0"/>
                <a:ea typeface="Chalkboard" charset="0"/>
                <a:cs typeface="Chalkboard" charset="0"/>
              </a:rPr>
              <a:t> + 1</a:t>
            </a:r>
            <a:endParaRPr lang="en-GB" sz="2000" b="0" i="1" dirty="0">
              <a:solidFill>
                <a:schemeClr val="accent3">
                  <a:lumMod val="10000"/>
                </a:schemeClr>
              </a:solidFill>
              <a:latin typeface="Chalkboard" charset="0"/>
              <a:ea typeface="Chalkboard" charset="0"/>
              <a:cs typeface="Chalkboard" charset="0"/>
            </a:endParaRPr>
          </a:p>
        </p:txBody>
      </p:sp>
      <p:sp>
        <p:nvSpPr>
          <p:cNvPr id="14" name="Oval 13">
            <a:extLst>
              <a:ext uri="{FF2B5EF4-FFF2-40B4-BE49-F238E27FC236}">
                <a16:creationId xmlns:a16="http://schemas.microsoft.com/office/drawing/2014/main" id="{74D9DB53-46B5-1C47-92E8-543475BE70B4}"/>
              </a:ext>
            </a:extLst>
          </p:cNvPr>
          <p:cNvSpPr/>
          <p:nvPr/>
        </p:nvSpPr>
        <p:spPr>
          <a:xfrm>
            <a:off x="320084" y="4165600"/>
            <a:ext cx="279244"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5" name="Oval 14">
            <a:extLst>
              <a:ext uri="{FF2B5EF4-FFF2-40B4-BE49-F238E27FC236}">
                <a16:creationId xmlns:a16="http://schemas.microsoft.com/office/drawing/2014/main" id="{CE313857-B9C9-864F-84A6-1495C99FDC06}"/>
              </a:ext>
            </a:extLst>
          </p:cNvPr>
          <p:cNvSpPr/>
          <p:nvPr/>
        </p:nvSpPr>
        <p:spPr>
          <a:xfrm>
            <a:off x="1320892" y="4136095"/>
            <a:ext cx="279244"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6" name="Oval 15">
            <a:extLst>
              <a:ext uri="{FF2B5EF4-FFF2-40B4-BE49-F238E27FC236}">
                <a16:creationId xmlns:a16="http://schemas.microsoft.com/office/drawing/2014/main" id="{890A4222-70FD-004E-9668-5724D30A0694}"/>
              </a:ext>
            </a:extLst>
          </p:cNvPr>
          <p:cNvSpPr/>
          <p:nvPr/>
        </p:nvSpPr>
        <p:spPr>
          <a:xfrm>
            <a:off x="2542950" y="4124812"/>
            <a:ext cx="339950"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7" name="Oval 16">
            <a:extLst>
              <a:ext uri="{FF2B5EF4-FFF2-40B4-BE49-F238E27FC236}">
                <a16:creationId xmlns:a16="http://schemas.microsoft.com/office/drawing/2014/main" id="{D9238A3E-2CEB-9346-9211-48862FC3133E}"/>
              </a:ext>
            </a:extLst>
          </p:cNvPr>
          <p:cNvSpPr/>
          <p:nvPr/>
        </p:nvSpPr>
        <p:spPr>
          <a:xfrm>
            <a:off x="3790408" y="4126229"/>
            <a:ext cx="337092"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8" name="Oval 17">
            <a:extLst>
              <a:ext uri="{FF2B5EF4-FFF2-40B4-BE49-F238E27FC236}">
                <a16:creationId xmlns:a16="http://schemas.microsoft.com/office/drawing/2014/main" id="{21EB0E30-D9BF-334D-A1E5-AE41ED378F97}"/>
              </a:ext>
            </a:extLst>
          </p:cNvPr>
          <p:cNvSpPr/>
          <p:nvPr/>
        </p:nvSpPr>
        <p:spPr>
          <a:xfrm>
            <a:off x="5257268" y="4156105"/>
            <a:ext cx="445032"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9" name="Oval 18">
            <a:extLst>
              <a:ext uri="{FF2B5EF4-FFF2-40B4-BE49-F238E27FC236}">
                <a16:creationId xmlns:a16="http://schemas.microsoft.com/office/drawing/2014/main" id="{B99FCB86-1623-B247-831F-7B827E99124F}"/>
              </a:ext>
            </a:extLst>
          </p:cNvPr>
          <p:cNvSpPr/>
          <p:nvPr/>
        </p:nvSpPr>
        <p:spPr>
          <a:xfrm>
            <a:off x="6851128" y="4147881"/>
            <a:ext cx="445032"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20" name="Oval 19">
            <a:extLst>
              <a:ext uri="{FF2B5EF4-FFF2-40B4-BE49-F238E27FC236}">
                <a16:creationId xmlns:a16="http://schemas.microsoft.com/office/drawing/2014/main" id="{828DAEF3-4997-5848-9D46-224A7B4BA0AD}"/>
              </a:ext>
            </a:extLst>
          </p:cNvPr>
          <p:cNvSpPr/>
          <p:nvPr/>
        </p:nvSpPr>
        <p:spPr>
          <a:xfrm>
            <a:off x="609331" y="4147881"/>
            <a:ext cx="279244" cy="4953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21" name="Oval 20">
            <a:extLst>
              <a:ext uri="{FF2B5EF4-FFF2-40B4-BE49-F238E27FC236}">
                <a16:creationId xmlns:a16="http://schemas.microsoft.com/office/drawing/2014/main" id="{76C9A5B2-7FE4-864B-8E60-729330D3E0ED}"/>
              </a:ext>
            </a:extLst>
          </p:cNvPr>
          <p:cNvSpPr/>
          <p:nvPr/>
        </p:nvSpPr>
        <p:spPr>
          <a:xfrm>
            <a:off x="3390472" y="4156105"/>
            <a:ext cx="279244" cy="4953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22" name="Oval 21">
            <a:extLst>
              <a:ext uri="{FF2B5EF4-FFF2-40B4-BE49-F238E27FC236}">
                <a16:creationId xmlns:a16="http://schemas.microsoft.com/office/drawing/2014/main" id="{45B3991A-B47E-3940-9B80-4938B6C514C0}"/>
              </a:ext>
            </a:extLst>
          </p:cNvPr>
          <p:cNvSpPr/>
          <p:nvPr/>
        </p:nvSpPr>
        <p:spPr>
          <a:xfrm>
            <a:off x="6849352" y="4147881"/>
            <a:ext cx="422672" cy="4953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24" name="Rounded Rectangle 23">
            <a:extLst>
              <a:ext uri="{FF2B5EF4-FFF2-40B4-BE49-F238E27FC236}">
                <a16:creationId xmlns:a16="http://schemas.microsoft.com/office/drawing/2014/main" id="{036EDF32-D57C-F840-AE0E-8FF0C39BAF57}"/>
              </a:ext>
            </a:extLst>
          </p:cNvPr>
          <p:cNvSpPr/>
          <p:nvPr/>
        </p:nvSpPr>
        <p:spPr>
          <a:xfrm>
            <a:off x="3790408" y="5301208"/>
            <a:ext cx="3023890" cy="629981"/>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rgbClr val="FFFF00"/>
                </a:solidFill>
              </a:rPr>
              <a:t>Perceiving Potential  Generality</a:t>
            </a:r>
          </a:p>
        </p:txBody>
      </p:sp>
      <p:sp>
        <p:nvSpPr>
          <p:cNvPr id="23" name="Rounded Rectangle 22">
            <a:extLst>
              <a:ext uri="{FF2B5EF4-FFF2-40B4-BE49-F238E27FC236}">
                <a16:creationId xmlns:a16="http://schemas.microsoft.com/office/drawing/2014/main" id="{79E3C4DE-FC04-454C-B002-53D70EA98031}"/>
              </a:ext>
            </a:extLst>
          </p:cNvPr>
          <p:cNvSpPr/>
          <p:nvPr/>
        </p:nvSpPr>
        <p:spPr>
          <a:xfrm>
            <a:off x="6012606" y="5733256"/>
            <a:ext cx="3023890" cy="62998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rgbClr val="785530"/>
                </a:solidFill>
              </a:rPr>
              <a:t>Expressing Generality</a:t>
            </a:r>
          </a:p>
        </p:txBody>
      </p:sp>
      <p:sp>
        <p:nvSpPr>
          <p:cNvPr id="25" name="TextBox 24">
            <a:extLst>
              <a:ext uri="{FF2B5EF4-FFF2-40B4-BE49-F238E27FC236}">
                <a16:creationId xmlns:a16="http://schemas.microsoft.com/office/drawing/2014/main" id="{BC931059-34D9-8B4F-8DEA-5555E6071F95}"/>
              </a:ext>
            </a:extLst>
          </p:cNvPr>
          <p:cNvSpPr txBox="1"/>
          <p:nvPr/>
        </p:nvSpPr>
        <p:spPr>
          <a:xfrm>
            <a:off x="320084" y="4882568"/>
            <a:ext cx="8100294" cy="400110"/>
          </a:xfrm>
          <a:prstGeom prst="rect">
            <a:avLst/>
          </a:prstGeom>
          <a:noFill/>
        </p:spPr>
        <p:txBody>
          <a:bodyPr wrap="none" rtlCol="0">
            <a:spAutoFit/>
          </a:bodyPr>
          <a:lstStyle/>
          <a:p>
            <a:r>
              <a:rPr lang="en-GB" sz="2000" b="0" dirty="0">
                <a:solidFill>
                  <a:srgbClr val="137024"/>
                </a:solidFill>
                <a:latin typeface="Chalkboard" charset="0"/>
                <a:ea typeface="Chalkboard" charset="0"/>
                <a:cs typeface="Chalkboard" charset="0"/>
              </a:rPr>
              <a:t>2, 2, 2, 2,  2,   2,   2, 2,  2,   2,   2,  2,    2,    2,    2,   2,    2,</a:t>
            </a:r>
          </a:p>
        </p:txBody>
      </p:sp>
      <p:sp>
        <p:nvSpPr>
          <p:cNvPr id="26" name="TextBox 25">
            <a:extLst>
              <a:ext uri="{FF2B5EF4-FFF2-40B4-BE49-F238E27FC236}">
                <a16:creationId xmlns:a16="http://schemas.microsoft.com/office/drawing/2014/main" id="{DA9C88C1-6D4F-7D4C-AA8C-84A711581C66}"/>
              </a:ext>
            </a:extLst>
          </p:cNvPr>
          <p:cNvSpPr txBox="1"/>
          <p:nvPr/>
        </p:nvSpPr>
        <p:spPr>
          <a:xfrm>
            <a:off x="320084" y="5920982"/>
            <a:ext cx="3003579" cy="707886"/>
          </a:xfrm>
          <a:prstGeom prst="rect">
            <a:avLst/>
          </a:prstGeom>
          <a:noFill/>
        </p:spPr>
        <p:txBody>
          <a:bodyPr wrap="none" rtlCol="0">
            <a:spAutoFit/>
          </a:bodyPr>
          <a:lstStyle/>
          <a:p>
            <a:pPr algn="ctr"/>
            <a:r>
              <a:rPr lang="en-GB" sz="2000" b="0" dirty="0">
                <a:solidFill>
                  <a:schemeClr val="accent3">
                    <a:lumMod val="10000"/>
                  </a:schemeClr>
                </a:solidFill>
                <a:latin typeface="Chalkboard" charset="0"/>
                <a:ea typeface="Chalkboard" charset="0"/>
                <a:cs typeface="Chalkboard" charset="0"/>
              </a:rPr>
              <a:t>Where will multiples of </a:t>
            </a:r>
            <a:br>
              <a:rPr lang="en-GB" sz="2000" b="0" dirty="0">
                <a:solidFill>
                  <a:schemeClr val="accent3">
                    <a:lumMod val="10000"/>
                  </a:schemeClr>
                </a:solidFill>
                <a:latin typeface="Chalkboard" charset="0"/>
                <a:ea typeface="Chalkboard" charset="0"/>
                <a:cs typeface="Chalkboard" charset="0"/>
              </a:rPr>
            </a:br>
            <a:r>
              <a:rPr lang="en-GB" sz="2000" b="0" dirty="0">
                <a:solidFill>
                  <a:schemeClr val="accent3">
                    <a:lumMod val="10000"/>
                  </a:schemeClr>
                </a:solidFill>
                <a:latin typeface="Chalkboard" charset="0"/>
                <a:ea typeface="Chalkboard" charset="0"/>
                <a:cs typeface="Chalkboard" charset="0"/>
              </a:rPr>
              <a:t>3, 7 and 13 coincide?</a:t>
            </a:r>
          </a:p>
        </p:txBody>
      </p:sp>
      <p:sp>
        <p:nvSpPr>
          <p:cNvPr id="27" name="Rounded Rectangle 26">
            <a:extLst>
              <a:ext uri="{FF2B5EF4-FFF2-40B4-BE49-F238E27FC236}">
                <a16:creationId xmlns:a16="http://schemas.microsoft.com/office/drawing/2014/main" id="{C894ED37-4298-5841-9245-7428D43FC632}"/>
              </a:ext>
            </a:extLst>
          </p:cNvPr>
          <p:cNvSpPr/>
          <p:nvPr/>
        </p:nvSpPr>
        <p:spPr>
          <a:xfrm>
            <a:off x="4740702" y="6187952"/>
            <a:ext cx="2711618" cy="481408"/>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0" dirty="0">
                <a:solidFill>
                  <a:srgbClr val="FFFF00"/>
                </a:solidFill>
              </a:rPr>
              <a:t>Generalise further</a:t>
            </a:r>
          </a:p>
        </p:txBody>
      </p:sp>
    </p:spTree>
    <p:extLst>
      <p:ext uri="{BB962C8B-B14F-4D97-AF65-F5344CB8AC3E}">
        <p14:creationId xmlns:p14="http://schemas.microsoft.com/office/powerpoint/2010/main" val="273422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iterate type="wd">
                                    <p:tmAbs val="500"/>
                                  </p:iterate>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iterate type="wd">
                                    <p:tmAbs val="50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iterate type="wd">
                                    <p:tmAbs val="50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500"/>
                                  </p:stCondLst>
                                  <p:iterate type="wd">
                                    <p:tmAbs val="500"/>
                                  </p:iterate>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8"/>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2" grpId="0" animBg="1"/>
      <p:bldP spid="24" grpId="0" animBg="1"/>
      <p:bldP spid="23" grpId="0" animBg="1"/>
      <p:bldP spid="25" grpId="0"/>
      <p:bldP spid="26" grpId="0"/>
      <p:bldP spid="27" grpId="0" animBg="1"/>
    </p:bldLst>
  </p:timing>
</p:sld>
</file>

<file path=ppt/theme/theme1.xml><?xml version="1.0" encoding="utf-8"?>
<a:theme xmlns:a="http://schemas.openxmlformats.org/drawingml/2006/main" name="Yellow on Blue">
  <a:themeElements>
    <a:clrScheme name="">
      <a:dk1>
        <a:srgbClr val="00279F"/>
      </a:dk1>
      <a:lt1>
        <a:srgbClr val="FFFFFF"/>
      </a:lt1>
      <a:dk2>
        <a:srgbClr val="0000FF"/>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13818</TotalTime>
  <Words>1947</Words>
  <Application>Microsoft Macintosh PowerPoint</Application>
  <PresentationFormat>On-screen Show (4:3)</PresentationFormat>
  <Paragraphs>283</Paragraphs>
  <Slides>35</Slides>
  <Notes>8</Notes>
  <HiddenSlides>0</HiddenSlides>
  <MMClips>2</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 Unicode MS</vt:lpstr>
      <vt:lpstr>ＭＳ Ｐゴシック</vt:lpstr>
      <vt:lpstr>Arial</vt:lpstr>
      <vt:lpstr>Chalkboard</vt:lpstr>
      <vt:lpstr>Courier New</vt:lpstr>
      <vt:lpstr>Lucida Grande</vt:lpstr>
      <vt:lpstr>Monotype Sorts</vt:lpstr>
      <vt:lpstr>Roboto</vt:lpstr>
      <vt:lpstr>Times</vt:lpstr>
      <vt:lpstr>Wingdings</vt:lpstr>
      <vt:lpstr>Yellow on Blue</vt:lpstr>
      <vt:lpstr>Equation</vt:lpstr>
      <vt:lpstr>Nature of Mathematics  as a Human Endeavour </vt:lpstr>
      <vt:lpstr>Outline</vt:lpstr>
      <vt:lpstr>Conjecturing Atmosphere</vt:lpstr>
      <vt:lpstr>Pundits from the Past</vt:lpstr>
      <vt:lpstr>Square Difference</vt:lpstr>
      <vt:lpstr>One More Than …</vt:lpstr>
      <vt:lpstr>Reminder</vt:lpstr>
      <vt:lpstr>Good Advice …</vt:lpstr>
      <vt:lpstr>Divisible Differences</vt:lpstr>
      <vt:lpstr>Count Down</vt:lpstr>
      <vt:lpstr>Generalised Count Down</vt:lpstr>
      <vt:lpstr>Crossed Ladders</vt:lpstr>
      <vt:lpstr>Arnold’s Picnic</vt:lpstr>
      <vt:lpstr>Extensions</vt:lpstr>
      <vt:lpstr>Extensions</vt:lpstr>
      <vt:lpstr>Extension to non-parallel</vt:lpstr>
      <vt:lpstr>Extensions to three dimensions</vt:lpstr>
      <vt:lpstr>Working Together</vt:lpstr>
      <vt:lpstr>What will happen?</vt:lpstr>
      <vt:lpstr>Rational or Irrational?</vt:lpstr>
      <vt:lpstr>Fibonacci Decimal</vt:lpstr>
      <vt:lpstr>Belted</vt:lpstr>
      <vt:lpstr>Canned Phenomenon</vt:lpstr>
      <vt:lpstr>Centres of Gravity</vt:lpstr>
      <vt:lpstr>Rolling Polygons</vt:lpstr>
      <vt:lpstr>Rolling Polygons</vt:lpstr>
      <vt:lpstr>Function Studies</vt:lpstr>
      <vt:lpstr>Half-Way, Half-Time</vt:lpstr>
      <vt:lpstr>Ride &amp; Tie</vt:lpstr>
      <vt:lpstr>Ride &amp; Tie</vt:lpstr>
      <vt:lpstr>Sundaram’s Sieve</vt:lpstr>
      <vt:lpstr>Max &amp; Min</vt:lpstr>
      <vt:lpstr>Reflection</vt:lpstr>
      <vt:lpstr>Where is Mathematics?</vt:lpstr>
      <vt:lpstr>Follow-Up</vt:lpstr>
    </vt:vector>
  </TitlesOfParts>
  <Company>CME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203</cp:revision>
  <dcterms:created xsi:type="dcterms:W3CDTF">2010-10-21T14:54:26Z</dcterms:created>
  <dcterms:modified xsi:type="dcterms:W3CDTF">2018-10-18T10:54:45Z</dcterms:modified>
</cp:coreProperties>
</file>